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8" r:id="rId2"/>
    <p:sldId id="297" r:id="rId3"/>
    <p:sldId id="289" r:id="rId4"/>
    <p:sldId id="290" r:id="rId5"/>
    <p:sldId id="291" r:id="rId6"/>
    <p:sldId id="299" r:id="rId7"/>
    <p:sldId id="293" r:id="rId8"/>
    <p:sldId id="294" r:id="rId9"/>
    <p:sldId id="296" r:id="rId10"/>
    <p:sldId id="298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 snapToObjects="1">
      <p:cViewPr varScale="1">
        <p:scale>
          <a:sx n="17" d="100"/>
          <a:sy n="17" d="100"/>
        </p:scale>
        <p:origin x="2920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9D1A5-C388-47FD-9585-D9EFBBEBA02D}" type="datetimeFigureOut">
              <a:rPr lang="en-US" smtClean="0"/>
              <a:t>4/30/2025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AA535-5548-4264-BBAD-781E47099C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205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33FB9-2943-AB4B-86C6-8F1D6B9BD14E}" type="datetimeFigureOut">
              <a:rPr lang="x-none" smtClean="0"/>
              <a:t>4/30/2025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391E7-D844-7F4A-9935-DA252EBEC070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50378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D8892-DEE6-2E40-B491-E81D3CAF0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FB94D-8582-8B48-B29D-F9121F2A01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FD403-3F51-EE4A-BBCE-F9EF32750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6612-4CB1-244E-A5D3-CA6011CB4236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EEEB5-39AF-B24A-9D65-C0E468DB8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20261-4B16-504B-A207-F46D34AC9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86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E80D4-B861-D048-81C3-76AC1C4B4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A84077-8D7C-5E44-A27E-E030C8C1BF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57153-A642-F949-9B18-CB9836A6B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C8DF-8A1C-8A41-BB78-55832812CB53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44344-98F4-8646-92F8-A5D9BFD03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A08F2-DEA0-3E46-BF9F-E6231432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58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2238FA-9885-074A-A706-FF261AB97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C7BC13-47FE-E24A-8071-85C9725F8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41493-568E-DF4F-813B-40AA8A107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D50B-54D5-924C-A7EA-B1FA260A3542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303E6-EBF1-B042-A91D-34C0DA3C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C80E7-39CA-C346-B7EA-D5758C696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7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D4391-9623-AA42-B60A-2FB7761D4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21EB6-D087-DF4B-B3E0-0171102D0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581B7-4FC1-4C46-9EF5-3171AD932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7BE1-BF18-3842-840B-F6175E91327E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720D5-6002-AF4E-8545-C8CA5D487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DDD5A-7255-BA45-AE2C-855CACB56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001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D8524-18CE-8D42-949C-EF7FE6F46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FE722-00F7-7845-AA9D-853595AD9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1970F-097A-4C4D-B6A2-08D1E3D58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F97D-EBC3-EA4C-8620-AF294A1E2AAA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E4531-EBB9-5C4B-B0C7-D75B853FE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1270F-A462-4446-BC11-16057A4F0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443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84458-E235-4845-98C2-D52FDF7B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F8641-F385-E242-817E-F0B89B6E31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9335-ACC1-3041-A716-08A164807F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760A8-F377-214C-A3B8-88B24BBA5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0B4DA-A583-FB48-BCB6-E9E6E8403958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66E58-625B-394A-BE26-854E4D1AB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EDC366-F0E9-DB42-A149-628CD176D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454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0FE7D-BFD3-3A42-9EC7-D034BC7A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04F74-0A73-0142-8465-8AEBE4C19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924FEA-C19D-BA42-AF58-F47168D3C2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383418-E575-8D44-84B9-EE30CA76AB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630C7B-CBA9-064E-9CD3-C5B61835FB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165EB-C8EE-C74E-939A-3D6121D4B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F0A00-1BEB-8642-AEDE-33E352137433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E050A9-38E6-E144-9E69-C9F3FCE1E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22CF4B-BD51-1548-B5A5-EBA227482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352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125AC-EAFF-EC48-8CF0-BC7C17FD7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ED79EA-8250-7D4B-85CF-7D0B525A6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6DBC-2ED0-1541-9BF3-D0A910D3091D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B4FF0A-797D-5542-B4CC-B3D37969B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A2A5E3-8097-3844-9E44-DA057BB1E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81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331566-4B0D-E044-9AA2-122CCDFDF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3386-C497-2C46-8222-3C67DE2BC2EF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8D1FAA-481F-1946-8E1B-054B807A1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326DE2-8601-5C45-B4C7-6035EA8EF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82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49F5E-26E0-2249-BA69-CB14F0A38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9F717-0648-BB4D-9D06-CB15E2A53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C3110C-C425-DD4F-9473-B40C556DE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B56D5-536F-C74F-A40F-527F9F630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58-B5D2-5547-A5D6-4FF3FD3796A1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C7490-FA7D-404A-872A-57728E8ED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4170EA-72AB-2749-86E2-F2F0F7303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7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B7CE3-CC7D-D044-BCE7-C8DD80781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DDA958-8EEC-B746-B566-94E0EB297F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2EA283-FD23-A343-9BCB-FDC007DD2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F58A9D-0394-5A46-A440-EE95EA68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9FCB2-B22B-0946-BD59-E90A8B051A71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03BBB-573A-4A4E-931E-4F7AC069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5F5E0D-71C2-D54F-BFE1-FFF9B6F9A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87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1C09A0-3A86-9042-9B77-DED7CCBF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E24B7-35EA-F546-83AB-00FFC96CC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1EF9C-C299-AF4C-BCF2-CFC9810C1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C72BA-EB30-2B45-9E91-5078248441EA}" type="datetime1">
              <a:rPr lang="en-US" smtClean="0"/>
              <a:t>4/30/2025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78A41-292F-3543-94CA-D5E3EE7506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75C70-E2B6-DB4F-85C4-C6F587A64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94966-ACFA-1D4D-AE01-2C9C128E4A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9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16114"/>
            <a:ext cx="10990943" cy="494324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b="1" dirty="0">
              <a:solidFill>
                <a:srgbClr val="0000FF"/>
              </a:solidFill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Tourism Statistics in the System of National Accounts (SNA)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A Foundation for Sustainable Growth</a:t>
            </a:r>
          </a:p>
          <a:p>
            <a:pPr marL="0" indent="0" algn="ctr">
              <a:buNone/>
            </a:pPr>
            <a:endParaRPr lang="en-US" sz="3200" b="1" dirty="0">
              <a:solidFill>
                <a:srgbClr val="0000FF"/>
              </a:solidFill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Presented at the 2025 HATAB Annual Conference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By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Ketso K. Makhumalo</a:t>
            </a:r>
          </a:p>
        </p:txBody>
      </p:sp>
    </p:spTree>
    <p:extLst>
      <p:ext uri="{BB962C8B-B14F-4D97-AF65-F5344CB8AC3E}">
        <p14:creationId xmlns:p14="http://schemas.microsoft.com/office/powerpoint/2010/main" val="898603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THANK YOU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654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Tourism Statistics Matter</a:t>
            </a:r>
            <a:endParaRPr lang="en-US" dirty="0"/>
          </a:p>
          <a:p>
            <a:r>
              <a:rPr lang="en-US" dirty="0"/>
              <a:t>Why integrate tourism into SNA</a:t>
            </a:r>
          </a:p>
          <a:p>
            <a:r>
              <a:rPr lang="en-US" dirty="0"/>
              <a:t>What is Tourism Satellite Account (TSA) and its Benefits</a:t>
            </a:r>
          </a:p>
          <a:p>
            <a:r>
              <a:rPr lang="en-US" dirty="0"/>
              <a:t> Data Sources and its current status</a:t>
            </a:r>
          </a:p>
          <a:p>
            <a:r>
              <a:rPr lang="en-US" dirty="0"/>
              <a:t>Recommendations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4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9DE96-DE51-D84B-BA77-8870ED263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Tourism Statistics Matter - </a:t>
            </a:r>
            <a:r>
              <a:rPr lang="en-US" sz="3200" i="1" dirty="0"/>
              <a:t>The Power of Data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2561D-7095-2148-8030-A79DC1BE0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Tourism is a strategic sector for Botswana.</a:t>
            </a:r>
          </a:p>
          <a:p>
            <a:pPr lvl="0"/>
            <a:r>
              <a:rPr lang="en-US" dirty="0"/>
              <a:t>contributes to economic diversification, job creation, foreign exchange earnings, and rural development.</a:t>
            </a:r>
          </a:p>
          <a:p>
            <a:pPr lvl="0"/>
            <a:r>
              <a:rPr lang="en-US" dirty="0"/>
              <a:t>Attracts investment and guides resource allocation.</a:t>
            </a:r>
          </a:p>
          <a:p>
            <a:pPr lvl="0"/>
            <a:r>
              <a:rPr lang="en-US" dirty="0"/>
              <a:t>Tracks visitor trends, behavior, and satisfaction</a:t>
            </a:r>
          </a:p>
          <a:p>
            <a:pPr lvl="0"/>
            <a:r>
              <a:rPr lang="en-US" dirty="0"/>
              <a:t>Supports marketing and product development.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719A2-38D1-294B-A65F-D951B6DD9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34B50A-FCCE-8D46-AE08-445728DDF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438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CD6A0-B7D9-294B-B1C8-155C4E42E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integrate tourism into SNA-TSA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E65E3-A6B5-524F-A208-240ED4BD7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Tourism is a cross-cutting sector — its economic impact spans multiple industries (accommodation, transport, food services, etc.)</a:t>
            </a:r>
          </a:p>
          <a:p>
            <a:pPr lvl="0"/>
            <a:r>
              <a:rPr lang="en-US" dirty="0"/>
              <a:t>Integration allows for a clearer understanding of tourism's contribution to GDP, employment, and investment.</a:t>
            </a:r>
          </a:p>
          <a:p>
            <a:r>
              <a:rPr lang="en-US" dirty="0"/>
              <a:t>Enables comparison with other economic sectors and across countries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D6E92-CA54-7346-B75E-8DDEED23C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F60B42-E0BF-E54A-B1DD-25BE7EE2A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19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Tourism Satellite Account (TSA)?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TSA is the internationally recommended framework for measuring tourism within the SNA.</a:t>
            </a:r>
          </a:p>
          <a:p>
            <a:pPr lvl="0"/>
            <a:r>
              <a:rPr lang="en-US" dirty="0"/>
              <a:t>Captures both direct and indirect contributions of tourism.</a:t>
            </a:r>
          </a:p>
          <a:p>
            <a:r>
              <a:rPr lang="en-US" dirty="0"/>
              <a:t>Helps identify leakages, multiplier effects, and economic linkages</a:t>
            </a:r>
          </a:p>
          <a:p>
            <a:r>
              <a:rPr lang="en-US" dirty="0"/>
              <a:t>Hard to isolate using traditional economic statistics.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679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871519" y="1818109"/>
          <a:ext cx="8448961" cy="43513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7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5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53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53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7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70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41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9650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69404">
                <a:tc rowSpan="2">
                  <a:txBody>
                    <a:bodyPr/>
                    <a:lstStyle/>
                    <a:p>
                      <a:pPr marL="23241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</a:t>
                      </a:r>
                    </a:p>
                    <a:p>
                      <a:pPr marL="23241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effectLst/>
                      </a:endParaRPr>
                    </a:p>
                    <a:p>
                      <a:pPr marL="23241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effectLst/>
                      </a:endParaRPr>
                    </a:p>
                    <a:p>
                      <a:pPr marL="23241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effectLst/>
                      </a:endParaRPr>
                    </a:p>
                    <a:p>
                      <a:pPr marL="23241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effectLst/>
                      </a:endParaRPr>
                    </a:p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Products</a:t>
                      </a:r>
                      <a:endParaRPr lang="en-US" sz="1100">
                        <a:effectLst/>
                      </a:endParaRPr>
                    </a:p>
                    <a:p>
                      <a:pPr marL="23241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effectLst/>
                      </a:endParaRPr>
                    </a:p>
                    <a:p>
                      <a:pPr marL="23241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 gridSpan="4">
                  <a:txBody>
                    <a:bodyPr/>
                    <a:lstStyle/>
                    <a:p>
                      <a:pPr marL="76835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Tourism Industries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 rowSpan="2">
                  <a:txBody>
                    <a:bodyPr/>
                    <a:lstStyle/>
                    <a:p>
                      <a:pPr marL="17145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Other Industries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 rowSpan="2">
                  <a:txBody>
                    <a:bodyPr/>
                    <a:lstStyle/>
                    <a:p>
                      <a:pPr marL="163830" marR="0" indent="-8255" algn="l">
                        <a:lnSpc>
                          <a:spcPct val="10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Output of domestic </a:t>
                      </a:r>
                      <a:endParaRPr lang="en-US" sz="1100">
                        <a:effectLst/>
                      </a:endParaRPr>
                    </a:p>
                    <a:p>
                      <a:pPr marL="95250" marR="0" indent="-17145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producers (at basic prices)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9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5740" marR="0" indent="-1968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Accommodation (I5500)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>
                  <a:txBody>
                    <a:bodyPr/>
                    <a:lstStyle/>
                    <a:p>
                      <a:pPr marL="206375" marR="0" indent="-14541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Food Services (I5600)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>
                  <a:txBody>
                    <a:bodyPr/>
                    <a:lstStyle/>
                    <a:p>
                      <a:pPr marL="18415" marR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0"/>
                        </a:spcAft>
                      </a:pPr>
                      <a:r>
                        <a:rPr lang="en-ZA" sz="700">
                          <a:effectLst/>
                        </a:rPr>
                        <a:t>Road Passenger </a:t>
                      </a:r>
                      <a:endParaRPr lang="en-US" sz="1100">
                        <a:effectLst/>
                      </a:endParaRPr>
                    </a:p>
                    <a:p>
                      <a:pPr marL="0" marR="762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0"/>
                        </a:spcAft>
                      </a:pPr>
                      <a:r>
                        <a:rPr lang="en-ZA" sz="700">
                          <a:effectLst/>
                        </a:rPr>
                        <a:t>Transport </a:t>
                      </a:r>
                      <a:endParaRPr lang="en-US" sz="1100">
                        <a:effectLst/>
                      </a:endParaRPr>
                    </a:p>
                    <a:p>
                      <a:pPr marL="0" marR="19685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(H4921)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>
                  <a:txBody>
                    <a:bodyPr/>
                    <a:lstStyle/>
                    <a:p>
                      <a:pPr marL="180975" marR="0" indent="-12827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Air Transport* (H5100)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Travel Agencies and Similar </a:t>
                      </a:r>
                      <a:endParaRPr lang="en-US" sz="1100">
                        <a:effectLst/>
                      </a:endParaRPr>
                    </a:p>
                    <a:p>
                      <a:pPr marL="0" marR="19685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(N7900)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>
                  <a:txBody>
                    <a:bodyPr/>
                    <a:lstStyle/>
                    <a:p>
                      <a:pPr marL="0" marR="762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0"/>
                        </a:spcAft>
                      </a:pPr>
                      <a:r>
                        <a:rPr lang="en-ZA" sz="700">
                          <a:effectLst/>
                        </a:rPr>
                        <a:t>Arts, </a:t>
                      </a:r>
                      <a:endParaRPr lang="en-US" sz="1100">
                        <a:effectLst/>
                      </a:endParaRPr>
                    </a:p>
                    <a:p>
                      <a:pPr marL="35560" marR="0" indent="17145" algn="l">
                        <a:lnSpc>
                          <a:spcPct val="10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Entertainment and Recreation </a:t>
                      </a:r>
                      <a:endParaRPr lang="en-US" sz="1100">
                        <a:effectLst/>
                      </a:endParaRPr>
                    </a:p>
                    <a:p>
                      <a:pPr marL="0" marR="1016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(R9000)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>
                  <a:txBody>
                    <a:bodyPr/>
                    <a:lstStyle/>
                    <a:p>
                      <a:pPr marL="0" marR="17145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TOTAL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23241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SPECIFIC PRODUCTS</a:t>
                      </a: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    Accommodation (I5500)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6,198.00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6,198.00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0.00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6,198.00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    Food Services (I5600)</a:t>
                      </a: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4,393.00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4,393.00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0.00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4,393.00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    Transport and Storage (H)</a:t>
                      </a: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2,814.15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521.00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3,335.15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5,027.85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8,363.00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    Administartive and Support Service Activities (N)**</a:t>
                      </a: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1,949.00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1,949.00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2,603.00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4,552.00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    Arts, Entertainment and Recreation (R)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848.00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848.00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0.00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848.00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NON-SPECIFIC PRODUCTS</a:t>
                      </a: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    Services</a:t>
                      </a: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195,072.00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195,072.00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    Goods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 anchor="ctr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74,573.00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74,573.00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23241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Total Output (at basic prices)</a:t>
                      </a: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6,198.00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4,393.00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2,814.15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521.00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1,949.00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848.00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16,723.15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277,275.85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293,999.00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Total Intermediate Consumption (at purchasers prices)</a:t>
                      </a: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2,398.00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3,031.00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1,395.35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353.00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376.00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467.00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8,020.35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114,938.65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122,959.00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627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Total Gross Value Added (at basic prices)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3,800.00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1,362.00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1,418.80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168.00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1,573.00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381.00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8,702.80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27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162,337.20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171,040.00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Taxes less subsidies on products</a:t>
                      </a: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8,539.00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Gross Domestic Product (GDP)</a:t>
                      </a:r>
                      <a:r>
                        <a:rPr lang="en-ZA" sz="1100"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1905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179,579.00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852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Tourism Industries Gross Value Added (TIGVA)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5080" indent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700">
                          <a:effectLst/>
                        </a:rPr>
                        <a:t>5.1%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>
                          <a:effectLst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100" dirty="0"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536" marR="17957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870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Sources of Tourism 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Administrative Records</a:t>
            </a:r>
            <a:r>
              <a:rPr lang="en-US" dirty="0"/>
              <a:t>: Immigration, customs, tourism licensing.</a:t>
            </a:r>
          </a:p>
          <a:p>
            <a:pPr lvl="0"/>
            <a:r>
              <a:rPr lang="en-US" b="1" dirty="0"/>
              <a:t>Surveys</a:t>
            </a:r>
            <a:r>
              <a:rPr lang="en-US" dirty="0"/>
              <a:t>: Visitor exit surveys, household tourism surveys.</a:t>
            </a:r>
          </a:p>
          <a:p>
            <a:pPr lvl="0"/>
            <a:r>
              <a:rPr lang="en-US" b="1" dirty="0"/>
              <a:t>Private Sector Data</a:t>
            </a:r>
            <a:r>
              <a:rPr lang="en-US" dirty="0"/>
              <a:t>: Hotels, airlines, travel agencies.</a:t>
            </a:r>
          </a:p>
          <a:p>
            <a:pPr lvl="0"/>
            <a:r>
              <a:rPr lang="en-US" b="1" dirty="0"/>
              <a:t>Big Data</a:t>
            </a:r>
            <a:r>
              <a:rPr lang="en-US" dirty="0"/>
              <a:t>: Mobile phone tracking, booking platforms, social media.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998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Status of Tourism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Fragmented across institutions and sectors.</a:t>
            </a:r>
          </a:p>
          <a:p>
            <a:r>
              <a:rPr lang="en-US" dirty="0"/>
              <a:t>Outdated or irregularly collected.</a:t>
            </a:r>
          </a:p>
          <a:p>
            <a:r>
              <a:rPr lang="en-US" dirty="0"/>
              <a:t>Not accessible or user-friendly.</a:t>
            </a:r>
          </a:p>
          <a:p>
            <a:r>
              <a:rPr lang="en-US" dirty="0"/>
              <a:t>No buy in by MDA leadership</a:t>
            </a:r>
          </a:p>
          <a:p>
            <a:r>
              <a:rPr lang="en-US" dirty="0"/>
              <a:t>Lack of standardization and coordination.</a:t>
            </a:r>
          </a:p>
          <a:p>
            <a:r>
              <a:rPr lang="en-US" dirty="0"/>
              <a:t>Limited technical capacity in data analysis.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90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Regularly compiling a </a:t>
            </a:r>
            <a:r>
              <a:rPr lang="en-US" b="1" dirty="0"/>
              <a:t>Tourism Satellite Account</a:t>
            </a:r>
            <a:r>
              <a:rPr lang="en-US" dirty="0"/>
              <a:t>;</a:t>
            </a:r>
          </a:p>
          <a:p>
            <a:pPr lvl="0"/>
            <a:r>
              <a:rPr lang="en-US" dirty="0"/>
              <a:t>Improving </a:t>
            </a:r>
            <a:r>
              <a:rPr lang="en-US" b="1" dirty="0"/>
              <a:t>coordination</a:t>
            </a:r>
            <a:r>
              <a:rPr lang="en-US" dirty="0"/>
              <a:t> between stakeholders—Statistics Botswana, the Ministry of Tourism, private sector operators, and development partners;</a:t>
            </a:r>
          </a:p>
          <a:p>
            <a:pPr lvl="0"/>
            <a:r>
              <a:rPr lang="en-US" dirty="0"/>
              <a:t>Enhancing </a:t>
            </a:r>
            <a:r>
              <a:rPr lang="en-US" b="1" dirty="0"/>
              <a:t>data collection</a:t>
            </a:r>
            <a:r>
              <a:rPr lang="en-US" dirty="0"/>
              <a:t>—especially on tourist expenditures and tourism-related employment;</a:t>
            </a:r>
          </a:p>
          <a:p>
            <a:pPr lvl="0"/>
            <a:r>
              <a:rPr lang="en-US" dirty="0"/>
              <a:t>And building </a:t>
            </a:r>
            <a:r>
              <a:rPr lang="en-US" b="1" dirty="0"/>
              <a:t>technical capacity</a:t>
            </a:r>
            <a:r>
              <a:rPr lang="en-US" dirty="0"/>
              <a:t> for data analysis and dissemination.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94966-ACFA-1D4D-AE01-2C9C128E4A1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375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25823</TotalTime>
  <Words>666</Words>
  <Application>Microsoft Office PowerPoint</Application>
  <PresentationFormat>Widescreen</PresentationFormat>
  <Paragraphs>255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Outline</vt:lpstr>
      <vt:lpstr>Why Tourism Statistics Matter - The Power of Data</vt:lpstr>
      <vt:lpstr>Why integrate tourism into SNA-TSA</vt:lpstr>
      <vt:lpstr>Why Tourism Satellite Account (TSA)?</vt:lpstr>
      <vt:lpstr>PowerPoint Presentation</vt:lpstr>
      <vt:lpstr>Data Sources of Tourism Statistics</vt:lpstr>
      <vt:lpstr>Current Status of Tourism data</vt:lpstr>
      <vt:lpstr>Recommendations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gmokaeto</dc:creator>
  <cp:lastModifiedBy>Loago</cp:lastModifiedBy>
  <cp:revision>208</cp:revision>
  <dcterms:created xsi:type="dcterms:W3CDTF">2024-01-23T09:18:50Z</dcterms:created>
  <dcterms:modified xsi:type="dcterms:W3CDTF">2025-04-30T06:46:24Z</dcterms:modified>
</cp:coreProperties>
</file>