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2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notesSlides/notesSlide25.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notesSlides/notesSlide26.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drawings/drawing3.xml" ContentType="application/vnd.openxmlformats-officedocument.drawingml.chartshapes+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2"/>
  </p:notesMasterIdLst>
  <p:handoutMasterIdLst>
    <p:handoutMasterId r:id="rId33"/>
  </p:handoutMasterIdLst>
  <p:sldIdLst>
    <p:sldId id="269" r:id="rId3"/>
    <p:sldId id="258" r:id="rId4"/>
    <p:sldId id="1680" r:id="rId5"/>
    <p:sldId id="1681" r:id="rId6"/>
    <p:sldId id="1657" r:id="rId7"/>
    <p:sldId id="1666" r:id="rId8"/>
    <p:sldId id="1671" r:id="rId9"/>
    <p:sldId id="1696" r:id="rId10"/>
    <p:sldId id="300" r:id="rId11"/>
    <p:sldId id="1697" r:id="rId12"/>
    <p:sldId id="1698" r:id="rId13"/>
    <p:sldId id="1699" r:id="rId14"/>
    <p:sldId id="1700" r:id="rId15"/>
    <p:sldId id="1701" r:id="rId16"/>
    <p:sldId id="1677" r:id="rId17"/>
    <p:sldId id="1694" r:id="rId18"/>
    <p:sldId id="1695" r:id="rId19"/>
    <p:sldId id="1683" r:id="rId20"/>
    <p:sldId id="1682" r:id="rId21"/>
    <p:sldId id="1686" r:id="rId22"/>
    <p:sldId id="1687" r:id="rId23"/>
    <p:sldId id="1702" r:id="rId24"/>
    <p:sldId id="1688" r:id="rId25"/>
    <p:sldId id="1689" r:id="rId26"/>
    <p:sldId id="1690" r:id="rId27"/>
    <p:sldId id="1691" r:id="rId28"/>
    <p:sldId id="1692" r:id="rId29"/>
    <p:sldId id="1660" r:id="rId30"/>
    <p:sldId id="25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35AF10-C916-F056-A916-73880B3BD38D}" name="Dr S Timuno" initials="DT" userId="S::sotimuno@govbots.onmicrosoft.com::c14a0698-e882-4ca3-8a3b-52983e178f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0610" autoAdjust="0"/>
  </p:normalViewPr>
  <p:slideViewPr>
    <p:cSldViewPr>
      <p:cViewPr>
        <p:scale>
          <a:sx n="69" d="100"/>
          <a:sy n="69" d="100"/>
        </p:scale>
        <p:origin x="1116" y="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3.xml"/><Relationship Id="rId4"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bin"/></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966044617006823E-2"/>
          <c:y val="9.4661058903505069E-2"/>
          <c:w val="0.9078666069279927"/>
          <c:h val="0.75211329623386836"/>
        </c:manualLayout>
      </c:layout>
      <c:barChart>
        <c:barDir val="col"/>
        <c:grouping val="clustered"/>
        <c:varyColors val="0"/>
        <c:ser>
          <c:idx val="0"/>
          <c:order val="0"/>
          <c:tx>
            <c:strRef>
              <c:f>'WEO_Data (8)'!$B$1</c:f>
              <c:strCache>
                <c:ptCount val="1"/>
                <c:pt idx="0">
                  <c:v>April 2024F</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B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(8)'!$A$2:$A$6</c:f>
              <c:strCache>
                <c:ptCount val="5"/>
                <c:pt idx="0">
                  <c:v>Global </c:v>
                </c:pt>
                <c:pt idx="1">
                  <c:v>Advanced economies</c:v>
                </c:pt>
                <c:pt idx="2">
                  <c:v>Emerging market and developing economies</c:v>
                </c:pt>
                <c:pt idx="3">
                  <c:v>Emerging and developing Asia</c:v>
                </c:pt>
                <c:pt idx="4">
                  <c:v>Sub-Saharan Africa</c:v>
                </c:pt>
              </c:strCache>
            </c:strRef>
          </c:cat>
          <c:val>
            <c:numRef>
              <c:f>'WEO_Data (8)'!$B$2:$B$6</c:f>
              <c:numCache>
                <c:formatCode>0.0</c:formatCode>
                <c:ptCount val="5"/>
                <c:pt idx="0">
                  <c:v>3.234</c:v>
                </c:pt>
                <c:pt idx="1">
                  <c:v>1.772</c:v>
                </c:pt>
                <c:pt idx="2">
                  <c:v>4.2110000000000003</c:v>
                </c:pt>
                <c:pt idx="3">
                  <c:v>4.8689999999999998</c:v>
                </c:pt>
                <c:pt idx="4">
                  <c:v>4.0030000000000001</c:v>
                </c:pt>
              </c:numCache>
            </c:numRef>
          </c:val>
          <c:extLst>
            <c:ext xmlns:c16="http://schemas.microsoft.com/office/drawing/2014/chart" uri="{C3380CC4-5D6E-409C-BE32-E72D297353CC}">
              <c16:uniqueId val="{00000000-DC4F-47E9-8FBE-BB248E332FF7}"/>
            </c:ext>
          </c:extLst>
        </c:ser>
        <c:ser>
          <c:idx val="1"/>
          <c:order val="1"/>
          <c:tx>
            <c:strRef>
              <c:f>'WEO_Data (8)'!$C$1</c:f>
              <c:strCache>
                <c:ptCount val="1"/>
                <c:pt idx="0">
                  <c:v>October 2024F</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B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(8)'!$A$2:$A$6</c:f>
              <c:strCache>
                <c:ptCount val="5"/>
                <c:pt idx="0">
                  <c:v>Global </c:v>
                </c:pt>
                <c:pt idx="1">
                  <c:v>Advanced economies</c:v>
                </c:pt>
                <c:pt idx="2">
                  <c:v>Emerging market and developing economies</c:v>
                </c:pt>
                <c:pt idx="3">
                  <c:v>Emerging and developing Asia</c:v>
                </c:pt>
                <c:pt idx="4">
                  <c:v>Sub-Saharan Africa</c:v>
                </c:pt>
              </c:strCache>
            </c:strRef>
          </c:cat>
          <c:val>
            <c:numRef>
              <c:f>'WEO_Data (8)'!$C$2:$C$6</c:f>
              <c:numCache>
                <c:formatCode>0.0</c:formatCode>
                <c:ptCount val="5"/>
                <c:pt idx="0">
                  <c:v>3.2450000000000001</c:v>
                </c:pt>
                <c:pt idx="1">
                  <c:v>1.7989999999999999</c:v>
                </c:pt>
                <c:pt idx="2">
                  <c:v>4.1929999999999996</c:v>
                </c:pt>
                <c:pt idx="3">
                  <c:v>5.0190000000000001</c:v>
                </c:pt>
                <c:pt idx="4">
                  <c:v>4.2130000000000001</c:v>
                </c:pt>
              </c:numCache>
            </c:numRef>
          </c:val>
          <c:extLst>
            <c:ext xmlns:c16="http://schemas.microsoft.com/office/drawing/2014/chart" uri="{C3380CC4-5D6E-409C-BE32-E72D297353CC}">
              <c16:uniqueId val="{00000001-DC4F-47E9-8FBE-BB248E332FF7}"/>
            </c:ext>
          </c:extLst>
        </c:ser>
        <c:ser>
          <c:idx val="2"/>
          <c:order val="2"/>
          <c:tx>
            <c:strRef>
              <c:f>'WEO_Data (8)'!$D$1</c:f>
              <c:strCache>
                <c:ptCount val="1"/>
                <c:pt idx="0">
                  <c:v>April 2025E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B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(8)'!$A$2:$A$6</c:f>
              <c:strCache>
                <c:ptCount val="5"/>
                <c:pt idx="0">
                  <c:v>Global </c:v>
                </c:pt>
                <c:pt idx="1">
                  <c:v>Advanced economies</c:v>
                </c:pt>
                <c:pt idx="2">
                  <c:v>Emerging market and developing economies</c:v>
                </c:pt>
                <c:pt idx="3">
                  <c:v>Emerging and developing Asia</c:v>
                </c:pt>
                <c:pt idx="4">
                  <c:v>Sub-Saharan Africa</c:v>
                </c:pt>
              </c:strCache>
            </c:strRef>
          </c:cat>
          <c:val>
            <c:numRef>
              <c:f>'WEO_Data (8)'!$D$2:$D$6</c:f>
              <c:numCache>
                <c:formatCode>0.0</c:formatCode>
                <c:ptCount val="5"/>
                <c:pt idx="0">
                  <c:v>2.7850000000000001</c:v>
                </c:pt>
                <c:pt idx="1">
                  <c:v>1.377</c:v>
                </c:pt>
                <c:pt idx="2">
                  <c:v>3.7</c:v>
                </c:pt>
                <c:pt idx="3">
                  <c:v>4.5350000000000001</c:v>
                </c:pt>
                <c:pt idx="4">
                  <c:v>3.8180000000000001</c:v>
                </c:pt>
              </c:numCache>
            </c:numRef>
          </c:val>
          <c:extLst>
            <c:ext xmlns:c16="http://schemas.microsoft.com/office/drawing/2014/chart" uri="{C3380CC4-5D6E-409C-BE32-E72D297353CC}">
              <c16:uniqueId val="{00000002-DC4F-47E9-8FBE-BB248E332FF7}"/>
            </c:ext>
          </c:extLst>
        </c:ser>
        <c:dLbls>
          <c:showLegendKey val="0"/>
          <c:showVal val="0"/>
          <c:showCatName val="0"/>
          <c:showSerName val="0"/>
          <c:showPercent val="0"/>
          <c:showBubbleSize val="0"/>
        </c:dLbls>
        <c:gapWidth val="219"/>
        <c:overlap val="-27"/>
        <c:axId val="1393498655"/>
        <c:axId val="1393497695"/>
      </c:barChart>
      <c:catAx>
        <c:axId val="1393498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BW"/>
          </a:p>
        </c:txPr>
        <c:crossAx val="1393497695"/>
        <c:crosses val="autoZero"/>
        <c:auto val="1"/>
        <c:lblAlgn val="ctr"/>
        <c:lblOffset val="100"/>
        <c:noMultiLvlLbl val="0"/>
      </c:catAx>
      <c:valAx>
        <c:axId val="139349769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W"/>
          </a:p>
        </c:txPr>
        <c:crossAx val="1393498655"/>
        <c:crosses val="autoZero"/>
        <c:crossBetween val="between"/>
      </c:valAx>
      <c:spPr>
        <a:noFill/>
        <a:ln>
          <a:noFill/>
        </a:ln>
        <a:effectLst/>
      </c:spPr>
    </c:plotArea>
    <c:legend>
      <c:legendPos val="t"/>
      <c:layout>
        <c:manualLayout>
          <c:xMode val="edge"/>
          <c:yMode val="edge"/>
          <c:x val="0.1658695805303807"/>
          <c:y val="3.457341398321092E-2"/>
          <c:w val="0.60695912237398908"/>
          <c:h val="5.56532243782073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W"/>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 GDP TABLES'!$J$204</c:f>
              <c:strCache>
                <c:ptCount val="1"/>
                <c:pt idx="0">
                  <c:v>annual percent change</c:v>
                </c:pt>
              </c:strCache>
            </c:strRef>
          </c:tx>
          <c:spPr>
            <a:ln w="28575" cap="rnd">
              <a:solidFill>
                <a:schemeClr val="accent1"/>
              </a:solidFill>
              <a:round/>
            </a:ln>
            <a:effectLst/>
          </c:spPr>
          <c:marker>
            <c:symbol val="none"/>
          </c:marker>
          <c:cat>
            <c:strRef>
              <c:f>' GDP TABLES'!$A$314:$A$324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 GDP TABLES'!$J$314:$J$324</c:f>
              <c:numCache>
                <c:formatCode>0.0</c:formatCode>
                <c:ptCount val="11"/>
                <c:pt idx="0">
                  <c:v>17.554390152023245</c:v>
                </c:pt>
                <c:pt idx="1">
                  <c:v>2.7505329542823809</c:v>
                </c:pt>
                <c:pt idx="2">
                  <c:v>4.1383754003474271</c:v>
                </c:pt>
                <c:pt idx="3">
                  <c:v>3.5917074444841157</c:v>
                </c:pt>
                <c:pt idx="4">
                  <c:v>2.8260728725150619</c:v>
                </c:pt>
                <c:pt idx="5">
                  <c:v>2.7331797022689175</c:v>
                </c:pt>
                <c:pt idx="6">
                  <c:v>-28.869644315837984</c:v>
                </c:pt>
                <c:pt idx="7">
                  <c:v>-0.65608235322047737</c:v>
                </c:pt>
                <c:pt idx="8">
                  <c:v>5.7693642750775931</c:v>
                </c:pt>
                <c:pt idx="9">
                  <c:v>4.9345653455959093</c:v>
                </c:pt>
                <c:pt idx="10">
                  <c:v>4.5887543596256242</c:v>
                </c:pt>
              </c:numCache>
            </c:numRef>
          </c:val>
          <c:smooth val="0"/>
          <c:extLst>
            <c:ext xmlns:c16="http://schemas.microsoft.com/office/drawing/2014/chart" uri="{C3380CC4-5D6E-409C-BE32-E72D297353CC}">
              <c16:uniqueId val="{00000000-0A1F-401E-BAEA-BE3CD95A54A7}"/>
            </c:ext>
          </c:extLst>
        </c:ser>
        <c:dLbls>
          <c:showLegendKey val="0"/>
          <c:showVal val="0"/>
          <c:showCatName val="0"/>
          <c:showSerName val="0"/>
          <c:showPercent val="0"/>
          <c:showBubbleSize val="0"/>
        </c:dLbls>
        <c:marker val="1"/>
        <c:smooth val="0"/>
        <c:axId val="696144960"/>
        <c:axId val="1"/>
      </c:lineChart>
      <c:lineChart>
        <c:grouping val="standard"/>
        <c:varyColors val="0"/>
        <c:ser>
          <c:idx val="1"/>
          <c:order val="1"/>
          <c:tx>
            <c:strRef>
              <c:f>' GDP TABLES'!$K$204</c:f>
              <c:strCache>
                <c:ptCount val="1"/>
                <c:pt idx="0">
                  <c:v>contribution to growth</c:v>
                </c:pt>
              </c:strCache>
            </c:strRef>
          </c:tx>
          <c:spPr>
            <a:ln w="28575" cap="rnd">
              <a:solidFill>
                <a:schemeClr val="accent2"/>
              </a:solidFill>
              <a:round/>
            </a:ln>
            <a:effectLst/>
          </c:spPr>
          <c:marker>
            <c:symbol val="none"/>
          </c:marker>
          <c:cat>
            <c:strRef>
              <c:f>' GDP TABLES'!$A$314:$A$324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 GDP TABLES'!$K$314:$K$324</c:f>
              <c:numCache>
                <c:formatCode>0.0</c:formatCode>
                <c:ptCount val="11"/>
                <c:pt idx="0">
                  <c:v>0.42773045330049181</c:v>
                </c:pt>
                <c:pt idx="1">
                  <c:v>7.4537852720474945E-2</c:v>
                </c:pt>
                <c:pt idx="2">
                  <c:v>0.12110757206338871</c:v>
                </c:pt>
                <c:pt idx="3">
                  <c:v>0.10210344738693583</c:v>
                </c:pt>
                <c:pt idx="4">
                  <c:v>7.9935019862438242E-2</c:v>
                </c:pt>
                <c:pt idx="5">
                  <c:v>7.6296493690326941E-2</c:v>
                </c:pt>
                <c:pt idx="6">
                  <c:v>-0.80355828194436862</c:v>
                </c:pt>
                <c:pt idx="7">
                  <c:v>-1.4231671704280222E-2</c:v>
                </c:pt>
                <c:pt idx="8">
                  <c:v>0.11108964198563495</c:v>
                </c:pt>
                <c:pt idx="9">
                  <c:v>9.5270733728426787E-2</c:v>
                </c:pt>
                <c:pt idx="10">
                  <c:v>9.0076257697182929E-2</c:v>
                </c:pt>
              </c:numCache>
            </c:numRef>
          </c:val>
          <c:smooth val="0"/>
          <c:extLst>
            <c:ext xmlns:c16="http://schemas.microsoft.com/office/drawing/2014/chart" uri="{C3380CC4-5D6E-409C-BE32-E72D297353CC}">
              <c16:uniqueId val="{00000001-0A1F-401E-BAEA-BE3CD95A54A7}"/>
            </c:ext>
          </c:extLst>
        </c:ser>
        <c:dLbls>
          <c:showLegendKey val="0"/>
          <c:showVal val="0"/>
          <c:showCatName val="0"/>
          <c:showSerName val="0"/>
          <c:showPercent val="0"/>
          <c:showBubbleSize val="0"/>
        </c:dLbls>
        <c:marker val="1"/>
        <c:smooth val="0"/>
        <c:axId val="3"/>
        <c:axId val="4"/>
      </c:lineChart>
      <c:catAx>
        <c:axId val="6961449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en-BW"/>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vert="horz"/>
          <a:lstStyle/>
          <a:p>
            <a:pPr>
              <a:defRPr/>
            </a:pPr>
            <a:endParaRPr lang="en-BW"/>
          </a:p>
        </c:txPr>
        <c:crossAx val="6961449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0" sourceLinked="1"/>
        <c:majorTickMark val="out"/>
        <c:minorTickMark val="none"/>
        <c:tickLblPos val="nextTo"/>
        <c:spPr>
          <a:noFill/>
          <a:ln>
            <a:noFill/>
          </a:ln>
          <a:effectLst/>
        </c:spPr>
        <c:txPr>
          <a:bodyPr rot="-60000000" vert="horz"/>
          <a:lstStyle/>
          <a:p>
            <a:pPr>
              <a:defRPr/>
            </a:pPr>
            <a:endParaRPr lang="en-BW"/>
          </a:p>
        </c:txPr>
        <c:crossAx val="3"/>
        <c:crosses val="max"/>
        <c:crossBetween val="between"/>
      </c:valAx>
      <c:spPr>
        <a:noFill/>
        <a:ln w="25400">
          <a:noFill/>
        </a:ln>
      </c:spPr>
    </c:plotArea>
    <c:legend>
      <c:legendPos val="b"/>
      <c:overlay val="0"/>
      <c:spPr>
        <a:noFill/>
        <a:ln>
          <a:noFill/>
        </a:ln>
        <a:effectLst/>
      </c:spPr>
      <c:txPr>
        <a:bodyPr rot="0" vert="horz"/>
        <a:lstStyle/>
        <a:p>
          <a:pPr>
            <a:defRPr/>
          </a:pPr>
          <a:endParaRPr lang="en-B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BW"/>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28575" cap="rnd">
              <a:solidFill>
                <a:schemeClr val="accent1"/>
              </a:solidFill>
              <a:round/>
            </a:ln>
            <a:effectLst/>
          </c:spPr>
          <c:marker>
            <c:symbol val="none"/>
          </c:marker>
          <c:dPt>
            <c:idx val="7"/>
            <c:bubble3D val="0"/>
            <c:spPr>
              <a:ln w="28575" cap="rnd">
                <a:solidFill>
                  <a:srgbClr val="FFC000"/>
                </a:solidFill>
                <a:round/>
              </a:ln>
              <a:effectLst/>
            </c:spPr>
            <c:extLst>
              <c:ext xmlns:c16="http://schemas.microsoft.com/office/drawing/2014/chart" uri="{C3380CC4-5D6E-409C-BE32-E72D297353CC}">
                <c16:uniqueId val="{00000004-F2C2-4E22-879A-9318FC9DE316}"/>
              </c:ext>
            </c:extLst>
          </c:dPt>
          <c:dPt>
            <c:idx val="8"/>
            <c:bubble3D val="0"/>
            <c:spPr>
              <a:ln w="28575" cap="rnd">
                <a:solidFill>
                  <a:srgbClr val="FFC000"/>
                </a:solidFill>
                <a:round/>
              </a:ln>
              <a:effectLst/>
            </c:spPr>
            <c:extLst>
              <c:ext xmlns:c16="http://schemas.microsoft.com/office/drawing/2014/chart" uri="{C3380CC4-5D6E-409C-BE32-E72D297353CC}">
                <c16:uniqueId val="{00000003-F2C2-4E22-879A-9318FC9DE316}"/>
              </c:ext>
            </c:extLst>
          </c:dPt>
          <c:dPt>
            <c:idx val="9"/>
            <c:bubble3D val="0"/>
            <c:spPr>
              <a:ln w="28575" cap="rnd">
                <a:solidFill>
                  <a:srgbClr val="FFC000"/>
                </a:solidFill>
                <a:round/>
              </a:ln>
              <a:effectLst/>
            </c:spPr>
            <c:extLst>
              <c:ext xmlns:c16="http://schemas.microsoft.com/office/drawing/2014/chart" uri="{C3380CC4-5D6E-409C-BE32-E72D297353CC}">
                <c16:uniqueId val="{00000002-F2C2-4E22-879A-9318FC9DE316}"/>
              </c:ext>
            </c:extLst>
          </c:dPt>
          <c:dPt>
            <c:idx val="10"/>
            <c:bubble3D val="0"/>
            <c:spPr>
              <a:ln w="28575" cap="rnd">
                <a:solidFill>
                  <a:srgbClr val="FFC000"/>
                </a:solidFill>
                <a:round/>
              </a:ln>
              <a:effectLst/>
            </c:spPr>
            <c:extLst>
              <c:ext xmlns:c16="http://schemas.microsoft.com/office/drawing/2014/chart" uri="{C3380CC4-5D6E-409C-BE32-E72D297353CC}">
                <c16:uniqueId val="{00000001-F2C2-4E22-879A-9318FC9DE316}"/>
              </c:ext>
            </c:extLst>
          </c:dPt>
          <c:cat>
            <c:strRef>
              <c:f>' GDP TABLES'!$A$213:$A$223</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 GDP TABLES'!$J$213:$J$223</c:f>
              <c:numCache>
                <c:formatCode>_-* #,##0.0_-;\-* #,##0.0_-;_-* "-"??_-;_-@_-</c:formatCode>
                <c:ptCount val="11"/>
                <c:pt idx="0">
                  <c:v>4368.1173754200381</c:v>
                </c:pt>
                <c:pt idx="1">
                  <c:v>4488.2638833127012</c:v>
                </c:pt>
                <c:pt idx="2">
                  <c:v>4674.0050917623921</c:v>
                </c:pt>
                <c:pt idx="3">
                  <c:v>4841.8816805987881</c:v>
                </c:pt>
                <c:pt idx="4">
                  <c:v>4978.7167852934663</c:v>
                </c:pt>
                <c:pt idx="5">
                  <c:v>5114.794061902563</c:v>
                </c:pt>
                <c:pt idx="6">
                  <c:v>3638.1712087436908</c:v>
                </c:pt>
                <c:pt idx="7">
                  <c:v>3614.3018094631752</c:v>
                </c:pt>
                <c:pt idx="8">
                  <c:v>3822.824046851827</c:v>
                </c:pt>
                <c:pt idx="9">
                  <c:v>4011.4637974908846</c:v>
                </c:pt>
                <c:pt idx="10">
                  <c:v>4195.5400173830512</c:v>
                </c:pt>
              </c:numCache>
            </c:numRef>
          </c:val>
          <c:smooth val="0"/>
          <c:extLst>
            <c:ext xmlns:c16="http://schemas.microsoft.com/office/drawing/2014/chart" uri="{C3380CC4-5D6E-409C-BE32-E72D297353CC}">
              <c16:uniqueId val="{00000000-F2C2-4E22-879A-9318FC9DE316}"/>
            </c:ext>
          </c:extLst>
        </c:ser>
        <c:dLbls>
          <c:showLegendKey val="0"/>
          <c:showVal val="0"/>
          <c:showCatName val="0"/>
          <c:showSerName val="0"/>
          <c:showPercent val="0"/>
          <c:showBubbleSize val="0"/>
        </c:dLbls>
        <c:smooth val="0"/>
        <c:axId val="696146560"/>
        <c:axId val="1"/>
      </c:lineChart>
      <c:catAx>
        <c:axId val="69614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BW"/>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_-* #,##0.0_-;\-* #,##0.0_-;_-* &quot;-&quot;??_-;_-@_-" sourceLinked="1"/>
        <c:majorTickMark val="none"/>
        <c:minorTickMark val="none"/>
        <c:tickLblPos val="nextTo"/>
        <c:spPr>
          <a:noFill/>
          <a:ln>
            <a:noFill/>
          </a:ln>
          <a:effectLst/>
        </c:spPr>
        <c:txPr>
          <a:bodyPr rot="-60000000" vert="horz"/>
          <a:lstStyle/>
          <a:p>
            <a:pPr>
              <a:defRPr/>
            </a:pPr>
            <a:endParaRPr lang="en-BW"/>
          </a:p>
        </c:txPr>
        <c:crossAx val="6961465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BW"/>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'6.1'!$A$2</c:f>
              <c:strCache>
                <c:ptCount val="1"/>
                <c:pt idx="0">
                  <c:v>share to current acc. Balance</c:v>
                </c:pt>
              </c:strCache>
            </c:strRef>
          </c:tx>
          <c:spPr>
            <a:ln w="28575" cap="rnd">
              <a:solidFill>
                <a:schemeClr val="accent1"/>
              </a:solidFill>
              <a:round/>
            </a:ln>
            <a:effectLst/>
          </c:spPr>
          <c:marker>
            <c:symbol val="none"/>
          </c:marker>
          <c:cat>
            <c:strRef>
              <c:f>'6.1'!$B$5:$K$5</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'6.1'!$B$2:$K$2</c:f>
              <c:numCache>
                <c:formatCode>#.0\ ##0</c:formatCode>
                <c:ptCount val="10"/>
                <c:pt idx="0">
                  <c:v>4.5634925124229166</c:v>
                </c:pt>
                <c:pt idx="1">
                  <c:v>5.7919548720480964</c:v>
                </c:pt>
                <c:pt idx="2">
                  <c:v>5.1751944458355927</c:v>
                </c:pt>
                <c:pt idx="3">
                  <c:v>6.0884524100014392</c:v>
                </c:pt>
                <c:pt idx="4">
                  <c:v>6.190850911439119</c:v>
                </c:pt>
                <c:pt idx="5">
                  <c:v>8.9097078686192841</c:v>
                </c:pt>
                <c:pt idx="6">
                  <c:v>1.7981033607607815</c:v>
                </c:pt>
                <c:pt idx="7">
                  <c:v>2.157184071061375</c:v>
                </c:pt>
                <c:pt idx="8">
                  <c:v>3.3745296925942583</c:v>
                </c:pt>
                <c:pt idx="9">
                  <c:v>4.6810162550240841</c:v>
                </c:pt>
              </c:numCache>
            </c:numRef>
          </c:val>
          <c:smooth val="0"/>
          <c:extLst>
            <c:ext xmlns:c16="http://schemas.microsoft.com/office/drawing/2014/chart" uri="{C3380CC4-5D6E-409C-BE32-E72D297353CC}">
              <c16:uniqueId val="{00000000-B04A-44C8-9F05-7189089C1EE3}"/>
            </c:ext>
          </c:extLst>
        </c:ser>
        <c:ser>
          <c:idx val="1"/>
          <c:order val="1"/>
          <c:tx>
            <c:strRef>
              <c:f>'6.1'!$A$3</c:f>
              <c:strCache>
                <c:ptCount val="1"/>
                <c:pt idx="0">
                  <c:v>share to GDP</c:v>
                </c:pt>
              </c:strCache>
            </c:strRef>
          </c:tx>
          <c:spPr>
            <a:ln w="28575" cap="rnd">
              <a:solidFill>
                <a:schemeClr val="accent2"/>
              </a:solidFill>
              <a:round/>
            </a:ln>
            <a:effectLst/>
          </c:spPr>
          <c:marker>
            <c:symbol val="none"/>
          </c:marker>
          <c:cat>
            <c:strRef>
              <c:f>'6.1'!$B$5:$K$5</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'6.1'!$B$3:$K$3</c:f>
              <c:numCache>
                <c:formatCode>#.0\ ##0</c:formatCode>
                <c:ptCount val="10"/>
                <c:pt idx="0">
                  <c:v>3.41161796425222</c:v>
                </c:pt>
                <c:pt idx="1">
                  <c:v>3.9382993100324102</c:v>
                </c:pt>
                <c:pt idx="2">
                  <c:v>3.3327067641133814</c:v>
                </c:pt>
                <c:pt idx="3">
                  <c:v>3.3653657204873975</c:v>
                </c:pt>
                <c:pt idx="4">
                  <c:v>3.4179137581348766</c:v>
                </c:pt>
                <c:pt idx="5">
                  <c:v>4.2143070707193369</c:v>
                </c:pt>
                <c:pt idx="6">
                  <c:v>0.76449785301114892</c:v>
                </c:pt>
                <c:pt idx="7">
                  <c:v>1.1027499922546404</c:v>
                </c:pt>
                <c:pt idx="8">
                  <c:v>1.7196900611966048</c:v>
                </c:pt>
                <c:pt idx="9">
                  <c:v>2.0260291497564533</c:v>
                </c:pt>
              </c:numCache>
            </c:numRef>
          </c:val>
          <c:smooth val="0"/>
          <c:extLst>
            <c:ext xmlns:c16="http://schemas.microsoft.com/office/drawing/2014/chart" uri="{C3380CC4-5D6E-409C-BE32-E72D297353CC}">
              <c16:uniqueId val="{00000001-B04A-44C8-9F05-7189089C1EE3}"/>
            </c:ext>
          </c:extLst>
        </c:ser>
        <c:dLbls>
          <c:showLegendKey val="0"/>
          <c:showVal val="0"/>
          <c:showCatName val="0"/>
          <c:showSerName val="0"/>
          <c:showPercent val="0"/>
          <c:showBubbleSize val="0"/>
        </c:dLbls>
        <c:smooth val="0"/>
        <c:axId val="19904448"/>
        <c:axId val="186419728"/>
      </c:lineChart>
      <c:catAx>
        <c:axId val="1990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BW"/>
          </a:p>
        </c:txPr>
        <c:crossAx val="186419728"/>
        <c:crosses val="autoZero"/>
        <c:auto val="1"/>
        <c:lblAlgn val="ctr"/>
        <c:lblOffset val="100"/>
        <c:noMultiLvlLbl val="0"/>
      </c:catAx>
      <c:valAx>
        <c:axId val="186419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BW"/>
          </a:p>
        </c:txPr>
        <c:crossAx val="19904448"/>
        <c:crosses val="autoZero"/>
        <c:crossBetween val="between"/>
      </c:valAx>
      <c:spPr>
        <a:noFill/>
        <a:ln>
          <a:noFill/>
        </a:ln>
        <a:effectLst/>
      </c:spPr>
    </c:plotArea>
    <c:legend>
      <c:legendPos val="b"/>
      <c:layout>
        <c:manualLayout>
          <c:xMode val="edge"/>
          <c:yMode val="edge"/>
          <c:x val="0.12919350144216118"/>
          <c:y val="4.6733352470330607E-2"/>
          <c:w val="0.78730452033074905"/>
          <c:h val="6.893842718514665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BW"/>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growth prospects</c:v>
                </c:pt>
              </c:strCache>
            </c:strRef>
          </c:tx>
          <c:spPr>
            <a:ln w="28575" cap="rnd">
              <a:solidFill>
                <a:schemeClr val="accent1"/>
              </a:solidFill>
              <a:round/>
            </a:ln>
            <a:effectLst/>
          </c:spPr>
          <c:marker>
            <c:symbol val="none"/>
          </c:marker>
          <c:dPt>
            <c:idx val="3"/>
            <c:marker>
              <c:symbol val="none"/>
            </c:marker>
            <c:bubble3D val="0"/>
            <c:spPr>
              <a:ln w="28575" cap="rnd">
                <a:solidFill>
                  <a:schemeClr val="accent1"/>
                </a:solidFill>
                <a:prstDash val="dash"/>
                <a:round/>
              </a:ln>
              <a:effectLst/>
            </c:spPr>
            <c:extLst>
              <c:ext xmlns:c16="http://schemas.microsoft.com/office/drawing/2014/chart" uri="{C3380CC4-5D6E-409C-BE32-E72D297353CC}">
                <c16:uniqueId val="{00000001-8A6B-467E-83BE-3D83855C832D}"/>
              </c:ext>
            </c:extLst>
          </c:dPt>
          <c:dPt>
            <c:idx val="4"/>
            <c:marker>
              <c:symbol val="none"/>
            </c:marker>
            <c:bubble3D val="0"/>
            <c:spPr>
              <a:ln w="28575" cap="rnd">
                <a:solidFill>
                  <a:schemeClr val="accent1"/>
                </a:solidFill>
                <a:prstDash val="dash"/>
                <a:round/>
              </a:ln>
              <a:effectLst/>
            </c:spPr>
            <c:extLst>
              <c:ext xmlns:c16="http://schemas.microsoft.com/office/drawing/2014/chart" uri="{C3380CC4-5D6E-409C-BE32-E72D297353CC}">
                <c16:uniqueId val="{00000003-8A6B-467E-83BE-3D83855C832D}"/>
              </c:ext>
            </c:extLst>
          </c:dPt>
          <c:dPt>
            <c:idx val="5"/>
            <c:marker>
              <c:symbol val="none"/>
            </c:marker>
            <c:bubble3D val="0"/>
            <c:spPr>
              <a:ln w="28575" cap="rnd">
                <a:solidFill>
                  <a:schemeClr val="accent1"/>
                </a:solidFill>
                <a:prstDash val="dash"/>
                <a:round/>
              </a:ln>
              <a:effectLst/>
            </c:spPr>
            <c:extLst>
              <c:ext xmlns:c16="http://schemas.microsoft.com/office/drawing/2014/chart" uri="{C3380CC4-5D6E-409C-BE32-E72D297353CC}">
                <c16:uniqueId val="{00000005-8A6B-467E-83BE-3D83855C832D}"/>
              </c:ext>
            </c:extLst>
          </c:dPt>
          <c:dPt>
            <c:idx val="6"/>
            <c:marker>
              <c:symbol val="none"/>
            </c:marker>
            <c:bubble3D val="0"/>
            <c:spPr>
              <a:ln w="28575" cap="rnd">
                <a:solidFill>
                  <a:schemeClr val="accent1"/>
                </a:solidFill>
                <a:prstDash val="dash"/>
                <a:round/>
              </a:ln>
              <a:effectLst/>
            </c:spPr>
            <c:extLst>
              <c:ext xmlns:c16="http://schemas.microsoft.com/office/drawing/2014/chart" uri="{C3380CC4-5D6E-409C-BE32-E72D297353CC}">
                <c16:uniqueId val="{00000007-8A6B-467E-83BE-3D83855C832D}"/>
              </c:ext>
            </c:extLst>
          </c:dPt>
          <c:cat>
            <c:numRef>
              <c:f>Sheet1!$B$1:$H$1</c:f>
              <c:numCache>
                <c:formatCode>General</c:formatCode>
                <c:ptCount val="7"/>
                <c:pt idx="0">
                  <c:v>2022</c:v>
                </c:pt>
                <c:pt idx="1">
                  <c:v>2023</c:v>
                </c:pt>
                <c:pt idx="2">
                  <c:v>2024</c:v>
                </c:pt>
                <c:pt idx="3">
                  <c:v>2025</c:v>
                </c:pt>
                <c:pt idx="4">
                  <c:v>2026</c:v>
                </c:pt>
                <c:pt idx="5">
                  <c:v>2027</c:v>
                </c:pt>
                <c:pt idx="6">
                  <c:v>2028</c:v>
                </c:pt>
              </c:numCache>
            </c:numRef>
          </c:cat>
          <c:val>
            <c:numRef>
              <c:f>Sheet1!$B$2:$H$2</c:f>
              <c:numCache>
                <c:formatCode>0.0</c:formatCode>
                <c:ptCount val="7"/>
                <c:pt idx="0">
                  <c:v>5.7693642750775931</c:v>
                </c:pt>
                <c:pt idx="1">
                  <c:v>4.9345653455959093</c:v>
                </c:pt>
                <c:pt idx="2">
                  <c:v>4.5887543596256242</c:v>
                </c:pt>
                <c:pt idx="3">
                  <c:v>4.3870245493052851</c:v>
                </c:pt>
                <c:pt idx="4">
                  <c:v>4.3870245493052851</c:v>
                </c:pt>
                <c:pt idx="5">
                  <c:v>4.3870245493052851</c:v>
                </c:pt>
                <c:pt idx="6">
                  <c:v>4.3870245493052851</c:v>
                </c:pt>
              </c:numCache>
            </c:numRef>
          </c:val>
          <c:smooth val="0"/>
          <c:extLst>
            <c:ext xmlns:c16="http://schemas.microsoft.com/office/drawing/2014/chart" uri="{C3380CC4-5D6E-409C-BE32-E72D297353CC}">
              <c16:uniqueId val="{00000008-8A6B-467E-83BE-3D83855C832D}"/>
            </c:ext>
          </c:extLst>
        </c:ser>
        <c:ser>
          <c:idx val="1"/>
          <c:order val="1"/>
          <c:tx>
            <c:strRef>
              <c:f>Sheet1!$A$3</c:f>
              <c:strCache>
                <c:ptCount val="1"/>
                <c:pt idx="0">
                  <c:v>trend</c:v>
                </c:pt>
              </c:strCache>
            </c:strRef>
          </c:tx>
          <c:spPr>
            <a:ln w="28575" cap="rnd">
              <a:solidFill>
                <a:schemeClr val="accent2"/>
              </a:solidFill>
              <a:round/>
            </a:ln>
            <a:effectLst/>
          </c:spPr>
          <c:marker>
            <c:symbol val="none"/>
          </c:marker>
          <c:dPt>
            <c:idx val="4"/>
            <c:marker>
              <c:symbol val="none"/>
            </c:marker>
            <c:bubble3D val="0"/>
            <c:spPr>
              <a:ln w="28575" cap="rnd">
                <a:solidFill>
                  <a:schemeClr val="accent2"/>
                </a:solidFill>
                <a:prstDash val="dash"/>
                <a:round/>
              </a:ln>
              <a:effectLst/>
            </c:spPr>
            <c:extLst>
              <c:ext xmlns:c16="http://schemas.microsoft.com/office/drawing/2014/chart" uri="{C3380CC4-5D6E-409C-BE32-E72D297353CC}">
                <c16:uniqueId val="{0000000A-8A6B-467E-83BE-3D83855C832D}"/>
              </c:ext>
            </c:extLst>
          </c:dPt>
          <c:dPt>
            <c:idx val="5"/>
            <c:marker>
              <c:symbol val="none"/>
            </c:marker>
            <c:bubble3D val="0"/>
            <c:spPr>
              <a:ln w="28575" cap="rnd">
                <a:solidFill>
                  <a:schemeClr val="accent2"/>
                </a:solidFill>
                <a:prstDash val="dash"/>
                <a:round/>
              </a:ln>
              <a:effectLst/>
            </c:spPr>
            <c:extLst>
              <c:ext xmlns:c16="http://schemas.microsoft.com/office/drawing/2014/chart" uri="{C3380CC4-5D6E-409C-BE32-E72D297353CC}">
                <c16:uniqueId val="{0000000C-8A6B-467E-83BE-3D83855C832D}"/>
              </c:ext>
            </c:extLst>
          </c:dPt>
          <c:dPt>
            <c:idx val="6"/>
            <c:marker>
              <c:symbol val="none"/>
            </c:marker>
            <c:bubble3D val="0"/>
            <c:spPr>
              <a:ln w="28575" cap="rnd">
                <a:solidFill>
                  <a:schemeClr val="accent2"/>
                </a:solidFill>
                <a:prstDash val="dash"/>
                <a:round/>
              </a:ln>
              <a:effectLst/>
            </c:spPr>
            <c:extLst>
              <c:ext xmlns:c16="http://schemas.microsoft.com/office/drawing/2014/chart" uri="{C3380CC4-5D6E-409C-BE32-E72D297353CC}">
                <c16:uniqueId val="{0000000E-8A6B-467E-83BE-3D83855C832D}"/>
              </c:ext>
            </c:extLst>
          </c:dPt>
          <c:cat>
            <c:numRef>
              <c:f>Sheet1!$B$1:$H$1</c:f>
              <c:numCache>
                <c:formatCode>General</c:formatCode>
                <c:ptCount val="7"/>
                <c:pt idx="0">
                  <c:v>2022</c:v>
                </c:pt>
                <c:pt idx="1">
                  <c:v>2023</c:v>
                </c:pt>
                <c:pt idx="2">
                  <c:v>2024</c:v>
                </c:pt>
                <c:pt idx="3">
                  <c:v>2025</c:v>
                </c:pt>
                <c:pt idx="4">
                  <c:v>2026</c:v>
                </c:pt>
                <c:pt idx="5">
                  <c:v>2027</c:v>
                </c:pt>
                <c:pt idx="6">
                  <c:v>2028</c:v>
                </c:pt>
              </c:numCache>
            </c:numRef>
          </c:cat>
          <c:val>
            <c:numRef>
              <c:f>Sheet1!$B$3:$H$3</c:f>
              <c:numCache>
                <c:formatCode>0.0</c:formatCode>
                <c:ptCount val="7"/>
                <c:pt idx="0">
                  <c:v>5.7693642750775931</c:v>
                </c:pt>
                <c:pt idx="1">
                  <c:v>4.9345653455959093</c:v>
                </c:pt>
                <c:pt idx="2">
                  <c:v>4.5887543596256242</c:v>
                </c:pt>
                <c:pt idx="3">
                  <c:v>3.9169514113145851</c:v>
                </c:pt>
                <c:pt idx="4">
                  <c:v>3.4624764378972941</c:v>
                </c:pt>
                <c:pt idx="5">
                  <c:v>2.8631161478840568</c:v>
                </c:pt>
                <c:pt idx="6">
                  <c:v>2.3603460689348594</c:v>
                </c:pt>
              </c:numCache>
            </c:numRef>
          </c:val>
          <c:smooth val="0"/>
          <c:extLst>
            <c:ext xmlns:c16="http://schemas.microsoft.com/office/drawing/2014/chart" uri="{C3380CC4-5D6E-409C-BE32-E72D297353CC}">
              <c16:uniqueId val="{0000000F-8A6B-467E-83BE-3D83855C832D}"/>
            </c:ext>
          </c:extLst>
        </c:ser>
        <c:ser>
          <c:idx val="2"/>
          <c:order val="2"/>
          <c:tx>
            <c:strRef>
              <c:f>Sheet1!$A$4</c:f>
              <c:strCache>
                <c:ptCount val="1"/>
                <c:pt idx="0">
                  <c:v>average</c:v>
                </c:pt>
              </c:strCache>
            </c:strRef>
          </c:tx>
          <c:spPr>
            <a:ln w="28575" cap="rnd">
              <a:solidFill>
                <a:schemeClr val="accent3"/>
              </a:solidFill>
              <a:round/>
            </a:ln>
            <a:effectLst/>
          </c:spPr>
          <c:marker>
            <c:symbol val="none"/>
          </c:marker>
          <c:dPt>
            <c:idx val="3"/>
            <c:marker>
              <c:symbol val="none"/>
            </c:marker>
            <c:bubble3D val="0"/>
            <c:spPr>
              <a:ln w="28575" cap="rnd">
                <a:solidFill>
                  <a:schemeClr val="accent3"/>
                </a:solidFill>
                <a:prstDash val="dash"/>
                <a:round/>
              </a:ln>
              <a:effectLst/>
            </c:spPr>
            <c:extLst>
              <c:ext xmlns:c16="http://schemas.microsoft.com/office/drawing/2014/chart" uri="{C3380CC4-5D6E-409C-BE32-E72D297353CC}">
                <c16:uniqueId val="{00000011-8A6B-467E-83BE-3D83855C832D}"/>
              </c:ext>
            </c:extLst>
          </c:dPt>
          <c:dPt>
            <c:idx val="4"/>
            <c:marker>
              <c:symbol val="none"/>
            </c:marker>
            <c:bubble3D val="0"/>
            <c:spPr>
              <a:ln w="28575" cap="rnd">
                <a:solidFill>
                  <a:schemeClr val="accent3"/>
                </a:solidFill>
                <a:prstDash val="dash"/>
                <a:round/>
              </a:ln>
              <a:effectLst/>
            </c:spPr>
            <c:extLst>
              <c:ext xmlns:c16="http://schemas.microsoft.com/office/drawing/2014/chart" uri="{C3380CC4-5D6E-409C-BE32-E72D297353CC}">
                <c16:uniqueId val="{00000013-8A6B-467E-83BE-3D83855C832D}"/>
              </c:ext>
            </c:extLst>
          </c:dPt>
          <c:dPt>
            <c:idx val="5"/>
            <c:marker>
              <c:symbol val="none"/>
            </c:marker>
            <c:bubble3D val="0"/>
            <c:spPr>
              <a:ln w="28575" cap="rnd">
                <a:solidFill>
                  <a:schemeClr val="accent3"/>
                </a:solidFill>
                <a:prstDash val="dash"/>
                <a:round/>
              </a:ln>
              <a:effectLst/>
            </c:spPr>
            <c:extLst>
              <c:ext xmlns:c16="http://schemas.microsoft.com/office/drawing/2014/chart" uri="{C3380CC4-5D6E-409C-BE32-E72D297353CC}">
                <c16:uniqueId val="{00000015-8A6B-467E-83BE-3D83855C832D}"/>
              </c:ext>
            </c:extLst>
          </c:dPt>
          <c:dPt>
            <c:idx val="6"/>
            <c:marker>
              <c:symbol val="none"/>
            </c:marker>
            <c:bubble3D val="0"/>
            <c:spPr>
              <a:ln w="28575" cap="rnd">
                <a:solidFill>
                  <a:schemeClr val="accent3"/>
                </a:solidFill>
                <a:prstDash val="dash"/>
                <a:round/>
              </a:ln>
              <a:effectLst/>
            </c:spPr>
            <c:extLst>
              <c:ext xmlns:c16="http://schemas.microsoft.com/office/drawing/2014/chart" uri="{C3380CC4-5D6E-409C-BE32-E72D297353CC}">
                <c16:uniqueId val="{00000017-8A6B-467E-83BE-3D83855C832D}"/>
              </c:ext>
            </c:extLst>
          </c:dPt>
          <c:cat>
            <c:numRef>
              <c:f>Sheet1!$B$1:$H$1</c:f>
              <c:numCache>
                <c:formatCode>General</c:formatCode>
                <c:ptCount val="7"/>
                <c:pt idx="0">
                  <c:v>2022</c:v>
                </c:pt>
                <c:pt idx="1">
                  <c:v>2023</c:v>
                </c:pt>
                <c:pt idx="2">
                  <c:v>2024</c:v>
                </c:pt>
                <c:pt idx="3">
                  <c:v>2025</c:v>
                </c:pt>
                <c:pt idx="4">
                  <c:v>2026</c:v>
                </c:pt>
                <c:pt idx="5">
                  <c:v>2027</c:v>
                </c:pt>
                <c:pt idx="6">
                  <c:v>2028</c:v>
                </c:pt>
              </c:numCache>
            </c:numRef>
          </c:cat>
          <c:val>
            <c:numRef>
              <c:f>Sheet1!$B$4:$H$4</c:f>
              <c:numCache>
                <c:formatCode>0.0</c:formatCode>
                <c:ptCount val="7"/>
                <c:pt idx="0">
                  <c:v>5.7693642750775931</c:v>
                </c:pt>
                <c:pt idx="1">
                  <c:v>4.9345653455959093</c:v>
                </c:pt>
                <c:pt idx="2">
                  <c:v>4.5887543596256242</c:v>
                </c:pt>
                <c:pt idx="3">
                  <c:v>5.0975613267663755</c:v>
                </c:pt>
                <c:pt idx="4">
                  <c:v>4.8736270106626369</c:v>
                </c:pt>
                <c:pt idx="5">
                  <c:v>4.8533142323515461</c:v>
                </c:pt>
                <c:pt idx="6">
                  <c:v>4.9415008565935201</c:v>
                </c:pt>
              </c:numCache>
            </c:numRef>
          </c:val>
          <c:smooth val="0"/>
          <c:extLst>
            <c:ext xmlns:c16="http://schemas.microsoft.com/office/drawing/2014/chart" uri="{C3380CC4-5D6E-409C-BE32-E72D297353CC}">
              <c16:uniqueId val="{00000018-8A6B-467E-83BE-3D83855C832D}"/>
            </c:ext>
          </c:extLst>
        </c:ser>
        <c:ser>
          <c:idx val="3"/>
          <c:order val="3"/>
          <c:tx>
            <c:strRef>
              <c:f>Sheet1!$A$5</c:f>
              <c:strCache>
                <c:ptCount val="1"/>
                <c:pt idx="0">
                  <c:v>potential</c:v>
                </c:pt>
              </c:strCache>
            </c:strRef>
          </c:tx>
          <c:spPr>
            <a:ln w="28575" cap="rnd">
              <a:solidFill>
                <a:schemeClr val="accent4"/>
              </a:solidFill>
              <a:round/>
            </a:ln>
            <a:effectLst/>
          </c:spPr>
          <c:marker>
            <c:symbol val="none"/>
          </c:marker>
          <c:dPt>
            <c:idx val="4"/>
            <c:marker>
              <c:symbol val="none"/>
            </c:marker>
            <c:bubble3D val="0"/>
            <c:spPr>
              <a:ln w="28575" cap="rnd">
                <a:solidFill>
                  <a:schemeClr val="accent4"/>
                </a:solidFill>
                <a:prstDash val="dash"/>
                <a:round/>
              </a:ln>
              <a:effectLst/>
            </c:spPr>
            <c:extLst>
              <c:ext xmlns:c16="http://schemas.microsoft.com/office/drawing/2014/chart" uri="{C3380CC4-5D6E-409C-BE32-E72D297353CC}">
                <c16:uniqueId val="{0000001A-8A6B-467E-83BE-3D83855C832D}"/>
              </c:ext>
            </c:extLst>
          </c:dPt>
          <c:dPt>
            <c:idx val="5"/>
            <c:marker>
              <c:symbol val="none"/>
            </c:marker>
            <c:bubble3D val="0"/>
            <c:spPr>
              <a:ln w="28575" cap="rnd">
                <a:solidFill>
                  <a:schemeClr val="accent4"/>
                </a:solidFill>
                <a:prstDash val="dash"/>
                <a:round/>
              </a:ln>
              <a:effectLst/>
            </c:spPr>
            <c:extLst>
              <c:ext xmlns:c16="http://schemas.microsoft.com/office/drawing/2014/chart" uri="{C3380CC4-5D6E-409C-BE32-E72D297353CC}">
                <c16:uniqueId val="{0000001C-8A6B-467E-83BE-3D83855C832D}"/>
              </c:ext>
            </c:extLst>
          </c:dPt>
          <c:dPt>
            <c:idx val="6"/>
            <c:marker>
              <c:symbol val="none"/>
            </c:marker>
            <c:bubble3D val="0"/>
            <c:spPr>
              <a:ln w="28575" cap="rnd">
                <a:solidFill>
                  <a:schemeClr val="accent4"/>
                </a:solidFill>
                <a:prstDash val="dash"/>
                <a:round/>
              </a:ln>
              <a:effectLst/>
            </c:spPr>
            <c:extLst>
              <c:ext xmlns:c16="http://schemas.microsoft.com/office/drawing/2014/chart" uri="{C3380CC4-5D6E-409C-BE32-E72D297353CC}">
                <c16:uniqueId val="{0000001E-8A6B-467E-83BE-3D83855C832D}"/>
              </c:ext>
            </c:extLst>
          </c:dPt>
          <c:val>
            <c:numRef>
              <c:f>Sheet1!$B$5:$H$5</c:f>
              <c:numCache>
                <c:formatCode>0.0</c:formatCode>
                <c:ptCount val="7"/>
                <c:pt idx="0">
                  <c:v>5.7693642750775931</c:v>
                </c:pt>
                <c:pt idx="1">
                  <c:v>4.9345653455959093</c:v>
                </c:pt>
                <c:pt idx="2">
                  <c:v>4.5887543596256242</c:v>
                </c:pt>
                <c:pt idx="3">
                  <c:v>3.8635450817107841</c:v>
                </c:pt>
                <c:pt idx="4">
                  <c:v>3.8285794712172083</c:v>
                </c:pt>
                <c:pt idx="5">
                  <c:v>3.8460622764639965</c:v>
                </c:pt>
                <c:pt idx="6">
                  <c:v>3.8373208738406026</c:v>
                </c:pt>
              </c:numCache>
            </c:numRef>
          </c:val>
          <c:smooth val="0"/>
          <c:extLst>
            <c:ext xmlns:c16="http://schemas.microsoft.com/office/drawing/2014/chart" uri="{C3380CC4-5D6E-409C-BE32-E72D297353CC}">
              <c16:uniqueId val="{0000001F-8A6B-467E-83BE-3D83855C832D}"/>
            </c:ext>
          </c:extLst>
        </c:ser>
        <c:dLbls>
          <c:showLegendKey val="0"/>
          <c:showVal val="0"/>
          <c:showCatName val="0"/>
          <c:showSerName val="0"/>
          <c:showPercent val="0"/>
          <c:showBubbleSize val="0"/>
        </c:dLbls>
        <c:smooth val="0"/>
        <c:axId val="191357584"/>
        <c:axId val="278359728"/>
      </c:lineChart>
      <c:catAx>
        <c:axId val="19135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BW"/>
          </a:p>
        </c:txPr>
        <c:crossAx val="278359728"/>
        <c:crosses val="autoZero"/>
        <c:auto val="1"/>
        <c:lblAlgn val="ctr"/>
        <c:lblOffset val="100"/>
        <c:noMultiLvlLbl val="0"/>
      </c:catAx>
      <c:valAx>
        <c:axId val="278359728"/>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BW"/>
          </a:p>
        </c:txPr>
        <c:crossAx val="191357584"/>
        <c:crosses val="autoZero"/>
        <c:crossBetween val="between"/>
      </c:valAx>
      <c:spPr>
        <a:noFill/>
        <a:ln>
          <a:noFill/>
        </a:ln>
        <a:effectLst/>
      </c:spPr>
    </c:plotArea>
    <c:legend>
      <c:legendPos val="b"/>
      <c:layout>
        <c:manualLayout>
          <c:xMode val="edge"/>
          <c:yMode val="edge"/>
          <c:x val="2.1943828652608147E-2"/>
          <c:y val="0.76946957160705343"/>
          <c:w val="0.94141473391427632"/>
          <c:h val="0.2119652397296986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BW"/>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cat>
            <c:numRef>
              <c:f>'[Chart in Microsoft PowerPoint]Main(P)'!$AA$14:$AL$14</c:f>
              <c:numCache>
                <c:formatCode>0</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'[Chart in Microsoft PowerPoint]Main(P)'!$AA$24:$AL$24</c:f>
              <c:numCache>
                <c:formatCode>_(* #,##0_);_(* \(#,##0\);_(* "-"??_);_(@_)</c:formatCode>
                <c:ptCount val="12"/>
                <c:pt idx="0" formatCode="#,##0">
                  <c:v>5114.794061902563</c:v>
                </c:pt>
                <c:pt idx="1">
                  <c:v>3638.1712087436908</c:v>
                </c:pt>
                <c:pt idx="2">
                  <c:v>3614.3018094631752</c:v>
                </c:pt>
                <c:pt idx="3">
                  <c:v>3822.824046851827</c:v>
                </c:pt>
                <c:pt idx="4">
                  <c:v>4011.4637974908846</c:v>
                </c:pt>
                <c:pt idx="5">
                  <c:v>4195.5400173830512</c:v>
                </c:pt>
                <c:pt idx="6" formatCode="#,##0">
                  <c:v>4388.0630428405539</c:v>
                </c:pt>
                <c:pt idx="7" formatCode="#,##0">
                  <c:v>4589.4204770220203</c:v>
                </c:pt>
                <c:pt idx="8" formatCode="#,##0">
                  <c:v>4800.0177092429194</c:v>
                </c:pt>
                <c:pt idx="9" formatCode="#,##0">
                  <c:v>5020.2787311386055</c:v>
                </c:pt>
                <c:pt idx="10" formatCode="#,##0">
                  <c:v>5250.6469902790859</c:v>
                </c:pt>
                <c:pt idx="11" formatCode="#,##0">
                  <c:v>5491.5862829540692</c:v>
                </c:pt>
              </c:numCache>
            </c:numRef>
          </c:val>
          <c:smooth val="0"/>
          <c:extLst>
            <c:ext xmlns:c16="http://schemas.microsoft.com/office/drawing/2014/chart" uri="{C3380CC4-5D6E-409C-BE32-E72D297353CC}">
              <c16:uniqueId val="{00000000-3C77-4D35-A9FF-88814AFDC8E8}"/>
            </c:ext>
          </c:extLst>
        </c:ser>
        <c:dLbls>
          <c:showLegendKey val="0"/>
          <c:showVal val="0"/>
          <c:showCatName val="0"/>
          <c:showSerName val="0"/>
          <c:showPercent val="0"/>
          <c:showBubbleSize val="0"/>
        </c:dLbls>
        <c:smooth val="0"/>
        <c:axId val="291278144"/>
        <c:axId val="2103827472"/>
      </c:lineChart>
      <c:catAx>
        <c:axId val="2912781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BW"/>
          </a:p>
        </c:txPr>
        <c:crossAx val="2103827472"/>
        <c:crosses val="autoZero"/>
        <c:auto val="1"/>
        <c:lblAlgn val="ctr"/>
        <c:lblOffset val="100"/>
        <c:noMultiLvlLbl val="0"/>
      </c:catAx>
      <c:valAx>
        <c:axId val="2103827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BW"/>
          </a:p>
        </c:txPr>
        <c:crossAx val="291278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BW"/>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472790604965456E-2"/>
          <c:y val="4.1152834870199606E-2"/>
          <c:w val="0.90755308233725662"/>
          <c:h val="0.75474808354627265"/>
        </c:manualLayout>
      </c:layout>
      <c:barChart>
        <c:barDir val="col"/>
        <c:grouping val="stacked"/>
        <c:varyColors val="0"/>
        <c:ser>
          <c:idx val="0"/>
          <c:order val="0"/>
          <c:tx>
            <c:strRef>
              <c:f>' GDP TABLES'!$W$204</c:f>
              <c:strCache>
                <c:ptCount val="1"/>
                <c:pt idx="0">
                  <c:v>Other</c:v>
                </c:pt>
              </c:strCache>
            </c:strRef>
          </c:tx>
          <c:spPr>
            <a:solidFill>
              <a:schemeClr val="accent1"/>
            </a:solidFill>
            <a:ln>
              <a:noFill/>
            </a:ln>
            <a:effectLst/>
          </c:spPr>
          <c:invertIfNegative val="0"/>
          <c:cat>
            <c:strRef>
              <c:f>' GDP TABLES'!$A$387:$A$398</c:f>
              <c:strCache>
                <c:ptCount val="12"/>
                <c:pt idx="0">
                  <c:v>  2022  Q1</c:v>
                </c:pt>
                <c:pt idx="1">
                  <c:v>Q2</c:v>
                </c:pt>
                <c:pt idx="2">
                  <c:v>Q3</c:v>
                </c:pt>
                <c:pt idx="3">
                  <c:v>Q4</c:v>
                </c:pt>
                <c:pt idx="4">
                  <c:v>  2023  Q1</c:v>
                </c:pt>
                <c:pt idx="5">
                  <c:v>Q2</c:v>
                </c:pt>
                <c:pt idx="6">
                  <c:v>Q3</c:v>
                </c:pt>
                <c:pt idx="7">
                  <c:v>Q4</c:v>
                </c:pt>
                <c:pt idx="8">
                  <c:v>  2024  Q1</c:v>
                </c:pt>
                <c:pt idx="9">
                  <c:v>Q2</c:v>
                </c:pt>
                <c:pt idx="10">
                  <c:v>Q3</c:v>
                </c:pt>
                <c:pt idx="11">
                  <c:v>Q4</c:v>
                </c:pt>
              </c:strCache>
            </c:strRef>
          </c:cat>
          <c:val>
            <c:numRef>
              <c:f>' GDP TABLES'!$W$387:$W$398</c:f>
              <c:numCache>
                <c:formatCode>0.0</c:formatCode>
                <c:ptCount val="12"/>
                <c:pt idx="0">
                  <c:v>3.3413698678087376</c:v>
                </c:pt>
                <c:pt idx="1">
                  <c:v>5.275173456683043</c:v>
                </c:pt>
                <c:pt idx="2">
                  <c:v>5.6944376560658423</c:v>
                </c:pt>
                <c:pt idx="3">
                  <c:v>4.882794261210047</c:v>
                </c:pt>
                <c:pt idx="4">
                  <c:v>4.7802392203139386</c:v>
                </c:pt>
                <c:pt idx="5">
                  <c:v>4.1338080845341967</c:v>
                </c:pt>
                <c:pt idx="6">
                  <c:v>5.2460114593236549</c:v>
                </c:pt>
                <c:pt idx="7">
                  <c:v>4.2211287181669954</c:v>
                </c:pt>
                <c:pt idx="8">
                  <c:v>2.6773465017962765</c:v>
                </c:pt>
                <c:pt idx="9">
                  <c:v>4.0487363343677512</c:v>
                </c:pt>
                <c:pt idx="10">
                  <c:v>4.6549334666624445</c:v>
                </c:pt>
                <c:pt idx="11">
                  <c:v>3.9599981774479089</c:v>
                </c:pt>
              </c:numCache>
            </c:numRef>
          </c:val>
          <c:extLst>
            <c:ext xmlns:c16="http://schemas.microsoft.com/office/drawing/2014/chart" uri="{C3380CC4-5D6E-409C-BE32-E72D297353CC}">
              <c16:uniqueId val="{00000000-0AA7-465E-8F8A-D62CDE128FDF}"/>
            </c:ext>
          </c:extLst>
        </c:ser>
        <c:ser>
          <c:idx val="1"/>
          <c:order val="1"/>
          <c:tx>
            <c:strRef>
              <c:f>' GDP TABLES'!$C$204</c:f>
              <c:strCache>
                <c:ptCount val="1"/>
                <c:pt idx="0">
                  <c:v>Mining  &amp; Quarrying</c:v>
                </c:pt>
              </c:strCache>
            </c:strRef>
          </c:tx>
          <c:spPr>
            <a:solidFill>
              <a:schemeClr val="accent2"/>
            </a:solidFill>
            <a:ln>
              <a:noFill/>
            </a:ln>
            <a:effectLst/>
          </c:spPr>
          <c:invertIfNegative val="0"/>
          <c:val>
            <c:numRef>
              <c:f>' GDP TABLES'!$C$387:$C$398</c:f>
              <c:numCache>
                <c:formatCode>0.0</c:formatCode>
                <c:ptCount val="12"/>
                <c:pt idx="0">
                  <c:v>8.8449346053838021</c:v>
                </c:pt>
                <c:pt idx="1">
                  <c:v>-1.4152354386341417</c:v>
                </c:pt>
                <c:pt idx="2">
                  <c:v>1.4583619577715856</c:v>
                </c:pt>
                <c:pt idx="3">
                  <c:v>4.0030407503815884</c:v>
                </c:pt>
                <c:pt idx="4">
                  <c:v>4.811863183550118</c:v>
                </c:pt>
                <c:pt idx="5">
                  <c:v>2.1919590701722051</c:v>
                </c:pt>
                <c:pt idx="6">
                  <c:v>-4.4751181745156483</c:v>
                </c:pt>
                <c:pt idx="7">
                  <c:v>2.5838683766788169</c:v>
                </c:pt>
                <c:pt idx="8">
                  <c:v>-11.883849089748882</c:v>
                </c:pt>
                <c:pt idx="9">
                  <c:v>-6.7520972604231888</c:v>
                </c:pt>
                <c:pt idx="10">
                  <c:v>-11.193539359839676</c:v>
                </c:pt>
                <c:pt idx="11">
                  <c:v>-11.552787995377944</c:v>
                </c:pt>
              </c:numCache>
            </c:numRef>
          </c:val>
          <c:extLst>
            <c:ext xmlns:c16="http://schemas.microsoft.com/office/drawing/2014/chart" uri="{C3380CC4-5D6E-409C-BE32-E72D297353CC}">
              <c16:uniqueId val="{00000001-0AA7-465E-8F8A-D62CDE128FDF}"/>
            </c:ext>
          </c:extLst>
        </c:ser>
        <c:ser>
          <c:idx val="2"/>
          <c:order val="2"/>
          <c:tx>
            <c:strRef>
              <c:f>' GDP TABLES'!$F$204</c:f>
              <c:strCache>
                <c:ptCount val="1"/>
                <c:pt idx="0">
                  <c:v>Construction</c:v>
                </c:pt>
              </c:strCache>
            </c:strRef>
          </c:tx>
          <c:spPr>
            <a:solidFill>
              <a:schemeClr val="accent3"/>
            </a:solidFill>
            <a:ln>
              <a:noFill/>
            </a:ln>
            <a:effectLst/>
          </c:spPr>
          <c:invertIfNegative val="0"/>
          <c:val>
            <c:numRef>
              <c:f>' GDP TABLES'!$F$387:$F$398</c:f>
              <c:numCache>
                <c:formatCode>0.0</c:formatCode>
                <c:ptCount val="12"/>
                <c:pt idx="0">
                  <c:v>0.27377387412285986</c:v>
                </c:pt>
                <c:pt idx="1">
                  <c:v>0.65744717162785371</c:v>
                </c:pt>
                <c:pt idx="2">
                  <c:v>0.81131193884454078</c:v>
                </c:pt>
                <c:pt idx="3">
                  <c:v>0.56457725380629953</c:v>
                </c:pt>
                <c:pt idx="4">
                  <c:v>0.49074284279066949</c:v>
                </c:pt>
                <c:pt idx="5">
                  <c:v>0.79103784558578494</c:v>
                </c:pt>
                <c:pt idx="6">
                  <c:v>0.61140851539439023</c:v>
                </c:pt>
                <c:pt idx="7">
                  <c:v>0.44774592989021433</c:v>
                </c:pt>
                <c:pt idx="8">
                  <c:v>3.2214614448302419E-2</c:v>
                </c:pt>
                <c:pt idx="9">
                  <c:v>0.52892979378149307</c:v>
                </c:pt>
                <c:pt idx="10">
                  <c:v>0.36989206151247817</c:v>
                </c:pt>
                <c:pt idx="11">
                  <c:v>0.11668491447517125</c:v>
                </c:pt>
              </c:numCache>
            </c:numRef>
          </c:val>
          <c:extLst>
            <c:ext xmlns:c16="http://schemas.microsoft.com/office/drawing/2014/chart" uri="{C3380CC4-5D6E-409C-BE32-E72D297353CC}">
              <c16:uniqueId val="{00000002-0AA7-465E-8F8A-D62CDE128FDF}"/>
            </c:ext>
          </c:extLst>
        </c:ser>
        <c:ser>
          <c:idx val="3"/>
          <c:order val="3"/>
          <c:tx>
            <c:strRef>
              <c:f>' GDP TABLES'!$H$204</c:f>
              <c:strCache>
                <c:ptCount val="1"/>
                <c:pt idx="0">
                  <c:v>Diamond Traders</c:v>
                </c:pt>
              </c:strCache>
            </c:strRef>
          </c:tx>
          <c:spPr>
            <a:solidFill>
              <a:schemeClr val="accent4"/>
            </a:solidFill>
            <a:ln>
              <a:noFill/>
            </a:ln>
            <a:effectLst/>
          </c:spPr>
          <c:invertIfNegative val="0"/>
          <c:val>
            <c:numRef>
              <c:f>' GDP TABLES'!$H$387:$H$398</c:f>
              <c:numCache>
                <c:formatCode>0.0</c:formatCode>
                <c:ptCount val="12"/>
                <c:pt idx="0">
                  <c:v>-1.3848202541135297</c:v>
                </c:pt>
                <c:pt idx="1">
                  <c:v>3.1874783404613547</c:v>
                </c:pt>
                <c:pt idx="2">
                  <c:v>0.50946106210500175</c:v>
                </c:pt>
                <c:pt idx="3">
                  <c:v>1.0761339125564826</c:v>
                </c:pt>
                <c:pt idx="4">
                  <c:v>0.46908804023677653</c:v>
                </c:pt>
                <c:pt idx="5">
                  <c:v>-1.2834874777581269</c:v>
                </c:pt>
                <c:pt idx="6">
                  <c:v>-1.133553343379367</c:v>
                </c:pt>
                <c:pt idx="7">
                  <c:v>-4.5996463449001412</c:v>
                </c:pt>
                <c:pt idx="8">
                  <c:v>-2.9805609131814941</c:v>
                </c:pt>
                <c:pt idx="9">
                  <c:v>-0.50883030034917331</c:v>
                </c:pt>
                <c:pt idx="10">
                  <c:v>-3.9964965246092352</c:v>
                </c:pt>
                <c:pt idx="11">
                  <c:v>1.5409394917612962</c:v>
                </c:pt>
              </c:numCache>
            </c:numRef>
          </c:val>
          <c:extLst>
            <c:ext xmlns:c16="http://schemas.microsoft.com/office/drawing/2014/chart" uri="{C3380CC4-5D6E-409C-BE32-E72D297353CC}">
              <c16:uniqueId val="{00000003-0AA7-465E-8F8A-D62CDE128FDF}"/>
            </c:ext>
          </c:extLst>
        </c:ser>
        <c:ser>
          <c:idx val="5"/>
          <c:order val="5"/>
          <c:tx>
            <c:strRef>
              <c:f>' GDP TABLES'!$P$204</c:f>
              <c:strCache>
                <c:ptCount val="1"/>
                <c:pt idx="0">
                  <c:v>Public Administration </c:v>
                </c:pt>
              </c:strCache>
            </c:strRef>
          </c:tx>
          <c:spPr>
            <a:solidFill>
              <a:schemeClr val="accent6"/>
            </a:solidFill>
            <a:ln>
              <a:noFill/>
            </a:ln>
            <a:effectLst/>
          </c:spPr>
          <c:invertIfNegative val="0"/>
          <c:val>
            <c:numRef>
              <c:f>' GDP TABLES'!$P$387:$P$398</c:f>
              <c:numCache>
                <c:formatCode>0.0</c:formatCode>
                <c:ptCount val="12"/>
                <c:pt idx="0">
                  <c:v>1.7165956593716958</c:v>
                </c:pt>
                <c:pt idx="1">
                  <c:v>1.8245650300722449</c:v>
                </c:pt>
                <c:pt idx="2">
                  <c:v>1.8855720690251665</c:v>
                </c:pt>
                <c:pt idx="3">
                  <c:v>0.72021949247965977</c:v>
                </c:pt>
                <c:pt idx="4">
                  <c:v>1.0659970446785982</c:v>
                </c:pt>
                <c:pt idx="5">
                  <c:v>1.7590137668832007</c:v>
                </c:pt>
                <c:pt idx="6">
                  <c:v>1.9390632893856892</c:v>
                </c:pt>
                <c:pt idx="7">
                  <c:v>1.8853981333571714</c:v>
                </c:pt>
                <c:pt idx="8">
                  <c:v>1.4320403862706643</c:v>
                </c:pt>
                <c:pt idx="9">
                  <c:v>1.839607424114051</c:v>
                </c:pt>
                <c:pt idx="10">
                  <c:v>1.8421448939433511</c:v>
                </c:pt>
                <c:pt idx="11">
                  <c:v>1.9888766317608053</c:v>
                </c:pt>
              </c:numCache>
            </c:numRef>
          </c:val>
          <c:extLst>
            <c:ext xmlns:c16="http://schemas.microsoft.com/office/drawing/2014/chart" uri="{C3380CC4-5D6E-409C-BE32-E72D297353CC}">
              <c16:uniqueId val="{00000004-0AA7-465E-8F8A-D62CDE128FDF}"/>
            </c:ext>
          </c:extLst>
        </c:ser>
        <c:dLbls>
          <c:showLegendKey val="0"/>
          <c:showVal val="0"/>
          <c:showCatName val="0"/>
          <c:showSerName val="0"/>
          <c:showPercent val="0"/>
          <c:showBubbleSize val="0"/>
        </c:dLbls>
        <c:gapWidth val="150"/>
        <c:overlap val="100"/>
        <c:axId val="2103205680"/>
        <c:axId val="1759082192"/>
      </c:barChart>
      <c:lineChart>
        <c:grouping val="standard"/>
        <c:varyColors val="0"/>
        <c:ser>
          <c:idx val="4"/>
          <c:order val="4"/>
          <c:tx>
            <c:strRef>
              <c:f>' GDP TABLES'!$V$204</c:f>
              <c:strCache>
                <c:ptCount val="1"/>
                <c:pt idx="0">
                  <c:v>GDP </c:v>
                </c:pt>
              </c:strCache>
            </c:strRef>
          </c:tx>
          <c:spPr>
            <a:ln w="28575" cap="rnd">
              <a:solidFill>
                <a:schemeClr val="accent5"/>
              </a:solidFill>
              <a:round/>
            </a:ln>
            <a:effectLst/>
          </c:spPr>
          <c:marker>
            <c:symbol val="none"/>
          </c:marker>
          <c:val>
            <c:numRef>
              <c:f>' GDP TABLES'!$V$387:$V$398</c:f>
              <c:numCache>
                <c:formatCode>0.0</c:formatCode>
                <c:ptCount val="12"/>
                <c:pt idx="0">
                  <c:v>12.791853752573562</c:v>
                </c:pt>
                <c:pt idx="1">
                  <c:v>9.5294285602103574</c:v>
                </c:pt>
                <c:pt idx="2">
                  <c:v>10.359144683812142</c:v>
                </c:pt>
                <c:pt idx="3">
                  <c:v>11.246765670434062</c:v>
                </c:pt>
                <c:pt idx="4">
                  <c:v>11.617930331570115</c:v>
                </c:pt>
                <c:pt idx="5">
                  <c:v>7.5923312894172241</c:v>
                </c:pt>
                <c:pt idx="6">
                  <c:v>2.1878117462087143</c:v>
                </c:pt>
                <c:pt idx="7">
                  <c:v>4.5384948131930498</c:v>
                </c:pt>
                <c:pt idx="8">
                  <c:v>-10.722808500415141</c:v>
                </c:pt>
                <c:pt idx="9">
                  <c:v>-0.84365400850905659</c:v>
                </c:pt>
                <c:pt idx="10">
                  <c:v>-8.3230654623306393</c:v>
                </c:pt>
                <c:pt idx="11">
                  <c:v>-3.9462887799327677</c:v>
                </c:pt>
              </c:numCache>
            </c:numRef>
          </c:val>
          <c:smooth val="0"/>
          <c:extLst>
            <c:ext xmlns:c16="http://schemas.microsoft.com/office/drawing/2014/chart" uri="{C3380CC4-5D6E-409C-BE32-E72D297353CC}">
              <c16:uniqueId val="{00000005-0AA7-465E-8F8A-D62CDE128FDF}"/>
            </c:ext>
          </c:extLst>
        </c:ser>
        <c:dLbls>
          <c:showLegendKey val="0"/>
          <c:showVal val="0"/>
          <c:showCatName val="0"/>
          <c:showSerName val="0"/>
          <c:showPercent val="0"/>
          <c:showBubbleSize val="0"/>
        </c:dLbls>
        <c:marker val="1"/>
        <c:smooth val="0"/>
        <c:axId val="2103205680"/>
        <c:axId val="1759082192"/>
      </c:lineChart>
      <c:catAx>
        <c:axId val="2103205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759082192"/>
        <c:crosses val="autoZero"/>
        <c:auto val="1"/>
        <c:lblAlgn val="ctr"/>
        <c:lblOffset val="100"/>
        <c:tickLblSkip val="1"/>
        <c:noMultiLvlLbl val="0"/>
      </c:catAx>
      <c:valAx>
        <c:axId val="1759082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2103205680"/>
        <c:crosses val="autoZero"/>
        <c:crossBetween val="between"/>
      </c:valAx>
      <c:spPr>
        <a:noFill/>
        <a:ln>
          <a:noFill/>
        </a:ln>
        <a:effectLst/>
      </c:spPr>
    </c:plotArea>
    <c:legend>
      <c:legendPos val="b"/>
      <c:layout>
        <c:manualLayout>
          <c:xMode val="edge"/>
          <c:yMode val="edge"/>
          <c:x val="3.5281047203905458E-2"/>
          <c:y val="0.89291798265801159"/>
          <c:w val="0.93981240646464115"/>
          <c:h val="9.02849418847641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W"/>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r>
              <a:rPr lang="en-GB" dirty="0"/>
              <a:t>Potential GDP over the Medium Term</a:t>
            </a:r>
          </a:p>
        </c:rich>
      </c:tx>
      <c:overlay val="0"/>
      <c:spPr>
        <a:noFill/>
        <a:ln>
          <a:noFill/>
        </a:ln>
        <a:effectLst/>
      </c:spPr>
      <c:txPr>
        <a:bodyPr rot="0" spcFirstLastPara="1" vertOverflow="ellipsis" vert="horz" wrap="square" anchor="ctr" anchorCtr="1"/>
        <a:lstStyle/>
        <a:p>
          <a:pPr>
            <a:defRPr sz="960" b="0" i="0" u="none" strike="noStrike" kern="1200" spc="0" baseline="0">
              <a:solidFill>
                <a:sysClr val="windowText" lastClr="000000"/>
              </a:solidFill>
              <a:latin typeface="+mn-lt"/>
              <a:ea typeface="+mn-ea"/>
              <a:cs typeface="+mn-cs"/>
            </a:defRPr>
          </a:pPr>
          <a:endParaRPr lang="en-BW"/>
        </a:p>
      </c:txPr>
    </c:title>
    <c:autoTitleDeleted val="0"/>
    <c:plotArea>
      <c:layout>
        <c:manualLayout>
          <c:layoutTarget val="inner"/>
          <c:xMode val="edge"/>
          <c:yMode val="edge"/>
          <c:x val="0.19369247594050742"/>
          <c:y val="0.16203703703703703"/>
          <c:w val="0.66558698062503518"/>
          <c:h val="0.59688247302420527"/>
        </c:manualLayout>
      </c:layout>
      <c:lineChart>
        <c:grouping val="standard"/>
        <c:varyColors val="0"/>
        <c:ser>
          <c:idx val="1"/>
          <c:order val="1"/>
          <c:tx>
            <c:strRef>
              <c:f>Sheet1!$C$2</c:f>
              <c:strCache>
                <c:ptCount val="1"/>
                <c:pt idx="0">
                  <c:v>GDP actual</c:v>
                </c:pt>
              </c:strCache>
            </c:strRef>
          </c:tx>
          <c:spPr>
            <a:ln w="28575" cap="rnd">
              <a:solidFill>
                <a:schemeClr val="accent2"/>
              </a:solidFill>
              <a:round/>
            </a:ln>
            <a:effectLst/>
          </c:spPr>
          <c:marker>
            <c:symbol val="none"/>
          </c:marker>
          <c:cat>
            <c:numRef>
              <c:f>Sheet1!$A$3:$A$24</c:f>
              <c:numCache>
                <c:formatCode>General</c:formatCode>
                <c:ptCount val="22"/>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numCache>
            </c:numRef>
          </c:cat>
          <c:val>
            <c:numRef>
              <c:f>Sheet1!$C$3:$C$24</c:f>
              <c:numCache>
                <c:formatCode>_-* #,##0_-;\-* #,##0_-;_-* "-"??_-;_-@_-</c:formatCode>
                <c:ptCount val="22"/>
                <c:pt idx="0">
                  <c:v>124615.58966160401</c:v>
                </c:pt>
                <c:pt idx="1">
                  <c:v>131834.01638164508</c:v>
                </c:pt>
                <c:pt idx="2">
                  <c:v>136121.35460638479</c:v>
                </c:pt>
                <c:pt idx="3">
                  <c:v>116868.02968913747</c:v>
                </c:pt>
                <c:pt idx="4">
                  <c:v>128694.74551426042</c:v>
                </c:pt>
                <c:pt idx="5">
                  <c:v>137495.42049330552</c:v>
                </c:pt>
                <c:pt idx="6">
                  <c:v>137260.49978164994</c:v>
                </c:pt>
                <c:pt idx="7">
                  <c:v>152500.41521028298</c:v>
                </c:pt>
                <c:pt idx="8">
                  <c:v>161188.58202751802</c:v>
                </c:pt>
                <c:pt idx="9">
                  <c:v>153368.78227993217</c:v>
                </c:pt>
                <c:pt idx="10">
                  <c:v>164418.1397717192</c:v>
                </c:pt>
                <c:pt idx="11">
                  <c:v>171182.92585433603</c:v>
                </c:pt>
                <c:pt idx="12">
                  <c:v>178353.24835694322</c:v>
                </c:pt>
                <c:pt idx="13">
                  <c:v>183760.52723346223</c:v>
                </c:pt>
                <c:pt idx="14">
                  <c:v>167720.27753659329</c:v>
                </c:pt>
                <c:pt idx="15">
                  <c:v>187706.28265740193</c:v>
                </c:pt>
                <c:pt idx="16">
                  <c:v>198003.88141943261</c:v>
                </c:pt>
                <c:pt idx="17">
                  <c:v>204355.98080794094</c:v>
                </c:pt>
                <c:pt idx="18">
                  <c:v>198005.22867961627</c:v>
                </c:pt>
                <c:pt idx="19">
                  <c:v>204600.24729934169</c:v>
                </c:pt>
                <c:pt idx="20">
                  <c:v>212253.61163291725</c:v>
                </c:pt>
                <c:pt idx="21">
                  <c:v>219722.58139811503</c:v>
                </c:pt>
              </c:numCache>
            </c:numRef>
          </c:val>
          <c:smooth val="0"/>
          <c:extLst>
            <c:ext xmlns:c16="http://schemas.microsoft.com/office/drawing/2014/chart" uri="{C3380CC4-5D6E-409C-BE32-E72D297353CC}">
              <c16:uniqueId val="{00000000-21F6-4036-9BC7-1971F4CCE338}"/>
            </c:ext>
          </c:extLst>
        </c:ser>
        <c:ser>
          <c:idx val="2"/>
          <c:order val="2"/>
          <c:tx>
            <c:strRef>
              <c:f>Sheet1!$D$2</c:f>
              <c:strCache>
                <c:ptCount val="1"/>
                <c:pt idx="0">
                  <c:v>Potential GDP</c:v>
                </c:pt>
              </c:strCache>
            </c:strRef>
          </c:tx>
          <c:spPr>
            <a:ln w="28575" cap="rnd">
              <a:solidFill>
                <a:schemeClr val="accent3"/>
              </a:solidFill>
              <a:round/>
            </a:ln>
            <a:effectLst/>
          </c:spPr>
          <c:marker>
            <c:symbol val="none"/>
          </c:marker>
          <c:cat>
            <c:numRef>
              <c:f>Sheet1!$A$3:$A$24</c:f>
              <c:numCache>
                <c:formatCode>General</c:formatCode>
                <c:ptCount val="22"/>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numCache>
            </c:numRef>
          </c:cat>
          <c:val>
            <c:numRef>
              <c:f>Sheet1!$D$3:$D$24</c:f>
              <c:numCache>
                <c:formatCode>_-* #,##0_-;\-* #,##0_-;_-* "-"??_-;_-@_-</c:formatCode>
                <c:ptCount val="22"/>
                <c:pt idx="0">
                  <c:v>121516.05632054563</c:v>
                </c:pt>
                <c:pt idx="1">
                  <c:v>124811.56111770694</c:v>
                </c:pt>
                <c:pt idx="2">
                  <c:v>128138.06124827883</c:v>
                </c:pt>
                <c:pt idx="3">
                  <c:v>131596.77659831126</c:v>
                </c:pt>
                <c:pt idx="4">
                  <c:v>135368.75998743525</c:v>
                </c:pt>
                <c:pt idx="5">
                  <c:v>139487.77676619001</c:v>
                </c:pt>
                <c:pt idx="6">
                  <c:v>143920.85214038301</c:v>
                </c:pt>
                <c:pt idx="7">
                  <c:v>148615.08775309281</c:v>
                </c:pt>
                <c:pt idx="8">
                  <c:v>153450.98172381072</c:v>
                </c:pt>
                <c:pt idx="9">
                  <c:v>158347.88544659989</c:v>
                </c:pt>
                <c:pt idx="10">
                  <c:v>163302.52631856053</c:v>
                </c:pt>
                <c:pt idx="11">
                  <c:v>168261.8407051262</c:v>
                </c:pt>
                <c:pt idx="12">
                  <c:v>173183.92110626202</c:v>
                </c:pt>
                <c:pt idx="13">
                  <c:v>178056.07087342517</c:v>
                </c:pt>
                <c:pt idx="14">
                  <c:v>182917.28663057962</c:v>
                </c:pt>
                <c:pt idx="15">
                  <c:v>187863.60956528978</c:v>
                </c:pt>
                <c:pt idx="16">
                  <c:v>192839.11077418015</c:v>
                </c:pt>
                <c:pt idx="17">
                  <c:v>197786.28808479643</c:v>
                </c:pt>
                <c:pt idx="18">
                  <c:v>202699.28703113669</c:v>
                </c:pt>
                <c:pt idx="19">
                  <c:v>207637.95007443047</c:v>
                </c:pt>
                <c:pt idx="20">
                  <c:v>212615.17909239212</c:v>
                </c:pt>
                <c:pt idx="21">
                  <c:v>217613.49893498508</c:v>
                </c:pt>
              </c:numCache>
            </c:numRef>
          </c:val>
          <c:smooth val="0"/>
          <c:extLst>
            <c:ext xmlns:c16="http://schemas.microsoft.com/office/drawing/2014/chart" uri="{C3380CC4-5D6E-409C-BE32-E72D297353CC}">
              <c16:uniqueId val="{00000001-21F6-4036-9BC7-1971F4CCE338}"/>
            </c:ext>
          </c:extLst>
        </c:ser>
        <c:dLbls>
          <c:showLegendKey val="0"/>
          <c:showVal val="0"/>
          <c:showCatName val="0"/>
          <c:showSerName val="0"/>
          <c:showPercent val="0"/>
          <c:showBubbleSize val="0"/>
        </c:dLbls>
        <c:marker val="1"/>
        <c:smooth val="0"/>
        <c:axId val="816640832"/>
        <c:axId val="816758144"/>
      </c:lineChart>
      <c:lineChart>
        <c:grouping val="standard"/>
        <c:varyColors val="0"/>
        <c:ser>
          <c:idx val="0"/>
          <c:order val="0"/>
          <c:tx>
            <c:strRef>
              <c:f>Sheet1!$B$2</c:f>
              <c:strCache>
                <c:ptCount val="1"/>
                <c:pt idx="0">
                  <c:v>growth (RHS)</c:v>
                </c:pt>
              </c:strCache>
            </c:strRef>
          </c:tx>
          <c:spPr>
            <a:ln w="19050" cap="rnd">
              <a:solidFill>
                <a:schemeClr val="accent1"/>
              </a:solidFill>
              <a:round/>
            </a:ln>
            <a:effectLst/>
          </c:spPr>
          <c:marker>
            <c:symbol val="none"/>
          </c:marker>
          <c:cat>
            <c:numRef>
              <c:f>Sheet1!$A$3:$A$24</c:f>
              <c:numCache>
                <c:formatCode>General</c:formatCode>
                <c:ptCount val="22"/>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numCache>
            </c:numRef>
          </c:cat>
          <c:val>
            <c:numRef>
              <c:f>Sheet1!$B$3:$B$24</c:f>
              <c:numCache>
                <c:formatCode>0.0</c:formatCode>
                <c:ptCount val="22"/>
                <c:pt idx="0">
                  <c:v>6.0343238818014955</c:v>
                </c:pt>
                <c:pt idx="1">
                  <c:v>5.792555120625642</c:v>
                </c:pt>
                <c:pt idx="2">
                  <c:v>3.252072827947794</c:v>
                </c:pt>
                <c:pt idx="3">
                  <c:v>-14.144235467624588</c:v>
                </c:pt>
                <c:pt idx="4">
                  <c:v>10.119718674629286</c:v>
                </c:pt>
                <c:pt idx="5">
                  <c:v>6.8384104913358001</c:v>
                </c:pt>
                <c:pt idx="6">
                  <c:v>-0.17085711714086571</c:v>
                </c:pt>
                <c:pt idx="7">
                  <c:v>11.102914132526308</c:v>
                </c:pt>
                <c:pt idx="8">
                  <c:v>5.6971430571221227</c:v>
                </c:pt>
                <c:pt idx="9">
                  <c:v>-4.8513360246886794</c:v>
                </c:pt>
                <c:pt idx="10">
                  <c:v>7.2044371269894381</c:v>
                </c:pt>
                <c:pt idx="11">
                  <c:v>4.1143794060735539</c:v>
                </c:pt>
                <c:pt idx="12">
                  <c:v>4.1886902369624224</c:v>
                </c:pt>
                <c:pt idx="13">
                  <c:v>3.0317804280734384</c:v>
                </c:pt>
                <c:pt idx="14">
                  <c:v>-8.7288875028586954</c:v>
                </c:pt>
                <c:pt idx="15">
                  <c:v>11.91627238778452</c:v>
                </c:pt>
                <c:pt idx="16">
                  <c:v>5.486017098759377</c:v>
                </c:pt>
                <c:pt idx="17">
                  <c:v>3.2080681161257951</c:v>
                </c:pt>
                <c:pt idx="18">
                  <c:v>-3.1076908555435323</c:v>
                </c:pt>
                <c:pt idx="19">
                  <c:v>3.33072952856035</c:v>
                </c:pt>
                <c:pt idx="20">
                  <c:v>3.7406427580599422</c:v>
                </c:pt>
                <c:pt idx="21">
                  <c:v>3.518889364349187</c:v>
                </c:pt>
              </c:numCache>
            </c:numRef>
          </c:val>
          <c:smooth val="0"/>
          <c:extLst>
            <c:ext xmlns:c16="http://schemas.microsoft.com/office/drawing/2014/chart" uri="{C3380CC4-5D6E-409C-BE32-E72D297353CC}">
              <c16:uniqueId val="{00000002-21F6-4036-9BC7-1971F4CCE338}"/>
            </c:ext>
          </c:extLst>
        </c:ser>
        <c:dLbls>
          <c:showLegendKey val="0"/>
          <c:showVal val="0"/>
          <c:showCatName val="0"/>
          <c:showSerName val="0"/>
          <c:showPercent val="0"/>
          <c:showBubbleSize val="0"/>
        </c:dLbls>
        <c:marker val="1"/>
        <c:smooth val="0"/>
        <c:axId val="851977440"/>
        <c:axId val="816731936"/>
      </c:lineChart>
      <c:catAx>
        <c:axId val="81664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BW"/>
          </a:p>
        </c:txPr>
        <c:crossAx val="816758144"/>
        <c:crosses val="autoZero"/>
        <c:auto val="1"/>
        <c:lblAlgn val="ctr"/>
        <c:lblOffset val="100"/>
        <c:tickLblSkip val="1"/>
        <c:noMultiLvlLbl val="0"/>
      </c:catAx>
      <c:valAx>
        <c:axId val="81675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GB"/>
                  <a:t>BWP million</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BW"/>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BW"/>
          </a:p>
        </c:txPr>
        <c:crossAx val="816640832"/>
        <c:crosses val="autoZero"/>
        <c:crossBetween val="between"/>
        <c:dispUnits>
          <c:builtInUnit val="thousands"/>
        </c:dispUnits>
      </c:valAx>
      <c:valAx>
        <c:axId val="816731936"/>
        <c:scaling>
          <c:orientation val="minMax"/>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GB"/>
                  <a:t>actual growth (% change)</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BW"/>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BW"/>
          </a:p>
        </c:txPr>
        <c:crossAx val="851977440"/>
        <c:crosses val="max"/>
        <c:crossBetween val="between"/>
      </c:valAx>
      <c:catAx>
        <c:axId val="851977440"/>
        <c:scaling>
          <c:orientation val="minMax"/>
        </c:scaling>
        <c:delete val="1"/>
        <c:axPos val="b"/>
        <c:numFmt formatCode="General" sourceLinked="1"/>
        <c:majorTickMark val="out"/>
        <c:minorTickMark val="none"/>
        <c:tickLblPos val="nextTo"/>
        <c:crossAx val="816731936"/>
        <c:crosses val="autoZero"/>
        <c:auto val="1"/>
        <c:lblAlgn val="ctr"/>
        <c:lblOffset val="100"/>
        <c:noMultiLvlLbl val="0"/>
      </c:catAx>
      <c:spPr>
        <a:noFill/>
        <a:ln>
          <a:noFill/>
        </a:ln>
        <a:effectLst/>
      </c:spPr>
    </c:plotArea>
    <c:legend>
      <c:legendPos val="b"/>
      <c:layout>
        <c:manualLayout>
          <c:xMode val="edge"/>
          <c:yMode val="edge"/>
          <c:x val="0.15450786072402664"/>
          <c:y val="0.91724482356372106"/>
          <c:w val="0.68558252298138622"/>
          <c:h val="7.8125546806649168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defRPr>
      </a:pPr>
      <a:endParaRPr lang="en-BW"/>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Foreign Exchange Reserves</a:t>
            </a:r>
          </a:p>
        </c:rich>
      </c:tx>
      <c:overlay val="0"/>
      <c:spPr>
        <a:noFill/>
        <a:ln w="25400">
          <a:noFill/>
        </a:ln>
      </c:spPr>
    </c:title>
    <c:autoTitleDeleted val="0"/>
    <c:plotArea>
      <c:layout>
        <c:manualLayout>
          <c:layoutTarget val="inner"/>
          <c:xMode val="edge"/>
          <c:yMode val="edge"/>
          <c:x val="9.6144575205929506E-2"/>
          <c:y val="8.4675686181435575E-2"/>
          <c:w val="0.80939485559805524"/>
          <c:h val="0.72499014201110445"/>
        </c:manualLayout>
      </c:layout>
      <c:lineChart>
        <c:grouping val="standard"/>
        <c:varyColors val="0"/>
        <c:ser>
          <c:idx val="1"/>
          <c:order val="0"/>
          <c:tx>
            <c:strRef>
              <c:f>'Forex Reserves'!$C$39</c:f>
              <c:strCache>
                <c:ptCount val="1"/>
                <c:pt idx="0">
                  <c:v>US dollar</c:v>
                </c:pt>
              </c:strCache>
            </c:strRef>
          </c:tx>
          <c:spPr>
            <a:ln w="22225">
              <a:solidFill>
                <a:srgbClr val="0066CC"/>
              </a:solidFill>
              <a:prstDash val="solid"/>
            </a:ln>
          </c:spPr>
          <c:marker>
            <c:symbol val="none"/>
          </c:marker>
          <c:cat>
            <c:strRef>
              <c:f>'Forex Reserves'!$A$64:$A$267</c:f>
              <c:strCache>
                <c:ptCount val="204"/>
                <c:pt idx="0">
                  <c:v>2008</c:v>
                </c:pt>
                <c:pt idx="1">
                  <c:v>Feb</c:v>
                </c:pt>
                <c:pt idx="2">
                  <c:v>Mar</c:v>
                </c:pt>
                <c:pt idx="3">
                  <c:v>Apr</c:v>
                </c:pt>
                <c:pt idx="4">
                  <c:v>May</c:v>
                </c:pt>
                <c:pt idx="5">
                  <c:v>Jun</c:v>
                </c:pt>
                <c:pt idx="6">
                  <c:v>Jul</c:v>
                </c:pt>
                <c:pt idx="7">
                  <c:v>Aug</c:v>
                </c:pt>
                <c:pt idx="8">
                  <c:v>Sep</c:v>
                </c:pt>
                <c:pt idx="9">
                  <c:v>Oct</c:v>
                </c:pt>
                <c:pt idx="10">
                  <c:v>Nov</c:v>
                </c:pt>
                <c:pt idx="11">
                  <c:v>Dec</c:v>
                </c:pt>
                <c:pt idx="12">
                  <c:v>2009</c:v>
                </c:pt>
                <c:pt idx="13">
                  <c:v>Feb</c:v>
                </c:pt>
                <c:pt idx="14">
                  <c:v>Mar</c:v>
                </c:pt>
                <c:pt idx="15">
                  <c:v>Apr</c:v>
                </c:pt>
                <c:pt idx="16">
                  <c:v>May</c:v>
                </c:pt>
                <c:pt idx="17">
                  <c:v>Jun</c:v>
                </c:pt>
                <c:pt idx="18">
                  <c:v>Jul</c:v>
                </c:pt>
                <c:pt idx="19">
                  <c:v>Aug</c:v>
                </c:pt>
                <c:pt idx="20">
                  <c:v>Sep</c:v>
                </c:pt>
                <c:pt idx="21">
                  <c:v>Oct</c:v>
                </c:pt>
                <c:pt idx="22">
                  <c:v>Nov</c:v>
                </c:pt>
                <c:pt idx="23">
                  <c:v>Dec</c:v>
                </c:pt>
                <c:pt idx="24">
                  <c:v>2010</c:v>
                </c:pt>
                <c:pt idx="25">
                  <c:v>Feb</c:v>
                </c:pt>
                <c:pt idx="26">
                  <c:v>Mar</c:v>
                </c:pt>
                <c:pt idx="27">
                  <c:v>Apr</c:v>
                </c:pt>
                <c:pt idx="28">
                  <c:v>May</c:v>
                </c:pt>
                <c:pt idx="29">
                  <c:v>Jun</c:v>
                </c:pt>
                <c:pt idx="30">
                  <c:v>Jul</c:v>
                </c:pt>
                <c:pt idx="31">
                  <c:v>Aug</c:v>
                </c:pt>
                <c:pt idx="32">
                  <c:v>Sep</c:v>
                </c:pt>
                <c:pt idx="33">
                  <c:v>Oct</c:v>
                </c:pt>
                <c:pt idx="34">
                  <c:v>Nov</c:v>
                </c:pt>
                <c:pt idx="35">
                  <c:v>Dec</c:v>
                </c:pt>
                <c:pt idx="36">
                  <c:v>2011</c:v>
                </c:pt>
                <c:pt idx="37">
                  <c:v>Feb</c:v>
                </c:pt>
                <c:pt idx="38">
                  <c:v>Mar</c:v>
                </c:pt>
                <c:pt idx="39">
                  <c:v>Apr</c:v>
                </c:pt>
                <c:pt idx="40">
                  <c:v>May</c:v>
                </c:pt>
                <c:pt idx="41">
                  <c:v>Jun</c:v>
                </c:pt>
                <c:pt idx="42">
                  <c:v>Jul</c:v>
                </c:pt>
                <c:pt idx="43">
                  <c:v>Aug</c:v>
                </c:pt>
                <c:pt idx="44">
                  <c:v>Sep</c:v>
                </c:pt>
                <c:pt idx="45">
                  <c:v>Oct</c:v>
                </c:pt>
                <c:pt idx="46">
                  <c:v>Nov</c:v>
                </c:pt>
                <c:pt idx="47">
                  <c:v>Dec</c:v>
                </c:pt>
                <c:pt idx="48">
                  <c:v>2012</c:v>
                </c:pt>
                <c:pt idx="49">
                  <c:v>Feb</c:v>
                </c:pt>
                <c:pt idx="50">
                  <c:v>Mar</c:v>
                </c:pt>
                <c:pt idx="51">
                  <c:v>Apr</c:v>
                </c:pt>
                <c:pt idx="52">
                  <c:v>May</c:v>
                </c:pt>
                <c:pt idx="53">
                  <c:v>Jun</c:v>
                </c:pt>
                <c:pt idx="54">
                  <c:v>Jul</c:v>
                </c:pt>
                <c:pt idx="55">
                  <c:v>Aug</c:v>
                </c:pt>
                <c:pt idx="56">
                  <c:v>Sep</c:v>
                </c:pt>
                <c:pt idx="57">
                  <c:v>Oct</c:v>
                </c:pt>
                <c:pt idx="58">
                  <c:v>Nov</c:v>
                </c:pt>
                <c:pt idx="59">
                  <c:v>Dec</c:v>
                </c:pt>
                <c:pt idx="60">
                  <c:v>2013</c:v>
                </c:pt>
                <c:pt idx="61">
                  <c:v>Feb</c:v>
                </c:pt>
                <c:pt idx="62">
                  <c:v>Mar</c:v>
                </c:pt>
                <c:pt idx="63">
                  <c:v>Apr</c:v>
                </c:pt>
                <c:pt idx="64">
                  <c:v>May</c:v>
                </c:pt>
                <c:pt idx="65">
                  <c:v>Jun</c:v>
                </c:pt>
                <c:pt idx="66">
                  <c:v>Jul</c:v>
                </c:pt>
                <c:pt idx="67">
                  <c:v>Aug</c:v>
                </c:pt>
                <c:pt idx="68">
                  <c:v>Sep</c:v>
                </c:pt>
                <c:pt idx="69">
                  <c:v>Oct</c:v>
                </c:pt>
                <c:pt idx="70">
                  <c:v>Nov</c:v>
                </c:pt>
                <c:pt idx="71">
                  <c:v>Dec</c:v>
                </c:pt>
                <c:pt idx="72">
                  <c:v>2014</c:v>
                </c:pt>
                <c:pt idx="73">
                  <c:v>Feb</c:v>
                </c:pt>
                <c:pt idx="74">
                  <c:v>Mar</c:v>
                </c:pt>
                <c:pt idx="75">
                  <c:v>Apr</c:v>
                </c:pt>
                <c:pt idx="76">
                  <c:v>May</c:v>
                </c:pt>
                <c:pt idx="77">
                  <c:v>Jun</c:v>
                </c:pt>
                <c:pt idx="78">
                  <c:v>Jul</c:v>
                </c:pt>
                <c:pt idx="79">
                  <c:v>Aug</c:v>
                </c:pt>
                <c:pt idx="80">
                  <c:v>Sep</c:v>
                </c:pt>
                <c:pt idx="81">
                  <c:v>Oct</c:v>
                </c:pt>
                <c:pt idx="82">
                  <c:v>Nov</c:v>
                </c:pt>
                <c:pt idx="83">
                  <c:v>Dec</c:v>
                </c:pt>
                <c:pt idx="84">
                  <c:v>2015</c:v>
                </c:pt>
                <c:pt idx="85">
                  <c:v>Feb</c:v>
                </c:pt>
                <c:pt idx="86">
                  <c:v>Mar</c:v>
                </c:pt>
                <c:pt idx="87">
                  <c:v>Apr</c:v>
                </c:pt>
                <c:pt idx="88">
                  <c:v>May</c:v>
                </c:pt>
                <c:pt idx="89">
                  <c:v>Jun</c:v>
                </c:pt>
                <c:pt idx="90">
                  <c:v>Jul</c:v>
                </c:pt>
                <c:pt idx="91">
                  <c:v>Aug</c:v>
                </c:pt>
                <c:pt idx="92">
                  <c:v>Sep</c:v>
                </c:pt>
                <c:pt idx="93">
                  <c:v>Oct</c:v>
                </c:pt>
                <c:pt idx="94">
                  <c:v>Nov</c:v>
                </c:pt>
                <c:pt idx="95">
                  <c:v>Dec</c:v>
                </c:pt>
                <c:pt idx="96">
                  <c:v>2016</c:v>
                </c:pt>
                <c:pt idx="97">
                  <c:v>Feb</c:v>
                </c:pt>
                <c:pt idx="98">
                  <c:v>Mar</c:v>
                </c:pt>
                <c:pt idx="99">
                  <c:v>Apr</c:v>
                </c:pt>
                <c:pt idx="100">
                  <c:v>May</c:v>
                </c:pt>
                <c:pt idx="101">
                  <c:v>Jun</c:v>
                </c:pt>
                <c:pt idx="102">
                  <c:v>Jul</c:v>
                </c:pt>
                <c:pt idx="103">
                  <c:v>Aug</c:v>
                </c:pt>
                <c:pt idx="104">
                  <c:v>Sep</c:v>
                </c:pt>
                <c:pt idx="105">
                  <c:v>Oct</c:v>
                </c:pt>
                <c:pt idx="106">
                  <c:v>Nov</c:v>
                </c:pt>
                <c:pt idx="107">
                  <c:v>Dec</c:v>
                </c:pt>
                <c:pt idx="108">
                  <c:v>2017</c:v>
                </c:pt>
                <c:pt idx="109">
                  <c:v>Feb</c:v>
                </c:pt>
                <c:pt idx="110">
                  <c:v>Mar</c:v>
                </c:pt>
                <c:pt idx="111">
                  <c:v>Apr</c:v>
                </c:pt>
                <c:pt idx="112">
                  <c:v>May</c:v>
                </c:pt>
                <c:pt idx="113">
                  <c:v>Jun</c:v>
                </c:pt>
                <c:pt idx="114">
                  <c:v>Jul</c:v>
                </c:pt>
                <c:pt idx="115">
                  <c:v>Aug</c:v>
                </c:pt>
                <c:pt idx="116">
                  <c:v>Sep</c:v>
                </c:pt>
                <c:pt idx="117">
                  <c:v>Oct</c:v>
                </c:pt>
                <c:pt idx="118">
                  <c:v>Nov</c:v>
                </c:pt>
                <c:pt idx="119">
                  <c:v>Dec</c:v>
                </c:pt>
                <c:pt idx="120">
                  <c:v>2018</c:v>
                </c:pt>
                <c:pt idx="121">
                  <c:v>Feb </c:v>
                </c:pt>
                <c:pt idx="122">
                  <c:v>Mar</c:v>
                </c:pt>
                <c:pt idx="123">
                  <c:v>Apr</c:v>
                </c:pt>
                <c:pt idx="124">
                  <c:v>May</c:v>
                </c:pt>
                <c:pt idx="125">
                  <c:v>Jun</c:v>
                </c:pt>
                <c:pt idx="126">
                  <c:v>Jul</c:v>
                </c:pt>
                <c:pt idx="127">
                  <c:v>Aug</c:v>
                </c:pt>
                <c:pt idx="128">
                  <c:v>Sep</c:v>
                </c:pt>
                <c:pt idx="129">
                  <c:v>Oct</c:v>
                </c:pt>
                <c:pt idx="130">
                  <c:v>Nov</c:v>
                </c:pt>
                <c:pt idx="131">
                  <c:v>Dec</c:v>
                </c:pt>
                <c:pt idx="132">
                  <c:v>2019</c:v>
                </c:pt>
                <c:pt idx="133">
                  <c:v>Feb</c:v>
                </c:pt>
                <c:pt idx="134">
                  <c:v>Mar</c:v>
                </c:pt>
                <c:pt idx="135">
                  <c:v>Apr</c:v>
                </c:pt>
                <c:pt idx="136">
                  <c:v>May</c:v>
                </c:pt>
                <c:pt idx="137">
                  <c:v>Jun</c:v>
                </c:pt>
                <c:pt idx="138">
                  <c:v>Jul</c:v>
                </c:pt>
                <c:pt idx="139">
                  <c:v>Aug</c:v>
                </c:pt>
                <c:pt idx="140">
                  <c:v>Sep</c:v>
                </c:pt>
                <c:pt idx="141">
                  <c:v>Oct</c:v>
                </c:pt>
                <c:pt idx="142">
                  <c:v>Nov</c:v>
                </c:pt>
                <c:pt idx="143">
                  <c:v>Dec</c:v>
                </c:pt>
                <c:pt idx="144">
                  <c:v>2020</c:v>
                </c:pt>
                <c:pt idx="145">
                  <c:v>Feb</c:v>
                </c:pt>
                <c:pt idx="146">
                  <c:v>Mar</c:v>
                </c:pt>
                <c:pt idx="147">
                  <c:v>Apr</c:v>
                </c:pt>
                <c:pt idx="148">
                  <c:v>May</c:v>
                </c:pt>
                <c:pt idx="149">
                  <c:v>Jun</c:v>
                </c:pt>
                <c:pt idx="150">
                  <c:v>Jul</c:v>
                </c:pt>
                <c:pt idx="151">
                  <c:v>Aug</c:v>
                </c:pt>
                <c:pt idx="152">
                  <c:v>Sep</c:v>
                </c:pt>
                <c:pt idx="153">
                  <c:v>Oct</c:v>
                </c:pt>
                <c:pt idx="154">
                  <c:v>Nov</c:v>
                </c:pt>
                <c:pt idx="155">
                  <c:v>Dec</c:v>
                </c:pt>
                <c:pt idx="156">
                  <c:v>2021</c:v>
                </c:pt>
                <c:pt idx="157">
                  <c:v>Feb</c:v>
                </c:pt>
                <c:pt idx="158">
                  <c:v>Mar</c:v>
                </c:pt>
                <c:pt idx="159">
                  <c:v>Apr</c:v>
                </c:pt>
                <c:pt idx="160">
                  <c:v>May</c:v>
                </c:pt>
                <c:pt idx="161">
                  <c:v>Jun</c:v>
                </c:pt>
                <c:pt idx="162">
                  <c:v>Jul</c:v>
                </c:pt>
                <c:pt idx="163">
                  <c:v>Aug</c:v>
                </c:pt>
                <c:pt idx="164">
                  <c:v>Sep</c:v>
                </c:pt>
                <c:pt idx="165">
                  <c:v>Oct</c:v>
                </c:pt>
                <c:pt idx="166">
                  <c:v>Nov</c:v>
                </c:pt>
                <c:pt idx="167">
                  <c:v>Dec</c:v>
                </c:pt>
                <c:pt idx="168">
                  <c:v>2022</c:v>
                </c:pt>
                <c:pt idx="169">
                  <c:v>Feb</c:v>
                </c:pt>
                <c:pt idx="170">
                  <c:v>Mar</c:v>
                </c:pt>
                <c:pt idx="171">
                  <c:v>Apr</c:v>
                </c:pt>
                <c:pt idx="172">
                  <c:v>May</c:v>
                </c:pt>
                <c:pt idx="173">
                  <c:v>Jun</c:v>
                </c:pt>
                <c:pt idx="174">
                  <c:v>Jul</c:v>
                </c:pt>
                <c:pt idx="175">
                  <c:v>Aug</c:v>
                </c:pt>
                <c:pt idx="176">
                  <c:v>Sep</c:v>
                </c:pt>
                <c:pt idx="177">
                  <c:v>Oct</c:v>
                </c:pt>
                <c:pt idx="178">
                  <c:v>Nov</c:v>
                </c:pt>
                <c:pt idx="179">
                  <c:v>Dec</c:v>
                </c:pt>
                <c:pt idx="180">
                  <c:v>2023</c:v>
                </c:pt>
                <c:pt idx="181">
                  <c:v>Feb</c:v>
                </c:pt>
                <c:pt idx="182">
                  <c:v>Mar</c:v>
                </c:pt>
                <c:pt idx="183">
                  <c:v>Apr</c:v>
                </c:pt>
                <c:pt idx="184">
                  <c:v>May</c:v>
                </c:pt>
                <c:pt idx="185">
                  <c:v>Jun</c:v>
                </c:pt>
                <c:pt idx="186">
                  <c:v>Jul</c:v>
                </c:pt>
                <c:pt idx="187">
                  <c:v>Aug</c:v>
                </c:pt>
                <c:pt idx="188">
                  <c:v>Sep</c:v>
                </c:pt>
                <c:pt idx="189">
                  <c:v>Oct</c:v>
                </c:pt>
                <c:pt idx="190">
                  <c:v>Nov</c:v>
                </c:pt>
                <c:pt idx="191">
                  <c:v>Dec</c:v>
                </c:pt>
                <c:pt idx="192">
                  <c:v>2024</c:v>
                </c:pt>
                <c:pt idx="193">
                  <c:v>Feb</c:v>
                </c:pt>
                <c:pt idx="194">
                  <c:v>Mar</c:v>
                </c:pt>
                <c:pt idx="195">
                  <c:v>Apr</c:v>
                </c:pt>
                <c:pt idx="196">
                  <c:v>May</c:v>
                </c:pt>
                <c:pt idx="197">
                  <c:v>Jun</c:v>
                </c:pt>
                <c:pt idx="198">
                  <c:v>Jul</c:v>
                </c:pt>
                <c:pt idx="199">
                  <c:v>Aug</c:v>
                </c:pt>
                <c:pt idx="200">
                  <c:v>Sep</c:v>
                </c:pt>
                <c:pt idx="201">
                  <c:v>Oct</c:v>
                </c:pt>
                <c:pt idx="202">
                  <c:v>Nov</c:v>
                </c:pt>
                <c:pt idx="203">
                  <c:v>Dec</c:v>
                </c:pt>
              </c:strCache>
            </c:strRef>
          </c:cat>
          <c:val>
            <c:numRef>
              <c:f>'Forex Reserves'!$C$64:$C$267</c:f>
              <c:numCache>
                <c:formatCode>General</c:formatCode>
                <c:ptCount val="204"/>
                <c:pt idx="0">
                  <c:v>10.032999999999999</c:v>
                </c:pt>
                <c:pt idx="1">
                  <c:v>10.252000000000001</c:v>
                </c:pt>
                <c:pt idx="2">
                  <c:v>10.237</c:v>
                </c:pt>
                <c:pt idx="3">
                  <c:v>10.346</c:v>
                </c:pt>
                <c:pt idx="4">
                  <c:v>10.167</c:v>
                </c:pt>
                <c:pt idx="5">
                  <c:v>10.002000000000001</c:v>
                </c:pt>
                <c:pt idx="6">
                  <c:v>10.292</c:v>
                </c:pt>
                <c:pt idx="7">
                  <c:v>10.196999999999999</c:v>
                </c:pt>
                <c:pt idx="8">
                  <c:v>9.5890000000000004</c:v>
                </c:pt>
                <c:pt idx="9">
                  <c:v>9.1660000000000004</c:v>
                </c:pt>
                <c:pt idx="10">
                  <c:v>9.1</c:v>
                </c:pt>
                <c:pt idx="11">
                  <c:v>9.1180000000000003</c:v>
                </c:pt>
                <c:pt idx="12">
                  <c:v>8.6530000000000005</c:v>
                </c:pt>
                <c:pt idx="13">
                  <c:v>8.1050000000000004</c:v>
                </c:pt>
                <c:pt idx="14">
                  <c:v>8.1389999999999993</c:v>
                </c:pt>
                <c:pt idx="15">
                  <c:v>8.1649999999999991</c:v>
                </c:pt>
                <c:pt idx="16">
                  <c:v>8.3640000000000008</c:v>
                </c:pt>
                <c:pt idx="17">
                  <c:v>8.15</c:v>
                </c:pt>
                <c:pt idx="18">
                  <c:v>8.423</c:v>
                </c:pt>
                <c:pt idx="19">
                  <c:v>8.359</c:v>
                </c:pt>
                <c:pt idx="20">
                  <c:v>9.2390000000000008</c:v>
                </c:pt>
                <c:pt idx="21">
                  <c:v>9.2479999999999993</c:v>
                </c:pt>
                <c:pt idx="22">
                  <c:v>9.24</c:v>
                </c:pt>
                <c:pt idx="23">
                  <c:v>8.7040000000000006</c:v>
                </c:pt>
                <c:pt idx="24">
                  <c:v>8.8889999999999993</c:v>
                </c:pt>
                <c:pt idx="25">
                  <c:v>8.6790000000000003</c:v>
                </c:pt>
                <c:pt idx="26">
                  <c:v>8.3239999999999998</c:v>
                </c:pt>
                <c:pt idx="27">
                  <c:v>8.2569999999999997</c:v>
                </c:pt>
                <c:pt idx="28">
                  <c:v>7.9269999999999996</c:v>
                </c:pt>
                <c:pt idx="29">
                  <c:v>7.851</c:v>
                </c:pt>
                <c:pt idx="30">
                  <c:v>8.077</c:v>
                </c:pt>
                <c:pt idx="31">
                  <c:v>8.0990000000000002</c:v>
                </c:pt>
                <c:pt idx="32">
                  <c:v>8.407</c:v>
                </c:pt>
                <c:pt idx="33">
                  <c:v>8.5579999999999998</c:v>
                </c:pt>
                <c:pt idx="34">
                  <c:v>8.1259999999999994</c:v>
                </c:pt>
                <c:pt idx="35">
                  <c:v>7.8860000000000001</c:v>
                </c:pt>
                <c:pt idx="36">
                  <c:v>7.9989999999999997</c:v>
                </c:pt>
                <c:pt idx="37">
                  <c:v>7.9969999999999999</c:v>
                </c:pt>
                <c:pt idx="38">
                  <c:v>8.3740000000000006</c:v>
                </c:pt>
                <c:pt idx="39">
                  <c:v>8.7439999999999998</c:v>
                </c:pt>
                <c:pt idx="40">
                  <c:v>8.6080000000000005</c:v>
                </c:pt>
                <c:pt idx="41">
                  <c:v>8.5779999999999994</c:v>
                </c:pt>
                <c:pt idx="42">
                  <c:v>8.9440000000000008</c:v>
                </c:pt>
                <c:pt idx="43">
                  <c:v>8.6839999999999993</c:v>
                </c:pt>
                <c:pt idx="44">
                  <c:v>8.3010000000000002</c:v>
                </c:pt>
                <c:pt idx="45">
                  <c:v>8.8239999999999998</c:v>
                </c:pt>
                <c:pt idx="46">
                  <c:v>8.3379999999999992</c:v>
                </c:pt>
                <c:pt idx="47">
                  <c:v>8.0820000000000007</c:v>
                </c:pt>
                <c:pt idx="48">
                  <c:v>8.1809999999999992</c:v>
                </c:pt>
                <c:pt idx="49">
                  <c:v>8.1989999999999998</c:v>
                </c:pt>
                <c:pt idx="50">
                  <c:v>8.0660000000000007</c:v>
                </c:pt>
                <c:pt idx="51">
                  <c:v>8.2810000000000006</c:v>
                </c:pt>
                <c:pt idx="52">
                  <c:v>7.7869999999999999</c:v>
                </c:pt>
                <c:pt idx="53">
                  <c:v>7.8319999999999999</c:v>
                </c:pt>
                <c:pt idx="54">
                  <c:v>8.0609999999999999</c:v>
                </c:pt>
                <c:pt idx="55">
                  <c:v>7.8339999999999996</c:v>
                </c:pt>
                <c:pt idx="56">
                  <c:v>7.7939999999999996</c:v>
                </c:pt>
                <c:pt idx="57">
                  <c:v>7.9779999999999998</c:v>
                </c:pt>
                <c:pt idx="58">
                  <c:v>7.6890000000000001</c:v>
                </c:pt>
                <c:pt idx="59">
                  <c:v>7.6280000000000001</c:v>
                </c:pt>
                <c:pt idx="60">
                  <c:v>7.9349999999999996</c:v>
                </c:pt>
                <c:pt idx="61" formatCode="0.000">
                  <c:v>7.6820000000000004</c:v>
                </c:pt>
                <c:pt idx="62" formatCode="0.000">
                  <c:v>7.5309999999999997</c:v>
                </c:pt>
                <c:pt idx="63" formatCode="0.000">
                  <c:v>8.0719999999999992</c:v>
                </c:pt>
                <c:pt idx="64" formatCode="0.000">
                  <c:v>7.6959999999999997</c:v>
                </c:pt>
                <c:pt idx="65" formatCode="0.000">
                  <c:v>7.6470000000000002</c:v>
                </c:pt>
                <c:pt idx="66" formatCode="0.000">
                  <c:v>8.093</c:v>
                </c:pt>
                <c:pt idx="67" formatCode="0.000">
                  <c:v>7.7430000000000003</c:v>
                </c:pt>
                <c:pt idx="68" formatCode="0.000">
                  <c:v>7.8419999999999996</c:v>
                </c:pt>
                <c:pt idx="69" formatCode="0.000">
                  <c:v>8.1259999999999994</c:v>
                </c:pt>
                <c:pt idx="70" formatCode="0.000">
                  <c:v>8.0380000000000003</c:v>
                </c:pt>
                <c:pt idx="71" formatCode="0.000">
                  <c:v>7.726</c:v>
                </c:pt>
                <c:pt idx="72" formatCode="0.000">
                  <c:v>7.8449999999999998</c:v>
                </c:pt>
                <c:pt idx="73" formatCode="0.000">
                  <c:v>7.9589999999999996</c:v>
                </c:pt>
                <c:pt idx="74" formatCode="0.000">
                  <c:v>7.992</c:v>
                </c:pt>
                <c:pt idx="75" formatCode="0.000">
                  <c:v>8.5129999999999999</c:v>
                </c:pt>
                <c:pt idx="76" formatCode="0.000">
                  <c:v>8.5950000000000006</c:v>
                </c:pt>
                <c:pt idx="77" formatCode="0.000">
                  <c:v>8.5470000000000006</c:v>
                </c:pt>
                <c:pt idx="78" formatCode="0.000">
                  <c:v>8.7360000000000007</c:v>
                </c:pt>
                <c:pt idx="79" formatCode="0.000">
                  <c:v>8.4979999999999993</c:v>
                </c:pt>
                <c:pt idx="80" formatCode="0.000">
                  <c:v>8.24</c:v>
                </c:pt>
                <c:pt idx="81" formatCode="0.000">
                  <c:v>8.5869999999999997</c:v>
                </c:pt>
                <c:pt idx="82" formatCode="0.000">
                  <c:v>8.6980000000000004</c:v>
                </c:pt>
                <c:pt idx="83" formatCode="0.000">
                  <c:v>8.3230000000000004</c:v>
                </c:pt>
                <c:pt idx="84" formatCode="0.000">
                  <c:v>8.4290000000000003</c:v>
                </c:pt>
                <c:pt idx="85" formatCode="0.000">
                  <c:v>8.5459999999999994</c:v>
                </c:pt>
                <c:pt idx="86" formatCode="0.000">
                  <c:v>8.5709999999999997</c:v>
                </c:pt>
                <c:pt idx="87" formatCode="0.000">
                  <c:v>9.1110000000000007</c:v>
                </c:pt>
                <c:pt idx="88">
                  <c:v>8.7609999999999992</c:v>
                </c:pt>
                <c:pt idx="89">
                  <c:v>8.5719999999999992</c:v>
                </c:pt>
                <c:pt idx="90" formatCode="0.000">
                  <c:v>8.74</c:v>
                </c:pt>
                <c:pt idx="91">
                  <c:v>8.4909999999999997</c:v>
                </c:pt>
                <c:pt idx="92">
                  <c:v>8.1790000000000003</c:v>
                </c:pt>
                <c:pt idx="93" formatCode="#,##0.000">
                  <c:v>8.3800000000000008</c:v>
                </c:pt>
                <c:pt idx="94" formatCode="#,##0.000">
                  <c:v>7.9589999999999996</c:v>
                </c:pt>
                <c:pt idx="95">
                  <c:v>7.5460000000000003</c:v>
                </c:pt>
                <c:pt idx="96">
                  <c:v>7.4690000000000003</c:v>
                </c:pt>
                <c:pt idx="97">
                  <c:v>7.2759999999999998</c:v>
                </c:pt>
                <c:pt idx="98">
                  <c:v>7.5590000000000002</c:v>
                </c:pt>
                <c:pt idx="99">
                  <c:v>7.8470000000000004</c:v>
                </c:pt>
                <c:pt idx="100">
                  <c:v>7.4989999999999997</c:v>
                </c:pt>
                <c:pt idx="101">
                  <c:v>7.4020000000000001</c:v>
                </c:pt>
                <c:pt idx="102">
                  <c:v>7.7859999999999996</c:v>
                </c:pt>
                <c:pt idx="103" formatCode="0.000">
                  <c:v>7.6059999999999999</c:v>
                </c:pt>
                <c:pt idx="104" formatCode="0.000">
                  <c:v>7.6310000000000002</c:v>
                </c:pt>
                <c:pt idx="105" formatCode="0.000">
                  <c:v>7.58</c:v>
                </c:pt>
                <c:pt idx="106" formatCode="#,##0.000">
                  <c:v>7.468</c:v>
                </c:pt>
                <c:pt idx="107" formatCode="#,##0.000">
                  <c:v>7.1890000000000001</c:v>
                </c:pt>
                <c:pt idx="108" formatCode="#,##0.000">
                  <c:v>7.3049999999999997</c:v>
                </c:pt>
                <c:pt idx="109" formatCode="#,##0.000">
                  <c:v>7.23</c:v>
                </c:pt>
                <c:pt idx="110" formatCode="#,##0.000">
                  <c:v>7.0410000000000004</c:v>
                </c:pt>
                <c:pt idx="111" formatCode="#,##0.000">
                  <c:v>7.4809999999999999</c:v>
                </c:pt>
                <c:pt idx="112" formatCode="#,##0.000">
                  <c:v>7.63</c:v>
                </c:pt>
                <c:pt idx="113" formatCode="#,##0.000">
                  <c:v>7.2877000000000001</c:v>
                </c:pt>
                <c:pt idx="114" formatCode="#,##0.000">
                  <c:v>7.7869999999999999</c:v>
                </c:pt>
                <c:pt idx="115" formatCode="#,##0.000">
                  <c:v>7.5780000000000003</c:v>
                </c:pt>
                <c:pt idx="116" formatCode="#,##0.000">
                  <c:v>7.4539999999999997</c:v>
                </c:pt>
                <c:pt idx="117" formatCode="#,##0.000">
                  <c:v>7.7789999999999999</c:v>
                </c:pt>
                <c:pt idx="118" formatCode="#.\ ##0">
                  <c:v>7.7649999999999997</c:v>
                </c:pt>
                <c:pt idx="119" formatCode="#.\ ##0">
                  <c:v>7.5019999999999998</c:v>
                </c:pt>
                <c:pt idx="120" formatCode="#,##0.000">
                  <c:v>7.9660000000000002</c:v>
                </c:pt>
                <c:pt idx="121" formatCode="#,##0.000">
                  <c:v>7.5540000000000003</c:v>
                </c:pt>
                <c:pt idx="122" formatCode="#,##0.000">
                  <c:v>7.383</c:v>
                </c:pt>
                <c:pt idx="123" formatCode="#,##0.000">
                  <c:v>7.5590000000000002</c:v>
                </c:pt>
                <c:pt idx="124" formatCode="#,##0.000">
                  <c:v>7.3849999999999998</c:v>
                </c:pt>
                <c:pt idx="125" formatCode="#,##0.000">
                  <c:v>7.1470000000000002</c:v>
                </c:pt>
                <c:pt idx="126" formatCode="#,##0.000">
                  <c:v>7.3639999999999999</c:v>
                </c:pt>
                <c:pt idx="127">
                  <c:v>7.1989999999999998</c:v>
                </c:pt>
                <c:pt idx="128">
                  <c:v>7.1459999999999999</c:v>
                </c:pt>
                <c:pt idx="129" formatCode="0.000">
                  <c:v>7.23</c:v>
                </c:pt>
                <c:pt idx="130" formatCode="#,##0.000">
                  <c:v>7.0520000000000005</c:v>
                </c:pt>
                <c:pt idx="131" formatCode="#,##0.000">
                  <c:v>6.657</c:v>
                </c:pt>
                <c:pt idx="132" formatCode="#,##0.000">
                  <c:v>7.0960000000000001</c:v>
                </c:pt>
                <c:pt idx="133" formatCode="#,##0.000">
                  <c:v>6.9349999999999996</c:v>
                </c:pt>
                <c:pt idx="134" formatCode="#,##0.000">
                  <c:v>6.843</c:v>
                </c:pt>
                <c:pt idx="135" formatCode="#,##0.000">
                  <c:v>7.15</c:v>
                </c:pt>
                <c:pt idx="136" formatCode="#,##0.000">
                  <c:v>6.9649999999999999</c:v>
                </c:pt>
                <c:pt idx="137" formatCode="#,##0.000">
                  <c:v>6.7649999999999997</c:v>
                </c:pt>
                <c:pt idx="138" formatCode="#,##0.000">
                  <c:v>6.9809999999999999</c:v>
                </c:pt>
                <c:pt idx="139" formatCode="#,##0.000">
                  <c:v>6.6369999999999996</c:v>
                </c:pt>
                <c:pt idx="140" formatCode="#,##0.000">
                  <c:v>6.5170000000000003</c:v>
                </c:pt>
                <c:pt idx="141">
                  <c:v>6.7229999999999999</c:v>
                </c:pt>
                <c:pt idx="142">
                  <c:v>6.5140000000000002</c:v>
                </c:pt>
                <c:pt idx="143" formatCode="#,##0.000">
                  <c:v>6.1710000000000003</c:v>
                </c:pt>
                <c:pt idx="144" formatCode="#,##0.000">
                  <c:v>6.2960000000000003</c:v>
                </c:pt>
                <c:pt idx="145" formatCode="#,##0.000">
                  <c:v>5.8970000000000002</c:v>
                </c:pt>
                <c:pt idx="146" formatCode="#,##0.000">
                  <c:v>5.202</c:v>
                </c:pt>
                <c:pt idx="147" formatCode="#,##0.000">
                  <c:v>5.7030000000000003</c:v>
                </c:pt>
                <c:pt idx="148" formatCode="#,##0.000">
                  <c:v>5.5670000000000002</c:v>
                </c:pt>
                <c:pt idx="149" formatCode="#,##0.000">
                  <c:v>5.391</c:v>
                </c:pt>
                <c:pt idx="150" formatCode="#,##0.000">
                  <c:v>5.5010000000000003</c:v>
                </c:pt>
                <c:pt idx="151" formatCode="#,##0.000">
                  <c:v>5.42</c:v>
                </c:pt>
                <c:pt idx="152" formatCode="#,##0.000">
                  <c:v>5.0670000000000002</c:v>
                </c:pt>
                <c:pt idx="153" formatCode="#,##0.000">
                  <c:v>5.0369999999999999</c:v>
                </c:pt>
                <c:pt idx="154" formatCode="#,##0.000">
                  <c:v>5.2830000000000004</c:v>
                </c:pt>
                <c:pt idx="155" formatCode="#,##0.000">
                  <c:v>4.9409999999999998</c:v>
                </c:pt>
                <c:pt idx="156" formatCode="#,##0.000">
                  <c:v>5.3479999999999999</c:v>
                </c:pt>
                <c:pt idx="157" formatCode="#,##0.000">
                  <c:v>5.0810000000000004</c:v>
                </c:pt>
                <c:pt idx="158" formatCode="#,##0.000">
                  <c:v>4.82</c:v>
                </c:pt>
                <c:pt idx="159" formatCode="#,##0.000">
                  <c:v>5.1660000000000004</c:v>
                </c:pt>
                <c:pt idx="160" formatCode="#,##0.000">
                  <c:v>4.8099999999999996</c:v>
                </c:pt>
                <c:pt idx="161" formatCode="#,##0.000">
                  <c:v>4.6660000000000004</c:v>
                </c:pt>
                <c:pt idx="162" formatCode="#,##0.000">
                  <c:v>4.7069999999999999</c:v>
                </c:pt>
                <c:pt idx="163" formatCode="#,##0.000">
                  <c:v>4.8879999999999999</c:v>
                </c:pt>
                <c:pt idx="164" formatCode="#,##0.000">
                  <c:v>4.6050000000000004</c:v>
                </c:pt>
                <c:pt idx="165" formatCode="#,##0.000">
                  <c:v>5.27</c:v>
                </c:pt>
                <c:pt idx="166" formatCode="#,##0.000">
                  <c:v>4.9260000000000002</c:v>
                </c:pt>
                <c:pt idx="167" formatCode="#,##0.000">
                  <c:v>4.806</c:v>
                </c:pt>
                <c:pt idx="168" formatCode="#,##0.000">
                  <c:v>5.0049999999999999</c:v>
                </c:pt>
                <c:pt idx="169" formatCode="#,##0.000">
                  <c:v>4.6390000000000002</c:v>
                </c:pt>
                <c:pt idx="170" formatCode="0.000">
                  <c:v>4.633</c:v>
                </c:pt>
                <c:pt idx="171" formatCode="0.000">
                  <c:v>4.66</c:v>
                </c:pt>
                <c:pt idx="172" formatCode="0.000">
                  <c:v>4.6609999999999996</c:v>
                </c:pt>
                <c:pt idx="173" formatCode="0.000">
                  <c:v>4.3769999999999998</c:v>
                </c:pt>
                <c:pt idx="174" formatCode="0.000">
                  <c:v>4.8099999999999996</c:v>
                </c:pt>
                <c:pt idx="175" formatCode="0.000">
                  <c:v>4.6159999999999997</c:v>
                </c:pt>
                <c:pt idx="176">
                  <c:v>4.1020000000000003</c:v>
                </c:pt>
                <c:pt idx="177">
                  <c:v>4.5220000000000002</c:v>
                </c:pt>
                <c:pt idx="178">
                  <c:v>4.6420000000000003</c:v>
                </c:pt>
                <c:pt idx="179" formatCode="#,##0.000">
                  <c:v>4.2809999999999997</c:v>
                </c:pt>
                <c:pt idx="180" formatCode="#,##0.000">
                  <c:v>4.7140000000000004</c:v>
                </c:pt>
                <c:pt idx="181" formatCode="#,##0.000">
                  <c:v>4.22</c:v>
                </c:pt>
                <c:pt idx="182" formatCode="#,##0.000">
                  <c:v>4.2919999999999998</c:v>
                </c:pt>
                <c:pt idx="183" formatCode="#,##0.000">
                  <c:v>4.9169999999999998</c:v>
                </c:pt>
                <c:pt idx="184" formatCode="#,##0.000">
                  <c:v>4.7690000000000001</c:v>
                </c:pt>
                <c:pt idx="185" formatCode="#,##0.000">
                  <c:v>4.8920000000000003</c:v>
                </c:pt>
                <c:pt idx="186" formatCode="#,##0.000">
                  <c:v>5.3570000000000002</c:v>
                </c:pt>
                <c:pt idx="187" formatCode="#,##0.000">
                  <c:v>5.0350000000000001</c:v>
                </c:pt>
                <c:pt idx="188" formatCode="#,##0.000">
                  <c:v>4.6760000000000002</c:v>
                </c:pt>
                <c:pt idx="189" formatCode="#,##0.000">
                  <c:v>4.7480000000000002</c:v>
                </c:pt>
                <c:pt idx="190" formatCode="#,##0.000">
                  <c:v>4.8310000000000004</c:v>
                </c:pt>
                <c:pt idx="191" formatCode="#,##0.000">
                  <c:v>4.7569999999999997</c:v>
                </c:pt>
                <c:pt idx="192" formatCode="#,##0.000">
                  <c:v>4.7670000000000003</c:v>
                </c:pt>
                <c:pt idx="193" formatCode="#,##0.000">
                  <c:v>4.9009999999999998</c:v>
                </c:pt>
                <c:pt idx="194" formatCode="#,##0.000">
                  <c:v>4.726</c:v>
                </c:pt>
                <c:pt idx="195" formatCode="#,##0.000">
                  <c:v>4.8979999999999997</c:v>
                </c:pt>
                <c:pt idx="196" formatCode="#,##0.000">
                  <c:v>4.7590000000000003</c:v>
                </c:pt>
                <c:pt idx="197" formatCode="#,##0.000">
                  <c:v>4.5599999999999996</c:v>
                </c:pt>
                <c:pt idx="198" formatCode="#,##0.000">
                  <c:v>4.8</c:v>
                </c:pt>
                <c:pt idx="199" formatCode="#,##0.000">
                  <c:v>4.3570000000000002</c:v>
                </c:pt>
                <c:pt idx="200" formatCode="#,##0.000">
                  <c:v>4.0570000000000004</c:v>
                </c:pt>
                <c:pt idx="201" formatCode="#,##0.000">
                  <c:v>4.1980000000000004</c:v>
                </c:pt>
                <c:pt idx="202" formatCode="#,##0.000">
                  <c:v>3.9409999999999998</c:v>
                </c:pt>
                <c:pt idx="203" formatCode="#,##0.000">
                  <c:v>3.4557510000000002</c:v>
                </c:pt>
              </c:numCache>
            </c:numRef>
          </c:val>
          <c:smooth val="0"/>
          <c:extLst>
            <c:ext xmlns:c16="http://schemas.microsoft.com/office/drawing/2014/chart" uri="{C3380CC4-5D6E-409C-BE32-E72D297353CC}">
              <c16:uniqueId val="{00000000-745B-485B-9AFC-40FD046EBCFD}"/>
            </c:ext>
          </c:extLst>
        </c:ser>
        <c:dLbls>
          <c:showLegendKey val="0"/>
          <c:showVal val="0"/>
          <c:showCatName val="0"/>
          <c:showSerName val="0"/>
          <c:showPercent val="0"/>
          <c:showBubbleSize val="0"/>
        </c:dLbls>
        <c:marker val="1"/>
        <c:smooth val="0"/>
        <c:axId val="202180864"/>
        <c:axId val="202194944"/>
      </c:lineChart>
      <c:lineChart>
        <c:grouping val="standard"/>
        <c:varyColors val="0"/>
        <c:ser>
          <c:idx val="0"/>
          <c:order val="1"/>
          <c:tx>
            <c:strRef>
              <c:f>'Forex Reserves'!$B$39</c:f>
              <c:strCache>
                <c:ptCount val="1"/>
                <c:pt idx="0">
                  <c:v>Pula</c:v>
                </c:pt>
              </c:strCache>
            </c:strRef>
          </c:tx>
          <c:spPr>
            <a:ln w="22225">
              <a:solidFill>
                <a:schemeClr val="accent1">
                  <a:lumMod val="60000"/>
                  <a:lumOff val="40000"/>
                </a:schemeClr>
              </a:solidFill>
              <a:prstDash val="solid"/>
            </a:ln>
          </c:spPr>
          <c:marker>
            <c:symbol val="circle"/>
            <c:size val="3"/>
            <c:spPr>
              <a:solidFill>
                <a:schemeClr val="accent1">
                  <a:lumMod val="60000"/>
                  <a:lumOff val="40000"/>
                </a:schemeClr>
              </a:solidFill>
              <a:ln>
                <a:noFill/>
              </a:ln>
            </c:spPr>
          </c:marker>
          <c:cat>
            <c:strRef>
              <c:f>'Forex Reserves'!$A$64:$A$267</c:f>
              <c:strCache>
                <c:ptCount val="204"/>
                <c:pt idx="0">
                  <c:v>2008</c:v>
                </c:pt>
                <c:pt idx="1">
                  <c:v>Feb</c:v>
                </c:pt>
                <c:pt idx="2">
                  <c:v>Mar</c:v>
                </c:pt>
                <c:pt idx="3">
                  <c:v>Apr</c:v>
                </c:pt>
                <c:pt idx="4">
                  <c:v>May</c:v>
                </c:pt>
                <c:pt idx="5">
                  <c:v>Jun</c:v>
                </c:pt>
                <c:pt idx="6">
                  <c:v>Jul</c:v>
                </c:pt>
                <c:pt idx="7">
                  <c:v>Aug</c:v>
                </c:pt>
                <c:pt idx="8">
                  <c:v>Sep</c:v>
                </c:pt>
                <c:pt idx="9">
                  <c:v>Oct</c:v>
                </c:pt>
                <c:pt idx="10">
                  <c:v>Nov</c:v>
                </c:pt>
                <c:pt idx="11">
                  <c:v>Dec</c:v>
                </c:pt>
                <c:pt idx="12">
                  <c:v>2009</c:v>
                </c:pt>
                <c:pt idx="13">
                  <c:v>Feb</c:v>
                </c:pt>
                <c:pt idx="14">
                  <c:v>Mar</c:v>
                </c:pt>
                <c:pt idx="15">
                  <c:v>Apr</c:v>
                </c:pt>
                <c:pt idx="16">
                  <c:v>May</c:v>
                </c:pt>
                <c:pt idx="17">
                  <c:v>Jun</c:v>
                </c:pt>
                <c:pt idx="18">
                  <c:v>Jul</c:v>
                </c:pt>
                <c:pt idx="19">
                  <c:v>Aug</c:v>
                </c:pt>
                <c:pt idx="20">
                  <c:v>Sep</c:v>
                </c:pt>
                <c:pt idx="21">
                  <c:v>Oct</c:v>
                </c:pt>
                <c:pt idx="22">
                  <c:v>Nov</c:v>
                </c:pt>
                <c:pt idx="23">
                  <c:v>Dec</c:v>
                </c:pt>
                <c:pt idx="24">
                  <c:v>2010</c:v>
                </c:pt>
                <c:pt idx="25">
                  <c:v>Feb</c:v>
                </c:pt>
                <c:pt idx="26">
                  <c:v>Mar</c:v>
                </c:pt>
                <c:pt idx="27">
                  <c:v>Apr</c:v>
                </c:pt>
                <c:pt idx="28">
                  <c:v>May</c:v>
                </c:pt>
                <c:pt idx="29">
                  <c:v>Jun</c:v>
                </c:pt>
                <c:pt idx="30">
                  <c:v>Jul</c:v>
                </c:pt>
                <c:pt idx="31">
                  <c:v>Aug</c:v>
                </c:pt>
                <c:pt idx="32">
                  <c:v>Sep</c:v>
                </c:pt>
                <c:pt idx="33">
                  <c:v>Oct</c:v>
                </c:pt>
                <c:pt idx="34">
                  <c:v>Nov</c:v>
                </c:pt>
                <c:pt idx="35">
                  <c:v>Dec</c:v>
                </c:pt>
                <c:pt idx="36">
                  <c:v>2011</c:v>
                </c:pt>
                <c:pt idx="37">
                  <c:v>Feb</c:v>
                </c:pt>
                <c:pt idx="38">
                  <c:v>Mar</c:v>
                </c:pt>
                <c:pt idx="39">
                  <c:v>Apr</c:v>
                </c:pt>
                <c:pt idx="40">
                  <c:v>May</c:v>
                </c:pt>
                <c:pt idx="41">
                  <c:v>Jun</c:v>
                </c:pt>
                <c:pt idx="42">
                  <c:v>Jul</c:v>
                </c:pt>
                <c:pt idx="43">
                  <c:v>Aug</c:v>
                </c:pt>
                <c:pt idx="44">
                  <c:v>Sep</c:v>
                </c:pt>
                <c:pt idx="45">
                  <c:v>Oct</c:v>
                </c:pt>
                <c:pt idx="46">
                  <c:v>Nov</c:v>
                </c:pt>
                <c:pt idx="47">
                  <c:v>Dec</c:v>
                </c:pt>
                <c:pt idx="48">
                  <c:v>2012</c:v>
                </c:pt>
                <c:pt idx="49">
                  <c:v>Feb</c:v>
                </c:pt>
                <c:pt idx="50">
                  <c:v>Mar</c:v>
                </c:pt>
                <c:pt idx="51">
                  <c:v>Apr</c:v>
                </c:pt>
                <c:pt idx="52">
                  <c:v>May</c:v>
                </c:pt>
                <c:pt idx="53">
                  <c:v>Jun</c:v>
                </c:pt>
                <c:pt idx="54">
                  <c:v>Jul</c:v>
                </c:pt>
                <c:pt idx="55">
                  <c:v>Aug</c:v>
                </c:pt>
                <c:pt idx="56">
                  <c:v>Sep</c:v>
                </c:pt>
                <c:pt idx="57">
                  <c:v>Oct</c:v>
                </c:pt>
                <c:pt idx="58">
                  <c:v>Nov</c:v>
                </c:pt>
                <c:pt idx="59">
                  <c:v>Dec</c:v>
                </c:pt>
                <c:pt idx="60">
                  <c:v>2013</c:v>
                </c:pt>
                <c:pt idx="61">
                  <c:v>Feb</c:v>
                </c:pt>
                <c:pt idx="62">
                  <c:v>Mar</c:v>
                </c:pt>
                <c:pt idx="63">
                  <c:v>Apr</c:v>
                </c:pt>
                <c:pt idx="64">
                  <c:v>May</c:v>
                </c:pt>
                <c:pt idx="65">
                  <c:v>Jun</c:v>
                </c:pt>
                <c:pt idx="66">
                  <c:v>Jul</c:v>
                </c:pt>
                <c:pt idx="67">
                  <c:v>Aug</c:v>
                </c:pt>
                <c:pt idx="68">
                  <c:v>Sep</c:v>
                </c:pt>
                <c:pt idx="69">
                  <c:v>Oct</c:v>
                </c:pt>
                <c:pt idx="70">
                  <c:v>Nov</c:v>
                </c:pt>
                <c:pt idx="71">
                  <c:v>Dec</c:v>
                </c:pt>
                <c:pt idx="72">
                  <c:v>2014</c:v>
                </c:pt>
                <c:pt idx="73">
                  <c:v>Feb</c:v>
                </c:pt>
                <c:pt idx="74">
                  <c:v>Mar</c:v>
                </c:pt>
                <c:pt idx="75">
                  <c:v>Apr</c:v>
                </c:pt>
                <c:pt idx="76">
                  <c:v>May</c:v>
                </c:pt>
                <c:pt idx="77">
                  <c:v>Jun</c:v>
                </c:pt>
                <c:pt idx="78">
                  <c:v>Jul</c:v>
                </c:pt>
                <c:pt idx="79">
                  <c:v>Aug</c:v>
                </c:pt>
                <c:pt idx="80">
                  <c:v>Sep</c:v>
                </c:pt>
                <c:pt idx="81">
                  <c:v>Oct</c:v>
                </c:pt>
                <c:pt idx="82">
                  <c:v>Nov</c:v>
                </c:pt>
                <c:pt idx="83">
                  <c:v>Dec</c:v>
                </c:pt>
                <c:pt idx="84">
                  <c:v>2015</c:v>
                </c:pt>
                <c:pt idx="85">
                  <c:v>Feb</c:v>
                </c:pt>
                <c:pt idx="86">
                  <c:v>Mar</c:v>
                </c:pt>
                <c:pt idx="87">
                  <c:v>Apr</c:v>
                </c:pt>
                <c:pt idx="88">
                  <c:v>May</c:v>
                </c:pt>
                <c:pt idx="89">
                  <c:v>Jun</c:v>
                </c:pt>
                <c:pt idx="90">
                  <c:v>Jul</c:v>
                </c:pt>
                <c:pt idx="91">
                  <c:v>Aug</c:v>
                </c:pt>
                <c:pt idx="92">
                  <c:v>Sep</c:v>
                </c:pt>
                <c:pt idx="93">
                  <c:v>Oct</c:v>
                </c:pt>
                <c:pt idx="94">
                  <c:v>Nov</c:v>
                </c:pt>
                <c:pt idx="95">
                  <c:v>Dec</c:v>
                </c:pt>
                <c:pt idx="96">
                  <c:v>2016</c:v>
                </c:pt>
                <c:pt idx="97">
                  <c:v>Feb</c:v>
                </c:pt>
                <c:pt idx="98">
                  <c:v>Mar</c:v>
                </c:pt>
                <c:pt idx="99">
                  <c:v>Apr</c:v>
                </c:pt>
                <c:pt idx="100">
                  <c:v>May</c:v>
                </c:pt>
                <c:pt idx="101">
                  <c:v>Jun</c:v>
                </c:pt>
                <c:pt idx="102">
                  <c:v>Jul</c:v>
                </c:pt>
                <c:pt idx="103">
                  <c:v>Aug</c:v>
                </c:pt>
                <c:pt idx="104">
                  <c:v>Sep</c:v>
                </c:pt>
                <c:pt idx="105">
                  <c:v>Oct</c:v>
                </c:pt>
                <c:pt idx="106">
                  <c:v>Nov</c:v>
                </c:pt>
                <c:pt idx="107">
                  <c:v>Dec</c:v>
                </c:pt>
                <c:pt idx="108">
                  <c:v>2017</c:v>
                </c:pt>
                <c:pt idx="109">
                  <c:v>Feb</c:v>
                </c:pt>
                <c:pt idx="110">
                  <c:v>Mar</c:v>
                </c:pt>
                <c:pt idx="111">
                  <c:v>Apr</c:v>
                </c:pt>
                <c:pt idx="112">
                  <c:v>May</c:v>
                </c:pt>
                <c:pt idx="113">
                  <c:v>Jun</c:v>
                </c:pt>
                <c:pt idx="114">
                  <c:v>Jul</c:v>
                </c:pt>
                <c:pt idx="115">
                  <c:v>Aug</c:v>
                </c:pt>
                <c:pt idx="116">
                  <c:v>Sep</c:v>
                </c:pt>
                <c:pt idx="117">
                  <c:v>Oct</c:v>
                </c:pt>
                <c:pt idx="118">
                  <c:v>Nov</c:v>
                </c:pt>
                <c:pt idx="119">
                  <c:v>Dec</c:v>
                </c:pt>
                <c:pt idx="120">
                  <c:v>2018</c:v>
                </c:pt>
                <c:pt idx="121">
                  <c:v>Feb </c:v>
                </c:pt>
                <c:pt idx="122">
                  <c:v>Mar</c:v>
                </c:pt>
                <c:pt idx="123">
                  <c:v>Apr</c:v>
                </c:pt>
                <c:pt idx="124">
                  <c:v>May</c:v>
                </c:pt>
                <c:pt idx="125">
                  <c:v>Jun</c:v>
                </c:pt>
                <c:pt idx="126">
                  <c:v>Jul</c:v>
                </c:pt>
                <c:pt idx="127">
                  <c:v>Aug</c:v>
                </c:pt>
                <c:pt idx="128">
                  <c:v>Sep</c:v>
                </c:pt>
                <c:pt idx="129">
                  <c:v>Oct</c:v>
                </c:pt>
                <c:pt idx="130">
                  <c:v>Nov</c:v>
                </c:pt>
                <c:pt idx="131">
                  <c:v>Dec</c:v>
                </c:pt>
                <c:pt idx="132">
                  <c:v>2019</c:v>
                </c:pt>
                <c:pt idx="133">
                  <c:v>Feb</c:v>
                </c:pt>
                <c:pt idx="134">
                  <c:v>Mar</c:v>
                </c:pt>
                <c:pt idx="135">
                  <c:v>Apr</c:v>
                </c:pt>
                <c:pt idx="136">
                  <c:v>May</c:v>
                </c:pt>
                <c:pt idx="137">
                  <c:v>Jun</c:v>
                </c:pt>
                <c:pt idx="138">
                  <c:v>Jul</c:v>
                </c:pt>
                <c:pt idx="139">
                  <c:v>Aug</c:v>
                </c:pt>
                <c:pt idx="140">
                  <c:v>Sep</c:v>
                </c:pt>
                <c:pt idx="141">
                  <c:v>Oct</c:v>
                </c:pt>
                <c:pt idx="142">
                  <c:v>Nov</c:v>
                </c:pt>
                <c:pt idx="143">
                  <c:v>Dec</c:v>
                </c:pt>
                <c:pt idx="144">
                  <c:v>2020</c:v>
                </c:pt>
                <c:pt idx="145">
                  <c:v>Feb</c:v>
                </c:pt>
                <c:pt idx="146">
                  <c:v>Mar</c:v>
                </c:pt>
                <c:pt idx="147">
                  <c:v>Apr</c:v>
                </c:pt>
                <c:pt idx="148">
                  <c:v>May</c:v>
                </c:pt>
                <c:pt idx="149">
                  <c:v>Jun</c:v>
                </c:pt>
                <c:pt idx="150">
                  <c:v>Jul</c:v>
                </c:pt>
                <c:pt idx="151">
                  <c:v>Aug</c:v>
                </c:pt>
                <c:pt idx="152">
                  <c:v>Sep</c:v>
                </c:pt>
                <c:pt idx="153">
                  <c:v>Oct</c:v>
                </c:pt>
                <c:pt idx="154">
                  <c:v>Nov</c:v>
                </c:pt>
                <c:pt idx="155">
                  <c:v>Dec</c:v>
                </c:pt>
                <c:pt idx="156">
                  <c:v>2021</c:v>
                </c:pt>
                <c:pt idx="157">
                  <c:v>Feb</c:v>
                </c:pt>
                <c:pt idx="158">
                  <c:v>Mar</c:v>
                </c:pt>
                <c:pt idx="159">
                  <c:v>Apr</c:v>
                </c:pt>
                <c:pt idx="160">
                  <c:v>May</c:v>
                </c:pt>
                <c:pt idx="161">
                  <c:v>Jun</c:v>
                </c:pt>
                <c:pt idx="162">
                  <c:v>Jul</c:v>
                </c:pt>
                <c:pt idx="163">
                  <c:v>Aug</c:v>
                </c:pt>
                <c:pt idx="164">
                  <c:v>Sep</c:v>
                </c:pt>
                <c:pt idx="165">
                  <c:v>Oct</c:v>
                </c:pt>
                <c:pt idx="166">
                  <c:v>Nov</c:v>
                </c:pt>
                <c:pt idx="167">
                  <c:v>Dec</c:v>
                </c:pt>
                <c:pt idx="168">
                  <c:v>2022</c:v>
                </c:pt>
                <c:pt idx="169">
                  <c:v>Feb</c:v>
                </c:pt>
                <c:pt idx="170">
                  <c:v>Mar</c:v>
                </c:pt>
                <c:pt idx="171">
                  <c:v>Apr</c:v>
                </c:pt>
                <c:pt idx="172">
                  <c:v>May</c:v>
                </c:pt>
                <c:pt idx="173">
                  <c:v>Jun</c:v>
                </c:pt>
                <c:pt idx="174">
                  <c:v>Jul</c:v>
                </c:pt>
                <c:pt idx="175">
                  <c:v>Aug</c:v>
                </c:pt>
                <c:pt idx="176">
                  <c:v>Sep</c:v>
                </c:pt>
                <c:pt idx="177">
                  <c:v>Oct</c:v>
                </c:pt>
                <c:pt idx="178">
                  <c:v>Nov</c:v>
                </c:pt>
                <c:pt idx="179">
                  <c:v>Dec</c:v>
                </c:pt>
                <c:pt idx="180">
                  <c:v>2023</c:v>
                </c:pt>
                <c:pt idx="181">
                  <c:v>Feb</c:v>
                </c:pt>
                <c:pt idx="182">
                  <c:v>Mar</c:v>
                </c:pt>
                <c:pt idx="183">
                  <c:v>Apr</c:v>
                </c:pt>
                <c:pt idx="184">
                  <c:v>May</c:v>
                </c:pt>
                <c:pt idx="185">
                  <c:v>Jun</c:v>
                </c:pt>
                <c:pt idx="186">
                  <c:v>Jul</c:v>
                </c:pt>
                <c:pt idx="187">
                  <c:v>Aug</c:v>
                </c:pt>
                <c:pt idx="188">
                  <c:v>Sep</c:v>
                </c:pt>
                <c:pt idx="189">
                  <c:v>Oct</c:v>
                </c:pt>
                <c:pt idx="190">
                  <c:v>Nov</c:v>
                </c:pt>
                <c:pt idx="191">
                  <c:v>Dec</c:v>
                </c:pt>
                <c:pt idx="192">
                  <c:v>2024</c:v>
                </c:pt>
                <c:pt idx="193">
                  <c:v>Feb</c:v>
                </c:pt>
                <c:pt idx="194">
                  <c:v>Mar</c:v>
                </c:pt>
                <c:pt idx="195">
                  <c:v>Apr</c:v>
                </c:pt>
                <c:pt idx="196">
                  <c:v>May</c:v>
                </c:pt>
                <c:pt idx="197">
                  <c:v>Jun</c:v>
                </c:pt>
                <c:pt idx="198">
                  <c:v>Jul</c:v>
                </c:pt>
                <c:pt idx="199">
                  <c:v>Aug</c:v>
                </c:pt>
                <c:pt idx="200">
                  <c:v>Sep</c:v>
                </c:pt>
                <c:pt idx="201">
                  <c:v>Oct</c:v>
                </c:pt>
                <c:pt idx="202">
                  <c:v>Nov</c:v>
                </c:pt>
                <c:pt idx="203">
                  <c:v>Dec</c:v>
                </c:pt>
              </c:strCache>
            </c:strRef>
          </c:cat>
          <c:val>
            <c:numRef>
              <c:f>'Forex Reserves'!$B$64:$B$267</c:f>
              <c:numCache>
                <c:formatCode>General</c:formatCode>
                <c:ptCount val="204"/>
                <c:pt idx="0">
                  <c:v>62.43</c:v>
                </c:pt>
                <c:pt idx="1">
                  <c:v>65.382999999999996</c:v>
                </c:pt>
                <c:pt idx="2">
                  <c:v>67.391999999999996</c:v>
                </c:pt>
                <c:pt idx="3">
                  <c:v>65.981999999999999</c:v>
                </c:pt>
                <c:pt idx="4">
                  <c:v>65.046000000000006</c:v>
                </c:pt>
                <c:pt idx="5">
                  <c:v>65.376999999999995</c:v>
                </c:pt>
                <c:pt idx="6">
                  <c:v>64.813000000000002</c:v>
                </c:pt>
                <c:pt idx="7">
                  <c:v>67.087999999999994</c:v>
                </c:pt>
                <c:pt idx="8">
                  <c:v>65.900999999999996</c:v>
                </c:pt>
                <c:pt idx="9">
                  <c:v>72.802000000000007</c:v>
                </c:pt>
                <c:pt idx="10">
                  <c:v>72.397999999999996</c:v>
                </c:pt>
                <c:pt idx="11">
                  <c:v>68.611999999999995</c:v>
                </c:pt>
                <c:pt idx="12">
                  <c:v>69.724999999999994</c:v>
                </c:pt>
                <c:pt idx="13">
                  <c:v>64.430000000000007</c:v>
                </c:pt>
                <c:pt idx="14">
                  <c:v>62.703000000000003</c:v>
                </c:pt>
                <c:pt idx="15">
                  <c:v>59.078000000000003</c:v>
                </c:pt>
                <c:pt idx="16">
                  <c:v>57.521000000000001</c:v>
                </c:pt>
                <c:pt idx="17">
                  <c:v>55.064999999999998</c:v>
                </c:pt>
                <c:pt idx="18">
                  <c:v>57.613999999999997</c:v>
                </c:pt>
                <c:pt idx="19">
                  <c:v>56.866</c:v>
                </c:pt>
                <c:pt idx="20">
                  <c:v>60.581000000000003</c:v>
                </c:pt>
                <c:pt idx="21">
                  <c:v>62.7</c:v>
                </c:pt>
                <c:pt idx="22">
                  <c:v>60.868000000000002</c:v>
                </c:pt>
                <c:pt idx="23">
                  <c:v>57.908000000000001</c:v>
                </c:pt>
                <c:pt idx="24">
                  <c:v>60.472000000000001</c:v>
                </c:pt>
                <c:pt idx="25">
                  <c:v>60.228999999999999</c:v>
                </c:pt>
                <c:pt idx="26">
                  <c:v>56.244</c:v>
                </c:pt>
                <c:pt idx="27">
                  <c:v>56.057000000000002</c:v>
                </c:pt>
                <c:pt idx="28">
                  <c:v>56.018999999999998</c:v>
                </c:pt>
                <c:pt idx="29">
                  <c:v>55.444000000000003</c:v>
                </c:pt>
                <c:pt idx="30">
                  <c:v>54.947000000000003</c:v>
                </c:pt>
                <c:pt idx="31">
                  <c:v>55.776000000000003</c:v>
                </c:pt>
                <c:pt idx="32">
                  <c:v>55.31</c:v>
                </c:pt>
                <c:pt idx="33">
                  <c:v>56.045999999999999</c:v>
                </c:pt>
                <c:pt idx="34">
                  <c:v>54.941000000000003</c:v>
                </c:pt>
                <c:pt idx="35">
                  <c:v>50.847000000000001</c:v>
                </c:pt>
                <c:pt idx="36">
                  <c:v>53.863999999999997</c:v>
                </c:pt>
                <c:pt idx="37">
                  <c:v>52.924999999999997</c:v>
                </c:pt>
                <c:pt idx="38">
                  <c:v>54.732999999999997</c:v>
                </c:pt>
                <c:pt idx="39">
                  <c:v>55.412999999999997</c:v>
                </c:pt>
                <c:pt idx="40">
                  <c:v>56.262</c:v>
                </c:pt>
                <c:pt idx="41">
                  <c:v>55.994</c:v>
                </c:pt>
                <c:pt idx="42">
                  <c:v>58</c:v>
                </c:pt>
                <c:pt idx="43">
                  <c:v>57.970999999999997</c:v>
                </c:pt>
                <c:pt idx="44">
                  <c:v>60.061999999999998</c:v>
                </c:pt>
                <c:pt idx="45">
                  <c:v>63.575000000000003</c:v>
                </c:pt>
                <c:pt idx="46">
                  <c:v>61.716999999999999</c:v>
                </c:pt>
                <c:pt idx="47">
                  <c:v>60.271000000000001</c:v>
                </c:pt>
                <c:pt idx="48">
                  <c:v>59.759</c:v>
                </c:pt>
                <c:pt idx="49">
                  <c:v>58.271000000000001</c:v>
                </c:pt>
                <c:pt idx="50">
                  <c:v>58.534999999999997</c:v>
                </c:pt>
                <c:pt idx="51">
                  <c:v>60.579000000000001</c:v>
                </c:pt>
                <c:pt idx="52">
                  <c:v>61.075000000000003</c:v>
                </c:pt>
                <c:pt idx="53">
                  <c:v>59.832000000000001</c:v>
                </c:pt>
                <c:pt idx="54">
                  <c:v>61.962000000000003</c:v>
                </c:pt>
                <c:pt idx="55">
                  <c:v>60.822000000000003</c:v>
                </c:pt>
                <c:pt idx="56">
                  <c:v>59.540999999999997</c:v>
                </c:pt>
                <c:pt idx="57">
                  <c:v>62.816000000000003</c:v>
                </c:pt>
                <c:pt idx="58">
                  <c:v>61.319000000000003</c:v>
                </c:pt>
                <c:pt idx="59">
                  <c:v>59.317</c:v>
                </c:pt>
                <c:pt idx="60">
                  <c:v>63.280999999999999</c:v>
                </c:pt>
                <c:pt idx="61" formatCode="0.000">
                  <c:v>61.95</c:v>
                </c:pt>
                <c:pt idx="62" formatCode="0.000">
                  <c:v>61.728000000000002</c:v>
                </c:pt>
                <c:pt idx="63" formatCode="0.000">
                  <c:v>65.093999999999994</c:v>
                </c:pt>
                <c:pt idx="64" formatCode="0.000">
                  <c:v>66.399000000000001</c:v>
                </c:pt>
                <c:pt idx="65" formatCode="0.000">
                  <c:v>65.361999999999995</c:v>
                </c:pt>
                <c:pt idx="66" formatCode="0.000">
                  <c:v>69.054000000000002</c:v>
                </c:pt>
                <c:pt idx="67" formatCode="0.000">
                  <c:v>67.27</c:v>
                </c:pt>
                <c:pt idx="68" formatCode="0.000">
                  <c:v>67.024000000000001</c:v>
                </c:pt>
                <c:pt idx="69" formatCode="0.000">
                  <c:v>69.215000000000003</c:v>
                </c:pt>
                <c:pt idx="70" formatCode="0.000">
                  <c:v>69.111999999999995</c:v>
                </c:pt>
                <c:pt idx="71" formatCode="0.000">
                  <c:v>67.772000000000006</c:v>
                </c:pt>
                <c:pt idx="72" formatCode="0.000">
                  <c:v>71.64</c:v>
                </c:pt>
                <c:pt idx="73" formatCode="0.000">
                  <c:v>70.313000000000002</c:v>
                </c:pt>
                <c:pt idx="74" formatCode="0.000">
                  <c:v>70.102000000000004</c:v>
                </c:pt>
                <c:pt idx="75" formatCode="0.000">
                  <c:v>74.481999999999999</c:v>
                </c:pt>
                <c:pt idx="76" formatCode="0.000">
                  <c:v>75.194000000000003</c:v>
                </c:pt>
                <c:pt idx="77" formatCode="0.000">
                  <c:v>75.174000000000007</c:v>
                </c:pt>
                <c:pt idx="78" formatCode="0.000">
                  <c:v>77.653999999999996</c:v>
                </c:pt>
                <c:pt idx="79" formatCode="0.000">
                  <c:v>75.468999999999994</c:v>
                </c:pt>
                <c:pt idx="80" formatCode="0.000">
                  <c:v>76.295000000000002</c:v>
                </c:pt>
                <c:pt idx="81" formatCode="0.000">
                  <c:v>78.847999999999999</c:v>
                </c:pt>
                <c:pt idx="82" formatCode="0.000">
                  <c:v>80.162000000000006</c:v>
                </c:pt>
                <c:pt idx="83" formatCode="0.000">
                  <c:v>79.111000000000004</c:v>
                </c:pt>
                <c:pt idx="84" formatCode="0.000">
                  <c:v>81.201999999999998</c:v>
                </c:pt>
                <c:pt idx="85" formatCode="0.000">
                  <c:v>82.331000000000003</c:v>
                </c:pt>
                <c:pt idx="86" formatCode="0.000">
                  <c:v>85.194000000000003</c:v>
                </c:pt>
                <c:pt idx="87" formatCode="0.000">
                  <c:v>89.415000000000006</c:v>
                </c:pt>
                <c:pt idx="88">
                  <c:v>86.823999999999998</c:v>
                </c:pt>
                <c:pt idx="89">
                  <c:v>84.536000000000001</c:v>
                </c:pt>
                <c:pt idx="90">
                  <c:v>88.108000000000004</c:v>
                </c:pt>
                <c:pt idx="91">
                  <c:v>87.807000000000002</c:v>
                </c:pt>
                <c:pt idx="92" formatCode="0.000">
                  <c:v>86.19</c:v>
                </c:pt>
                <c:pt idx="93" formatCode="#,##0.000">
                  <c:v>88.305000000000007</c:v>
                </c:pt>
                <c:pt idx="94" formatCode="#,##0.000">
                  <c:v>86.510999999999996</c:v>
                </c:pt>
                <c:pt idx="95">
                  <c:v>84.881</c:v>
                </c:pt>
                <c:pt idx="96" formatCode="#,##0.000">
                  <c:v>85.453999999999994</c:v>
                </c:pt>
                <c:pt idx="97" formatCode="#,##0.000">
                  <c:v>82.78</c:v>
                </c:pt>
                <c:pt idx="98" formatCode="#,##0.000">
                  <c:v>81.891000000000005</c:v>
                </c:pt>
                <c:pt idx="99" formatCode="#,##0.000">
                  <c:v>83.123000000000005</c:v>
                </c:pt>
                <c:pt idx="100" formatCode="#,##0.000">
                  <c:v>84.26</c:v>
                </c:pt>
                <c:pt idx="101" formatCode="#,##0.000">
                  <c:v>80.283000000000001</c:v>
                </c:pt>
                <c:pt idx="102" formatCode="#,##0.000">
                  <c:v>82.049000000000007</c:v>
                </c:pt>
                <c:pt idx="103" formatCode="#,##0.000">
                  <c:v>83.125</c:v>
                </c:pt>
                <c:pt idx="104" formatCode="#,##0.000">
                  <c:v>79.989999999999995</c:v>
                </c:pt>
                <c:pt idx="105" formatCode="#,##0.000">
                  <c:v>79.534999999999997</c:v>
                </c:pt>
                <c:pt idx="106" formatCode="#,##0.000">
                  <c:v>80.384</c:v>
                </c:pt>
                <c:pt idx="107" formatCode="#,##0.000">
                  <c:v>76.804000000000002</c:v>
                </c:pt>
                <c:pt idx="108" formatCode="#,##0.000">
                  <c:v>76.653000000000006</c:v>
                </c:pt>
                <c:pt idx="109" formatCode="#,##0.000">
                  <c:v>75.084999999999994</c:v>
                </c:pt>
                <c:pt idx="110" formatCode="#,##0.000">
                  <c:v>73.956999999999994</c:v>
                </c:pt>
                <c:pt idx="111" formatCode="#,##0.000">
                  <c:v>78.171999999999997</c:v>
                </c:pt>
                <c:pt idx="112" formatCode="#,##0.000">
                  <c:v>78.578999999999994</c:v>
                </c:pt>
                <c:pt idx="113" formatCode="#,##0.000">
                  <c:v>74.733999999999995</c:v>
                </c:pt>
                <c:pt idx="114" formatCode="#,##0.000">
                  <c:v>79.462999999999994</c:v>
                </c:pt>
                <c:pt idx="115" formatCode="#,##0.000">
                  <c:v>76.625</c:v>
                </c:pt>
                <c:pt idx="116" formatCode="#,##0.000">
                  <c:v>76.763000000000005</c:v>
                </c:pt>
                <c:pt idx="117" formatCode="#,##0.000">
                  <c:v>81.971999999999994</c:v>
                </c:pt>
                <c:pt idx="118" formatCode="#.\ ##0">
                  <c:v>80.138000000000005</c:v>
                </c:pt>
                <c:pt idx="119" formatCode="#.\ ##0">
                  <c:v>73.692999999999998</c:v>
                </c:pt>
                <c:pt idx="120" formatCode="#,##0.000">
                  <c:v>76.010000000000005</c:v>
                </c:pt>
                <c:pt idx="121" formatCode="#,##0.000">
                  <c:v>72.216000000000008</c:v>
                </c:pt>
                <c:pt idx="122" formatCode="#,##0.000">
                  <c:v>70.582000000000008</c:v>
                </c:pt>
                <c:pt idx="123" formatCode="#,##0.000">
                  <c:v>74.397000000000006</c:v>
                </c:pt>
                <c:pt idx="124" formatCode="#,##0.000">
                  <c:v>73.778999999999996</c:v>
                </c:pt>
                <c:pt idx="125" formatCode="#,##0.000">
                  <c:v>74.296999999999997</c:v>
                </c:pt>
                <c:pt idx="126" formatCode="#,##0.000">
                  <c:v>75.144999999999996</c:v>
                </c:pt>
                <c:pt idx="127" formatCode="#,##0.000">
                  <c:v>77.328999999999994</c:v>
                </c:pt>
                <c:pt idx="128" formatCode="#,##0.000">
                  <c:v>75.781000000000006</c:v>
                </c:pt>
                <c:pt idx="129" formatCode="#,##0.000">
                  <c:v>78.581999999999994</c:v>
                </c:pt>
                <c:pt idx="130" formatCode="#,##0.000">
                  <c:v>74.546999999999997</c:v>
                </c:pt>
                <c:pt idx="131" formatCode="#,##0.000">
                  <c:v>71.427000000000007</c:v>
                </c:pt>
                <c:pt idx="132" formatCode="#,##0.000">
                  <c:v>73.003</c:v>
                </c:pt>
                <c:pt idx="133" formatCode="#,##0.000">
                  <c:v>73.072000000000003</c:v>
                </c:pt>
                <c:pt idx="134" formatCode="#,##0.000">
                  <c:v>73.504999999999995</c:v>
                </c:pt>
                <c:pt idx="135" formatCode="#,##0.000">
                  <c:v>76.555999999999997</c:v>
                </c:pt>
                <c:pt idx="136" formatCode="#,##0.000">
                  <c:v>75.295000000000002</c:v>
                </c:pt>
                <c:pt idx="137" formatCode="#,##0.000">
                  <c:v>71.813999999999993</c:v>
                </c:pt>
                <c:pt idx="138" formatCode="#,##0.000">
                  <c:v>74.584000000000003</c:v>
                </c:pt>
                <c:pt idx="139" formatCode="#,##0.000">
                  <c:v>73.415999999999997</c:v>
                </c:pt>
                <c:pt idx="140" formatCode="#,##0.000">
                  <c:v>72.007999999999996</c:v>
                </c:pt>
                <c:pt idx="141">
                  <c:v>73.641999999999996</c:v>
                </c:pt>
                <c:pt idx="142">
                  <c:v>70.646000000000001</c:v>
                </c:pt>
                <c:pt idx="143" formatCode="#,##0.000">
                  <c:v>65.228999999999999</c:v>
                </c:pt>
                <c:pt idx="144" formatCode="#,##0.000">
                  <c:v>68.885999999999996</c:v>
                </c:pt>
                <c:pt idx="145" formatCode="#,##0.000">
                  <c:v>66.105999999999995</c:v>
                </c:pt>
                <c:pt idx="146" formatCode="#,##0.000">
                  <c:v>62.006999999999998</c:v>
                </c:pt>
                <c:pt idx="147" formatCode="#,##0.000">
                  <c:v>68.876999999999995</c:v>
                </c:pt>
                <c:pt idx="148" formatCode="#,##0.000">
                  <c:v>66.111999999999995</c:v>
                </c:pt>
                <c:pt idx="149" formatCode="#,##0.000">
                  <c:v>63.649000000000001</c:v>
                </c:pt>
                <c:pt idx="150" formatCode="#,##0.000">
                  <c:v>63.665999999999997</c:v>
                </c:pt>
                <c:pt idx="151" formatCode="#,##0.000">
                  <c:v>62.442999999999998</c:v>
                </c:pt>
                <c:pt idx="152" formatCode="#,##0.000">
                  <c:v>58.845999999999997</c:v>
                </c:pt>
                <c:pt idx="153" formatCode="#,##0.000">
                  <c:v>57.499000000000002</c:v>
                </c:pt>
                <c:pt idx="154" formatCode="#,##0.000">
                  <c:v>58.701999999999998</c:v>
                </c:pt>
                <c:pt idx="155" formatCode="#,##0.000">
                  <c:v>53.363999999999997</c:v>
                </c:pt>
                <c:pt idx="156" formatCode="#,##0.000">
                  <c:v>58.637999999999998</c:v>
                </c:pt>
                <c:pt idx="157" formatCode="#,##0.000">
                  <c:v>55.771000000000001</c:v>
                </c:pt>
                <c:pt idx="158" formatCode="#,##0.000">
                  <c:v>53.082999999999998</c:v>
                </c:pt>
                <c:pt idx="159" formatCode="#,##0.000">
                  <c:v>56.273000000000003</c:v>
                </c:pt>
                <c:pt idx="160" formatCode="#,##0.000">
                  <c:v>51.012</c:v>
                </c:pt>
                <c:pt idx="161" formatCode="#,##0.000">
                  <c:v>50.936999999999998</c:v>
                </c:pt>
                <c:pt idx="162" formatCode="#,##0.000">
                  <c:v>52.012</c:v>
                </c:pt>
                <c:pt idx="163" formatCode="#,##0.000">
                  <c:v>53.951999999999998</c:v>
                </c:pt>
                <c:pt idx="164" formatCode="#,##0.000">
                  <c:v>52.095999999999997</c:v>
                </c:pt>
                <c:pt idx="165" formatCode="#,##0.000">
                  <c:v>60.024000000000001</c:v>
                </c:pt>
                <c:pt idx="166" formatCode="#,##0.000">
                  <c:v>57.613</c:v>
                </c:pt>
                <c:pt idx="167" formatCode="#,##0.000">
                  <c:v>56.018000000000001</c:v>
                </c:pt>
                <c:pt idx="168" formatCode="#,##0.000">
                  <c:v>58.328000000000003</c:v>
                </c:pt>
                <c:pt idx="169" formatCode="#,##0.000">
                  <c:v>54.070999999999998</c:v>
                </c:pt>
                <c:pt idx="170" formatCode="0.000">
                  <c:v>53.066000000000003</c:v>
                </c:pt>
                <c:pt idx="171" formatCode="0.000">
                  <c:v>56.353000000000002</c:v>
                </c:pt>
                <c:pt idx="172" formatCode="0.000">
                  <c:v>55.951999999999998</c:v>
                </c:pt>
                <c:pt idx="173" formatCode="0.000">
                  <c:v>54.238</c:v>
                </c:pt>
                <c:pt idx="174" formatCode="0.000">
                  <c:v>60.5</c:v>
                </c:pt>
                <c:pt idx="175" formatCode="0.000">
                  <c:v>59.26</c:v>
                </c:pt>
                <c:pt idx="176">
                  <c:v>54.546999999999997</c:v>
                </c:pt>
                <c:pt idx="177">
                  <c:v>60.777999999999999</c:v>
                </c:pt>
                <c:pt idx="178">
                  <c:v>59.585000000000001</c:v>
                </c:pt>
                <c:pt idx="179" formatCode="#,##0.000">
                  <c:v>54.533999999999999</c:v>
                </c:pt>
                <c:pt idx="180" formatCode="#,##0.000">
                  <c:v>60.51</c:v>
                </c:pt>
                <c:pt idx="181" formatCode="#,##0.000">
                  <c:v>56.036999999999999</c:v>
                </c:pt>
                <c:pt idx="182" formatCode="#,##0.000">
                  <c:v>55.89</c:v>
                </c:pt>
                <c:pt idx="183" formatCode="#,##0.000">
                  <c:v>64.864999999999995</c:v>
                </c:pt>
                <c:pt idx="184" formatCode="#,##0.000">
                  <c:v>65.867000000000004</c:v>
                </c:pt>
                <c:pt idx="185" formatCode="#,##0.000">
                  <c:v>66.108999999999995</c:v>
                </c:pt>
                <c:pt idx="186" formatCode="#,##0.000">
                  <c:v>70.210999999999999</c:v>
                </c:pt>
                <c:pt idx="187" formatCode="#,##0.000">
                  <c:v>68.405000000000001</c:v>
                </c:pt>
                <c:pt idx="188" formatCode="#,##0.000">
                  <c:v>63.872999999999998</c:v>
                </c:pt>
                <c:pt idx="189" formatCode="#,##0.000">
                  <c:v>64.858000000000004</c:v>
                </c:pt>
                <c:pt idx="190" formatCode="#,##0.000">
                  <c:v>65.724000000000004</c:v>
                </c:pt>
                <c:pt idx="191" formatCode="#,##0.000">
                  <c:v>63.688000000000002</c:v>
                </c:pt>
                <c:pt idx="192" formatCode="#,##0.000">
                  <c:v>64.599000000000004</c:v>
                </c:pt>
                <c:pt idx="193" formatCode="#,##0.000">
                  <c:v>67.510000000000005</c:v>
                </c:pt>
                <c:pt idx="194" formatCode="#,##0.000">
                  <c:v>64.745999999999995</c:v>
                </c:pt>
                <c:pt idx="195" formatCode="#,##0.000">
                  <c:v>67.373000000000005</c:v>
                </c:pt>
                <c:pt idx="196" formatCode="#,##0.000">
                  <c:v>65.277000000000001</c:v>
                </c:pt>
                <c:pt idx="197" formatCode="#,##0.000">
                  <c:v>62.046999999999997</c:v>
                </c:pt>
                <c:pt idx="198" formatCode="#,##0.000">
                  <c:v>64.948999999999998</c:v>
                </c:pt>
                <c:pt idx="199" formatCode="#,##0.000">
                  <c:v>57.783999999999999</c:v>
                </c:pt>
                <c:pt idx="200" formatCode="#,##0.000">
                  <c:v>52.820999999999998</c:v>
                </c:pt>
                <c:pt idx="201" formatCode="#,##0.000">
                  <c:v>56.116999999999997</c:v>
                </c:pt>
                <c:pt idx="202" formatCode="#,##0.000">
                  <c:v>53.62</c:v>
                </c:pt>
                <c:pt idx="203" formatCode="#,##0.000">
                  <c:v>48.130231000000002</c:v>
                </c:pt>
              </c:numCache>
            </c:numRef>
          </c:val>
          <c:smooth val="0"/>
          <c:extLst>
            <c:ext xmlns:c16="http://schemas.microsoft.com/office/drawing/2014/chart" uri="{C3380CC4-5D6E-409C-BE32-E72D297353CC}">
              <c16:uniqueId val="{00000001-745B-485B-9AFC-40FD046EBCFD}"/>
            </c:ext>
          </c:extLst>
        </c:ser>
        <c:dLbls>
          <c:showLegendKey val="0"/>
          <c:showVal val="0"/>
          <c:showCatName val="0"/>
          <c:showSerName val="0"/>
          <c:showPercent val="0"/>
          <c:showBubbleSize val="0"/>
        </c:dLbls>
        <c:marker val="1"/>
        <c:smooth val="0"/>
        <c:axId val="202196864"/>
        <c:axId val="202198400"/>
      </c:lineChart>
      <c:catAx>
        <c:axId val="202180864"/>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a:pPr>
            <a:endParaRPr lang="en-BW"/>
          </a:p>
        </c:txPr>
        <c:crossAx val="202194944"/>
        <c:crosses val="autoZero"/>
        <c:auto val="1"/>
        <c:lblAlgn val="ctr"/>
        <c:lblOffset val="100"/>
        <c:tickLblSkip val="12"/>
        <c:tickMarkSkip val="12"/>
        <c:noMultiLvlLbl val="0"/>
      </c:catAx>
      <c:valAx>
        <c:axId val="202194944"/>
        <c:scaling>
          <c:orientation val="minMax"/>
          <c:max val="13"/>
          <c:min val="4"/>
        </c:scaling>
        <c:delete val="0"/>
        <c:axPos val="l"/>
        <c:majorGridlines>
          <c:spPr>
            <a:ln w="3175">
              <a:solidFill>
                <a:srgbClr val="808080"/>
              </a:solidFill>
              <a:prstDash val="solid"/>
            </a:ln>
          </c:spPr>
        </c:majorGridlines>
        <c:title>
          <c:tx>
            <c:rich>
              <a:bodyPr/>
              <a:lstStyle/>
              <a:p>
                <a:pPr>
                  <a:defRPr/>
                </a:pPr>
                <a:r>
                  <a:rPr lang="en-US"/>
                  <a:t>USD billion</a:t>
                </a:r>
              </a:p>
            </c:rich>
          </c:tx>
          <c:layout>
            <c:manualLayout>
              <c:xMode val="edge"/>
              <c:yMode val="edge"/>
              <c:x val="1.5202896876889499E-2"/>
              <c:y val="0.41130721464695008"/>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BW"/>
          </a:p>
        </c:txPr>
        <c:crossAx val="202180864"/>
        <c:crosses val="autoZero"/>
        <c:crossBetween val="between"/>
      </c:valAx>
      <c:catAx>
        <c:axId val="202196864"/>
        <c:scaling>
          <c:orientation val="minMax"/>
        </c:scaling>
        <c:delete val="1"/>
        <c:axPos val="b"/>
        <c:numFmt formatCode="General" sourceLinked="1"/>
        <c:majorTickMark val="out"/>
        <c:minorTickMark val="none"/>
        <c:tickLblPos val="none"/>
        <c:crossAx val="202198400"/>
        <c:crosses val="autoZero"/>
        <c:auto val="1"/>
        <c:lblAlgn val="ctr"/>
        <c:lblOffset val="100"/>
        <c:noMultiLvlLbl val="0"/>
      </c:catAx>
      <c:valAx>
        <c:axId val="202198400"/>
        <c:scaling>
          <c:orientation val="minMax"/>
          <c:max val="95"/>
          <c:min val="30"/>
        </c:scaling>
        <c:delete val="0"/>
        <c:axPos val="r"/>
        <c:title>
          <c:tx>
            <c:rich>
              <a:bodyPr/>
              <a:lstStyle/>
              <a:p>
                <a:pPr>
                  <a:defRPr/>
                </a:pPr>
                <a:r>
                  <a:rPr lang="en-US"/>
                  <a:t>Pula billion</a:t>
                </a:r>
              </a:p>
            </c:rich>
          </c:tx>
          <c:layout>
            <c:manualLayout>
              <c:xMode val="edge"/>
              <c:yMode val="edge"/>
              <c:x val="0.95268851100256102"/>
              <c:y val="0.38690704820434746"/>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BW"/>
          </a:p>
        </c:txPr>
        <c:crossAx val="202196864"/>
        <c:crosses val="max"/>
        <c:crossBetween val="between"/>
        <c:majorUnit val="10"/>
      </c:valAx>
      <c:spPr>
        <a:solidFill>
          <a:srgbClr val="FFFFFF"/>
        </a:solidFill>
        <a:ln w="25400">
          <a:noFill/>
        </a:ln>
      </c:spPr>
    </c:plotArea>
    <c:legend>
      <c:legendPos val="r"/>
      <c:layout>
        <c:manualLayout>
          <c:xMode val="edge"/>
          <c:yMode val="edge"/>
          <c:x val="0.21244794400699926"/>
          <c:y val="0.91247945358181604"/>
          <c:w val="0.60426623548674097"/>
          <c:h val="7.3913161164382804E-2"/>
        </c:manualLayout>
      </c:layout>
      <c:overlay val="0"/>
      <c:spPr>
        <a:noFill/>
        <a:ln w="25400">
          <a:noFill/>
        </a:ln>
      </c:spPr>
    </c:legend>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pitchFamily="34" charset="0"/>
          <a:ea typeface="Calibri"/>
          <a:cs typeface="Arial" pitchFamily="34" charset="0"/>
        </a:defRPr>
      </a:pPr>
      <a:endParaRPr lang="en-BW"/>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1"/>
          <c:tx>
            <c:strRef>
              <c:f>'5+5 layout Ouput'!$A$42</c:f>
              <c:strCache>
                <c:ptCount val="1"/>
                <c:pt idx="0">
                  <c:v>Personal emoluments &amp; pensions</c:v>
                </c:pt>
              </c:strCache>
            </c:strRef>
          </c:tx>
          <c:spPr>
            <a:solidFill>
              <a:schemeClr val="accent2"/>
            </a:solidFill>
            <a:ln>
              <a:noFill/>
            </a:ln>
            <a:effectLst/>
          </c:spPr>
          <c:invertIfNegative val="0"/>
          <c:cat>
            <c:strRef>
              <c:f>'5+5 layout Ouput'!$H$28:$T$28</c:f>
              <c:strCache>
                <c:ptCount val="13"/>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strCache>
            </c:strRef>
          </c:cat>
          <c:val>
            <c:numRef>
              <c:f>'5+5 layout Ouput'!$H$116:$U$116</c:f>
              <c:numCache>
                <c:formatCode>0.0</c:formatCode>
                <c:ptCount val="14"/>
                <c:pt idx="0">
                  <c:v>33.466546151866758</c:v>
                </c:pt>
                <c:pt idx="1">
                  <c:v>35.711927329339986</c:v>
                </c:pt>
                <c:pt idx="2">
                  <c:v>36.756323854790196</c:v>
                </c:pt>
                <c:pt idx="3">
                  <c:v>32.806657263573243</c:v>
                </c:pt>
                <c:pt idx="4">
                  <c:v>34.424806787534592</c:v>
                </c:pt>
                <c:pt idx="5">
                  <c:v>34.220669851076558</c:v>
                </c:pt>
                <c:pt idx="6">
                  <c:v>36.077952029678272</c:v>
                </c:pt>
                <c:pt idx="7">
                  <c:v>35.420776155999114</c:v>
                </c:pt>
                <c:pt idx="8">
                  <c:v>40.136801071950487</c:v>
                </c:pt>
                <c:pt idx="9">
                  <c:v>43.6240102431452</c:v>
                </c:pt>
                <c:pt idx="10">
                  <c:v>43.028941610216961</c:v>
                </c:pt>
                <c:pt idx="11">
                  <c:v>42.884368808575829</c:v>
                </c:pt>
                <c:pt idx="12">
                  <c:v>39.773938582895205</c:v>
                </c:pt>
                <c:pt idx="13">
                  <c:v>37.653059062530708</c:v>
                </c:pt>
              </c:numCache>
            </c:numRef>
          </c:val>
          <c:extLst>
            <c:ext xmlns:c16="http://schemas.microsoft.com/office/drawing/2014/chart" uri="{C3380CC4-5D6E-409C-BE32-E72D297353CC}">
              <c16:uniqueId val="{00000000-104E-463E-ADC4-7875C36EED4A}"/>
            </c:ext>
          </c:extLst>
        </c:ser>
        <c:ser>
          <c:idx val="2"/>
          <c:order val="2"/>
          <c:tx>
            <c:strRef>
              <c:f>'5+5 layout Ouput'!$A$43</c:f>
              <c:strCache>
                <c:ptCount val="1"/>
                <c:pt idx="0">
                  <c:v>Other Charges</c:v>
                </c:pt>
              </c:strCache>
            </c:strRef>
          </c:tx>
          <c:spPr>
            <a:solidFill>
              <a:schemeClr val="accent3"/>
            </a:solidFill>
            <a:ln>
              <a:noFill/>
            </a:ln>
            <a:effectLst/>
          </c:spPr>
          <c:invertIfNegative val="0"/>
          <c:cat>
            <c:strRef>
              <c:f>'5+5 layout Ouput'!$H$28:$T$28</c:f>
              <c:strCache>
                <c:ptCount val="13"/>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strCache>
            </c:strRef>
          </c:cat>
          <c:val>
            <c:numRef>
              <c:f>'5+5 layout Ouput'!$H$117:$U$117</c:f>
              <c:numCache>
                <c:formatCode>0.0</c:formatCode>
                <c:ptCount val="14"/>
                <c:pt idx="0">
                  <c:v>21.438341550839272</c:v>
                </c:pt>
                <c:pt idx="1">
                  <c:v>19.8556268627515</c:v>
                </c:pt>
                <c:pt idx="2">
                  <c:v>19.963220431304425</c:v>
                </c:pt>
                <c:pt idx="3">
                  <c:v>20.956722565762981</c:v>
                </c:pt>
                <c:pt idx="4">
                  <c:v>20.919147786001972</c:v>
                </c:pt>
                <c:pt idx="5">
                  <c:v>20.156855387513868</c:v>
                </c:pt>
                <c:pt idx="6">
                  <c:v>20.877258294698319</c:v>
                </c:pt>
                <c:pt idx="7">
                  <c:v>21.333407965054391</c:v>
                </c:pt>
                <c:pt idx="8">
                  <c:v>21.134057462195706</c:v>
                </c:pt>
                <c:pt idx="9">
                  <c:v>24.269433798537264</c:v>
                </c:pt>
                <c:pt idx="10">
                  <c:v>22.920021916110901</c:v>
                </c:pt>
                <c:pt idx="11">
                  <c:v>20.989380895706809</c:v>
                </c:pt>
                <c:pt idx="12">
                  <c:v>18.454845199405291</c:v>
                </c:pt>
                <c:pt idx="13">
                  <c:v>16.925028232996805</c:v>
                </c:pt>
              </c:numCache>
            </c:numRef>
          </c:val>
          <c:extLst>
            <c:ext xmlns:c16="http://schemas.microsoft.com/office/drawing/2014/chart" uri="{C3380CC4-5D6E-409C-BE32-E72D297353CC}">
              <c16:uniqueId val="{00000001-104E-463E-ADC4-7875C36EED4A}"/>
            </c:ext>
          </c:extLst>
        </c:ser>
        <c:ser>
          <c:idx val="3"/>
          <c:order val="3"/>
          <c:tx>
            <c:strRef>
              <c:f>'5+5 layout Ouput'!$A$44</c:f>
              <c:strCache>
                <c:ptCount val="1"/>
                <c:pt idx="0">
                  <c:v>Grants &amp; Subventions</c:v>
                </c:pt>
              </c:strCache>
            </c:strRef>
          </c:tx>
          <c:spPr>
            <a:solidFill>
              <a:schemeClr val="accent4"/>
            </a:solidFill>
            <a:ln>
              <a:noFill/>
            </a:ln>
            <a:effectLst/>
          </c:spPr>
          <c:invertIfNegative val="0"/>
          <c:cat>
            <c:strRef>
              <c:f>'5+5 layout Ouput'!$H$28:$T$28</c:f>
              <c:strCache>
                <c:ptCount val="13"/>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strCache>
            </c:strRef>
          </c:cat>
          <c:val>
            <c:numRef>
              <c:f>'5+5 layout Ouput'!$H$118:$U$118</c:f>
              <c:numCache>
                <c:formatCode>0.0</c:formatCode>
                <c:ptCount val="14"/>
                <c:pt idx="0">
                  <c:v>18.152890868159137</c:v>
                </c:pt>
                <c:pt idx="1">
                  <c:v>21.597349378720743</c:v>
                </c:pt>
                <c:pt idx="2">
                  <c:v>21.240057139173572</c:v>
                </c:pt>
                <c:pt idx="3">
                  <c:v>19.174914149967996</c:v>
                </c:pt>
                <c:pt idx="4">
                  <c:v>18.144001948460833</c:v>
                </c:pt>
                <c:pt idx="5">
                  <c:v>17.338147092110663</c:v>
                </c:pt>
                <c:pt idx="6">
                  <c:v>15.946931465929545</c:v>
                </c:pt>
                <c:pt idx="7">
                  <c:v>17.322974065530396</c:v>
                </c:pt>
                <c:pt idx="8">
                  <c:v>16.104819705196274</c:v>
                </c:pt>
                <c:pt idx="9">
                  <c:v>14.854331899461586</c:v>
                </c:pt>
                <c:pt idx="10">
                  <c:v>15.212686423772812</c:v>
                </c:pt>
                <c:pt idx="11">
                  <c:v>14.533423788321292</c:v>
                </c:pt>
                <c:pt idx="12">
                  <c:v>14.809158345185459</c:v>
                </c:pt>
                <c:pt idx="13">
                  <c:v>17.377953709853195</c:v>
                </c:pt>
              </c:numCache>
            </c:numRef>
          </c:val>
          <c:extLst>
            <c:ext xmlns:c16="http://schemas.microsoft.com/office/drawing/2014/chart" uri="{C3380CC4-5D6E-409C-BE32-E72D297353CC}">
              <c16:uniqueId val="{00000002-104E-463E-ADC4-7875C36EED4A}"/>
            </c:ext>
          </c:extLst>
        </c:ser>
        <c:ser>
          <c:idx val="4"/>
          <c:order val="4"/>
          <c:tx>
            <c:strRef>
              <c:f>'5+5 layout Ouput'!$A$45</c:f>
              <c:strCache>
                <c:ptCount val="1"/>
                <c:pt idx="0">
                  <c:v>Interest payments</c:v>
                </c:pt>
              </c:strCache>
            </c:strRef>
          </c:tx>
          <c:spPr>
            <a:solidFill>
              <a:schemeClr val="accent5"/>
            </a:solidFill>
            <a:ln>
              <a:noFill/>
            </a:ln>
            <a:effectLst/>
          </c:spPr>
          <c:invertIfNegative val="0"/>
          <c:cat>
            <c:strRef>
              <c:f>'5+5 layout Ouput'!$H$28:$T$28</c:f>
              <c:strCache>
                <c:ptCount val="13"/>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strCache>
            </c:strRef>
          </c:cat>
          <c:val>
            <c:numRef>
              <c:f>'5+5 layout Ouput'!$H$119:$T$119</c:f>
              <c:numCache>
                <c:formatCode>0.0</c:formatCode>
                <c:ptCount val="13"/>
                <c:pt idx="0">
                  <c:v>1.5169606477799802</c:v>
                </c:pt>
                <c:pt idx="1">
                  <c:v>1.6495929532790439</c:v>
                </c:pt>
                <c:pt idx="2">
                  <c:v>1.6474361539709497</c:v>
                </c:pt>
                <c:pt idx="3">
                  <c:v>1.3877209733546498</c:v>
                </c:pt>
                <c:pt idx="4">
                  <c:v>1.5347656203590399</c:v>
                </c:pt>
                <c:pt idx="5">
                  <c:v>1.5625906718411842</c:v>
                </c:pt>
                <c:pt idx="6">
                  <c:v>1.6944723473524472</c:v>
                </c:pt>
                <c:pt idx="7">
                  <c:v>1.7496220165287872</c:v>
                </c:pt>
                <c:pt idx="8">
                  <c:v>1.8410570835236444</c:v>
                </c:pt>
                <c:pt idx="9">
                  <c:v>1.8053307874206055</c:v>
                </c:pt>
                <c:pt idx="10">
                  <c:v>1.6940297812231799</c:v>
                </c:pt>
                <c:pt idx="11">
                  <c:v>2.1797456850905954</c:v>
                </c:pt>
                <c:pt idx="12">
                  <c:v>2.9818043773755227</c:v>
                </c:pt>
              </c:numCache>
            </c:numRef>
          </c:val>
          <c:extLst>
            <c:ext xmlns:c16="http://schemas.microsoft.com/office/drawing/2014/chart" uri="{C3380CC4-5D6E-409C-BE32-E72D297353CC}">
              <c16:uniqueId val="{00000003-104E-463E-ADC4-7875C36EED4A}"/>
            </c:ext>
          </c:extLst>
        </c:ser>
        <c:dLbls>
          <c:showLegendKey val="0"/>
          <c:showVal val="0"/>
          <c:showCatName val="0"/>
          <c:showSerName val="0"/>
          <c:showPercent val="0"/>
          <c:showBubbleSize val="0"/>
        </c:dLbls>
        <c:gapWidth val="150"/>
        <c:overlap val="100"/>
        <c:axId val="1607678463"/>
        <c:axId val="1518370511"/>
      </c:barChart>
      <c:lineChart>
        <c:grouping val="standard"/>
        <c:varyColors val="0"/>
        <c:ser>
          <c:idx val="0"/>
          <c:order val="0"/>
          <c:tx>
            <c:strRef>
              <c:f>'5+5 layout Ouput'!$A$41</c:f>
              <c:strCache>
                <c:ptCount val="1"/>
                <c:pt idx="0">
                  <c:v>Recurrent Expenditure</c:v>
                </c:pt>
              </c:strCache>
            </c:strRef>
          </c:tx>
          <c:spPr>
            <a:ln w="28575" cap="rnd">
              <a:solidFill>
                <a:schemeClr val="accent1"/>
              </a:solidFill>
              <a:round/>
            </a:ln>
            <a:effectLst/>
          </c:spPr>
          <c:marker>
            <c:symbol val="none"/>
          </c:marker>
          <c:cat>
            <c:strRef>
              <c:f>'5+5 layout Ouput'!$H$28:$U$28</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Ouput'!$H$115:$U$115</c:f>
              <c:numCache>
                <c:formatCode>0.0</c:formatCode>
                <c:ptCount val="14"/>
                <c:pt idx="0">
                  <c:v>74.574739218645135</c:v>
                </c:pt>
                <c:pt idx="1">
                  <c:v>78.814496524091268</c:v>
                </c:pt>
                <c:pt idx="2">
                  <c:v>79.607037579239133</c:v>
                </c:pt>
                <c:pt idx="3">
                  <c:v>74.326014952658866</c:v>
                </c:pt>
                <c:pt idx="4">
                  <c:v>75.022722142356443</c:v>
                </c:pt>
                <c:pt idx="5">
                  <c:v>73.278263002542275</c:v>
                </c:pt>
                <c:pt idx="6">
                  <c:v>74.596614137658577</c:v>
                </c:pt>
                <c:pt idx="7">
                  <c:v>75.826780203112691</c:v>
                </c:pt>
                <c:pt idx="8">
                  <c:v>79.216735322866114</c:v>
                </c:pt>
                <c:pt idx="9">
                  <c:v>84.553106728564671</c:v>
                </c:pt>
                <c:pt idx="10">
                  <c:v>82.85567973132386</c:v>
                </c:pt>
                <c:pt idx="11">
                  <c:v>80.586919177694526</c:v>
                </c:pt>
                <c:pt idx="12">
                  <c:v>76.019746504861473</c:v>
                </c:pt>
                <c:pt idx="13">
                  <c:v>74.867142595865587</c:v>
                </c:pt>
              </c:numCache>
            </c:numRef>
          </c:val>
          <c:smooth val="0"/>
          <c:extLst>
            <c:ext xmlns:c16="http://schemas.microsoft.com/office/drawing/2014/chart" uri="{C3380CC4-5D6E-409C-BE32-E72D297353CC}">
              <c16:uniqueId val="{00000004-104E-463E-ADC4-7875C36EED4A}"/>
            </c:ext>
          </c:extLst>
        </c:ser>
        <c:dLbls>
          <c:showLegendKey val="0"/>
          <c:showVal val="0"/>
          <c:showCatName val="0"/>
          <c:showSerName val="0"/>
          <c:showPercent val="0"/>
          <c:showBubbleSize val="0"/>
        </c:dLbls>
        <c:marker val="1"/>
        <c:smooth val="0"/>
        <c:axId val="1607678463"/>
        <c:axId val="1518370511"/>
      </c:lineChart>
      <c:catAx>
        <c:axId val="160767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518370511"/>
        <c:crosses val="autoZero"/>
        <c:auto val="1"/>
        <c:lblAlgn val="ctr"/>
        <c:lblOffset val="100"/>
        <c:noMultiLvlLbl val="0"/>
      </c:catAx>
      <c:valAx>
        <c:axId val="15183705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607678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W"/>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'5+5 layout Ouput'!$G$108</c:f>
              <c:strCache>
                <c:ptCount val="1"/>
                <c:pt idx="0">
                  <c:v>Mineral Revenue</c:v>
                </c:pt>
              </c:strCache>
            </c:strRef>
          </c:tx>
          <c:spPr>
            <a:solidFill>
              <a:schemeClr val="accent1"/>
            </a:solidFill>
            <a:ln>
              <a:noFill/>
            </a:ln>
            <a:effectLst/>
          </c:spPr>
          <c:invertIfNegative val="0"/>
          <c:cat>
            <c:strRef>
              <c:f>'5+5 layout Ouput'!$H$107:$U$107</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Ouput'!$H$108:$U$108</c:f>
              <c:numCache>
                <c:formatCode>0.0</c:formatCode>
                <c:ptCount val="14"/>
                <c:pt idx="0">
                  <c:v>41.113848902497296</c:v>
                </c:pt>
                <c:pt idx="1">
                  <c:v>28.98892501387494</c:v>
                </c:pt>
                <c:pt idx="2">
                  <c:v>37.676931022028434</c:v>
                </c:pt>
                <c:pt idx="3">
                  <c:v>38.516163822517484</c:v>
                </c:pt>
                <c:pt idx="4">
                  <c:v>30.446104117391027</c:v>
                </c:pt>
                <c:pt idx="5">
                  <c:v>39.192500561426513</c:v>
                </c:pt>
                <c:pt idx="6">
                  <c:v>33.125320294090621</c:v>
                </c:pt>
                <c:pt idx="7">
                  <c:v>34.538374631499593</c:v>
                </c:pt>
                <c:pt idx="8">
                  <c:v>26.804776063329705</c:v>
                </c:pt>
                <c:pt idx="9">
                  <c:v>19.388760325623995</c:v>
                </c:pt>
                <c:pt idx="10">
                  <c:v>33.898445729449264</c:v>
                </c:pt>
                <c:pt idx="11">
                  <c:v>45.634752261188524</c:v>
                </c:pt>
                <c:pt idx="12">
                  <c:v>23.804403089141982</c:v>
                </c:pt>
                <c:pt idx="13">
                  <c:v>12.668267023923629</c:v>
                </c:pt>
              </c:numCache>
            </c:numRef>
          </c:val>
          <c:extLst>
            <c:ext xmlns:c16="http://schemas.microsoft.com/office/drawing/2014/chart" uri="{C3380CC4-5D6E-409C-BE32-E72D297353CC}">
              <c16:uniqueId val="{00000000-916B-4E1E-82A6-4F9D080A42A6}"/>
            </c:ext>
          </c:extLst>
        </c:ser>
        <c:ser>
          <c:idx val="1"/>
          <c:order val="1"/>
          <c:tx>
            <c:strRef>
              <c:f>'5+5 layout Ouput'!$G$109</c:f>
              <c:strCache>
                <c:ptCount val="1"/>
                <c:pt idx="0">
                  <c:v>Customs Pool</c:v>
                </c:pt>
              </c:strCache>
            </c:strRef>
          </c:tx>
          <c:spPr>
            <a:solidFill>
              <a:schemeClr val="accent2"/>
            </a:solidFill>
            <a:ln>
              <a:noFill/>
            </a:ln>
            <a:effectLst/>
          </c:spPr>
          <c:invertIfNegative val="0"/>
          <c:cat>
            <c:strRef>
              <c:f>'5+5 layout Ouput'!$H$107:$U$107</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Ouput'!$H$109:$U$109</c:f>
              <c:numCache>
                <c:formatCode>0.0</c:formatCode>
                <c:ptCount val="14"/>
                <c:pt idx="0">
                  <c:v>21.889200777113555</c:v>
                </c:pt>
                <c:pt idx="1">
                  <c:v>34.125869224136444</c:v>
                </c:pt>
                <c:pt idx="2">
                  <c:v>26.903321016324806</c:v>
                </c:pt>
                <c:pt idx="3">
                  <c:v>28.067553549762795</c:v>
                </c:pt>
                <c:pt idx="4">
                  <c:v>33.356122438650772</c:v>
                </c:pt>
                <c:pt idx="5">
                  <c:v>20.511606327908275</c:v>
                </c:pt>
                <c:pt idx="6">
                  <c:v>31.668220942610763</c:v>
                </c:pt>
                <c:pt idx="7">
                  <c:v>27.657555841031879</c:v>
                </c:pt>
                <c:pt idx="8">
                  <c:v>25.737997917125156</c:v>
                </c:pt>
                <c:pt idx="9">
                  <c:v>33.33479831995065</c:v>
                </c:pt>
                <c:pt idx="10">
                  <c:v>20.632260873965642</c:v>
                </c:pt>
                <c:pt idx="11">
                  <c:v>18.685015290519871</c:v>
                </c:pt>
                <c:pt idx="12">
                  <c:v>32.605598842598567</c:v>
                </c:pt>
                <c:pt idx="13">
                  <c:v>38.886932808410705</c:v>
                </c:pt>
              </c:numCache>
            </c:numRef>
          </c:val>
          <c:extLst>
            <c:ext xmlns:c16="http://schemas.microsoft.com/office/drawing/2014/chart" uri="{C3380CC4-5D6E-409C-BE32-E72D297353CC}">
              <c16:uniqueId val="{00000001-916B-4E1E-82A6-4F9D080A42A6}"/>
            </c:ext>
          </c:extLst>
        </c:ser>
        <c:ser>
          <c:idx val="2"/>
          <c:order val="2"/>
          <c:tx>
            <c:strRef>
              <c:f>'5+5 layout Ouput'!$G$110</c:f>
              <c:strCache>
                <c:ptCount val="1"/>
                <c:pt idx="0">
                  <c:v>Non-mineral Income Tax</c:v>
                </c:pt>
              </c:strCache>
            </c:strRef>
          </c:tx>
          <c:spPr>
            <a:solidFill>
              <a:schemeClr val="accent3"/>
            </a:solidFill>
            <a:ln>
              <a:noFill/>
            </a:ln>
            <a:effectLst/>
          </c:spPr>
          <c:invertIfNegative val="0"/>
          <c:cat>
            <c:strRef>
              <c:f>'5+5 layout Ouput'!$H$107:$U$107</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Ouput'!$H$110:$U$110</c:f>
              <c:numCache>
                <c:formatCode>0.0</c:formatCode>
                <c:ptCount val="14"/>
                <c:pt idx="0">
                  <c:v>15.882810403052952</c:v>
                </c:pt>
                <c:pt idx="1">
                  <c:v>16.144163979697463</c:v>
                </c:pt>
                <c:pt idx="2">
                  <c:v>15.261786821509061</c:v>
                </c:pt>
                <c:pt idx="3">
                  <c:v>14.996696993084477</c:v>
                </c:pt>
                <c:pt idx="4">
                  <c:v>18.326805892495035</c:v>
                </c:pt>
                <c:pt idx="5">
                  <c:v>16.676797605788174</c:v>
                </c:pt>
                <c:pt idx="6">
                  <c:v>14.536620814713826</c:v>
                </c:pt>
                <c:pt idx="7">
                  <c:v>18.515211027323875</c:v>
                </c:pt>
                <c:pt idx="8">
                  <c:v>19.889834152701795</c:v>
                </c:pt>
                <c:pt idx="9">
                  <c:v>20.471885016508441</c:v>
                </c:pt>
                <c:pt idx="10">
                  <c:v>18.286235043297815</c:v>
                </c:pt>
                <c:pt idx="11">
                  <c:v>19.325017341851755</c:v>
                </c:pt>
                <c:pt idx="12">
                  <c:v>26.013051132680676</c:v>
                </c:pt>
                <c:pt idx="13">
                  <c:v>25.801098961987989</c:v>
                </c:pt>
              </c:numCache>
            </c:numRef>
          </c:val>
          <c:extLst>
            <c:ext xmlns:c16="http://schemas.microsoft.com/office/drawing/2014/chart" uri="{C3380CC4-5D6E-409C-BE32-E72D297353CC}">
              <c16:uniqueId val="{00000002-916B-4E1E-82A6-4F9D080A42A6}"/>
            </c:ext>
          </c:extLst>
        </c:ser>
        <c:ser>
          <c:idx val="3"/>
          <c:order val="3"/>
          <c:tx>
            <c:strRef>
              <c:f>'5+5 layout Ouput'!$G$111</c:f>
              <c:strCache>
                <c:ptCount val="1"/>
                <c:pt idx="0">
                  <c:v>VAT</c:v>
                </c:pt>
              </c:strCache>
            </c:strRef>
          </c:tx>
          <c:spPr>
            <a:solidFill>
              <a:schemeClr val="accent4"/>
            </a:solidFill>
            <a:ln>
              <a:noFill/>
            </a:ln>
            <a:effectLst/>
          </c:spPr>
          <c:invertIfNegative val="0"/>
          <c:cat>
            <c:strRef>
              <c:f>'5+5 layout Ouput'!$H$107:$U$107</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Ouput'!$H$111:$U$111</c:f>
              <c:numCache>
                <c:formatCode>0.0</c:formatCode>
                <c:ptCount val="14"/>
                <c:pt idx="0">
                  <c:v>12.604580209795715</c:v>
                </c:pt>
                <c:pt idx="1">
                  <c:v>12.681022347774155</c:v>
                </c:pt>
                <c:pt idx="2">
                  <c:v>9.9800658940889804</c:v>
                </c:pt>
                <c:pt idx="3">
                  <c:v>10.213643267893561</c:v>
                </c:pt>
                <c:pt idx="4">
                  <c:v>11.69876120616647</c:v>
                </c:pt>
                <c:pt idx="5">
                  <c:v>11.572964626384383</c:v>
                </c:pt>
                <c:pt idx="6">
                  <c:v>13.785175800761154</c:v>
                </c:pt>
                <c:pt idx="7">
                  <c:v>13.791074598901929</c:v>
                </c:pt>
                <c:pt idx="8">
                  <c:v>14.860566169950431</c:v>
                </c:pt>
                <c:pt idx="9">
                  <c:v>15.805814876189729</c:v>
                </c:pt>
                <c:pt idx="10">
                  <c:v>15.969624224319432</c:v>
                </c:pt>
                <c:pt idx="11">
                  <c:v>12.64778361687598</c:v>
                </c:pt>
                <c:pt idx="12">
                  <c:v>13.63659348159773</c:v>
                </c:pt>
                <c:pt idx="13">
                  <c:v>16.42173823868232</c:v>
                </c:pt>
              </c:numCache>
            </c:numRef>
          </c:val>
          <c:extLst>
            <c:ext xmlns:c16="http://schemas.microsoft.com/office/drawing/2014/chart" uri="{C3380CC4-5D6E-409C-BE32-E72D297353CC}">
              <c16:uniqueId val="{00000003-916B-4E1E-82A6-4F9D080A42A6}"/>
            </c:ext>
          </c:extLst>
        </c:ser>
        <c:ser>
          <c:idx val="4"/>
          <c:order val="4"/>
          <c:tx>
            <c:strRef>
              <c:f>'5+5 layout Ouput'!$G$112</c:f>
              <c:strCache>
                <c:ptCount val="1"/>
                <c:pt idx="0">
                  <c:v>Other Revenue &amp; Grants</c:v>
                </c:pt>
              </c:strCache>
            </c:strRef>
          </c:tx>
          <c:spPr>
            <a:solidFill>
              <a:schemeClr val="accent5"/>
            </a:solidFill>
            <a:ln>
              <a:noFill/>
            </a:ln>
            <a:effectLst/>
          </c:spPr>
          <c:invertIfNegative val="0"/>
          <c:cat>
            <c:strRef>
              <c:f>'5+5 layout Ouput'!$H$107:$U$107</c:f>
              <c:strCache>
                <c:ptCount val="14"/>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strCache>
            </c:strRef>
          </c:cat>
          <c:val>
            <c:numRef>
              <c:f>'5+5 layout Ouput'!$H$112:$U$112</c:f>
              <c:numCache>
                <c:formatCode>0.0</c:formatCode>
                <c:ptCount val="14"/>
                <c:pt idx="0">
                  <c:v>8.509559707540479</c:v>
                </c:pt>
                <c:pt idx="1">
                  <c:v>8.0600194345170095</c:v>
                </c:pt>
                <c:pt idx="2">
                  <c:v>10.177895246048726</c:v>
                </c:pt>
                <c:pt idx="3">
                  <c:v>8.2059423667416844</c:v>
                </c:pt>
                <c:pt idx="4">
                  <c:v>6.1722063452966998</c:v>
                </c:pt>
                <c:pt idx="5">
                  <c:v>12.04613087849267</c:v>
                </c:pt>
                <c:pt idx="6">
                  <c:v>6.8846621478236347</c:v>
                </c:pt>
                <c:pt idx="7">
                  <c:v>5.4977839012427321</c:v>
                </c:pt>
                <c:pt idx="8">
                  <c:v>12.706825696892905</c:v>
                </c:pt>
                <c:pt idx="9">
                  <c:v>10.998741461727192</c:v>
                </c:pt>
                <c:pt idx="10">
                  <c:v>11.213434128967837</c:v>
                </c:pt>
                <c:pt idx="11">
                  <c:v>3.7074314895638492</c:v>
                </c:pt>
                <c:pt idx="12">
                  <c:v>3.9403534539810439</c:v>
                </c:pt>
                <c:pt idx="13">
                  <c:v>6.2219629669953509</c:v>
                </c:pt>
              </c:numCache>
            </c:numRef>
          </c:val>
          <c:extLst>
            <c:ext xmlns:c16="http://schemas.microsoft.com/office/drawing/2014/chart" uri="{C3380CC4-5D6E-409C-BE32-E72D297353CC}">
              <c16:uniqueId val="{00000004-916B-4E1E-82A6-4F9D080A42A6}"/>
            </c:ext>
          </c:extLst>
        </c:ser>
        <c:dLbls>
          <c:showLegendKey val="0"/>
          <c:showVal val="0"/>
          <c:showCatName val="0"/>
          <c:showSerName val="0"/>
          <c:showPercent val="0"/>
          <c:showBubbleSize val="0"/>
        </c:dLbls>
        <c:gapWidth val="150"/>
        <c:overlap val="100"/>
        <c:axId val="1632305183"/>
        <c:axId val="1146728175"/>
      </c:barChart>
      <c:catAx>
        <c:axId val="163230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146728175"/>
        <c:crosses val="autoZero"/>
        <c:auto val="1"/>
        <c:lblAlgn val="ctr"/>
        <c:lblOffset val="100"/>
        <c:noMultiLvlLbl val="0"/>
      </c:catAx>
      <c:valAx>
        <c:axId val="11467281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632305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W"/>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Sheet1!$C$3</c:f>
              <c:strCache>
                <c:ptCount val="1"/>
                <c:pt idx="0">
                  <c:v>OveralL Balance </c:v>
                </c:pt>
              </c:strCache>
            </c:strRef>
          </c:tx>
          <c:spPr>
            <a:ln w="28575" cap="rnd">
              <a:solidFill>
                <a:schemeClr val="accent1"/>
              </a:solidFill>
              <a:round/>
            </a:ln>
            <a:effectLst/>
          </c:spPr>
          <c:marker>
            <c:symbol val="none"/>
          </c:marker>
          <c:cat>
            <c:strRef>
              <c:f>Sheet1!$D$2:$R$2</c:f>
              <c:strCache>
                <c:ptCount val="15"/>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pt idx="14">
                  <c:v>2025/26</c:v>
                </c:pt>
              </c:strCache>
            </c:strRef>
          </c:cat>
          <c:val>
            <c:numRef>
              <c:f>Sheet1!$D$3:$R$3</c:f>
              <c:numCache>
                <c:formatCode>0.0%</c:formatCode>
                <c:ptCount val="15"/>
                <c:pt idx="0">
                  <c:v>-1.7298217801629812E-3</c:v>
                </c:pt>
                <c:pt idx="1">
                  <c:v>8.5267534837953421E-3</c:v>
                </c:pt>
                <c:pt idx="2">
                  <c:v>5.8026362270898683E-2</c:v>
                </c:pt>
                <c:pt idx="3">
                  <c:v>3.7881115944606462E-2</c:v>
                </c:pt>
                <c:pt idx="4">
                  <c:v>-4.5823727765734228E-2</c:v>
                </c:pt>
                <c:pt idx="5">
                  <c:v>7.3184040810942638E-3</c:v>
                </c:pt>
                <c:pt idx="6">
                  <c:v>-1.1825779577539126E-2</c:v>
                </c:pt>
                <c:pt idx="7">
                  <c:v>-5.0252316567315346E-2</c:v>
                </c:pt>
                <c:pt idx="8">
                  <c:v>-6.1416931415878645E-2</c:v>
                </c:pt>
                <c:pt idx="9">
                  <c:v>-9.4203725960827003E-2</c:v>
                </c:pt>
                <c:pt idx="10">
                  <c:v>-5.8658650246127771E-4</c:v>
                </c:pt>
                <c:pt idx="11">
                  <c:v>-4.8957194466987878E-6</c:v>
                </c:pt>
                <c:pt idx="12">
                  <c:v>-4.2472273698633434E-2</c:v>
                </c:pt>
                <c:pt idx="13">
                  <c:v>-8.9691072511240796E-2</c:v>
                </c:pt>
                <c:pt idx="14">
                  <c:v>-7.5646557981456267E-2</c:v>
                </c:pt>
              </c:numCache>
            </c:numRef>
          </c:val>
          <c:smooth val="0"/>
          <c:extLst>
            <c:ext xmlns:c16="http://schemas.microsoft.com/office/drawing/2014/chart" uri="{C3380CC4-5D6E-409C-BE32-E72D297353CC}">
              <c16:uniqueId val="{00000001-0121-4FC4-B7F8-835621615D79}"/>
            </c:ext>
          </c:extLst>
        </c:ser>
        <c:ser>
          <c:idx val="1"/>
          <c:order val="1"/>
          <c:tx>
            <c:strRef>
              <c:f>Sheet1!$C$4</c:f>
              <c:strCache>
                <c:ptCount val="1"/>
                <c:pt idx="0">
                  <c:v>Non-Resource Primary Balance</c:v>
                </c:pt>
              </c:strCache>
            </c:strRef>
          </c:tx>
          <c:spPr>
            <a:ln w="28575" cap="rnd">
              <a:solidFill>
                <a:schemeClr val="accent2"/>
              </a:solidFill>
              <a:round/>
            </a:ln>
            <a:effectLst/>
          </c:spPr>
          <c:marker>
            <c:symbol val="none"/>
          </c:marker>
          <c:cat>
            <c:strRef>
              <c:f>Sheet1!$D$2:$R$2</c:f>
              <c:strCache>
                <c:ptCount val="15"/>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pt idx="12">
                  <c:v>2023/24</c:v>
                </c:pt>
                <c:pt idx="13">
                  <c:v>2024/25</c:v>
                </c:pt>
                <c:pt idx="14">
                  <c:v>2025/26</c:v>
                </c:pt>
              </c:strCache>
            </c:strRef>
          </c:cat>
          <c:val>
            <c:numRef>
              <c:f>Sheet1!$D$4:$R$4</c:f>
              <c:numCache>
                <c:formatCode>0.0%</c:formatCode>
                <c:ptCount val="15"/>
                <c:pt idx="0">
                  <c:v>-0.14699242568047044</c:v>
                </c:pt>
                <c:pt idx="1">
                  <c:v>-9.6971203124788047E-2</c:v>
                </c:pt>
                <c:pt idx="2">
                  <c:v>-8.4644233131911814E-2</c:v>
                </c:pt>
                <c:pt idx="3">
                  <c:v>-0.10990566887261649</c:v>
                </c:pt>
                <c:pt idx="4">
                  <c:v>-0.1425540619566189</c:v>
                </c:pt>
                <c:pt idx="5">
                  <c:v>-0.12230105678170082</c:v>
                </c:pt>
                <c:pt idx="6">
                  <c:v>-0.11720844246188705</c:v>
                </c:pt>
                <c:pt idx="7">
                  <c:v>-0.14858264570647883</c:v>
                </c:pt>
                <c:pt idx="8">
                  <c:v>-0.13524662074678842</c:v>
                </c:pt>
                <c:pt idx="9">
                  <c:v>-0.14232866256571886</c:v>
                </c:pt>
                <c:pt idx="10">
                  <c:v>-0.10186226662645745</c:v>
                </c:pt>
                <c:pt idx="11">
                  <c:v>-0.12413007994571532</c:v>
                </c:pt>
                <c:pt idx="12">
                  <c:v>-0.10033174754280801</c:v>
                </c:pt>
                <c:pt idx="13">
                  <c:v>-0.11138576522276526</c:v>
                </c:pt>
                <c:pt idx="14">
                  <c:v>-0.11873977475977149</c:v>
                </c:pt>
              </c:numCache>
            </c:numRef>
          </c:val>
          <c:smooth val="0"/>
          <c:extLst>
            <c:ext xmlns:c16="http://schemas.microsoft.com/office/drawing/2014/chart" uri="{C3380CC4-5D6E-409C-BE32-E72D297353CC}">
              <c16:uniqueId val="{00000000-0121-4FC4-B7F8-835621615D79}"/>
            </c:ext>
          </c:extLst>
        </c:ser>
        <c:dLbls>
          <c:showLegendKey val="0"/>
          <c:showVal val="0"/>
          <c:showCatName val="0"/>
          <c:showSerName val="0"/>
          <c:showPercent val="0"/>
          <c:showBubbleSize val="0"/>
        </c:dLbls>
        <c:smooth val="0"/>
        <c:axId val="1388162895"/>
        <c:axId val="1888409519"/>
      </c:lineChart>
      <c:catAx>
        <c:axId val="138816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888409519"/>
        <c:crosses val="autoZero"/>
        <c:auto val="1"/>
        <c:lblAlgn val="ctr"/>
        <c:lblOffset val="100"/>
        <c:noMultiLvlLbl val="0"/>
      </c:catAx>
      <c:valAx>
        <c:axId val="188840951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crossAx val="138816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W"/>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Financing Buget deficit, FY2008/09 - FY2023/24</a:t>
            </a:r>
          </a:p>
          <a:p>
            <a:pPr>
              <a:defRPr/>
            </a:pPr>
            <a:r>
              <a:rPr lang="en-US"/>
              <a:t>(Millions of Pula)</a:t>
            </a:r>
          </a:p>
        </c:rich>
      </c:tx>
      <c:layout>
        <c:manualLayout>
          <c:xMode val="edge"/>
          <c:yMode val="edge"/>
          <c:x val="0.19967540574282147"/>
          <c:y val="1.3888888888888888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BW"/>
        </a:p>
      </c:txPr>
    </c:title>
    <c:autoTitleDeleted val="0"/>
    <c:plotArea>
      <c:layout>
        <c:manualLayout>
          <c:layoutTarget val="inner"/>
          <c:xMode val="edge"/>
          <c:yMode val="edge"/>
          <c:x val="0.17006109150149334"/>
          <c:y val="0.19016600282516319"/>
          <c:w val="0.80237408362747764"/>
          <c:h val="0.44085946086796379"/>
        </c:manualLayout>
      </c:layout>
      <c:barChart>
        <c:barDir val="col"/>
        <c:grouping val="stacked"/>
        <c:varyColors val="0"/>
        <c:ser>
          <c:idx val="0"/>
          <c:order val="0"/>
          <c:tx>
            <c:strRef>
              <c:f>Debt_Stock!$L$36</c:f>
              <c:strCache>
                <c:ptCount val="1"/>
                <c:pt idx="0">
                  <c:v>debt1</c:v>
                </c:pt>
              </c:strCache>
            </c:strRef>
          </c:tx>
          <c:spPr>
            <a:solidFill>
              <a:schemeClr val="accent1"/>
            </a:solidFill>
            <a:ln>
              <a:noFill/>
            </a:ln>
            <a:effectLst/>
          </c:spPr>
          <c:invertIfNegative val="0"/>
          <c:dPt>
            <c:idx val="1"/>
            <c:invertIfNegative val="0"/>
            <c:bubble3D val="0"/>
            <c:spPr>
              <a:solidFill>
                <a:schemeClr val="bg1"/>
              </a:solidFill>
              <a:ln>
                <a:noFill/>
              </a:ln>
              <a:effectLst/>
            </c:spPr>
            <c:extLst>
              <c:ext xmlns:c16="http://schemas.microsoft.com/office/drawing/2014/chart" uri="{C3380CC4-5D6E-409C-BE32-E72D297353CC}">
                <c16:uniqueId val="{00000001-B6F4-4646-87EA-14F83D2EE529}"/>
              </c:ext>
            </c:extLst>
          </c:dPt>
          <c:dPt>
            <c:idx val="2"/>
            <c:invertIfNegative val="0"/>
            <c:bubble3D val="0"/>
            <c:spPr>
              <a:solidFill>
                <a:schemeClr val="bg1"/>
              </a:solidFill>
              <a:ln>
                <a:noFill/>
              </a:ln>
              <a:effectLst/>
            </c:spPr>
            <c:extLst>
              <c:ext xmlns:c16="http://schemas.microsoft.com/office/drawing/2014/chart" uri="{C3380CC4-5D6E-409C-BE32-E72D297353CC}">
                <c16:uniqueId val="{00000003-B6F4-4646-87EA-14F83D2EE529}"/>
              </c:ext>
            </c:extLst>
          </c:dPt>
          <c:dLbls>
            <c:dLbl>
              <c:idx val="0"/>
              <c:layout>
                <c:manualLayout>
                  <c:x val="-3.5188333104700171E-17"/>
                  <c:y val="-0.21118012422360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F4-4646-87EA-14F83D2EE529}"/>
                </c:ext>
              </c:extLst>
            </c:dLbl>
            <c:dLbl>
              <c:idx val="4"/>
              <c:layout>
                <c:manualLayout>
                  <c:x val="-1.8349850665218572E-2"/>
                  <c:y val="0.126154310333004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F4-4646-87EA-14F83D2EE529}"/>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BW"/>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Debt_Stock!$M$35:$Q$35</c:f>
              <c:strCache>
                <c:ptCount val="5"/>
                <c:pt idx="0">
                  <c:v>Debt Stock in 
FY14/15</c:v>
                </c:pt>
                <c:pt idx="1">
                  <c:v>Plus net borrowing</c:v>
                </c:pt>
                <c:pt idx="2">
                  <c:v>Difference 
(ER #, &amp; Contingent Liablities)</c:v>
                </c:pt>
                <c:pt idx="3">
                  <c:v>Changes in cash balances</c:v>
                </c:pt>
                <c:pt idx="4">
                  <c:v>Debt Stock in 
FY23/24</c:v>
                </c:pt>
              </c:strCache>
            </c:strRef>
          </c:cat>
          <c:val>
            <c:numRef>
              <c:f>Debt_Stock!$M$36:$Q$36</c:f>
              <c:numCache>
                <c:formatCode>#,##0</c:formatCode>
                <c:ptCount val="5"/>
                <c:pt idx="0">
                  <c:v>33129.985503000004</c:v>
                </c:pt>
                <c:pt idx="1">
                  <c:v>33129.985503000004</c:v>
                </c:pt>
                <c:pt idx="2">
                  <c:v>56402.865503000008</c:v>
                </c:pt>
                <c:pt idx="4">
                  <c:v>59461.699860731991</c:v>
                </c:pt>
              </c:numCache>
            </c:numRef>
          </c:val>
          <c:extLst>
            <c:ext xmlns:c16="http://schemas.microsoft.com/office/drawing/2014/chart" uri="{C3380CC4-5D6E-409C-BE32-E72D297353CC}">
              <c16:uniqueId val="{00000006-B6F4-4646-87EA-14F83D2EE529}"/>
            </c:ext>
          </c:extLst>
        </c:ser>
        <c:ser>
          <c:idx val="1"/>
          <c:order val="1"/>
          <c:tx>
            <c:strRef>
              <c:f>Debt_Stock!$L$37</c:f>
              <c:strCache>
                <c:ptCount val="1"/>
                <c:pt idx="0">
                  <c:v>debt2</c:v>
                </c:pt>
              </c:strCache>
            </c:strRef>
          </c:tx>
          <c:spPr>
            <a:solidFill>
              <a:srgbClr val="00B05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8-B6F4-4646-87EA-14F83D2EE529}"/>
              </c:ext>
            </c:extLst>
          </c:dPt>
          <c:dPt>
            <c:idx val="3"/>
            <c:invertIfNegative val="0"/>
            <c:bubble3D val="0"/>
            <c:spPr>
              <a:solidFill>
                <a:srgbClr val="FFC000"/>
              </a:solidFill>
              <a:ln>
                <a:noFill/>
              </a:ln>
              <a:effectLst/>
            </c:spPr>
            <c:extLst>
              <c:ext xmlns:c16="http://schemas.microsoft.com/office/drawing/2014/chart" uri="{C3380CC4-5D6E-409C-BE32-E72D297353CC}">
                <c16:uniqueId val="{0000000A-B6F4-4646-87EA-14F83D2EE529}"/>
              </c:ext>
            </c:extLst>
          </c:dPt>
          <c:dPt>
            <c:idx val="4"/>
            <c:invertIfNegative val="0"/>
            <c:bubble3D val="0"/>
            <c:spPr>
              <a:solidFill>
                <a:srgbClr val="FFC000"/>
              </a:solidFill>
              <a:ln>
                <a:noFill/>
              </a:ln>
              <a:effectLst/>
            </c:spPr>
            <c:extLst>
              <c:ext xmlns:c16="http://schemas.microsoft.com/office/drawing/2014/chart" uri="{C3380CC4-5D6E-409C-BE32-E72D297353CC}">
                <c16:uniqueId val="{0000000C-B6F4-4646-87EA-14F83D2EE529}"/>
              </c:ext>
            </c:extLst>
          </c:dPt>
          <c:dLbls>
            <c:dLbl>
              <c:idx val="1"/>
              <c:layout>
                <c:manualLayout>
                  <c:x val="0"/>
                  <c:y val="-0.182194616977225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F4-4646-87EA-14F83D2EE529}"/>
                </c:ext>
              </c:extLst>
            </c:dLbl>
            <c:dLbl>
              <c:idx val="2"/>
              <c:layout>
                <c:manualLayout>
                  <c:x val="-7.0376666209400342E-17"/>
                  <c:y val="-8.6956521739130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6F4-4646-87EA-14F83D2EE529}"/>
                </c:ext>
              </c:extLst>
            </c:dLbl>
            <c:dLbl>
              <c:idx val="3"/>
              <c:layout>
                <c:manualLayout>
                  <c:x val="-1.9193857965451055E-3"/>
                  <c:y val="0.240166283562380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F4-4646-87EA-14F83D2EE529}"/>
                </c:ext>
              </c:extLst>
            </c:dLbl>
            <c:dLbl>
              <c:idx val="4"/>
              <c:layout>
                <c:manualLayout>
                  <c:x val="8.43741515069237E-4"/>
                  <c:y val="-0.13254207866962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F4-4646-87EA-14F83D2EE529}"/>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BW"/>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Debt_Stock!$M$35:$Q$35</c:f>
              <c:strCache>
                <c:ptCount val="5"/>
                <c:pt idx="0">
                  <c:v>Debt Stock in 
FY14/15</c:v>
                </c:pt>
                <c:pt idx="1">
                  <c:v>Plus net borrowing</c:v>
                </c:pt>
                <c:pt idx="2">
                  <c:v>Difference 
(ER #, &amp; Contingent Liablities)</c:v>
                </c:pt>
                <c:pt idx="3">
                  <c:v>Changes in cash balances</c:v>
                </c:pt>
                <c:pt idx="4">
                  <c:v>Debt Stock in 
FY23/24</c:v>
                </c:pt>
              </c:strCache>
            </c:strRef>
          </c:cat>
          <c:val>
            <c:numRef>
              <c:f>Debt_Stock!$M$37:$Q$37</c:f>
              <c:numCache>
                <c:formatCode>#,##0</c:formatCode>
                <c:ptCount val="5"/>
                <c:pt idx="1">
                  <c:v>23272.880000000001</c:v>
                </c:pt>
                <c:pt idx="2">
                  <c:v>3058.8343577319865</c:v>
                </c:pt>
                <c:pt idx="3">
                  <c:v>-33217.455000000002</c:v>
                </c:pt>
                <c:pt idx="4" formatCode="_-* #,##0_-;\-* #,##0_-;_-* &quot;-&quot;??_-;_-@_-">
                  <c:v>33217.455000000002</c:v>
                </c:pt>
              </c:numCache>
            </c:numRef>
          </c:val>
          <c:extLst>
            <c:ext xmlns:c16="http://schemas.microsoft.com/office/drawing/2014/chart" uri="{C3380CC4-5D6E-409C-BE32-E72D297353CC}">
              <c16:uniqueId val="{0000000E-B6F4-4646-87EA-14F83D2EE529}"/>
            </c:ext>
          </c:extLst>
        </c:ser>
        <c:dLbls>
          <c:showLegendKey val="0"/>
          <c:showVal val="0"/>
          <c:showCatName val="0"/>
          <c:showSerName val="0"/>
          <c:showPercent val="0"/>
          <c:showBubbleSize val="0"/>
        </c:dLbls>
        <c:gapWidth val="219"/>
        <c:overlap val="100"/>
        <c:axId val="401025496"/>
        <c:axId val="540271704"/>
      </c:barChart>
      <c:catAx>
        <c:axId val="401025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BW"/>
          </a:p>
        </c:txPr>
        <c:crossAx val="540271704"/>
        <c:crosses val="autoZero"/>
        <c:auto val="1"/>
        <c:lblAlgn val="ctr"/>
        <c:lblOffset val="100"/>
        <c:noMultiLvlLbl val="0"/>
      </c:catAx>
      <c:valAx>
        <c:axId val="5402717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BW"/>
          </a:p>
        </c:txPr>
        <c:crossAx val="401025496"/>
        <c:crosses val="autoZero"/>
        <c:crossBetween val="between"/>
      </c:valAx>
      <c:spPr>
        <a:noFill/>
        <a:ln w="6350">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 lastClr="FFFFFF">
          <a:lumMod val="75000"/>
        </a:sysClr>
      </a:solidFill>
      <a:round/>
    </a:ln>
    <a:effectLst/>
  </c:spPr>
  <c:txPr>
    <a:bodyPr/>
    <a:lstStyle/>
    <a:p>
      <a:pPr>
        <a:defRPr sz="1050"/>
      </a:pPr>
      <a:endParaRPr lang="en-BW"/>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269744691004528E-2"/>
          <c:y val="6.6193853427895979E-2"/>
          <c:w val="0.81650232641374376"/>
          <c:h val="0.56083728895590179"/>
        </c:manualLayout>
      </c:layout>
      <c:lineChart>
        <c:grouping val="standard"/>
        <c:varyColors val="0"/>
        <c:ser>
          <c:idx val="0"/>
          <c:order val="0"/>
          <c:tx>
            <c:strRef>
              <c:f>'[Chart in Microsoft Word]NFA'!$E$2</c:f>
              <c:strCache>
                <c:ptCount val="1"/>
                <c:pt idx="0">
                  <c:v>Govt Investment Acc </c:v>
                </c:pt>
              </c:strCache>
            </c:strRef>
          </c:tx>
          <c:spPr>
            <a:ln w="28575" cap="rnd">
              <a:solidFill>
                <a:schemeClr val="accent1"/>
              </a:solidFill>
              <a:round/>
            </a:ln>
            <a:effectLst/>
          </c:spPr>
          <c:marker>
            <c:symbol val="none"/>
          </c:marker>
          <c:cat>
            <c:strRef>
              <c:f>'[Chart in Microsoft Word]NFA'!$D$5:$D$20</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'[Chart in Microsoft Word]NFA'!$E$5:$E$20</c:f>
              <c:numCache>
                <c:formatCode>_(* #,##0_);_(* \(#,##0\);_(* "-"??_);_(@_)</c:formatCode>
                <c:ptCount val="16"/>
                <c:pt idx="0">
                  <c:v>28768</c:v>
                </c:pt>
                <c:pt idx="1">
                  <c:v>22136</c:v>
                </c:pt>
                <c:pt idx="2">
                  <c:v>19387</c:v>
                </c:pt>
                <c:pt idx="3">
                  <c:v>20553</c:v>
                </c:pt>
                <c:pt idx="4">
                  <c:v>20611</c:v>
                </c:pt>
                <c:pt idx="5">
                  <c:v>29912.042000000001</c:v>
                </c:pt>
                <c:pt idx="6">
                  <c:v>40436.26</c:v>
                </c:pt>
                <c:pt idx="7">
                  <c:v>33654.514000000003</c:v>
                </c:pt>
                <c:pt idx="8">
                  <c:v>28804.026000000002</c:v>
                </c:pt>
                <c:pt idx="9">
                  <c:v>29115.18</c:v>
                </c:pt>
                <c:pt idx="10">
                  <c:v>21559</c:v>
                </c:pt>
                <c:pt idx="11">
                  <c:v>19861</c:v>
                </c:pt>
                <c:pt idx="12">
                  <c:v>4941.87</c:v>
                </c:pt>
                <c:pt idx="13">
                  <c:v>11421</c:v>
                </c:pt>
                <c:pt idx="14">
                  <c:v>12464.672</c:v>
                </c:pt>
                <c:pt idx="15">
                  <c:v>7218.8050000000003</c:v>
                </c:pt>
              </c:numCache>
            </c:numRef>
          </c:val>
          <c:smooth val="0"/>
          <c:extLst>
            <c:ext xmlns:c16="http://schemas.microsoft.com/office/drawing/2014/chart" uri="{C3380CC4-5D6E-409C-BE32-E72D297353CC}">
              <c16:uniqueId val="{00000000-6D7B-428C-82E4-1B85C96AC12A}"/>
            </c:ext>
          </c:extLst>
        </c:ser>
        <c:ser>
          <c:idx val="1"/>
          <c:order val="1"/>
          <c:tx>
            <c:strRef>
              <c:f>'[Chart in Microsoft Word]NFA'!$I$2</c:f>
              <c:strCache>
                <c:ptCount val="1"/>
                <c:pt idx="0">
                  <c:v>Total Debt &amp; Guarantees  </c:v>
                </c:pt>
              </c:strCache>
            </c:strRef>
          </c:tx>
          <c:spPr>
            <a:ln w="28575" cap="rnd">
              <a:solidFill>
                <a:srgbClr val="C00000"/>
              </a:solidFill>
              <a:round/>
            </a:ln>
            <a:effectLst/>
          </c:spPr>
          <c:marker>
            <c:symbol val="none"/>
          </c:marker>
          <c:cat>
            <c:strRef>
              <c:f>'[Chart in Microsoft Word]NFA'!$D$5:$D$20</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'[Chart in Microsoft Word]NFA'!$C$5:$C$20</c:f>
              <c:numCache>
                <c:formatCode>_(* #,##0_);_(* \(#,##0\);_(* "-"??_);_(@_)</c:formatCode>
                <c:ptCount val="16"/>
                <c:pt idx="0">
                  <c:v>6847.246537</c:v>
                </c:pt>
                <c:pt idx="1">
                  <c:v>17288.151546000001</c:v>
                </c:pt>
                <c:pt idx="2">
                  <c:v>23951.65</c:v>
                </c:pt>
                <c:pt idx="3">
                  <c:v>28858.525749510001</c:v>
                </c:pt>
                <c:pt idx="4">
                  <c:v>29003.418093000004</c:v>
                </c:pt>
                <c:pt idx="5">
                  <c:v>29625.536594000005</c:v>
                </c:pt>
                <c:pt idx="6">
                  <c:v>33129.985503000004</c:v>
                </c:pt>
                <c:pt idx="7">
                  <c:v>35186.646934311881</c:v>
                </c:pt>
                <c:pt idx="8">
                  <c:v>36856.736593620299</c:v>
                </c:pt>
                <c:pt idx="9">
                  <c:v>32993.711117860003</c:v>
                </c:pt>
                <c:pt idx="10">
                  <c:v>34411.240644810001</c:v>
                </c:pt>
                <c:pt idx="11">
                  <c:v>38174.724525737489</c:v>
                </c:pt>
                <c:pt idx="12">
                  <c:v>42374.080920526947</c:v>
                </c:pt>
                <c:pt idx="13">
                  <c:v>48324.7286320864</c:v>
                </c:pt>
                <c:pt idx="14">
                  <c:v>51208.617203748763</c:v>
                </c:pt>
                <c:pt idx="15">
                  <c:v>59461.699860731991</c:v>
                </c:pt>
              </c:numCache>
            </c:numRef>
          </c:val>
          <c:smooth val="0"/>
          <c:extLst>
            <c:ext xmlns:c16="http://schemas.microsoft.com/office/drawing/2014/chart" uri="{C3380CC4-5D6E-409C-BE32-E72D297353CC}">
              <c16:uniqueId val="{00000001-6D7B-428C-82E4-1B85C96AC12A}"/>
            </c:ext>
          </c:extLst>
        </c:ser>
        <c:dLbls>
          <c:showLegendKey val="0"/>
          <c:showVal val="0"/>
          <c:showCatName val="0"/>
          <c:showSerName val="0"/>
          <c:showPercent val="0"/>
          <c:showBubbleSize val="0"/>
        </c:dLbls>
        <c:marker val="1"/>
        <c:smooth val="0"/>
        <c:axId val="401026672"/>
        <c:axId val="401028240"/>
      </c:lineChart>
      <c:lineChart>
        <c:grouping val="standard"/>
        <c:varyColors val="0"/>
        <c:ser>
          <c:idx val="3"/>
          <c:order val="3"/>
          <c:tx>
            <c:strRef>
              <c:f>'[Chart in Microsoft Word]NFA'!$A$3</c:f>
              <c:strCache>
                <c:ptCount val="1"/>
                <c:pt idx="0">
                  <c:v>GIA as a % of GDP (RHS)</c:v>
                </c:pt>
              </c:strCache>
            </c:strRef>
          </c:tx>
          <c:spPr>
            <a:ln w="28575" cap="rnd">
              <a:solidFill>
                <a:srgbClr val="92D050"/>
              </a:solidFill>
              <a:round/>
            </a:ln>
            <a:effectLst/>
          </c:spPr>
          <c:marker>
            <c:symbol val="none"/>
          </c:marker>
          <c:val>
            <c:numRef>
              <c:f>'[Chart in Microsoft Word]NFA'!$A$5:$A$20</c:f>
              <c:numCache>
                <c:formatCode>0.0%</c:formatCode>
                <c:ptCount val="16"/>
                <c:pt idx="0">
                  <c:v>0.4006654299792563</c:v>
                </c:pt>
                <c:pt idx="1">
                  <c:v>0.29166430665636273</c:v>
                </c:pt>
                <c:pt idx="2">
                  <c:v>0.21377845227259504</c:v>
                </c:pt>
                <c:pt idx="3">
                  <c:v>0.19594922314644359</c:v>
                </c:pt>
                <c:pt idx="4">
                  <c:v>0.19066854290790858</c:v>
                </c:pt>
                <c:pt idx="5">
                  <c:v>0.24034692988030859</c:v>
                </c:pt>
                <c:pt idx="6">
                  <c:v>0.28688478250530486</c:v>
                </c:pt>
                <c:pt idx="7">
                  <c:v>0.23917704031491016</c:v>
                </c:pt>
                <c:pt idx="8">
                  <c:v>0.17270578617395796</c:v>
                </c:pt>
                <c:pt idx="9">
                  <c:v>0.17337777062529364</c:v>
                </c:pt>
                <c:pt idx="10">
                  <c:v>0.12199619987058756</c:v>
                </c:pt>
                <c:pt idx="11">
                  <c:v>0.10983085148022913</c:v>
                </c:pt>
                <c:pt idx="12">
                  <c:v>2.8361922685665498E-2</c:v>
                </c:pt>
                <c:pt idx="13">
                  <c:v>5.2384114822199117E-2</c:v>
                </c:pt>
                <c:pt idx="14">
                  <c:v>4.8050029218602602E-2</c:v>
                </c:pt>
                <c:pt idx="15">
                  <c:v>2.7603013027776402E-2</c:v>
                </c:pt>
              </c:numCache>
            </c:numRef>
          </c:val>
          <c:smooth val="0"/>
          <c:extLst>
            <c:ext xmlns:c16="http://schemas.microsoft.com/office/drawing/2014/chart" uri="{C3380CC4-5D6E-409C-BE32-E72D297353CC}">
              <c16:uniqueId val="{00000002-6D7B-428C-82E4-1B85C96AC12A}"/>
            </c:ext>
          </c:extLst>
        </c:ser>
        <c:dLbls>
          <c:showLegendKey val="0"/>
          <c:showVal val="0"/>
          <c:showCatName val="0"/>
          <c:showSerName val="0"/>
          <c:showPercent val="0"/>
          <c:showBubbleSize val="0"/>
        </c:dLbls>
        <c:marker val="1"/>
        <c:smooth val="0"/>
        <c:axId val="401026280"/>
        <c:axId val="401024712"/>
        <c:extLst>
          <c:ext xmlns:c15="http://schemas.microsoft.com/office/drawing/2012/chart" uri="{02D57815-91ED-43cb-92C2-25804820EDAC}">
            <c15:filteredLineSeries>
              <c15:ser>
                <c:idx val="2"/>
                <c:order val="2"/>
                <c:tx>
                  <c:strRef>
                    <c:extLst>
                      <c:ext uri="{02D57815-91ED-43cb-92C2-25804820EDAC}">
                        <c15:formulaRef>
                          <c15:sqref>'[Chart in Microsoft Word]NFA'!$B$3</c15:sqref>
                        </c15:formulaRef>
                      </c:ext>
                    </c:extLst>
                    <c:strCache>
                      <c:ptCount val="1"/>
                      <c:pt idx="0">
                        <c:v>debt as a % of GDP (RHS)</c:v>
                      </c:pt>
                    </c:strCache>
                  </c:strRef>
                </c:tx>
                <c:spPr>
                  <a:ln w="28575" cap="rnd">
                    <a:solidFill>
                      <a:schemeClr val="accent3"/>
                    </a:solidFill>
                    <a:round/>
                  </a:ln>
                  <a:effectLst/>
                </c:spPr>
                <c:marker>
                  <c:symbol val="none"/>
                </c:marker>
                <c:val>
                  <c:numRef>
                    <c:extLst>
                      <c:ext uri="{02D57815-91ED-43cb-92C2-25804820EDAC}">
                        <c15:formulaRef>
                          <c15:sqref>'[Chart in Microsoft Word]NFA'!$B$5:$B$20</c15:sqref>
                        </c15:formulaRef>
                      </c:ext>
                    </c:extLst>
                    <c:numCache>
                      <c:formatCode>0.0%</c:formatCode>
                      <c:ptCount val="16"/>
                      <c:pt idx="0">
                        <c:v>9.5364814304820592E-2</c:v>
                      </c:pt>
                      <c:pt idx="1">
                        <c:v>0.22778897425163605</c:v>
                      </c:pt>
                      <c:pt idx="2">
                        <c:v>0.26411237769509988</c:v>
                      </c:pt>
                      <c:pt idx="3">
                        <c:v>0.27513286146879401</c:v>
                      </c:pt>
                      <c:pt idx="4">
                        <c:v>0.26830524802975031</c:v>
                      </c:pt>
                      <c:pt idx="5">
                        <c:v>0.23804482376778674</c:v>
                      </c:pt>
                      <c:pt idx="6">
                        <c:v>0.23504865893710394</c:v>
                      </c:pt>
                      <c:pt idx="7">
                        <c:v>0.25006565456135904</c:v>
                      </c:pt>
                      <c:pt idx="8">
                        <c:v>0.22098895721062323</c:v>
                      </c:pt>
                      <c:pt idx="9">
                        <c:v>0.19647400697057452</c:v>
                      </c:pt>
                      <c:pt idx="10">
                        <c:v>0.19472334484434003</c:v>
                      </c:pt>
                      <c:pt idx="11">
                        <c:v>0.21110530686697218</c:v>
                      </c:pt>
                      <c:pt idx="12">
                        <c:v>0.24318940136914141</c:v>
                      </c:pt>
                      <c:pt idx="13">
                        <c:v>0.22164855384071688</c:v>
                      </c:pt>
                      <c:pt idx="14">
                        <c:v>0.19740395518505133</c:v>
                      </c:pt>
                      <c:pt idx="15">
                        <c:v>0.2273675595766218</c:v>
                      </c:pt>
                    </c:numCache>
                  </c:numRef>
                </c:val>
                <c:smooth val="0"/>
                <c:extLst>
                  <c:ext xmlns:c16="http://schemas.microsoft.com/office/drawing/2014/chart" uri="{C3380CC4-5D6E-409C-BE32-E72D297353CC}">
                    <c16:uniqueId val="{00000003-6D7B-428C-82E4-1B85C96AC12A}"/>
                  </c:ext>
                </c:extLst>
              </c15:ser>
            </c15:filteredLineSeries>
          </c:ext>
        </c:extLst>
      </c:lineChart>
      <c:catAx>
        <c:axId val="40102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W"/>
          </a:p>
        </c:txPr>
        <c:crossAx val="401028240"/>
        <c:crosses val="autoZero"/>
        <c:auto val="1"/>
        <c:lblAlgn val="ctr"/>
        <c:lblOffset val="100"/>
        <c:tickLblSkip val="1"/>
        <c:noMultiLvlLbl val="0"/>
      </c:catAx>
      <c:valAx>
        <c:axId val="40102824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W"/>
          </a:p>
        </c:txPr>
        <c:crossAx val="401026672"/>
        <c:crosses val="autoZero"/>
        <c:crossBetween val="between"/>
      </c:valAx>
      <c:valAx>
        <c:axId val="401024712"/>
        <c:scaling>
          <c:orientation val="minMax"/>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W"/>
          </a:p>
        </c:txPr>
        <c:crossAx val="401026280"/>
        <c:crosses val="max"/>
        <c:crossBetween val="between"/>
      </c:valAx>
      <c:catAx>
        <c:axId val="401026280"/>
        <c:scaling>
          <c:orientation val="minMax"/>
        </c:scaling>
        <c:delete val="1"/>
        <c:axPos val="b"/>
        <c:majorTickMark val="out"/>
        <c:minorTickMark val="none"/>
        <c:tickLblPos val="nextTo"/>
        <c:crossAx val="401024712"/>
        <c:crosses val="autoZero"/>
        <c:auto val="1"/>
        <c:lblAlgn val="ctr"/>
        <c:lblOffset val="100"/>
        <c:noMultiLvlLbl val="0"/>
      </c:catAx>
      <c:spPr>
        <a:noFill/>
        <a:ln>
          <a:noFill/>
        </a:ln>
        <a:effectLst/>
      </c:spPr>
    </c:plotArea>
    <c:legend>
      <c:legendPos val="b"/>
      <c:layout>
        <c:manualLayout>
          <c:xMode val="edge"/>
          <c:yMode val="edge"/>
          <c:x val="2.4393157751832741E-2"/>
          <c:y val="0.81973827739617655"/>
          <c:w val="0.92066441999009763"/>
          <c:h val="0.151892928277582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W"/>
        </a:p>
      </c:txPr>
    </c:legend>
    <c:plotVisOnly val="1"/>
    <c:dispBlanksAs val="gap"/>
    <c:showDLblsOverMax val="0"/>
  </c:chart>
  <c:spPr>
    <a:noFill/>
    <a:ln>
      <a:solidFill>
        <a:srgbClr val="94B6D2"/>
      </a:solidFill>
    </a:ln>
    <a:effectLst/>
  </c:spPr>
  <c:txPr>
    <a:bodyPr/>
    <a:lstStyle/>
    <a:p>
      <a:pPr>
        <a:defRPr sz="1200"/>
      </a:pPr>
      <a:endParaRPr lang="en-BW"/>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Sheet1!$A$2:$A$40</cx:f>
        <cx:lvl ptCount="39">
          <cx:pt idx="0">United States</cx:pt>
          <cx:pt idx="1">Mexico</cx:pt>
          <cx:pt idx="2">Brazil</cx:pt>
          <cx:pt idx="3">Argentina</cx:pt>
          <cx:pt idx="4">Australia</cx:pt>
          <cx:pt idx="5">China</cx:pt>
          <cx:pt idx="6">Russia</cx:pt>
          <cx:pt idx="7">India</cx:pt>
          <cx:pt idx="8">Sweden</cx:pt>
          <cx:pt idx="9">France</cx:pt>
          <cx:pt idx="10">United Arab Emirates</cx:pt>
          <cx:pt idx="11">Sudan</cx:pt>
          <cx:pt idx="12">Gambia</cx:pt>
          <cx:pt idx="13">Mauritania</cx:pt>
          <cx:pt idx="14">Mali</cx:pt>
          <cx:pt idx="15">Guinea</cx:pt>
          <cx:pt idx="16">Ethiopia</cx:pt>
          <cx:pt idx="17">Chad</cx:pt>
          <cx:pt idx="18">Eritria</cx:pt>
          <cx:pt idx="19">Djibouti</cx:pt>
          <cx:pt idx="20">Central African Republic</cx:pt>
          <cx:pt idx="21">Burkina Faso</cx:pt>
          <cx:pt idx="22">Senegal</cx:pt>
          <cx:pt idx="23">Western Sahara</cx:pt>
          <cx:pt idx="24">Niger</cx:pt>
          <cx:pt idx="25">Nigeria</cx:pt>
          <cx:pt idx="26">South Sudan</cx:pt>
          <cx:pt idx="27">Togo</cx:pt>
          <cx:pt idx="28">Benin</cx:pt>
          <cx:pt idx="29">Liberia</cx:pt>
          <cx:pt idx="30">Ghana</cx:pt>
          <cx:pt idx="31">Cote D Ivore</cx:pt>
          <cx:pt idx="32">Somalia</cx:pt>
          <cx:pt idx="33">Cameroon</cx:pt>
          <cx:pt idx="34">Equitorial Guinea</cx:pt>
          <cx:pt idx="35">DRC</cx:pt>
          <cx:pt idx="36">Mozambique</cx:pt>
          <cx:pt idx="37">Israel</cx:pt>
          <cx:pt idx="38">Palestine</cx:pt>
        </cx:lvl>
      </cx:strDim>
      <cx:numDim type="colorVal">
        <cx:f>Sheet1!$B$2:$B$40</cx:f>
        <cx:nf>Sheet1!$B$1</cx:nf>
        <cx:lvl ptCount="39" formatCode="General" name="Series1">
          <cx:pt idx="0">8</cx:pt>
          <cx:pt idx="1">10</cx:pt>
          <cx:pt idx="2">0</cx:pt>
          <cx:pt idx="3">0</cx:pt>
          <cx:pt idx="4">0</cx:pt>
          <cx:pt idx="5">11</cx:pt>
          <cx:pt idx="6">8</cx:pt>
          <cx:pt idx="7">0</cx:pt>
          <cx:pt idx="8">0</cx:pt>
          <cx:pt idx="9">0</cx:pt>
          <cx:pt idx="10">0</cx:pt>
          <cx:pt idx="11">11</cx:pt>
          <cx:pt idx="12">11</cx:pt>
          <cx:pt idx="13">11</cx:pt>
          <cx:pt idx="14">11</cx:pt>
          <cx:pt idx="15">11</cx:pt>
          <cx:pt idx="16">11</cx:pt>
          <cx:pt idx="17">11</cx:pt>
          <cx:pt idx="18">11</cx:pt>
          <cx:pt idx="19">11</cx:pt>
          <cx:pt idx="20">11</cx:pt>
          <cx:pt idx="21">11</cx:pt>
          <cx:pt idx="22">11</cx:pt>
          <cx:pt idx="23">11</cx:pt>
          <cx:pt idx="24">11</cx:pt>
          <cx:pt idx="25">11</cx:pt>
          <cx:pt idx="26">11</cx:pt>
          <cx:pt idx="27">11</cx:pt>
          <cx:pt idx="28">11</cx:pt>
          <cx:pt idx="29">11</cx:pt>
          <cx:pt idx="30">11</cx:pt>
          <cx:pt idx="31">11</cx:pt>
          <cx:pt idx="32">11</cx:pt>
          <cx:pt idx="33">11</cx:pt>
          <cx:pt idx="34">11</cx:pt>
          <cx:pt idx="35">11</cx:pt>
          <cx:pt idx="36">11</cx:pt>
          <cx:pt idx="37">11</cx:pt>
          <cx:pt idx="38">11</cx:pt>
        </cx:lvl>
      </cx:numDim>
    </cx:data>
  </cx:chartData>
  <cx:chart>
    <cx:plotArea>
      <cx:plotAreaRegion>
        <cx:series layoutId="regionMap" uniqueId="{0D968C81-8E73-42D1-97EA-3DCA1E6398C7}">
          <cx:tx>
            <cx:txData>
              <cx:f>Sheet1!$B$1</cx:f>
              <cx:v>Series1</cx:v>
            </cx:txData>
          </cx:tx>
          <cx:dataId val="0"/>
          <cx:layoutPr>
            <cx:geography cultureLanguage="en-GB" cultureRegion="BW" attribution="Powered by Bing">
              <cx:geoCache provider="{E9337A44-BEBE-4D9F-B70C-5C5E7DAFC167}">
                <cx:binary>7F1Zc9tIkv4rCj8v1CgU6sDE9ER0AeCh25J89QuCkthA4T4K56/fhCTaJESL7hnN2g9LPTgECKys
vPPLLPif990/7uP1qjzqkjit/nHf/f4uUCr/x2+/VffBOllVx4m8L7Mq+0sd32fJb9lff8n79W8P
5aqVqf+boSPzt/tgVap19+5f/4Rv89fZWXa/UjJL39frsr9eV3Wsqlfu7b11dJ/VqRof9+Gbfn93
kyWrWK7eHa1TJVV/2+fr39/t/M27o9+m3/Ri1aMYCFP1AzzLjzFl449hPX3Iu6M4S/3n26Z1rHNs
ImLx5/ubpS9WCTz+A/Q8UrN6eCjXVXX0/O/WgzvEb12XVWY/7d3ORkJvLh939tsub//1z8kF2Ovk
yhb7p4w5dGvK/eu6qt6S+dQ8ppxi3eL6E3fZDvMtdsxMgnVmGfrjx9hl/mFy9vN+89yE9ZvLU85f
f/j5nP+QSrV+OLpRK7WuNlz4z7UfW8dEx4SZmD1xGO8IQLNA/RHHFFvmk4DMzdpP6v/DZO0XxOTx
iTwmd6di+XDz88VyG6yP5qvk7i2NAuFjE6RBDYM+yQTtygSRY9PSdZOCp3rygk+y+DFa9gti+9mJ
FLZvTUUwP//5Ijhfd/I+27DiPzcJAx9bGBMLs91IoCHdAGOx6PizWe6J84dJ2M/1zXMTjm8uT7l9
/vnnc9sOZPqG0RfTYzKyGm38i7Wj60jHx4xgbFrgl7Z1/SAZ+xn+/NiE389Xp+y2L34+u5fpw1u6
FsM4xsQgOif4azazlewwC5IhSIcYxOPHz0TPD1Kzn+vPj024/nx1yvXlL8B1Ua4GGW807j93KeA6
jvHjR4cMZovhGsHHT6kNe/b1kwznMCX7Wb55bsLzzeUp08X1z1f1eS3T9Ru6FuA5gxBqGHw3qRyF
wSCnJ5yRr0aw7VsOE7Kf55vnJjzfXJ7yfP4LKPofpT/u/C09uobNY8uipsXR3pxeg5zfgmqLE/Ss
8hPX/kM07ZfA1qMTIWzdmcrhj19A9/+oK1W+bV2rGQT0n+smx+irmm+5HgRygjQSMYiuj74essxt
K/ghkr4jhm+7mYrh250XYvgFiqybdv2wTjd8+M/9PrGOKTMtZpBncIHveH9kHhMDYvH3HNFhcvbz
f/PchPmby1PO37g/3/nPylV6v347zpv0mBomoArGrvM3jk3CMaOcPdsE5JvbWn+Yjv0s3zw3Yfnm
8pTls1/A5zxX13+Uq7sjN5Hl2wILhnkMXsUwmfUtyG55H8h7QAAmRxvfBJaxLYe/S9x+qez/lomM
9v/RVGJ//AJG8v9AwwTZfAF1/lfBz5v6YfWGwWH0/tyEj052ooJhQVxGjFrsO4jzITL228Iz9RPl
f7461fYb5+eHhPNVXUq1St+0/tWPDWLqmHGobLfckWYdG1ARG/Q5FwLPteuPfoyY/ZzffnbC/u1b
Uxmc/wIx4hxy0g0j/vN0CNHjEWbGBD2DzRNg0zg2ANc08DP4sEcIr1PzPfaPT71g/HjxBcvPfr7a
uyqQWf6WSg/1roEQpaDfO0qP+TElcIfTZ4ZPKoAfoWQ/y789OWH7txtT1ru3P5/1drB6eENtJ8cU
iiyEoRDeFFhbLgeNnRVCof76ZgzbGdAhYvZz/umpCdefLk45fvsL+HgXPHx5WNcnYf9Q1/Kp1fzI
oGkXeuoHnFDeZbV6SyeHjjkyiUXRN6vaErtpHPOxpQkdtafPJPH9EYL2i/7bkxPxf7sxVQHn5Bcw
OlB6gD6O/virlPer9Oh6ndd3sbx/O0Nkxzo2oKHzDDdB52zHDYIhWgBWGRhBqbhjgf8GZftFY3/3
myai+v4fTkVnz36+6ERdRoAdHs1W1Rv235BxrEPPR2d8Ny/WEMwKcB0jE+S3LacfJWO/bHafnshj
9+ZUBuIXkMENeK/g6I1LE3bMIVswgdVPkWvStYAKhVLKIFebZAw/SMx+Qew8PJHDzr2pGG5ufr4p
3KzTtb96w5YRVIcmIzqFNv+Ot9LGGwAn0rER/fTZtYYfoOQ7/N9sYcr7zfUXfP8FGhif1pVal+nR
zQpmz1YbTnyvVPnv5RHzYPWWTRQOIQvKH443WcJuyAJXqEN2YbDnDgvowWbrTwMJB8nZrwLPj00U
4PnqVPzzxc83uwvpr8vN1r8n9d2BuddmARHMm2FCjQkiA11xKEpNkMjzZ+L2DlKxn9vPj024/Xx1
yu2LXwB/fCTtcLb+4/yGOAIcBY4/l0ATvrMRI7YY4pvbk8D/A/S8wvlxI/t4P15/wf35z9f128x/
wyyLH7PRg1CAH58+0IXdKlPAwQAyzyh5vjuN9IeI2c/3p6cmTH+6OOX47S/AcbeopcqgPo2PNk38
p7zze57mvxdfxDqVb4g9w9SnYWGTmc9ztfpukgFA3AhN619noidF6kFq9ov/+bGJ/J+vThVA/AK1
6Zm8W/8APPHjDg9a8jBHu+vRtqwOYGhMCSdjtfr82QS3p7j+AwTtZ/3XByfM/3p9yv6zXwB9tjO1
PnKOlk1Wrjd8+L83PefaPrT4jyuAZhwD1mBi+HkWMJjWlgbA8Ck3YGppnIh8+mzWflIAZ51k99Cq
lfdfgZKj7K8jBWPINhxaeDVA7NeMw984UZnDD0x1yXZ+fvS04bRGmWVv6EPh6AIyCADomzpsV5Iw
xY0IDJnpdAor/QAl+0X1bQ8TkXy78YL1v8KAdjaME/JFfdCI/4YdAWqHdcPABntOYCAn37KjcQgN
gCKL4UnoOv8hYvbzf/vZiQS2b01lcP7nz1f/ZVWu1m8IT2AdUG7DNAjgEI+fXeUH9nNimWOK+TW7
3IbsDpOzXwKb5ybc31yecn75C/TzDrvL13PKv2ET/x9bNicO/28HQ65WMcBQML28idX/TpLy/drh
K2LhrNTKfTz2uNUBe/3uoxlBE2zy6DN+vpfOJ3VcPsDRSPLouJ40cPyGHdh9Vq7Te4CeRwB6hOBW
6cPRH6lalfdjdnIGv1Ybfmy+bL2q1O/vGDsmFkxhEAJjGAgbHFx3Cwz8/R2cRoO+GOecwSCGwRiG
gj/NShX8/k5D6JhQGBrW4TliQnYEzexqXBvuwSFN6Lc9drgBLCBfD6BeZXHvZ+lXFj3/fpTWyVUm
U1UBMe+O8qe/eiQSEG847QnfRDjHMDlLdbh/v7qGM67wx+h/Qtl3Khv8wMYkqG4jzKJLNSC6anTT
m8W4KcWgIt3dYtyeRU0otndXRZSbugnhDJbnMIeyu6rWVV7cmVZox1HtFPUFImcxuyutsyG8NsPU
bsr3lXFdqNBNslL4Vuyg8LZIb0wZOU37pSatyJi+TMq70ihmDdJE1CwMbxmzbpkEzZLW79OqmTVe
aLemb8vwzLBuC8TdtIqEFvrCigbXrDq7r9N5EyCR64Ub5nPDs2zFSvH6dhEEh1e3Owphi8m4LDKY
TIDtsht+Li8KUYtEDI42y+zyMnfx+/hjGQtkG8Javr70oZXH+1srt92g6V4HK3u0rgXu2kuv/Oyj
0C1S+VfdkaVZ/fX6imiU3Y5GTWQLUO32khmhXZJgWDJfVu6scGfKKUQk4hmZe4tsSUUyu3l9yRc6
vLsinuhwn2Ut9BVgxWAp3fhysM1Ze/pvLAFt7jH5grNEI36wvSlUNwNShhbaHbsfuHQpufKLws6y
j0n45fWlDDDslwzcWmuiLTEpWdGEsJZ/kaYif+Dz4kO56E6zefs5vfDX/olxaUphnqbvg7mvBL7t
QtF+ep0KBE5pSgVMy8PwMDENymGwdXfHZlzVZRjGkV1pLkYO/9gEYmCi6d2cisAXEgnDP2Aoe1Rn
Z82JtiaopLoyIlgTR24j63mqhkr4XZbYWTTMDuzw5WrMMqGtBAD4eGYAg/fflmnFNS3RYpTaLNNM
2zfi7r1vcW8W9QF10gzjRd1XapYOeXJuWnnlYECRVn1R1ouqwMVpnlT1JRwMMS41yaN1H1Hz72nd
mO1Tg4B/5iADw3z0K1vWi4iGwP9JTZgkkHZp6NSxLOmdYq0Pbe5p0vH8khxwGRBztgVvYDihbkKl
h5kBPxhN2KKjxIqRkVC7DkglEu6XM6RzuXid+6MX2PIS2DRhT8QyYPRzjIzjfOI28+O+bULJq35B
eY8i28horURIU3Jb6np+2WU9Oy0T1OsiKimTtj5Q7/p1EtAkCmEToqthIBPOLJCx9TvxVCi3GmyE
FloYPOcuQbElsrLNF6aUuqBmkrmDn/8Z0DK1ZWGVp2Eg81kkUW9bmvJOmppGTy3Dp4zi6mn/r0Rj
OJpOEQyQUwx8AclPeT9kloLA7OczhekgNDkUp2FeFEuz5GssWbtQAQ8PBGM08TfjohCHKbegtOHj
ax92RZHhLFRaGsCifZfc5Emtz2RtRR+YEUaLAOMyEUbQD47pe5w6JOxxJySuyt7mQ5ObokZReoAP
aHTZW+oBNHEwJmOEbKnJEJ54n8bQg6wthmIWIEZsmfTRqccabBdR6c10jz9EbXxiZTKzkd83jrIK
+v6AdrxgCwG3oHOYDADvoFMyYQsZvAJpZdHNKKhIYJttikAr4kbPRMCy4DqlodHOBsKTYJHng3fj
BWWxYnqS0ZmVtgN4ya7w7g5QNVrfDmPALmGKDmpNPP6MYMu23Zh+W2lNYTQzTeK2mw3UGq7DNJaL
lFTJNSNKFkI3mxw52O+7e5VIwp2Y4R6JoSzDK54kCRKtwbTMZcUwfJAG9uUToPVdNZ7mAGOYpNTk
0G4BQXJEJhHZQpZiLUvpAnyAd9bFZfIZtZEnusSnttb0aBZhVAnOfF2QEGnLom8zt+LKsmVv1Lbp
mdweFLkCi4vmna/qJ/T8+xRObP+RQpi4YTqcVIIjk2S8v+Vaox5XrNYRXaRez2JBI86FkoExQ2Vu
CE/lueuVcS4y5OFFJstmznmZuKHPkR2YHhc669sDEWnieR9p4nDiHvyvRZBlTDQuLzC8ocbX6UKF
g7KtuKJ23iHzgHCmGgSyYTqBZrphMcYQGwP/1s51RWqZKJ8trMFf6+WgnBaXzE24zsUBZX3JZMRM
GOsw4Hw143A6b3cpVBVFV5DIW/RleN9bMpyrBAWOgdNIyDg1b+FkdrGqcZUJqqLSicKytEkRcrvt
osBmbZEdsGpj6lhMOAEIx2Sh18MQHMcZ3ymxvfsWgxNjAfEWnlLhQxdj871Vk6Xux5od4iibg5PP
TuNAWbNUK40PqG9r0YI8Zl0rEyf3tPq0og0NBGu4cstWpSfRUCVzlYXhdQHh2EXNUC5f5+RLmQHV
GIo0Bn0qaGNOtDWG8MWNSnqLumHDmZRWKrq60Bexp/cH1GNUsm0HAwzioBuIwsF5aESPw2fbDCKR
b9FOEmuR5WZ9y8vQD2dFZpDPfe6p0C4ZS+ZGiKJF1g95OivTkHD79d0aLw0BQVGsY3C/cCoEnN0u
DT2to6jKDG+RVm3xKWu96L3Zkep9HnQ4cmLPDBohSV8rW5FGe0jBlKTIzdx0B65r1UwNofrA0rL1
XTMLs0BgVkm7abWqmIdF0OV2gGMrmjWqwWd1U4arhIQkW7CE6Pk8YyT3BcpIcvP6vl5EtZG3FljC
OIIOpf207FVBWjR+BPvyVMBmSd0z22s9tQjronYJvKhqluQsdCs2UFeVQ+z4BqvnrxOxR5Wg4Ibp
DpjKBcB+agC0CtnAKzAAq2PNTObxMPeamJ4mRoQPyHE074kqQXYHQz2AY8Dojj7R2lBvKPcHXVsE
sUecGjeBA1BD5YZ9x53O1AMRVcQXKmP5gZX3KLEFrB4BlHGq77G42fJxMU/bPowKbVHpZekYdZ44
WZ4YNi4G5KIoTx0tSXU3KVR+meVldsDx7eHxmL7Bez4MQzd1OtFfWeZxxIfQX+aZT868utevUlA+
oSHrkK2M8X7K4+2lJv6sU0Gi88j3l2C0fFHoAVnWOo1nPaR1TkO82slQHDl/W4cgR7UoHGdEhJFx
ZG/bRyS4gfhRR/5S+bxxVaV9YuAGLnTW5gdW2rs9zhiHRNCCOmhM0rYE2QSGoXiGYHtQljjE9ARE
N/mFDY13ghPPvCH68NSO+G5qMCkLIQqD80MwDgJFECBUdBKFI7PnrVfA5ipLhbOaaX+y2CpnaRhB
IQSZ6IEd7nEK43pgiVSHJigUXrtbHHhOoyCU/rJtqxNZGR+7IapXtR4ZbocbyCKNUt5GXprOepLl
MwkR7AAJL5lsQNXBQaQmYI1Awi4F3RCHVlIAk3HA06XGZSxio+kuSjamkTL3HL0bkkMZ2ARgGPkM
g2dwHmQULXjESY7YdlUe0xxW9Tva/qmQn8w82qQNrG2UCrLVoU9EMbTJEukaCUSRIa1bcsNDJ3Fv
acUBJuBxl7uWBAisRSkk/To4jbGRtq1q4K+7dIgsa1FwmjmtWSWLoIRclAZFZZvgTuwqLYljxBpZ
WlXYn0QBFGrU1+q5x/RCNE3svU+iSLdVgLJFm1f1SRG2/eeEhaVbpXrlJh2mp9IL86vY5PWSpVG0
jNO+c2IowZaq95Mr1Hn4XPU4PtGxRG7YNsVJ1/PYllyxA1nFS7mDb4S344z1FbHAjnd33JoyKwdD
txZdHTilcTGUhlDkc1pcyMY44BL3rDVmLpDcQlEAs9STWNCFGSuTMvWXUrLgvKitzwz5+inKaSus
PL6thjhwX/dSeywLphgpgQNJ8LpDAlF3d38yNtTgKws0LPQecoT9BVVBJ0andTnodbWomWeJ2LIi
hyvMzrys9w6w+KUzARIgCkDVhuBFRNMMOJNFqAZD85cRzxoBrfWVVhe+Q/vBcGkbhQfi3svAgyHo
AJQF47Kw66klp+mQ4tz3gyVP+/oEabI4HzqjOYv7Xl2+zt2XIXZsHcDsKOwM+s7jwNy2ufSqr/s2
SINlx+mJn3mlCFnCHNOs4nkF3IRk3vNuqN5SpzDb8ECpNIUnwXuMGBW4LUoAYQOsYHd5OOKHtWbQ
JITYjNtpL/my8HHgZhYubdD3YVH1iXZXNTFyeeYNl2mmfZK0YdbfVmwTECREoG4jGJDSUfG3IhSP
Q5J0gSWXqVECPFB0Dkq04Usdt/i8DLDe2GHfHFhzNMxdVzWuCa+cofC+B8AmJiHKK8O2GgAVW1Ic
S9dDYXAO+Wt7QHdfKhO8BhTByyp16HrDlM7EQdcWr7W04HLZpjpxY6MwFrgcsAgGXR0AOvco08hB
AFsAcRynNHeZaJW4NVsWh8s4q5qTxiO3sU6j08zz9AWCmso2myw+C3Odiiw1+6chkL8R8WGjkCjC
IBKkGPAGpd3Vc5TVkcfzcJlWXex2XpHNCo8UosvwcmhYdcByHtP8qfggNQWIBNwvAJAT3TWVauu+
y8JlqOPAaSnrXNAbzSnTJvWFV8vqRPfLcAaRKrIRV8ECXl3biKIu05nSa0+EtZR3el32QkUZW/SK
eA6ktp7bSitfZprHxBAUfK700J9rXtqde4PGbQ+A2BVp1HtMK/XhdXewx9kCE8HHQsNyRKim/QI/
QkFVp1W4hP5nKGpOE5cbRS8CL/XnIStPi6DST9pO1Q7v4GYne/1ACH8ESKaMpfASDnAHXCeMTnwS
5ExJ33IZLVXNNbsDmNvJjQ5zkVXoIyE0vNSKHgQbdJm5IExTZ0ZK+GeEmn6uNzxYGFnxpW6Twa0C
KkVFaWtTn5AF17B1ppl+7jDIs09SBAUoK2X93mu4IWpNM1NhNu067L50lSyh3vTJAtq4/gG39zKK
mgBZwAjQ6HIg/55oapHkMgyCLly2yAxnKkepOxR94Gqxjx2j8opS5Gm/el20+/wAJ5AYQbvEhAHp
8f6WhzNRqDUE0JJlQWsi9KzLAPhtsWOVJDsQv16GSxPweDgMZwHuy6xHXHFrKelXNQpVCUqkZUhI
T/dPa1+PZwbuunkUtvGB9fY4UgPiMmgthb2BSe5uzcpKEzovoLSoQtTBZilFQIrygF6O9jxRS1gC
AhUMQgKmPPUv2sBypflDuPRa2iwALwlsJavWrmKowJWeWhea0WYOGJB3IMneuz9A9BmoDBxhG9/j
uS065YdNHho8XFaI1+cIadnHNrPKq9cVZJ/UoDs1vubg0aFNcrverwOAOzTwZ52F3MzXvfO+b7SF
xrToPfWq/ED4278eDA5AyTJW+ZOQCy9aS8q2Bn42MnQJr7KZQWvfhlaZKbg61JTcJz3INKAFCnkV
9MMm3jqC9xz6FoPVWIWS06CtI0eRdFh00WCXqD+nRffZ1/zM/TeYCn0xsHKY0ND5KNotU7CgA1R6
KQmXQW4E8zBkxcxHcS18r9fOmdTJ+39jPQpOEJZDgFFNVaVITStpgmhJchQLY4jTMy8E0bUWgJtN
1loHTG9PyDcwQHwUmupgFdN4gdM447KAAgiQT81uUR0uugpyRwUvillqupm5Vo8yQF2tYNHqWnAg
49jj1CAp16HMG0FgNE3MQy+lEINptMxhbxBzSXfRheWfXU3V4nXG7l9pfOc0nCCFzHxiHQH0sq2o
COIlakLP9aVVLkoJ3XMAUqMD5r4vCBvQzRwHQaHmgQbartL0YdOhCpDoZaCr4C7CQ7Hs+4LNiiEs
lpLWORTbKT9vs8GzISOqPpOmOlh2jYtM3R1kABakjgDfmo9EbmlujglOPdSHSyjbPVunFQRXrHku
TqxhFrAGuTFL0AJ037fDNMhsn+IA1MDLF1aiNfPX2Y/HQakJPVQHQMfAUO0CWjVFk00NI2QUg7aQ
YYGQUCzI/kqUiS5ZxoJhDoNOvblQeWQ+xGXsFXNqeu1ZV7TkS6XyDpBnim5o2pXnqiv7QaC6Mz6F
GmtOSNvgj73ZRrrocxVfDbyTvtCjoA+E0fjNkkdfGpVeA55RX9b5UPMZtDyTtSfTtnONvCNfOh9X
HNxI6ED1KFCQD9dGjeKLVMWV60FicZ2YZn6l4SAMRdomqhcR0ftYFCZkp07hAXYkpN+iSOAhVU5D
Uxh2MgOfd06r4QoAemjYxsKr4mpeh0UOyQ+JklBEYcVhUaLi+wwP/GOSSIi4SVe3dzzv43Oux8En
UxtoYOdJAG1o2mJP1DWDZn1QZ4nh+GlBz/QS5eddYajQwWGXfDYq8IZlCZDOHNqPQFvf+XUkejOo
XMQ9a1X0WfUxGTTCHESShghZKe1GAdmBqCI/Qc4gE/Ql0VP/pu4yyYWmaMREoSt5owEAps2h88Y7
MdR+JmIUkrOW5+tWhh99pjHidnGKPhcwvdgtjB66sBcAubd3hc5jN9I9igXAxSFy/JDhxchvdpl0
supFG/j1KQdwJ7WTGnIwW3Ymq1xcyv4Tj5rojgVGo1wKkeaLmbHWdxJF+y8WUpSdQAvcjJ26kewi
H/pgRSLpWctSY2iplSVORZg09cWgssoSVtKmiSgLWXrzlGT8XmZJB+KLMxj50WjtnVsdLW+8qEVE
lDAIgdxO8wYuZJ0yCHVa2CNHk9Zwk5gSmqi1l/HIjRRrBjsOmvRDgvMum8ORG7Uwgyy7bsuILoeA
AMwUUv2cE5JfM14C6u3VBbQgWNM07/N0KKC7U1mREvFQo1vdA2+yKOM6PBv0Ur+iIHRTRF4XpYJq
WtSJnrZ6MM+l7i9qWuDe9pK+5g6q6HnW0+4+LeDMva1M5jXCbwtVOJmhxwkocKI/BIMXwQzTMOgc
8Hk//2y0eXPnV1FowTAeK0JRlXr+BROZrS0zVjeYDPVq0CXqQJk77Jiqz4ESvw0vQ+X3xK56Qu6I
akvd9rpCz20DJnxaUMMAhgE7Ut7URcSl4B7MJdppTeiqqoI+sXtwQasojNrQ1RCzPhsRC+cScEcs
MJd5Yvty/J44jGt7gHEhc6m3GbojgJhGc6/t+BV0nnxDpFFmhnYEtY1jqcD8KGFc/CQt+rC1Y4lq
z9b8tJFCGmb6p9UCwCp4Jkktctn70sVGjE8CCB8ZzFMUPQYFiTBxTYjKn1mfBIEIrBwsyZTQtLJr
PSj9WZ3Wfe/GgayxaPshhqZYSOOrBKfVVRb6fSpwx3wH3EB5n1Vd8knDoblMMssIhR7AlKdIvaZa
Wm2HPw5R2jy0gAPDZJf0G99GMvIqu4oQl/bgaRqMmAVx/aVsdSuyMcx//OmHOC2F0Q68mCFL9+7b
sFYf2z6mvQ1HuQtT+Dg2PBvoDhIngPFTE9Bksy+WVh2qj1UaJBdxW3iJ4EXZwZhnosh1qA8YKu/c
GgvetOyuArPNb2WVtyDQGlR3VpeJsQ7KgTzoHhQ/Ysj9/qoMy0CDyYJQpU5VNgRUXebyChy439gD
wUMDutb7qxYwt8EG1WugMdKo6KwJo+6u8dLgjvWoNYTewNSJ8ErdahwcDdZ1X7UWdqoMWkqnUB3h
27hmnRR96wNM3tJKRy5YXheABOrIDk0Wv0/0Qt2TPDxVg/ykD8SsZ3kEcz1Q0NS+uYxYmetOrrWF
k8Acaut4MPfWirjp8tIBXciCqzww9VmCCpYuMmNo/JNKCxhzoIWlva8HTENXhkN5Xck6uLZ4Y921
wMxbP6nOEmJ9gtIxDB1aQ7CxFTh3GI5N6zM4gT/0bggK/CWvm1wK8FnWZz32tQGKXKM37SRNvMHl
UW1It46kvA1j7H+JUBF8hK8vGcxEWSCnIeq9k8FvLCakBsYiANfJ/spMz6gFUlryIYEJyQ91FRcV
bCruqEB9p+WOpWkjvJFCLiKCivQ+hCxMrnlfZ/O4y42zuIhM0O1OI4lIa6WVLm+t0hcF8TxQpiCK
JeiEskJhZYloVRBFbl+muRKEQX41JFXDRFcEKrCh41dnIrJaPwDyOmupqgx9aRq/mrd+23BBUZ4g
O/O19hSUGUM7H+escdK6zXOHZqpjIsaZulC1BSPDfUqzL0lRVJc5JIi1bWCrawQNAHW2DS1KdNHm
PoyFGkWDPmsB4ec8H6zsqY58noS/esqhnoa377O8L6UfPP8HQl9//ddlvk5vVLleq/NV/vg/33y7
t/srfNHzN4+j7Du/vBiq/87Y/O6Lpcav2Xryx2bqAZrdytfGr9gZqr8tZSofVg+P0/S32d3q25G+
cT798emnKXqN6vCeyBH0hOrEgv4cgQrlaYxeowj+CwvdHEc6IMuDiXoolp7n6GGMHmYNobzfzMtD
HfI8Rg/vidPBYgFMgddTAQoA0/cbPuzIAo4TPP++Pbq3W2pD2wxmNeFcP3wRnHQk1vjSpe16DeZN
/K7wiWUHbVvPm6bCbtt16kkFvgtV8rFa+JZcAxALWSwUZzoUL1A9wSjI7jJlK5FGuwiiiRd6txLX
AYCHVUNKwdsy+BIFpqaJXmoFdfQ+7JA7NBLyU6S67rInqexng0fG8cZcbyqXDhmtZr2sQ5iRoEra
VaAb3VmOzfoyaYo+hoEK3t2ZiadOIJ3UornfJerjUJkwv2CkWCcODKP1OUAZqPoykLy8KnvT92FE
ZgAQ0iM9zLbL2oCJ97gulQ3lbl8KgrQksSvdD8nSixV0wqC6ba5CXMWxKJu8u2h4YVHXKiJLm3cU
Rm7twjPTsyT1o0KEaVrHAkqYgArLhO3ZemsNf7UwLuTbRuhnl5EWyI8SwIoQkgBafyyM2Gzt0kwB
mjO1tD+rYxbiZV+V5hKGHIeTvpVsEDQxmsHNB1K0IiniJhJcwuusYfY4aDqbRBn4SJhKNkSDzPQW
vNygORl0xy8CXHuVgIoheJ+bWhuJaIi9GU7/l7kvWXJb17b8lfoBVLBvpmzUplLZZ9oThtPpJNig
IQiABL++ls6tqvfOiah3481q4oFtSSQFYO+9OvEJ590KtVgZ6THbCsy7zJYRGYJ7Yofgc2izcChZ
smZf/2kT/fvFCLU7RFfAQZCq6oNk/ae0eWCrDlKnSBluc36Y1w3OgpCa3X/9Kf8YN7EYbx9zk7Ik
0LQEfvAPIMbxBoo9M5PSzXw5Dl36NFs/qISO5nMWyrnsmqY5+70wJbZtf7c2ffdvruEGS/xtP+AS
MPLFAGhAfeHPv++HtpewNzBJyhT+lcu4qvDQzV1QbBGVtemS4N9swL9P8/+6ZRwy+FRsxRv89PfP
01G4DpHXE0xFkBFFW6wr/ArcUHKe+v9mcv2HDOqvz7rhdkhzu/2CSfJPPeAkadNhSmtKp3lH9lPQ
zR/E2SQoHCUawv+Qx3CRiD4eiiRGz9d63p9FsG7YhWMf3kFIQLNy5cJeJ4vr3jdbrvMiCm1X6kXH
umzCduoqie2TlS7ps3pdNnGWwTw8Up6nlz4R6l/S3v9WEbv8n5/W+3vF+uv0/Y9ydrV/lDbqz/9A
pZv/B7rZL/jABf/na26f/H9f9P9H0Yv/y5r3/w69+w8r2u0d/lX3gvR/RgloVshR/CTAb0ygsPyr
7N2SsSCvAv2Z+YAwgC3956oHrj0AYB/c6ILUw87831UPWRdBAEEcHGmgo0ETJ/+dqgdu5e/wCkSd
wEXhSobFDSJpLNN/ki4QlE1ajXuMsay1hV7iOSTAU/hcE/w4xiFS3s9kDuXek7n5GW3eXE1Loq8y
y8W7n9r1qlrZYywkKd+1jZ+/DVH3GU5CNdUm7Vwltkv2YPj9ijX4ccayU178Jw2hwIgZUPu/3nGd
urUiZvx0Q+BXsG1QVag0E+8U9ao7uojLo2fk+tbGUt9NcTg8RYuK7xLfDT0GMYlX3yw326R6KMK2
5LWh1L2ttk9LbeavyPl4xzkO6HGO+/QgoRy8LAkNy87Haz238jpvRn7Bj01WMLfpK+3YcMV899X3
Or1PR7ZWyRgGR5CY3iEc5y/WNmCkOdNXoVla9n4q3slq0nsat3xvKLFH5gAoGC3n7450n5YRery9
kix4Rw/j4Qsxy9ekGne2Mh/v2gyXvCz48BU99PdEuvTQdUN6gBbtM23xALc0HK4q27aw/Os2KE+T
g6R4Tn9dZeaW4eoFU3q/OPkFTOUzhba1aiUMQN1s5kqsMRTTXg78hOj4O+o98Z6bSG0lDRZ9NT7z
DvFMh2ucN/QY+HStdIp3WNP4G9/qOhW+wk14hMy6mIHG7UcXDa+hh8fcM+rtEm2XXcdw2+3twnWA
63WNamogFcN1iRIegMzr0/stCXAnBJcfp9I7GzODK3XJOAAzoaN3sHRcaw4ajRcYo5YqbGjwxQze
cxnCJsR5SXqAT7cvb3LaK5RIh/3t4fY0Sw7bykhYSNfE3306fk58xCeGyxdT/aeaSVAGUyyOt8fK
Qw0ldYRb5g4POJzY59Z6cDASfGgq2+Q7y5z6jqO2O4YCX8joaHpAq/MVrk1yH8WDu3dERT8DDHol
zez9oOPlgTtvKe28jAX+65vXeA/+2AhbWkhxj2nWkbYwyzQ+q0mndU+XFB6kaTj7uun2qQVmXmTG
z968wYeqGtPsNdYuq+UcZncMOYd1m+TQo+ThInYAkklFsG3vJ+aZ2pNrc0ZOUngZeM6qNDDqRzes
IEKjtTvmIXTZcRzaiqYaqBWZ0/ZrYyo+8JSvDVBM0RxSk4VfoSciWmgnIKdXRouaNVBPhWKbL7qV
ssxEpv/0SzwCf8rbHi6vHMY9RcYizbL5umDBZwLDpctXXxYMk+I+jYbkcfKW8F2abHnCrC1q1QZ0
wqgG0K212AjblijAeLF/aD23PLk27e+x6s078AG/5ms02XIwk63E5LX3M8bAU7ot3s5n3VIks5jD
ovWTqRbBgibNTc1TDpQYS0vnD8aD/XTqh7hMvCm4DC7f7luJiXhpAgBSg9Wl6jyvdDg2aKmUBbSt
c3ugnrcAU+Bttu/Cra/TpU/udWLCq8eb5dkTDd1NmfEAVKTtaZRs7AsCkvwCrin8hB+n27l1hLAT
WSkmTeYnH0flUji7xqeRxXGdg0JMupBUvG280p/mF5/ju62Xgas69JqwDhs54Qq52kFSCFwIYpYq
ABR1JAFtSsPZcrIkehNTLh6o8f17VP7uFYCpOgWcRJ/zLKO2GAJPFxjUKJDiSQ8nNgeJrHN0sUdf
+q+zl3Tv+ZjG70YmpxDAB8zDC31JOy7qhOgMCw66vc1n7gCAzQFS4lSfIj43b3FAaNkN2kEbLfSD
Sag5KJaFAClZvBVLOOhy6eVw1qCjL4lKmycP8EzpNdJOpfJMVMTJ4k/F3JNtJ83WdaWEkvFLygZt
hoBph6yHEHaiyiVb92zmLj8YIp1XZtj7GuWnh7No1TPMTip5n3seHH3NWbmodTiolab1bDx1j+dv
CgOVU16OrL9S1/FdNmXTKyBOjBCrH5+o8NqHtl1JSRudVSqOIAsI0+4M0DPGrjZ5DagbzhfAlMU6
BGNNA4wcRmHi8EQAoKVN21+bCXBPijJAhpOuvI18DFsD/c2qBCAb4P/DCSMIu2zx2FaBCoKj4WtS
IYIa8DK/OZ0X3+b1xNa8jg09tJHE9m60/W0jc1E9QHShcb8Zic/jukZVPo/26CUuP0jYszGtiRhW
CJh5a2WcugwTNMWF37WrV0gb+me6whTnAiiQcawHWFB+PD1RT9IDmpKlZN7qSpc3y1FBCf6urMdq
smTLb+LaDD2AfJkt744KyuzXWebbGxru7AzCwLttifA+pW2AQzhywUn7fIoB9mJELZKFxI8dIPtD
DBrhuPodmEontgMoOFsHQTNWEPnwykAGUwcbyJSGA9XMKMT/DBdSkzzD2eoJbAiQ9Udl09O8TeEp
sU1+hapb1xjkSSFvlQr1DmIEGvWPpG2fRmPcfRsv+bnT2/BlFl8UAkNugaSWl4aNOJ/9YCllGLA/
re/4JWH5WsxOYhX3kdgps4kHNs7PrHUdzIZJAxfA0Cx/QtWyvMhW189woczzIW9YcM54Qh49lvQg
XohMTwk+sGhnO11zOXhffZak5znK6FuQrD+Im6Oz5yxmgSYyfJfHHXuEhUjcuRaHWiKmqZgaoI0K
kPoTRFjwxSs/5kUgu+aqxfQIRb6/DyS9QNA+PXap4HgBwWpXOjjEeP9dTNiDISuvOuh0n/kyM6j8
gI03lF0ljd8Gl64PMJzbSmkL0mkC+EoBE0YouNEWsgv2qivbCYt4zqLTkqq5ZFKya6qmhzlEAehY
8EJ7XiVs+0QH66pm7ehO5PHPvPGxTHUW1lJ5BJu2A18GIXAp0/EZ3kh/p1Te1iJevRNzJIavDLyy
l+v5rVloesZJw2t/Cf2dMHBPcznYz82u4idkJaIrmqxT1w0a4COBrPw6cxKWabTmT53M8/0s4ALK
c7p9q1ydgIHbZz+emytGMnIfc4jgoylod7YNXcUm1LlkyUJYTTJRx92koCsCmGnJGNZ0Cd2ud0m4
k4uJfoddxoHgp26qYauMC8ySrwBulwvr10kWjYM3LgqMkwX0i8GCXRPEZcaSqXKOe6/ZypLfzl/H
HUfjW8Yp2Nw5T2TlGgO+z+lp12XpugvFqneZzdLSA41T2WE90RzcX2GwpU9hrC8Uip7SmjGp58SL
T33P2V4IdhmjfCgmleh9bmd+TwjOiaybk9dQs/deBUu9gVytdRqRY8K03MfxGhQdiJU6G5OoBISs
SvB8DUij5XGdRL8L864rUBxWeDfToSITjrhWxNtBcAJ4KgIua52OyowrbDRqu7OdANBO0WIOma+z
vXR9tyfR5H05OiT7fs5d4c2hq3FPTdV2ZjvHwbg9rGgK+DBNv9sEeJPXqZ9zHoJ0gpj7cUO/sgeK
G90B1UE3bLN7GdMr2dC7+Stdih6K7Wfn+VedgHzhQQu3v3HZHoVBq8Klga1tTubf+bpFP0ZUt98N
dfmRS4vVJbzNP3K+ZD7Mqg4e2XggkHUPsGwXkCJmQRVas5zzTKhjGo3hA3asPPpbFAM4hhiymHzd
fXjpPNzFcMLeN7bRgAFcvL5YTaZfnQT0JANBYeLDkWJm3y99YfsLG5ftnGVsawolu6SS3byBUbL+
9BRHij8ygPA//JCCJIPqs9kv4WxFjaqSDmUUcPdg24k8GWxRVlARNp+xgH0PPeH8Fjfe0KJF2tyR
dHP0ilE9vnZ5ondNH097YET9WOh+1GvRyyx7WHLpHVLijQuqkZ4eLc15CpSxQVrBzK0BXp/KzzBh
6RcKxXaMO2uDSictfUhssMFQh5VH/czsx2lJ35a1X+qY0kWAoxH+BaEg7MibvH/oQi5hUbazt0Il
H/YXOsQXWHdplaTzdqJsohTjThoWaR/QCtzS+ER8XfkajVVioqygkoEBlKB059mes5V3dUq1goIw
X4rWdk3h2vgDyj5XLsR/ZUkIyXFqvxT+qm6Zh54R0vECOKe+M80QgbDFdMI2OddTmv3Sst/qSVlz
aBW1dxEUbXe21b8GAyvu5BuyWy268ZagWW+waL+sjoayZfYp3eQ+GybMMNp7cy5VZbAMp9YkS20N
y8uMTmSX36iO1caXtZ+7SxRsy+eQqOF+pC769nPpPy5t292B9esqUMhoylzXwlvisQPan8eUu5/O
7yFa7Gx7gSNSVVtvltotTXKCqr0FialJPSDBpurMdLeyGSpADKWVaiOxl4Ru91KZ4eAg7XhrYgIZ
dOqSsidIr4gDfWcH94Wzcyg2TrMDS6OdUHSovZztRpK/NYq9DKt7BvvHdjoBloZQmhcueOWp2Su4
XV5Xlmbl3PVgrha6nQXr04fQNfyVwGFdBCnoS2N/NGzjDwZUEOZAvykDbIWLlD2qufnqZCzqgfmf
KxMjvJNg90wGF6qnElMurB93fbipV48Idtfj3o5wP7Y32cwzIIZjSm/M67AMH2PXl7ZftysQhLBa
O/XpOu+T33qpjoQvakWVzJuhGtDZnno2TOUaDz/JwPtS+/Fzs5DvlWMNbuIqvPWHWITdJevywGKx
FTyd3V3TJOSUaORQbElYjaEvKyDduH0YlUENk3ffLjhgyHa3mAw6DgtxhPCmvgZPFVzCXtp62iJx
Glp0k9qT8YkMGQCLSI77rO3v0Zb6Re9BsNr3a1N71HO1TFp53IKxK6k2d2Fsxe9VpA44tvFs0cf+
VuUocpXO1/WFtGl2hvM//4mgtLmyWdzWdmxPE5gD/I/wt4fKdVrGrACsuctGcQHhH1/zidt9j164
BAz07XRqjosD1auhZygasQW7psmxjg2H1iT/KSL7vKlIF5DAX2B4PdvOfi+x+R22yY5PwylIYxgq
0FN0Os7vBG/OnUDdBJJzT/NmPwIGAt197qcVJ5vHIDieM7HrtHvjIzmTvH+dO7lcIunIk2xgOfYD
8Z0McHyp4Csm2xFZILQaoK0vdTzcGyOXihqpgHVTeN58/33y8vcO/W2pg+lgeXyWA8pcZvK2ENl8
GhtTzOOA9n0hybNFkRywIAq0lj+GbJWFyocIdMrysXi8YsTPCouxsE0WdUsowmgNWrSJ0qsg8EgG
GY2LsGcGaPPIqixY1hLSfI2RfvvGAkdYRA8axhfevmHrm2xj9hjmkdmTnJ/glZAAAMZXz2/3bCRI
VeqiCmX7jej8TppxPQWe+QN8Dipm6X7AmT0TULThS0CadxaS7VH23g8xKxxXy/zhk+lRxP4fFrF3
aDw+F9d+91F2Zxkml9BgGs+/29E/ZhJ9dwA7143aH8s1ok+b0b+omJbzsm1YbTI0u2Scj61O1Ick
RBep7yOBCiwYekWvuUuZgMSTwE4ygv9FozmP1TACAUcyAyzKtpcF9IluH420yiH09iZjyzEmeyvZ
aZ3DvRLRCbQRpjqSHKZ2++Lbupa4nLkYpu3cN9MPPMxnzelBMHHPM/BpdLQ7E44oq+bYtSopGSVA
BAY1Hkbo6ncjF8mVG1KOmNOKfvGfkXAFx/Bkd14HUcqGBJOd6PKyTeXTgN4cArcSmCfGpjF90GOz
Fzk7ZTY5qg7Od0wVRb4wWuSJOq1grsZNFsRRhK+Y9lfShygiXoiub9kDbGpeUw0dNJx8u2YJGGxn
qTygj38kG7lgP+zxLk/J1l+DTs31tsX3UdMfIV1bStjI3vt2fgLDBmZGnKH1JmU+QQnRb69yax14
hY5UcChD8BDRR4a6VXSDewtWevLG5hoZWjZt6O1HMGJlPuRH2oKKzDpzSBLZvoQ816WXmB8Q/Z4x
D8MUx1lUJsJHRAaOsv0atE0h5xSrl1JAwkJ6TbFtY/pLqQAzONQ/yN8i2VyCI5NPs7SvAAn9/TwS
/0TbEd46/ALwfuDzNNYN7+e3jXAVFoYKABg5Jxh+spuCKMWpCI5ku4gsyI5GeHoH5i4F4DClVQAU
eS1CQEM1mCX/lAw6/wNBTnZs0hhNAJ3XTy14jkAIJk5RPtsLOlX+5SDyet/yVkFOvXUnnQIZBkaw
JmAtV8afU0Xp72aGfA0QW3QYuQkeQJ/Nr2ruTdGrjRQQykErAJjuNKaDg28qqiAw+OuSxBs6E6ix
BMYff8K4N6NRrRwygzefjGds23hnU44H7Fq3QxTL+pCZlN/OifkJ+pAbaKQTjHLUV7vM22ztp2q7
DpuEHDuIojoYc/pAJ0zKkfTzj8GYpOy8xOaFpdNbail/mek4/GrdMO3XTOgdHVGVwkUHJ08t5NF2
BFdPien2gW/8rghlP/+A8qapEr1mQ6GCTKCVDsZdHmEM84yGbkql9g7TOgCHWUlMlNMPnkMZkklr
IF1E/F8Vd3HznAYyr/Jl8suUrdNhjqdxZyGwOEw9ix4zt/1xsPFdcEvNsYdLaNcIhk7DazHwwkkI
/1W36BMqynzmYzbBxW+CASaN0P9I+sVeMHTwmqL47lwEiGAhAWCSsB2eaO7cM3Ry7TFNp/HLGJ0+
0Xj+CJGFO1epIReGYbDiHdr4Bo3xSfLgEdpsChGZE1Xit9jcExANhQv61XSZe5bx7O2kZqwA1LXu
0caYHxtwg3MiMlfygKlDNIGdNTpD45r681m1ZHydphnzsI8TW/KE3lExencG9e9uTkhU3cJfT+3g
jn3eA7kx8QyXnzTHQamshOqVXKnX/1wihW416Z63EGMLk9NVj157Jz0JIiPjL12kgyeb9wGwZo5k
BKMZJDIjBoYdnB+6aoKlLWJk8B1HloMaHLbhTiViwDGnx0MK0VuF3/vyWcEot0e8rfi9DdacGyHg
9RGG1Ka9fbHIhVCnVhkLXgXPASuzbpvEvyyz3Mo8Wp5bFura9N6Ear7C0uRYfOQp66su70Xdzg56
yhbiH+hBlqJjhlfRCiFU14/+r9XHjKgD1dft7VQJdAIRKkysuHAA1X7WpjXHw9g1UBHtuzxQpyxE
uWnXOL6Ozr4Y6dyTDiE5BWW6HoXjFt2yQD4fLLzaxdkudgrEvIM0YIKeuuohOKr7brm5kB1a8hu4
2gNtKyVltNyQGfKElau/OJKziiQB7Q/+FXwVVFtVFyh/l47muTHSPmuRDPUG8gZazYW/D3lvoCld
ISG95VQAshbVTR9WKSiaKhsG0x5YC2iThMT3PjQJpWr66ZEMJLk0a9wgmsNdxDwMwBGT8NLzkN0F
2fAzUgvdaReNR9PYaQ9FJQAUzFwsHgecjnkEyWoXPFh/MVc78LQMpL5Jg5fhoH2KrL7W/DAJGPxl
SLK7hkf80A1m2CMu8tMqr6mEGxUHMrm1Z01W717bwX61/Rz1BWObf3J24Xuo2NRJeGq6gIrqd2hQ
d8C4amsnvQsi46Pf5hsc1dyHaVJnO9KSuOaLFGUC599+BQpxBmjp1T6Nuh1o7j+2Y+FZ93Q9hqtc
6tbr/U8PkvZaxeFa0XaOSh77qlQJ8FnpUSiut2k9WcmHMoFSsYIOY9qtcuOFIhPOdWqQyJjx9NWG
0XhpGxlUC53nWoILgjB9frplOZQTUwjHXHpd53oiJYfnoxB9pk7OIekQ28eMxz4ef4FsHPfT6C0X
i/9dht5IakjFg8M8ePFLt0mEDI2QhogkvqMsQmu/xWYroWoZCttGkLYmDDs9JTNu0iZRkavVK1Gf
kkcYixJVjHJu0UFr1z3bAZJuwRCFOaZ5t6cJ8+diE5I/pgOMbxBcJK8wtg1Xf863AwH1/9vTRt5P
8bb8IQZMpk9udth1BCnWgDG8OLlNe1ggMYYBU3nYIN0qbu4MIL8d9oDPw2MitvDD327w6jyytyy2
DLhrNL4lmHyq0QP+jMvMH1wHlgvxBeOJQcxVbbm1r3ayX13H2ns2o5cBrp8sb9KS9R6mtg0Bb/NX
Tv9icfEmJuEEuuDU6yqR2OhjwxZ/8Fza4Ljz1Uc0dvlDSCJEesDUCEdkg1MGrXk4eO/T0gbVOiX2
B1vcMpVSLHFcmmhpsSB6kReBwbW1NPte0RQBb+1w5RnjazX7Up8s5+tbr/Rc9WgIf660J+/San3g
WatPJsnsDw+Kk0dfpzFYqwjyn1Bm3wuPB1sQcPE/WObPlzS30TWVvnfyB9MinUbhYeLnYHG+pYA5
FFjIi2q1eLcenh7Iue9cgfFVDhb0lILgjFY8gVbTDRQYAauzLav/BS9NAmpmhVwrbvvPKcuXxymE
9oY7KIEpiTyoRGD1FqE3V7ff1HoY1NIc24526CY7Zb5vksO+YlCRVNOao71KA464B054NW5ANCiW
TpCBdY9TMzal9DFYK4e/KJ3FI1qp6yuPzXh1z9vDQPX0QKGNu9o8auDhAJ5qcCYfQ09FH1Oghho7
D092gyYdow/uN7fguTffqA/egBSFMOx2bWKcSbVmKxhiCDDBaQQMY7KLNzYWVo2fVi9QtFJ801FK
WSlH+xULLJYcoTkjhmAhj6DZ5UksxIMI17SHNmXhFYdq/sBjXIuXNpBeBVC9f7pYhvrLJGyS5BEf
o89BrHCWtxB7vfkhVp8AaY201HBL9f72VDju9aGZcXZBgot/72wIZFePbnuIlgycXPg5QWujMPfl
udm7wZtjWJo6mEwRsFmwEFKealszmONuXLkXjp8IxvXDrZoQyfrVANotc44kCGA5uc9/gGZX8VPn
yXa9qJEjHqdrom8HD0Fegq2m092gdQfh8EjxofDaLOo+X2X/BxYQtu7iHtEaV+SIkmrJROqfe9dt
yEbCJEmfgjENrrLx4DspiOf7FYQKwiKfYoxnVJNtxLyMcyHadttm1rcGKErzrJYegmmStU8IbQxS
1M3JQ0gGWwgqUuDUF352V4KRxQ5aMcKzTd1DUjggInSe1YfHWky/QL7Htw1TD6rpvJF31m5L+s6T
qGe7AbqEBb2uHc6jCNBtOCYTLMRcJz3KVZ9/LPEQqAtomlcT4F+2hTTyF2tnvt1HFsbk/Soyc8o6
oVHfdOP5b90qiF+6gXvTMcgRE1gtY494MXwtr5vAsQsnzxbXqTT9hxfP8S8bW31PFkvCA+vaQIKO
HSBiD5p2hNLZCgocYuKPWdt6SEtO/QYULNI/gkOKFXVuIdO5WTjBxWUZaM/qhunt8lEjLJScNy9p
imX0NrWjBnMRKEgYemgrur0bWfYAcBtnROxmhllm0eCb0WdkJ3h/1vF9meG62N98RqzMZziB6gX0
x2j2gD44CFGhp7tgmhTASuj/pw4mhGBWYO58mFIocjbDKoNqAZnJjLIOrZmxF4rLgIKsjXhzB6wk
02VMk+QPoqBmwPcwiWqM0WJoSy/Nx88xhuu+FEEwfVH4rsNrMIiWl0lA5Xe8tT581bBRFSk+7Cl3
SEzZIYFhAxPG++nJQ6PknXsWIsQR7KlMgPTI7iqjqI1qs5DcnjiuGuMWYndKDucaLfpmA1CfC/oY
2SCtaITlXoQibbOStSEZ6znAwezBJJJ7JTLRUsh72mVcjmzKGQFbMmxQ43NJ8nw3r6A6vleBgGCu
wFen8dJV2H9l3jSuIo3PjuHm9C4nXnIFIjLvidD8DqkAsFhDjFMCHNhvVGpIPpsQD033fzCe8LlA
jLWp89TBqSUTit5ifEOPdtmAG6gQFqCiS9wx8ldVEcTvlGJLbCmmlT/iaXZg8twHES6r0sY9psJ6
ZQeTSYEWRJfEhL/BR6L9Ffp9QiWGp8scYCyLdn1CfhqxxeDW/UcNAONLGRwWEkenziO295cZwoUe
kwnQ6/MKEKSyS9LcySR8ZkqxsouyI7I8g2qIMSHFnAOXEEExpK6kG1APKqpVpFmB1riiky4doDQ1
YMhuZ1qgVdlt0uQ/XMplOfpeXm4Rpmt8f+HLFqPIsiR72dpoglYFiLpoYVwiOMbAT9XpCgeV1/Ls
HaFhnJeTj4mwXz2/7E2Li3BBPasBHjvBcCJy6PIvSmz8vutU9474OTyPQM7jnZz49BLbmF2oa1/Z
hOYwdfItB0K7wG8SLyQtowHPt5C9i9l91qTZCE9enEggRMjLuPHVEuljeVtug4DNRvjrA0ADe9oE
qEi0P91e67imbbMWsT+eU7M8xgz5f338EG3yAMQYJlVP1FPUR5AykweAY6pcBPoLxtRjA2VllQ1I
A/1f1J3pbt3IsmZfpR7g8DQzOf9poLknzZM1WPsPIVk253lIkk/fi66qLmnLR4IvcIHbQAHGQZ0y
N8lkZGTE963wvQ7DfAwsZZU13k2R0c1tXbXFmAH/bHLOMFHGKy0Sl71OPdcrbBiz5hyuillSbjPT
5zlpnW0xjsUXfUD+XFWjXKlgkjvaffqKSvBpP+rprkgQ0YHgwepid6SOdQtr041mMnKOQPoaIxSo
gjBMrmqPkmfUdLtQr5LrHPhbWEM4xQNyjMV4o1EdPC7j5ME087Xq6vCIMiAVraDKYK4mLhU+0Zf3
9ErVk4xLimhdhQ/IjR+0KkpPCyPdQ3eNbsZMPo5l0ay61tI2noLkPim93dlNuDG8YVvVszyeXMv2
ZcnupAc3jcAXqdepOmrNYd5VidF/95zgRaQRFakC9laNcXOVGdV9SgP5WLWWe4EqkSLcHGVnWZEC
ceTfro02PM40Y9wuEPq1tOgwIpSeX4hMMYVg1BU2OCnMMo2+zSi/NBR5/LCO7Y0djV8DNqp+jMoz
U8uodIRPnKO+Bi30Q3x+BEpT3aFHrimWZyHNlEHzWwzVMLlpOHfm9OQivD0z4MOujMT8bsgcULZR
FpeumGlcuxF4EZRMm6BFWDKMI2RWN3lych1sRmnQ85I9Ch1r6nimnlrBRvtC2+gl0+CgYClwKTIm
3dqZ5vNIFu5xNTl3mumMbPjICNHg0IrQDfexTKWzMw26GJN1RPVDW5WjuU8w/O7iRuP48CMt5FlT
eN9cLDfE8nlGPIPrLQ+L5jbpaSoJER95QtuIxWymd1S9tZMpt6+kx1tvpZsdg5mTF1ME+EoOz0ny
pYSxkWokR7Vnrimznep6cmEa3bCeEu1KhpV2hIcVAY2RPztNtp6q8Lxty+ArNuyHtMs3U9yQKGKh
8GvdwcoVBN+GpN/GQzbdNpakHzndNK5LWct1TkTTXERyLjcYAlaak+45CK/dKvqhd4nwPYeyDWaN
jWoov7mpto0DdTJlhkWyZXg7aGhk6HZ5mYxWskWdMp2IPARuEYfBpk3cr6NZfU0a0a1iIzVNX0/M
3NfN8WxsdH7j4G1tcCar1pFh7nfSOrc4lOT9qC6lHV/aVnbnhu5xlJjxWqvy45mCFMeQgbPW8Owl
FfXePPI2uD4vrCyhQO00d2UXnXRNug7S6skg+UtrqIFdW3xrLbEbwgxvZojxqNSL6DLo5CqTi+21
3hlhhYqwu/b08rQVxaUTq6PZ9dZUS46MuLtIyso+bfU2NX0kJmQ+GMI40AGYLOITM0eoVxa0/xHL
rp2GEkZRlneR2+2Mwgyum0zlm3LSttg+Tro+/Z4M8iIt61OOOMJP3SJZJ5o9+HrBqs8i6v8uLsYy
GZ/FmJI1UM7eBEZp7Y0U5dAQgTIP0DT4KJCyVQIYjOO1tJd+ndw22qgo5znqxutD43iAC8CXCz2D
6nqOaGhwrGJdS/PM7jtx0ZrsW5IVEKxCUIdqWonOApW+Vs3U5VsHDelMQ6cWZXkqcz40LzLRwuiT
Z27cuDgWUXDZILK5VFnKiQeBiJfywzKYB+uKLWYerJvMSu9d0v1VhFb3yOUEohUmWznHOZvoac71
WVPjC+HMsewqYGRFlCBqLAJqqFF/TP9yuDQbw1wZHKWveqwr2LIVnb20Wjm9VZ8VueueZQmUuShV
17EZ7GZa4ZwlIOLqaW/uKOG4J31bpDvVjqed0VzEwrpnazvVC8vxZUOuFGe6iYgVoHFadiwCZebX
naGMq3rILXT+aEfdNDhLQrFhCuQRhxNak1SG0qDaRXWjsFw+U5ym15B0YqXD1DJnV1vHVnPcOepM
6xqqQOE57szjssvu2YnQq41rIy/vqkyh8O0VVZuSPNufAvjcplvjpMYsJ/sNUhnruzKN+DzxCuzE
Zumdh7RDT6K4NhJ/ICdcB4NlvtgGeVxc5z9Sj+0S5Um+zouYzN1p3WtBdrxSUxqs0eV6azYd9wKI
vH2Wu8wH+Fc7QeqRBoRrsxxEtdKTtOOP+c8/2l6r+V8//S//HVaG6nvx/5Vrb+Gt/a+/3XDvXHtf
nqjL/3H0PftePP3rj//TfvtetMg9/jTxNTj2n4o/Xp7+QDcawRr6x9XAKfBvW4PGxKwFuuUBvDbR
S9gOvoK/7HwYGyxGD+BdWnTGDNvgX/09Fsf5N0xxXICOZ1kGTgYbQ9D/G4uj/xtohIWvGnK+jfHw
7xv4yzH10VycA2+TjTfCWiD8QnBkd20EsW+NPijARw7G9L1odWXb1il1ma0LoPDFUVOIIb8zMSOX
z2FqjlVAU8RohmdD9LLcJByQI8N/9YB/4ej6ie77x+gEKozSDjYnbtqUyxC+xZj0iqrBfIgpdb2C
HSByRr9w674JkCJUeWOsbGMq42/aAEAdsRxYBQzh7Wx57dFI5UXLqDmVQaFtRnuWNuZmz/lzkNh/
tCUu7/GVDQt/Ci4UmlrLoAodiK158OtC6jAefP4eRWkixxl3VF/LE6AEUbYDFThovV9EjRkxiIYh
reZMT51C7BXk+tHbIs3RnGsRhq7+2e9a7FivnhpMOZPFYsEfd3Wx+F4OnppBdUyz45OmsLJyIsns
2b+11OttpDkq01zHb8h8iJ3Aw4r6flSGORynwotRnCzAFttdGUqbmHyCfInmh2lPbXKbi8xBiJFm
47BOmySOzFUzWH3rVxRj9L8oVf8Ncea2zPnn0CH12iD1v/+j9+p/oI8KT9+rr+RdGLr4rv7Yf3/K
GL31Osr8/K/+Mg1jXmAspYk/ERewgxmKcPGXe8q2/u06CwLe9UzL+Mnd/TvISO/fOLjJ2fnQMDhh
pPwnyFiSId4wU5kbo7sOOO/f8k8dfNbQ3BcmmGeCysErbshDlKPUAXwMRdI9MrqKtlMYTg9KCGTP
1C6ggXTyq9129EfsLBvOgyB2bljy0ZPqLFgWlpf2j6+e4C/izPKh/vPBLL+HSANtCtshIRle+dsP
Jp6jgAJCbD6KfHBPFRWvk9lYxBspAu+PL/WWAMWlJFUyHXA96Ewe4yFBFIj9pOfOmOyrYOeSH+eu
T3RHQFNDjdmgcoeb8Rnw7ZfXFNjBubDtIFl7e3tIhaaCMnOyb32KzjvQFiuaiEzi+vjWDuLhX/f2
6joH0CeU6IPqwynZMzdgja3tJNzUx0+6j2rzzyTkP4de1uLbN7Y8xleXwh/4emOoAYRmRsylHJ+D
qG+vgMr7+jpefavXRxTNfHvz2Ztz3oZ7NlmuxzOEy03U5wM6eIyZRMbJdCj5zIwonRZK4Uoguw0N
LbuwJW49vaH246D7hU5aadWqtmmwrwcIct5KhjDbVvYIEg+pfNnjVpBFxWZmNYxVoNptLGXOpUUa
SpWjC8MGVa8SDEch+2yaXhok12AoVOk+u50KC7+txhF51CTyAnxQqNWIXy0bQeCAlcvRh8LvRq+a
/ZFpULs2nhkk0/MB4RsKZDrvkLb3cpONjvhWlW2GMs5ou5e2jNEvh9lsNJsRF24KfylIbqsRc8Kq
V9mEsp/4cjuiNqxwYxVQpIo5Tl0A1nZeoZvgPLiLAwOXSl4FFS30qkezGUIbRevvtW2KBBUNy6lB
akpZMRfJGczxhoKjZgLSGeCIjKu5CCvLz+0YHe/cTvIcSAu3HI9JXp7OeSBb2ukmR+mQVv7NZEM3
+mSFLQvodUjgZS8R0mSCOiHxp8309QLzImZOWXkzP0di7naNKOazoZ+0T9zOh4HHxkBuMvZBX0Yh
Lky4t8t4MpwuRQ2kP1cOzJ0h0jnTOGm58hrEIr/5df68FjGOaUfcGP7xt9fKabCRxWa0jhUxkIuh
Q/OHQVAJrVs9yzadXedfYrRYt3bnBd+zCqW7DxA33YOMFubm49/zi1sHyWK6hMHFVn44aaiFl0VI
nrj1AnGjJTS1DURXHTWTM39CiHsb/5ZJi2yCvEbPFNChQbW+vfPIDZKQ8lL+SHTMmGWFd79PXNoN
SIKZusO8RACnsFb00jtrAz2/+507XS6/XBh/qMmmjB1oiSuvkth5ahapem484tsvfOW5tMzGgdkX
qRV9EoLfrtqfl7INGhcGx2omai2ZxOtLuWpyo0RI87EGj3Sl0tncukPdf/JtvA2+f15lWbJsX7Ar
pHmwXbahISenq+zHsia3jR27OZeLVJ/2xXTqAYN4+PgBMhqU3/3P18gVeW9Mq+N8RP92OQm9vS9O
vVk+lJbxBPwyfc7F7IL4taJFqdc1A32CgV2Tfrjduz6gjBC1iYuXbQWepvL8Yo4MbFB2DUqnFE7e
bAfllM+y1vC7MtAmgaBtCSiQPex09i44ic8jHfx0raqkHvyc6V8vVtZMto+aqAnPzQCXlGpNNu9Q
EDGxyvTJyxzWQU8flpIqoh7ORrtossS0mWik74M4AcXuWuwMSNRMDZabodCsBtRAUOtEDkbMRgsu
kB0F6TKvJXVxhTCE4TanL3ku68wsMVQs3Yi5sFWC9sXQVLUxvV68IOMuEOjkuTMcF8ZQdv6E9+VS
lXgHV22jrGqn9AlhstdPwltDlDHuqfO5dyXNOCbQ9TIrVwB9cC6FdpUdDd5MFZEdVow4jUPk3xMY
O/O8pHrrQd4LbXEUldKZz3s3mJMjoyDLu4pQU6ZHGXZoml2xNVyyFIeMIZzM4jiqzSY6GXN0QewR
aId2cWvkFt9Am2GLRX1De7HScb+PeqWsXRW2UOo9ioy8skUrc+UVcQ89LKmDZudAxhpXlLopU9J1
oWGX815wIZmK6TeR44Y/OLti3ABOya5r0nLZeJEeenzoNjXsRM9rrHq9qysksrLrKPmkYwawjQiQ
0qG/n+3QvUlTVD3bqJAu6jAqcygf+NZp+ITqPi8BEuKHaKzrIvSWIVnIWwG04O0Fts9572GY2xLv
b+sllIFn5snpYOXqtTMKEa5jO5IxvVGZRYwDCCcDeU3gtMdZ5CUDjvUMqyvsj7zfJXYe3fe1Vz80
8xx+w38bGidUkOpTNZppsEEQU7oYI5T2QlkdTl1tgDXb6HHp3c2NjH6MeRIlm6A2eEwejTHWMy0L
9tXEiO4roG0CT2YfOr7DNJwrxBygnmZlq61QjTODE6nBGhrtfG/D8KY83vUlUVOMc4G0RMbbHk0Z
Nh3ToZnJYbzynqZcOvcqaOXJ6OpywKxWKro9KCZg5kxKXFUFI7g2hkX+09qNbWLVAsR3m0VUR/Zk
UW78kpL0uBf0GqLLsC+0O6ttqYoO+pSqs0LKJDnTvXbsTmNLqdFnpiJNxGLy9NNQayANOqMc023u
OWrYzF1Q0QVtE3Ub2pmO/rUbzfNc6e6dF7TeY4WMpvKpPqRfywbdnJ8aABuhwQbaDWO5aG65nZ5d
xpMQLW3Rwr1OhLK+Y7P3fhgUDh/aPECcaFnYso8bbeY/sMbKTo5CRQNunSK7v5nTzEIw65jmteCv
ZLRnWIybviiR7hkww8iz8HzXG0s6EB49ZaJdD5v23BxDRFyVU/ckhllWvzhYtq1N4lrZrab3eMCM
dnF3asZwbTR98Fi7AQ0RbOfy2nKn+H6o8/52mvHC+bUTDjcabJV9hPGdW8EyEPuOXUZfBl4WulRq
2HyMACPXlpWK2Z96Zzh3NYZS+ZqGOR33dcqj6ouhgVw3mO23QY1QyaCxAanXU8t5rtKpYIBcPWkm
q2GGbTQFbfvDwZ+/xj09BWs4mNl5jXfsS2wOJqRNxmJeBRDaWir02TyuUrqz+LEjCcsscXgTCAzb
a6OccDQhmYhHn2eJRqHQhvBloo2AgcIoHCBUTU/OHHahXgMLxGBWW4Q0WPOa/jXUFw5iivdtp+Up
/pcxRYOEHnHMpwuHVmB/JBLkDYhXPXrmeRBi/1SkfGdePrZkp1Ikap2mjqdOiFaIxQvHKIG1GXzw
q6BOmJ0H9q23/GIs7Qd7tDrLV9AuLmv2/3iTG3lfIfBeZO60iLLHNJXmHeTWaF61WpOl2zoTzJus
48J7BGgACRXVA3bBNvGGyU+YnVL6k96DjzVHjdp3GeblZT0jTF617RiqFUJhPMkxeiO8PlkRDetB
S7pxHYpgIsDh8ip8rFWOWJl94kXoJSJdrfEKq5PEACu5UZVM7qaEv3dTGI72kqGx4APVVN6t7D5H
dj+HqmcdlUg91qbs6P3yyQInGUq7p5A/ezk+NYB6+L3tvjc2DNrSzwxElo/ouubJd60pP2YMAAz/
wGgauaWsV7kgIvKBeOklUefro2BRF5z+O2wZDK3bjhRNKZWHGEBR2TQoD2m8YECxh8m+ASsVfkPG
xmknqBZRU1LFN4ivGB6Eh7BC3hQ0Z9QzKoup1/2SfsFtCLcJWdHom00LGGGO0pYWO074636w2ksj
zbDGGq1wflCnmPWVZgbOXqZaW26Grpmf0Cx281Yhcv6SWOGAH3WoNAzlzdRjT6xDGlGm/VKQQbRo
TYAxr5s6F9dp1NrfWszsP3KmVG5dLSAGZnZdV2uzcwFoyhCXI8Q/d7zVcxWKHY5EzltW6w2h3wIn
aTF605c6DmttOprl4O6nMuEYZuqpus3iOtY33IWlr4giHFA5A05Xyi6sbyGg+wAVOmorf6Jx8Zz0
U3vZ4ehApDzEDKHBkhU8j/WInSa0cOivTKcADFhMSCHitglfNCfrXhisiaKAo1P6g+R1Og2zxNx0
JcqOjPpfWQdusaVFbT20SqO7ImcnsXZAucZsNQ8ayqiktJ1zK4+jaGO5YQTWjMh01rtuxZywuQ81
YoS7nDFtady4QDu/oTAWX2I0/0dpawe1X3omCociHsN9CtrsTkUqT9e5M2EHAN2F+SLQS4Zve3W0
Z/Rc+kiLyWZVpnb+RK6UfMuR1hC8SoDGq6LrkyuYjHW1uE3cdEuHizNPGA3eg0j07srIx5FBA86i
d4hHY5mz3qqzWcb3nlXjZivCGKSnK0xflR0yJ6dky/SZnmnuaxrzw6oOSy/aFrrqb6aCGYxoNDUt
8PNRU/gbA5doEPKtRHSdR4rCY910HQ30JD6H++khODcFfUjsXFDewo5QFYs4sH1kdNmFPWhtfWK2
iB83+bwACjTkcN2GlTt2R5Gmy6N8SnqkL3ZwPgOLRgySVN0XiYoHKeVoEQljE69nEGHfEVayR7zV
s1GLHL9zlQ8o1LvMHh9MvlXwp7IuqbGMRGGZTAldT0//ks6dcNchZgO5qqws7vx6DJlxYY9dWJ8k
TZhtg6adxarGwRVconLLnyq9xBXEV4N1KfIyZknoc8AjiJhANj5nQEMpO+RKIqPwvT4uGDWFxQfK
QQ+/jqxBQ26XoQp8YLJgSefL685TAA3dykSxmTHlXhvkPgxbd13i2bbP0HE7qz7T62gbjFKp27SZ
K7nSSrrQvnCb7JIhF6gPKEAkR0tsgT/TV4vatCvRcwfMA79N0PHy/0i7ptzheCWE6GCW21VWNZZa
BZFQ81bXJucZTWp21fVGTJhie8c17MK/NXShX9vz2I6YSgb3LgisLjye6pwmYE9X1TyVkKbzaRNW
sN2SdeX0dXvNlIQUhcaiGdtqWkkZJ81LYpVQVfANZbpGT5lUHs+tiUJDNn3SHsnOaS+zJpUdFnpC
J2JdtEd+UVeFtxJgJeYN5J0oWkezPcJB6Kb2isrUoG8drM6nTTuJr3mZe9/0ipCAWb0EYIGfJG1o
FpCHrMLWAVmgshyogGMWfeW3cTqch5HF1hC0Mf5XidDvsvYc7HzBXKjtWNBfXc1NU01QKjgN+1Ze
apddp8/jtqYhprObuMOLm6goIwng/EXBqNMwWHUJmmkvsznXVC06IOYi8B4q0FZ70fTRUxDq1bHF
Ec7e1kOd3LhhPyONpZfMiEWOL3SCh4UiPUxGvHK8yfnudYFZof0tkgcOfsElqcxC7JYV9pSkMNFf
4/AFSSAdYjG2r2evDKejqWrSm5pPbWONglyH1ot9w6Jwn+F0n81xtNaLG3NklfkQKtw7DrEZbGjV
DOqUDbl/koWkCW5NwXDpNgtfwg4iRplnVVbeS0IadqUOQm+8MgcN5HQQYV9Gr9eF92Er4uZsqJBn
boDYcWN4r9roJO97eekGjGU+jTSK5CuzHZ2vGtU2z4ecDWolna3oJNSWTjMBqHwBIswGUFUx02A0
DLWlX1GFB6A8hh7W+cgaHiLKGM8yGRF90Lg3LN8LwukEikh7b5cM6SY3jg1zN0jYHzQERbGOoiTH
2JYYPNUwbRHFeHV5a1c1E/RMUPmn6M1QDAVdk1/PsZ594VCa73VT6Q7C/0x7KPSC77AL0+aes3l0
r6Hm31u12T8rbPT3QAAMBrxwOD7DlFCVV4PbIwoBfIMbkuKq7C8NYc+35jDkzxMfjvJJDKzHYXJ6
5I3wMhtefwe9OHC9sH0OR5QlU+B4zFKEm6Kf6po01ArxGLRM5JLpV35E85Brg/0lGavxxgonApFj
p8NZamjIdAtn8qhcWk4Npix2n1Ayltd5a4y8mTxyGb3ZiNg+jpw42uXAdjnjdNiK3VIxQ9wz5+lb
OTDJKCQEIGbGrttTbiZHKNx53SdEFBqdMYeaqTNapCv0NO8a2D5MiS5Db9sJZkGC93UiDxuAdIo1
dhwI95jxddzUqQo55kdG+7WlSkOhX2G3O7fjyBa7LpVRd2biFKqw5aYUv9TojQ+JY/TancSfUDDC
BLLIup0Y7nsaSbuyNxCjLGfj9g3G/LGpyP6xMLTHQ24M8iGcI3SFBlBf23dcVdjMGS2GH3GBsWQL
J62It5HmxPYKY+ecwCYybXVsBWZA2Y36KmoYvbwzXZpBVyEP7QgIXNUchyru+6OSLSM91WLVi03U
NMWJVVa9ONKLEtYoG++QbqPaLnrsHyN6jj50cXtxYmbvY8C9sralTKx4C19i7E7CcWFQqRoFJlnN
qBcnYY3UYo+Tsm6gsJmTtdbssImPY7ce++MwFzlaH6a5pV8oPxSQzSeLmjjPYpmyBrNKbTNtednB
3C3bG5CFq64z0nY1ejUS7FHPh9tKCuMrRyRoWRhQsvuIPjd5ns6NISzklIMRynVXQ059cI3ayoTl
iaSYv7Ot850TjZlYe+FEyyAj8VsSi7L8gv0geRhYUSjzwE/Q/EiRbK+BW5ftUWymHLUDjFDYp+re
ROsi4ukOexDldyYcD9cJbcPC17WqfhAZ+p1VgKG3OnXQ8HPENNLcOpVZUNFLTwvrqws/Q63UYJW3
eTYxEY1qPsTAf1Fxlxb9bgPDlF1+r7yYeQuxHhsvH5f+3hU0HYH0gb6LSduRp7UUBl/VToM8LZN6
tt1H8HjiDHmVeDDIhn63bLpchdnPVEb1pVS8FDxfXWWeRwwG8+Q9xhmQiQxS06bMxCe38q5q+vMi
1IIRTqEQFge1WQzcFIGo2j6OvbMQBIzgqLTQ/TmSGRRJn4yfFNjfqgB+1kwpZvEa0OAjGTms0o5O
3HWuioPHGeeBX5qq8jsV6+eUWYttMMj7yAWMrI14bT5+Z+9vVAJzWeYvsQkuo27ePk2mg5ux3aUA
/52uwDwXNKcaicyqQUm+ttK+u/74em87CdwoG6o0wPLatOYcLvz2em1iwDrkXLjPPDDmvEhtDZWl
Wleu/Vnf8eNLGfrB6CyntLD9A/XdR7mGuq5kZ7UXZooZadUns3rerXz69CwTEh9dGKyZg5WvDR3p
vRMW+67ErJzTDVxQ1v3t7z47zFn4slElcRXhHrwrqk1dwCjcYq9rRIWIIymH0egZ5k/wSdPgV/fz
+koH3xgmpwUgXhR7DDXdsUEdc2141Y+Pb+fd0lvEDbq99OyW0TfOwfupFYqYeFDFPlNhum1Kt7gM
seE8TnVrXCh31o4/vp74xV3REhY4jZkmzMzIg7fUgkdourlu93hYtcdQq2DnNalmYTqIM7g+SXVU
jOEtbNTxSm/Dcas1Rk2lsmzs6xnFum8FqkZz2+mf9Lzer1Q+P+Hx49xFPfWzV/8qpIkphCnOV7e3
CNC7VtDf6lGkH2Nj+PbxM/jFI3AMAASOReLLPwdLqKE7ws481vtO4bNwSpmu6R4EnwSVX90Pw534
zMWiGVmAwK9DdIassULe2e2TzMPGPecvc6blTOXhHP3x/RyoU5Z4wkhkNgSXNWTafIBvLzVyOHRU
2Lb7TBuCDZwhnKxeUiBwnsWRVgfqqIaIcd5q6XCfNQ0ylU5V57No5XdrAAP/8c85nO+4/BwKCIvy
gC4Y4U0e/JzKnKH2TGofmUUikJIxuGPlRYm9y8hDsGpx0JKbAIDtUVzT7ljbcCu9bcJ3dqWG0vxq
B10tV4yqgBGhBm/EvUNxAeOS500McE3MZpXaBYNRpgwLYVWDlwG1Gb5kRq5dupaq5vXM5LI7zShK
aJYNhVlMp7N5PbAHXGppIOZPYsW7rWu5ZTZJlDKC7/gnffnV4q08BlAEyqFrVqGbRqom0JDTkejI
BdaRa0VfSQK6J3pl8/bjp/2LZcbbl7qJnV9HPHcQQJyyxpoRiX5vUFzYk93W54Mt8q1ZW+36ty8F
Q1q49KPRXYlD0LljiNyFbdntsTAYuBLJknOneEhqBp5+fKV33VMEBsviEQZlM2jaBwu6gqWDdrSY
9zR0NrNmuxuS33GTCvXdTuLkKO3jT76hd4/RQ0TGaGCyHZRkZAEHazZLNGKv4N6gdK9KKxNfyK11
nJGle/Txzf3qUnwd7nJ3KCl+qnZerZXBlRpGunDYuz1VpSBO1bafTLFypRN88sbeRwZua0kTHdJE
QusyceN1EHImCoZB5QL0DqIZ11wZXInWGldZDsa4nIdoU4Em48TRPcI5zr5qUG6OtDiy1no82vcf
3/jPhPFNU5xf46AmZjiGDST0cM4lFspK1+Jq2CecLP3BAws9DliM6JrSKh6FexMkANo80dg3zlDp
G8761n2T5zpFF2+XyFZ//Pgn/epdLFoZgzGmbD/6wfPRnFbRLjCGfQ++98zMU30TIfY/obL92Qr7
GQMO7t5CCo0+2ECQiJf17bvAMaYGJftxDw6bqTo09wfGSkEABrnWOtMlAmeOXW4vx3sXWwUGhMzy
dkxvRQSQdbm60JxmxPwjJzoKzpChwgI9WPwwo59VTAoJJxT0ON02PKhnm0rJvVCadp8lkX778WNb
Hsu7WwHlTj6JJpx04u2tyHEI5iw2xr2ai2I3JUO2btyg+GQjEb94O4vuR0fSxDn7XRjISmoAUw74
jkm+zUarHftiruZqWxtVfhMZiH4xmiH5BXdy4SRxczX3Jk9sGrvN1Lrh1uny/hShGwZvDOGffMbv
MrdF2u4spwVJPwe+/ttnIHDNd/GcTPtRMB6M5CXfRHX4WAd8Y9GAzeL3H7npGMwCMG0mqh4O8fDo
aSxSgmlP44LGJ3jGDb7z6pPA+4ubQiJDlYvNTCzSq7c31Rh4smNZzXvw0UvdNYZdMcUGVqZZO5et
+C/cFYmLgYafyMsGsvyeV7FQ9hoiE6+c9mC3tBNNAoBmxGu6+e1n5wlSPvZlj6hrHCQkeRXGuRY2
076eZl5ONmjPeVnKT96QWI5tb78K/AgeelU0GVzLPXh4oyUVA3ESsQ8YpH3S12BAXTvFDduZ9JNy
Sne7runzY1HbHnh8M9iXlE5hdRrZWWwVNeUuUoaJatk5I+2MlebG5OGeOO1T+p6FSopPlvD7z5j8
1MFVKnQclqgG3z59O7eqItCE2FdpGG8r/F1+0ZvRJ5/x+6+YqxDvTCZQ4BGwDjKURsOKCihG7JMC
4l+Cg289NUG99jplfHJD75cvwjmL1bRsM3ySy095tZwS3WDsmKysvWtR5p/wMOA6b+xzz4QuQ2Pe
WH+8sN7lKaxZLqXbfDCEgp+HrVfXY9pEj6RJ9/bct9g5qQVOWSY2lLlmxoUg+3jaVdSmvn582V9s
pA4fDHeJn4QYdKiMlFZGPbvptD2SLHlEVOi0i6q2GQlQsrqXqUUhwx3Tqr92kcpC8bIi62sgc2ZH
zrbm7VsgvXB9A48C7Mc/7f2SWn7ZUkixOMihzn/7BiLFxAJobcG+Q7nyhU87usudOP3kKr947iab
KGU2C+MPUru3VwlkJQOtS7R9ykjVjZ7Jem2HAjh7GDX1RWzH8c5QRfjJB/6Lq7K0eJNs30gVD7Wv
ojYCpqnSw+FwoeHBFuZ3UHjyEZhutBN9YW1SL0s/8ca8X9IIIxkKrnOs8LjbgwfaTvXsZd6cPzVk
v8cwxeg1Z0DJsONGu0Sf+vvffoGeriO85y3xx7uChNT0ARpn8cQaI0VkXzuHSuJ8EhPeLxOAYGhb
WSQMvrEPS4v0HGvZAAt6sq35xUvMdq23+Web2WHg4ehtc/7k46SAyai3g5ye1pWsEFRZT1XgnBOY
7FMGCRt+ZJXW7vceGiOLiTsIrvCpkNcay+2+igOFQZm3Ik99Ao9Vn1roeldjGAaXH1/lYNIUfy+X
YfVx0iPMUUE8CG+O0FCn9ayFOVY5c7MaN40vZm+W404To3GJtzI5pznhDbhN7fxC05vp2CuDbDj1
4DBALKUXgCK/k9u5EIbmc8wpmFSAhm83eiKpdkWstx1gEST0TKwSw7WHP/kekrsg2cybjAFljQ5R
4uMbO1zjP++Ltc0XAybyvdB7SMueAzaPTwlmD2TlZspVfdLNJkN35s8mxR+uvYOrmQdfFNJMLyg8
roY3OVsbXWetSydIP7mnd4tveVfLVkTegXv98EBJvtGJ3HTyJyaRgCDNjH4VeHWzzdTw/eOn9/5K
ZJ+LTnzxOlE7PwiGUduH8zzVTFbJeHdQbDnUARVnHCxgxN++lMnMEQOrAWkYr+vtOs+x1mW46eKn
Qh8lDCD8/3PdWSdEePuTEP/u6EoyiJcBBwu7OeHvMESoJIsYPGGmT0WnlThFzG5dou1HZNwxl9Uy
/y91Z7Ibt7Jt2195uH0ekAyWjdthVkrVluVC6hBpyWJdV0F+/R3Uvu8ciZKVsIDXeJ0NGNvOIINR
rjXXmJHC9ccpVc/A4O53L8BeiVoM59BXoHTH5JWOHC7ejpvXD7R4eSVorKSx1eRQkNDbA1dUTgKM
c/9+eJK4ndcrYsLUx9rzLvRiLak1J+vrUiSHqA7Ude1m6rWDAdCvj7/k8qxK71KCO2/S8wGC+++i
lYLS4Xxoi4Paw2M3U7U7JzQiIf/U7o82E9wzhRtuJmBzm84P4yMZkOVWOjfvEAhgscR2lrKJ183b
RgdUoR+LA1k4+zym2AsuQdnt4GlE68BECpWEnKI+fud3PuCrRuc+edGzPhZE6ACd4tAmXbbDk7ra
dU7fHxkmbw5nvBthT4oPeS/WtLn0+WUzJuYyBdze8hAmZfizQOmAUA6nbHPUuk2ZoskKNUyaoPgW
3S6wFBjslukWHrqSaYW3hUVozXQ3H7/72yXWwoGRXeqfSklzsUjEDcqvTvfrg4EA/DzFgv27gz4Q
JWOqXXRtYB5Z/t5pz7HZgKlQZIBp7mLvTbBfjmKujwdiatMVtjzDdVVRER04uXpRGpG7/fj99Dnk
8PLyRa+TSiEhxO6I+sBeNCjKqrAFutSDb+OXsoVmakLIalq0UW3vhA9KMjjf3UlVHttE9igTpuoE
giTMMGXws8taMlrXFXvnHsvw2IIJNbjquqJmS4X3AhudH0vtbV3mWBsY0rGfLHyj1SPd9s4QdWyO
QxYrABWXy0i+IU0l1dqmObhpB7RjcpqzQvP9I531thXuqCjudE4spHbNRfimg5DaQehvD2bWyE2g
RCrahSr/63ehlRkcoKuCQJGzmG5ROlitgbDvYE1NCu4V6Aui52MV92/ehWphnSpYh2ScQXXE4rs3
LPkR4JfpkHHlg7kz+RsUtNGR6fNmuRTMZPY8Fs35tjfXJ7+c03NVR62Gbncgw6I0mxCroYT4XKxt
/KCtL2Ih1T16vSHdUDgA7wwa25ET85sJxRMgB6VSaj4jMcBfP0EG+ixWhNofWviRZ2MPRYVxjOIq
k8g7Zqn7xxPq9QrNvksKB/6TpXNJZkguR6KW49WXWNVEnrD8geKzKD2rmzANSU0BLxFtShiNOMZ+
3OqC5/BPs6wZhGOpLnwbVUMYA/wUJ4P7dhTFTWYXLa4dQ49MN8EuSltNth2dYuIMP9IQYa/uLQqy
OcWBKPi7zMrzo5hQmyjUtk1Dc59XnBfbhR6hMssNYmHt5GSIt/NppWFotSul2/1V7vO5Kd6V6zyV
rSqZjcWEbFHtpnltUUpCMc2uoOgFXVDon6A1PXZBXyyUz21xS2A0c6t0YVXME+rFawlfydJapuq9
W0aBvTKnMbkuYh9ZLUfzPtoMelDf9jGiN6gupMDRHGOYBKExrTCnn3xjXSB1O0FKSAELRCNVnClt
Xl3lpusr126QBKeomJRbRSMv7+WMrlvHqJpvHw+U1xPyn7dgXaEiXxA9dJ9jcS/eYoysWpI+YXha
WmNTz9FqV4bWtKtKDuPNJAf1nCKa6lcm8v5ijO38yF3s9aH7f9sHN8I0YfUh8fa6F4HRKqklpum+
1yysRBV0bhEHJkpB6uLIav1uU2xuGgFMPtvyfN/LvG2VtlLvjYjK7c7B9AIP03rvNpSKfNyr87Hr
P5voP2/1PN/R38yFZYslW6T6KHLV1u4hECbrCM3V78bHsapRHTDSCcENuMruaaiG8V+FOf63ZWqK
XcKQLLD6YoEtytjuCypM7mVa1Q8xO8eGv23M0dBwP6XYOR1Z397rVaIbYr5aEOh+k8Io8tBMJ4Up
R60lgK3EOW2G0FmHplYfmd2vl+753eYSXjZ1B2wD6Z/lWMGHnIlViXsjY0ld4bA6u2tV1U8K0Kmj
isI8/PHxd1yADf5pEooGAZYZtGOJRZPUm7Z+H03qvRPXvb3tHaOsNhRfhTeD2wz3uSyRWEdJlHzp
DVGes+bm55gqxKuKXzzS028Hlc52pRpYD3MgZsK+niqIOvHawhfuPkZlAaveiTmYweNLVyDQIwoy
4/QWnBwKz7zUHz7uiNeng+d+mMNm7J0zMeONJmlSiimwWiHuAyfoT9MJSwHVRZz8cStvxxJiGhJ7
BCSZpqpYRBQAcUyYigXuva5UzgrutL4O6x6HBsw3/7YltDGMWVZvjvNkE1/3pS6boWWtg0MIE2mt
xUa2hR/crR0lao/dY972HUdeFXI4Wg5jrrB93VZIer7q3DY5lIGb3yWS1BrCTX0TBOiO6z4oLjSK
4DaU8xrflcEyWPZbdeVnORJTalygpqFCjpTq2EnobW8zpA3HmHVTRFiWUbBJqUpH6ez0MDhxvHab
qFsVYxPs9Ijs6Mfd/V4XkEkQzF90iaw3r7sAhbMMTTPIDnkjs506YZBahIa2/7iVt0ctYLy4MEFA
IsaHKul1K60PLLjOm/LQY+t1XhPnIb+rDhTnmBFVCNK+Q+/Qrj9u9J1Xs7mgcUkTpgEJZZ61LzZQ
agTN0J7mRgcTD0Up4n1fasaRVt75VpzJZ5wB85//Ll7NDlVFYpdZcQcAUx6FFcICRdG3eeLHRw7I
zwnX15uXyW1bRUOnckhm7Xv9RhZaq66eOiLXqo1JDiY31oMTKOGZ8BN5xUjH74HzPQYKsWYCU0iR
5ESeM9q2tRqc0DrhGmwlVH3AmwIu2ONBmJYTBaicfinVye1U8wYxNbf47NTJVo0t7dSE4RmvLGWI
SuqMbaiFnbQZlQSE1aecagvHk3gCf5OEHHBVYe2hbGy+D3kt1ug/WmTIPws/6+6y0uQZkUV0q1qz
3VuksP1jhxE2zi5JnJdrVyf9sEe/qfya1AyTExw5ja2q4gS4IpzQU7TsVOVDXai8ZoQYCLdGhIWT
B0FWP2tsatfJHvjxo93PHphKLuT1MOTEzwq/LuTamc1yvDYf8VyQcW0qZy0lSuoqKxI1pGpIDfx1
THGzstKTVn8IiM/dtEEonwqTKmtyMD6F9tJOq4M5OYAM6lZ1sN3uUmrOg6i4sHIHsmPWJjgNSbvF
PadPY0pg80lk1PjJyYQtSZ0ERXioQ9pN5sy0DyoAne+9rLNjkcxFeBH1ErsiGlyd6CynDubU69FS
JoiJ86DNH/HVhbf7lGXOlhLdycHTDpxJTrw73xfxryS60Sgr+njyLVSYb1tf3Oa0vIRrZXf542B6
FyMlxQ/FV+Oi/Wl9MWeaPyDiXWmv293HzS4Pzct3Xsz5XDhlYCi0mgpyIZP5QOniqYIToKwphjY3
1misuqY/sry9c+NgfbHZQ8iNE0JdnpVTqffMwLw+WFQ6hl6JuOUsEeNvTCbK69KdC8phT59EuA14
jo6nWUXB021tmN0W9Ei4rrQ22Y4dVu4GW+1+akIHED7hnUBt5Sl3bQpjy1TfA7wwjuy376ySRO9V
/RneZHMIfz1KQio+pR6N9SEfahjYaY0OHp+szcff5Z1VktwOCnTIYuhJlrCQHudMa5RNeoAWqG9H
d3DX49RTkhGM5iea4rAibCAoZFrsxbAPDDHABhBsnu5kn2R4Na+1tHVxDCnGI4P8nW0NYppDDoSc
/7zVvO470Np+2JtpdlBCnbpiMkls1EGdn/XKVGE91PruTVvK8ebvO/P5Yos0ieDTcmMDTwIFyvbz
Q2fWGLgKUZBS8sVqipzwyLnv7cGe+Dkne4YHyX+EM6/fUBN57ErLzQ+FECml6j1eeWGYnAxGp3gC
nvH241d7JzpiqfB4VAe9DDJpY7HFKZgADkaaErUnqbqpKpIP+CJH60bviU9invFDwfNtg+vVgCmB
iDYGif8jZ6LlIsINFPITclPDIRxGmvj1S4tulD4hQz5rTKUYlt/iAmdi/xJvxOhKtS1/m/GIHvU1
yaYasfv5uA/ejCoiJPQAN2EGMPn/eS69OLcYdhyAbck0Ehda85NB/Fsz8OymgCrelyjoTtyhKY58
57evzLEChBoZXq4yBE5ft5lP+cxTN/RDgE3vKczsBr67ms1c5qK5TtIBikHTZRd2hZefMzV/V+3D
LYZ35phGx9P6LIh73f5gpSHFFUI/GH7dYrcCHDOezGMH/mfd+8sDFNcJlJnkEBnMVFcsZ85APoIN
MzMPBL0bLMzziIMQZcnuWVEGKWzuZgRSaqBK/AmfmaQcSU7oNSqRELjLRdJehopj3bWuAjgClzVK
xHCTgP0sI0w7vHoY1BtYL84Z/PTuos99f9NSedPAlKbstyA5PZdw+U/2mBQPfj6RKLAarMY0Rhve
z9UYh2v4SNoJpfCl5aGfpEIoEP10h+e2HlLX71NvL6twehBggpAop/pUrfDhyb45fk3JiK+76QnA
MGevjX2j7jSrhyCUc/YJPBV/aujYfqFhSk7dWYVEi4r/TWuE5rmIgn7wEKaWV9ht6zCc8WO4VDqT
p5exxPHNNLIHmUQG4DcG7grDGqqLpyKrWo/ao/6+ofBv59oGFEVfZjhofzwtnomPrz8epVMsszoi
X7bamdP7cl7IgLLuSkrjMAFjx73d6bNVkhSGxZkXb1wOfehFNTzUcchJ3H5PuS7lvZXCeXrV1hiO
rMdAj74IRbG/lzrhbm+QtnEzDlF/qdEnHe4frnJkYqHq5rFePbZBNQ8xVtPg2kxaa7HBgmvQhqSk
3FhQy06ZdRdjZJQntevZiQOxPCcSReXxjJXQReXWq87X1FvsloqDEUvca8lfFhgb2oFv7NK2bM7b
oGl/pdiOfHU7xaxPZa7D59BEV5s4LNSQuRXZTqu8UCN713c9AJkUN8oHqvCtycNuZaqwnXfcX307
6L+slDJmrwZ0ggOmb0t/K9MhQXME0zrEi9mHglfoWAJzEfVdEzeeKY5WWtqUD8CUlHqdFEp2aw29
HHfIzg1tM7i+Na5spTRjBp2fuF+Bo+Uj0TVgwRTmt+lXkG7SXEX1UFxxuw0uYoT3uDk0xXTn4jx9
holD5mPL2gQXXdJCiXFHDN89tU6mL3bUJbM5KAj/brAKuQGAE18Eaif9deiaeeFFDlCXNX5X7k+r
6GBVtPjfbrDcdX6lQTFdZFSC6lsoZUDte9IZh7w21CtptuMdoWCwDr1qsuIlY2//NpKOWkAWYP9L
nmROj9yuSNyzNi2C+6KBj+XFGBZgQYOt3WOXhANwGVHHnmW09Y1ZZKW7Upu6QCKZduZDMkwYRedl
YZYbCnoV0FBRFN9WaVWoF2otXXs9dYNfnCJs8aE9503wO/WzQfk+Kgi51yHOudU6rlo5XqRYPXF5
RvdykGVRjpcu5u7xF+AAfnxvlRhgo9eruoEiZS1Smhuh+qkDSiIOivikm3rZhx5FLFZ6MYQqGhS0
sFjT2iTlcWiog+JbTBkkJOFESYw1RsBqg0aB+I9XZFj+II8Ac8LNC3dhirvL37bVtj+cfuKfaGY4
DjNJq7n1hdVsrTKpxXby/eY8U5QQL21EZVzCSFefcm3WEq8JOh+45NhzwMgq3Y0vR18aqQeERBt2
eClVcMK6uDsZRFO2mAHW2Ev7ioMFl9op+Plkjpr+JqBjnY9GjB9a6OsmbKFBsy6IV9YPhmhwgiH1
Yp0BtYupu5Q+lyBZgnqBxwTYDC1QJGEqYRLFUm9IDUOLXpA/JkQ/7cmM5uppZ8SjsiEUpp/bjQwN
jBUraLlGh9Z2D4qqusEVQcn3uF+VyXlvhW50VQ/CptKCoNFe6xr8sENyCRGu5FP6EIa+jSmMY9HN
YlBKqoBEUHtamdkXvKGYtsqYs1D5vVVdQihVnrq2RP8+4vENHktmPqALjFwuBgP2y6ksYFefINl2
TzAqhK7AaMc9UG1FgcmOGDp9KwcZ5ZdGaeGx3Wh4xG61ogdDQaYXrENcOJm9x6a+EydIAEG/+WpA
qfM0MHmopmhgXODzAlMN4+gHG2QGOlCd7OpW5xP/dCnibldOkPZg9vQouOnVNqu8iiD0Hal739xo
Ck4MmyT0/X0LzcX24PikD71WUQqhh+Gk4ghXs14NiZ5vdJfnWJduEJ2ZEc8HXU5LIi+0q/BBNJEp
dvMdHbdIPLq+BAn8uFNopMUZCRtADUjHKMqCiMIFVEmVEciqMdnzCqmn32yfuIbXwAfDIkj0T1WX
1Fh8Cz1A6A6IaPaAGqN7v3EgylGz7ZZeGU4y2jmdFvyQU410Q++dxmJhajV9JfyUGEuetsZFp0IL
9Wq8EIx1RTionDlsoUnQQ1jq1upG8owt0NnIAzHGtcEHfRYQDNCnW4RULop/v2q/j0ZRPjlNLu5Z
xAGFFThk/UjisfpVVi3nMkuJYnpW2GGxG+vSPvBxp3JVtrZktyvC5FYpIy1bc7DA7SPTW8h7mTGr
rEPekvN7q2kbEdWwZ40oxAUctwrs1IjGpLgHmhT+rzGMII6tAbbAvCAt1E1LPeXo2Z2bAqLNSOPj
fuaIXRFwG1tVmHF+0wurwU1JKvE3Cu7Nb6PVVgWBoCbSNy2gqDtCmxjU6tJNrgaZ0ROmW2nntVDa
c0h5+tc4zy3gDRH/CqRLd+5YeRvgJq5Ev1gzjGzVuJAdPCEI0+xsfzIulWyAOeGPI4gtzpBEsFqn
hCHJq+J/HsFyInrkF/aJNZL7WRu+GrPbCTVUYJhZreMNXWRsk7Tkfo4Prap5Y5mpd0aUut/Ju+Oq
avEgJkev2D5pRWiyL5Sa/hTGjZWuajWJHvD/azOoDnF6ZrTp1EGnKvDQiWUx6GuwYfKubvoQ89im
qOJtkWPfDJYD6hdIETj9rIaR+MKhDoxb6VrBT2sclWGfDkOXr4yiCnRvrN3U8EpQERigpFrJLWwI
mFm4zsGBU0XY3Ve5kj1UkTIFJwDZ1F08RjA04QOMp6LPIgu2IAglT8/S9rtpBO19CS/m2h20sDrp
jM4IcMOz9Vsjd8obNGjldZ6FqJoZv5wFUy7c29zXC9WDpJBcWY7yYFWizUn1ZCymg1S6GI0V5nRe
G8/+glJzFThnhebKPeH+CYAGdOMzziQqMcqojx7BI2Kei3mBCHZ+p+cxIMnSEN9YuGenKDyZYH+Q
q+Ha2Yr82iYxIOA7jJOxa8aErNKQdgPrhRWJ33nSpvpVGgj/ImrVgewL6zeu9xTwfWNBZ4ORTWwA
cWwT7WZ0MBRGKBqb34h5qPZZ5DhYmmiQYlKPZK7vfM1Za4cVMJhhvBs48ePBKGGX7LoGOtOWiHnT
kdQi8bqTk8FmP4xwTQZYoe2OowazqYAhM+JRhZnUvUGYb9onoYZLQ67i1YLFaDV1284JrEPtKPHo
WXIKb4RR6fCihsZMTzrufj9Ib0N4lpQTKKcWXNfvId4GhDTxpPDUcHbONBx8Lt1ISwHLAYkbNuBE
dMqVCod/EXIFWs3GJtkXqY3hcJn6dWk+8f069S7xkYrBNI1U9bRinQk2rYtpzHnIqgElu4X1leHG
kp0oZpzVpyKVYbAdSgxgv5eAcs+hxVu3kWZ0YovCQnuCwTHWaysL2mTdMhSbdTZQzLVtOtEla5kW
RkmmrqsmygFFd+amTa1s/AFcXQwStZ3ZN2W3VglGYYkndKyO9a4wiKe5SnXXawiA0ZWqvbzQtXSy
r0ejT+SumHSsX+zIwe3NYQara3KCMmbl0sduJdpk+N3FI2ZYqPSK+0zzlXI/ZjUHiCnq1KtA1drz
wcaLhyR+lj2I1hrZMcYqSbbGmCbBORAUvGJy4sZrzeciBy8BCNbW7olgr3zM78otYWP1Gmn0wEHd
sZvvfRsO1Z5bDAQlXjt7LEvVvuQooSjYCgsxYhWIkc2qz/E9XpmsRtemCftzB0GwtzdN0FrCG5O6
+c1FWb0FmNQeWKeVYluolLC4xpAFqLgsHXMIBS/EPu3FD8VXpoZ+5y6xrXm185i7KsvGGOJS4/S1
3Xj8YvNFqnHFlSOrlHIHX6i+tOpKlVupcWFbi0wfsRL0E9U/KxOtPMdbzrRX6jDbPWXDpOsbLU6z
C/y4Z4foytJ/ybBiD+9tuFAr7J017LIV6gYKwOhbI5jdLNquj/I7TmDxxpFNsaJwD9RzaVIyA6QK
1trKDSp2Nn3EjAtyO35zTZ9B3w91nJCCKitqNCmuwMUPoB23CisJcCYbM2y0HWyV2ZExz613aqOr
OzsFsXReFqw8SVRr6nkyafp15naVuTLqAFu6bs4lc9lRFWudNl18L01V/lQ13Dkh6UrU0kXduPW6
aBRbwsNTCFab/Vwwi7lRhwk6f/AKjAthz1XG8JA0uvHkOpN7M5qDFuP1ZsElVLDG5DKX+T/Vqpuu
slgxAMu2Ktae8EANCLs4k21ZcyXy1zjT2suy9s36Ui/l9GD6VVGf1uMAYd3vZy42mGKu4+w6T4Oo
rX7Tj26prtpshinqzmh8TXMZC94K0fxmaEZ8C6U5TtjZQWB2zx3AZtO676phWA/DkF2mHQXJAAEG
dj8NoZdcRXlcRCeWnYc/FQ7sv2w/mNoVhFWMPkN4Ykx9oZCOjfUs/A2TOBO3rSRRQ2VXM1ygUR5x
E3PJH+2IhMqnCsQex9Ncmr+A0LnlugD2ba5LK3CBz89oM6yqERbfprDnwlVRkgZk6cJZgr7lwsnL
RvWhiBMn5LqiRzmJnkTiyqyRuiEiOeabTukMDKULe+R+TGiCzcewb8EBOFSP6HoA1YngaLsixQtx
qaCyBVCx4seXwFhtZQ/7IQN4CRdUO621bAywweqJtwsl7L5Fw4zLNKzMpvLbT7KtiMnuz9kv8llU
XFLpFpgRDq4GoKITBQ8zsdEHkuIUi2fwMgEZRtdNWc99UJvadykjslTsit1BhsN4SaZ+uIriDIdl
A0hDxamrVC5hwATjysAg645aq560lpTFhZqMGdQ71O9IgKQQDz0uxf6pi1/3eTrajXVSZXb1e/LB
2m50CmUVr5uMMFu7Q1bcQr2sz0JBXMorLOBsXlql9VcwybiHuW07EslUXLU5SXHqNa8gn9hgVoci
4yqOcuOk1yXHX/LmxhmlfiBofdyT5SqrRwCaRqfGF+OkGQdZ2zb1GInG/gkPDA8aPeQW6dnSbAav
s/r2bsLOUqMIwcZVHJN650xCUPHPdGEQ9ug4VqmeDK3mdjbo+DbBxT93RTmEm6bAzGFtxrZ95Yez
5XRUTo9Zo2C+yG9VT2GaWI9DxeEZSzUp7yFINqCHI1s/ULib6DQZytjzi1T8JIoXfE16UFtcziO9
93qO/w3EP7e8roD6Uj9XKCwuJfp/m6UHkPqmVQ2p3pJJHg1o0sA/iWd0PutIya7MoaDJzy0E5NAj
MWJodsKq25+1jKOnj2Nfc5j9VQxpkcqbw7cvQsKJBTbLbweSadDdbJsE3ncwNyl5PaziBt84EgBf
Rv1fZ9GIWr1uDsCqqiY+WTRL6us0zVaj+oSrISDG8Eiy5uMXI0P9uqVBIdih933+KJX+irA2LeEi
5fQctwFstVvdvf24J5fpruWrLYKIZQ4DvsHI5rFMSIHTm3l0/XELy1TXsoVFKN3My0ABfZo/Euvx
5jI25WGQR9p4E1OcxwNiHJSy6FYQBy66LSpNEk9a/pjvm52xtnfK/u/MNv43f/uiiUVHyakxW0fq
+SMy8k2dPYbaMX3aoozgbROLnqKSUIN0xFtwI2Ppz3Wv8dLv1breTKful+B6WoW7j7/NMs3x/G1e
vNQ8Ol7MI5Oi2Qbcf/4YOt3OiHZVRyBsZxT5Lg1OcuUHhVtHptK74+1Fi4tkjl6PTW0ntGhRSeTX
26A5loR8d7K+aGH+/y/eiXgmmxThtEdVUbeGYuwtqNC+f5o0R+Qnb3Jzy95bRLJ9in8juxvzR4op
9ghCV6Nds82m666+AOC9UrVmG+e/a+0o0undZQKBFuyZWUBsLsY7weOpJEGZP9pf0XGcZt+j0wKD
Bw8z8q+ECpJ1fAEG/+t4PnrHHJTeHTIvml7MAxIFoxXpTv7Yu4dOfuNiEgz12hGPanCppOHOEPcf
j9F3148XDS5mBbrmXIy1nT9mzDi3/U5t/wpq9JFx+f7HfNHMYipMJBjtDMAYS4i2vbm+BsO9Bjp0
pJl3h/+LVhbDnxKNUHQEcR4zGzMJjllRtP24u44NjcXw10cDk3TuG48l/Nx2Q8hCmzEVK4mx1rHy
qneX3Rdvs5gACmbJWqnRFq6k9ta8t+/BJ2dHukx70woelCQoGecYGCJxXXyZaioCQ5+k9qhbcrhG
8wW0tocxP1nxtB7DWVpbtcEFCTKB41KerjgsJr9inALWnTSQrMdNJr3MtYx1XSj9SkMehzC0dI48
qD6PxFenEhcclGnMWXJStlRTv155hN6VatJU/i8Eo2Tiue/IZGXjcxXi2WpH0bqthPOEDbvA2L2L
IV9QgoBlSi8a+4smXQHQ1pzyM3f0p18JhQHk+gcxtB7nnbY8RXmAo/3ouER0OyUkfjmnxb1enxxK
gAWEYF+nyu3j4fT+pjSrHWbY2Fyh8fql7IoMazZv3058At3dLDzr0NwF39wvhCz3YXGJMc2xnfDN
F18c7/TXbWZx1kaa4BSUOTFn5/vJvxrpuJLcb3DMMu2oMGuxviBDh5mUcbjLDtFldJp8cfbWNdI9
m6v+OR5oAQTt39mRvePdRe2FFm0xpn2tb0xkC5zzxq+T+6MsVyDPPv5y7y7UL5pYjMaxaGK8PjnZ
WQjrPEX7ojAOlfY6qfs7gxh23h3c8OG5zf8HhphX/58Z7wKRedH9bxwv9/ljdHjldTn//X+8Ll37
X7ArEZNAiKFSEWn6/7W6tJx/8WdWNdLgKHzQFf3bT1eY/0I6jwqESiRIgs//qCm6Nvzv/7L+ZVMW
RogOXhoadxc9zl/46b7ekRQWGOiaSKoXdxpXj3qL0Ky9ac0QvBD15OOPkBX28kU3XP+z+v2fvMuu
5/Lh5r//6w8/vxS4xbaSjIPMbbDIVV3fDNakBreBnIqnj39/Xn7+s+b++/GXyhU3mxKnS3yLDKHZ
TF9KLFFULxSxqXlwb8DaGGwKf1dF+Z/GFvscpg2YBwSQo7EmIk7HPYSkJAFf58hR5/W695/fX66x
bqWWRHGsTaeVxoWmAZH8OqixSvLWaXNQD/YEITwbq/Lm497709dZrA0lHjo9pHkLOxjXlqdF2OEK
ZjRd+HdVlP95o8X65kTToLadMDcDBfTDqTUKH/MFooPhuZmEsX6hdUmXrKDV56ON65ShVVsVP5j6
5FMv+HymeHEJcPIYD+ghMtDU+g036Mn9TaRmqFYf//zi1Pif92Oyv7xklDZlPGaDVrMLgr4C5Ofs
4Hg8ldgyQf6uqF8kJkKk/bzAJCXZkNWCNegpgaNnRwQ1f/qEiz0yDcasT018lgaqileiLp5sc4g+
131L1WHBQjA4Y2tuxrGxf6oFKUa/7+IjFXV/evTF0pM6cQQBqwaeI6Lot1qg3ssVvCKOfJw//PwS
lVQog1lWFHFs0tbuAeKh8Zb+ZH9uYRPz+fvFyMLbBhslvZoToMo0bVQCNeR5yqKwP/n4i8VGl4FG
kj1msSkwQVqNloXQp6qYqeuPB+8fls5n5syLN8hc6j9izNR2Wcph9cbOsqr7LoAOqaetErr2l5GE
hbX/uLE/fYzF0oYLi4JislR2eTHa1nUTNSFXOMobnz73+4uVrHHUTh2k6eymgnvOiNgdbXuUNPWR
rzH/zjv7zJLz4xaJQXpg9HeF4kwZOU0NoU06jOgBKtzF3U82I16PKoGcyhlKxd61LQaPJ7lV5Opm
yrVUbsqoHeTn5vUSi1cVfeULmTm7Uk8mPGbG8CqnUOn242/xp75aRCWGhJD+wFFnpysy2pDRtMV5
YIxF9SOh+kYe6ao/jajF6hE6AaFKu3R2dWqMeyWb1Cs30Or0yG3uDz+/RN4WfjSqdI616+xKl56K
z8idNRXl5uM++tPPL5aPDrUclDNw133KF8A7MNsgHbfLTz79YvHoIkJD6Rg7O6PpE77B6Ei8p9Ux
+rs6uX9vfMuq3cRVzAqVmLNzMZ/I9yXM3mFTx/Y0HAnp/qmDFhPaph65QRVl7bCWi77bTtNcyyio
jsV7/vTzi4lGUh6CHVDnXSmMNjppJ0ERU5hkg/q5Kbas15TRWGEOX9s7HNtKY99kyKKwTjDqY3vz
PFLeWZGWBXZjEAdYr/GJgQCWNUJEfHavM5Ll1img/CzZyEAf859p5oj7Lg+G/MhK/qczz5I7ncrA
t4tpYClMERechkrjo5CaEpdTI3bfsdHiiRdPkFZCq8y2iZwCe20Zgyi+onuzus918LJiffQtxXYS
xd9lNmWwIhrsnWOnxyAji3rqfw/wZ9X1i93R7LHhqfTK3Ql1qovNpPl9uzH9aUpPSko5x6ugyYqn
UkF3cGJQ92ZekoXU8wvddpz4p5MAq/zcXNYWW2daI9ofZWzvaqUcdkGrof8MhBM8fmolekbxvnjR
TqstqmkDYxeU0rkz2X4uG1XJPrfOPUddXvx6JYI8Rlju7kxkKrjAwLhCah0R/j8yDP4wDZ7jVi8a
aKJqNHVZO7t2JGW2xwSmVn/JEuXJOtRDFRVZ1JUZ/n5WGTyU2dQcg7/+YQVZkiihTKZ85draWdiY
gnOu9Cbzxs5QPrnELm0RJmNCpWyBQUemoVGhB/Jlsgpl/bnPvtg+ERCpObTHaQdErt1NuY00uy7j
I4vEHzpHnYNSL77KbOCnSM6SkLujbIX9ZowUsdA/N6iW1VdcSwpHg+O007k3IvnSfuQBzgCf6pjn
uoUXj65ZZQ60N5h2gT22F6R1VPbPCu+oT/7+YjqHMVJlUY/TTvEzd6/3MkE+4Bi7zz39YtsUZW+W
WNdOu9bXjRUSa8L9mRZ98tnnz/2ib6junZze5rMqrQ7xROByjafcsTT7nwbNYk+OVaVWsWKedpUW
ofF3wbj2pvF3cJ9/L+jq4qKc+9jXTpoy7AbF/M29MOm3RpuU+a4dkD59rvcXJ1/R4/gXJ/6wE0zc
Gxdt7IbAfvK5+/JSftDmnFVwckT3T3h+DxarW8dj/rnl5o01kYZ+B4/PGDBdkxpnUYrUvpTppx6d
SqXXA4ed1E8STbS7CuCQtqpNHc/XUCbhp1YzbERe/77pB02Cay+eX9itniZt0J53vp9+alK9qRgn
Pqr0Whe327oLhuarwLonvTJrh7qqz4wb3V3MWnzPqK5BVcSZrZtWSWnejYi5tp/78cWkNWPqVBzH
7zdVGmqeaDod4KDbffLRF5NWlLGh+zHKFCQkdyhlBfgFCo4+9+iLOZuUU60oDdK+50c39Er3zB7V
8ed+fTlbTcfvnFDrN5Rd4/cx/3rz+Y5ZbLCJ2pd+2vDrcnaw7pwEH030Sp979iViLwTsUYDf49cN
/XcVGek2mJlen+qYJc4+kRkFUcH/cHZmzXHbWtf+RawCwPmWZDfVmixbcjzcsGIn5gCABEECHH79
tzpV76kIJ4q+w9sMaAjEsIG99nrQeLojkSjiVONqFK2HYgNYzL1eqyuy0pXYuD2hdnjJVmpRTKGq
+WDfneMVuVDWDz4xp95CFLk0LaTOOz046s46nXY9q6FZzElCzQe1XPjNsxM72LizTgmUrv7WePMp
HklfTPDancw+HWzcWabjlK4dImFz6qIUWGxkxTM4DsQHW2evPykMTby69VJ0HZ5ADxPSI09VXIv/
yZLh/05uCD1et76agPWwmDDlTjWq6PYe6oDCm71kOjhnnKXKxhUsTlXbcgtQjpahhiws1cLmn4eW
U+wEw6BgM/isSJys1SRQ/DDRYkLJ0qFgGNfL16NjNACYcIsw5Zz632nHPk6B//FYx92VOm0Q427e
XLaN94jt8dvG4mPva5BQve52ihKimPbxXAKkDIFGE74MHJWHxzrurFOw5DydJsaUXjuj2q+L72M2
kmOTPXbWKdK3i5rWxDv1Yv2j3egXFr4nC7g28d9vOix2VilQujXqSrwNJEo6zdnOpgaos8mvj229
bqk4BOGm4YGeS3hSka8BmH8tqg12eizScH2YzCgY3IDgbYzqhL0Y1vhH06r36HpvjY2zSKukHWPb
alOGm95yKRW6zt/LvL7ReOQs0bSH8ll5ci7B1kgfkqmmD8Kr1JdD0zFyliib2axn1J+gCqBC6bhc
vsZJe+yTuu6wewAOdNVwU+rQ+hlN1m9iTJ6O9dtZo8ESrAscdtHvbnoJzPYQBtPDsaadFTosFexz
/Rr2UZXnoZihuodn4bH3AVCeXu8tlCoV7x7zThCTfZBb/C3R0Osf67izRKG3stjNMSai6T8O9XCu
5Hvi77cmoXOKBmqBaQoevU/As93ohd0F4bETNHJOULWFM2x8cbdDIdp9MqwlSpgP5UFRvfV6rFtU
jDTGoNNKft6tybv4t0MDHTpLUqSdVjvHRwwa/gMOAB+TPTq2T4XOejQjiuS2JZrLberoC/yVWdkZ
/z2jsTc+o8tZ9ftq7VEYM5fTlVPLen6TVunXY4PirEgu2imED6V3QuE3dAQk+h3opYMHm2uwg4k9
joLgSG7aaM3CKfAKUDPtsYXjug+juCmeg9B6pzF61kOR4BX72Jg4K/Lq1BWMzTZfLf0lfPomGPKN
0cuxxp01uSBBvoEyMZ1oo24WgeQ7Ckf/N0fG/wS2rnxbAz3IPYHGExE++Ub9bINNHxwVZ11CSraR
MUkn1Cj4TyHaXo092LYr6qJLC2/JleLZmPnQRiZ1d4tCoag4NOSupKuZAisQz2KihKjV20n3GcDD
d3SXb6zNwI1oUxMsPMXKX324qucA2EeoqEUE9J78+q0fcBaoWmQAQB/WUB2o373FfkHy4fOxcXGO
TAurfR35GBdjoH6FM0ObwcY9PhZH/JfhaWNjvEev6Pi6PpmB3K4W8OdjPXdWaAeRO6we/KlMuP+A
YvjodAXbHtvMA2eFmlpDG2nsXBIlPgaeyDvdHAtSXPmTDr0eCHU5lQzAhhxl+ai5DbpfxwbFWaAb
MgpTIucJCoDoWz2tt20cPh9q2lU+rTDY42DN6nKjYsnEEI/nHnYEp2OtO6fnEC59aqGvKa8QuaLf
h0fgN47l5QEQeR1OGMUmOAKgcHmAPkVkk9HenWfJe1aBbyxPF36zeD52xcDgi9rtjwkR3DolP44N
i7M8gTScGhUNU8mj+tOq1IVIeWweuuIjWyU86kSgy92OzckuNSs80f881m9ncQLxVk165VOZomya
B9ujTN4LO69/+j9cZ12Z0eLhPdiqWJeNtKHJdBx1D2Ok1gwGKua9eq+3PqkT24a8X3s+hLoElva7
aIIvnuIvx4bGWaIrJIkiiiuN9W+nGztpmlEbHEvVAVD6eqrXrEGxtM/Q8YB+kbBHygJP/Xao5y7D
o1lH+A6RZipD1gbLaYd3I8wcUAvNi2M/4KzToKnrxCQCU3L1PraSvbTjwbu4Ky0SbQibjRlNV1v6
cSbth8qPjqWh3MockWyVHO2mS7+SrPQSNn+k9dIekuKC9/z6g7IY9mi2xUysyL7Bm2YsgWU6puiC
X+PrxuUK7OU6NbrsLbzVCKz9x6U++DrsipVmHRh4OWHIsT3e2Q2ANxBsj00UZ3mmcMkw3VhruBIB
PBDv212q24N5M1eKlGKWwG+N6xJmXU8+He81mY/125UX6RbZiWjxxnKKki8t1R8FH49d4lxpEQzc
JK9Vp8sIIwPjIDhfj5tM8kMD7kreZ78bvW5IR+RtUO6nGf9ovPTzsbad6JYQ3LP6kIxl3foS9j54
qDgZeIYcHBjnCO06GANZeHmVfrrJPDFR9Em0ZD/4RZ3labswqiCGG8sdjj45nYJHnKQHs+euDMl4
fTKE64DpMgB0wrHXwosJPoKp5cfecNzsP4rvYsAPpCrhoph8j/HSd2O4fI9hdx2E/z6qaeocRjPc
+rfdD4dSRCy9GlGNmbd58enYvHFidGh/SVqv4FzXdbPEeY+Hv7KqgvFgDsSVSm3cmETLSpUg23FY
4ixK/jJpvBy88P4lhfyb7oVKQA6WFOZAutng4FQD04CvGx67wbhiqThe1wRmpqo0GPycRBCtgxJ5
cG93xVKzgHpw8ntVTkFczxkso/jvfFv794qA/3nmMFcvtbY60vA5U+XQdLAYneXnVdBj5zVx9hvB
hkV6scG4w37tZpvIdAYjtrk5NCuJs91Y3/qbEosquyrcv8BMtr4J4Nnzv9V6/+d1hzj7jY89PmQb
PmvaV+N0jg2MpLOwGqLx2LWaOCEBEol86JXFyPvTctE6+dyM4mBewZVLxVwyCJi1KuNgfm7r6ePC
5+dj4+6EBHW1Lb4Q9VjGffodRFWaNbAsPzQoqKl8HSfpzUOOXmAjCy2cs0Kqbnn/norpLxT2P+2S
TtQ7tivkdQkbSgu7rSpDtrjDgo1b1HfXEgC0G6m25dnISVx8+GRH5dzA6fIFJW7x+AQIzKSf01hG
Nxx5yeGm4z1MmmPR4jG+XseELNkedKP+vIwMxmFkG3sgZ5vGg5M1AktW0BBv7adYmdUUguKVLI+Q
pV4vZvSSrmQxnFcv1dABEEjhjhl+9aDs3c7U76a48GN4EeaLaOf9XI9pM6HajsFtTzK27gW8xfz+
O2yfg+ppDiKv+zHRcBzLZGepLfWKv7dQ8x6eOmLDJO9jRnkebXFtbmo61Ol9BKtAdBnuhM8sSRdU
o0f6otpJ7yUZ0mQ7L1LYoLA6qMOTjZcAT9iisUFew2Z5QDybplue6NaPMznAo+xu6asuvQjYvAXl
jtFe8tDn9rLvnnzk8N+SJRSgXZx1la72Z0G7IT4UhYAy78wgWVtrlR1KntTmNziB7nhD7ZP52AR1
xTVj386Qz6dDmeItLwtZd9/s9bGiGDCpXvedYOTg3q/gfTqoShYDWbpyHUl7LLgEl/J1+7RvKVBe
wIVHtQzXE5t6s2exF/KxOLI30MTZk2GLu1ReMw8l8gO/FhXcht70XrXmP59UAIO97rwyi7bjFg9l
Q67ehvMUrzCJSDv261jfnf3YhuPuW8NUKUYgL7J4GH2kNgHcO5YCBzbk9R+wqF5QstYIAQkNMhMv
3alt26MhoPNt5RqYiBt/KKOwGfDa6WWs/h99f/7vMES1++uuw+QYxpGjUGUTyT+rgD9XcXtsvabO
Z7XIQK6Cod+hqcopFbdV+B6n640ZkzpfNLRQZFG8nJaQy65Z5cGmLxV0OLYTuDwNTWo/4khWlzUQ
FtnKx19Rp18OzUXXCatDWbftYzKUZjPqEZWD7c3gz/JQ5ERT52GsiVpiehZNZa15cB/g3oayajN/
O9R3V++l4qXq9hpHOHI0OoeiLMqVt5DyWOtO3xeCWuaw7QdUogpxG8HeEAbXo46O6ftB7Ho908Gr
rCFkGjAdexPfNr1PvuNOux16Cqau2ite5bjLCTEfnrLWSxVUpozJHBeHxsYl0DNfmLS9rtIOhKZ8
WgAUM7N8z8nnjdXkSr6ohpXwintyCfN2/88GavM/d2nkMeUnjZ0tBjCivms6rkrg6Kx34WlPc1It
S/hO7vCNwjfqCr9QD1pVkUj6Etb8vn5RHLbOeRX3TBWw6PNeUBH26Hmp6ApEcTzN6xQXunPjheFw
7Ov/xXH52z10idvh6mXbl6Bmej9kt/g/tYdT4NDXd2UzcILuh6CnstSyfoztfifG+h1nizc+feRs
pDB0HYNIw09uAtzglgoNvEw7LMeWdOSeizxqE8t9Wfo8AVGiS5LxtgFjrckPDYwry0P9ckRMh7B/
2cYmyT3ZwfdDNr0S52M/4PwBEejKuG5dI5NqptWdbGuU+23jBqrmsR9wrlw7MRqVwLDABgYIVmDr
0i1B1vEAzufHfsDZVaNpx7T8y2PbMKjFd/MFRRM/D7XtivPELLc5NXtfKrAygUbzf+1zeLDjrjav
Hnc6TTyWpSXBWTB+y9h06PWCutI8ID1IDeYaKowCO+XcC5DhWfZPxwbFidbmRuiaLraHR7xOTqZh
8AEL24OhsisYC9J1gK0gkWUc9kADp8kND+ixHC/oaa9PSK36uq7Sti/ToFnuJw0uJLCQ9uO/D8x1
u/+HO7qrG0sX4GlgB4uXzD0YEfqQqU5PgtBhOEWIbvtjwb6rIUu2CHgSvx5KYvxZZU04d9dvTNLh
2Fnsysik106jTVvsxiF7NjP5VNPq2EbvernB/WFOCEg2KPkNw6LVeMrfzbs+pm/s9a6MrMf263Go
Ak801tUnu3nqGcTtY9VMuM2+njyi7akhbBLXzSD5qKQflnMbJgcH3TmnFF4XCDjGAslwvEoMY/LR
C+r22B4ZOru82cBYNVsroBCAhVOO4sPx2y7SwR5s39nk4RhTVWrWotx1/ANvRw/wi/7y74vqrW/q
LNnAEmSrUSGIotWh6rJxMvbPxR+PJTepKyhr8Y7QN9V12FVSIbcxJRd43b/nhPdG511B2cA6AzIN
Ol+BjnIKKVMZbEgObpWupCyN9ngLJ7y/0WWmG3yToUfIwWvp3qOpvtV9Z6dP7FIpRLaipE20FXDy
J08D6vmOnSOBEzXDxBU3/WUEOIzW63DbEUoeGVOhufz7zPkLzv0P+7ErLIsCn61RZDB1IhPKDyOl
vblpuR31GRcxoJfCNIimYgzFOtx7G24F9yruRvkN9JzgbCK2X+LA28Is3SsDC6/N4/yD7MMV+J5x
3Np8rxv4ZA7gEplzrxBl5ibs1p++DII7q7r5dmsbe/YrA4zfDpMKMBpAK9lfGor6lo/8aiTx0rcg
ahW4sAU7/q0G44RA+fnYqcbbC/zXU/vgs2qwxyIaF7AOXePIrgXJp7qi3aNNeXrPWgZ09b+P+Vsz
xtloBo+HQ0AsL9lK/gSm52NK66djTTt7DO6am/SihZfAYatMsOACFtp7ThfXGf1PU8XZZYzxZL1P
Ky9HBTONi552sRTpBtVDsSBUrS+gv4rm2CuDK5KjYwqLWRvy0lNedAr4Is67EvXnQ+Pk2oM1W2Vw
R/R5aYegKbxq/zJ37L1xeiPEcUVyFMATcLkMLyNh2meoqoMPSVOvv68d9d554XnrJ5xNh1SgLjA1
8tO0+jyCg/CoxzazGo/tl3ZBRds7l+o3pqqr4Fg7kEAmf0iLWQbtemZs+aw05+9drN6YUX9tSn+7
MEP9UBsbifpUtzPoNSZcQXLvPHFq5Z6wHILxg6+nrkavbvA0U2mBb9IzDzq66Av2uYPno++EJR78
TPDOcIUxIWM2+8sZ+Jt39v+3PrSzV8Q+pKI7SnwLXo/xfAGAKDwPSYrUfFRbQQ6JF+jV4PTvxhEh
2o7aNvbgAgIjQZTS11/TMT5WOUtdSu60paBFbror4zicz5B0JyCI0YO3f1enZ1s8ufuGNuUVb3NW
dpNFkrbHHkZcoR6wV6CDxKIqQFm8JZWfBUN0bMyZkwvafCKmYUbT+x6cqnQ8y5Yde3BxJXobjNDa
KQVDibfsLg69uzE6+EjoSvSgWiQx5kpVqG4ZbzswKUov9J8P7cquQq8K48ZuvofJTuvppJQOsg0E
ufOx1p1VSlIOWhHx2jJuJ3UHUe2XsQZK5ljjzjqtwbn1LDNtKTYmziad+xsyimNKV+qaiXnbipuW
1G3Zdt1YqCa592IQrQ913ZXSNUM6jyLoU/DHRuRuh7LTw7FD3JXSbWDb1IAOAeg3mzbrTU/yXYTv
bI1vnE2uks5CnQ/PeTCG+QR+H1RjuYrgKHxsUJwDFsS9bbKzalG1JLe8r9UwgoPRp8cEadS19Url
hpoLHqYotAIOLksAubsbgKk+VgdJXWMvE/VVH49+Cp4dGE78I1QA74yM48j+n1yhq6ULoh0Zp75u
Srp5vr0jrQxRYFTDbBPYXKQP2jDd/SwerQxPIPE0C7h8YHDAwlJF23k0KRlPu6I1+13GIbNllfht
fOwF3nX9Wr2Rwndjvl6X9FxfWp8k5tRMfOqLY/PCOSn7tp0j0CHiYtVNhB1k60C7bMKI+sfuHq6W
Tc8cjONKmZMZGgW+arAAJRsce/J0pWyIqUJf+dKc6NX3awlHVGoH8SF9NXWVbCq2wVTNaByITJ4J
gIuzASzld6bdG6vd1bEFjUE1vOnNiXUgPfocOGG8SPw49FVdIdvAk4QQv5pPljUSwDUPBVxrQI6d
Da6QrYbWlASeP58GKGuygev6UcT+/Nuxvl8H7G8xdLAo5dNonE9eiuf3gO/1qd3CgwPjnJkgndMB
idj5BBNJBrbqyn9EZI+PxSmuiG0PwZwEaXE6AZ8rclhLwxEGZOWDM8ZZqiKd/d1PwunUxqs+A0QG
A3CPHxR7uHpff2H+Lvg8nfwFLEA4ZbygvHo91HXQ415/U7OMsMwCjeu0xXQHE5jrPObHggniSvBC
biLPHzHqu4RdyzJvv4hujtUSEtfpy9uVHCvhm9MVNQiaX9Pk2I+PJe+Bmnk9LjvKIKrWIvKJFfsx
Sf9ZNmDPHllHxJXANBJPyoMKzKklGlg/xapTVUFG9++t//M9DkjC1z0HLH5kfPCTc1SJ0D41Rrby
vEVM6HMAPL09tKKIq4iprF8FtMMfEbLEKywL67xfzTFFDHEVMQrY93mO0Hpd922RQA6Tp8P2x7+P
0D9v8MSVxPAO2wH0jPqkVrXlrQTxdZLVoYOPuIqYVAVAuoObeLLc2LNsEgaYdrofOvmIK0ncJLA8
O3Cup7nZxZlO/PNOu/DYJ3UFiXsjg33AW89JJU2cS7F2OSSpx6TzQP2+npd9vMVznFTq5EkPUONd
9ZmvtmPOTcTVI1ZBIDTtInVq57HJ9xAM0gTW8sWhGeOKEQ0Qqciu1sm56/r9ZSdq/a0j/Xte72/M
R1eOWPnLQg3EyqdQU9SjXAMOxeh7b4Rvte4crAEF3B1A3BToOzydW+/nIPqXY8PCXn9SjutjBcBF
fIbPVyUyu0MmOzfrdEjPR1z5FxWDD9KmTs+hkj2EiN0aNfcRFX1ybK0mzjOzmhKDKF6l53SiWZey
W0GORWLEFX/BiGucN4amZYDj75qY748pY4mr/AJAoa2aeEzP+9X6iC80yIMmWY4dTq7yqyOimfdt
CAq4cN30Wj2R6JibIHFlXySEusWXANxGEPx0vXcf9O3HQzPxvyRfsBFqtN8HBYuMpGWgBOqum0Wa
z8favy6uv4W+vaJjJ8wQn4OBrvA4D6bg9lqq956f4HUT/O+EB3GFRa3HVZAsVXSWyptuAGm38nGK
SV2fUKcaV5da7kvzMO/V/8fl+i+y0z/9qLN8441Vve1GgWvruvRrTkHDZurEOVadODeA1YlsHCR4
Mlnvjzjb127TfXwZhIoaecbFuuMyEzu326WpNq/63fcXyO56Am01z/xu25clQ5CjxnuAARP1YCcQ
7aPL6gXxyDO9i9prM+KnrV9ngL4rBEJDhE+Xhek41L8r3UhDs4DHrbz4O4fdcwHQJY3rYhvtAhrj
5nfrMyzkFttmIQeDBzbfWwvqcEZT40VBlm7wbuc3VPEI3vQSj4qzBENbC4MOTvHQfwbAEheZLu6u
QDmJf6zNGNgigu7czwxGiOfWLqwt982soC5x4k/97wNeVWOTrZoSumRhEtXNt74NePpT1gYkHhRy
gugsM7h9ddvXq1rsBmw+sJx7mEZN+bK0E+VFjMLJ6rQjZcNOHqvWKa8SzLQ0t9GyhbJgdg/JHU1s
lJ7b0OwStVXjsN3Axr8H6V3Z6KEjpk0K0vqLnzdxNCIKS2RSJBIGuNk61tHYQ7/ZDU1dzCnu+3GO
F5K1HtCzsddxlrAoRt2IbcsqiBE2Yi+JpLnF1xqaNtMJIrsspZ6QhZE9+z7OMiqWbV/jn6bdN/8M
infIH3fNkui3ZmRx/OjPle/f7xUQsqCG76hRCc7pYigcEfYoNuIBFRoJvpdqW4XO1WRPa3MmcDVG
NCbJsPObLfLX5ceYyHao88HitfYSo9gxfaFrvAIQK/oAJLE68a42kMKIfvFQxbJDpggHndhYc9rw
LYfhwkI8pLFLxPukATWRp+eIN30+ABwpNV5TNm+y18jSTnfETPy0aOxRj9FQm+5lXVndJ5gOAzPn
zg+nNR/qJmBwiW02UeBe0yTfktnvh7t03XHxa0JiVp0tasZre5YmYcwQQc2z74NDGfp+95HyREdn
GKzw9a5nC8WzM5nhrQaQL5ltjfonsk3RDElhBJM1IswPJjzUzGgbB+o5DiVNiqaawu4H7j6JwKKR
wWCLqQuH6ZEbUkcvkGeN8txtMcqE0oEM4e0eeozf02bh+x9tLwYTFIH2huBxxKJtTr1qNnZRknbj
l8aTCWHY3ngdhRlY5Kl6JPPM6Y+gq6oEQPg6lXW5LNaGt0S3wfC1W6ItzOF5T1CNXi8+TWHtHEbi
J3DcNQewcuTJD9A8R/UF1eV7kyP9g7MLevdhe4COdUrwPw9e8BMgc7tfJFPb9sJ3QmmuGqykn12A
aX5Tc7Y/zimpz4SNSfch0SaOTiRpVfNp5M26Py0QujMPmWj4BiTF1Yk4ukzL3Pe/OFIrzV0Xjf5W
DkMnqnIEMVrfmTGNWd6B3s6+JREL0j/owqtHlJB7t8jz7D8h8ZdZt4R1UcMgyCvWdk+WW0Ae7H4D
8yD/q0jbIC2UQLXgx3hrRP9I66qll2VozXbyAEhfb9JNk6iMo5WTLySqePWpGdNa5WqbPXgidiSd
UEwgo8neWjCl9cNE9plcfBUp8RlkjWr4YMI0bs6k4UNczGtnsXcuYaKbM/TTVD+MqY1+CngC9HmF
J8PlQ7MSja2kGdblFIXDrOuCIJ1k73gHg+NzVRuFMgMvtvVLk0xpcAFJU0XZXHk6+tE0aafyup/4
3GVJTysCOFDgr5dJyGku5oURr5inntGsF/uivvlzih4UIakp7AxX9KL16kln3epN/am/WvJkMLTb
+eO4oDDtFCq9fGdkWyLwz+oevpxAQUQPCJfqPyss4TjvRMNkHsklHL5sox+GMDiSEpZnmc/3vb0s
MypNXzbw6XSVNeMcr9jvd7UAoNrNOKaXDC/edvoJfPZcf7LNnt4B9qZxKnBY1qSfBJq6fk01G30K
0wj5yFO/MBlmKKLsw1KkNOUna2tfbFlN52S/W9apxtPFCv5TekOqDYEiytma5jKBheZlu25b7zkK
uWZFE0TGKyZiaVrE2753v2my+92NnfclLY0cvKoYF1Zt9z4QW0+ETl37jOcjtvGsFWJOz7COr+fb
lOMa87jhXSw5B7zFoTdXVThCdRw0672sScfzYdd0zgOlYw/FC3qq2gUldPtEP82ES5QG9cE8P7Ur
idnNgMRu9zjA7q4dM7sFwNzAXDwbF53SC/XTaf4QTqPX/87aNRH3kfAnTLS+kaL5wxfJjukg4ds2
nYY6ae0Zf9nanULJg+lzxG1T3U512/kXVKNG4sFoBjLWCXuSiAoAjfzqzx1+yTA2n5ouvJmGtq6h
tEU5CiZKAjOl26abN3WjOulDwcqgaCWnSQF9mNl569lz76XJrZUi/S1hHA++sEkPq5eANsL7Ban9
81XmfQMrFbadZ9ChnyH/XH8N00iWgno4AHPb9fyXQpXXbxJlGOFNhO2ZZjYd+XZDl/4L10FXwA65
/YRbDTySduIBSCj0LuM8XRmmviQANjxatdpcTQjWnjhDXu9czx4rlq4tGFw9P0Zxb5cHsYO7DJZz
N4XPMh0T79wMnsqbdWAZaBIE00AuIicm3KfvumO4liUdjFTyGXfBh25G3edTE8BNsYDMqbpb8A8e
9loAD43YCW8LjPtr0QV6+8q1rudcosRnu4cloP97o/WaBV300EhOLnaaPL9ESb/yLyMUWDdpnATP
O5Uwg2lSrPoXAqL4BvCwZzEfRJgzhnMfrOG2L7DrTOPj7pnkZJO0zw2p7lXnyc/w7LUfYoMtvgiF
9It2HH7upBmzTVbtd7BVuvtg2eB2vkxIidzwSG/AGs/zOmwF0aE/fxlpjfJRBFp7CPvCGY6D8Orj
mAfZsHjBCwMrhhXtomj/M7E+9nsPNUx3qpugne4gGq7vUn9e7S/oa+Y2S5EG3QviMRveJfG8r3/E
vVzOtZ0hXc4aGPR/SMY5avJx9Rr1sRHYDL/7g6wyPXnKb3LJNwNHlaoOBGjpOlb17c7orAtojmZT
LlMkHxaJYPBXP8dP/gw4eNF3tJYYqgZl6SL1xuqJKVWtZwgj+/4TNGtz9wwDgui+IW1lSzlu2/YY
wwFBFXpF5vwSwCrHZtKwhWX+Oo7NV9PrmnxvG99+6Hw2Pimt9yZbYME+WSQh9jX6OdB2pM8ziIne
Vx+pMO9LEGEnhW3TPIeoog1EFG553GrL8lqBQHvbtLvOx9HEeO+OjKlAoA7tOZlN15W4nOzqYYFo
5SnFYRvrzC4SUqs6fGSp7AGwB9JQV5DlYf82mdeZCvLjxuRM7/FpjdL2ssk2r5b+mwTyK4vXdrks
0NF1Q/8Farwt3/whALIZZHCYmyzAJeghFTi+UNCVdBWBSZvZiloECpH9pMDqsym9B1rW24pGN+Qm
XKC/3SokRYM+mk8Udb+5EHrMWj+E+YKO+s+Ier9HPPxgKMAMdMYSDbarEluyFfFn9LVu0wfrp/kw
UqwMSknZcGH7fO86ZI88EjxTuYwXQMC4zmgn/JIHKs0NSv2eJiKSW6+Le52TenjEPWO2JRNxGFl8
MyLHR9WMDZwyKKxgzyrtxPDgS7V4OCvgUnCXRrVfdMM4r+eQtoH9QHuiYeiMzHr6EiT90pytAHrp
aWSN/zWZgA0qpqDC21LSenP0uPWqis9Edwv7gISm33+a5mj/EAZC0FKJYfDWbLo+X/QBdlxI/6GB
TEpLFe4me1+ndxW2TLXmSRDUTxukT16+Rli9n6Z9GeHtgbpqtuSwyaxAJk9pqz7wCW+YGLxajCd/
Q922OKMWl56Syu/7QpOKqZy2jaAPgVFXUnA0XYPrBNLdps7TxIasAGeaUINGUDPeyzk+dYmANVe2
S5QIviiU8vq/1VM03OveIKzPm7rzctrBehBTN1ltFi8RNglm4E9xU0eLQlAZrwR3wXpGJheWJHoB
Y8kPvPnSojPkoxmwMHMWRmPBt8b0JV9xnnwLiV7smcVcUDBwNMz1aND6SbHFovmZ2rDOJp/uZ5OY
9WvfVw3DlSesuunRQK2HHU8jpG9v/VYtyP1X24dku4J3d737d1OScHJKQE5aEb4h1C30Hvjhb4uw
Xn3hUR/OL0ZU1H7qtaE5cnMj+76JarF5uLZeoXjzOV2Nyazy/tw4yokGZHr+H3Nfth25jWX7K7X8
DjcJEAPvatcDGbMUGlJDZuqFS8pUcgJHAATJr787XNXdtrpt366na3vZKy0pFEGCwDn77CEZ56o4
FLaHOUoEXT+KPZauq42RP46GfADtt36wY0APtKZ+P3cu3vpGsquaxfFnjYIqnZfqLYeR9W0ISOuu
CKnIEVNgH7ifTl2Hk+GkfL58D/sqfB5arooDLQvIC9bKrPF5IHS8Czz8h2F/z89wDnWJEgucSFyw
7lG2DM85IKfxbiI9COZ2lqkjoFxkhD8r1Zpk6dQZY0h4DCAUl42JCfIrbHHTcRkVfcLunm9rWok6
aZrZghyDsBPKPUlzjwSITY1HB9fHeewZWXkoncy3WBgIDBP5clqF+q5Ubu8jGkUnEdRYcEyPaRmI
e83H5ilc9XyrRF/d50FvwHRyuq6HZA5KhKsnOfq3ZbcgsHA5iInmzyKc+5OtFhVvqnYQabO6dd61
Y8VPCwi50ZMnSj7k2jMEDVDbSnLIGjl5nWR4VhSMH5Yi+F7abLFPnAuxJFPZzArk5HDyy6a8mOkc
9TKvMAJSY7j0yIoeBoNVNpesqza5mEJymsIIOmso9n1wGoswi28MmY3dTXCuCJ5XoalI4yWa7JWL
ep6/oBdrBoRmUEIPfdmX0XU1Txr5wnk7YWsN+1E9M6f74HZgjvVbmHcsLfx8jCiOHZli/ZXgyUQI
G19KXm4CUxU2cbxEcxVbJ8t01Ki6fZIxwphOFr648tusOBuup7mb1jfErHkU+IVVHKe3xoPM+6SC
Fqvawhcqo/tR6bK6n0OgWduujVizsxIb3wY9ei6Pw4VQuh1kQ9kt9EoVvwIjnIWbMJ55fAyhSJt/
lDhFm1tnrOqDdInzqTiZwbBAJLCZUaj/1orq5R5gj6TAdUBCXq+M0QY7UdFK1FB9g0f/oQb84r/W
vI6PUYehLzONl19Dw2ry0oAyAOBn7jhyNzFWKVKsDlT+SeamGgkwo5s3U5OP6rOAS4V9Vr4I1Bdj
hphWGy4HgmIlazmZHoRfqzlPCKWSocrJxiaNM6bpjVnVvPyIYGChv48lhIJbVSG88tOiizmGhQbv
xjuklvN63rYT/Ir3cUlodyfwfGIPDth4KRAQjyQBfxctHCMOFQsKf2B1UQfNJlrHeewSLYTIEWzQ
oaNG+1IN6YIiFYU16h7r7yuLEtHv4zqvx2dtSDftuorY+GhM7Dju2Br7cTNQPU8vdcyhJxVFHZsX
6+th2vV50JA0rl14VQ55JtIB1A57vVRVlOOWyBLyVoO5UTr204AOaxAwGXp2axQreE8M2XWX02Hv
s1l9GhhdrEksX9f+dtFaJyMSYhPo7XLHkJinqm63eIXyJUeorjuuzAByKGInE2M96ufEOuvNvQy9
LH5MCOtR27UOgmIjPOy8uiQ3SE05rKLhbwuyGcsqYR2JsxMCxiMRpUavFUFztQRkP69YwXtJeShP
FidL9RqvZbFZWhif3HbUjNuSDKsDS4Bk5Ihmjdk0ADKOXVHZIUthGMae2GRBeZx8kffHuLgcT7ha
NoRfcdeVKc7AvnnmGEoFu6ooWrvpCS/9dpohzQGMQSBdXGURljeq8gEgoHKpb6BscEedlaLFE5m5
UxcAujvHNLf0iHpbv6iq6PxNW3tzsoNsdbFRyzKnnGPjALiYZy8wckEzkjfYTctqrM/WBjHEETDx
8kctVZH264KkHeiZgkMpR6bPg2VGn8fMmSvX9131SsdZ1dtO1eMjYBS2bQhDFYb3I9RxWWU0pnqO
/DOHvc77CCv4IClgKFNiEaPQSbSXzY4h6NylA3rVLlUY1U8Ie1Qz5hXYNw3K0XFOtQMGksJ6KZ5T
aLiWPAkLLN5hqalOe1C/QDqHYw49d3FrARhassbNSfqJF19mPw3r9RrhsHuCcU1HrxtRutKklk19
edUpEMNgCjjPm0BUnUNaeXRLkfy+mTo5V7DkyBDY3KKokPdhwQDHZAZ9fiIQ5nhaq4zMYLQOet3U
GKKjSsgsZHHfshZhM0daA0JMMtieqPfOAlbDUYbGBWGTcwAOxWqxvZ2Jijv7gHEbHa89jAxQ93qk
lN5EDh5NqVJj728bTEPfohWd7Uubc1t8Lrocarna9r0GEbCJHhsao7tBZi+agBohKcCAEAaJvW/q
PxclUA9gzGZXG7eECfaIOSuTFVg039RSFIW+WrwEcJJAYBa+jKZvWdoBWplulz5f/X3QD0R+8dnQ
uls3lXF5UkWMlmbbuKwuj1NezGGB/ZbyH7VHTftSL7lvpu0a97DJrrthfcLkoAH7bQLE1MzJjCN+
PMyV8Xiy6fBMWcF2GPKEV3BXwEGiODzOk9YLJ5/wPHi9jQtboGlRYTtfe+Xa+qtvgMYk6GFddA4J
Fe17X8Vxvam7bKSPhK7NdLMEqppusg4Rb/cKkCr9FUhyN71hrP3BWxPLwxzmOkijCE7Z1zjIchzW
+cyp32RCzqpPEZIFYm66hmC/PEywNQpOAhZNwRUWlqxPTrCoR2ZfMLfnuAfAmoieeRid98X4HnBW
Fjd0zVoQirKgbg9wnCf0DoJHKboU8U2rx+CmXfodghf9uANFrW9SjEO4e2t9YwiSDVerjkQDAvkS
6GZAAyFQOW7CMe4r9C6oZ5sbB+CvTqFcsMYlcPMJ6VUgKEfVzi1pDyUIEtObp0ts8KlEZvc+L5Xf
jLzv661mTA0biigZWyfD2CzFDoWURkcQwXsMrEl9yfVCzFm3qYoynk+ZxawxhcAjj/kGFgqBgSF6
1mAQjRlml5/ENLMVW7PtowP2yQ5j9gFHWAIANawTKD3XajM0rdO7aHbh8C5LXmuCEimMLENQLWxw
fvR1oyHEqjHasiadGhyHUUr0GO8F7ekyH+tQMfXsRkSwXF/W3Nzjg5dRFaVVOLPulstSz58JPk1M
kgLNXud2Fxtq1PeTWqfoxl1ak6uMdPWMMwZE1zWplizPb5cmNKjJRsdEMGGmBJxJphiScG+TwDRx
+61csGWDlLfIJngf7USGnYO7BOpCPObo/REz040nE3dO3fKimnKciKpav9cFxggvVeW7ehflUUvQ
Bw89a5FyLMbyPkJVg6MBWYUR3/XY2of3oo+4V4kNY9gsexk59RgCUyuR2wLg3r7F8GGtn3viOnLX
5ZjU3E9xNRho3helaSqnAYbE0Lv1oz4WDQZWWCRRz3ajRH0ntghAdMMVpHs59+mK4U/XwMlxlKXc
BFxYdeV7jICuUUQocV27KDIPra7q8SRz5rsjcUghf2FBgPZctLOAXKZriEu0pJ5cdwHsde6JM678
QlYECqYxCoB2u7hGjTelsZCQNDyQ0+OqwUVMVWAwnSmZbmFSNObEflPC9NkjAzaU0hbBBNW0nsiK
YOxxw2Dqp4++z9mSoMyo1jSUs3WHpWtjdhgBj/u9rsUaPIeF5fxU1hjhpX3QYHK/hRA4GNHbtUDo
gdubmZPdMFLqUiaaiiR45s6iNxcoquUwWNgFsIbqhl1JQgxqRIvZzJJoZKOpZBnmnm/GQvLoYGcX
r4c+mknQwouNehcnNcsRcobmK6yueTga88wN7NDfZR655joAqC13mhcufvAeM5WNzgHvQVYIJtld
2bZaXGW5busHr3BhrhaqanMKHLJwAFSAWo6s8GXld5WTTX6aqzGun1DPAkUCYiiWcgCioBpAzRHM
1cogdXiYe5LCPUIs/QYDPKniXQ0e38V7WH6FfV9gwjSO4f7YbBvMcIw7ysaPuLBWVv14N4+4aBh2
YiUgLpzKeHlguOyQLcW8qNcnjD0AbE14knfxuspr9AqCXFGSAUFMRADbOXqZvym6Dyoh+n1dyYFf
r7qDZDqkS2e/+tLFgO5qB/OJnUXC9FIkoQcGi+EkBVsqGIya4G43NualmSJF7zo4hBi6u3i0hmjd
Zo7YdDWu8VSlceN9vVma8RIFZ4244WMWtccIElx/GNresU0+LX17TQ0MZpI5q4PwGK09Z9fEhCHZ
Yaxoy41WeYy6uh9MD2SMNSV7nSWS2a+yNa/mTwCUIwukvMjG9TtrOcvf+roL9DFgUCceg9IvwxlC
/9E+arhIF09dy6P5OoyIWX4sA6/663JyjdyujitgHzHG0wlmdA7jkNIY8PMGG51d0Bif2gVZn8cR
b6HauJXSOgWdXWDMHUUXRuykdjHIyDd6QpjvU+Dr3JxHu4btSSKpDhUBEO8M8oTYLkhbNzKq3gCa
ECBPXJHeAB1ECZaaFuu82WKOVANowBZ66WP8pRKJyTixdCEkHPGYqGGEwqHnl2sX92jT8wSgbXxr
5KQJHAJKWX53l5Pxu3TA2SD/5vlx6GIUIQF2Ov3AxpFal0Y5kPsxcTqCB4NniHaSgEKDDaOcgBDD
8iG7oYW0fof9E+6Fk27L6d1Wcz9fd6ts+GdUASKak2qo3GkBFjl/VrLpp1sc1zk7GNQpSQOflCFB
fE8+b1oGbB6HLUaOd6iKY3kyBbQBN5hqNJCoI7BgRes+1OjKOaImI25fnSODSqDVoR5wZl8DsBiH
4hOIDWG+mSbEKH+qwEXEgYhUDLgtxpPK4mfZg1XYp22ACRQQrmwcOpuUkNBFSacw+WcpptWje0ej
nAMOQ0Ma2Fd0Y2tJEmHBfagSju3VrkmuO+gzEtjK9z7fzRB0Is6nnSNRfIUmGqB04jxiZ4Z9g16j
rFI/wPHbn9AIzzzcjKwA+WLzr3FcPrCYxRK1TdcavQ3iL1X0KKZ/iZQe/Oqh+RvuDNdsmg168y0r
Pyn0PCX/16QnwUc/mA5ub3FWSrnDKRWgVY2n4GywWf5VpPwfGD0FHz1h0HBTCyYX6m6Ch2AoutJe
NZ508FAzYLUADpsq2OnLeKB3swFAlCIGlwQpUFn0HH9+Wy6M4/+BpfPRPCafgbGVZJS7DimgelNC
DHIG6W5IUS5hYodpm/oLhf4fkJDEB87zOJjFRIyJHYT0g3ywS5e5TZ+jzITqGp0YEPCCaBSF89L+
hbr4D8iJH32sKvCqsJlTvhMKWRYWdi3bAYjWX3ygP3r1D6ytHkl4RhYxB+OieavH8NmrPvsLmvUf
vfYHWiWq5KHp84zvMOZCvT4ux9Jp9i+++Admlg1D23ZO8B2Qri0Ij4BXQ+Abf76g/uidf3jOsxkz
DB6XYpcHxOBInTL03Th8/7VX/8CppHXPwKrBdUGnBk9bGyOdce0e/vzF/2CFfrT0ESMGNf1cYbkU
MqbfTVs2Pg3EQpHHo2jTJ70Di/kAcRDv/6VYu+CjvU+hci/hdcJ3iBHln6NhNDdVCHTmzz/Qryq8
/+Hp/mjuI6uFiWnJo12j4gI4V9wuHhAu/n5fQiueIxS++D9tFLZiX/bVY7WWjyFWGj9kpnQFWoW8
2CLV8Ps8saKniZWoiP7x7v7t2/x/8vfu7h/vw/z93/Hnb12/jGVe2A9//Ptj1+Cff7/8zH9+z+9/
4u/79+7mtXk3H7/pdz+D1/3n79282tff/WGLstgu9+59XD69G6ftr6+Pd3j5zv/XL/7t/ddXeVz6
919++gZM115eDR5y7U///NLx+y8/hZcL/W+/ff1/fvHyAX756fyqy//27e+vxv7yU/QzFUJCyxJE
nEXxrwpZ/375CrqEn2kUUBWEPGQCxvvqp7+1yAktfvmJ8p8D/CWUQBY0mp8Ll9l07vKlMPg5BD8I
0htF4R6qINr6j/f1uzvzX3fqb61r7jrMQM0vP6lfD73/WkkK1He8M6S2Cob/ShZ92MVVSGzuarOL
zBzwQ1dVUCRqDEDsF+bxzsYEh4lq4XsAa9oUfX/oNwTMkOEqjomL4Zk4oOZhUKXIc1OhPTgGeWYx
aAdLy1zBkROgQSN7BzoQrc0RljqshY+00PMxUnmPqh5EgGzXc926Z1lfTHsBG/jwMKxjB4x/dkX8
BbBxhwBUOLW0/kENIa+/Kz8LuEyyWRZiE7RNY75XRV3eNgwn7abotC+/X47YKoXN/BgfqyXy0W1R
jiX4k8DGQE6oInlfFivAsrldYb5oLpjoYyB9PO5dBzS/XMij9fG3LvbnS8rZho31fRaR65GVLEsZ
0YBeFI+s2jfOhhSKImt7c1Ywrn4OgvHFAfnKj3OUsSClYBIilE4+RWWBfcHGp3WIQXjqObDlDanQ
g+4dcuWXFNyLKdy2AJwSUgjAG1FnsvEyXpnhNNf3Nr/ycT2ckAVbmOeIVGTdCxAn0hU24/55rS9E
2QSfYGyPNfzYbjsiM6TtSWl2HYrZo+4ICJ1t2DdHQ4U2aTGM4aMxcG9Li2Jqa0RoZCo7rkDDYVQ5
ROEnBuJgjDnu3KkqDbtifquAzs67LsvmAHyRiOV3KzgNLNVoF9+oCbMbBjdWeT968FWbNB+B34M2
Qb/SwS2v6DDGe49SIQF56+wzLhBtzYhKSjWITzGZntYWEPZShuxdm7BY91UBCB5KB5D6i107UxZ9
A24EGVEEyki159Eyu3NfzVUDfkg8fSmFUn0CfmSzr+F5p1+qch6WfTaEmd1gxtFH28X6AfS6plK3
sw2DisFMIa/le+m4Dt/rFSS8h3qxg8cs0sTjjZ6boKUYwGpwjtIgrC2Cf9kq2cCSzoRrjR5DdlUP
Z2tagUzTB3NJvyEISg55ShZ4am8D2KIWn3vMNORXUHCC8q7BANm9l4RUViSKFeMKt5Spa6e9UTH8
YMGzGwA7bKhm+Rm9XiZHzPfxUG5Bc4qrbd0Z073FmXf5EUxdFGI9BgblE8uNgTF8CYrSgHH72gFl
tXSwBhyFuNQ3FsxXPWyKINDhIQtHFW4lWGUs4aUL4ylMmQTDiKRTwRoJSmznO/ABhdrXcDfeU2/a
G4ViLMWU7VzwCW1I7arlwWJi99LXQ36VVSHd5ZJjStQKAzhB1m+NB6W5RL+VJzZwIAasq0/xziBO
AEh+gENTs69iyGdTuDkIDIdrAJtpRXoKzsi8XtFJ6RmMqLZ+VBhgwcV9cVi+iPF4Xpwbr7DHVQdh
V3Fqq67eZLH/cRk83cwAkCD4UZ86qFBPgZa47l0+oNN1scAd9XgeRpgE3TYwEHoEZiabpGzHaB9g
JzxhxlRjvpJVl85zAoMrnMVTwMf1PoYi6aSJtdfjMk4p6A9ik8eK7K1mBVgUMZs+Rw0YqVvM5eMp
KdE5q51fx2A/UI8RhWHqKkDgeJHAYbzdV7WaDmu/dF9p24NIjhCurZqificLFQGFLMFY7VmmNqFd
gAIAyErgaYcZgy7J2U3mLrTgU1bOBLu89R0Q15WnU1YLkcyYg4KsFc2PkvdoTCvrrmbE4261r5Ef
EDYA76blvMxkfuMT8QfOh/GTNTCAJhcf+CgKgxROEvDaieosJREJr6JSwSWr8MWXfKllSjovNxlA
zJ2cXXaEUu6hhpXfTggQZzw47/uVg/B8CXa6gTa/u67IOH4qCQr4qRTLV9DtM9ASGSGPQ9G/UR6P
u3L27kuupLsfLIhqLu8Aeg6LxhXxezD7iqsAWQpb1QRxmpFmOiLw7jVfp7JLQnzzZcmH5xwuqVul
6JpwYcrNPMM9rAGyl0ZIZIY8mcWHggp/dLOk57kg0RdaUXEVqak/TmOJmX+mryY6ms0q7CUKJeDb
bgSBMAKXBg5kYPCBb8AQfcmzc94V2Z4RTg9z342vSzaNW0yQhyNoBtnG0MYd4tW+SdxCpPFS+mkA
5QR01eK6zqv2EIqFXUVrpr7qAAADXMViyEgQ/NCkUWa7FBPn4A6G7tWjBwf5Ky3LWSdaDfnFzrA9
dtKyu7BYupTkmQqO6mJBk2AQ0z5Hmt93pMKJSAL6iUSKbYgphp0I+mVDaKPvJxk8TCOXB4Q0iZfx
QqpuSs92ZWDqdKmZOvmoZZ/jRfJNRUeQXfn8jWiHraVkI8Xr2azKUhETJhINCkLaZxV7CGoRJBSj
7RH/Dtwniyd3W3hIBbF1KczyQrcdshxU1a4nZwteIwYQ4MAm+djZGzBScIpHAYctL/K+oUttVybv
L1KFawrazg+/5sxcu6CoMEHAImCuDDEG71yJ5xET4h7YLzh5BZhamJILhWMn/4Lw2RHmZtCRu6mH
L6GBm9u2yAn0LRIoZlmPFw6oHjNQEBLoG2WGwAKGaSoLLjccVLOHgIagsc9H70Tm0qkGs+9GCWKa
9yiUInuFtgjElkRhVvdiTdgdh3UIsHjbeDfrzqZ1Y1804plApPLVAdTP8k4ZAsa7KPRjzVut9qRc
GZjD8BGut/E05ru29VWTwvqj+2QJ7kJbZ+B/Iph2O2KMI5K+mZcdtwaE89XpjWdTnnoJocQCTlMC
O1lXpFax8RiWbjoSspTXa8Gb59bNDchtvey+XTg7ecKRH5LOZddtwE6UOzbop5YLoDERkSA4dQ24
TnV1JjKvXvuhYU/EgYqzBanQ7cba25P2K6ys+x6BBl7Fy2ewB7pD09XNDvoF/l4tS5QKWpJ9vspX
OBWiistleK8mHZ9UIyzw1A7bBl4QywbItgNTuCwwH1KyRXlGI4xXxAM0eWrDqwp+xGgj1Tc6g/Ud
Wy+fBt58yUC0eWhR1+RJWVTy3tCJ7YbLpgXu5+DR/mV6p63n9qoHQhNv5nykD1D6NwMOHUwg9itr
2dkNa/EyzzF4f4W661H9oqEEqh8uRXU3VMRz0BBN1m+QJKWHhIGkthGjaF7mKWrOZSXoYQXl5cwW
jLgxIIIXTyH1oSsmCnrvqNyjQnD2NUaMNoVvIBQ0IeHTUVWYtTWYJ+HAWN9IXPDETiFNONQsX6yE
g6HMJhC9WN3NwIsp6PsJhqd8OVhTgtgy6Jjdi1UFXxxU9WtiwPLDWD2fxGevhujb2gTmCScjqI12
XjUuoKtvihYWItnMwmMlkHFeLIqeOfH5cwP/ToAiC3DT3HXz00SD4QDvsstR3njoQhZCz0uuzRmI
U3BuwgZECrxEnEakD65XcPYf29AOV9HCSshdTB1FG4SCQFbNl+IJZML8DLvEed2tjNiHKfR0b/mI
YXq9zjO4v3GTmRcwoDDOqGkX+fcZ4Sqf8E4/j2i4k6rLfA0gtS9D+gbWlOVnIFTjcrtk8OH6DBQ3
pLeVCyelklmoCwsvYN49hoiNwfyddBlNIqaQ5l7kzrTY0dDBgPSuu7qaTnEz4Dx340z4OZyC1Wzz
hgU1VM/9HJ4iNP3tTsKPEfQUDGfyg+KT3orMrAmBT1c6mzI7AI04gneCAxl9QVqZ4TM+V7/NPUye
xx5PVEFwAILTP/THhvnhmniyXHnH32oIgM6Y8MT3Zoiqq+aSENc0cZhY7zFQcRzhNzICQyLUqClC
km94X10VHEiALHR/sODrHWEEJY6cN1+nWt87Og0bHeHQl8v0NaOo0Hs81Rto+Ah8s7w4YCJa/cAD
yh5ybN1pBCHHV8RBFE+A4OpT7MNsX8pBnLGZwsOLcNAiCQvKVyMGfTVD7/8a9JG0Nz7o5m+zEXI9
QEa0FGiVZh8eERZZm02oxVjdoIoXLxxE2/XkpxD0oajSdrgNQTnWn5tymd9zzIRBeZsDpQ9NKKbh
WOgM76ztIVSAtE++uLxs2i3iQuJsFzWlCzB20TMYOgg0vwwIcT1I2aGFBRW7x/zILxgM6RroKwo7
0Q2HgKmebZWEFAe9FyQxZ4x1lTvCv72OTnTm3twuIGXOr5jZZnRbgBr9rRQjs5DNdX4BMxRHT6LA
YlTXrl1k8SrhTUjOELbJ5p7ICZdO5SDfgxzFsJ1zUcynNY4hBxFhMBdp15eZ3ERzz4aEM5fLew2f
B+RSe9Pn9yHXMjtH04hBo5myYgX7sPR8S/Ch3ifB2+5GofUTqarJyncOqo7sUFdaRZuVENxtIovo
uuhw+TBjg7oxteugu8PKYgVGCmYHB9C1n3lpEIQSRTHIvC7blVUc3PYAsnfDmkUHmlXjN+iNihcH
+AipnFp8Jhi7bnsMl/YZQZIeHGxxYEqqMDnBZLAFq3fWb8uU5RVkoUwfIuRHXam5jbdDIL5ogK5Y
+YFsTgXI9afcg+AJaSbMRUgtQbPEj+Xt0L1NtGnAZEBZ8K0pJ2ShUarjbbM0FwZ+p8cD4aP9vui1
OwWeZ28YucTYAzkkHJs6WKPdEvYtWLEqgLdQa9di3WIGHoFVx/o9QfDqTgAHgS4w78I9zam9bzJY
6i9hPu0lATN2Cdp1CwFmuEMc3rPslmUnkZG3DbJ6vJo6gydvbek1PHXoOcdEs0rAT1df4MQNRTcN
7BvriLvSsDTZYWSKrQNR298JfJevCmA0n/KFIpsnGJTfZYusoFDCaQNSl9NVCpHUnEJUhf4dD/yO
N8gRzNdA4Qpn92wZ0VnPDLKPCCIStNf18RKabrdZHcXX1i7VJuMZf+iWvH6yeV4fW2jGok2DmubI
s2FJOkfD47LA2EK7ObsqfOc3FEldBwsKSMJzeA30QIGhMIR/8CHLhv5rdfHFrNAQtC6+DYxu7cnC
nYijkOT5fIL1Xi9v+wFo+r6GbhH2ZFLDz+0fSvz/FdJ4Lr+Nnel+2I844u+gx9v+vQXR+f3dnl/7
j9/5/yHiCELynyGOT0j7ev/+twf7at/Nb6HHX3/uH9AjEeLnWGIAw6ViIgb5CNjeP7DHUNKfeUhj
OIJADhcBCvlP6FGGPzMeoaJkVIUXF8X/wB3VzzEmrUj4DKkMoXSU/xvc8Vfn0f+CHS+/MaSwyQnB
mhExUx/9K5G7hrLf1/xdAY8BKZ32UU/Q9mOdrc+cu75+RVQ8N7t2WEDB2FjswDiBcUwHbzk685ak
HZ1reUJZtDiMskk7HHzcoP7QHDxiLOp65v0bhyxx7ja4VrpiaS5lFL5L6IrcJ3BqpX5VivcZPJ/Z
IG5yUYKHA3Ye5H46BXd6bG6LMLC+heKEjzVGwp43zXUoF2grUAE04XJFEYBX/YAuuMPP/OaW/hOs
/S04+/uxRSRiGNkg3E+AiIDbRz8GQcoQ51ghCvWe+a6thgOOEx0dNKr4UR5WA04C6Dplr8sfOshK
+leOkb960v32HsVSMsmwryiGO/XfXHXWiikjAlF+r8Ka1WVqO8ax68cQfw3Vbpx9PlqQXmweFQnw
AFi03PkIGhCYkkSr8OwECRV0oUmHQLMxvIm5Apf9L67R78eckQwYYxFQbSZCoOtYlr93WpgLMKBh
5UC+C3ASArpBN5HLYYdjz7IgaUcwtV9qDlzhL2aEH+7N5fdGcSQp5QGNFfv4e3u3dCBPMfU9xwlk
BFjJvTZfClQGOP6g7nPlLfQhFmhBUXSUir8YAMW/m+5ePraMIHNUFOUL5gAfvTFyPpUENQP7TqSG
m2LKfSD4Kx4kKFw6MC70DVhKXXhm9bC4h9oEAYRhpig1LsqfL9Lf+0bhnXAqIsUvNFGBq8E+3ACL
SK9qqdvsWxav7f+l7MyW41S2LfpFRNAkJLwW1agty5KlY+uFsGxvekiSLuHr70DyjWtr37Dj7BfH
lssqmmxWrjXnWPQwbztVJ5iZk7qPltMSasNb+fNX/vvmQxkGIvCpgtgebZF/f+eZzJIKVbb+jpWN
Wc7ODvmxPCL2GntxwGchSF5wRMT4Q9wpg+fWXiYdHUgK2Wr+y0B4pUr+Mkt4AJEtmCVMVLrreu+p
MGm0Fn6kBuuF4oKsrQszZNuEqE2b9SDl50KsAmpUD94FP7CLT48UK7mCh1oFBaEIIprmIaoz+uCQ
WWi1e19PedO//PmZsaD/IgcQ0oFuLAQlHhSIDrNlq+7+oqpAKxZqumyaF6MHzSCwx9LmYdlm9nyL
5KA3WQ/KLbtt0iCe3/7IVTr+tw/LoZuNoNQURCE+eZa23y8jxPg/gCxoX5rKt1jDC1YvfIAYV4bF
v/YSn3W/T0ddfq0Lv2FF1aqmNeVFSJVjQpeasdpuK/9CNYArXKvpWphyOzz9+XG9smV/favO9pAk
cXDo8oaD91IO482Nikg0vfSJG1j1oRh6VY133TrkqkFWs3RcnCXrib9rl67GqRqWiOYfoB4ml1QL
qiIlQl/t5brOumZAbE8NLhnoMWBb1X1A19e1jl0vokgVu1axIM6CbFHxW8s8mbu/9fp1tjL9rzfk
BnQkJYVtO54f+AzW3588I7PppmZSz9Jv/cKPlY2FHHRsgm+RcvgqLZZ2Is/X1bMaBX83vi4nIMQp
S9D6aYDKcByxev11Qr8WGX+/OI9gxI8cx/W2heTdsChNCVEta9UzCJdcYyTsy1Dcukjtl2sPuTqP
I0qman2qM4OwazdmeobbxYI/B/cpRxPrArRFsT5phKbBmXTKFiAYsRnAT+Xob6+n7cnAI32bKEnc
K12U6xPHlxIiqF1V26aV8/R5QW0TIdLfEVYTiYS1Mbw7vKMLf/QrOuRwr/yeUBw2yfbuSpNSFUPJ
vH19FKYWh+6wNQW/oiV44Mpzq9lig0Fhfv/KSbjp1JFknjM9CIBVlA50SXmvqlBo1lvWtsbDCOQj
/dKETSKeJsgADDIZpsQZU9e0hCh/Huzvl3A38CRwbKTSQgY+TM7fh4aXLE3qRKp6pgrQYwo1ri1R
Ac5t0dKPeOxmFoo/f+P71cilITDpUfZthzDnX9/Ya7vPZnIcX7yVnht+PI9ApJu928uSzZvzvR88
kzleGYSzi5w9vZUsLIzTP1/GKxT813HnySBwMd+6vmu7JLzf3fnWdrWzoqB+qhGzoTof2tG3frRd
1rEaZcB5HdzMpATupj7EArFTmd/SEyAcXMDOFFSR4FNhSLvriqZOD8bTFQ6kfiZDcT+ElE3izl9N
e80gsjPQHTAi0acnAa1MruzMZhy2U0Z0cZkU5bDN/AkRwQeX/V4tpPW0Z/6GX3y/roWo+G3CDe6a
u/U4E/z+rssgyZq56+XjBPOaINZHe0kQO63buBUEWeIic2bc5bCZI2RjOGhfI1uL6sU2K0acxclD
YoJtSLtdTvu2i1y53rZEdmtvO8eumlQP/shfSmZdMiOl3HTqQDuetHQ6ptFfXuK7lS0kAgrZNlnV
eINkibbB9svW1qFSXtuicR/DIfOYWwPZHi5goBCwTd3Xeeza9sK1JZnZpjhr5bakIMljo7EyhzDe
Mf72o7Yr+/JrFRVSXORztT2Hbpnb4Jx0hk9htd9ucUnhrxxLUOcAjVBEYdFZ2C+43b/c2rsok1uL
MP5TR3DQeQjivd9vbTClIwGULFRzp22lQtrP0FqrNW+/DXZYus1uGTDWPEm32fbH2modXogJ6ipd
DiiqnAGTpmeN8yNRquZxzLLwGH0eBdvinya3IoaYmCu1rW4jy+ZF7qqZZW0gIuEL8ara/B9nLIdH
UadgYc7DIPHNxT5lPKZEhr2R/3t7PttSWH7980N4tzqFhAtEV9L1Q46d9r9CXWdeRbAEnfVpqmXL
6vAW3roZvu8y5mSZwbb68ze67w4V21divbZdm0OwHRA1/f7Y8dARQiojP/VY7cuvwzKQUT+x9/N8
RKFE6x8SZJ14nqGeoCu/QGhNy3UaB23r/axNNdxRvg6T4pgMVBHvOYW4072uWj5lapL794Np2Kh+
vra0mxsepaFHKHOFWbS9jrQ024uwitzhj2gpounebiHj5ie/LNmbymDYzql/vnfxSmL9ZU3k5rdN
gEUCNjtR0PuTDeFgb6W2WT5l2RJUyW4YSw+/22wnxZmmSkBE8IDqQIVAQBAgZJivuryjqD56lCEU
0Y51jb3LErdJnUkv7ubWpN/svLIv5mQUAWYzwM3fyfGu+r5ug1p/nVenmj+IiTToug+LJvIVrA9P
9Jh1IBdNZw17yrS7oLZr58azNaicpoFDExfYDoD6tIZu6wVWXvrEmzg15cRkmCCfLnAVLL8QxTFy
nVE8BNWwCLQbxhnn8aRAc9Ecr8XwM1wOmSQyg3ZB5WrlWMtQVJeGNk9UI3tVwOGitY2392vLrNRe
Wzd/GkWVJnvIHa4TY3YADLYLMCpF+wh9eBmnfpVeSNcb9l1rz+t1EjW2fUKslyGMsPAe40Ep21o8
Lj66E+sR/pYxn8xgvOEWhXtj3bNjyPG7r4NAP67wl5p2p9rWyfqPIMToGZPkZDeOaysoCO6isvXQ
IEm99l34QvvpsPmeuaqdMCcGw9L9iLDDznZcVnPvFFADmw7yFecAvwpOSW2VwTlyJBqM0xQoOuVl
P7Kw8QaesnG8UIvb1WsnhvSKgUVlH73AHgIbQrZQSl6OKKuz6ob2Wmg/sOikwzzdkIdN8/yYiJoq
xn3SuFsVvBAZZFTGSuCVAJRWm20dI3Y+R7vUEkE3gCzTa7FczinV0Pw0Y5HHJVdGs2CBxa05+p/J
pAZ+f8ngmC3MtR5hi3MekXryS4bFC03wAQ2H5I/h7YdWnlf8HVxiwdchhhHdyzpizZ6uikCr1L1w
jGVJGS8FGGp5MtBaakpiYtr2Rdu3QAbepB4+OkwfyRKgNih8kpv4xGY1K3mHB7SgE5RExOSqy3Jc
IFt8CMDA5dGui6ItqpZ6wB3zJOm2Z63XEGh7npS1dCzZt6zaXYax3Uu0rG5gtuROdYdFrAiTAyDT
Ged5ixaKa2fJ2i5pmazKdg9IrDd/j63KAitTM9iW33wme02LhWNdVFH0OKYUwxDBScmTdcMxZweJ
nSDbfgnXT8iy67poi+kRUnH3YNScBlF3gUWXJ+ZVQ8kfLVwb66Gp5bbkgxZAkRFH89AyAEh6u8Fp
iHTN59TbrWK2Wnl8XSH5j70EFsa8qzKHQ2aDoZf34iiRuf5/nArXf4VeNSrIJVmjpXkVVlOGmfjR
AZPgxAEqi0grnkO8bl1MYdMfLd6gGDvosUUz5g3Py8pWmuBiI3fMbVjI7ZJz3rRaHwJGFt/g8Vfd
C0bdbYAFmoT+dEXFmJ9V6BP52TQ5fJQtNuxmrmFqqKFi+Hu7H609r3sh4UYtB9yEaoOH0qfW5MVi
jkgA7RTGbJ7Fz9GTrH3Er5SFtd1cMiyvD2Nk1Oj4Z4wb+ZTz+D+v98tb6mbaevj5qK23j//vQ377
HJkCt7yVrqq5AKexsumlzAOV61Pe0Gre3Hbuaviu1PXS3H7gAJ62lMTfXlS7TujPD5y8gRJfNk60
JJSYS1raBB+iemx5SlRXNhqiq8ixQdqJPCrLoCuXLehNa9/lh5VM7e4lenuCrWIGsa693RMcFM5o
sWqbAOUmzvztdG6/vdq34QEvpuL5BCLnXxx8WW03b4IFMC1yKr19TYYRjR8CAbBl9rhauRiHK+7U
2x7v20BaqVJxldzk9lucXPf8O8+XHqOrH7Lt0t8eqLXOW9uVtoImJA8W2pGyuKSwLo06pVtGyz7g
MGuZ01GRbpmPHlfSSz5Jt3txAqRT0a73iVi5efTuDFc0c9vFtS5oTR2LKQ35o2rsbTrUq79df4ME
KJsfMUNWaX5sUiy+D1nnOTiPyh5c/nDtvY0VKF/RIE8/H3lUTJrLMTmsOnow2KblywuVl+zzk9Ot
gf1I5FaE0x779dDkMX1pE77cx9jPkWmoFLnNioQBKRteU4ZVD1s403lkf+VnkKqCIjyWBItmuQLb
RrvEi0G0dl3HVSQq2KNJj83y0omckc9j6IWbsSNo9Ktz3SGFPC9AMCjQ2rNDqgieQ1idpxJqJy5z
XfDtTpa20xONXQyngGRZt7E/05yRJLHxOpcVBvhgBRWsqtli64OxmiTqL6EU6tV8wZpUsN7gbGrL
8uJnOhkuX6aL4wgjsVXfQPdhNAH2lvE4Tt7rnOnaEJzgDkJsmaxPXha28/AIhiSjdj283brBacoj
8pQB+8D2mM49jV9gRbLKDVpsj88xgANgNQXRNsTf8qdhX848AYeiGPc75Dn+M7CeS8fnEY/4/F8O
Jyp4joRbNtGOlMUC78tTjuYTweJsZ9jJH3vG1VuSZaV4iw4OprNO3Ms0QZUHA/At9ZZwLCdr2PnA
YJGnOiVH37rm7IQqA+YF59C6DLb5NIg5JwmfluHAUukFycKehwUn4jFz1tse3ph7W6rAHcOSXHxR
NSn/HLE/d/llJjxLrKs56bXOz5FXbEnKdmS7u5Vl4gXDR0Eaa0kOJiko0x8xBPoVrS1by0GlK0kC
Bc8iBf8ETYm9mpe/WgBFUPc19bZt1H6yDTeoUg6D7+1JFkNLJtrLwc1OV6h+6kR+RJc0Ww+aYJqs
wqq6KHhmvWV8WbNaeQKFsLd7oHWpxeLP8XLLUlU58SqRdVS3s3oOoiXrYIyaKqjOAQJ0mmUJt+0H
6585dwqTHNjRvMrf9RX5bysOKzoKk5sRczl8sqEaQj1K/AWF5v0siW2679GUT537pU9CUhMnDYq/
jmLgAX35tIrRxQE8sjsAmsJq0xJT0i8uGp2RUV4DTYonfkiBHwwVlSmz/3knb++yUwUJYoAb3rLd
1utyU1XTtv5FS7qtJkT/2+TN+3r7RPOavU8Kd/uZ79gWn1jSZftg4pGdqA+c3LfaRl4liqmcEi0m
53WgvH0omKjbrIzq7W9+DlliSlaiyKfYQwngNR++LadWGmsUeZ5EDaDt8G7MZDq3u9luyJ4LAPaR
ezl3zTbLU3zbPH20qlvyWhCWDWjZbMa3sKk/nMlbblde5lQan39+ka8jtrSOoWI9vJ3Ymhw5eLkr
8NuKj+XbglW+JRq70NmS0VbVbUlIRLQabVCd1l278TrBYz6MOYV8G70LVbzpKnfTLYzLhOE7cJlu
lzW+TjhUK+wju8Qft0mu3K3MuG9ARTEmZbK6Zb7zsx67wAE5ILPx+PZAyANvix7+9i3EEr1jIZ9x
PfAnf0l8vTvQk8thfWAEo12VgfOvtHI2UEMgX+0+ZCi7uWqZpobZMLcssxCCthlUTSRe0APn3Xbt
fzndcXD95Wy3fT2OksCniYjv8P3vDrZ6NK0195JU1dvSWJAD5io4BzCT/vxV74o0zCasmzbftfle
SOlux/pfsjJzWHYhzRSb/x0jNlaENu4U2pIPMqJmxYocZNtLHfOCN9wKgJp+/HNx/PO1/J5CwBrL
+Akdn5unHM44f1ejQowESYip9wBTgWUs96F4dMe+D6V3WNE5/fU5//sLseaQOAjCyCW5+L4dTJmh
na3oCH7fmYaNIgWSN1xKNNJbWvN1Zv/5Bt85Trc7JHcLcdBxQ9ehHPUukWkqVO7NUAX3P1eMOVu3
pP0SeIvvH43ALX8sVLLqj+PsIQipx2Zbzz3N0mD1q2A/+ssV/T7SuSKOUmHE5iUjX5Cie5doXCLb
muXidffV26SaieuY42YsE9b1HKI3ryAT48LMjDw2B0ILK9supEAANa7x1HGyR+vitT5db1halpil
vuPjzI/EOeeLx3kynt/qWeptmf3zTbx/jbw4YXvgWXxSsk74vsrKvtsNrrGmMxaTbWVaXwMh1fvN
+BG16Sj+0qbl//s+3+ZFbv9B4Xr3zKQhGtkU0uef257BWFvs7JaVFX9Cn6f/VWoN95YT4jrj/kLo
HOJfy4E3J2Sip7w4v21LBMnb20ApzLxogHVxy39+oNv68n/rD/nZiPKTYAaiR0Gx/T6fuYHgc736
5YVsLF36saxhET4Hmgnz3y1121fx6tCZQXfjpC/fL3V14tbLmAbpxVsoMvlkRxhHLlrlv5XA39XW
+O0oNCKK8TxFzgGsrL+vdY0N7wUMQfTNLkhT/5xWGL62UFFDf+A4OYdTU8d2DXZTovmtqHTQCsF2
NgJVY+RjMdssgn9+2j8lIr88cHKYPIII4c6rYCB8X8a0bepFEpvYSSNBy3rQiWZTSYy2cMf2n35t
KLRjwEnJ+Ua7Olk5xe4GBF9OjcesRhoET79UZKRuXEFOxL6rEz9N24uFmMVvz4nJS8csceJSCvvS
d13N8UwXrmi6Q13hVoKC1tpBT+db7ZMCvPGM03rBHQ6CbQUuAw5J3oekqZ0Ol3qaTRFSHhov52D1
QIPMHjbAQOb1HpAEuJb9z8BJWvwzAP1v4Q4nh5BNLHhdXt+OQOXr05xBurKlcGTdwpMZ3DuBduuG
nF8aF5LDA6EfbKkzNLMtyLTeVmZF0Zb3ZqvQWeGP9UMNpatBHU5nqUDJqhhpCPGWiunYzukK/xZg
vUZ2VPxmnu+6QTGSo+wmMl6cecrApUtSy1fWOBaIYGyqKHkKFq3uOedRZ6iK6tEjHI+8c7AMkVDo
rzdA8ZXfT5r87/J2PoxmcHm4tsoRVuo9mSFJ9WNXgFZs8eSMbTpjCeo8VE3uHZh1SGKHtMNj2n3y
l2ha20/UQbZKG7Gp7QbndugpbnzKFVnwdM84R+ZwzHTnOEVM84Be/7NwJO7DK58OCO6z45tlCM+k
8xL1ETJ6UbqHouktmxM6C5oZYtyt1PgPTbvwbvezcVdcItAQyELGhIwOEOdFLMl8AzEQl8KOMvmc
c8qPQk29FjJrf0IfOswvgY1ZMNsngoNAg7q5qfXnhowQXKHwrRT4c42E3xKlwQ29HyQHoSarAgA+
P+M/EvJb/Lo0w7YZvg0NcP9EqY0EC0Skj6cAas2k7aB2WGHTVnIZENtcAGqgLz+xubThg2oiC6xt
7qf+LkvT+WEjYRb7JZ8RQYvJu8htj14E2kwXZFjae6kDNzawcM7QmcCKwa3WnwD9RxcipfXCjtmX
vRRaVZ9TexNdRw7tkMLKG04cwkl1uQ1camU/tyXTsdmY0MGcq70UGU0gO9vSx0IapKtolT+saKXt
AzHFcAgXNM+M2KD+lqnxAT2putbCSq/rCTWo35MaRyCTXkyAiPZZNNOEABoxegOVf8/7LtlXmUp3
cD2avU/f5yuantEKLoFXsmsUCGHi46VBnI0fZOZXXoacE1806IoTeozkO7rwCo6uU627JcJ0nxV2
+6AENYNdRepoA8S26SM2vvBrZTW0CfHG+hPdYvKD7Q72lbAjSOKtZXk3gvThUdM04EdfyOQjSc0c
HdXg0XGBEhTnLEc595MLh+wIqtTCXlUP9/0kSISwFOx7rKBX+IAB5Pu0o4kTGSHC/pxPbrRcoowY
v/WuKBx4TKhv4xTQJiBWzw9/hIMv6z0ER31VR8gk9sIZio845UvOb3V77feD09FzJWu/2kWvbowU
9nUfONsITfyttptO85UhzL61ZYmDA3g/zCkvc/chqx/9ImYPCN9Kn1aO88r6Mqtu/tFZFure3Fm/
9n0B8D1KFLLGde0Zuaj3KywEmM32ap1LcxWMKe4c21H5eXEkCzFHvXiavcq7EqFdqSttOn101ehe
g1qHhQNi2J+Xb/aYJGfhMH3wAMGml52dQ0mqJ7n3l9Y7INVvYFML/WXZoDiFTdk97XdjiTYD1HOe
gmy1Rk98pWLe7jy3ak74Tbyda9cD5Nam/Nhn8KLjchjSR6iu3WdtVO3uOjOaGHspHSQKro9KcEgu
kIlnULALE853kdtn8AvXqfha1HhnKT7hR2ppOqDU5HyMKG5cKleHuC/s5Erkjfjah9hlCuoQE+UQ
MfKl+AaT0YJkmo7pTRCCXNnR2TD6quHA2/uQuBGETtF3d8DPyyMLfQAjN18lCuc2u0M/hOZkzvSj
2zbqNI3GORVqCr5qL3mcOb8/rl29hqdOiQW6UJ3+WHggp2yQ43ggPMX2qiMfOrzoqCTTjAHK+4QV
MSrVqSM+hkMt++gRLGX0glXe+1ToBEX7Oq0/Rgb4fpKtewv21TthlXP3nemGB+JeawcjbLqxdF8+
r3bbnLzKSVCMkeY+Z2CA2MsMK5Jd5CF5Kr8MLiQFo1j1GJdKf9SPaM48rn9yrxy78Y5F4PVfyBd2
d1GT6QtnqaKHutbrddoX3cFIllyO53V+boQ9XOlRzHcNzvNPOgzFN6+cWBzcbpnOAjbeAU3n/MHx
Xl2kkELzGdwe+aQQG0BAzy6O7Sg/ScdEl6ulk5uEhlsfVzfMHkNSOl+6NRw+seGnF0w2ebs61oC2
KsiPVZT4N1TeHS8e6qjah+uGlbLRyIGZsdq7ktLAXWpa1cUoVuyjnovuC405BNBNQLE3OhLjNQKq
kqxF3X5K6ZkB0R/a5MGTZXjhUIuMJ7WKDyHtOqgYaOu7lbho424WX6zQaZfaEIPv5UiqPbwpfW+S
w8FudVkNO9Doyc1sqRT6vVOdLbE0T9WAx3NjXvVD7jwBBhz3uNWKs4kKZKE+6MurqFXu82gl4xxX
2WzfIkEaH3N3mrpThq1bxFHmyGuRtHiDI7tuoit8ZmpPfVlgBqcOvw8j2kpsyGQ8xLWXNOfWQodw
vVhQkemPZs+DvqGpCgUox8CFvmxEV3/wjLA+yibKVRwYnbUHGjjo+yLNp/pAKXrJruu8bPO9pRsf
pSZeE+skp75f75cQBnl22kIPex91psUExVMD0VpeleQKdAVnj8gl9kFqTbdkcYoe4LeTfprl2i4x
1LPgBhlh4uxnhxDxeiBBMOAt4VSqWUc0BviAwCltkDvR6CSQV75rMPJ+Wj140NNuMR1osCuXxQ4L
q6BSceoq4GD7bAJz9RBZGCxQBqVVBH/Lgo1XYkiOzEPuoebZ0T6g+tguDlyEmQNwEduyc+2bOSpM
E7ua+sKtrFhO9wj31n1Lxu2qcOkrEziQPOkkYPriQ7VYQYQFdaob29R78kd1uanHlOvXH4ZBFOGw
X4IC2DaJ/75lPoSUXePRWdz6ICCuYOfNqBrv6ob0cwyUqQMnXS8UpORYlBc0//JbvF/+fFvmpG/3
gJ7NhZcKWjYFoZ3BdqGLqXNZphoTsMLiBeFwpiofDO5wtvzI0HKzSES/k6L0SBGSS3xylKW/TxGh
iafV4tK9KHG8Qzpl7ujGhHCZ1cZoBpDIbcaw4H6xRCsJzMZwob87K+nAB1roZib/xiLUhcEhozUe
DpDOwSle1tKR2UHBz/WxwYGOHB8pMtfJRQGi4Gs6Tc8rsIfHNFPPaaTot8AxoQZpKIsDPAl9stk8
bBaJQFOWk+t1tbjVGZjGeJwyjVm0UysOHeSjCnubXz9oyId7rcEsjkA9WV+nof42pMl6lC04iS41
yS2Vz9COHdPP3X5lsxF3UZ95DxJhk97n4NcI/IB/ompL8/k77RvLj7QR68NDL2V609NE+mHs+iE9
jCadkkuy2ancWbWJLuu2AIjadNWx7LDPNFABD9GQgUFIfOsW67G4dhXF1DbtKapHHIswzSTT1waz
6mk1+JN2tmQT3tsRqOuDcoL2jK5xHi6VnhMckLNt4g7Tdyzo5qRom1YnaFsRakJLAW5iDrQKch7W
ROffE+rx3amg7rfXTEoM+0upz+zybP55UML5gvPwnUtI7tl18uMooyAeG5U9FXnqPJMRNEfERNGp
taP6KJUs7qzC1iBVg+wz+JTHqkChlnJwO0pMXl/a2R0gOHtt+8WzE301ul5idgndBoDAkLS9SpTL
Tac2mXeoIzGHcO8DAJbxapqd/FuZefK5TFLnc+l4881ERXnvq669xAK7PFEUcMttTYPW6hV2dxsk
iUfcyuK4DULAHtBWbcJ2Wu3ufOP2L+0UWvmhohcYO1TNkeWy8Zu8jXudG3pMYfoiiSnnAmoF7Jpm
F1h54d9WqnfpT5UBtHUrrgHWCByFuOT3xqTlGBPZAkaxDkaXRlkZAlNNrFWmV7Vqh/8oTm1ZXCrP
s5/ZeGe9i6xwni6soQz2A9y2i7zz3cdNz3B0Vtr37uDFqA++b4qXcQoV2wMnz2M7Jqi02gSYJCVF
fa0WxC47nRLS3Jh+VC+lC7At7kl/woeYKvMNxxZzhUnJOW0EQim+T1TTph2VwunQFJN3RfI8RcqF
WZZgHjnrD4G0NTnWMhuw13J+21mEI8O+SjoLh2BXo0W218l/Gvqq+iKhucZlj9O1sq3OPo+zdB6o
+gEBpVTNwwqGOatOM0HVFatfA+mwy7KCUC4i9ERdYrVnL5sdKx6TTSG41LavDlpNOB9QyjCIYLLU
MNTLiZY6ASWeuoyLkiANZgnH2ClOli6HWel7TbJ+bno4zh/c1pn7PaeKpGRJi4J2VbGG4FAtmPPc
ohEfYP4nITzwDu5mhZzVauLJCk2RHCnklca+LbM2AFLDadsItdvIXj12azZcn94w1NVwJI6ozMWy
b6YlqcvrJUxI6cT9yAFM3VUTWSvon8jPIzzso+ryz5jlRJvSrcnWlHdwCXkAKif8nsEADo2mHZdj
Nlr1P/QaMJN/gJS5uVD9jhrgQ2K71IROCgHXQCOURVh2AaJVlbwHYSHjGgsU1tQmJuT33P6P2oqk
zXPsi2bZRyoz/mf8z2728JZEttRWCBkqIOEPFj2njALBhIWIUjDrOPkL5uEqv2NOtU1wQu+9Mt86
p4/yL1jzMyvbNSEJOIuTLSSTgC2C5Xh4GjMSCuHNQEBpzjZ2T3z5Y9qPXXlaqbrxttjyirZ48eBt
TzUNnIZxaa69kdtbd3C0XLcHxNp7dfLgDb7KgwN22iz3ruxx7GAC7r18IMbh7JB2R6XCgvXYGtp9
iTrq1kVkRuiuNjLrsrHfhlCc8kHWCzDsTExkePMYqddYzeKQArrMq4OaUQJhKNRNG96shH7hIbGq
IKE6N0GYHXeO6CJxoJeaJ07UI+snFY7Vo4XqZ9i5Laa4nRiZOwdUMPV3uymJslDlZxqEfdBH2X7S
6GfMboWW8xEjE635CtT/V1GeTnc+qt0L8tM5YGNoR6UbjLeFsyz1QXk1IrIpokCtrOqhiMwsLztC
OAkRQC0CytRcNic92KgrTajmBtPQVH5XKw5SllZBe6mAfXTcD9663Pe5NRsCBKs6EIFyQqTJmO+f
dCCGep/UoXmx1sQsauekc+fch2Ve+vsZWPA3bVNYB3E6cTRoVot2evQDcrID4YTuL8bML6fvqWW2
jAsRtUtjozJLj/jHpsQ60kA1RDTkdnSzSegC2B7EYvcXTt/KL9VUCRKWErs4/RtWN/c5ocqlP9cY
WMe9a/vj8BlJBnKOnVao/2K0Jt1EgASJXAiSW+eUk3e9E7RRNreGQqABB1vKgyyD6oougC0S+9HH
9IHmT9VISlz4Pvuw8SNKZdaQnfBT8GKkSa2dh+bvogO4QLMXEmYvUO5hCcxJ9HG07Jb7XNUxcJS5
ox2J2YsoCWmhgebjh4WoiuRhodIbi2W4f+ZwOWcfZVHrLery3PyCCCa40kL6+QtLJH0gvUkU9+3s
JbfIN9PvsEN48uG8GmR0yUhmhD6Dhhal9vwYGn+8m3WVcQvY66hay7plNZXYeU3pR/cO6UMJgKed
Lx2SFjmUjjT/z+zRpi/2y15cNAJISzdr/wEqSnsc3Mb+HOje2UUSfWSmqxXnQL8usDD85YzX06WZ
3NhPmM2qBuF+lE/RdJkGGtVcTxcwcMjQk7jciPZLs+Y0DMicdr5HKlfUf20PwyMEZG9i6bXwYeBk
VniDdyCkQEelzdLfeqMab1LXmegd66dKHhFoqE+zkQNq6IF2vztUCvJZaACIO+DG4kNnbRFvH9K0
akdMveS7oEwiZDJlR+MMNvQCRRjpkru1JgOwWwOlgkM5IfzbezZNBdbO8G9SH5kfcpZa7SdP/QMD
vDnQl8HE8+AvXySrxXRtBvpO76tuCu8Bfg8jXwe7iANBThaodmmwVSU4zrOqlMiXkqXeaZrmXFtW
5r4sVV5eGUv1d2gIIZvlofsVt85II8oerHWc+32hYzmLfNmP81LQPlaHQ3IYszysWH9ph3FdOO7i
H4dg9p+sJFPmTOaqpDOTaGv44Kp2vuQRSoxdjUDk3KJ8sQ9y9hcOBdHWgqtLbB/MNk7rTyV4pDlm
3ySq27h2mUdHl+25BR9mbyYN7bltcg5pofe5Q/2R7qax+kKPmvazHmhmmeUNuUeUngi40okhX+kv
qTXbIDR6Y0EgW51bPWI76sm70ENitC51waTe67yUH4ZxaK8Gv8ODomV5Q15AXliJDcmOlm2SYZAG
L8pdvYMRdn8/6cW9LPt2oCPqFM5btGbXSHoaUjyy78OL3suaYL9GFoFTDTfw1PjuVN3j4s3pfLX2
e81QF3Hn+eOB8MW5bpY2Q7M4O5/pM2s+R8lAf5R+tLF0+uWhDqvkH+TO9l74YngMCfdPjkiclxZl
/GcQgiCaLcODw4rwGS9QeGsQH5zUNDDrwvErwunhTo32kuzCobUd5sF6F6WgDBkNoj6xH2gYXyEt
P0KJaIZ/fTN3rv5PQbJjHxoOKh2MxXVnMqd9ssL/Ye68muPGkij9izABb14BlKUTjSSKLwippYb3
Hr9+P7A7YlmomsJynnYmZlotmqzr8ubNPHlOoj7DBaRCykRW/1AUmUSJDgRorCh/jS3Z/2oTF+SD
ql9cUHHaudTm6a565UWbp8VThUSCqj00UVDi5SGxmTFTVUlfNuAFRErSkloDhdD8QR2B+IxQB9ND
IrtKLg5NcBBbWOumAwDzsfnqhUOv/QUrTB7vZ6L3RnU8tRIbwTU7Te0rnFcMyoZaG7iNCCEqXXQB
BEoTYaMpQiNTxXoFj1E7DmQxbV0etK2qZr35pmdZg1MpiziBZKo3tEDUXOI88BOuMOrIjZelCvYL
mDRhPGivkR5tDg3welUDohoU+R+xFEajdim0AiDc1EWPdhmV1BB1IRRufG8Gt7MHS8ogfgSpAdoF
itnwhAmVAebGbzlc8l3kUiA2effRyhQO0X0UwW6cu3UPgyYMDIXS1uWvNp46CU6qyC/C0elzlZBs
Vs7DM+w92jfRySZjPY9E1X3RSnboaHdG+b0V/AnOndAzY74GRh/evxuhqXkw30Rj7SW6M0DwaawR
XJ9We6kaGtTp6Z1Fy5kiHTWZ06phqI20Jvmh8TvOi7m3Kf0H+JHGVsKCCzllqZXy62lNfraoSyLF
yrl3mJLvTDHwEZNBcs5sRPol/qT/WOz+QdUoWlZRmof7WG0BwXXiINDyEUYUBbfvFclP8TX8N9rX
E7qG/wf62P/K+/D/IZvDjDj57/SxdvVzCpOPLA7z9/9L4iCb/zFpywOXIos6JfOZwPVfAllD+Q9e
Q5TpEjLmmtf8pX8JZDVoZ0FaWSYQlrnmrrMVqNbOBLKCovzHgE1HmikUaV1GSOQzTA6nuxhgBC3P
cDfCSSsrkkkP/umeUgTaEmWfKl+pQXroTPS8Q5/a4o2OOO6o+WcHsfiXCWvPzal4JQlTskJ7CiwU
J1u4gMq0jRviRimuR+33kMRo+NmZFwrq8wwKm/76sBJf/imVf+RgWCAWGJ46IzJMRqjRjjXP48cj
I4ZZDICyHACniNlTA2/GSxnq0W7FyntL0YdCPTgFGRo3De0blnlu1T21w19JghRIjzeHh+3D3t1u
bXt7c7fduu72zuHf71z+33Ude8+f3Lub7cE+8D13d/zr0XX52t498rXNkT/y3dvD4cHd89U7fvjA
tzrOgd+23dn8Sn79/C3bnJ8/vGwfDgd+m82vszfzl7eHrfPGt/ARbGf+G/7Mv2xs29k7e+zyvfzG
L7sHfv2N6/Kr3vibw8bebPiNr+6dfTi82IeNw89sNhtn4zjO/G0bfp7fN/8y55Y/3DESPtHTbH63
d47fNsf5WzfHg71x7h2XPzPq/S5n8A6fbrvZ3zrO9nC3nT8on23HTz45P/mte771eP+83z/P08RE
zT/t3t2l9mz22eGvry+ZvNgZyxWzFmCdNMJnipH0eLd9eDtsXxjUxvnp7I/O84qld/jIlb2xPGJN
XSUy6PbHrfv4+uvBtx/szY97R7RX7CjzJ75mByf0ca+TxCjgVsAOS/R6eHpinR3mmyXZ39y5N45z
c30KF7gZ7WwKlVODntSUEZCTxzv37YXdwjqtGHjHvV0b0ryIH1CItcxDpgux8HizvZk39Pbu/b/8
8+Fty9l4YK/evd1t3+4eSpuDc/f2xlratzs21uFpd9jtdpvd7ta+Z4cdnZs92/nH7e37dry1nfs9
683J41i4zuONY3M+N8dH5+aG3Xfc71eGM+OIro1mdo4fRqOKHf1XzJf76r5wbpixtV2tLfzr2ZIs
oEwTnhyxI/zQ9u3B33AsOe4P84Fn2p74z8He8af5VPs2Izz+vS+c3v7b3e/3f/f24/PaFnlntL82
5oUDToFuROm8KR8OLw9b5+/9IbS3u+086XdbfJz7fDe7SRaGhdjY+EBn/lf3Yfvivhye7tzXHN+2
s19vfm35BQzlYWfvXr50TJ+LF3k67Nh3myP7vLA39z8j+/jMUruubLuPbIg3y/66uceTbF17724e
8UPHu9nBXF9bbd7r18a5iAZjNEB4h7O2d/s7+xWf29l87h+7rf30j2dmeDjRG8e92fIhNvjd659A
WfSGnx/HxR00GWM/0hD5uH3Fvd8xC3ezX7t7dh9c5+ZwwFvv3zgtOGs8PrfEbrMpca/bLXPO1bOf
bwH3lcXZvrmHhwccNvvm4cm37e/soi1rwi2xOXIKX/HaR/vdlx12h4fD05+Db/95mn/pr5eHt9B+
mexfvn3A2eGHHp741z9/2I34/L1z/4yP5Z+P++fN8/5vB5e/f7ZfuEUG2/btHUf1++39/ff7437z
9XDc/35+5KZwHrkOnM3m2bV/3nIR7R9v3GeOqL05Hm/x2cc9U+8yq+/TzMj/Zrq5XLHI3bK/416+
u3H2m3uO+vs3fnvmr2en8OzePL6+shGd3ysrcv2806N+et5N34O6nSuGW/KG/7F3d3cuVx5H33bc
4z+XnLOyD2D0uroVZXER0sWdYXQ5ZrHJdNw9cP45arPV+fYubU6R/Wu+63GXnIuDzTfiHbZP863M
QrPw/OmJHzjY9wQEW/40/+zhsLvnn/tnJs09Oo/vgQ3Tup1vTU7UPSf38B4u7I9HDuS81bfzHnzY
zu40sPdsIaYfb7118cc38zK6+9c7Ih13/+DyM9cXYL4d/u+Z1HmSITsrQ9ar0wAARcb89Q/+tpsm
yxdbRKpNWejcsSk6x6Dbd3Pdyukq/2sFhCbUY8DF5SUVWu4hb0cPUI06cGRtgLFopLaH5A0pn9IN
YTZbQeafj0oTCf5FhCdU0m/G7Ik+jCqB64XysYlUFGAJkNj9sA0oj628NS9ZofXOMHhqAoFfsjJI
VGwjADtw99Lo+V0My/RAL+7kfnbuNBigNM3gEUJ4vgybK1QpQeGAAhigAjecwJqFlOJK0wBpWiNQ
O6nsg5frNk+vyHm9ANFrGkBsMkGE64swySLbWaQdrMR5mckwCZea2yFBcCe2pr4yvAumePnNbfga
FGP6cmvIqPjlaRtjClINu4OQaEv/c+HUUZocr4/qfBdCu2OpgKWZRhIFC+cPeXRmCqAsaTypowM9
Gfpe5/l2q+aK9dBXubESzFzYHx/tLWW+oK2Ycr3DHjyAUwGrq4f4dwT0d8XOpSnUZHCTGthVXs+L
e5VKyTSGuQaBEDoInROB5hrdJmynNzg1yhVjlyZRM+j6oB+D1j5z/vqHo2WVlW7W0QhrCu26bksh
6T5AadXRVHN09cFUVxzUxcHRYgGdi2Fqur44yp2KTkcTUvuTqMnbmgUTftgAMEcWzl85z5dM6XSW
AAin79GQF5eCRE49FgaRcm8lJm4jJ/p9HU2gFZE8Xzlgc0h36nYZygdTiwNGFbOg2sGotCl/COhL
25nxWH4zaC247dW4/AZl9uv13X9pN340eTaRoTAgmcxEBiI53QpBKqRJ/ZXjfNEKjEemzkMfuqvF
Xqwp6laTEFQUiqz2C2k/CFShWPiHFPW/pkguWmGzc5hBdkNoe7oJ4XpV4V01Sjuv05AyWa5vwy7X
V1IWl7a6TtcRSSlIQig0n1qpLAMtnRIeXqGyFFiHrSQ+Jnrq/Z0WdfBi4a+alcN1cQfSwqASsUBg
t6QuAvySVKSWS6Czhr5LuvYHjUe/5FI2Np/fDCAlRXm+ueB/mz/Ih1MMWCYAmIXLCDwBNHZam66a
SM3KgVq8fud7hKQObSOQa+rzRbLwuIFgIgFH6hW8fqXYdab0jjYF0aYoCn+HeodiF7q28zwIOSCe
QBQX/rYWCSE1WPEi5xsGHlZVp4WW1pU56DkdLwzFPCw7bhlpbiF7hDA/qA8B6OxVYcT5GJ2ebCxR
QRVJd9OBuAw9wFaYgTTkFaWqIIYyRu62JfRQL3lX3fm6MBxhFsk3VZxLtoJ99ItjRB9gkJAai/qE
UK6EQueexuJy5URaZFHpg1oc+34kPhLAc9C+YAJm7n0LETq56eF5oWwGYWNYdfoTgGmQ1J/dY1iW
YbGktAN31TI8Apg7UGrnpgA2iwQGUgfOpLRrTEYXx/fBymKLjV1hTUAoqUHDveGCppEdJI+EXQpc
drR+5BGguf9hXCwwE6cb0hlnrEkLtEJEiQoC1J8O9FKq06nNmv7dufNh9sABol4GeRz8jKc7Nstl
YEIGaruxb+lPObTsGyWuo50IW/avhhaz7fVRXZrHmZmQqFnjnCw9ghfTwvzeI6RHvUopmj6UG9kT
fcc00/pO7karQTuCKHBll6zZXYwTsD8ozFylAT7Nqpuoz/NDAcvJHQ2z1U2L9JgjxjQyXB/spcmd
o006HwngVWXh/obCTMukyphcxCReG6Ed2o1sddEO4XSQmUEmNN+vW5x/46lbAAMPQymktkTWoJxO
l7NVkKfRah/xZA/1Ob0sUfZOo84W6IxbuUTOfR2hNBGMDr+XqGtLSUiwPlPc6+DDxr5FuhY2gu3Q
aJ8Ppi0NkRe6wEQT2MtSVA/ERJ6rMhARwSj6nRKDeYER/lEsYw0AgbiyOy+N6aO1eRd9uK+gT9Dr
Qcdb0WPiAYEMgdPQkldN48rOmOOTxTrBbDCTD8P5S1lpEb9wjsMkAFdDj7pYHwNTSHd5lorHPNXM
TWHo3cvQCwI0dKSR+s8fBYsmVZmqFgRlMFaeDtKIB+QNGm7/SWis5wTo5QOg7HZGp5WHvNKh/yoC
T1sZ8YWdaZF34YaAgoJ9s7ggeJPojSL1hKISgJhCseh0mznxQ7ETVm7hC2fden8rS0S/Ftfj6QDN
Ai4P1S8IqIK8u9GhN0IFpEGzXrVkUEYGQAaq5GsywReWlBQHeQcCEZoC36scH/ZOFUAc1DRYhVJH
9iHaCGnbC/P6qOVKez+oOaoNplU7ZdiFKyt6tm3nS1eHOlmC4ZA7cLGimgdlYlniUfwIpT557lAh
F9PdfdK3YIXr1ZrfZIRbS99SoWWDBCF7dgrp9bFrSAtdnrjJXimMbKV/+9KI8C6En3AV0vy+8GOx
GqpU1JvCjq0MbHPZCtNbJ8iJsbJVznblPCYYb1gyMgP60omFU1QAuWkB5kvx6NaAC2+g30sPNFv9
W7H/r4+JS6YM9r+oQBcBwcAigqCHI8vzFKlcraQdjLSHQCPa+COAUvuznplBzfzZ9KRryKEbC+dS
pmYQDnJR2JUqhpsKFLyNsly5ub4dLizRfM1wNTJ5oIQXz9jaR+C5DGnVS2BmtWlNRiMkT82VBbpk
ha3NHsAGJO0LK5wipF4SVIn6eLSgG7WEX4j+gI++PpgLiwNfHWPhtqF+/F5T+HB4DRlVIlph6Dss
0Wpp4qZ2YgVdG9IhK3WYiwP6YGn++gdL9POW3jQid2rp3TcUuOAHkL1i5R47CzwsAg5ek/g+fC7l
/VMjEj0yaS4JKPfpuXhbRkNJF1yfHyyf1iw774dhd33+JJnfeHKhzRYlaCoBJElYXexuBHAiqLOw
qProBoGJCtwhQ//Uszq6NwLNC/bZ0PnA1jVrl4ml/LcwCkf4HwAnK338dP3jXJpkFnKmYCY3C5zi
dPyAqwLJHNg1sRG8Ga0gQLSpdyt5vktGDE2HUVXj5YkXOTWil/0U1gVgNZgY5BDe2khvXOjNCn3l
DFxaTQMSBhw86hGgUU4NeWqcicrI5swi1GsAy+m22AtbCfx0BiB0xdqlYZmgJMBhqe8sL6fWoOLW
aWbNaR9qNO8m7sbyUOBB3c+vkEmyQyX+IYZcvtrQWqjoYMEbRnVa3eag8DaDpoSfXyKmjQcU3pCF
Ws5cDOdWbIXBHKMawT0sjCrAVC34bJoI7I9I9gG3wbuGFrPTGTOnTmiEee/HoZLepeMgu4WXrREe
nWc5ZjNgg+CmIakMh/GpmVRH+k6EuRcNPy+8FUZT2UplckRJxbJ1sbs3e+2pEEQ4uwLDuyHXfdSt
oli5W85iKz6EpEkKJQIyLeYyCJhKsbUan062Se9kadMMcEB9UQdN7G61lqZsZwAbHR6qDkGWlY15
4RgQm4PDkhHiIcRaHAMhDzQRsoacNpmIPvIA+Xm3L8Jb2iFoiqg9/v/Te5SLh8YVuL5BLS1vbHqZ
hpSWAnxaEIR2XyvIsabT2kk4v3oklpTsGDtIg8Z9cVuTb/aHymBZ9WDmsTCN/DBmk3GAFDPYXB/Q
+QxiCmZvpIKwCKXU6Q7CV+pipTGDeayFgjvmCaBo9Eykr1ataL+DHjqKlXM++/3Te4E0FcI3ZBnf
pT0WoWkQl9rglzQ0F1kqAKQutW9l20+/ytZIXDhz5F+kQIabIlDQtKxoIbg+4vPtKikkTwCzAjyT
8GqnI06zUgQZ3+ZwaFa+m+jG76Qy3rSM5BR9GandqmsR5bn7nC3yYKWSRoZVWZzSuqd/UJbo7M8E
mQdr2bZ7jkq2spLzplhMqwrhNDcc+5O7Z7Fp5KgBAZfTWFhFQjU5ZhaGr+U00sJMu4j6pQT+D+OK
GZAvMpIEfd7r03phz2oznfcc/5E5WmIHq6kw4ozSti3QGLfVfLS9HcuTghe0P5VoxdgFx0eZhGcy
mFtyKLwHThdRkYVY7RuRg6/XX/CL8QtdB7HbqVUiuWodaM+xQm+3PXh93Wxlz/PoO63r8muAulWx
EilemHlqseAzkcyRZsDo6YeRk7qpJpi47bgMOK40fv3qdWJ5mpuRuBy9+K42v0mlH3z6KmMSKKGT
NQOreSbsIdLCr5UFO1kb1YTmY99Tph3q4mG9Mt2X1pZHF/hT2OI1SZ2//iFATbMs8kCd5jata97X
bowUYzNKlnfTwCNrrMSNl4xZpKzIPlpwxL8DKD4Ya1R5bmGLc3siq34spLy97zNDcDs971+u79kL
zg+JLcxQTDQo9Cmn45I8VRuNjHEZEEX8jhpp/Go2tBXGWZLsKWYG36/buzA08vMgjjWyASYwgVN7
iYrQNNpW+PXcMF0hoHhZVT7VdH7m80tGWzB1y3loZIoXPifU08Kvmwji8lGtfFsdUNSk5JcpB0nO
yANeH9gFn2oSU6mzl0O4WlpMJK3/ekLHC7qKaRo5HuJMkS2UFP3gc6nl381YdYiyc9esvJwu2SXV
iEnlHUiyOHlQrkuJrBjY7el0tYc2VO/lkSJjlYXBV7oU8luzC4SV4O7CMgJOIASAgYaUnbg4Dp3R
qWkj+Li6hgyBl3HKi7jMHcOAlOL6xF7YoTDjARqQyBfTB7GY2EnpW6Pr4Z9H7XZyZtKv3ah3JkxI
Hm0bmS+sJFkuDY0n9Vw6IVfMY/F0h5a94ZeDibAoJO76gSZUGapQLX+aTDgMrg9t3oGL+8okiqLO
YACl54I8NaXqpdz4ECDBVBEm92pF6ihStWD7P1jh3tVk+AYJpRZW6G2LUx16OujSkxIhdNG8oVu3
/3QeDKo/nWyESQJXk435KfzBZ9UBZTd9LLCSaHBHgEJPRsQsqKm5I+yN5YqLvLQryE7N7xiCCvpN
Ts2hN6dXULPPG7B57prpMc0R3NaJp2x4usqVhbpkjfzeDJ8iRcy77tRakdVw2xQc7mos/WMWostS
x75xgJqtuJn6qV0Z3YWNgUcmC22JBja1hZeMDURSBhoC7L4raDieEIvoXD+XvLUo4sJmx8ScFCM/
q4rWwkcOhYp4fcg5HroOaioa6Vr4GXMztMPQq56vb8QLs8gkUpYEoIDM59KYN0hDBrM/9AmIamYu
H6f8C0JjiI08Gs5Vsv5q8HnvyI1NppSYhJB7eW1PtKsNwQBBQtSFnhOjXK1CjEeWVhM2KnQT9jBI
/cpNcGlOCaqR7ZPVOc80T8OHkxA0kVAgT0KMidQxjB3xhoZKeiRVeS25vmZpvhs+WNILIGEggjK7
aJuwO+CqmwShdJiUnDCm531lYBeuGvReecvPsQl3ymJgaVOZSVDDc4Gce0M/vSZ8mXTPQlWwLjfC
YI1Howy979c3zUWjyOS9w494LS2MVilS4KEJrVlNG7ONhlr8NR31r4GeVVtRL5UtPbvqis0LzzMc
P1E12FQgC+r8mT7Ma23Syh8p9GvyUoJbK8iOVjEk30cviP7KUyV901KxcjVBrA5w5qxpA57H0nNF
CBdKRE3P1fLw0xRvDEoS0i0KefhjK2d0+QaV/1PwyvZuMgVvU3tlfUdT8crNd+515u3KSSGOJqGw
vI6yRrXChvykDaOI8kA5A6EVJZIfry/ouRfg1WmQhwRSRqp8eb92BpIaoRyQsPHa4M2fgi5wGwSY
s62KBs9bg1r7z+sWzyd0fueSUkN4SKYku3ByQZMKgVgRQaRNmPZ2GWbaF6ud5tZcSipbaEI028h8
EaWCwoOT5/PW36N4SVONOc4+3UydkIuhpBKGigW9oq4hcDDtXssho7H6JJTsEJaS3i0GRFb2JIul
P9ftnzsJKJLZyNyS5BrIlJ7a16lGECbjJOQhVuikVX7GhdrvELgyt5+2RIqUzBBlnPcE+6kl3g6y
NUG9SLucZUCLPsEHgiwC9Xwk97QxWJnY81NKXyvPCOJC1pS0wqm5OhJi5JlqrhM5KX9zgbhxH8Wu
FHtk4Jos3/kwPPwoegPR+FFRv10f7PlhwTqpdJPg24C8eRHvNK2ux22NdVBj0Y1U6LDpIxL36SM5
W0F/jsCX23nJ2MwJQTPGgsqD1LZ1jEb1vjMH4fA/DMWEORiwtg6b72IotMnrAog0JrKfii8A0r2R
ArTYreHALpx8ktszYzAE7ATXiyiK2il0mVmb2b6oavC+0eYIJ5V/AOs3HE2zET4dkgI2g12CGhld
pGdosNqXEXuZl0gQImWTdPDyauS9NqkPi9f1Kby0F0FdUmGcE5Zg0k/3YhqFIu+tkTvf6OuDGJWq
QzIhdeWxTw5FXYlHCFS1R62Kih/0wBUrR+GChyOMY0rJOgGGX+KCtSSGW0ok+PZgLoEUk4ziF9VE
XsAWB6N6kWUk4WxNDcsXNfTHamXw51c0ERbtq3PJGHm3JVoqR5mbcnJCXW3KxR8sRgirrMxhdNrA
T2pgjnH8BCOM9j84HAyDLWCRcTvL3D/SKUhcdTwCUA+sHYFPeOjMKXiVjDZeiV0Xx52TB/E2iEIe
APhwIrvTBfa6IEstdQxdEZEXVzKTeiflXbTiQZdJvX/NmPgzyMVx2ot9lHFBIWaihG5EjaKxktbt
/EnY5GIkODBeivfUE7MjImBfvMEbtiXVzkevbT65nc8+xsIjqIXYNwS3oRtWVQo5vlHtCAz7XW6k
CvT4E0RGSmNzmkm8AWTcXD9Mixvr3TrgPtAqEplUMjinc13lYR5GRhu6pu+3R63UR3TI2m6bh91a
meHSsn40NZ/rD5GePinGqKGH7aJSHG4aJTFdqMbzlWVdOL73Ab1T/cPFQH50KdcgdEEMLUkE3TQS
3v1RBAHrOfVYxNUB+khLfDYQZPxkNDcbBUVPlY/+8rkXfzGLygg5iJZbsIt5gX/XDELjZuxg5/pa
XRgaehdcHkBn+M8yVG5pFPEEEkyuNSDBegNtqRLvGyU15D2t+jX9P0aBx79udOFw3odG6XJGaWGb
x8jpquWeAYnQCLNROogRytdR0YYTyop1L1V2PBiD5TRm0PU7vy2ptl83frZlqOez98FFALTH1y7e
5lXXGKrgZaqjlY2/FysYc3VArytWFh5d1cmiizJhFAs4K7QurLRJSPNKLkuOH45+54xKkj9EJSSZ
gj4Im3rktob5M9sq8uSvuPOz44dpOM5nLJxMOWXJ4gFxFIRhUao4kpgH0hdZK7ryW9g0sqDa4Fvq
ZqUadcke54I7n1gOqPriDAaTmsieUMBBH8NCiDomQoORnDhaO1Xu9bW7YIrcvUUKH3AT53DhxSH0
hYUNOI3j8erYeGU2ucgbabi0ck37eRERzAsICoISO/8z0Dtd7NEo1uE0bXtGVYv5TeDB+yx4syS7
YPhPTUeN3+vbyIlStA96RetXFvHsXM7mKY0Q1IHcYaeeHhFZsCxi4EB22KTmTpgaGVaaisS0KCjE
B7n4eH1mz0+FQoTFtLJ5iBffe38/ONICTVQPuljPkZNY3cdJ1m3g4WpWTsX5qE6syItTgTCLJZSx
Age1IBqOb6LbiQoggUdgPXZQrK/4mUvmyM7OwGyaKBjf6SRqUE4Voan7Lk4M9uBtoVZjGKBWnCgJ
OgGZOsrZZmySUN1+fjYBDpEGIPQn8b08EqQawe/LgqOYuf4jiClj5vUn4UAsEkwnXA1kdKgAceJP
RwdDcxJABaw6I8P5YUEADklwVqxk4M43Bs0PIrxA4NsNYvHFHMIp6vl9ZEWuLFP10cww3yCWKh0+
O2FYmXNElERJTC1TU3UOu3phCpFbqDKRGe2u21Cs1/bDuftApw8AFVA4WkIlff76h01Oqt5DcciM
XKEboUMLRK63HqnbAUrMlWk7u+JmRBMxFQxZBo1CyyuuyucOW+ho3Zk7+K8JPY4XDZrkbRlpg1ub
8P77JFFX9vul8YGEUKjfAgug7fV0fNXEBPslsxiFQUnJGBh7DVUlEsdSv3KSL5niRHG/8F4hL7LY
Fhr0hSFtXzPxltI8FEGeOnD2ST8gm17jwTrfgXPnHhgkMupzWm+xz8WpDMcCyUK36BFxRaDy70rR
16AH5+vFfqAcAeZ/vjaX/rZWJFiD6GplAxrj1zZH4hn9wuCWntf6ToTl+g6qzGqtNnZpaB+tLvyE
p4857Vpe6CpSN+3RLm52ed3J++uH6zwWoahJBo1rk/Zz6pun2wJRlhCZQx4lSFKFX9K4RYDDgOo8
VQv5RgoiL7VRKlH2atB4P6+bvjRALjFetuiFkwNZDHCY6gL1ioH3kK4PLkTK8W0MxZj7P1ghqU11
n2wvLWSLAUYtiCcENlwD0vytUuQxGDJpLa97vuV50+AIlZk1i1rc4lGVo3+QSU0QuWI7ee0Opcla
3k5RFaf7MpWbZsUlnl9emKMZBfIsXlG8Jk8HhZi3WpaTGrneVKo7Py6nx0wLExddGHJVVttZK9vk
whEg62fNaBQijrO1ChpVFTpIsiE4JNpoGomalSHk5p6HSrPtwJTfdkZdp5vri3dhWvHHgG6wijaW
uFg8yDgJvkoo/Hwun62WwVvohS0p3ZzH/FrD/IVJJfjXKclx3MWzVBkC66NhofDp1uiQ5LSeEfo5
oA9QuQp1iOH38DmH6afdMolGOLvmCw6KsCWRn2r0fV23bepmFEMdckvei943yn7WS//r+mReOG8U
rjjmJIop5y4RVE1rUAUIoGEGQ284ndRpTjJZv/8XI2SiyXPQBrZ8DotSgbx3Ds0wAOh+EyBaj4Sm
Na3coGf7gvQJ1xh1P3I2M9D1dP8PPN4oLka5S195+ZiQdnfFuup3wSjp368P6MxBst+1uSBGlEgr
zxLdllVZ5WcJnJpRrikvHsgs7xBOIw2ubu5Bl+xyc/dm4Kh9UcZvUd9aysoWoYR6tnS8n4BKEiDP
SBAa6U/Hy3MupuEzLjejJqJ3ZwuTksjJly6Zaj920Eyp08nWw3RKLJveyTpCPsBMRT1G3ADF7nJj
haKUogeQKmPwE1Uh8tGHPjEL4VtgZGQovntjHGXR3hC6WvidpZHgmY4QiijT22Hcoe63EXsY+xUn
GLOuFN2mo9wbId0eVcpLh34d6g96EPTz9wdTqfwojSBt/pYasei/T/KkK/dValTp7zJWm9aR2zGU
NhFaO9D0Ryglpce2iMKjaEQ61OZG1I2vQ5A1FMiz1q8iYyuj3tM6kKN3aFxTYTOrOxENiNiNlCAx
v5HekdUb3e9q8bdV0/f0NeZBqESIQgW5BE/1LNXudmjBtQhfd/ngHYsqShuHym3WP0tIdtAqmTeR
57kpRXJY55FSq74OqlJFD1WuCco+sSyPBCFjyVGhScZWmVwFDlZD26NJ7ENv23QRuRgnEVHHNtCj
roV+16RArWw9MTuUAuhMCUPUN9BXS214yj3RzQNPGZ/ydpKy30mR6XK4a2AJ/F7WPGc7N6nyQrgH
Lwt7bxNaE2DnVqpDHirw3bupDrLkFa57kYZWZcqy6bnQIbJ2LR/aiM1Qi2XjtChJRI/1zEED96oi
tNZ3DT7Z+q1ooZpuHZJMWftc5xFJV7vLoqQKeMp6lrQPFAQGnnSEEmJeEf4EKbuN2oOgRnYiQwf8
XR+MxP8aamZXClvYA/ouOSRt10KJHbRFh9xWQNT2iIxHniBDnfjwIDtzVZYYG+XrIf9eGXTr8+5C
iq35No3oSg5IGWiT8Aifrp/8pXJjy76TCoLp1y4E4ZFsUvGHL/w51wNR+yNPk+rHJKUhnBadwO+M
KHDQCK2gG0fyPYcq1reQn8E8B9l6iWBxBrPeFro57UZfy7IfphaLUWyDlwigAs6T1oDiuFE7GdVg
GHinL2VrAoPcCbDp1uhWRVml+ShYNEpb2SFSZ96fusqguqfuiXQRrZvjKImvJlLINf3qKvzAneNH
Qjn+KAJrko69XKjTVxVuev9Zga04e6GzdUhczfKE3qEtAuJ3U2y8zO3ycBTvUuicaPYnGT99SwTQ
I42LEgrGq740bscx0tVvTWS209b0EGhTHGB3dSC6tZdLPgLhY0Ll1c5KCIF/ZCq6HbAliyMUDbYR
ixMQkSwSskq8USo5LSxn8uDj7HdZIGhG4oiBSRoQSvuYWsBNK9DFaTlSl7bTby0QqGK5XlCDArJR
shZzdQtEKDPplkNDZ5TsSJyy/gcISyHybTrKvexWln0BlCocP8CS7TE3/finVqL5FTqGL07iE9q+
ECfQtTN6VmRPDRCZ1sbBau1faTRGcAALsm9VrTPjIer6aEhJqTb3cS6ilX6o0H8v2l010BZcOx2P
AkN3C0TPtdtMifS0hbcoDLLg0OCtIzDSktUgJgJ/jebIqiAUsRO2vVnIh0lJcV9fvUQb2/Ypi5Uy
tjZ1Zhm99BUVLt4+RHempkRzTVIw7oZmGoYbE9BQjWajP6m93VtjK21q1LRM5JCEPqq+pFE5wj4P
l0cYgShsEBG2LU3urd9mKlPz2DbRqP/dFGFv3EhiXItvRijX+cusu1aC+gOsBPCQJtL8t6zgk225
I1pw+iHsuhtRh7XwZeSB3H4Tm7xKdkni6/JNjQJD7eC+xF9Gk0JuFLZjcai8CbEODfUmu+xLX7J1
v/eRVJGDB4vOg62cWPEDdbWCek9qWLX2YoZaGm9IN1WDjMhakAcPetH1NO4WSqkKr7JC7vsvxhQq
r40ewcqv0Yxk7fhYlBwkVF5GFAxg+t4BtxaTm3rMPM3Ve8J0J0YPvXxVWtkURMjk07K4FTQYjZ+Q
3k7KW4kb2PtSohkz3uLvitdJlcbgm59ZpfeXMYVm+hjFgmk8NiWq4q9ggcp8W+dCaCDhUSADRayK
YEQ3ZIBGNyVs9X9yq5aqL8BWw3SLxs9g/WLL5uw5TwLu8ljpcpb9tjw10mkqrJiHTT51lfIH4Uay
07aQVzK7mj0iDo+aklKeErKx0Z+zcSqnYyBEKm396uAl8TfPhz8526t9rdfGVtQqf5D2Aw8Fb3Cm
3oyqvztz7MU/XayWWY9ioaS2goMuvSr/kqthaBW657NBn1w6NLo6cWBBQgDctlA+1OjVyIMZlVoF
SjmgqTFmZfbHaFMRec3cLGs6ZQNfbqyfpRqJxTcjVNOQSwkRyD6YKdYnRCfjfITNGbX6Nm0yHKk5
VDvT7BL6z6l7lHehoPWKDVAGuiAzH/DnQA/q9kcKLhTNCH0IW1yjFEtODA4EjKWUCxSSBiQLqHHH
oWp+G3wKp9+8Xkh/+1kRmWQrkSwnG1xI3ySBjJmDOrOgOEbpV+lfdTuZTwC8uLGtVAyGRx3Fk73P
+fIQyIIjHtXSoHw1JQq/dg1T+Y8aUM9TMubRbz3UmnRf5IPyiOaH/kjTqd+8Xws/fFOq4HqXav2Y
9WXQPhMpmKSkA81Kd+UEscUOMhMP5TbDQ/ZSya1K+z8cnddy5DoSRL8IETSgeyXbyLvRyMwLQ5qr
oQG9AUF8/Z7et424q5G6CRaqMrMyr+zsIGtB7tu+9W7EwyIN5Xqadsc9gI2WTloOuB1kCPGwIgjG
pqmJzAvyO6YbQgOGtrFfleD+vh4Wb5THoZw3JNjLQpza6KpTGO+uPEmnK84MHziGDLsaCElCF1Qe
hrbrnUwjGj9MsBfreeN6+/TRYjbZmHPHEP2geSjV3uAKpFG1Ltk+bau6nitN9pfUMdoxnOKSAvcg
s+kDaUOzuSmwvCCTkEzOK9VOC8EIJF66ByIzkzx1L78qW3tPoflw11wSqdOH4uAbz7iI7IryhXLn
vc9+3+nU25P5t6yj4ndAsNa/Embn2Z2wPuEbEcI5lVUPj+REk8P70NdkOSTxTLOKaQwJpeR9GPXc
97abz56c6+Ha9OzonFafCO3fii3z8SDHSFRpHcxkAqieoxnOSSuP+R47fVbzM4+X5wASvivyYknW
8PCG9/AeO5CiUq7oEveWS6SOWp2G3ep9JVvQ3hZ+bw3htXxRKVs5i3+uyL5ho9xW9Z+eR1NlBAqK
k8/Wd8Bf2yEpCoKhQ/bXKi9j2GlPtWz4n8Cw9OCFiruSYCq3eJtUXeeEtuabRy5ZeUmWquOkzxK3
GR5VE8YlcVk1fjbJvBIJ5Pcz4TJOYlWS9nYmCa/UKHtTEbil5NUnKOloV+z/t2huA7KACxKrtlDU
S9qaiOQOVY7G3AdRMbBmXfhJkXXFFrkHMtmC4YEAXe+qL+o2uO7Jucr5ISHpLqP1Eg3BZhAJONFC
MZttJZtT12rx6CGt6r/dXu2piKmZ6RiatTiUxcg/S/RKoo6EhdDxEbMcFCjFu+g2aepInuOGGr6S
edipH2V9s/0Q3Dl/tM3AfUL0auUfupkEjNNiC4fP4s5dRrdETGy3Ife4yc0UvHnBTnpwl7MHkJW+
Ll5sVHROOqC8vzU6p7nU20aTp+2QeIewl4XJMJ1KsFwsTfW0j573Z5ZJeVc1fSvTxfGLhWJIbG/W
5ZrCuFlX/p48Z/8jevJFUkGgivvirQt2BQESh/ZDTaMGG1MzqR4PvJa7xWjRcPOFeeWIp5K+9tWu
AlsXp/eq294N1oTQ64n/36x6VRyKooz9Kx5VoE92LbeZo9olL5p1E3LtTLXkxJS0uryqNjGGJ8J0
SJ/UrDFF5GnlwMFWkIWTlr1xP+QmLoIotjnrEyDkfEx8jRo0N2V+tp528CAiX7s9C/rp4b2s/S0d
4kiRD1as1C6YjUi16caKZHs1se/6BPbmNQf4I+1ej6SxsCEmmFl4v8JK6DPm5qYmUIbYxVt6FaY2
xWOprwAZ+Heceg3mw2wkq/AssJTv0Prtj+fa4j+iG7b/sH4pvwh9bO66AG3eyWdKf7L1ql47EpfM
weFAfax+R2qzo/zudVJkXJ1qArP9U2TChqbAyRNxCGgo/HPoGldd+007k4VM820z5n2mN0t+zMvE
jt1+ZANpOJClHnIXCG6tDBkv3lh5I+OKZrBjQNWNHz7BymNMYVlmSk5o9J3pJKIpMr/rLonV9SIV
7fCinehoGxIeeCGqjnzkAa86YmgIfvmsCzbnU0RrTvtarzvRY7odc/9MKe7vEVHkrPj6NmTtZiVQ
UtoanwCEFMk/Z/LMP7I1kn+zDJhsdZ2Pe7Y6awBpGRNPkyGwayrmkNY75gHjObqXi1mkcdvxa9sI
R0Kw6pO0OhMv+ReyhBloSVxFiyym33Ee9d9ttwv/xmc7/ew6YVxlwNnTiA8HKPCJzRU1ZHWQoz0p
y9F9032ueV16W5DXMWwPoZX5V7Ls4nn1vfU5EcmmyEGZfOSTS8BWMZGhrnOs6no8bbKdq2PimjhP
y7Xa77eR/LxTIzfzHWFHSoCy2Je/tY9HAi4vHTmVufGic+NM2gG4KcgsdqRmVX6IO3NFgJD/TTrX
GrHTs/dfA8XDHqM1ru+92nP+eWu7PWgBDn7yxzn80kVTv5YBDhmsNDbzzRoWtEgBZAoRoGh89FWD
CHc/jFvV/iMSVHx3s6k96tu+/6r6BUuWubdN+VhXo4Q2bXX34zbzRPrHnih1JBetaVBuNustiY7D
xICwj/+KUOZ/dn8onleu8KewKZfPcgniNtV8a3+jcZluTTu69PodzzzFf8W4WaMEfWDTlJe1XTkj
W3AkYSJQm+X6kEyM4Wlt1MJUtZeXMSEOqifXa013GpwqAJF3cTM66XnXKxHCVRCdYS7dz3BRQYg3
ySwe5RTwunusXUYAVczwB+IseZNlZCKmUpQEMWyT2JPj5htWOJQx/Y2F85WnzWOwJwR8gfZc5LKc
o5rvOk2WdgmzfiVHNV3niEOWaykf8zEu31BeNK+bt4IDMfitc+oPyeikOQ4MhJaGsXlRTRH86D5p
7re5mosb4kN9eUximpjTZNp4ydR6YVSc3C2u3TFqlpMxSfLKnU6qrA6q7pYMe71cT30T/um1L+5N
LWxwcuOyfC9oWNebqJiSlzIh8IfdR8WOweybIM/2chyPsWsidTW6squzQg7yv3j0DSKgLm9upZ3s
m9zWgcj5YA7JKvN2saU7T+bcQkVuJ61L+5EXZjd3VIugPSUeafUEAy1bNiKZoJ0dCoa7nA/Pt7Mn
+wdDt/8aKL/4pSYWfdNqGQMvLQQ9wMFTu/Ovqer2lnW/SwkHvQpPk66GiET0fXkid4m4GR6hyxdg
tzCzrGU94unmm6wcbEjaWyzC8VjQtgeZaKRzHWiCHI8JSxD4QLZbFKW8z/IvDF/+2xnk/C6R0/+B
JthvCyJ2TbaUTfJOBmX/H0hg80RGYftdB9a/7vmYUwZLzvhrYIlwy0Dzjw5uS/Jrv5ubmN+77pwo
kS/bMXd87aXEJ5GdRg+/gYN4wfzSYO7BsO+hiqB6RuOTZkrdUkx8a/d22EXwR+9zcB8RTPtFbpZ8
9yMotHSWzfKtZlynUtOAf2YEUoWkSAU14bjTOsdfMMw0yWuZFHc2GM1EjK7b3xPkQQa5U5j1blgL
mhTHXd3DnkdNz1rXKEJigPvqUyDN+oyrUPJ3ewMrIQg3+rMcalLzdj0ZRiDWShn+bdWP57wV230e
X0JBQqhYwotKLyqyuexjorp9QoQzOdv6A5l+/uSt4UagMvORzdri0rWNUvdXXYgfYaqHMOqzwmdh
/yae9unL07t8DW0iqd3Cds99t8TvQeG7hMqrQr0OS93/XZBY32Mf0e+nKiT2Ku1xwfhwDEAquYcT
MWJbNbovje64Akilx1AqEGH0bDonel99ghpTVMTyrdREiBJitLP1E04EE90sTu3fNjNDMr2v368H
v3PFRxX3GKUyM+QMpLHEyGmma7lrbbfM6SDJPkp5xcNvIbamOJI2hfFRzUScNYVSj53PPAEOBKd8
bsa8vpssRgnnXCTudTyr6KdoZXeDfp0uptG0GO4Sm1eQ5Wg8IEPOt8zEIi4PcTAgoG8AxLDKZG/+
voJs+rs1SxKelqX3TkGo6ei7pbYVCczT/OmMW/IUIu5Da99hSZKqoG2mLMH78RYqsw9SiLfqV9Gq
hbS6pfMaDFk1vVeMaZSfLn7R/loTEW1Zuw2+zRbpmjsZF3vCVbhULzEuvBGRa0sVnfx4dU8848HS
ubHq3Hqz+ERcxLo7S+/eTKZlMN81bMdtVwqW6DUitKy8wTWSy7GkrS5TapG4SkrH6LND/F10mIKY
LfWgoMhIwLKb3G3s47w0Y3K0piRbtNungAEs2H1yY/f5sdpCbrUuKqAxm3XqrqoIouhoUR5+BPlg
v8bEOOOBZ6juVrN47iHZZg53o/L2fRFq+E7aRhZZSIfyF5Jhv6+jbSkPzMzdw2J20Tw5WDEsxUsy
AAIfTO8vpPLkazV9uv7e0nZUq1wfJOmNIZGK8bh/KyucmUS+hbdAxAtPwaFVZzKcfeWfLwIAVpyr
KfkbBtXUHcdpttvnlq/urxji8GrXTsmLY/X60bdb8rdd+6Y8xW7XvWGcLt/XXhCet/mi/XQqbt3U
YeL+bUWdYLoUJv3JnUJOaRKuW3MU85rER7PmQ3U1gXXPqddJ196R8U3PYhmLf4VyBl50jYczgA+A
TerxoGKTYlXam2Mc170C5vDbX8pgnIB1uu1ESvK5+SSvmzbUi9wuOrYNfwwBhCO/mghJsskcu5t7
mueRWXZviM9rQfSqI9v5bQumNoxfYtdhXPxt7AVS2J1xfI5rEcdHL0Zxkm3buG+ZrYIOZCpaF4eo
PWN7LpVhGrIeTvuft0cOtr88h8q7CpJt+DPmKy6nebSOfgbGzFizRz5Jkr0I++Fmlp5osOj0fdAh
jPVAiaehbLPO2uBprTd1px2xdQezbIxChUW2l5VmwkS+nJZhO3kePQYKmAIZcDu0E7HJLPe91NNK
bHNhdf/g+jV9215bpz1ZUF+ZhV0VPrcNqoHU7OsA4kbg9wOWdGRELkO4/sdCvFlTwBBnOIQ85uHQ
ToJg4GlIiidNAjkTxd4q56xR7W6HwODOSUR8Ek8cHU/eN3k+v0CqtMz2e9+5l/LdfFWG3PF0xL+N
H6/oplORu/rVszJ5HFqzmDNy/fpp7grXOwR4RDwvCeaN+HkvOL534eZBV7nlSifgzJ4rTmsCZPRG
AHGBxqMutJv1fVfZeyWJIAbKJF2PDMA1MMfBCow7RWO35raaYvdqGoZFpwP8/2vJqVpQ1jQxWaFs
aRcU44oXqkIrQ5g4ci8G0TAozmvhx/aAMfEAlZnXS5HGmI7nWbjm5kt2zeKcS6bUazBV/7GPtvBf
6SdypW4Vy57NHKAoDZrGOidlC2UPU+7p1y0QrUhdt9oJSqSMR5AwVdRmQzsg+N7xxjIxogvfbsC8
6GHVw4Z/WpDB0xKMCJgb30MSTb9zJHIOhD9QCF62mwX1cxeIgGobrcj2fEY/6lbcTY0rm29RVhZQ
UibqNYehH45tJAjBFMwHT4mp6ZzYLprK1HFmC868N+o69z32ehcDLZMGODN0h4jOdcpWOL6WJ2l7
BgAjA1KK60H+SghOtanL0uULlI8LhDG6K43Quqp0UTGc1B4twxOJrVF9wI9bXbeqpMfQhdDjQW+l
/vby3Wno97bhrlZt4157Sy5eJyv9Z7S/tk2DJU9AWJ2ODMYWtu/e9gEAWFkEy+//kwxpopPhx1sn
8yi6fCG1sx+bYzKN9U/gK67TQRv7ve1ievT3rvwZeyw8GA78/HHYu5ASlPfeG2G4+PVq0KeryOu9
v/lKyeOjcsbgRe16WE03/Yk6ATBvrcZxayWDlJVkrFzwa6sJ5vYr+QiDNr8wqpJ37RfB/oFIWvzp
YCa4yJKS7NZmdUV9j1spfFKxjPrXsMfljt7fEnsweNH0Mzl4ttCthz8CE0cnYxiNHzxvq0F6JzP/
Fqalsy6X1blv6kulMWWZP3dcn0u2La6+hRxh+xYhcyTSvJrd8N4EVoZQM23zbNydfpdf2T16RoTY
GmruuzgiezSdotB5GeOuHm/nPPKI5vVaHRyKqAGmxEI79q7WUWKVFeCwEhwWt9v/8Q1dihWtpsoG
4NQ3dysBSxX+eFsaSGCPAmuS4IpL0AXXbnOIcM+2/bO6OA2cks7b7yh7fsf4QXufhrHo/+WiJUy0
M+XIKKz9/qU2ybxl8OXVfEpkh+mLZyr3eaIFcbIQlc8TSeVyohzEJeQT6yMrm/HGIf+QWEjc3/N2
0Kmi1rGepKtov5ZsBP7EQV3LtHVXkj85JPuHXmvxWrj1VEEFT9NXp3LQWk2QnEpXo4enEGvSvxM3
zyNIs/uEX2/vPY1o4XMgu1YRvXFhiE3dudN7DvLnnGt/X59ax53b2zxcrE1HXq/wxDIi/F8tLobH
F6/hYzvP9PJ+XCUE9i6zqDIktuV3p8BmWaKcGGjFpBQ00aDKJ49t2PU4LYQkF/kMxW+Q8vH97h5N
xdQ44bNylRr5qgt6hR416LejIKYJwqUUZ3ttOLFx70T/Ft/ZX+S+6vl2iEOunJ2dGzeLdGC+wMEj
mc2IkM8htrfldSWRx1+uOfwwh6H3af/6AtwOGxovz4B17UdttPu5qyZ2U+0pccvSe/8TRhvAMybP
mK3WUMDvaxPpKG2cFg4/KKLxup0F/3I76ZGWVkZNkI0qDv7BewSwHagILmRxy85VJ2fGLEzjnb9g
J8DiHUVNZwr60Lvbp9b53Qg5ekdiQIMq2ypYfnDkHDI+KsF/D3jJ9S9q8/dvg5Lrkw9EQgvDRtMd
I7ZDwkyOel5IeG7CGwAfZ0t7jtAvuqWuORR+Lpysj63wz7u7+J9O0FVvqFTLPyvY7CdWnm55hqdu
38a6Cn4m25cmpelxwPzh5r6HfpT3JonHbToGOnH/IhwfbOrlNSYAJFFIde2oZnvviO4Kbryyy6fD
ghqEg8xi5z/eRzOCHo7wxJVudlo8lDfjMVSiHI7zVMnbGbcJ6CbTyZ/cb0EC3D7OiZnewu0UVRY1
YUU8umBi6MVc3BdB3fKZYQZEZjiv+6lfV7/JWp7dTef2DlwyC5k/atiW56Ej0fUg8jkPsh242j8G
XWDqbHAa37m1eTPlKcZEwafwDIxQV8TecqoZYF8iJdwhSwIh9utqKr1X5LA4AzhuSW8Q9Xi49IsL
OlNc+gACrvPhsen8oaG4b90vIowrEtd70j5S6w7RszOHujhtYmn/RAPdUVZ1gNVpIwpCzB2PMOtl
NMF/7FyAz3Rq7aN0WtjHkR8SJ0P33t93z96pSVYkj6sctEkXQfSIVndQh5h7mGDuJR4pSiJYWa/T
uEOcCsJbmnPejFF961E+QJ7LcXGP5FRWr7UqduCeYBPVsUeXJIHzPGDlYQntJfcc9bCrrHpjryts
0xY/i4Ifn+wh7Dy7pFyRcBwrN83PjIGuPMD4uDfh1uYKD8skvAlVLAyA/mZ+lXyVb4O1LBmbOqn6
jNhjOWW69Ershrt+HE5AQsXTXF78OZotdN+EU67v7Hvw+nVrjgBlbwczH0oZz5LY+AEphsxj75qY
+bH5QidAgZRRB9Hl+RRbRZvFy9l5EwH1FRAD5iY4r+CbODPEVuG4kAvUuv65WfB94zaI8qM0DBGp
xDH11OlF1HfBvuVhGhvHEASucSbKmg5A9Srew+BnCMbyvaOklHwJ0Xrdu7REhxgNlHyxqlnvdun0
1R3dWXi3DU7UnQPd6SoLghZRDZ0DaI3ranc6tNoTADC24PCUQdB/6n3lg4x+VTy3DF3vhpmAFR8S
eYvUxkP+W8XFsLNNaSNkQFwd9RGqd7odBtqUUwumrrJm2KeV9Vl/enDXrf8rGhFUt8YLgyu2r9e/
oW6Co+OV6/gAdA/ntbAUuVOUxvBfotvqvx1u9acBfX2TQ4h0Ih9w9Ml8VdC9LSOt+aHSg3xckHug
EIODxUdJ7wbKQUuV7R4W5JhubtNXVPcUwbUELecmWaIpq1U18yguec7pEg+dTLtylm8J0qOvsnHN
mzNG8UqMe2e+Ogyi3UNdavFMP2FRqIz88VHc/paEBb8p0ztJSq12a3ag0J2gHJMTTctOCDOWRyGJ
2RZ2c0krDGCAGnCPB+YaoilO3dXIr8Bd5G/fidZnKRhQ0znW81/PKTr6EYag4ZBDa163fEBaunz1
byta0jBrKj33aFbwrMbs08eYVg+ILHj12+HMXVh+R3ILFqyld+vj8zRW4UGihKkOOV+gmyHLjXhX
c85BVnl+hWwZzzD48wHBVnqpySyt8IBlOhEpddfFwJ0wcmp4w2Cq+U8ZPfWo8G3z2DV0nsddFwO0
FvRue0hqLc3JEO39MZqwHbM9UpJPlrMlerQ5FwzceGz+DMpRXwwE7HFXrbCvnrs7bK2IcXuVxV6/
eLsmdMRzN1g4ro9+yNBrwEw3BJg/6iUfH1rp+b+njkn/GdjJJ00d5dWfnc26z6Lf219zqGixUYDX
aMKq3H8rg71nA3+v/AcBzV1e9V0xfpW6vygQmUFUumHjtpxXp1Mi1WvCfSH2tYZOgkx8DUNELXWJ
zWW6jd3yo1m4+BMygpJiX/m8nz5NAt0EHFdy7MOtWrJxtsVvd3EREw0wOpdEjRK6Iug3vueqxXo6
XVfPfTb+Zp5bgskGoEtZf6GoYwjZF/2fQVncpuV8OcXzLKv+yg6q++ghhDnQSWOqTAAMOCncQZmk
gE5AUTZU5X25DF2UTdKbuIc3fug0lnItifYoAccbhzDwK9nmCIfmwizPxZwjsagvQvtUyq3c0aOt
4oPZvHn0A6BuvvlaPA7TUjyxToN5bu528tpzFzDg6SJR4oULAgwiVb/GhwhQ7Q1Qcfh0is0LjhEB
6DbVU+U+oJnswoy9EoAr5rUQVrp2oz2jziLeoPXqnveVeJiDGH0eeLlAJR94BdjyKFDsfYjSH8zB
L3fnahPQ79TwwnzFQ5C/BnQxfE+hWL9d38LysxBfETHjBjuDutjKNzevgvwGS9btsRtxjDnxKlDY
kOZxV/YBOcgwsHos6Nz9CbypHUKuir2f7oSktqTRUizqsDRytKkI9/yRfQv9or14+dZykdOVi2fI
bddAxdO59Tm0pAy+wPE2yl80FVe9z4Y9WGzVn51tRNljpBhu+agz0obIK8tsZ+Xqp+L88Bvwbz/N
Thv+G2TZhEcx6e7rUh6Y0uA88PGmk7iOctNiawhf+jnGm8u+Q+kXHTeUiIFnwCgemonlAuQxYf5g
o4Y0PwsQhxahtL0+JHlfDLREsrqxQQeCPeTo1AEwUH+cRrGrB5X0XJ7t2G4ex2fyb1QA54TnjdM3
zFChenEWU//dehv9KdGDI8gsfed9tiNDUdDguiNNidqm8Bx2DIvVyWnLQ+2/cwrrO6T4f00+N2Pm
dwPdXlTRn0c29nCE7BrnqvYG9EzGQnJSsOuxPNYxLXuqBZNoWkPXITZKNu8aUU4ZH3G6I5cp7IT/
1SGGo1r5XMN1p52rch55JQD+k6fZG/ynAQS6O+Sbv32OHrcmh09u315H1FBaqzq81TPar7RL+upt
26HLwKS24J4d7I0TjriyPK4I+ya8oQbJNB8pWIxwcp0bHtyEVkMZ8aoSUyBkuwgQ+4C0obMedUXB
zbvPiSXSj82f+4fOqYx/VTeDc+qEWeSZ4jqqLFr6pZSoJoAEiQICT2j0jergP90Lk4imLk4jNkr1
lUmCFr6hrcKZCuQB9hKSwqIDPvnQ29pXvE88hHxCx7QEIcSHju/VVpFmNvvA4/cslYEedEaFEbky
E/pcYAnQCu6NcjnqIWr8EylBQNr16k8ffe1tP1vHHYQjF4zzoV728VeUuKK5Q+hb3dZUizaLtstU
BcfMH4FcpirSiN7rAx9SccvWIjR2ZLf6S5Zy+4Hj47dOalbJAdyqiR8n2QIIk25omQfwv4V17eJg
emcPbghuy6CvfiM6WBYaLj2sSGYqgWbEsMqismlAgXVVAKnNd6zTzvcaofmaxcBd9op0xKEqH+Fa
jfeKwsJ+03hp9PAmkvn8thSKVZDjhAVXdC2g8r9w+d4+TOGb9QwnH/eHhKkYjcUqcIdkvgbcLiIr
PhMs0bDtisPkoVxVUqIGK2Oa677/NUPjI6xyKudbII/oDrZSQX5EHJIgjWI0bQ9yRiME0315AeS6
Y1bodbEes5g7JaTDjlCawfQlr0s/xs929TcHstLyMdlQHs8obbd7q2cL/GapDAeIkfWlQDS9wg+5
agTTjNVbhT2Cf1j7fsL1BxUgTaZqd7DiOaDkTK5i6I8RhrhIxpZlQZciSgXFIDg28LfYOKrBRvnV
CLZcYVJEg5v1jgdlCAXXhSdsxwa8mbBSi08g94q7yfeg5iQycjzjJsu43E3ag7TyRfGL5nHTxxIH
1RvMZFwQFqcTguF45vhuxsFVYazbPU/VTnmHRwTwucYVnGEawUmEtsvW7legPMX+cIeNJm6rWplD
62v5X2k7aqCoSKJJhd+C0SY1GuB0pVi/TM3Y/EaY6A9HpnrzpouyLa8FjTfcRjX4z1Hh4bBl3IET
uYTd4sIauu79RnPzNdY6/oVdcIL4iKSi/NgklpVO63vLwxRX3p+y96LgUNfGubZB0Q+PU9JPz9ve
BQ7ajRgFe39p7dvcV1MmnRVVGB25YPO6C+f3rmyYc2tsQSnyiDjzA8i4fKYcwCGxY4Yk1+8aIRC/
ifWJMmV15tcKjeNQ42i0jf+/B+SS6LR3+uWe0ghPjI4o/2ATo7nacVY1BwQP0IPIfMbPnf24+TAi
eBtvyExx/hWmi/2zI8D4MmACl6vECUmPpLiI+OhuPuMnxuPLf23hzRsNtSre8NjVz3s5aW6YISy+
xmXf/xURMruTmhL1nXBJT8eQFwsmYqzjEQuaOkIXutNyZpx4yG5ZCt4bthho/Bi91V8w+u6rH6Jq
S12s4d9gccFotnnZ7/t+S77wfkHNA2McjLAAtkay7Iv4v6Zu7XfFbMWnchs0bWsbaZnVVR0sFzov
0JlTRc2fCm9XQntcy7q9BKmD9awuOx2zThCLdr1tEZ84Dg+/gLa7mbfdW1In8raA90CKEpVRXUzH
eEiQXXO3EKcUF9IWGYTs+EDqmLMfIid07oKiI2ygcremP9M/qvexpyrTxCE9Wr2B0o/gsf2L3LR+
Yq91QWdYea04ogjPnxbqU5nR5ruMaVW//vLQiv8e4G5egxAeQXI73rV947/UjS+757HeVqx2kkrv
V16sza+5nGdsUO3kYwM0NEt+3nu/flkHfwZ52naWVnbHgjbSu2Caar1YxUemJBEeK9kzLpp5DKeD
t/DWHIulMtTHZJu6604ab2Udd5NxArYaUB8Cf+E/l6zz/B0qO4gMr7UeR4Pa3evvuEc4ccYiQ+f3
mhkHQRcp9S8G3dyPZDTgUbsXM5euAGvPZYmcbEcBg7xhcZrvbTL5a06n/x+mUBeYdTebpBDQAx5Z
xfE/2QdB6dGyHvQ5VoaLfFrc5Dw2m4JlZUOovTLoO1+YVQZCjWtvRj4fsBy0uXZ0s7lhEzFVntc0
KEwASQ55zpoMfWQUPYFN020GbAXc1hPyu0NFvGQMebByPSGu8d+8fay+TYyyN2uaiC6X7b9pzEYn
zp+6WqIzovOnyYV2LdWp99vwl2g9hDwrpiFPs3AXm41xvm4p62+omYbI6V9VVO1/4jV0f4UQWs7R
za0jDmWSQE6QC1VUmZpaWtNG+N2zGy/xC8mN/acj5gDBUt8XXkY9BD4kGa67YyVNdOw1T/4XfvII
PpHjttcTi1f66OL7vmT8Pc5rzs7zjbVbj0YEAPW/WVXFpweahqJ2NG0FE8sRSz2/FTtKQX3RXSJw
QxyABP497/ZSHlAkWWj4KB7OKOz5SR9tXc+9B/tGc4wkP119fNKOxbRED0sdCEOpbtwA7K+uP6ZB
Va9JrpInaEMQly3PrbgAXKZP41Cw2mIqSbu/U9m+aBoYNTxUlunSs+yQsliVf4clUMVpTsZaHna0
EAk6r2W/kTZs8bpwLjdM7YxNdZS6BJZtUHT4R7eNo8fL3BlQVFZ7PfdzMWX5qsH28G/y7mZt5e9C
UcVSDC4r0ocYS07xNNDOYN48/dtY+LurxnbxDnpy4MurmK0CvmkOZBYsY9Gk2u7igwVEnrHZ/8fZ
ee1GjmTr+lUafc859OZg91yQTKOUV0kqc0OUUdF7z6c/H9W991ZSieTRYAYDNGq6IiMYsWLFWr9B
Et0MJ+lRGQykWkpwlzKlMVI0HHRyGeJNnFn3TexNms1jPSBp8CSJAyHKwlMfKtOTF3atBCB8rjMj
Btd+V6NaKZ2ppw7jTDhQeLOu4EjDjZrRXToWvgB8lme1PSqGdA1drLoxLR/AsSGlZPa+ajQYRVlF
PxDpac/L9Uirdxri3tsCFFX9fSLV1r2QBahoWBYd+0ul6+lm0A6vXY+wX0Ox4K6/kCPVEuy6wUe5
ySqBt2hD233DYzWLoCFGeX4vjxKwADBjNSQaT6TfBUeu3ZRDMBZuJQ6S6pgTFGhnENv2e6f0Qr/p
20qKtlZgxZypwNLJtACgTsDnfD9yJUqC4a/BpzCzaSdB6pw0hwBPYjbGQC6sUg4P6I9Z6XXfhead
FsZJ6SrdlEDTysHY3UL5oandwlNgMUol/SXFmVRvx2DyBnccKFlt/YDE2JVYxcqdCOLkFhFdKhY2
KQSJqpDsPYSlQS5RYn0hAPTsSEJGzupLkg2YqYfwPh7yZkThZbYBuMYQofkCZlalCZnX+nWp0Xd2
lGksgBabRYQWo+pJIG+JXLZAI+VG8iQgLwOVVJB4PbBsN4E/9Cv3ivEpT6ToVgWVLs6AQWrHVGMN
HqJ58dv0Oh5/1HWpFVI9JOOKNBo2jZGI38j4+sbhiZKRgnaVeSsVSintPNWcvvlCL15DMe3ES8hk
yq9ek5S5OJMAz8RLyL+gMBxM9EfF7BZygSKB4VfagDY7BgcOICBOlDFE4n2A6UHs5KrIB+tEUXts
64q2ctnqtHdjsbYuRsFv+l3P9/40cYMPe5VqxkVE9eS+UTpqSGictVcAIrglc9AnN2QHXBeJWOed
PdUUMXZmWFYUsGTYBJ+oSSakIHkng5fKYvNeT3PAsFw3/m2ZgCS2O1b5Mwj17nZ+6AHFERP4YIKQ
13fwJL2fcUEF2emUgReGOpgJMBEsVb5awchh9otgNMBnJZQr0ghh3Q1qeOrPhGIbyrByETwGatbw
8hWt8is6Q3pCkS1LfvpSWYGC8GJKSrC5kwJMelY8SjkIAIIs+AtVQ/PYDmsMyV1O8fjNGvWpI49X
wIL0lGo1UDikjeCk1eRBDeEyOHSh9B+aWRn33EG1ss09nz43W7faiI1fkeJXhVI4c3Qet3JEcWcT
DQ1lbM2cAEYGZno7Y1BHNxjK4ZrMJav1vU9He9wEqmSWSMuVwnXdcWvu4zxXLkxqIrJtIjDPEz4f
Cum2hgz4q/LE6VYPzaSxe4AV7b6ZqL/dwT3z0DYVjJy1CVQt3+Di1RhXU6MnxTPvAuFZsCiM0gYq
RPD5ekSW2/SF9DXJJlUkB+R59NPyo06weX6BUfQkSFO7ogQ1/tnAMdSi5WJlGkFCoTQGztanCA8A
KByfQJd2+G1YUJe2SgGXx87bER/a84zrWffhjXI6/mqk9niXSCIiZ1QhF+TuRBo1qwT4Q0NYlb8J
be7ZbVy2OyPuhztBSBB7FTyfT9e0bhK30u788EvC9zw8Pq3Q8U1kbOmCHXOt4bBWDbCV1IZ6xXMo
Acrc7kVQggrszuKWHoVlT5rqX1ZDAiz4/OBLV7HXydNnF+k6Kvqsn3I8Oj5hukbrLrNjjyt3U0ke
BynFEnAT86oIgTVRRfNhZtM/D3lRwRHdxBloE5IYCt6l3nxZ+UVL7vnrerz5RQuJFQDPXlmlfA4/
V4nDtDDdyLdkh1TpuSQVJvDQC69go22SptfQ9zLHXZZRAZB7H2j4SMkBPIm1slJLCYDXn4WB4ax6
KynvlMXKgQjdqjyJs9Sn3Ap3zgfYkVCNjOtcz93zq7DUhphHmxU+jFndFEzMQial6NUMi3eQIMCB
zR9qaCjA46BLkRYO2vADk195RUTn1DZEck/StXkPStpC+gKAZJ3HNX146IDynQ7MhDRXAovbiMMF
6DlrV2Rwt3NF/5j9AztQ1UEa6/MOZHxpsQPNHAYi+BfafQjhQbmi/BsWT6nKXXBBJYjW9vmlfT/R
4/EW+2vUBYgpRQHxMBP7WVR1vB4Z9xI8hgJWvGzc0izLB0tL/O35kd/vbEZGfEZD1NjAj2r+ZW8k
n+pRy6VQZWfjkCQefLCtXLxF/kGtltf1xCSQbQMjgyLO8SgMHSpWyYlWeqk5aDP0zUylA035/pMB
3npl37w/F6hvEz7oHtMQ5GseD2eqlmelAju1arjNGkrDDhXHz5BrpP355Xt/JlR0NgycyGn3oO87
L++b5YPKVVVDyN3glXJ5QQYDFwv6cOgA8ISVXFHOXbFcPzmighATDHioCUv1QokXdpm2nPkiEPqf
3kihy2qiuZJYBfEdao3mis7IqR2CdYIJEcJE/mmpLt7jCKHSuSUaVy3vFWsq6sItjLrL/oOtiAUR
mvCSqvLVFmsZAiYno2Atp9IowTo3FpijoVwZ5dT6IVcuAZ7CBQVM/PEX6w1wunHAKA0IAR1qoTXt
o0CuNgM1Vjr41MLOb5FTm9ESLdADpGVEs8UJ0/NK80dz3iJSZ933GcIgzuD7hrBpE5KalUiyFCma
T5qlGCKrqKIasbQpya02IQeGeVxJfvo9pKEHPjQGujIVV2adzXbEQtM9n5/iifDFxYAImUSsxPhN
Pl7TyTMnRQMkaqMpAKNTMrxdPVJvVdJoWyaeSRVCUXeqAuBxZbonviYisHSb0WQiuKiLRKWTwzww
S0567bXmVxnidcRdLHV7zMrarQ8/enN+qidOw5yQYc2iSFxJy9BS91YDxi6hlwU81NVQtty2grLm
SH7iKxoyim66hEoR0s+LaSFX40fZfOY8OZYGUO9xHe2UupbErdTMbwmphhIVSG1krczv5MhcBFDY
MAtEL/34U3rg/ocGNzCaJZ34BbZVTH0n9sLbEWeMH4R2sK49TE5vJZCeOCUMJ5JcoHUNvG3+XW8C
aQXj3YBgyrrGxXCoM7HbIAQr3FsUUFYC2okpov6n4F/CSZmdwo+HKhNRnnotZYpQ/1yhAlk2aBW8
25D+0X0BSvlLLFlrcsUnJmjN0vDYB2kUUMTFJ4UvjQRzxxkJ+XauWIFGgtni7XwRksKH96gF5MPC
ZAPXGzQwjycYwTmnnMQEPfSAXKsBxtSX2prc2/uTMBsuiHisagi+6UtFQLEzMfEosYER0A+4jfsY
OF8QdSuZ2IlRZmk8/kPwREF/ET1b6Cpppln0og0gooWUaYB1An1l158YBTtDpOWRUJRFxM+OV2wQ
g24gewdjAWYkva3Q1sndvBKaYGWbnxqIhBIxe5E7jp1wPBANJdXPKJ/aU48waZjKlQNecUVw+H1Q
fHUURS4Ld3iyn8VsZPKVfsiocTLd+EDsDMdNWAP/KAZI/xsI1sX49aNbDi1evBpBqGuzs8oibISg
uikfkDArSsGLLTCLbTEOg3t+lBMTM0zCoipyt+k8845Xr0e+1a/ikpe4VdIxTALjCi+ZemsabeAU
g7/mzXN6PF4A+JiS3i1F8TtZbA2Dsg4IBKGm/YebKM1Vz4doE4lRft8OlfLz/BRPbBCmiIsZlwyS
/+9e3sjjQ1phIccgCyHu5jQX8mb6+H5Hkoe6mKbMUdda6AxbtQ7FHc6B3Said2cO8J3qKB5XzCvf
pwVUojRuEoOrEkb84ux6eoDa1KyeqeBsB1AbURZIM/0nEPvWzupNKLixP9DBq5t0d34ZT3w5si3k
AjWsCiVKKcc7pQvFsCzxK7FzXfW/wADSvsDMU+ttkqPaYesxiKLt+SHfXyv4UrCUcyOHy3N5Zwe9
nFk9Jtq2p2TTTgOU9S0RaEheCTKv8zsPAq9k52VAOff8wCe2jImqp8kBNDl/S6lZbC/JX5EbtLug
EW4iTU3tuij6D6exTM9C9lKGb4Xi9+L+yosBKr8J7stKzGwHrdFD403IDI5CkqTaygY9tXW4mikG
zisKZu74+7UKjljAVHmWmkO4Q9oLaF0SCojSe0Z0jRzheK1Rs9sp5NaPH19Og2XEbMRk+2jz1nqT
iRghpWtf1wD/g2W6k5B82uRIKq48UU9tUEPmSUwKqfFSXaTMSD4VCoLzAJP12LBr8ArflAFRT+C3
5R6aSL0/P6v36QdxmZc0Ore8egjVx7OaUFPJYQjC7kkDDWik6tOS1OnOAvVCKGtlS56cHS/9OQPh
f83Fex91KqChqDSg4uLBI8AdmKZJnVtDso9TTawfJtg/a9WwE4PORim8fVhR7vHF7TDJQJWLCa7N
iGsbfSpoXCNY+BxtGz9N3Q+vJ9AE5Ep5q3I1KIsAk/YxTFukdaBFNRCMnHAayuQL/C+jHGCJj728
9rJ79UY5rgnPtim8rkzWlRRi8QmH1Ap8nfaEbXH20k3YNeJ1P6AiZoVNtvdM2kdSWNa7AHQkPoAC
LSrbHw2agik6eSv790TQsRA/Ia4rOgF+mWMGPehMHKJy8DWVv8FMFxifj1r8+VU+Pec3w8zb+s1h
jPQm6UQPBxxvmgbdrtpZYAu7SFVzUsVqbtnNwoXY02MzE1Rri4R2NOLlJs48kbjiVXVqf/HF/zZX
IDwsjmyOoJxnqEzZBz/uqCBWX5SqjIGFif6hq3mnnZ/8qSWmAM6FwvU5G7sdz13VJ/wpkGa0DU0p
0V6DRWSMab8yqxOBgbSNdggC+Qrfcp71mxUGHawmQ8tjARm98qsX+fQSS9n/jvn2Wj5wckI8vGaV
cvC94mIBUUgGJCCRdVQYibteBSqQZk2wknWcHAViCYGH+gdB/HhCcJu8QsY6FatgPzS3SBWprctz
Cxb0+e9zauWw8OF+pfhOAWKRy1dk+CbEVgYSGnErgE53jbwz7gtYw5/+k6EQf7bm7Bof8OM5pfVQ
N5bARyqGprg1vSagy2kC5QVR1EdP/8FgOF5RhiPPlpZPcSRtAhSiyXo7mjDbtm0wvwQl7nZNkm7P
D3XqW5GncQsiycw1v5gXOCZVr1PKN4qipffIWZg3utmZK7Fq/luWgROhZGMuEXFDLPWYs6TTx3Bi
32U12Em7BS96QXDsnwOqVNuihfFzflqndgYFP2CKIJboYy2uP6WBOJ7qtM/Q1MqcaIIiV0UYhZHc
Bysf6/3cKJmobAouPsoZy7n1qmQlNbjqmVFd7QKvvM/N6gBcTt+LVditTOzEaCbay1go4PsyQ86O
92HfKgKO47TYtV7QD35qCY/YO0HfkdrpDpk+byXpfL8/qK5LmOeQR8iwXRdnORR1QPtCDrGdPvvX
QppG6m5y/3D+c50cBadDjjH1DPqex7MShE4fJhSaQLWhwqp2fnUDjHPNV+nE2s25EM0WXggUnuc/
fxNoKdnDkDLB1mfd2N1JkjfDJmD+HtS01z/LpZf8/vC02IJUmmQU6+nyLKal6EkV+gHvAlTGyNhT
+VeYGR/0qaa6wKNAJSwR0Lk8lnmlLCA4kU0db7xcQUm3Rj+GCrOaOcAxIKmJfLOV0/z+axHXNSw4
eViSYi6bgmVXwMLpLDB9SdleGVPkXYttr/Qfju7QKkQD93KD6C6bi+hupmB+AIHEqGM0+SaN05dp
hptVerRmhfVuQroi8Qw3RN7JMg7mi0OF2m8ltCJkRKkcw69pLhSbuAk+XKNnFN6npBOzYQITOt5+
gEFBfBtIDldxr5R2nJnI4fRjHyvXXVsA3YtqCyAdXHkOP2qX5Wqv7NQ857DBs5wIQtfx+BckPHdm
0i8IpioBLxNWSnClhlr60fuf62T22eJi5mYmNB4PIyIR36pzLQ9qmOlaSv+SATTenz9bc659dKVQ
9pwtQ+Z+uDX/93iQKszqqqn1by084SIX7vVwn4rGNpdkG9cbEhyIX3g2rOzJdyWGeVQIR9R21Vk0
aPENwROi2Dvo34b2YAXmVdpt5NxzEj1yp+nL+Qkuh6KALNKBwCiHsiss6EXwCNGWmICHwgzWB/8G
xRPPafu0uxTQXN+YqQegjNvUPT/ocoe8Dkqfn76mTIqxrO9FKA9pfT4ENhoe8T0cgWQzmaO5Msry
dv57FJOcV1Fmc73FeaMR7SMJzNQCqE49wBJhrseipOTALV8DTZwYbDYMgYtG1xubjEXUr/IcqzJt
RiQGHmP1hfnAhcaNOTTeBzc+8zoaarHxNd3zjKlkKPiJPUSG1NshsPLRlG0ehfIP/hgU14gki7jY
tlIA+h6FRoKMtuvpHNNwm4ztR3cCHVqYEMQpSk4USY7PF6yDKdJ0CIpeWBS8YusAlcXko5GX9s/R
KItTzIMEXYCBxyOioJ6NdtZXMZa+np/J+w1AOQJ5VhNpF4pKxuKrDInQyP6EnBrGRfovaUDTIYGk
O2tLGGt2Sa9b921YIsFgMEoEtExoMi1d6np0EtSxo5VFJx0lGXJGAcK2UV9VQlreAMDNt43etnsE
YGVnCCP5AqXcZCU2vjvFvJHxPZHAS5kzj3Mx47REZT0NjC9WCAugRGrRGfR4LZs6OQgoD9aUto0u
LgdB+gUpYf9rPJaptVFKRTtk+NVZuw99vRkVo/IQoo/CQHigLGJFmySDFehDb2OIF4BeLswntFOg
kapRsPLGW8zo76HIcrFrpY+NpeHxllc8I4wzkltbTyGA10zQbRNB+liQeB2F/s/rZLDBXKIRpjxH
SioLYNsEWHFUsKKvFHFa69otIXx/D0OLYTbg47mqLdYN7ZyOJpoAlL7Tqn00lOMVSnLtjdb62i7g
wQy7a9AgY8Lh6mOMVCBLt/6FhnaLwyddO+iLQ/j6c3T6AfMRJCF+V480MxkZPeQi8nFI7FqNk8sB
SYNtCL9txZT7FRv25gy+jgVUTmbj0MAnNz7+jqqaIv888h2DqHpsIfggn6XsJi/eI1u81/LqWxv2
31oJCx3V+5Rp7ZeBNvRI1lc28QXa9Gt1ijlWLn4QF7nJhW7JQOmWiCFoFjBzTWTyRamylJcUDdj4
kNW0Ou/Qz8zibRxOqfyALlz4cwpRpF5BLJ1Y/NnKVgSuBGgCAb7jBfGqSW6RAO1s4GHo+Op57oIh
LtwyiBL3/HE9cYaOhpp/yps3VimNcjDO2y5odOEiZkNckYy2Hz+pjGJxRkGzzXfh8SgV1FYvSzhD
7eQHW9kahG0hozf1H8yFZ5VEH5BOhL7YRxZOCwnya+yjPIq+wYyub4RO0B/Oj3JqcwD34EhQH6GB
u4g6oC78okthVsehFO2wbQ0MWCGSv/FVv7kSC5Qd5LYoDkoXdU8fH5o7CmQZgI/3BwV6dSb1KfRC
heLc9SBp/Xe8EYQL6N7aXYqyHPJpun5H7F/DB77fJoDneW8BWSKZJiQcf0Chp78jVBEaHqZaXkdx
lu8Dq15rubxfWpM2IJ9ONEUeeMt6fSCWnS4W6WhDzXsQde17p5qP3qQfOlRc0G1t9oZafQzbQvCh
IimjGECZVQamu7gW4SD1PLuzEfYpggVfrAJx8H0hKaHuIDNbBOg21j5NGGQ6o+fzn3PeKcdhxpS4
twA10H4BV7MYGgQNhLKYoU0dULYyeNEmL4Jyg98RhIemWqs8nFhexlNphYBLBsC62LmjNHmqL6OJ
gxBy7AxZru+ttBXcoYiLPYTPRwT/ij2axGs+gO/j2dwXBKsEvJTds6yYB3gOQpBGZxFhI8GJxVxw
Y7W2tgU6Wyvx7ORQvNshg6JpyK19vFGRE+qNVEArJ0vozzsBGgfxbVh06KQ1s+DH+S/47lhgvQeo
QlfZtXPPfnFpCwMUalODiKENSHgIFTJXRYx/2vlR3u2TGbDOEARQwIo8Lo/nZHngziakqNDLS816
M/ZBlLmJHmi/oIiZSKIV0Zrd8LtlXAy5WEYlgQdoYmzgwPgsXEmNXyJDaty0TLqVyb1bwlc0PlAH
Eiz61/riagimMRBRRkJSdCzbCyRLUgeKULayLd6PQmmDbjy9Tm5VJNyPlxBx0S4ySsjKVlxrmzLo
JoSb9Gkl953/lrcHmvSFg8XRYpPLJoKkx6NA0JKwfgLx0nqe+DBYHd5JfnsxKkZn40M0PHT5Wofo
3ZCsGG+XGb09g7eXz75EMpRBqeFThHUluQMy5ppj5Y1wJyGwdGuZzSxbNzab8zty/vxHE+VtRqY2
ww8ZFMzl8USToW87McYPqtmGduv0m3ynXMtusDLMsplJzDgeZ3HtkDC2epkwTuF+e85cLDjsX4e7
7+cn8/okOTcb5Xg2g14HEAAZRd4BLLCx9NhIN6i9uNigONqG7pt9WdkHVPTt8fP5sZfvz3cznDfu
m/yLF3SiVrOzlrBXnd4BC2//NK6Nw0ev1uVKzgf+zThDkiELkTGOeu/tStj1z+CaD97KB1veMMtR
FjcMrPwoEebZTFssQhz0A53MKVbO8run0nKU+Uy8mYsSVpIazd/rutz8iJ3HF233/fnTmoHmq8fv
uW2xCLvgmZNRChmm3AA/dZAhsJ/R3LydHOMJGc+LlZ0w7+Vzwy1CroVxJeGD4XrnB9qv9s/MPvx2
Pj2vDHMiYLw9usv3eVpntYEi6DwrhLAc6kUO1kGO6eru993X2n1CMmjtg62EiyUPqjGVwgrmMTuX
tx0HLNx8nuyfTzeBfVe733kW2Ghurlwsa99vibFX0OqQk/n7jc6PaSvuMMba1NvgJrzw7GTX2isL
O9/1Z76fvIgisQqVEpbhPMnASfmPaiP86aDRtrKc81E9N9AiZKgCjkQBzUtbylD47jwYEXnVHrrY
WJvT2l5ZBA3TiGozmw+aqX1pvX2IZHIh43mWxSiSrPWcX0tt5+a1CB6RKcgaumN/L2Byi12Da2yx
gnOeQjd0f8O9JxCL9u+1Wb6mn+cGXsST3k+xFCgZWPkkH+rn/KY8KD+8OyqOqG8X38fH7BDeKnfa
48qOWVveRYDxmyHU83nHKOwZBBjYn92eLM/xbMMpNtnGd03HdNag2+/qLYv4KS8izShncVLPB4Me
5DbcS+5j6kz2i2cXLG++le3Ve/xUAKAnCJh/Js3BszmO2HVsppk4b1m8iDcS50NxLTIH1bEuUwcn
v/v6DmHrXbVTr6yLlVU+FVffjr1YZWRlxoQeCbmK22/052QbbPvt6Mbb+kLer5XNTn1SWgr0LcDV
0RdfPAgi9KqjsSpqu0IEXpQg4aJSpY4vbVa50XR/fmrLQEDaT+mTeoeiAPYHt3C8qnoTyl6QqJMj
KI2yRSYJcWWpCrFaG6eVmDPHlLdHhKFAeNLrh4pkGshjHQ+VmLI+yB0GWh5k9cvcyjJwwUqyEkOX
qzePotLE4jUwk2aXpRUVs2psIVE9aiDn3qI9aRyqLqkdcZTT26hI0ycYTdLdh1eRIg7PKpJ2+qD6
vH/eZBM5eglVXWDZiO9ksUGelZiqNuk9qvXJ2l5cvuSYIG84ajcA8jVYWItzgClPNVmGMDpG1mWW
gwRG/YQGHFJKlZYr8WMidQ26r6mBfC3F7VqwkUhM75Jo9J61JmtydAS6rrsoU12+B1BSYjVUhYVp
FyL2SefX5V3yTduV9pguUW0CGkb76nhhVLw0ssYw8LKUug7rESHxR6Ih0rWBO9TYvaIGrXVDtMXo
tPte0Xz86deWb7oSDcJpGxWKvkZ0X+aX809S2B90uFB8xc7o+CcJaDWFmMUPDk4LMXrDimzjSZF+
pfaPJkFfdOZhLGSu3bAbVlLb94dN4aOBUKMkTJFeWdxOCLoK/QhLxKka81sJfuOpQYPoFuHNNaDo
iZFmRo1OJ56qAnCe40n69ex8Z8kTqnqRDpoCzpObjxGiobSqXs5/5PfnmiomZS+DAgNUtGVX3jfE
Ic1RtHIMFHE2TTXg81T6Kx2Ud48cPhvkSgVUJj1kroB5xm+OmE9/QommtnM8IfDsAWNRO0p9xWZD
pYewnfKNkXjJRhYj9ZqGfvKipaO0EsHeHz1+A9CbmbUE0mxZbBunrvfzktNlIumsb/zcEz6psQgs
0GqQxLlAxRhFlw+v7hzHIPqA9pEo1h/PO9WCVMkTD759nSOEM6rxNk0NZf/xUcA3z/0CYAcQZo9H
8fuO9tQYdai9YOuJIBJiw3hqf3j9VFFhIhKFNdqVr9/4zTeMRyU2GrAhTtgX2XWi1pIbCojQ9IiI
umk7eNuPzmqGbQCqpAnCzlEXe0YexTrBkhaZ+Cn0D1EuTBce1iwrj4T3AcWUNaibTIqu2zvcIeRf
unqjWTvYxGauKCKDk6DVvhdNTQC0ofUIxA51d+EJ9T+orP/zc/i//kt+9/ftWf/7v/jnnzmaTzNy
bPGP/74Of1Z8+9/Nf83/2v/8347/pX/fdi9V01Yvf1x/L+o/tm3263sT5tny3zn6Kxjpn1/ifm++
H/3DJmvCZrxvX6rx4aVuk+Z1OH7z/P/8//3DP15e/5bHsXj568+feZs189/m87P+/OePLn799Seg
ojdfff77//nDm+8p/971yxD+zN/9Cy/f6+avPwVT/xdMZQWeJEpdkLvm/KZ/ef0jWvX/onGvEh6p
oNDA5yLN8qoJ/vpTkf8FmQ7AD+eOZi2U1T//4HTNfySp/6LOTpWRPjvUa6gdf/731I8+1/9+vj+y
Nr3LQ5zL/vrzeOvMQDc25sw4BvULZnDZpKuUDoUbxMqvg95CUrjMkdS6hYsSyz8F0Dj6rA1nqJcN
eZWwxXYgmp7frNU/P+jtD1hc0PwC5k34JnlB+EaBVnB88EN0vQPMyrqrvAaA7spdpVufVOzhKDlq
eFgdhhH2052H4AKZBKqYunpIUsB5qCJJlT/ROK+RwgxWot7i4c3vMgHnEfHA8Mx84eXvkkVFQ180
ka5kHCpq18z1EInu0OyxwMCDgF5jNFX6TT0gFbSNU/ACrqmk4L+Suguju3KM495R0aQ0DhoUHGmz
sm5z6PjfZFbjlqPhQqJoAqyHJ6svAmasJEggKlpxhV8erjliLirjpYLC5p0wiGnxeyCVaS6lWNHq
bSdXaGAOGA2YP8Y4aCvXt7TqwYoReLz05Sal0qV1VnjXI/WvraSmi4sToBVtRkIN+EFQ8/zv4gtL
0KhUYZCly0kckuGiy5oCdevERNnXLxGAQ+8xzV7yPGjvY+g1oxv1Za3tSxV+4kqfbB7qzaJJXC6v
ChBz1kXDakkSyMLAw2tR6i9lz+hQWZfSGpvOHhkDlFXbqPg6WywE/sq3mt8Vi1Hn3IGO5cwzhgR+
vMWzCXOyDLPLyxzAc+e2U4VlmqbHouikzaSVj5NWRSKa1Wo47HIZ53pcEyKzezi/ZeYdcfwz+A4z
sw14Fe+sJcdUGYsE59sivYS/FMe47xa5ShEVA+xg2J0farE5WWfrNb0FRjvDMpebM82wDqpxmL/E
RlkWDqXS6e0FMr5w3kuY9vkKmWWGCi4mR3yF8TmDCAEj0xxcPErqsBg8ILTdrs6FMd/4Qj3iuDON
3V7xQfhs2HM5mHwrndCcj3TYi516mSaGp228ohxvkSHgyRSrKMgVY+JiMoida5ibl14VyhtInj05
M1QkZOy7Q6KmyufS0vt9KdKa7y3MrYYqQ1m3bW4wYg0+dZ7RFyhrWkiGC1v0RPH9PKBaNzTCS5fw
Gqyrsv1tNV71o2jrbusLUnIRKJN2U2Xpj7QthJ2G3va1BPTIKTT8lSzZk/bJxHVuy6VsXlax1OzM
yTIfhUEzb0Oes5hx5ri3FDmelkGRXlVDXpLfiBN1ySxBLVOQKVBI4RP4uOohMOTZCRQvpbzVooOe
5f4u89InFP+n+66Xh40+5ZXbSa23a6AO7/06D74XbfMbiUddtHs1phPVIxThoZ/opljy7hB0xE1B
qzoLbQUPEdxALW7wylARX4t42ReFtG+UiIRLE4tnDxzAhjd5bIKczSpeX62880bN2Gaalz/6ZW1u
JmhgLleH9MPskaLDw60aN2MOEVTV4rsadax7DVc6u9Eb6R4D+pj2lNj97jAxdcwIBYEDNChzloDu
s3tKEEiI8UvoZPnkZhQBdYCTLRn/N5TR/dzhdVFeyfmoHYYCSVUt8JqdNurWrtWLTxFOzoccXNiG
g8PbNgewhIwlb5y2hi2jC5YiXMp+PV1FUdo+emaMY3aXJZ4L0yu6jZtR/4QapXIr+OC8U2waUaDs
rE3ZYt9U6ipK2qE5Ws5ITxjvgdSUdl2JEhq6b/OjOQY8hnz4GP2MB+1SluoEbW9Ig35kbQ0BKcb0
U+kLbK6bQR209pB7409NKrC21WvJ5vldX8yGB5edpRpfOvxzsICs0mgfCAJWvuC0mn0uVs8yPlO/
lFGTLgqz7rHVKnm+6Ul3U5Je2oDht+LsrA50/bpFNITcstCyp1GdQneakcMd7lTbRA5lJ9WKGNF3
FCJlue6cqh/xePWw+iA8oRkryx7qy1rwyaikq0jWUK808l96iehdX2CNXGDFIWnB51HCjCs2o2Zr
VOD9R2kQv0qhueu0VKHI0hZXI84Ajhq2t7Ct+52cT8NGSRAZRLC324QyKERJQFOOLWvicCwJNQqI
0XTTN4a1I1Eu9jKGV3eZMtaf9MlLb8Iy9O9Czx+vIn/m4JUDTtgF5hBObXSagjxqBUYV+3HOZSF3
nb/RjBSRJAO7Td6HQTC8ILMoa06OlDvKH0NyLQVNFF+ijp5AF429RPiKwDLo08Yye222rMSx6xol
6Cz6JSF3/Lvky8nPU6ZUDxnK37rbZ2XT3JiRrOufLUQxvOeq4KrBswGTwvAA5kSOf6Ng1rWOgIuN
/knnDvyFUUVakaq01XQHDsUfdnJoAuBWfPSgEWSdk4ZM0FtsCHWz6dSLIcDaw67HSNkMvQg1yxHQ
SUbYqsaCYzsKHXjIGPuH1q3bdki2FnKiwQXvJ8908E7hb+gUIaiwPwnj60BCDxbDt6I1r/xMhMlY
D1kYH7SRJciQDx+wxxikRO1uDCKxqm7KfNbZt6WKuPLcBvGAIrMHhwLRlNaaHCVJffRhiaP4cxt5
r15pBSLM16WVl9OdKpZAMWShn7yXaeR8XKdFrH6XsZvWDsVYT0+ZxRbznYj6mH6j6z65kVGGnvZl
KCXWpsaorXNqIWkOk5wXiu8qHtI3yPlOCsY5sK3GKZm8rSKhqP+QpqUfH9oA9vFdkw2m/oj/d55s
qOP2Fk4W6Mhrdtmbc2XLKjzZ5EirU/aSYb2euiVgifwS44IquBCtrvAjJ8W7pNe3k8gXCjZGFlpV
tQ0NPbvWm15WtlldKg8KiXoUXqF1P2I1KCQlGvfXuLcnsX+ptbBjDafsh47YRZQXHXNUegSK+cJl
toW5ZmW7UAQNxNlHyUXcZKYYDW5XxnGBn3ow1XKGEYto/LLSyKSukEujgUTz0OHxvqGV0hk7zS+T
bR4GPl6TKq5J7Q6qX28ikx+Y+ZWWSLF/sAbYPM/WYPYVyMOezyKYYoFRAilIxG3Z8z/DjqdRBNrE
x3k4usJdOW6/gbLNZuOVXEzM+XrycvVFTUVkKXEi8LRGcZGcFf3fsHeq4n4ib5ouCJJq/eBjH4o/
QEZKuc+Dwg+fikau9ZuuHmdTxkAqFe9rVo0ZIctr09B7KEGpjXin051XDbTftQZZGxgCZfQbs2kR
NQ4Un7pScFJPLfPGzetRJmEa8QqIHoXSQjTUj6SNEHoDggVW2e2GOi4v/CqZledKT71pFG34pmW1
9yTBXTogW6jjlCchg5dI+jMp4+ey9sMLppdt+4z83KY4odt5El8iPtkn27IVEdQqECG+s1p8AjtM
2/BkCXcoNuFV2qSe0wP9Jico6gt9oBwk5l62m/DxsPMBszJqxjlDDuJ9QVxxrdoybkOjUxwrtHRX
QgzNxTReQlLT1DXbswzkk/G53eLHZh0ok7ab2S9GweeOwGLmQ+xOndgkD5rpJ64pTC3FS55Jg1ta
UXIITDNRbPgq+bWh+ficWgivXsjQSPZhGkt7ReowYUnRgg6D/lnC1hfbE8uvHSvTS1tMVe3y/1F3
prtxI1u6fSJWk0EySP7NOVNKpSxZlu0/hMfgPAbHp7+LdnUfO8+xjRLQwO1CoQyUJSaTQ8Qevv0t
HHnw2U7c+kbk8Fm4J9kNZWZv7WqudVSV0l8VReV+FIDH9nYSuisGmedVm3fFUcNnflXOzGTjGz8d
mzluATEmX5w5bx5qhYF6Cy9sgz1Bt7bGMnooEw7XWsp7cgGG+uvC8avbxiwKDK7BbV2SoYHFW+A3
wYY3W4C2NZ7QrtH1T3hkN4zj62VwZSFIAlfGRMLcNnqwvgZQW24hkuPsHpKorbIC4E1bGbUJ+iCJ
d13cQswl7m/qLVRR901qicndeQFtvHfMmKvkDtvchKYliy8ZkdsChw3aKNoULqrmVVX4uBZPIGTi
1Ux4ACol66rHmM36pFQsPtrUBm9Af4qjGDMY4j3C0r3NICJ8VFdMh1Srydg0ZZCgCOnpvGLgPjyX
uinvtUshZ4GN+Q9441ns+VA5Xxc52p/NpHrxDPnLf4q9ZDxFTVs+aBBZx2hJOjfONLZHsx5Jgxe5
LJjufkzXcew6O1NWlQT4NWhGirAW+6y7KXjjYl1Ac7CrNAO6xsTvUXzA9qkxRvx+oOuBR+8SfeDA
Pj7PvRmDndFggMfR09auazp1ytH6rSrbZt/qkwkEhIibuFs7XQXNLm6a970fp49WNoYMezC08mzb
CtSgWWXJzivRvN35i7P4yjLzelhnTZmc3ZTX/uT7U/ukSUZfsaBnDNiYWUJDJ8wOuhuqzQguG4/4
AfvyrUooDtNc6LO1M5my2wU5cGycKVR7gNs9DFzfCbvNYExdYLFTkt0IgJhbK5rHD3nvedsRwtVj
37XBurfnYh2lrtq1zejum1CVOwYs49dpkX2wytQ58AWBUDD5az9zaWt3g3dnuxFlbHlQuSHtGOih
9ypqi5uavGlvwxlhJMOz8fwGc9DfBcSH93VsDk8yxmic5Tgcnka70CcwSUDdaFGcYRqejXrSn4Za
h2eZ1f5FYDWzM0cos04ZShqvg9fsJyqbfuDTT/FTR6BNS5rb2Ux4xFrRklOZ2jhUDDdc3HI2Pvgk
KiMOMvP8iZdV5BvTlsW7LKYp42I0u3c6/zMMizTm63R+tzVmmzl+Ww0kV3GQHJyYdCxvwL1trFh9
qf1EnsBzRZumiK19Qrl1j5dXQ35VtGehs2ZrudXHTqeDvxt9l56/28NDSCsc9vM8OoBpo0k9uV/c
0Yg2VpvfKK9TOzgRwSszFOZrTQ5wMoli1wJsxZ0elLOe/RLzaDlr3DgS763bhoi0k55VB+uwfeng
wu85lXd0zb7CMwexHub45gYCXQ10rb7FlEEQ/bQAHsahXesS2pWfyuxUQm7cTnVhvXOGxNxVjjKP
WeGYax1ncJX89hCGEn6N31eBvbNdIqqZE9r5cR5uZjP91NgeCJTMCLZ9D0UpsfR0KGSYbSbZLaCH
VG3zACOL/WjZw6dpcJ4qp0lPaSvVyU1KtSLKepCZ7X0lxyofIdVXdwmZB4JNOWH1NvjG8BA6BMgb
v+2qi2jNwjtPOW/XyhDKv4FJbMZMiTW+2+GyqV0UpXCg72Psz167pFf+3u/DODkkhZcs7uM6fE/s
A8eA2S+1wvvngYE68XZqsDQp40rqla9SkjLLSt/42J5sNFiTTVqE7oOZugN1myA7xqV410FQehgi
KKl5Hfb3RQVzZZoDxZrtWSCBJw0ozmkfQ9Pv10nJoFQ8MpY9oop9BlDir1s7My4MR71JAIsdZDRR
oDIzOFVFkJ07TGAhNWjvBhgeJ9FX+SeWsnalImN8LpFmwnAZvOw4F6zXkyYKArIujS1Y3PEOePV0
y7udrezeCW5HrOxOSZh+JDVOXqWkIesR35ZXhYOvNzX+7jAWQu6UqQjKeE4iChAL0xvCwHZCDvSY
BFV/R6vGrA49feU1Yvv8vVMb1duqhh2Drau9tqq8PmDVZ3ygqMciPmfFjifaSw++oLNJOZWOGZxd
62szOHoNlDPbVvjUbTNKttsW1qqEpNrYcG2BWpHlsTJu8b2AQh9H+bpNy+dIN+k9/LPmgUEQdMp2
T6poLOxnhHrnICY2M4uhPVRV/zl20mbhA7Sy3LdFbIP3SKv3swcX2nSBZy/AHIvnb+xqoGEKLlPW
AJmECb5KTOvewsjoFC57rVmL9sZ2av889sK5ow5lv2p7genXnHviwMDlTV4op16XM2hBsprIBt8K
M1XHBlQKlwDwMUr84tLZVvwBDC4vYDybXyMKGkT2IenqMFZqQx0ufHRMbd6VsgdwMRIT3hYOoF2a
1b25tqxCnqrQ9LbtHAx75RjH3qyA/WSGuVMVDdBVqy1QmKTo+ktHHXfJJvtNMfblHgcMCJ/0nN+3
qSk+zNRi2hV2dtGGeJ8L5rferiFk3XIBvuCZ9IxFAaLz3AkenNmqYGtg/TuFeXawBugzEN/b/VA3
yVE5YGOUGiF8N4gQbo2MkUHiaNd9NkWtX4Fz6SmJuC6n4N2Q0rpPRjONH2TbFjuqk7mzHW1oucLw
qne5GqZ7v55csBFG7o6rAEc3d0ORE0yKTrP32ZwN7btp4i0nOgr6nVWkfLGiKZ1PQa7GL2yW8Cq4
sbBPjGRjl9h+4SIxOY+dE4NcAXdQ3maGN7Biiq4H5u6rYRNjxB3fUDIK1W0ooSq3UBSsjww5VN4B
cncOJT6S7jP21sNTltrNEFkkL4FRBKvEkrpe+LVhp59HafVDLeFf9MKu4V9BualyezPGbTSOhIbj
cIYgZT0nPYgXs3KeG3bas9kw90+thJAD4Env3KfaqpdxLQGDCKCotDk35jmWHKaJqAzcFWlNLhnh
leLsqcBouZLzGLA1eIRJN7iO8Leiwur7DG2bhiNgDf4P861hYRA3ujMA9sr0EIqsmtIM7uYOhPQG
nqDTv1aBds6ZNgp5robGZPqcecH0PA/DBNBFZr638WJTF3sovwZv4Fz7/NZUQxPZR3GdBrdBzQ1/
mATUoXxdmDlt1pgTI0cAVhY5++pb+szCHY6fDMgogPHCEKLKU5NKOBDAhThZf1B+/iUOWg1lejYz
inrVzBTMOpU0DvdzlzfRjT+j9biBYtV79zYjsA1+TREDodQGRMQfjlVPpFCm8kGQrkaG59XRn+Iu
OXi+791lWB7N98wAh/H7ucyB1efhTPLYTXbrReDVW88/6cQQ40XYLYl/iq+suKkra0xZW7MIKNIK
hC/lCSh+gvQ3gM19P8wGkKzSc1qqICmx9LHusim/8Q1lwLYIBs85dKw01N37UI3PLja8vrO2+qIt
t1TMQ2fvW1roPaEpxQKVjqZ1nGKfhIGOhYYm5biIAEzKC91mEemk5wEjzuSrEcMiOgY9EfoRE9Pa
2s2dKYH0UWPW01fYNIDLV56affkVy4ukTNZj1/I8WVa0tHMAXLc7HIf5bxj0sn9wzUyQl8K6pusk
Q6eNbzMmjpIboNB8dgGSVL5lMU7EPbFQ0hAhW/UrAdPlQxphzoCWi2ytIYe3m3Ebo7FyeHOYhw7C
JZYx5bStYw05EEKX22HlHBjyaw1fqn89pIHNrct63+QPpj+Xh8WdHFeutGuVBE+5By1mrkIcyaKQ
EPN1a4WK8vA4+dU3XOMJepXn7JowYZGChD7brzq4q+Wuxrup2BEmTwk8a4EhnqHkXNwnScL3BGKb
UlicRRIVJ1CQ1tsw8fQ0wp8d3Ig4jg7OWvJoHNgCh+B2JtQ1tngq2M65mFsHeTAcZPEqciAcr4a4
oXkX5pJkcPKDXQqzRO9qpmE5p8kLbizsxvyVk/VL5Qzid3pe3GqKLXCiedzFNrBwGjcJZL2htdJo
PdQVsRUL31ifit7htxyvxyCR62G6YN/82T+5IWzsIxFP38/b7x0759ttbeyxsR5Fhkffuu49WR/D
xjWBH6dGP98abSbh8OWV7ndTl/tiGyABKe6Gtm6zTTJ2xg0PlxHcdY1THmc+sXlwEiutPgStZRib
yZPpnkJ2Up1INcV0gyap83ZJ48vikMHvMh+itJyKDQuhO28Cw+yTu3rG1JOygtUW59Epgo3b5lW4
mwn2iWFhpAe3JEZ1vPLNdMy3GNKzGDI/FFPcBdH+3Ad5EWLdI3lqKdPoANjYXLafnCR1oPw6ff0R
/Ex/r3Ju0WESVtN+DrBMTAlKS253p5p82jCZLZ69LOd9KytMZc8CH53PNrf6AzWi1D5oCNPTTo4B
UE38wEMbKJshQpinpJrs+yT1h6xYHg2dZNPH7y+nhiqynHgT1AdTz16UrhoghPOhgBsKuEYKCoN5
x9TlSSQoJxAI5pApdUMlkaZQVeCjm7TJjdWrAryObetiE5lqnE5yEo262Ca0iptkwc+uCEU7TS2V
QU7ySh1bfm9tigHAXyJLL94mPLjeDj0KdFGFTu2mn/CoYHrIqr56rTlEX+3StWYqzyLE6wNHQio7
tSFs70RTJM/fOk3HOx/jIdRsoUOlFE5VmTkUu2abL3cvRM8tqHB6S/diztV+EI1QmzbrtT+vcpXW
2d7VHuM8ZOy0LleCFTf5CuaDuibbgEzPbu8nQJQRnYzNjtYklXXDrWTB1FswvamnYroVU0rDlkZE
w/qJBI/VawQ7xrdsBtDlaeDJ/OTO4NJ22omxSFzpqhThm9iL3HofGK5vWBTKibRZp/NwuCDLUfEl
GOOo3PnJ4t4qtI5x68Y+BhKpO3Zdu87aFAZUXsF7wBMNg5ns1KKA9jaD6SeHWQQMXVsRUOsj6Ubw
5DilAxRQ09zbKN/UvK9J2USbfG7rj2Yfk3brNrbcnUVJ7G0DSm/YOGmSwXr5tkcgiOUij3mUMd4Y
J9aji+pZnblIbvmqdKaQkgU/od9UEzPId99XTA82sPXUN9Bqd6Nlxu56IrOwsSp07D7aGy1ghS3T
nK5zgGNrLSuwWUQHMcOiPApu5bHqIwdCfGfr9rNsRKg3COSXtjEmT3I/EYc9pU4DbNBkUhCjLA//
9H7y56Jbe2U1CA3XspNEytxkIOmTqhPjACGSx8KaQmJiw+rK6n5waF9Q+dSjsTeLeAwuBpXPcBWX
qvPfZ67vZmcHwO8nygz1dNsa2nE2Cdti/5qIyO0fFJEvTmCit/vXHjQnXt+x7I9OYsj+NivwOnpo
kCP2ryWyl8VMlieJCQajiZxPSSEn09oBFM71jT3PU/2F/SRL2VDMOI8xtTCz2bhraW1X+yHJTPPg
Ou1SEDY6gQp3QwodjsM66lUtP4V5o9KV76iovPUbNy+jZZmy5o1h+uXMIOwojNDcWAENheGmqMsJ
Jprrl8NEdd7GWkf27PTvQQq5A4BnuQhMaA4EtAjiAI3ECnsom3i48aKif2yxNKpekUxM8Z5+rOvf
elkHVjJJRJ4fqjBP3qXNZCU8oh2YP2rYI12OQ5HXvnVH/Smvt2R62j4pmqbLBERC2+PvGMk1O5uo
a1LSObR4RLB1oRiAMo/HaD7fKTPtP1vxxApgSCsyNKi7KazeN67QDrWAoc/OKjGq8dGvqlhtYtXx
nBV+wU0zk8Atj5QuqupgGAaQwswdU4hpOPFZBzMj6zn0s2e8odHUHobBnKq1o5MiuQ2hn06ATmU/
jchKDPXF8+h9fiBnNYq3Cun8R88QSf3JnLAyBdo7RtIDHVBHIzEAPcvIhBeXC/WRucIhejsEYx1+
cKeQZyOkvBl8pcEy1odJR2F/bKYk3tizkc7UsCNaETd2kdrpuVUE8tuwl635OFHPwipmubAHu40N
fVvkVFDuQiRU1W4GpZg+Q9kJWejTrHfLlRVFsgXf7mNGRPuQoOtzFMWyh7Idlr5cF4xwVrdZ0pJR
tVakuK75vV0jx6E/OQf9fuKUByYG7RQxfBXSlr4pYy3bj3nRNcD/HDXE6EnoQnU3TSWq8tCg/7KW
Jks8387AtcUdAHEIb4aX9ROA6oH0LISHB9PvbelmdUx1BAzZOWem23noLTbHQ95YrM01GXp6TnCc
nk99D5xWbStT++ibjXRq42PchmVwn2BY6t35s0beTPEfdRpFkcpa3nptG9MNOUPXbVFjTvrZc404
2FIGzrt2myWl2QLqHNyGWmGm8rDedJrSCwCYupQq2+ZoKozqYhu9toKzAY4+SlZxRqDbbWc+FgPO
30tJrhRqS/rOGCpyfdx0Fs+5K52TS0zdyL4ZgVTn0n7UmL20zyBRq/QDzFiadoFFx/0e6jnvaJAF
bD+/P4FFOfKjbAY9/SKw8heMAyY7164BdagkWF4xntKEYuGm+q7PwQ7JvkHnb+RPKDac+ThBD3X+
IIr9t4/m6y7GX8TQzC3wB6f2g1zVkE5mB4RaJ2lYybj3ZQ4litKlvJTxjGjn+65UK4jtf5AsXQt4
WIVYivnmAqX4YrRz9cnmpKguF9WpVXTC1tCdeXi+a90iSTvpu17of0FGuv9SLrLL9lo3+pPy9HWZ
8+/1j/x/KC39Jgf9r//Wb/6btPSx+/zhJynqt5//riy1/b9QvUiMivCuxKxtMQr5LiwV1l+o3HAX
w61TerT5eaX+1pUK8ddCy0GZj/8/fkAOf/W3rjT4y/H5h+MgUmXK3BP/RFfqfnPP/Ndrs+hK8aoj
UcDj1cEtOrh6gkDWpxoy49u2mTv5Oqr72vPXxB+J2dz6gOu8L8ocGroGmhStat47ekC3sFVEttNh
spdknNw43ElzDFJcY3K6u8CRnSCag33rzNTD4RLaWtzZ2AwVYhfGPsjQJHITOKg5b1SL6TjtnjVw
e6wGjJAlOjl3paPkhoDBFncJo2scukM1PdBrBnfupbta5la0V2Pry48qjJIp3flkSC1odDb+1Dt4
1ET7DfmXB8FZ2kBJDFUHDoMOMwDcOKgCs9wjFy2HtZmIMVa7zp0y9thZjQOcYyNNvFMqDdUxqxCS
NeBSXNdtvMmWe3ky6sp1Pye0+cxz6ZKE7ybaYhZ098gp4p0nWvQI1gzMflV3YwIPo2gssSqTgkBm
drq8JPRrsDmoeEL0WvmVPtelmrHKpu5GUy3HUqIitWBoj70VJ+1yZdrKqz8m3RzVd1KpkgoD4tOi
WM9Tk6JhIPLuGswhXXwxCV2oG3mgTP2jbhM/pVPgFALAjVBBd2PSh023dGToJVCqTns6sVb5HFqa
0q3fGP2RktesYc+aI6aUWVbfd3Xvy9UYYNjD7XK7p9aLtX1TGw4qRZRrnX0ec78Di5HORb0S9Rje
JJ1q5RrLMZD1KTEapycyik7YreGruc+KQnwmtQmydeU3TbZNeYCrDWZeaYQ31aSLU262CoKoxQ8q
0A2oJsLS9tceIUdJMm+r7uTKwXz2TfDNKycR/GZMCMqQGr5J3qsyCiPQk0OQQz4vJZzsNRsxF7MY
xok+vp75wlS7+JZeX8zBs5XljrfBSNertn66aEMIa4U7bgplRV25DukK+DCAQ4Ums6T8UNODFZ1/
kdhYuMla+IY9btK8jD8P6J2HPcIQZviOveWO9gc1pLX91qzo2ngrmpeLnoTmey+OzMvPNh4/EJiH
zUiDV4D/mIcSGllliw1u2falWMKwbUNfS60tvMBHWNtllUHaZf9diRjlNwNdQTXtU99gSIkhjei+
I6D47HRNplZz4k9wVwM/RMRlV6QacOFjjcquV/e8seMbnlou42C2hVrFkCTdteEP+tJElPnXIkKa
Ths6bIAu9BOmKkFnV+/QQtTttuxEuB8MKtMbBePofZFL89ELZ+c9Qa73poLQSZeR5uUtnJbSOvge
1jO3lNI7fBAq5E6r1qXEt4k6OTpLzZ2HjSFnB21Bg2vpKsjRiW5q0w/ik6dNn/LAIMuj42bluNLm
2D/4edC8zdwqokY7RYO1rhB6NesiJO9ceZHs39W06zBsN6dsOFSmM5W3zUyPxUPa5b/HX0WXi/2Y
HY4XDX4VUnrFbCAQ9CGv0XOMENpOWsa0jVmqJiQupXD1Y4nVX3YuFA5mq3SgHBqsVUUbrV8JmTj0
7dMyT2gfunSM5medBkb0YOiAgVyw9kM4YvQgqFh1q2Z0aodmNK8p9GHRENTZoaAcDh3OVXuBrsCz
eEpJL5htH0yrOY5cjnwz9MR32zi3anlDGuzoY1q6dXueusg3bnhvI+800BLy6w1o7LFZw+Y1ESUJ
s/Epu/h9gS6fClapPgG9ifr3YxDCTnCHsKvWbVBaxnPh9wm6zg082binAmGM09CuIsej3o/dkT+n
xyIxlMglMX5jJocA6ZB6ms3WvcQqb5iIVZ7zNJi9l92qVjn2XhAuNvsq60ZT5m8FROpiHfQG8r4c
FdBi1fIoFfuE79xgGB/Oa9rd+jlp09S47TFt6h6KWFrVMYracFpJXpjoMY96u2FDyop8M9rxWGN8
HHT0OSPdBbtM2SLaCo0L+YPKW9Nb6s76lW+1WMKAT+wySisGEVwwVWG4qZMhvwt7VLwbervig0/t
o9nlYTcWK8Ew111LHIrwQc5pwku1PJIUD8CsBh4zEut2kEV2dushYR7CkXRIjdpOGUGOsvSut62Z
zbR1NcQEGbjiotHmTdSNsnwAz4dXd4h2K1wlATnvsXSoTqxNWiZfWimrt7IgAd8FQeKd+3qqzoq9
aXk0TPOUqxyh4hCbdOFnkPIUR4d2No+xbNk9QRYkYhNaLCqIUUkVdlGXSbDoCTiOaDdPuv+Ao3f1
WQWjn56NRtQSbShd2lWYBLJdY6pOo6qXw8Ajo1rEwyJ0zNMwlUlDQ4gNoFyleRvWq9Y2inS14Jp9
5JO5BHcx+HDgfU9ZNyhgEJHQ4BreMwYmRwQPQZTtwqJq0Nwz/cWq2mfKXEc+JmfrSYTpyfGUM4IP
mWscznlcEccE7bBTSeW+H7H1p16fpV5Vbxky1dV6LI1mPjDZRSNE1i2SLtBN9r7vKAmdeKDGDjHU
KBGaN4N8pFpeUeuDNfaZPjxiF6PT00nAVvY3VUP5BJw0zk53XRE2gFjDh6yeSw6ZD9kd5Dh/QlQw
FR/IzqrXg9FKfzv2ePulKyniwob1rnjGIMJb09MkIzQMFTZ1xiFshbjg+TTiKYmnc3JhymYuj4me
WPkJPqJXrCT2OxuFanwg84i/uNxlLmgODe9tr4XTPRV4Snd7QyYo5xsjiMQJN6Xe3IPCrusDY7Uz
a1CQsyx6iFCsrZZ5XRmvRreyNabj5BXDWmpPJOvBDObzoqT/GNWjeqxtp6QKFlnmp3CkFL+Os65j
tylBnG6hRXoPVJKqFGF54y0bX9S8loOFmtXpOkovKA+5r6Y9f8pGHved5+Z5gkI1E3oVeYX3IR1t
X9DpiJCcY4Fn35jaTbnD7VTQySSKGbZoSsXRzbkQcN2dOF8l9AjPkaJCwX2rcO4vGP9B4x0QVKhE
Eycac4UYiprmBPmkb2OWY51x8ok11x8pO1HnCM1IfwisUp8kNtfPRl+UD2SKk9h6EH4SVrmyP8cl
CkbQnB4CR+nOfYuITMP6Ldhhj21i5l8pB0S3rafDr+0IjrEj9KuQtdjuXmZmlzKGNA/1qvRVI47a
6M0vOBlJCylDHb4x46H9GrlBGT7TD7ZTdrYqH7dBn0bi3ZiJvH9dQnDxirWKusJDD0zddmNk5Ar2
H+YSf562WVKAhe7AtCqllCWRvJocDfrapd6bB6uoFohnA7/Ksm1pme2r2EsxqG/rvrH+6WfiZ0jW
IWwBtMp0nGVO5IeUmWSWknWLrNCz0vzGsSt/P6fGuJ3Ccd5SAGr/kCj/PNvDd+TzqE0w4Ll8IPPB
P3+ea4wJm4KFTGNSryT77Zpr3G2tZA6Yt9DDRo9WvxFdgVstMeI/wiR++3R4jxJ7U6asAWheJVlz
ij4rslKi51Ka20BqvaZ79vn3BZCfawHLhzAiAamDwXHJmOK1IRgz2wwIsZhD2KG1UE2yRjOLRmer
0r78g43Vf/4saTHGjWsrrYGfL2doJa1q4lIyk5EHG62M/LkeAvO2a5LuT7SqK8uU71/M4YMWwJnt
Ymbw84cZVj3M2YjEhjQxW8vJo6VDb28+NHWtGc3Khm1F1L2pR3ANHt2qjwbk1G1k1wSci0Ma+47z
DKtYf6iyYjrRZcZr5fcX/+ehrb/PkelIBki5BbxRP59jr5RdpgMXPyn9ctv1cXZw0EXsvn3K/0L9
5VJ9KR518+WLZo73/0CFZamZ/brAsob4zBP6fQx4mfVdfvx7fYXi118eaxfcLaolFDMolXyvr3j2
X5BJ6D/SceMp/VZ5+bu+4vJXS8kDj1GXcW9/qVa2f8/t+n9RlFkw15QR/0lp5ecnwuCwFG95MJaV
6IeVTc997ks/UPdIqoYdhXDvUA76nz1v/zo63/bHozNXHjYMp6n7MKC+Pzgq3jVJk31/zii+/edx
41+d+9VTnPbumIe95V/SBtNOr0tG3AWd6vDDvbv/Xlz6cZb4V0e/WjToOqTSrQLnUoXIm7URn+uu
+Wfmsf+6MFeLRLQEXhhMuBe3DZ5s13+SNsMCLzvx5Qv9cEv9pJFxTRvikkfRfrTLmyH9k2PEr67J
1b40MymVYqvtXAzTfO2GYULwPLab35/31Wjvvy7K1c4+lPjIer3hXKaqTJ+jNOhODQqk94E5QsOg
TrbNcL/e4TktDnE9LYQs+SfH7V99M+vni9akSlo1e/IFUwJqgIl7mHvx6fdf7FfHvtpP8zCoKA1y
Q9xxuKggwDncRHf0ooNfOx2ZqYFSzB1sagB4j0GmujCU+ad2yS/O/NpCk6bb5DNJJS7uJD9V9fyE
iPfLy8776uXVVuMxnVWIy6y4kzN9KTrL4mUrw7WrbomX9hSHEWlqUjmAVAzzINCSr1926lcvL0L8
TNG4FJdgECgl1auo8V94N5cb8cO7W01lA9TGz+/zHCL8GKLCFmP3JxDBr27n1evr2pk0adVl99OQ
IZQTbtned5Pbqxee/dUL7Np1jxC0ie4ZS18GJiZvZbfV0++v+pWHwv8sD988H364NsChCtejLnhf
uMlrkdbBJh5ylw4epR4mgYt+RyZrfZFBNzCy4TLZ4mt070k+Pmo/wUYOyYv7wm969UovTa4M8EB9
IbZErOn4BwFb/Pj7b/qL23Tt9d31kwn6M6ovJIKPYe+QWs/hCzfNawa6gh9SEnz7F7cOzJVbVx/H
yPqDIcKvTvzqncYIhdEePJcvMYnwk8M8bzym4R/u/68OfrUfdzNCGoBF1YU6WopB3hwGm0TaVJJf
dtWv3uraHiCT5Xl18dIuPjFqHa1lH9mvX3b05Vv98PAGdSwrnIBKiuKCWbbAGc4U2Ke3vz/6co7/
ao/9z6thXr3YuHf3sx+03oVphWFTKpuKQle4yPPyaPP7j/jV5b96t+2Qumw4jTQOBswNnIgaiP3S
W3u1+dpDFDYV3giXTgbR3qYzt2Zi1HjZcm1evaslTi+1bY3iUnviTLXslgHb9y+5KBjY/XxXCzqo
YgbefkGcgnmB4XbTcxNWf3Kn/8/XHMOTnw/vM9ZdN7XlXRggOPrG61F729+f+H9+YHA5+/nIzNoU
NXNmTG2iEduGaSDfiD6LmN/srKfff8Q37ua/P5RkND9/hjT8KsQ/0L/kHsLALLDaU630Y6U9jSA/
jiVoY1W8iWlp9nP9FTyFva9Hd35Cli1WqIOsvVZVQDm6ZybCiqOWDZFiKoPw6SvVth9NJqFWYVU+
dGV89BGYMZ1CN6GpcxGcxli8+f0X+cVduHayd9IqtWNtWpfBI0Vyk0zuYjRVf7gTvzh6sNyhHxYG
04MQWRthcdGCyZk8FZTszCL8g5fJr46+/P8fjj6UcV/VYhYXxPCf+mG4TXvx6kWXJbhac/oBYbxi
XvniGcOzLcf7ef5TjehXZ3211tBnzYtpLoNLZ0K+FmZ1Cb3gZTkp/PKfL0k+FU6UjBxcuYyq3AxW
/ofdb3kr/9PzfrXOhB3IUc1BL8w8mXdYCLRbZeLGwf0VWz2U9Qc/wjcDYarzh4LdL97if/Pe0UGH
3paBYsdmKAfoZ3oKZu1SQR7dzYvu8rW3EYiH3q1R9l1KXiscB7KzhwTwZce+WoSsglmLKGuCi7SC
5DW2MjVF6aZ/UQ4Ac+DqPqNrTRjn8C5+Wp8oFb+vRPSHO/2r6371ztpTkzvI2PxLY2XxncsoBW0H
Q9yEPkaOv782V47E/72lC//qzU0j7C2K2fYvfZp5kMlci4lpYayiOG5f6wKBsAez+ZDnXegjOKjm
fUqHZjuUhXVAmW/d55PGfbCktDhWSfHp96f1izfzmn2FOsjIVWW6l9GOzBWqwb0lq+eXHfvqrU9j
KRumVYgwAqYJzUKtqwTThpcd/OqtL2waEaHXEmKkjdg58LWZqwr+EH794qp4V2HAbA303c3eIt1s
mcJpzOC591X4soX2mrKGmV7FBEIsLh3Fl23KsDzDr+b8sgtzjRSkCC+83grlRaWZPuZR85Qxzv6y
7ee68J4oZvIbl4PbYf8gEegCanVf9rhQ/vxpa/t/nJ3ZcqNKFmi/iAgggYRXNEu25aEm1wvhKrsg
gWSev/4u3bgP3epTx3H12Ce6JBnIZOce1mJyNh1zeunPUzWdGF1doz/e//vD8n8dof+wlV9zQ4eB
BtKSxu9z6oz5qWFI7ZfTy+SF2ahmlfYpVlYqVN2zQ19N6JdKvpSL/B3Ehf5SKMZeKRH73xOG0j6T
Mv7tCbt62fpZP02CSvmZJrwKMoSw/SdF4eTG+3S19Mx4DgJd5vpcu96Ol+6vxeutGx+wq5XHECl4
CAwA55jZ7O3YQphwTAa7//1W/e3CXL90g4hBIZpzzsqQ3r3vN2EZO+1tL6hra5qVWkywc9I/g557
oay0w8S+vul3e1ehveFVroygkJwJhO+sNvQs9xO08F+uiHf1VoV0wXiBZ+XnwMx/LWrZMk5222Pi
Xb9SF61pNJuXs2GYv4rGXsKmmz9TYvztd1+tZwZYaeKkue/MdJgIx9SmU96nKHjb9b58638Ewi3c
n1wIPzpHUxWtjbSsVyhM5hvv5tXylL1n4UNRy9mqZLCf8syhuu9/Vom43Ll/2I2869WZQOGqAQyc
aV35WArdbca8LJ5r6ZR70Y9i1apluSn3hHj1v6/TWFmDMyGrPs99EZ9KO9ZMbuftjZ9+tVoZqoMk
5+rsXNjE8zTPMjTymc7nL8/Ptd6sj4GuMnrtnyFuygN19WTbT3K4bSu4tmUnQ58xCRdlZyPK2522
h60ZW+Ynl+UvN9i9WrJLO1peWvXRmYFqXLpqzvt7tx9zJyy7ERgb2Df/EmgxFHHTarjW3Zkuva0i
mvlrPA6FOAXp7E3mismu2z7/ai0HSFcZKbHTc0cb9Lpy6i1Yms9gtX+70VdL2bD8bHREn53nmD4v
t4ORNHTu9Nm7//Is/sNqc6/Wssk8bypKg6RLrfqNApi2WhYr29GBF21pS+qO9RDMhNyiYLQqcD66
0iLqu+3CXS31JsJVHjk0VsG5D/0+24tPDap/u2xXKzura7M2py47x34O6MCBotB+v+1XXy1rbSQ1
KJ12OTt5bYQ9kMa+1zfu3NcK3GQxJgeibnqmKSgK3SIGLGR/svD+ck0ugwv/+VawuXX2KKLogT7B
dyPn9FYyMnfbvbyAuP/zwyc5DRXvsuksx+GC3IofPDrOb1th14JnNvxiYgIU/meT0KlMcd997cCR
3vLxgCeunkOG9QcABG5yWlLrwRt/ZL74esOzwidfPYaBErAXjDGFnRNfMLCvtH5/Jkv5x9vJZ189
h2XmMn/qGtmJruGXIIneneEzjdtfPvq6JpNRCgVGSQahSulL7QhWdnUSlbfkKrAVXD2H2p5kUdE+
flpour3M1U4bbUWf2bH+9tuvHkRMGi5hcqBOXiofwLavei9/veluXojy//mMRyanknyR6qSD7heT
t18Xy/kkyfK3X331DsFKWS2GUurEpX+UBhOeUk83VSq54Jcv/Y9wUDOO4URVr06xSstw1jD8mG24
JQLnw6/eIAxXW9LQowFw0PiZdQKzYNLYt+wqfPjVyow7bczx0hlHMavvjHOfnLz/5NX3tyt+tTRB
5jtZTDX12DXMNMFURaYjvMfbnpSrtdkaM1pWf0hOFGkfzAL3U9pWnzXf/fMv/586TB8xpwsbLT4V
djKt+6oA7Rovt5x66Di9WpwC7FPs9cI65paKNrLLSdPr4pa4kg+/WpsFYM6SBo4Yajj9pBAM/NBe
8pdbrvn/VGAWyrzLxCo6QgbrDq6/ANRuaJy+7dOvFuhcUp/qEwt0zuLU93os+r2pA7W+7dOvV2gy
OzVz6/6xcRiCKlNgUH0yGDdtuPZ18YLGOysbZz69tYJs1TLJz5zUTRmPS4vyf28ucyzhgXqzfzTK
kgEkR/50K3pob7suV4u0bebEhirsHxVk3IfIED8N5ixufBqvFqnfWcwSmLM8ekn6wuTauMlpJd/8
+y+/PBf/E1h79nW1wifV3yygj4/M8zhb6YjkWCm3XoNEvinnz1dcLVWITUbGYJR37KbeWlu1PX8J
GNX49u9/gP2XbeZaiA5GombgKEe9Jltb/nQsKV/opAHKQnPCscPjCcRrLJiUi7JHp2Cik0drfpkT
Z3jqRjd+72hOz7eOCzgzynNBMbEdn6UdmWfIc3KrnMj8iiIs2w3eEqx6g7pmkAA8iOAN3fTGtq/7
rt1kuLByMnoDhK4eKrMU9y30W3XT6+l/qi6GiQ3AiDz36IzRj9ooX0Ds3RQQ2P7VfmMZPDKXWObI
WAFt0X49QYzAT/DvN/dvT+fVfsNUCmkPys/H2vMYC9M1oza211jPlhqKmwID+7p60tkuyoapd489
nNxXv/dn7F5J+8l76vLK+Kf1dbXtlKbZMeYcLEcldPCc1fF0SNk8YwZag1asTCQTILvxu3xyxS4x
3j9939Vm0WZtP5RL7R5HQF9rYGDzLhFGtp6QQWwLwpTf/35nnMsH/sMXXZdXqKFmXTrSAwDQyhpe
SocW11WFGQPgNTTHUo9VOAu3fGGWzHSYjXBxUOQWXYArWLENw5hLnJ3sxnUOXpY60G2n+AtTwMFT
acBiC516EKxHbT6IYRmPPqLK9SWofbqM0J1T+pd3ad6OX3J3lgd0lYwmmXHhneSkvy4pbMsyKckP
DPHc5AwmDxYTeQXDcUyUfc1JJdyVudcxGCqB+Za5ar/HNiKyTy7OX67N1Y5XdOB7VR0tx6LHFOJa
xbSRSnxyPP7LHb6uDYkGOn/rZVBFWdU7R7Xp1tVOudFZUz23DNx+Enj+c2sfGrrLD/iPcDyZ27Qu
gGwcDSOvzEOlQT9xfoutcGTshkmmvPjOUBwAmKmmBGYnH5ZNjtXSc05FSVW7Npn9Twgdf9nkrzPz
qVODmleJdQT4997SphpGmkt70+26Ts4bkIFm7TT20em9n5NG69R9sq//5V5d5+aFEWeplxO8m0Yx
hQO4+5Vpji6EPMdfUZH8f462/7+mexgeV7twljEaaUW1za3KxIoULoN7mE9uujzXNT0PLsi4ZNI6
spbkH1jh0bYBZfrr3z/9sib+aR+52uL7frZi+puco5sHwTf4qdNRpJ6+c1JZbloIBdux8uejxOex
+/dv/MuzJMV/P9eNOczekNXOEUideXR4VNf+5EWPt3361YZvUWBMlk47R0ARzRHjGsB9ZQUvt336
VaA5lxw+QbCKY7FMBSCykoiE0ST7679/PKrjv7xy5dULBOxXlStbmUfGuxMA2LjPIKuv0IcYwO2D
xI/N52WEx/SumDyE354uuJ7oW05H46IowV+IHmXJeB8AsrDbIvUe44CoK19Bqe2HZNUx22K3IZxA
dC/MkaM3+8bgO0sw7KY5Nv9AFQtigMyt3y8PKEXd+HdcLRmpqSke6BoERgqT8cFWY75p5sDexaAp
jU2L4wRCCMO5ez2iY2V6K7B+dFGNpjlo7uwM3kMYF0gWBmbrschojAijK3POkAkv4KDTY7qvDd8F
CSX6J0uZEbi1RSUk46Ms2arA+hMrY3mPmEAHVt+lYW0G3fdITtFDGefeqw6m/lwnhblNpLds4ULp
9A+zqEzC55OXR+cGq8AP7fsmvFbwT/lZ9i2PR9gS/WkecsWgdyas+hyorFm32kxDvRjc4zkb/HXT
u5qzrqjvFJ1376qsqxCW+AsaJ0TU/A069BOckzk0zrUHfQR/S6+fZDMx2WA3tdxSrVgeTWV6gOHz
aAJF4RbuOXfjiBqKVPu819YlWQy0PFtwWzD+PdnVi4HWrAwTHfww4HmCOY49ey20/ZXhIQZ7HfsP
yPDyeGkN+cYAY1yC4c0vQhmAXutgyt21rtp23QC93qZ+3GYbXxmR2ktZAusa2upbxUivv7LzZFKn
Jgnsfj8mi22eA4Nm5V0yjPW4TxtYLl9pZq7lxigL/j198tOE8MApshVETb2no9c6cANojAL7J0V5
qGDZGmE1kv3pQgUCK/0Wxf5on2Sb4TDasG3Ser0C4+gX0Nr5p6EASrxamth8VDo2nVXuXZgzcanj
cAD51hvrrh3L+AAWWSVnFCGoW3je7/K5GbfQLNq7sZSVXBct7GuXQ0mxLnDzVE8y83Nz67a1NLeX
lmPG4t0paKJ1pRdyAmGXGiWt1NLofYb+ozr5VtS0sJ5L34Kvw/R8Ax++SCAQZ/ySOjd2JA9tFAIX
qo1z9Jyiz7cYgcZmaxt1LN6wM6vlkUZGX+2Up4GG28OcjdadKIXNXLHt+MsQZtUwFHe2bebibppB
yP1mYsWiAq6ogd1pron7lJepaYQzN8PdJgqZ1la0TeDvR2bZcWmYUef3YWXmpbvCwhL491GB4eJV
ondsttHiiuLsU5jx14suaTCFFud00RNcNym2mZy8cZsAPFMfmYfEI4UKgWrpXMEGsnf0bw3esSyr
tCIhqBX5hiru+/S+W5Z0eMz8Pt6kjRGNUVjHNTPcbTCO3ncqy4BFIFpn1ZPvaJeIBel0f3Z6qxL7
BQXL9Ce1E2N4ysxR1fC+6Xw9CN3yyFpJmiaHzkuq7oNiTyru0ddkHYQ/kAZ75gWV8TXWTkUAWbZy
YlC/YgBr5WOCi77xr4r+sardxbyoZgy/eFDSbPsdE/lev3GoWRVfcrA6/b0E6T2eZK8Nualtb66+
exZHEU6aecJz3Gsz2FVZH9T3i4i7ZB9gG6t/mAs2hfvZqdrYWg1NbeL0qr1OeFBnu654B7qLxW5V
WqO9S63cLff5pOf4VF2469DuoT6zc0HYXw5ToPEMrzLXLdUaAgo9i2HVW8bwvVi8sttWfV2JOxCb
9LpBwyyj9JgppDffaXPxsq+QdRmrRNIyRk58wfLU0UPOXqEPE39T+tQkXVluoiBq3QMUXTd/LaK5
lceEZp4tOiQ33+Uj//81LIoy2njzReoS2ZB9cujemV3uCWPmUa/dYjDzPTwKNRVbTHhtcTfn3JgH
wGmM1IcxZF9vx4tITndWoFR3GMt+LD5kRrS0R/BkX8bwdRaHbeM1DeSELLfel2Yw+p22AKmkWEzk
AAMkcY113FoKpYKpy7p/K205mY9FXmRFGrLTqNjgHGNinW5RdcqfbR5gJgoXCxLGmmEFFf2KPTUa
z7K2rP5Y1B74Ngf/oH9nZSAlf4N8sayvXWYbxZZZiS76IaxmtO81aAW6l1Ie0j+DbQzyAIJUo5Gh
08xyfoEP6Zq9WBzDPLXFAEDEZYym/pCAhkEmC7DnzXdpw9fH2GSJ6T7rTG+6G2vB4QiWc+xnb33X
R8GDj0MqeZ1YCANtPxKm5lfA3JGxRQ2Ci8CW8xTfKVFqY1WLGS/bWtuOOMElH41dhg/NZXqRgf83
ckd2XofWODDMvaYbLiDPYvIyMX8vSW+qNV+ks2x9WRztvIoYrr+gcAq7AaVPm4Ob3SnbQqMAMAvO
5Pui6zZ7A4iVdm/dQvMQx7M5nb/6JX69LwLjW/bR50rM5brxUZm5Ww8ICCixrqss/46+Vd082SmG
l2SPWjPxx1UJULbe97AoRLyvgkjNHzofC14PCgxftLl0NGuqujm9PxMkd60QsMlE0ckWdnZlDHe2
jzYsLIIIUE2YRREEM0gxHaDHjQpmz2/XiaDz09nJfuj61xbVCiqXcamVGsLZMRv1M+3duptx3wx1
v9FzZDp96M9FDAXHKyzDH8LOArQX5X7ZZrsIiGOMrdoLfKPAszT04skeNLiUlZgCr35DTthXVSgy
K1FICjv8RyjxgE7R0O+PEukaRc4FYeDQFThCIHsU5i7F0wBnw9AidQ8LoJFsL43CGv6gZ/QkpFFl
VLuE1JO/dhevGVet1CkB0wQ/31Vbq5RRjLxOD16x8dJhmXe5N2b2qxElRbuZet/5ky6ysD6kHkS2
ryaLipyNJSbvVPEI7Mc1Qy+z0gs038UeEsBsn/YtTOBp3ruLJY5+lRQz7+sRT2UEPsz8WgiAXxsv
MCI33cX2BLVnbo3B+u1r2wRlYjnpzsdAlW7iQrV4coJhyeJ7lZiWfV9OGIryFVk6e+0NUJKgUMeF
/2LpYajfABzOB6Nvik089t4qr3ozOA4q7nYBYVQDeL/S1pE/WbT+ocmCEY9rUsD534BnSIMuXHwE
awfGkxp2DZWC4AmmdnqCRBNALiOqGp1iN2cQQJ+txZtiYyskuqSj9oAKPxnwgqyTg/WXcI2lazGJ
LRmbSn7FBsyBva/k0fIBfSd2ZwK6L4LydWTsoj/V7YIxJ5Wz7R9cq2XIsQjawmhDrGuu+pXNUTRt
lgE8zJHI2hM/Okiz3TktM20/RxXmmANMaB5AZJyXwkaXup3eTY1R80vQ+iz9nvvHMAdo8PbotFq9
U3TiZZhGyz4u3fEPGNgEQsM4FEP1KLyo6O9khdD9LFDZuud5Irn7MuOgnfdMV2lFZ2SeuOIkczHP
2zLK2vIjsCzDBaYEhOuVJs5+fHHBovsvAOWb6HfKbyXeyaRckp9RJw3PXE16SbzzorEQliRs8s7k
LzMhuydmrmABtXijWJftMFkrMrYK1qoJ7ecAE27ZMlpQ+zqMhkrt7GyQLXvFlKXnCFuSQUSZm7va
M6qVCnTTqc2A4bv5gsKmHqwVZOLGeOnLWlXjhsJE5Fb7nB7XHThnXtWdjHxEVE1QGILgbHHle1TA
D6wZVKtG84FeHldh5lrg0drjMO0W7aQvMqVjm1Bfco7blmnpwC4bzd7U947fFDSTZqmv6weQRXlp
hb039x7vZ1BKLTfOiNPlXgOsBSWXVlBl+e8GnrfcTfqnlhcE2x9iQKb8w7hFE09r/FS9u9FsPCET
4PSOi6E9FYTp3cKOZjcL+TrHiL/w1F6sqWnljYfWJ4gOzUHP5oPV1T7F2Chwg/gOfEXhEDIMJc4m
Pjjf4yj1py+JrIJxuq8Dq6ofR4ykEghfnptPBArK3CxzNnfx1tCmJ5/7gGhlWzRe7z81QQXhru1l
dOf4XUvRGlAZIRczFPSkAh3aNYqw5LwQBoKgt3muyk1jullbH4D8ulVNRH3J7yXWYNwzUlMPf9ox
7eSv0cLwM1KR+OBwyma2DWYNb2SwL9ymymnc99kL8GNQStx2rWnP0arxme4tVmw+Ypg3KaM6Wb1z
0CfnyP4wh9ZovOog89dOL/T4JQEZNXYQK0VXx2vDWXyhtnDy7P7RhStlPzpwml5VPfoReXFOBv5K
zGgx/W+cjP3u1GdVXJQr5EyzlKvUaLC0ADPi9Iyrzym6IpygvN0nkzDfWuHVCUiq1Eht9CRDZVgy
1KnbOD9qrNvjGmZg0WfhpSNuuMc2BfMy7MBaXrRvNPfam3aKoUb7qvLHDT7O2n1GYz72x6C+0OtW
lHy6dVpXcx866DHzUNOItqyqAu4MWru+yoe3ElSGtZt95ji6lZyMxvjGJqu9hrMrWOLNklgQi8Og
sScHmmTVxP3OyxI3uZ+nRoj92GMl+Bh8GoYScG6acku7UJlwX1o3zZo7enotO4CI3vMmjUyBXSor
eT2SIzh6eQ4PyTEra+OPvbsuRAzUsMnM6VUhq9pJeKjnop+RIRgT/5vcu/ioEQVV2y6tMb2Vrndy
/CygCIXicoXYSRy0mIcvmObLl15ewFEOnjyOayQyQRpSLZohZlqgob54jjNRhiiqD5G2gnnOnJaT
ukFzPcWB9+QPHLEISSpkQRwLd4qdNoI576gQZhr24oYdfooWcQRw1pxYXS0o/AXpqVMHyyHzTQ1A
C1pmhdxqD86TAGVqkGPMvl5FcLt30NXiteUu7b4VbrSTcTQeU8UG5VtDucIb6d5bSFhXVlKlBGyz
9+Y7UXMCiG5uZNtYYZ2n2cq3xbhy8TvvhsGpXtuhZdMqc3sNSNraeJBTCREKRsT98XuDr4BjmUPg
1HHkXvLW3CQpe0ZvS1B6nTfSZu8EpPlJeHSp901gxeGRE9OKjSLaGORPbK6BEW27zGw4MZXdYTam
350DiYcZfQ5sWvJ7FHrYlTXBYwidGHI4E3ddfQKAYnMKcPo/de1ZX6uc7QOrwPCal+24qp3Ge/Sa
Kv2aYoY86LiJjhhGC/YTBDvCqD3EHVa8mZVAV2x5GpJXOhE2JUFt7EeFfmuuwaKHnld0P/s5Rd0a
BekppU/kS9pixIJBHW/9yNZ7OMw+2kU9IWFj3Dk6caomtqP3aFcPnXeyZVBWocvWsIvLgZlTCa02
2UyR4+tT0bvTL6duCIA53DqPdVYqjv9yqj4yprj2rWPMz04S5bsyBsy4gsvHRYuVCwOzNje5qKvf
xTD6p97z2pd4QmeHFEhRTGHoN0x4GLaQ4SZ6oCpn76b0Bi/Agk9Oo/F+qAZM1Rx041YbNVhTs46S
jzjX6pwGIv5RjgClbPRxeiMSq/yGCWCat5lOW++IOzbbKt15PT6KvHhx47h6qpzcfYusSv0Z4sl4
hHpHYBb4/telNAxxLzw/OQ9NER1GG0cTrKp0XOdOQgwwZ325UxSB3jr2wXrvLaS51mkSRzscQED9
nSo3k9WionkfAfpONqVpGGDZzAxlXIUeh+RWO8wNqSNgguuM19cmWqLZem31xHsZNPlsnkDqLN03
2+1GeQLibyjwJNpg6E8D4A7RdyUPYpHxvbC8rN+MJPJIIun5t2nO+tWj3+DeA9W+cO84InKshJ2A
aaMzNh2TXS8drmARNr1o8z+Y7RiJNomhHmLgv946Vh3iCZkt7WNsEWLiYumPc2/nF56uX8cPVMOq
7GEh/I03WefEZ4hDOFeWmHlifj3xxcrnVf/meZM80OdXbm3PaP5Endks5DzH6Fj5IpFhQazKPCF7
WrzKzbKHm2cr5yzkyDIaB21Wa2m5OYLbxhhdWBUQGsJGBoG/6ltZISQWqagPQIiDYaO1qE/IUCpF
BKndp8SuWw9oY+e/m1IVzNtnDQEtUHL9alaO5CmmAmBuaIghTJHc1RLx3dz9JMZrv0dLEH2UdSMA
F/uwPFfeiKw7BD832MceWWiEdykYehZLa/5gyrh/YFOw3po6GT8aynKPo48sNDTNjGcSvXN3P46B
dxyTOPnt5Z37i5BNfkdsJTmTxcVgnGYAxH+SiPgNM64DtiQmTnoYljZZVs4kkPzELbRAq2vt56wj
esP0dwlKF9iQJ5sIJFnVaWGjXUKTV2zj1hnKg2eV+lhblxSI5MsCWKpd0RF3apIaeZ3kK2FjVfuu
4MXn69jt6Qy23TZzAerXQ/nQuWaGG0lWZrY8tpNkZ0NUoUvmcfvI+IGn1Tq6UJg2WZ+gdl/MiYyr
H0B23dDg0b3YVTq5KxP0MqZeEcXB00KtdU/Gg7MZm6IZkRjy8/Ku7kyzXsliNvYyopt4k5S1Z39P
4io4L/ZUfsHqygl8gTDYrByZkPvo6qgF51jnU1u/5J6DnrNL8RDionY2QPyKZ9E5xk+j1HJXNn6n
wL8Kwj+3drJ2P49KffMWjG5rk/PsE5DE+CNdsjzb02K39KtmIrW39YB4A9q2c/2az/RtB+1QPFRY
o5A5uGXSbMhZeMOq4AwSo7Et5p6pST84YjPl3CRwh2CcBsjKfTIVbpkJkU+18Tw791cJoB7OHPR8
dOuucQTO1pkbymcnNZjWYjmb2pJtWPKyiLaTmHhllU7pF6cxTsc3BG0t2un5IusFcOfvTKfBtczh
hCDcaUfH+jaoDF9P6sbJOrFnA4+TmOLyqJaclZrRqmEfuG6xt3EF2hlkpfZxBCKJ/5hL92YwE5iu
cgKT+0CYxJ2RWbXzQWZZ6RyKwJE/mh7t3aP0FDDtHtQ1C4I3G0YokgdJtmkkCbI9PdaDh9tW+6co
wdoDDlvyGiq8gaFGYq+545SAJXqFdtJUHOHSAY8J6mvevzZuiGAfd3H23VGYPZ+CDnHIk5wte2Yg
vy6nndFWMUTtWVqP/VCkbzDcOUi7CpzEpiBMorZiOdbvPJFEIMJ323gDErUuVmbTiP4eXprbcaYd
zGmNI1Seq9QYfjVdr8TezcpgwwmPxIoJ/CIPuWH5mzukYg1INMWw6M8DfmOPyAABj0b+E4zJrinA
E2L4cY3f8L3lPRkJH/UNmNcDNRCd/hZMcT4PTaw5CzWRvqvMXtePMgGNTQryMckhLlkYaI54Xbiy
5VziC8GlI0k2FjoRO0ZRaFktVB+/MjU9pyHwt+GgvS51IONMMTbtMeHIvGh3Y9ZtQ4BfjneVkzqc
0sepqNfu5MbmzpBW9b2uWjtYE/UiyywEXtBdPaOcY7PjYBZWme1vShKVQahLK5XPg5NU98gn0i5s
iSx16AjdPSdFDj69BQ+9K618eU9ET1U4T4LReajsoek2kGEv0JCarZ8sr0904aqijYmfDII1hpAc
WYedCzNiDYm2HDZAHuH2Zp6J4YTsqNDbzEnQSRSmB8h0ZCRnDcfXo+Yxe3MZogWm79MCsI0DDgfY
g+sbOEYcX/2eRAbVnb5cc9gyB1bKDXsWMQ/KiK1nFwEaZHi4ZJqrKjbRo5a475aimut1Uc4QznM0
TnoNRr6zNjnZp4PshXcmb+2u01zEDz4SsY1lK/nN62zyVT7HXKTZKtLfAGq2bphNQU6olwZofqcS
q9japdx4+VNoAgnHoI/rcLREtxNFsZjw7kW+mVxXv0Y9+mJ7BC1JhKSpswxB89w35fwT147rrqWm
gLAaG0LuTa8UOwGtTb75mMST9yVfFhSdbVRlz0Y2zM5D7edINjM5xmJdUpqYN25kTGRHaVGudqha
PYFwVkg0c1WkDGao5PzMqCoOEXL6vAfsnvwfMiyz6g5mnMu3OEiy4s8iqjENOV6SLTCrkotUlEN8
ihqkfujtnYJ+XEYpl0emB6Ns15QGpHgn7oI7evW7x6jHWrDxCuX7a0XTWreeZJABI47q+HlKQcKv
5kVGX6isNR+VJWcfo5mV7t0cPhLved5Mca2P0J7jaSs4NV4qC0NyViPPVNjEc+6eknpM2uOspFdR
UCPPsO/jAMhsns75W02ye4N9XP0YHdDoQlvzO/4E60gCnqdOzNOXKbdA6+TQvf1thpsPekRXH1ha
alzPqF3zVdH4wuF0k0txzOlVar9YpdN5O4/Z1+pwaZGfVxQHxocCh6o+UcAqgp/zhGg0HBqibzaM
Rn9U8Dh/N0tix9vL0PeXFDfrLsbjeqBzwTv1oxW9c+Bx2920RIoInWLMR+c1PAUxNDXaZ0QFTb/y
as69UTnfuR6JvyFq1Rd/HM925Dpr7TrZsCdAKMMLyJyYou7eg3Jqh/s4oka4KRjyPGWYVg5+LZq7
boSElZj+Uq1IyyUuOV/JgaiO9HQoudEkSEuLI6hsecERzak21JPTkHYgXbrKoRRzzNOT/Z7UFFXC
waA406l0+DNk5IvZ6jGAlrGKvs15PUker1aWazSXAxvPWHf3EGvVHzyyBMFuako3pJhJlUXGCq5b
hxBrX3Z+9oINmyIns/hfJ15tvIzbRZHAnBwKwbVfHCMdWM+zIcr3IjHMzVDZ5cYyqZWl7DFsdILI
UPiJ3AjbjI9L1RfbUfD1ltkl21Zh7iuDjJeMpsgTFtJPtqSFqzgc5aBwDpFZe85Qx2F2WhSl98aM
7itYLks4ZFP3NqRZvUaU6PJWAWyORtpeEIC07YmaVRytyiGw96Mshm8SW1y+6hr2ECZO5P2oZbUX
+NocajvKO3MCo95N0WxV5G5DEiCKxWubq2Hb6Th+onPAX3eexJxQueP33mjntU3J+bmWRn7WLuAs
0pzlPpGR8Y3VTruo6dPTTjbM2oHIMDdjSwKBd2G8y5mEYwWpiGOJD7RypbViXeqlIISbmffwxuTN
suriRP675Oim+odGX3wEEXHvyqK0tbdbcgBmE6v7XhQ2TEcbrDUKYxBVjdNgj5jU2oF2u551/TzQ
FbK2sbqv3Em6e11G096xKMYWxTzfcdiYtxMr4nFwDYxTXu4e8rz0t52hl50XF/ldl7vBpqjT33D8
e9ytJfPyVYNAsS8z4NhzieoanXvwmKWu+W3Ewr2mMGmeSermDxXegN887GK9OEm5EmIAfT+VuCF8
0GZhecFSoAJBYZsN6ZuIyRkKbca4zqxkjRK1ZRc3jDfazSISmurNwg2+88bI3w4+/Vg8F867NCN8
fZtFkB4EMSbzp0SqbktGmrJoNE1r0ch+J7tZGqGKhl/9gDQQLeNywLDxfzg6j+XGcS0MPxGqmMNW
pKIl2ZZje8Nye9zMCYzA099PdzdVPeNpSyRwzh//Y+D+xQ7n3fDSq3jyGuO6FnBWCzj9q5Ea/h7a
14pzsYbHIJR00C39t9e13bbssTI6aRLuaGBN/rKCFNyWhe+8giwMe0Cr8mS4Cbn3iNS4yFXxazlj
ewCH9J4rOb4OfpW/VwYFT9HEDIBDaaAALCnLhzEfgxthJX6sJXjETngh7XGZDOl4aVVN77JvxElj
/viocvg8ZzfWoaS+b86U528bLUuqKVykyOHiztTioZ7IuOyxLlCggqypX8f0aRX5HwoupfmdLY29
lieqAxvP2aZ+K6Ip01lt75dx4iIsPQEf80SIp5GeCUO1bLFTHtYqUKlxTLXLC1C788esw7U5MLap
9QUotWghq5R0wrdsmJ0ft1Rt9mhkq9+TAB4o+S9Xth7LDZU4bhdnAxHhFx3qYPwO8t5oT3zcRfXj
WigJoLlllz3SgO7Z1KfVZeykc219KLLf+xMVizV0oz0uWX8LsZTRFlDMJrekUfXm8hZOMut/qa33
erVputyUyHn5A6YNqg4po0Sdk0WTU6RgusoMv6axYoZ2/CC9Qn+W5lbOTcKDP1P9aPnj+JotE3nx
y0CbDR10faEiQF2f0dIZkY5zI441P9el5DL7Vn3pwHklgliFa54m/TsLZceMVHHc3HPvtXo3VmHI
5zAPlmxnczXSoln13QVQxULOUCa09cyo95rXrqC8/GZaBU0bYc7Fv8bSp0NpQ/x/VZzboevrKDQd
Td27BY3lbLiWm+axGUfNJ51q0NpNSWQrjvrFlFANtoNk5nQvX1VnYuuT9HMUrQoembaM/F3RCdtt
9OR0yzspZDxMFk0tjG22Wqw/EK+B+VQCsqT/smBs/k0+SuytTY2SncczdS9ssy0Iw7GVk2lHIE1a
PDH6jOl2CDLxGi48JflGOmXWGwgTCIVPNhQhUlKciilvdgG1n+DGozuvTh0FWTCRD5lBzsT5gOpJ
kM6P0BctbTuuNbSvkRjTP3PpUPBt4fMorzmvJF9Nm8FLkD5w74/0bSammD5LVzTLbwikRFGAEnKV
VG9MWZitUc+1DqbM9ZRD/g1UwX/YhYARv5cFBuJY0wMT1HHRITc7VRaSoxIyPhyTS6jc2jyg95Hq
OEgxULDkU0paXYdVruHep3W+64+LTyvOHzsNPP3lzMRC0Y5g1y0itAmmKa7r0F/eMqAt+3mdyFbr
43XwJwy14+xKxl/P1O5V5My5kNYWCg3D4ROixDJBMNBR1J6u58Ekmp/4+7ln293QzqTS/1zlupS4
2bOHJfVJZOSX9g+J7VP3tFvzGQxsMlKvuvTwYdUPBFajPwYOLPdfYY4GxKSXV7R/HAxsoE7NrOCj
lYPbKvnd49GqqY7catNrGnanbCT6nlogU4A27Gu+zLQ6cp6wwB2aprX0p5HOfhfbwxjk5Q2ygFqK
6z2IuzbigB4t/dczU2/9rnwqm2C4lVf9XUEEpp4CZjvNdh0pcv09fJDq9EuqIbA3kiXYiFfggXqv
0zm0b522GU3RO40UWtM8xGak+RUwhRb4EzYLkrJ/4P2lv+Xtq4I5DkYlL6jSq+Ziuqxm7Y671A+q
TTK57CfK5pzgk66r7i8vc+FcDGqPqWtaiKTcmcWY8faXvZ1FszkEm3UYw39pZuTfM/PPOsJz0Toz
RCXdMbTxdk6qq1viUQwE1lPLJw4TrzhCbtXuSxnkpAwsBl29F8rLZ3Uqim7cmckg6xjNurulgNdl
Npn74L8sLMpws9r3nmFyINiw67UfxXvNmd1u+f0r7PFIo6sYWZK9NT1DTxRkAuh8uySQdF8ovqz/
envVAdACBCqwNtH2Z9qHPXYOqA17n3gSwZXZhtWN5pRQ1JvVMzwvnivDkhegxuozQ2QzPYasFyqC
GPX7S9bmQb5TNu/vtgshgTf2tOrOivrM8t33hdAEexuaBi0l7A/6UbUtRUebGYOHpkQV/PVJoHpx
d1DMMx0dtnIVA8naP/RWP61RklRJdiDRJ4OVzJQoaX65uzlba731qVicD2PxjPXbaGjwjtXEQg44
Oqv31TJnyXDsyubPbIbtflxQrFGe7h9DynZ3IIIElVtl5Y6bwDJ4lQAyCl703AfBppjIjagvCnTc
tqgANq7O/PHQ8ABYr0npghJ1laioFCuqp4EqPO9xYNplaKEuaIUtLOpTWea+PnpzJY/I170fN6Qi
Zotgw/i0PH9+Sflmhyhb6NsF5fZQg/qGvEk0Av5/Htj8XwII/PpA1fLSxJbrgAze+6fGow/77pwQ
JczPTu4oQP66CZLNRATjdSlFUT4UZdYybdj19O10ob1eqdjrvuDy1v/qxK/LKOySjESLyXFg9VJ8
IgL1arSEyRxExVxk5Fw4rn8AZuQfJyZhqCa+LDKjtKguXRV42yat570b+GsR9/kCDGHcX+TWCmFD
FHV/2UKgfTRAp3NX/L9MgRKR8t0a5va3gij8r13SVr9ox+2/lMB28FxUZZ88SFkK+WAoMYe7BIZc
bhFO6i4Om6FmMFnsrLm6Kl94bHNAlB2er0LcPPQdmL10Kf9Cyd11xne4ftisazuB6K9ZB2VXpoZM
YGLSwqY0dUIB5yo7bDeBGdB7x1NoJI8AuHi9Nuhdy+GfOdIXs82QsjBsGeEUlnHjqtrci04K69Og
T7Z/563yl7v/AYBr6Y3ynvZTkgPAF1f7v0PYlX9zs6VkyQUFzna+XjrvAQ0ZV3U+4PsiYq33Iy1M
64BAqRjwVgIsjEPbPc+e1QNuSqQK+VNq0Wx4A6jybkCwZfqfN7BTGFMxf7bNKJ6xmK5NZHqcD/e+
i4GzX0yVuKWcXc9OsqZ+5PuzG2y9NSuRnfr07+UPS9XZ1UfpdA3HZZoJ97CwgPmHkJAEY+d7wCM7
FF75FKfGgkSlVgHeHTcl1T7yq8JQLz1/usoNPU4O55LvNHTHU3QtXRnbadpbr/UKuLvuaabRdlxi
3Hui8cwItw6qJJ4rXS/UdilqUPkhVohwZePOrd8+ZqrMEsqpq8I9AwjNSRB5XRI4G0Ak3W/t3vPd
CxU5dfJYl4s8UpxnO5DQsudcmopwOI2BWl67QdPBRqndQE5uX8M6tFCc+1pNVLHXnPSHWU3DsgE2
9XIIDs6hh04N2npAPmqULy23EqL2xlH8eum9qu/T1VPrbJeQNJWtPS+zjBdNAHbk5RT8eIRjv4Tr
4r/S6xl+WD1PckTVkCH+0RWY8c9uk/zSCS2/AkrN2t0KgzVvsqRb021FsXsRCcYy78fi7KMTegqz
SdyorHP1dib0pH93cPaLXbU2Y/Jfw5jhf+jOnZ9lalUPglHnNnRBjwallHxfVeIqOIaJsjxDOAXt
R4FPAV9LR2DTZ09OT5P942yiQz1XySjOFK7bBjdno66dYKxCnV2U5bUfMzgVlJ8YrihJr7auLzJy
AOjIcmHLzdR+bdDNHVtz9IgFr2UW0VCHOJhlet4srhceZIO+c25E/2kb1RBSAmZlj51ZCeOJOnAj
i3Uxtn/YTFIEAL3D1NUC4jSXsq4oeGxoM6vQLZVkxxsBZeVRSHJRskHzSDApfI7+4ymzjZAtD9Nd
Lm89VcNgpM/1XMj2JfDbrDjKrOrvsz+vykYrG3jpXrp0W70xR3ttIfDbZ0z/9bjxE6XRvoBVvrCR
hO22l9Z8dazGvaRd0h9D5gWEFqGw7BuKlvVely6H4V1XFvJKf/Hq6jXvEqPZ5umKYseEgwERXJIh
vdLrajyWptG4MAzlUO7SJamDA/2ebn5GxFcAEM895VBQCsX4pw9plXpNbA0rxCA18g3oergkALLO
Dg38GAA9zhN/OIxtvye+Gd1/msExHcJ2nJdjhbL3VkxWae06q0uqGGpYpU+mTqC6M4EY81pDhnX7
sjbZzWm+s4zlpgXpTQDa6UglWsjN514guPklGopAzbjgrcIp7w7epkn02F/sec3qg1PqTEOwjGg5
wcj1fmhFvavQ+Bz7haNiU+C3mCMG1fE6iIFaiWBAE9S26TPld+1pnC2v34TCQw0kFOopCdfibt1M
2pcU/itqJ+EsD71MbPuTiUJ5kS+c1j462tX/io636JXSn/xSrVb/NWA5SWnWWeY0Yl1f1GUcQw99
BVfHGEHEovzrKKcvHibYoWVb92I4LtSY8dfsW//JTaj8oYbenq6q6vK/MvS6vb+OBv6k0V6NAxJ+
V+7CRVNjho7DqqPmjvKcwDIpsjOSTO8dc0jn34B6cT9y5sVsoikfmyMyBHnrW+FkzJuK0uvYbbm6
ImRgS/Y0U5uwow/UGFnVfOMf0ok6qsfWKrf8z4liy6aefmq7Fx2VYnUvqxg7WOpFSckO/sNTPX2l
dPJt0XlhR3C8pJXbzqzZ7Z3qHpllpUPHQChWwufnYFekRUl20zRJ4EmTwypue2Pc93po/2PCKrez
Wy5nl/SfHY7JKV4Z784Trdlxi+fgawnbggeyK09Tors2doaxfjKLpKv3VU62FdRIfcjMlVRDkdtb
zjILznFV804yC1FVqMOD2xXqiU95nLaMhFWHmsSj35YNF3Wp3dGym8IXPHdcNmS8Yq5yXow1mx+c
sJtiJBXDhjuOIkblSALNvLb0JbCgXrgvhsGBE2nlxXF1+sftnNV6K6Q5ms5+wUVkfUpZ5MtDSIrl
2RoM98XKvOAjQfmWRniMEjpuBSSxj3l12Mi6sH5X1FF6Y4TzcsncdjlUdokIpiYIf9/IO2xQVvVD
VU9Bymcv7R86nrx2B7mKdwB6u6qjuanm7Jhq9BO1aaXdwUjc0GYkIPmrMlLnzDfGGLDKBGFVafan
hDa0axLkQKRe51CL6+LOeVwzNV74IZ/Itgg2IYhAv+A9xNRaBrI0oySbjIOmYEBv06oUbSTRy+m9
b3JXBHpIj+kiVlpPveqAfHx4aUtpJ2BK3qxuftAANGhyF2lmlL5QVwSz6MIZ+sSbN9vQ4Yuc73e9
bvem5QbjHqJLrduGK9H4NYzJWjYJSqcyAphAY7jYdqXjkT1XkeOoEatxsPRutxXarJdrPZncFRpj
T7tfjcahmAt2NLtBLuXDeRIhi8UGcq9nsCyMUISnpCCuHrFPxXYUojhyH/xxgiFVXNAHjkGEWWPT
JSyYSzs/sc873xTAeFiOnDlbN5Vw0ncPcdvJ8EX/5E5idLaOlq15Zdyckthskch/GHkpgAUNEWz9
ZWVa5qENDj3PBHMbA3YWuayP0GLm2usYU9ekNrXvtfJJN+TpA+atZg/yPaQJig60tS9MKvPEf5un
WDIIEHzNwsEXp6Vj49sOodm/OU5LR+9opa9yxqcDNDjljN+5DmlFbqCkaMIu6BaCGhg5xQ1IgCtd
fQxdsPLzlu/Y/DZYTLbZ5LjujqsSrUKKbAjOq2SSpti4RHmyKBS2l5mB1Yu4Tdfh3CCqKHYmIhD1
ZE79QDkoBQzh7n4Okx0PLUmJpFuhYojwkpjZNtWF5z0t6z1fu/O61XsMa9fXjwj5suWILsJRG2Xw
Vl0KXtX6NPvu4BwIjMvZ/Yx1cfZUGZrZr4XlgKx5kQN1ZBCuy8Yok+BP2AaO9xSY7eDwUovMwmnU
VmnsZcY6RdOalF40cijQYNnRtj1serRv/bMauXs5+tMKEVZU1TxP0cAFAhkxJSNqTmqMEduew6kn
6RgleF6LN/7d2TlSpov41rCDcy3bNrmY0q6S7dKs6bs9Ndk39jDgbidzFz+WUrnAt6HjBNM7bKzT
PNSLD+kDTIlsEzlrjy7b7oddZ7BBb2YsUxa4KhqAuEQdD1g0DG8Wpp1uV1OLTfdm4M+/adaFu8yj
N/0w2uwLG4JU1c5H9ZnCzkzTtW/Hqd7pWQXy1uipFIhe8jQLKRHvZLadw6b8EZD4w7XJ0mDYOk6o
9h7x8GqztFVGkP/dZcC8XKc7leQ55hHMypG3esF/6MycG6mB+TlrfRjQILPYbIMlR2yi9ah2klFi
JZ5tMrpXeFs+epH6Bih83Vj02VaznRymtquTqy20cXd7jo2NoNxALXZx9KKaP+0y5I9N0/hqMynP
fXW7Rdjs6EZQnC0X1+RlGSAnftPSx+elm8x/kXcZFwQdHPLJAdGud1bhaugoseoLD5LJJE2L8mEY
3OSp0kgrX2oW9ieHSxcNAb66OHGHVZ+tIi/9XQDN/cWwNZqR1XCK0inrhvrDGN1Q4gWkuCsOlD0D
9U+5sykt7fLgtP2fIeybWML8/HqpoRhVQlgbMS/ZR7YMzStvM8Slm1iHCZb3p89d/bKurne2mkH/
VXlR7chEKs6+4XvfXoKmAfYBgWEuix+CLromqixXYbp217NAmDdEk+xXWL9UftYYGlhNu8m/1jhD
uSG4O2nbqXEmlkDkvjXSqZ17Ajqt0u+IGNdHDft4rISPd5Dyq3tPrXIfxNrmV5OuzBJKQoB++T3R
OKxilo/CPJ12vWnNe6Qj4xe6MvG4ZDkMO0pMatnrPtxiaGv+QxplRDhmQOuHRbwG2SJvrerWbw+L
x9nErPK0+uup5EHaMyv1L8bcc3cZvpz2iM9TumalPLbCQl0tSmZM4r+MrenOP+ASuHGGrDijCsMF
Zq3mOW1C9w/C4Y4UnzW8X4w1opwkGdujTl3jYC2NuvicwghO6vajTRHVCr6Rn2zO239N5WFmWUd6
O1AN3cgzuNcvrNPRQQRytu1C/lcqWxwB+5YjP4rNhrE6uwReGZ7T+a7oGxKTim9tYvOUzMXV3MmY
kywAeDSbFDLMUFs4U1hIBNku8NiK5iYs4CZx0eOCSSevu5HJtM5IwALRb1g962fLQuDoLqLZWmO+
fNZzDeQKuJWFsaK96TBkFLpvFgmpLwuWvtl2CPH0a4sr1UB0ulmZVzguQbijlCIp5NWdnNAA+n16
GUSPFEEmbRUZpfk9lL44pn6RnJJg9f+swrEB5QL3Agcy/lWFmBBtGMX7YvqwLtNinSFYlqOY9fSA
EaaJk1AG29QKi1N3zxIVRbq+Q4s25yIw1s3I5Ht3H5p7m+U10Pa6wyD17aOvPYw6nA8ss/Z30Hfj
w6Dd9hnQEPT13i9SkFwXiY42A+gWw+HIy8UebWyJNcEIdysmzHzjJfqHdHec55jBP7yxkX9THDTP
UOMYnheIyk5U874W7cgNyWOE+lhOMQCWNUSq8fU7zy+ilb4N3hL4rTK2ZiP9p8pGbCEC2FnhrK8m
7xzk7ZQYI1Op0VwGVbomDeyO+ZIKt1+h5o36pNKyY5EuVuvCFmacOghPLptVwPlyHsUNRewDuoLc
fc+UHKOyn9J804B+YpVfmCAsPcSlNSECAlVRL6OYumDnlKr6CDwHFBYIbss+hFbOn4fiCU0YqA5A
gTiqLqwPrQ0HGOQtxiHO6GbD5F/GeO6mH6/x8k/8GQOkh78QNOaUF7ro61s4KK99rh1cBFnW1Z9D
s+BsDhVpLZtsdAIWHHzROOoqFEXWWF6pWkHChbBsX7lFcZrqBNg7sccVDnBVp7xzjAcc2nIv4F7q
LbNv+boyFKL/w+WGGUNUMIwLw4LV2R91W341gdfjOx4nLsLJK4yTRUgKxKRnW5G5IK4+FEoi0s0m
CwYa13bMVDHHHpgC8qGp3juFcr8tRHnXAS9JbAUNNy1fq8ctsrACZXATEVNxGfGUre8GIrNpAzWG
/84rHGLXjBUxeT+woWeiyXcLagh87fAN1NzTSP7cLp58TmlIP/RmXc6wy9mEqqk3/5WFrk9Y1ClT
X2uB7jAk3Bufd96Hvz3IarpRd+tfZNJP82A5U3khAWek1QQFm4s1n9XwgERdoW5CW1RsGHaaZLNg
SjswCgaXPpPJFjAYOYns7KjuZP0XXxtEMkqwcWsM/fiW4ME0P4gyCJ9XUyHUSInFrYqNZy94ADGj
TDu/Hs1jLZHqYPmcdmpO8XxlPdXz0WyM/qmvUlL52rBt1pNJNgGj2Wg2+3FYTQnC1+knl1JvSr+7
eY59r9IfiZclEV0EVrgvieP5Sltv+GWocA+KlWqn3crYYp9pXy0dmK/ans3frsW94k5Bwr1EkTxj
f5V+ZXK2MuQ9lnPO6mbcmnaBzBg8xy03Ns49ALilgr3LhXlCcbGAQ47iawwx4wEw++Vbv9TOkSxe
8Q3E4DQHhQP6AXNZ+4B6Ij8uRi8vbioaRJ5h259LMfNsqNS8ZorfLXSZbXmjgKRsplY8TMMSbkC/
1n+Olw9bHAcufyfDfV2qFAsNlDe8HOrdFzLAkouBeOWa2l2zB27r8CP1ajcCHzgbkc5dRgr41L7M
bc+yVlRAMRm5xVeVN+3fJhfNkwg9cXD9Xr/2qL/wfwJG6YjOmK7A61KAVHpeuLOmsnrWerF35qJd
wIc2/KVxOiHAQBt3MXZZHkZSjLYTvNOTLYP8XCZqeb9LYq4WzP6b7zvzZ5UxfeCn0v9J0pBTHC/s
DhsW2OoEhKYiW07DSaD/f76bDLG9CB6KiAq6+bIONWYa6o9+MsO2bz5S62NiB/VTYenpr03nqI15
wytbTnuoBpS+oKzErJWQACx19MTbJgeh40/JzlmT+YqSj5BDYtWaIiLMGTAbcYSHMioN2rdgxjO7
5aZRj+k4Fc126BrzxTO4Jkr8rX/XyUFatIYQ0VcDL1bxnScmPJOpUImHYCf/DJSGW0dOlf7NiSLb
DaMzBY/BbKIrGgkRPssU38VpMoTxPgzAVNvMNXokgGPnF8csRWPSAgqnYxknQ4EGJy+IxtvjvA7q
F6JWQnM7qKy9oBQWb1YHCL0LG6fPdq0Pgx2V6B3THWYi978uS7x2r3qcMpss4P4mDMmqjffS9Dxz
L+caJFVVfAkEasyzlh6qvwZX9jqJ5DSoeQ37qOMaILeOfplERSx8S39GZacaYEaJnQo4qZhdPD/Z
pNhBMUnvnEnYBXgAMpt1J8fRPQpf9dZXDSEfUVlozjcuQX98XZYgzY66tRbnmWg1vW7KXvDmsszZ
D9QIeMjLh0Q9Iv0KqnOdiIo0NwbpYri6Q1+sIzicqXckdSAJX2XuBLHo+lm0O9v1+hgROrVruA2M
ruNfTVs1GbHKfGP5gzj/They6QosR10bEGtCSMy5In/Pfm/gk8JXuNmy5WSsSvXRZSCw+aXzBhtN
Q9Mv5taoiRJU+0Er9l1o2dK9kJZiLRHoTo82MkSUP9/I02YNKj3EL3ViON0aFa4zyAs0WhDgNqld
maIj81Hfbdy0kfqhm0K7uWmJ8u7R8AzE3xF2Qy2f7IC9HZWz64avRmPIcbPOzrSeQdvUt9uGiEE2
+GSmXZvBc4YbmSBnY6D2XW/eTMiE2oPjmUtsDQLCvtaD+RLimr9QRYI/A4BwtbFItP4bYGTwoWrt
0RjE0GWzPDzL1X7OrLU4+A3I2SR9J+p91/nbQ35/pThYTlPvOFvl+MACHaoqqHZl/mHOE9wdpNZQ
3lM+mbXJIOmiNnQDiRxlGb16S9w/87NVJBMyIvqjVNYFr1wR4d7p6Kqq8pKL2AqGfY5V4JP0GU6P
3mXs2dQuiJJPGMfJsdb1H9IGMyrkXSYzUBwL/e1VT80cZE+6E/7DXLbNzqvQtw9DUbmAqUnlxMiS
rCelhbqABJZIdO9+w02+FMMfmfhIhbLOzb5pKcUO3uTrTq+jitPa697X3kD/78zrBwoZ+eZZAi6n
chvzK+zt5RDaC3ocBp/plcTDAY98LtcIOmXl2WiX5WoFqv1sbZyFEQtluLPLQD3kdMK/O1W3fJXE
Fcko462w4dj5X2myDM7al0gQzbp+H3njYjfzqg6B1eQ/41I1f0S+6hi3pfOqrby+lIZfpJu6W6eP
WqH7xqzT7l227HPA3noYesTSG4XH57OzreLWL0qi/mdv3jkcB2x1GMQ3pZtlr4Zo068mW0ym9mFy
4tJcs7gKbfOlM4ZZbNeA3EqZCgw4jd0/lnnJYaNIN/jjrAXem9zT6UsfDP0JYbiO52b1/rOEAXIA
dBZE3B/ItfvBPlHZ414G07I+7w2qT42PQtnANnSWlmuZ6NfHBNEK/oznVGJQxQ9ZbCePtj0EwelT
yF/xOvh6+If3EselTQ6GVBhasZ0G6BjGNH3wOiLjNnYm1k+gBnkdgbqAgZspJu+ieB8xTLyls+nF
pBeqnZemNQZzlLbGRgaulNtKWF4dYwUdrjn5N94VP0IBOC9MYPmbtYzWV7EYbovaANlQjHVeGjsl
Wh2Z5Wq+1iV84MJzsu4M3+7mPzConnmwECR1lFiX4yfw3ifGOzSfNrbDfuNxlV0xc2dBXDatN28N
VsPiaoydm16y+4pCH3Xfx4MqGh3NSQcE1GR1t2tsFOb7SctlTyA0KPREPuJdJBGGX16QimwnwgXT
Rmup+c77Oq0+mMY8IPcj/eTaEVd4cJos2LUGUsVTIkasz8isbsTwYOFRdscAEPr5rE9j29i7cGDJ
m3MhocfAuFgwxokjemKumgKSj+qxLg9yueso7/EbO1lXHshX6JRTxLk2xTP8w6EblvlvrvCbrO6I
TgpGzjZ5qEOgtp5ojXVByr8hOrRHb2oXy18ULcRWWeBBDBSoje6RukUfmcxmiMz9UmFkTTJJ5Iks
TFDYBvVjzUwkZkkMK0FB+tB3M2piVqUTfy90oLO6mywMLMygpN028ZPq6CEnPhGdtDzYGb7YNUNt
ORgr94HFgsAT1rWZsUUHhMY5CVf3B0HgMuBBHfu3GXjzv4rr6G9m5+G2tuz6Ueqw/5Csv9tVLSoC
Zm72jeHj5iyLTjSxqlLxUrhh96tqq94itYeBnIVsI8sHhPd1gMQWqax0cMLeey8n0fxXk4vyphMf
NtwdvZ6xRCN8Tlyk5GVmym0WzIi9Ekugd/I+hzlpIWMD80qmYYkcvXD3AwTJjvsoeRp8pd7C1mng
a4riDTg2eJ1qnGVIR/K63s0Dnx8CEai1HGXArSNb7V5OUje/C8vLTgwOCj6cuj/aLTUKtaDtIh/B
JJuhCY6MqBxmqpFpEc3FLE4GxHMsF4MRGC2G+ZCSvpNGMsUnFlhobveGjYjrCC2J+cVabZGDo7ew
W7AN0ohnHynbcTZlfSAJtnq2c9Ajsr2KiE0AX0rYIT1cRcp0OxFi9T1pC/VUiHQkb3z7UIwW2TQa
NuSRy1l95MqVN9ET4YDfkOWtMTtsZaFdrHtyO0Nzx1qk02NZNG7Gky3NC4jsXR0Ca3N2uffeya4Y
5a6bhmyE8/TqT2MJ9H3W1CQu6lRa7TOCl+DshvlYvKfdaJOTYxeRrFr7IG2n8/847aBrzh2MdFGe
t91Be7jWWUNJNFhcWnxL3U7rrUDM7MdZbVg6trUhh4PbIItElWcGwLSZMTqwFtXwWqmpqHfjPcRn
P/aarDxS7Px07xnNrNlBvKp+o2FgLqgMSuVd6BYW6U+1JDlPctNL+EmfJKzkZVZEpxiRUl3OYmA3
NTu0CtfaIZkJyPVnzou+/jfWPlIZGLKyOqr7Tz/1gTLEAfhC1DE2iRVklE4urFEjoTDy7IWeaX0R
AeD7vHp+43a3sKFxJYsccIj5VDnL4u/TALghcnD/waxzzXpRNpo+vpF88eWBDI/mBj0Z3iRlRa/j
0q3WVvp0MsYMuWt9EWM9LQ8AkcVzEy7yQ8+eqiIvQGe4s716SXYV6U+HtnO6h7wpITXA0mAxyXUx
TyuvZpSVffCejxIbl8MW+JNbiUpOdsvI/qcgZcvDbkSWL+JXpb4VZEgfuf/j7EyW48a1LfpFjCDY
gZxmK6UkpmxL7iYMN2X2fc+vfytrdAvPtiIwrLh1IRaSBwRw9l67m/tvOCjgEk4j57YHtwsieaaL
40bHFv33U5yL9NuCw++DbazOp4EDBaoTNGQ4E9wkdS4jpJJ114GHgSvG8dH/QEtubj9kUb1HYcUd
bsli1PgBOZNle/SzEcuoj9dpOQIuxCKDZmt4X9MTOVnDZoYrpI8nuvMu8iqkQ8MZR2IQ7wruL19R
BWV8BvI4Yl+SzL8ams5n7jzcdF+O7nifRcIdd/MMKA9iQ/pz9LjvpEvmz99o7WQfwDTM14Br//zQ
uty+8R/rNIfVqt27SNh5taNX3nwcofudJ5l4D2UEj6XwbffX2NDFOcdinlmmDXraJeOFweBL61xs
Qx8K1PLLcfGQnmWB1WfHJOKIRt88wxge4KOogtI++WjJ3QsSL/5dVqPaPEALlQ06E8QfO38zMlRv
XFCfbbIyD2OLMQLIE5tXStsGqdOULFFBu2B2GWi4fU82DGg78ATLuWulSdd5W++XnJYevYKY20uO
7ju43dO3VjYzqIp8COb7MVjlqeP4dnK7rLqiJwRkhUysuNTZUj3SIZ/DoszbixdFSVjVWYQ3d7Bf
ZWmI/JIVJWyEkR5f6A9tcLazACCY4b4Is17vnchxaW9HeXDJ2ZmAYlrnO5ktvfdctVHQP9HsZyMD
JySTVn1o1wU2W2Akco96FcNS20TPOO22p7WnMIfRr099L0pQewh/QBmVF3zfDue7CodGAqXpKaWb
Sgd88MRXwPvsjaM0Kf+Jkpv/LVm6r7EzFPvgRoTaVy2hpJwDxJE20HaAxNFfuU1aUaCJyIz3whhG
cYztjCtN207yxxkp7rm2wDGardt/XiBEmPcZH1P2kmNzGBvh3jnz2DXYM4rBP9QyN6AZFd4R+9On
wsXN7Yn2U2k1IhSQ02D/bPO5Cjb3ZUzN/ke5+N1z58FJojbqD8622R+SBLQen02TqzrC3mS6a7ks
PUsrz3jOAlkLjUq/cxGglz9ggqwPdr/MR1dw1NlRTIJVdbUt7tfMCOTeCuUmRA07yT0ibP9STu1C
FwO2KFs/f+leAmspT2yHuGpo8rn/XsP2ely9G8hpmNcProADve8bvmiTHKZzn2/Nfb84wYfNqLwr
1Bj3Awd645GeovMgsP1wkc4PXV3Mgevdloug/AxyRJoQPvPiocKFIvZLJWX66BRF863tOnHnIBzj
yBkvdJHgeZ0xrvLlXzuc37a9jbstHea7JB6iB7+K5oPPovfDJVDgxfeIKoq54j5nNv3Cgw9kYJ+U
E1/kecW+nGXBnZUhFDNR8+CYgnb/pXdbLC4tbrudi/D+TJOB6otM2axHh7ud+M6v8/ZFdlb+akIy
2OH6NE6W0eB57YE1HDpEZc1u6qf0vu6x1W+V2b+HKeo++uJfRdFstfjcDVZKhA0W59rBrMLMtwcU
mi5XZtGG5yLJCFgyCKJBhO1Ew8OSIT+pGju4FLCLXjtu2budRfv6GjeeeFxGOX/uW/PnutnpZ+GJ
5L0ckvzqeUl7iC3OfmY+FnfIeLwnxAb9yfdrD664HzV3DQ2RMy009q0AC2/rFn1NlMLx1yiBmncc
OFeDd81wISFDvfVNKUp0Gl9Msbqf5n40TuRZZU9cL0AVEGNxlDY65bj2J6iG4MR+8uGVPzwD183K
m0oOH//PQ00cXJgY3fptNJb4YdyG7AhVRWAUq7nUaO9gG+fsMssUvLBzX1jw2tZTQJ5IBpEkJUjg
e5bVVvOY8bFKsO7NbtsT7IQfpdhB2Ctna9cZ0o1CM8lr7g+KIZDjexTJqZPtYQeVNAk49rAcUs6B
XyKMBq1HdSGfK585RW0u0KMoGXCZcnre+pAeUV6wElicCq58X0EB7GqvQJD8hBYlyozTBo8nZvcL
nf3kb0hD3xvoMet//g4Y/gN7WQ3vHOIZxZqMxcWKrDBAf9wCf9AbWgFJAz0p5Uxc3oXJ+dL2y6Xq
3ooC/NNTK8RoDmlCFkUlLviJ8U+e+2LQi7CyPAUXbQikXDlxvBeuON71zubtenNujnpTotCiYyPi
orDLrUvcj1fOup/4zr1Bh//TlCiY6DVCRYiG1bpw9oFsEH8wctwRWo+thkZ6pCtmloWnqC6j786w
fpW86ppjK2h+WnKIwmw5ciUC4cquxX1qaAa1qImRto2H2aJFdEkwoBzs1LLhNfmd3o/pKjh+vCZ+
5ppwQ9gq4gjMTygF9SIw3BsL/H9I/2XbQDFJ3YajNWy9z3a2vjHbtwF+A3d3lZrsRG0mZiabi4dQ
yeDGqSvRmqFYS6Eta4YSuUp1OpJ7SSR9/BGR/7Kb8opx/qD3JirVueSjn/Wiai5F4H/Nu/oZQeQv
vaHV2mztIS+5J7nwTb2aHOHq6Y3IkT+UpquU5tKOHd3XdL2YpDb4y7O75nopDGrq4wgpFaxAvF7i
AK6DI25RREE8673gau6jbITZck++UPa+fUVa1N4jTx71fkpHyfRKeoT4vT/OF2+eHnoRnwlqfKf1
UzpKZfJLbm2HAvRSsdcg6+xLLwfNGVcq07ehZQ6iny5Rn7dHVGnuUbarpTnjSnmmkwANgdLtItYs
CruFoysZD+kbQSV/eA8dpS5zSCetayPs7m9QhWb0/okiV/PJlcLMuPXo5g68spsgkwmMmrNB6eRv
LFt/enKlNjujbNhMbgMIVjngXuC6NkqE5k+qlKcf9EkO4rckLEnibIkfO6f+pvUi2sF/13Ej7v18
irv2guYIP0qRy10roN/pja58Op14ceG1g/lnAYeoYsSv2ZLNep8gWynPFFOD5eZjc4mEuHk3JZvZ
HO6Y3qMrFeoLdFebrOtLXG0+VJkppGFV7/UGV2q0AhiWCc7LF5xT+Q6MzkngCNccXCnRsejTcpz4
uKVm8QIKiVNkNb4VbOzat5fuNx9oW6lR/I6mvWYuE4Oh/MUysnPtjB9puYMXbAglFcKob+p+ed/I
7bLUNCD6ant0/aDcTsBX4o+4f/P7zKVtJqM+4KxzuyvnoIOmof/pLsjB0DuOt3iGbo8u5F3Uzcke
oAnSKwMjdkdUvTciyXVXy720K1kI8/RDLtwlYPXdcfb3n+cqyK+FidQXmecSYl1KLxLy2i5JjPti
dD6kXXDNiHMb5+nTsiZcVG05IlSOelvFn21kZcwvflXlp8Ez4yMatOCUd8HtWrh5l+PFOhbxKBDP
J9O9QE3rouchaGB9WBYZnzbOef0raRl3dtHN9Q4PpPETXrYkwsSdkAuBrp4c9Ohits8NgpRHbNs1
N04Z1OUkvQZtFF2Bxx7NuJ++ZKuFHXjwDquM7CPmlwfhd583tA33zlhcjWrqT1zXG5zP6+XbErAz
8MyHkluG1owaeScM6FUYkLkf8tMbFluKCQrKMqFWNvoF0WGFWgtje4WbzdmVSfSYxiPq5vpBNMU9
B9fqw+JH0dk1IMV7eD5COH/4QFf0sBP4TMd6nlz7efLd+cQhsMRhLResj0Ow7CvaUUfaP+Pey4Li
U5aiQUwH4yzQUz3n0OAAFoZNAHO4rLPXrSBZmd1ZtZ5oBt8B93lpjHXmdgS/MfvNQ1D4+XoARv7s
YFnbo6CGDNYt6x2QDXIf8sR/BGE6I8lZHw2MyRhF3b2Io2jv8+u3hu1K+rDeco7A8N6RPYwjp5In
xIr9R64U0e5MdEQJyBgFBj/uuV8AN6eYfSHV7aEAmSdvprG4x4aOcdOzugff7uVCJ9tpwZHT0x5s
kguadh0eo2AIa17GG8n56BNkn579jl0W0KnZ3ZfTescd0+McV6/zsJ5F7o/VsabX4jmBV7zvkbU8
rq75lIFtPfagtfeJDPD3CTizE1DmB6yAw35ozVeBfOpkgoznRcu4cnf9Mr/QePLPEhOK52OLd+Iz
6RJnerc3EYTPhDbjr4BW9qGUwAskd1D3I/7BQ0uXcxd7fkn8ywZEezT/2Zzt3TCQ0fYcxLKH+d93
gLjE8ki/dwV+XlHCtFctJGc7sS5PK8mBgIPWdsNMTKuMZuMw2Zd4KdzPzjhiGe588wMMF+/RnWv6
nYCey08zaCQmwZn3dD+D9QOkpyeXew3rNapHUkHq+9z2zMcU/jGXPr15Gq3guTUymi1z9gj/7gDz
696zEcEEy3Tqb8IMvKDi2JIEPjp5xk+wrmc/jYFJAfcALsI7vb/54DCMLe9ysFmnck4vQ24/cMX+
XcaTH4rMAnU2dFT2ujXb5y0tChgiaeqeycmw9vVsAldpk0tp2t4vokBWeCzwoIlkCXBbeK5Mt1M7
pfaja9HkP1jjYp6Amz+5aWD5B0D9qDi3SR6RIEXGoVqb287qa5KQAAMSqNi7NPf/EVFlZMCN2o9p
auZ3oq9oEWKOfpy26GORejcz5TaVV4ern5NV1hcEK9QGpOpgvN1j1Q4SWxwmOyBTLDORc4cl5xtu
YvExMDjE4e8gPpkmeXswoPshmEVrzj9P5tWFCnNc5tVAtNLclICyM4yjj3XsNcFaePT7Th78vAMs
JeOO3yLBibqmZvXYr8UVFVr0RMbJ1WAJbyouAW3bwMmA4IzgnRkeH8uBgLf/RXjNXZV3d7xgxjXG
33aKZAIhPKIXsCBqrLsSKY3bgpzDFUs5R+32s6lQEea9nX9A7WghvZ3jz9xPgQ/zltTYd9VoPJk1
OuH9PA5004ugHn8YSEc6GFRV+xJ14z/IPI0HSJEoi1d+S/oj4yU2ADiu/KSHdpDbe3YV2wkhR7Md
EMyjcKQV9mNyOg7Uk0d6oYFdyyzxy61O8VWsw0oA8JRjNW2sY7ChBEmCriLfoHseZmyr+UAwpe0M
MaqsbuGncWovAKQffOVeMb4zhzb9VJj2UF8mw5nW/YBe9TGbp0Du7WD40vWopm2w+5epnBGf5r2/
0qfxhm8juJ59FQwbIibHfcG8j55qwK5LY7k8AAPCfwnRG68UwCYhfNg0QNDuAqQd5y2v48epmO8n
V3QXXPMJJILWec6lWR5sj+tjIzDvexKjjrYLen2/lvEzF4/EeW3OOKNXyuzk5JGQM9WBJx8MGPvt
V0mOzz5fuvjsNhL4XdC9TEkhPpn8pqhgS7yJwFtqp3GbV0hn23jw6V7aBz+z5OdiCmihtabph225
3UEvX+8cF6XcQljKuc3oDQBQz7/FeYLSAypqRWvU/gWExn9fd7RFhyL9aZv04NCgivrzuFbmQzMF
8eepG8pjixv+ULAiQ2WpE5nt2NQU+yQdB0xSKZSYrBDT1RjRDIxRCctNDr5NL8l6wc8o7mO0tb9W
YrJeZdusVyMr6dVWbol+3lnEMbCwbNrlQE8JNOY1G6bt2TE3Th70u1jRYgCjBaKTU9MXMiPzBbUT
TVtrafelWXR8s2ob50IgcJSUTdU/xMkC3I0Ys/HdjEX4peay/BG/T/WKtXA8Dq4df0TE3bBDGJt5
OJGhtd6hLlrqSy7IzDKFnbhks/X048akYhHKino3N5yejc3B7uQkBpKD4JhGLckT3mof5tp5msFK
027HxJPPxavTRzPBHtE7GiqGwOrXFWeLTykbO8hO9shfQIeEwC1tXyN2YnuUl9XzGmf8cqU0dBJk
peUo22e+Cei8MNngA0zOTYAZTtY6SX8MrWyemw2OROw76dWUq2ntStuGKM/Fu+bwyuaZRbooKBzr
mi5NvduG4MO4oOPXOFXw7MoJV5DakcRwga9N7n4cPDBFlcCCpTe4csBtYEoCvIoxBfVYwqwV9Ud1
6xXrja6ccBO8i/MmhLhSC6DXZI4Qu5j8j1qjq4dcPnErwn1zuxZJ94+wWig03RtH89sr9/9OQ9Ky
lROu5ZCHYzbTwLG8T5/ZeUItcNPitZNz/6L39Mo5Nyi80QfYOlwlqbfvCGlDR1GWzie90ZVzLjc4
Vrm6sr8mfp3edWXjPzlz4b9xoXMb5XfTo1RqEk89fc62v8JYdr55dlAcsjlrzrTixzM9tfyt4/pt
Mn73h5S69ebUjQbgHNd2MOF7NrftTVmj/vTX+P3gcF19I9bEOq0MfnWljEGiNXG79n5otXCCA2Nv
pLFeJdhKERNk6m24U7ngHbEV2r4Pc8ydLL0qtpUqzvLZB/cv/DDH5VCLD6LNdG5jmBKlgr3aIZ0B
NHYIwn7c9zOpNQ6GK62X1FJuqVJSvactQeuIKDPerzlXPQVtfL1F2VJq2Kmiwm3Yl4aGi8iy7/c1
kdR6D67UbmUHizGblhHeZN0WhDuamTrXPASVKIULACxeapOn9sqFiwSxC+JMc0KUqjWQ8SHh2Bh6
rD7gFESFUo5HvRlRCtXMvClBgGnQBcc6zTkH4Q6heZovilKYhWWnXodqLUyBqO2w94pdivZe79GV
0iRuynMknf9QNDiOUnApEXxhzZ9TqcxpClKcD44R1sb8ahCEGuex3nbJUkrTirMIdD4/Z+vXRxjs
96TBfdGaEqEUpjf2QHZ8nrrnpkwMH0lh1JsPoRTlJEayOPzVCE2z5JiLQBPZvt5DK0XJNRURJxGV
Yw3OuwlFDVf2mnswoVSlQKUzkmZqhEvcPi3g3IrG+6X32EpVIq8eVsxxRug2frwv3fGLi9BRb2yl
Kt2gJaYPEFhYO+iyt3l5dqzxVW9stSbRShZzz+snpXw/lkjJY3RTmr+lUpMepx6Q0gsvYMsxDS83
5FjNN1CpSC+CJmdlATarCd0UUvvkPDrTdtKbFaUoczJU2jGdeVHq5c4jQdRDBKY1tKkUZQ+FJTUc
MwoHWR27CutUYL2x3b29D7/ZZplKVfIFs3oUYqzeZHOwfzCW5l7voZWinPM5HrtoMsI1w811+wo7
vqXVnZOWqVRlOfUs270MQqddX0XnbDuuGhrN6Vbqso0dCEZl1hKeMho7MdqvwvCSNzYQt0F+N+FK
YQbYzsEIbt0VBfnHNHOL08qFVHALL9ebd6U6+26AMkhr9JrDQdkhHW13icf+Sm90pTzdRrAzcbzm
miYJHvdKYNRAkKo3uFKgbjqLbUplc8380d5XcQe/qZj1PpqmWp++u9hAqHlyF3EfF3j+vQMW5I2f
9fbi/f+fVQRKiUJFxXZdJu0V08L41cXoSrJbM95ZOWkgpATRR/v7HP3+/RGBUrANEJbG4fhzlYgX
2RF5WXMcDDt48YgG6zX/iFK70QSoGm5qc+3pJj87m5QPJG7hXt7cN3akt8f93XypBdzkBihat7lG
jgOdwLI9YsFjJwuzZhPv0WeDewpc/7RUJkkEf5+63691IlDqOiVwRhpcdvNNtF8IpAavZnQ/9MZW
yjqVwHi5wa6ulmVDe2k9+oy5Y2t9zUWg1LTMXMPegLOEQDYCYt0A2mdrrrULFoFS0g2XSxy14/ha
FUny1BCc+n4TpIvqTYxS0xapJUYUbBOXHdkL8J0v8wgJXW9spaRjOg8l/sn+iojqmSS05wmPod7L
4isFjWMDYHzZ9VcXRRLgw4Z+3PZV67l9pYaHDuN1m5X91YzHH5FpPYui0BxaqdwR9kQLL6+/9uBE
Hh0Le6JviPHu7w/+h8XHV6q27qfATciqvlb+xAUztPP6mJqw7oiZxmDz9z/yhzL1lTKtgY6QJIDm
vaEpRTg2kvt+fK83tlKmSBmswVrb9WoKeSGi58vojT/1hlZq1OCL4s5D6YdLb6DgHcUjpnXzoDe4
UqNu2yaemNIEmvBKWlCVvycoU/OVUSp0KOnzTnM0I58Yn/Mt+ioH9Px6z61UKDpEiRHICMKuHYKd
sPp3rq95FyOkUqJDuo1IbsogTEgJA11S0ccNClvv0aVSpGwWsn7oquG6ef6j6a+PyKhftGZFKkVK
6Lu1VLZRX2XN2uKs9s7mplNvUZRKjbZTBCaxDbpr4gZfYseOaWnH7UnvyZXahAPOFs3bqqsdtc8p
d6VZ8lZp3p7vNzsCqZRmza+ZC+JfrhBG/wH9Ee/HyPsyDr13V0vN+1IhlSoFu+56N9UR7SA6Hxki
Njk6WgI2KaRSpZXw5qEbouzqVRPWU0wgELyqN3ZMt3n43fwoZZoBaIvXoMmuOYikc2r4LsIet39j
Zf/T6EqhkpqW0JBOsquVSHmqATLu/70n1HptVMtHWdc41+shvdL5fiESNNn55qZ1zhSeUqcNvnOB
hi29Llt6hrX3YzPaWW8N8JRCLcsG0zAc3qtVJe9QWv1y4Zprjq3UKUE2NMWIvwKNOconrMggG4g+
0/s9PaVQUWmXUB6YFS8z3pvl/HOoIGnq/ZpKpcoeAqqd1um1bnF29yNWQiK0HL333FMqtCfgkZhG
M7kWvvkJvPxH9I9aSkpw4UqBjt4gPR/CzzVf8e3TCb9z2ijWW3g9pUBNEh3Bs23sow1Mkf6CGsSr
g496c67UZzTcbLYuTw5hs977LhomEstzvUdX3TbYe5N+8qcoDMYp3XeBHxwXkoM0R1cqFE9tvRpl
z71bFny1/JFQ3fJZa1pUuw1q562os5p7oNQ7t3b3IguEDXpjKwU6Td46NX3qhwaeG1CZQ3yoO8hV
eqMrBeo4aZmLtZZcjwWfuIM7NJP3qje0Up838EEbIcgK8xKpahEj9Upz3Rm3+Tz9j08IzQBA5sWI
whq4zh2RSmcDYIbequUq9dk4FSEKPWgXh+Sar0u2er8Wj1tmzV9UqdC6MUUzJ5kTErPkn7rRubmk
g196s65WaNJnxjwsdkhP9lWuzcPWTHo7dNVzY20bXbbZgznXBc0ObXVGEqfWU6uGm7EnLyWy8jk0
CngjE4pCb0zKk97gyueTCNXIrP14Dh2i6w3n9iGytW7zuHH872vYBtC7J2AFpL+YAUgX22xPRTxI
cdR7dKU8V8hndR45Q5hueU5vJkXFOvQf9QZXCpQQMNg3WIYgIt8kbvb2T7Caeq+h6rjB8k2eZ2EN
oVFbxyUhk1fmuIL1Hlypzzab7Mm0xRDO5XC3EUQyRm9t//+wAXWU2nSRwZBYswxhcws5FhsyWiRK
L3rPrdRmYvvO0gXFEMYVKLIy+BwkZKloja1qkdJ+GpZIBpi2M5SPllecpsTW3GqpaiSQGOOWo9EO
B9t5zUfywqdSb1FR3TZk5HQNGaEg/SCxEyXtI5BfBzJW9aZFKVDSTD0Q3/5t+ORnaXLZ6s2I3fUG
V6oTmTOsqtTtQ8LXFtTxBVLUrf+gN7hSncKf8owLxTpcrAAvwk0CaZE3rvm6KN9PxwWmV8ZZHUYB
5J6xOAjH1Ns5q0qjzE+GzhVpjVaCZNbxm8XpVm9KlOLE9Am+dmDk3oOZS1R0c4ilrTm4UpyBaznt
AJUFPCh57oQ3wQiFfQrzWOvhVa3RGCCOnjarCi1vjdpDZjn9el4BdOkJd4RQPnNQdNE1m9sQVltx
IQ3KRh4OtlXr6VX9AdSmYYYa0YTmFrn7LcvfGXHw8+9j38rlN1cKQikjAsRhg1kmY7u2f4kG2/5x
24KBkpixWfz9b/xhXVe1WJvfm1jW7Coc+uRhGokg8M2r3tDKvNPL6SfXc6uwsLGDAYuKiCwXrlHr
LQSqIMtaYrsAd1mGU0Ozdm93S/VLwA58r/f4yuyLbQSmGxGE6cLV+2g0kbebjNLS2yBZyipml20f
JCIuIWz0L7nb/hyd9pPegytL2AZiqFmbjNyJ9WsFZc5xpN43yVL2FxuMWaPIGXmYwazfosJXU2/d
tZQljD7i6HTk/IWTSVRA5Zj7LO40DxaqICvzZDyTXTyEJL9UP7gw2l45Jb1oTbcqyfKJonMtk9c8
9S0yJe31g7e5epdnqijLG4AJkWpWwZwkyaHsi+WOpoUWM0WiC/jvJr0hpCxPnbkLRec1IIGmud6u
ad2762e9qVHexKicbKvvti4EqkkUc8M0HVeSDH7qDa+8jsDwZT/HcxOSenQl46E6LGWmp4dDCv/f
yanHZPVlBo+H4J4nazGuaZTpdXSF8kX1S7ccM1LhQnfKXoKpO7tup7esqFIkt6g3uos5y3hmADTL
55fSM75rTbeqRUqw1LQVAbvhBAp3l214c/pWs51jKh+LDX9OYthxGwJRWd4BIdz2a9bE578/+m2U
33xJVT2SdHGr+YPRhMSgBPUBSLn/tU6T5UaolCMQQox/WQlBf//3v3eroN/9PeXbsfVLG6Vt2YbG
Ipx9BPgeNyTC2O7w9/H//cb97g8opdtlk286Ud8R/CBH+W0TLUB4f4iqz/Su/fG19Nrp5nTPYllB
uo1TDOlxZzYfZ1Na3cWRNSkeqYC/DCRPZnAHAc2vu6HJM3YXwr7x7rOix+A7GS8RKaxFSBLxy9J3
0PvmaJXlQ2oM9nieqmTdxcQmWjezr6z1PgemsnKMlryl01hNmMjmjKablIy3Tvf/ltnv5k5ZNvzI
n6AcN21YtZg1b8h60//iGinHH78euuCQeWv/WtdrPt+TFN0CcI76kSi4ure1dl1kr/93cenjfLEJ
tqjDPOpOXFp+j4pe6xtt+sriEtegbHuQf+GW9wc/qE+CeIa/v3W3t/d3E6c8dQZoPepAtYbQS8fg
OJAAbx6GDaQpxxnD19QBqUows65F0+d2G/qbcyCvRx7wyQZvVM7vK9NUhWCtYZHzl1ttuJrN+B4K
/C10Le71fldV/WV5ooKHOLThSHrCS1UC3EyNMdfa2JmBskZ6kqxMO2Bxt1dg36AKjp6B+/rvP+6f
Jka5EJh9THiwJ9uwpQm7syP/UkhD751UlV3bZKybNaxMOogGwiugattgJLWOYGagrIWm544J0SAt
NzxuD67QvZdG/caU//6VN1VlF+lz5RRNURtGW+HuTa6l7mUqk7NdLtEbb+S/m7n/X1amKvCyisIB
UGzysSiD8lte9b8IoKjuWOJTgKzx8gXfe/RgGFF9WBZz3fV5Od6NgdmfRDsm70p7Sg4D1nBnt2Sy
vydQxL8QdABTVPA/vTERf3g9fGXRrILGFiA425Cs2l9dUUy42pflrPfuKQuLBxk5N22ZhzCx3m02
4W8u+GWtT4kZKAtiSUR8NktqUi7FP0lMXkEbaO1vTVWEZttTuSVr0YWOG0Dbzx9A5v/UmhJVgyYN
FxJTT1CFVfvtIy9ecDf25fDGO/enX1NdSTZRc7fISg614cmUz5FraB36TVWClsPsw2wdQPhsxYsk
Hf1qyGz9oDcptyr9n+YWZs8FHW/MDZp9Q5iufrVfivxFb/DbXP3P4NGYgBvLuUQLKrDmfkLS3uhT
RH8f/TazvylyX9nQkJE5dEYcd2TAc5FrlO70lK1mdeldt7iUjl1/ZGc1vuEa+MOqpSqv4tgBhOd2
HIwKyA31WBLzZdToeJEK630uVPlVKwE2kVzWhI4wLpxLz123aR2PTFV+ZZM41QQmm6NUTu5HOODG
u8VrBr21RtVfOW6dJHnBzxwJQm7qlJvvWy7R33/lP9SVVF7QosvTZSaBIUxvaTvFvEogHf53vcGV
F5RrUidNorLmuC5/OjHA2AUCkuaTK+/nXMfRauacv7wOZnK0EuJHSJTeeYgjxn9rC1eP0Vr5WIck
xj5sONuxfXJc15sX5euxmWUxzj0NgXpLPhPX+b0vJr3VTCrfjog9UQCKrAi91hgufR3saa93eu+5
qroimR7coVnUoW87h6rxP+VV8VFrSlTR1ZbUdI18hvaQix3SIv5Rk8f6xlL2h5dcVV2189BGkI05
vABuPixe/LXfLM39uadsQ+2acOc5ZemqiUm9sxzj2Y/qWW+nqKqu+m6OYOADwp5GWRPKZILGSn3N
n1MpzzgTTePmt3tAY/gO2PqhauUbB68/zbhSnOQ5TcWyrE0YJEQrzGNs7yy/kRe9l0UpztSYvWBY
aMCInG9EGhv3Vdu88SX605Mrtbm2+Wxn8VyFRnMoHMfFYG9Hmu+hUpxO7fu97/GdMKfqR5H09ymR
Enpjq4qrPukc2PxcLWY20RJgq25JNlrT7fr/XQsTYoE8w2UZH3v5kYTvrY/0tqOq2ipHATmJauI1
8cg5a/fS8QLNh1bKkuykmFz3tAh9nzHJ7i72s/PG6fAPuxUVbewPVm7Flcc7EoMbJ8F8XH51Iwl1
87DNL3qTrhRnsEjThblWIEQbiqPhZ9fFnVu9b6dKN+YePZiDwCnCihszw4nux2j+pPfc1n9fli7Z
qtUy+bZJP7/YoNMi2f78+9B/mnalNLshxuzYrHVI9nd1PzhVewuJC+4duWk+vFKgWW2OSztHbFjm
3jrC2XaesqbRw7SYquqqXjuz5J64Djt/PDllBwyrLFK9FVfVXYnVENyjxU1Yxe4598gN0/Pdmirk
eOyMPAbEnoTIgAikqPoPQ57qrbaq6mqsPHfCMdOERruOsOfktReG3udNZUClw5Q5omNF5A7nM2Ci
p7Tr9HYrKgOqzy0p3bVoQr8YP46r/97t0u9/f8n/8P1R5Vb2ROJF3dW3FtEwEf/ecNPtvjEjtwX7
N0c6Ff9kk1WSl03ZEBJmNnvPTshgFWZG6OwQHHyXkJAlMo19G7dvtTH+1UT87k8qNetOW5n20q/D
oh3Wz2s/4+1NyoioP+LmHspU8NdJ+to1xkCGVUca7vtgM9m+1rL5lHX+8t6rhnHPbcJ4zUVUnvMi
W1/M0hkOcSrfk59X7Ou82fYEGeePA372XZ4346HrIdalTZedO8JJT9kafa370jib62LGep8YW1mi
JzMiY25Yy9D1vHdFEPwQkdAyOaKr/+8q6pM/5Bhm1YS2OZQ7PEjE71Wd5l5BVZgFDZFgqcc7NvQc
JoEYb7us02PlmKrCbAqQT5sEmIdEhdyRvZOSOJvnB63qUDVmRVbFViTzKlxXcZTrLYImkHp6e2ic
/510YPkysNKlCEWZZAQQ+s+Bnf6j9+C3b9r/3NXITMz4J90yjEX72XODu9UiqFlvbGWzDQ+xzH2f
ogEf+iM2yu/W7OttFFQF2IrfM4hGpiQT7nDK5XHh6kHvbKOSpkiXE9HUyxjSlFXfW2ZdPIop6N+Y
lD+sdf+PNiWNaS6KugwzSxRnchmLuw2xQEOCzz6XjgEXsnJ38+TqgftMVRVm1FWeTPQ7QpLIp+Q4
wm3du6VgLdL6lVXd05jIsjGbqmJJsM62xCNjNLWeLNS0bpeA//N6EqzqDVHJUXBK09f/4+xKltzG
leAXMYIEsfFKSb25qWmvY8+FYc+MwQUEdxLk17/UO9mYVisCFx86HCAEoAqFqqzMgK7jsS/2xC+B
5cKethy0rgNs9UzDIU6XCmJCJfPr7gmJY1hQPiRoeC7qc4+Uc5rXRKc0FO/91tzx8JzGw6QbZCXa
oP9aWvBxJ5PxzEoQx2zHcg9i4KnbM0Stcjzrn3eoSt84LJd9e+XadXFPI8AahBTKABwHytkjlH7L
A7oJ+gNYYMkjbebxXQuRar9wyIVCQThxBq9t1ACWX34smkfKQ7+A3MVB1Sh3A745NecN0rlpbPia
hlvz4e3dvfj1VxbJxUFFEIDcGkGAaNuSuyJJjhBUvg8T/S2CYvLbn/g/8vG1b1zc0y+GZUpWQsmD
4gdMMoSAIS//McyUL4FG42WwFNGnfVX8nYrkRFOwKdcX3l7c9s0c9y80F5hJF63ldojywv69jJG+
hRu+OjXH5kGdEM0hUGbnEvTKfbpc5BS1yrvn0oBz5NDETRvegbm9fOjwTrkvoFX7TEVAvpqtjJ9E
X28PwQqe6lYIfgTwqz+8vWYX43ptyZxrOCGqhOBe0Jx3sbEjKPrRbDR6pl5dhOoU7pxWFPfwHIOv
n0HA8bAlwGL6Td3xF2D55MHUji141JYCfUyrOeagbfMc3XEY/UB4PJsOaYcIXd7TrubUjp7vjoj8
flAp0lwgyEduKoKUZMpVz8GvGt9wR9e21HkFmLyYNw6a6HO8ryD8DX/mJNhvmNi1sZ1QOUoqJAUa
ZAX0KHBUDK1SsLbdeDFdbpFXzqKLTgsXyKny1qD2oqrisBcEcgVbLN9ZyA3eSCZdmb8LUtMG1Hug
967PzSTlEbTTT8tW3joy1+bv2Di4uEqOckCDzj25Pkowh0LLO4phzL3we6q4SLWyjBGCt1Vz7iFA
8BnSuy9xMBm/myV0bvcalE1NCKLiM6qR0Iyfki/Qs7zlnK+t/OXvv/jmFZVwa8yKmV86J0T7rCEa
4eUIXDRYYekyyLwJMmTBeQotzTwVcvzx9uCvXu48cflMID2xEgiI1Wc9QfXioLoamhNRXH1pe5CE
zIJvEL6M9entr726SpAwdRxD3kAXnED2/Jxvc3Pow+ET6Mh9lgljO34BpOqVBEl7fZ63AtLHNE4O
E5u8PANGdz1D2xi+VSssi4bxxzVBRgFixvrGuX91F0C35ayLbpADMgNMa9vbU64h8zFCajqWpxK9
coQXfiFo6C5RNyQszGEBUHD+mqjkOTHQ5vXYWvwEZ4FA5U7WPZaXsZd/aVg8qIR9envoV2Mrnrio
tWVByZoBiYjEXo/UfhF35jEEBOje1HPyp6Ky/vj2hy7cLP/x0PiQG2CBO1qENtHnREEWMdW87VHy
3Mw9hLHXR7P1Fth8aAylMg9rYIDG5VYjyv+vxlc+7ZZDE2ZMgeu+QRa9WzIoYIRQl6UgMFqUuZum
ALLas00OpSnBA8sgVUhMVX7iBiq+zR54lQixAK6LD+FdVmien01Evpa6/qvuvGgiMbQTiVkDeXqE
o6hBiOauho52agb6/e19u+JWXIRdspG+bXeMvQfb+yqeII60trc0qK4Nfvn7L54d+mS2LMoSfkW0
73LFKqgf8+nOb+ZOGIaUdbugbocQcm7CQz1P31H+9crlYMkdryLBkgcZE1mdy4IAMclBhRWX3Y1o
5tqyOL5kjipI/ipVo+C7/b1Gw3TY19p35o4zAXqbBNEEf1hNBGIPwY+phAi715K7sDVWFP0KvZb6
nISSgsGr/Toq5lOCwG3qOJBlgQiy7iFnqWwY3+U5ZwewuZb3fjN3rTMhUSwq+AjoHQcfoVjw1EbL
fsP3XdlPF7rW2WjbGooLjm578dAmUj8ixX+rWv1q7IiFcYwISjhFjydAdS5CWp4YB8NyxBmke+rW
K1eMTzimFAuhoGw01+e4B8el1R/QX+LnX1z4Z8fMPEq7lKh1dJ/sUP/Y5vbBb08dM9IVNLT7dajP
I7RdTsvYzgd08Si/eMuFw6+QMA84sqzn1c48LSmkzcOb4nxXToyLs9sMTaAugucvoe07REwFzjrz
IiBCvOVYUohsLulWvPJYCZRAElZpCAUuPxfgYuxCtbVLb5FIAQgBmvFEJ2nYBrdgcFfCFRdj10d1
jxcRq8HkHKXBwv6c8vEYDs3nKqlWz1/gvGW2gmok/Wl93tEVO5SgzK/Lb14nUjimioYaMvVdAjuq
zGfwFpvDosNbrTvXzoxjpIwBC5+oCWF0X3UpcMk2hVq0V1obannOoYk0DSzEojB6RI8Diz9vhPqt
igv7WmhLyCjhHvm+QBAO0m3Cz7m4mK81QsIZivMgl7X9o16rT7Veb/WVXgloXcjXYOU4LWSowD3f
QNm674T4rGJTHFtjQEwaVgW4oDgkBFNhCvLDznN+40VzZaO5c4pkHFgyVrYBUzoFlHgE0fPO559e
R9Rl4eppDFqyJMYR5UTcI98BLax2mf1sy+XhavpEQ6PG1ucgIA/LkENQMPGNbFweLj4BE0LnEGFT
vcSfatLSIxmX5UaEcOWa5U7cxNXAGOMFHmG9TR54samXBGjrn6OGUzp4Lb4LDpN0tOHcLvgFgx5T
M2tk+Iz1W3sXHmZGRgc6IB7uWPFvk8vzCuJFz4k74dOyolBdDmONei/Km7a7r2ruRQ7OE+a8bpZW
7nwo5+Y8qKA7EU7uIkE9b3EXIrYuewdlNcQIgwyGNCDqpTe7X/zBHDsVM0T4VgVTWtkAVhuQIVTf
oc/upe2CdXH8fUu3cqAVnu4EnZqHkc+QB4TYnvI9L+T3xxnjWzQ2tGvOJacfw3LVeLRDktTvpDux
mcAtW/YlcmOqi+oDJZADZgqSpm+PfsVWmWOrlZZzP18iPwLejMdin/aHoG7IgdUk8HtduiCxeCKs
2vSkzyEt+nSC1FAY3ZLCuDJ9FyOmCEC+qATWyPEP2qQjlDtPfW3N+7LolhvY3ItlvpIUcdFiRZhr
wPAHpPrDvTvJvV4Ps4lmBGs4QKsQX2fVe2mS8MRFj7FtreYqBtg9UaH4Yytk8yhL6vk4cfFjA1hp
NcSGq/Oiu/u2+s4He3r7GF25aF342LLXQcFXVoGEic2nhUbsPujzz36DO+YbDyuDmgqebfkk2gMn
Sh5tZH269bHiju2ilWDtGwvfkBPSHEIxmWMQz1/9Zu7Yrmk2nch8r86W8r+bblvB2pV46Zph5o7p
hv001Q2fkFhBI/mDpvn0RLXxS6y4gKoB8GhqqlWfO6hfpsuU/Cji0W8/XTwVgE5yJSKszrOckkcL
jYPjFhbWz924gKpKD0IMDDBjwuyHnqzVCcpVXuVQnriAKjGEO3Sc8SwB+ZJ6KvjQvIxFMnpO/eLl
fknybVCs6sYQhbN1bP+RxL5r5S15hEsI8IoTc5F98wp59CqucMx7sk8otSaohO8RlNkEyjgPpo34
jZj7/1HSa59yzLXc7R4GHAirTWsNVWWVpxDUlQ/LOM2PDNq86aTsv3GXjM2B6gDi66EYU3Rrjw8N
5IEga034HaSkyH0+VPIA0fTiJeYzPW5zOL9PQJIEWoo8egCNP79rp7C6y2e8iw5sBBX5kWz7eoL2
eXy3Jp0+mWTJw7TsJ/og5hXtzxNYtE903z4XkDW+Gyrb0rvItp2FznCS9+lsV7ACKt2RT3VJoMxu
p6BZjkB4BhnJd3D6QVDhFIaX3qkSZH/3zVR1wMkXu5CpLJh+LHkXGWgn9TyH9HfUfITuDgocEfKf
XyQZtxd0w5JHIRHohKHoXkD5am5cVVfcsAtuK3bebk2NqxbkDWdC9qOBBvPbruxyBl/bVceVreB5
4UE0oPyxlOMdR9MepOa0OLFgUY9vf+La7B2HRuJxsHWJM0rkjo6PPvyz7aZb+KErg/8HzCZoJbBT
iLuFSA67jdtTvTadT5Mah4r575bb9CC06PHUPDdgw00/h5R4tapgZPe9IHdwpmxIKI71Fj807QYp
MZxOv+DSBbIVWydbaKAig7OM5iBBAHla5dievDbURbKpYam6uOsAkyOtOcQz+2NEh/mNyPXahl7+
/ouzZIEQFZKsCP0C9cATUxyQb/GM6F0kW0Q0cnNNi274bbyLq+UZAB4vkDV21Ik4wgWYdQYA8XlT
G4Q9g1B9ThZFP7295tHFzb5iqC50DehqhtIkqtslVeJdjLj4X5Sh46MFFi/dtzz8UjcjBNa7sL2P
4QzvzBrGxaGPNv5YmdWW+J/4X14HTLrEEEwHVchlUwL+3lbPNCc/xqFebjiMK5eai6XjUR4vFN3D
5yYIlDkQuRFwo6LiBAn7S+mU9BBA8ztuLrROxs3K8byozrLIn1tWvEgbRp5jO94jifVKLqII51Xt
NYKtBs/T1jA/K3S5Fw3yPCEeYBX6aEabomGPAlNk/WpN0WVrfrHCorMzU0KUIPKJQ9DFK9x8DfWL
h1xoW1ms66QFvFObtNEhNwK3qF1vvbWuWYrLvSagF5XooUeKnG7jx7Ky7H4DlOgEJPIo0wHJvOcN
2kxZYxtIEDRavxg5jCl6kfPh0DE9/2GHNb5xlq/cr/+f5C8LudJGqn2+vM0S+ddYgJ5UdSZAitSO
N+6oK9bi4uEWFHmCpGAlCCea7RCiBxcgBmXQkiPZUh+KtvMCx/HE5W1TNsrtzhIkfPn+vOCnpaWO
b/yKK27fIW5720deGcPFwImu5QOkLWHLfEUqa60QudXzjezntcEdY2YzisTJDGw4BIP4KenZdhJ1
8Pntmb9OnMUTl6Ot2vlqAcmsztEYrQfEn+DJKJYFNETQyQFiXI8PQ9LrKt0F3VLoNA5ZUIO59O3P
X/ttjrUTSB80c1fClTDyvVL1PRzXjWfDtaEvdvHL+TfxJifO8cjXdH4vNogbQrzPSyIZq3b56C+D
675HrNpjT8xoQa42TZ9tezOZ/v8r4JUb9z/QuHXZtjxAmNNuoYYoY5/zj6NFN1hayd3s6WpY+7cW
9Zgf8hXp5GMZV3l3qPdweoi6nd6zKQ++qKWGnQw6P5I8Jk8bYEzA/U8yhVBe/2PISeiV8ZAun1LI
olWA0KM8gw3vTk6tBj+GevE5INIFe4gdwkHdtiuwCMUiTegm02D/6je28wKJgWPYi5gXWOb5oLf2
M50Dz6Gdl0cH8Ouky6g4gwRpP05TXz0j4+RFHcCli/WQ49oHQuP9WCQmfpksm37oWtSe/sYJJ1fS
kSGYt+rMl/mTrAxYeK2mXuFb4mL1GhWzApEvMAflobToamSM3Eo9X7N4Z9HFltC1wuv5PK9kO1lC
FpBAqhuO8vXBpYvWk9HQ1T1FVy9rmn821PxytDN6hWvSBegh6rSzBFnhmQZdlHKp/pjC8L3fIXee
e/NKAfRqEdJuVfOY45JCocLXOB3vzUgy7JXV5TkXnTokU3QQ/bp6nRTpot8EZA+smpPyvKjx+0iq
JY1VvJy8VsVFNAEezEZsJ8DHjH9Usnlpk/6D39DOgte1IYZTi6G16Q5J3MrjGEs/v+LCmSR6+ZGu
5kGWVE13sM19Z8fJb8FdzHTcMVKBMTTIFnSaH6IgL1PadZvfGXehUoUIa4sYCTPXU/TMYEWfqnmZ
vC576aKkwPUa52yxBRKd9anojsnoxaEEX+t4w3qPcVsWQ3Gmsr/v2/Vho+sPv5Pi3D+06WO1kLUA
h/0mjpRPGzrMpfWKa9Hc+nuI0jb93oQRJl7veGPQCG+doaReVGFcuigpug9IaGps51ys4fNKq/Ag
Cc+9wkLpwqSqAd331VIF2dCU+T2EYLfjDOiw17K7MCklpJigWpNntepeAjO/W3ruecpdkFSxo1sR
fD6wodrgbtPoUgm6we+Qu0Rkdt4JR3NxcQ44eWBRqx46mxQPfqviRLSyU7jpy648i23Xpyos5YGZ
7RYf5pXb05WATOIGqnIrRh/XP7bk+5T/9Ju1Y51Q2S2LIUI4ESv7wPmc9eWtft8rLyPpdl50i2gi
HgUID+uRvmdgyU5rkqhj39by3brwn6o2JuvzYjkH87wc5qX3q6tKty1jwk1XAOVSnG3Ld3Ai7stJ
WVMdvRbNBeVv3ER2G7k6MyzaWGx1Ws/Kz+u4WLUgwi73VIIJJSy7QxzsTzYOlefEnauVG6VXFVB1
lkN57Oh8oH465RxdXr97y2ReBRJBEYbOeZVWZv8WF71X6VO6cLWwB3dmUGPseuDPSdn/bA0oH/z2
0jHbeeVFDW5wdSa9KlMT2uphRVTm9RQAZO73VanWJrA1HTD6tC5plPCTyefNc+qO7dY114rMRp2b
agzTogr4YZ4gU+q3MM7lCtFpaFpaLMw+NF8gKvY5mQov5kMcFudqVW3SAP6nEeIBqf5Ac/O5oEL7
OeL/ANEiM6xNuOC0kBglxuBpBW7Ma01cGFqLAIl0ocS1alF8yMOdpKuc/Uo/0mUqY8r0HLoZ6iyC
jR26NUYQWQzshu1f0jb/zYlIF4oGRY4a/B1JkFVBlKcoGQ5pL7U97qAv8lx5J2MEEoNkrSMSZBNk
ugA9VuCIXz3feC4iTQZtwiet1bldmDnscflxjPoffvvqmCmZI9SvNUmyAoHMVi0PMkr8jNRVh6xj
1VUtyu+ZAOUf+qeS+WESK/XLHDHHSJtSLmtdbEkW2E4fmiESxz7f/F7sLhJNTCXtUehElV2Op7y0
7wZhbqzK5VZ45TC6CLSG1CAq69YgA6rA3NGxXR+rPJ4eFz6xr8hUVXdeG+uW30EE3+RqGRIQCKhj
YLcNbCye4E7pQt22chVyxzMvg7bY/FRBlu4B7WV+D2wX4yZVIpugQ5Cdb014mnqQ6C0miG+s///L
4K9tgHNdz7tQpZ5hqkjwVke0bbZP9Vbxw1ov3+06wP2ExGbg7izTNZ9fBB3+0CbMj1ty0WZP1Idi
5fzebs1yQFkWeI52/9jGTB/6noX3sy7+1LNWH1nZP0TT8MdYgUYmZEB5MrEUz1HUVEB2yS9eu+yi
6Fa7KdRR9jwr8IOI7SHtzPtPfmM78QEnhEgZBTLbStIfi7x4AZDmFv/1ZZDXdsHxO3ulTWnnDS8p
2jxLC44sg+N5Y4+vDe6EB63poVYSxkmWd+J5ovKCDvbzDK7u5WSCImh4lWR6iNcx1TYMukNHx8av
uVK6SLokWauhIFGSgeJ1Oqxz8hfK/X7O3gXSxdE8RLNYZEZVqPhxWsq1PEQmEDci+Mtt98qmumC6
aKAoFq7wyXWthkMOcpaHlc3VKZrU7uccXEQdKSwph4kn2cDDTPcGOFvZeD4SXETdxsp9WzQ6PkAY
w5sUDfSgZ7FJp6hfciK+LNwvtZ8q6cB3kdsk2yfeg3hOmzsTGHmjbHvl2Lu4OkHyWVNw+WVqth+G
IPy6UeY5ccdc132Bj9w7WBTZjo05hV3heU859/i+g7Iz7loYFKV3DAULNDpEtwq0V8rq0uUpA5jB
1EtVYUeXuTracpZ3I9nHQ5Pb7om0RX3EHam/o1QUklQPPH9cRRecepHo+0rjvlygJXzj6L4u7MGl
C/vKeSRm3sV5JrpwfOpkbZ6SFcm2tNxDdWqkpj3eMmr4MqxD3hwAI4+XlK1AQx1JxMsn1OvKYx2L
fk7RbLw9NWqf7i4l2DINi7K+j2pwwL/t+69YsotmwSM5mouhl5mZYnPKyRQ/78byTxBKEp/e/sSV
0+qCWBoK1n2+xjIrFf1bke5733MvPQsuXZ28vGrAcjk0uLqKlh7CdmDpYrlfrO9iWEa7A08w1jJT
LfnM0JR5mMPum9+iOMEJWtYnUGtKkQHcwU+F3u/R/jMevQZ3gYEWrFixmmWShTR4l4zzfcT0B7+h
nfQKQrZAUIFos9/JZzNMUKVZBr/+dOSCf/eaRQNL2PWYZPFMP9Td+tjAWP3m7TjkhcdkoO0El5nL
l7wh35eE+HljV9GTV2SMxwhDj2R7qnL5M6iE59CON7ZTwcAjBdOJmakPTExgKwQtlt+SEGe1y35s
Fy1llvC1PuYzcNK2r2/4wCtG7wICaZw3tkUaPbMS6KywbnYQ7Ai/Q+hCtBJoP8YhUKRZtOfzfQ5y
O7S80o9vL8vlsL0S27gALboQa1GClnhv8uV+baowpSLfj3rd4WGqKLnxrr1YzGvfcfYWLJRoq6Wz
RDQ/I5WwQmqvAEt+1B05D+uHMFmAXi2gPPH2z7qyIS4QywZJv291J7K+C/9KTPUHjyK/DKCLvJLg
7yFFMIjMoOCYMj7/sbP6xW/aThoNZAfAlkJyJhuY/diN6jtkc/1CHReQxUUxcVUR3Etjm3+beVF+
htCtl64lly4fGSc02W2NicstX44gnfuzZ8IPuyldQNZeLaTLcwxe97tMnxMKMNnb6y1fP5UuDdka
04IU0M3N+iqm7+KKVk9lVS33MSQ/Ux335V0dzcGdCVV3w95etwPhEu/U+VRYufYiKw1DHrMv07JR
P4WNM4HKzZHo5dPbP+2KBbgkaLpMJN6hs8i2rmbnLhijgw6EH0oNIpy/e9P4wjVd8EVkuxDAPfcX
FlUb+N0DLthrr/sZEK6KI8Om9VHNejyNyy3+zmvr4twDVVsMAxcdzwCkeNa2vjdD/o/fkjsxPyuL
pQbhLs9iWSbHvUpe2ot6tN/gjmuo57Hf6cwZMgvw1nghFh+Bv1E3CjJXSnvCBfMwkG6QqW5xXNAF
16amYOOfBdp8z4kdv7VRv53aep9OMJY57e0yvUOw5cUoxoUL9pllOFpQirEMrUrqOJm4vqNEU6+7
Wbh8VPPSErXtgmXRlse49EP6xx628a0nxesXqHBBOZoUAyRqBc+SoQDFyMarIziq8WLJh9C+31Eq
8osXhYvzR5PsTpgMWcYjOn5gfLQHy3R344J+3S6EC1ksVRQ2VUV5xopEngbwJtrQ7zEMPvTfvQXA
BdG27BPLFjM8qS7+R823ejGuTduxOR2W6AxG+3MWjtt8YmSLH0e2dkcfoxOuqGKNIz8D2H9Zcjsf
WtrQI4MysNfgLmZxCWLe1w3FqqxrnSKzFzzGjdg9R79ceb/kZNRgumGJcFpE1ELat7bRPRLQf/tN
3XkXlUuJJvkqgTMKoJvckgxVP7/eHeECuuZk16ou4OhGXodpt893Q1P4eVHhIrqGfkLTeruzTI1B
eMx1jh4AKEj7HRcX0cV6224lt1jztfwpFr4eOoVOGb81dyLoNkeLieYNzqI21XgIJ6BEeU6ZX/eN
cGFdGslZOEeNdV+2DyHyd+lEqV98CNXE30/jZpahjWrDsjIM8sdp6P7ZwXvs5+FdXJfaGSpPgMtn
ybSNj/ki2zvQf9zqyrziYVxclyB1ORF0ruMtHf0V0ujZ9uO3t7f08hz/76NI/AfUNU7oY5U7yWhd
k/fGhuaxG/LhQdm68nPrLrQLIcLaQx6aoi7XBWAcEynk57nXKwuM3b/vKkXXU8SagGZxBNofxdo7
VsW3qMavrftl0X5xYPGwyyZcewxerlMK6scnbnavd5Zwqa8CgrxLwIrLWQ+hWrAi3w6tX78UCQLg
32cO/FUegRWbZYUEaVGjD0Ckek7cuUlnxnBkeMsySO78O1TVt5qwj28fxmvr7ZhoXqgoHjRmHdfy
j91W90t0S4v+2tBO7DrteWG6oiRZrFt2tGvfpX0b+OEIhAve0nmxiop2JINe27eoDI5jSH96rYmL
3SLWMNaXEOiZE6hzgEbVpK2i+9FvdOcWXRayAwHc0myKzJ8J0zjlALl5vReEC9/qZjTALnjeZigH
2LSulEpLST0t3wVwMTl1YAxZaAYG7C6F/O6P3TZf/Zblcop+Mfy9F2oYk5VmbSN+kiH8KXv22W9o
xzKHspVJufAo6wYokqbgqNRfDJWLV45R/Ac/EA7tosKeZKNqWUrb8F2dTH7m6ZKVDUTyAXERwQ0a
Hrmpw4MuCj/MnHDJytppLcNcmThjuf6HouSitacFOaavQHQZUYiqZ+FOX0Ae+y6JEs9I0cWFkWWt
ctWvUTZREFKIRSOvq2TuVQ8RLjTM9EmZbHSIslrrA93A6lj5URkIFxfWAnBQx1GPoSn7N1HFhwYM
GV4n3AWFGYJCH8D5JOMQBAAhRvBvN/tlPoVLTyaHYSnjdSNZVE3hqWnl3ZIUvoM7Vh80iar6WsVZ
YczneG/AdFlNf/otimP2XQyunWVCH2U7Wp3agb90SEMf/AZ3ruStteB0kJpkouXmR1yHxUcVFf/6
De5cynuvxVa1M8mGYLMP8Vq/byfrV7UQLhwszyEhp5YoyrY+2O7isQ+OcvXrPxEuIIzGW9xXoHHP
ps58WkQPmZ/JS3ONowL3+w1RdGWDHMsUZYuqh4OC0mS6R4BmeK25SxCm9ryppg6PWl23P61aYUGt
H9utcIFNIHlq+F6RMCurht2LoJkOsUSHm9/MHRtSoypVEXVh1uzmOGnyHNDqh9/QjgkV4KbpiNEh
vOGeFUx+WZrVq4lDuPRg60D63rJ8z2oLTdwDOmXp52m2+ae3Z37lkeVCm5qJQt98DcNsXqeiOYpq
aJHCzOPgL1X05ka25Qqtv3DxTQDKLtrsKszipmT5gcad/qDDBsKSe6sPEvS6qaUG7GS4aCICXQFo
UdoAbnQP1PY364ri9PbPvez1K29Kl1YlbOou6WmzZxJio/cy4N/6WfrRjgoXaQXq/SKek3zLuqq3
/WEcwMGbRiaSkODIpfHjFxMu4KqzMRdjmOyZ2YwFYcTKD4132O1irUyXT9044rw12/ozAQLlQOvi
xk1zefm+svou1MosSbIJG+2ZSADjpxXR34pZkdMWNuxpHtqK+Zm6C7kKsR6qJGJHloxt30TJhkME
2vhb5YDL/fLa73A8SbcvfSmrcs+SOFlOaGCp/i17yf8OgOJ75GItsO1hP5zaZY+OnEGChYoogB7Y
XsV+kUzseBxFhmIEiWKY7fQfAVecDmHpmVtwUcQqslOL4kmYgZaMHRrowMdlPdyY+P/RRK8tnnNp
r0EkOjTr7tk2hgpkZiDAsGA3f56KrT3mlSzvWYfGwNU25pDTPUp1UplDHbUQ6SqTOuVj3qLET8Yi
lUMQn0Bji1pqsUCHiRbbdl91YdwcczM0Rz+f4YQw69K0ZNS1zWw8zqcxQV17DzfPMN0FR3Rlxy9d
6BjdqCJFZX65w9Np9Zy788AIg6HJQ6vtBUWDfs5Np4VUnte1C+bSBDDkcZdrttaoTBkNckkISvjN
3AXxAXGb1OMGPxREECHOq4cW//i5BxeTl2z7VJRJu2cL3f7qdamBJ2V+OSgXb2Uol6uKzJ5BVev7
8rLX1d9+x9AJ6yY0mwxyH+GYTdNDC4AjHZ3O0Lv0W3AXcKXDXaOju9gzCtLBd3LtugMd5luq1fR1
l+kysc35Yrou7/aM04mkUK4zp420t5AK10a//P2XpEg99aTte4wOMdM85UUfpgur/SIwF1cYoA9g
KzTfsn5S7FM1RtsLH8fA7yy6wMKWSdqQQG6ZKVp90hv6URM6+fXMCZcdK6g0bU3UL9lAox8kGqpj
W0Z+XKTChV6pugKMrrfom2iW6jCuOr8HblHduCheR58IF3uFiCYmpphsFvFa3Nlcx/qYlKF41jWr
vjNBhicrFJAEyTT5/iLnVs1lvHYgdJszW8DZ9AN6vcPNL2Pigq6QzCh7Oqo5A1ZhfszjKLpjaBT2
C2xd3FVMV81zsIxmZIggM1kKcR+hRu05unONrF20Ab7Bx6w29EFPHwGP9wJeCRd4NcYJmfaWjtlY
5/+E5c8Ssnh+luWirmhjxZLjZZYZtt9BO21IpzX86eWMXdBVsOzoNiHTCFTtO1HbLgX4qrwx74tD
fyVAcmFXmxkqhha9MUu6Ybhj3TadAPiIH2KIez+ZJSffhVpuda1f8Zz/AUItER7FBX5IvMsoZU2y
vLfjWP3lt0yOX9bJ1Nl9igf05Mz7I/DtSwo5Kz+wknCRUBtvFfqwmiGDSvi/ax5mDP3SfhMnv18o
samjsRW0z9At84UF9q8yCTwvK5fSaKqXZIkMjrwZxzarCO+OF7fjZ6qhY6otC+I8CJYhS1r0qrEw
TBNb+tFVAJj++7KYqpgHi8anDL6seid2QEl00HmJmnPAOX8fPR7rwKppBWFctVdg5J7RCGGn9z47
Ciml3wcHWK7dE+imZ1093QVho1OIV/r1nkFyxxkcT30+LrzPbCWCh7FKmvtNj342CvmI30ePg0jl
nJR9Zgz5iCaEQ2Pt97dX5UpmBiTuv49t0eaErez7LCYjf8iteOjXBVdHe8jj9iWI2GlIxDeu1uJJ
T6p6Rw3AT5ttbtURXr/lQWj++/e3wiLls9o+k5HeOrS0aHo/9pL8bYrCPkOVVUXpquP1e9kXledR
cIwb4tQQd5NJl5loHJ/bduj+x9mZNMmJa1H4FxGB0ABsycyaIF3ltt1u94bw8wACIUYx/fp3slcu
udIZoY0XXihVQsPV1XfPOWnNho9/HtK3d1SIT77+iwzGrY4Q6p59UNzH2Zs+d8rtDgAdwddt+4up
yKim7jzqv1ckOJJ21MuNY+dKv23gKmx50MeatWeYfx4HMqEy4lbe51rT1sLe1nWDnkWNIVmiD3cE
/zgNdWSt6aELo61SC9pFwQ8c5uuEecytWBWqDa/HuqOjB4ObtTtjm+vvQqiVnihh+cGt69aarnmb
/xecn02Yk6QrmmRAjalj45fv8Ot1CBprRnmkPS+HWvthMm7a7fAStnAWWIUJ8Qltz0Pp60z0w5wF
rVudLYrlXve7CfqxjCRvzqMkj/s8fWrWW0rN16agtSohp91UebjrcyWif1GGViT9Iv9y+5bWqqxF
k4MG2dozi4KPs7dmFUcM7tS2zVe1oFp9iXe5s8dEpZKmq4oMQgLSbSu0Gat4NcxXgVDnaDX9Qapq
O6z+5ngs2nhVGbVbroNYn1mcf/VkvidmGt3Wvk1XBVVQyjKiCnNlJKedeuOxJvLFbdSt1dnmE0PR
42XUB/8BV5S/h5Le/7npSxO/R/d4nns9xyVlsiJ8U2dUOoh/2sjjR77jnWCETeqNiuwrc90mrKDv
s9E8b7GTM+8jzCwgOBt7Tvc1EVpL1AtpUK1iV2e2ztHRC4cCiKh2kxQUtoSW3whDClLoc6Tn7RA2
/dMOU/YbS+nayFvLlE+lWLXXdmdIOYzvJxYsxzCP+lTloPadPq4NW12c11FTKNtzsGM57eNUHUTf
lie5+rsTsihs6Kor5n2JpgprSrRnmCY/mF3cyLhcmTe2uWPZ+jtuyHVzXoNGnmEOmp+qla43xuZa
69Z5WtXT2uXr2J0biBHXXR4nHl/+dht3a71GkkJDyGubc+k3+2Ox8CjrujU/wvf51qPI27dyYTs5
LhAB8WeeN2fidf4Hb1mUTGi9jKmsIvDGXiVOWxmIG7vElcGyX8LHqhuHHoJy501vz0L+b9zd8Eth
G2VBlUEUxdo152Hnf8de+57WtxTkr3TaVv/yhyIAmxa15zEc1Wkasr0P3BTdhQ14eQomu8hLI+5o
2zBpqvmJkNzxgmUDXpP05z5eaHOe2hIKEN5cJ0XvOaUSUK/5esOHWF9ENKRgzpz83CLQhrMUbslj
YTNe9TB3Y7DI7lxvOdJbcVA/jmbmN3p+WZlvHFU24zUFIR2l16vzBAQmemIBL6sDqMkFFgshL34o
3rlpZAib+RoAqs1bpxVEcP37cJo/dLObeZuwma9ljIKatos+1039Fdm0fzoPEkBO+47NfLULAOmu
RRBSxqXqD0pU28d6LFAeWUEV0y2at5XAGqPqnBDEaOu4zIdI7fC4y28pI11Zs7YzJSIRlMFsgToT
yuIDEaY5ddEgbozPlU3TVgNj0uNxM404z+O+T5cl17DYbeFphdf4aj6QIOzut0aRG5zJlRPelgfj
Y+svez9rvL2RFqYHSwBMDkWMRMkff/7g14bLWsys4EShRhVHpFcnUQDvioAXbroEwobC2jEf4TyM
xpeWsawh5r4X1S2dmCtjY9O3ehnjdfI7LAOouZzisv/esEk+1UGgbnzsK2Njc2dNHMKiZiTNWQXL
YczhPsDW5qPTuNvU2RQvm/SaUZ1nUfwove7T6PU3Aqorc5TR1/uzgUXPXmxLc+75Mv0lgFl+7lHt
WSR1zYeklb2Gb2jkxhILG+eamzkf8HCOz8AluRdrL49xzkq3rcKmueZI7wIJd2wV1fhDBuMDgUq0
W/xmM1yzWKtu3zqFjHWpj2tJn0U96ZPT97XRqVUrVM3BN+6swiA6xqILTzXUVm4cZFdmpk1MGQlD
kiA26szX6h3FnSWJh+mrW88v0+qXXIspGSkBsahzu4rHdhRlUsDZ3e172sCU1LsftnlXnxcWpau/
PDWTcbv524iU2UyF0IRUZ92XkDTr2zUh4+R2k7BFqbwgZqYOl+oMS5/mANrHOxRkd7uC2ugT0nHr
ZHYiz4PO/65xT9zVdKPpK3uBTT55Uy67EeWJZxiU+8hGyy5/ZN0wPS1+S14KzyNw41b1jQK3a9PS
yknFqMbW+WbkuY1M/ADfyOKAfGZ+Y71e2fBtgKYcCyV4vcuzmfL232WbhrsiINvTBN/JG1vnlT/A
5mh4Xm2FXCd51jJHec5Y7QfVE3Z0Wlk2STPlKoKybYHW+fY4t2t5Wnsx3rs1bi3bbVzWbmxEgZqO
+bnj5iEfdzezH2GTNESsU84ULc4ViMeDKgRNPHgou+0JNklTo3JWz+FWnJfY/FOXsBANyw9ug3L5
zr/sZaFRJgxA/oHt5p/ycXjXUP2PW9P0ddM5K7opkgpNL9GDUe3nQHnf3JoOXjcNU+l8Hou+OEsz
Qp+H7bjCCTc8T/yG59G17/LW87JQjcelGR9n0n1267cVSwbe4iOHhqZzEnwKdtEllQdLNKfGbTav
x1k9i0oWZw8pu9MKIBmSC9INKxK/IVHebFoZxF7Gff0i2XrOTeQWCdg8VKFRHVasgZdFsgufp60N
nwuTux16Ng4VmKVopq4szqal83NUsuXUxxFzy7vaPNTmhQvZWl6AhyKX6nMJnVif3IgzrhxNNg5V
SqyfhqLr0kivTGKP9c8cOs4acv/BdG/won0ksXfrZnvlXdZ2AwR6OUfELF5W957kh9Vr5bEtxPQz
UpO4Q7JN321d7x12xku3LdkGpIgH2zoZSi/bdtP+9CJvOuJCkTtVH0LQ6vUuQdaZFOto8AeR7utY
Fi8hRM7c1pq1kMu85Q2kg3GWiJ+Q12+PMuDBjUPwynew+ShGR4Qi2ivOOoIQUyO67m4nU/2kFF6D
FI1N0qCs/wlvtY4JZhubErmJ9TSNXqZXzOKogmVn3bkV9QqbmypZPGP2IrdG1u4Eic6XbihuxG5X
ghEbm8rjiVbgEOPMzNunZqne7dXmFufYkFQ5L9LTKFk4s3wLk27ZPk85d5s8tlaUv2yQltM4c5m/
PdFQ/GziwQ1nFDYgFQTrKAXUpzKjx0e15U0SEOK7nTC+dewaBi1kXix5VtfNoxrZlw31q04Lyiak
xjKk01xQLwMz+Z10S3cfkMlNKUTYgBTs5Jp+2Nc4m/zmZ0nACw/IpzkFZ9wGpJjC3A7yAUdAB1mG
SM3/hr5xewvmv/FRcdfLYdFxtlXbFxjNvJ+7xSk84zYdxaZJ5qvP80zukAnd6fx1G3hxY+v9L933
eyKZ23iU6jkTBQ6SDGI7+ryRcLqbp8i8KyrjmyeJS8R9j5L5BAa7+X1YcO8FW5x+3GBNCW/IwSz/
kHgqXgICE6MEgkbsMK1THCXdXE/fGcpgPoYtrb9VYmdFEpS1eG8qHRaJbgTyOEVMzU8JPvAf6jOw
TV5fK5COS3BSRaQOU+Sbr2XU7Xd4YEBR8NI0z2VJPJOs1bTAmBWBcNJ58WSSElPm3Aq2wzQ7CA6i
iDT0lJS/JKws8Ti/DGEK8KL6skZeCXnOaOZ3wbLXWdF46t6DmO6jWJYOXVpiN2iO23BYx0r4QlAK
S+h6lMlejXjKd3N25DYctvERnP4Q5xmHiUu7iDYxATaRPy/yt18XuE1+daEua3PpeIea958DLnuP
sCX9IcOmeFcE7fTw5595+1jgtrrWuHYD75nIM9L793mkPiwI6W/8CdfatmIKKRTkb+YhynIf7zqe
2k6c9W6mMdxmvVQTiR3IRJ4JQzOZ80/QJ3QKVLmNeuUz8jMqHqNMkShPqPfBI+RW6d3baQdod7+O
s6I2bH0snjjLa5TAT3Qr7pvRkIMedzeDY25jX6KZR9P0cEGfxKgTwbZzBf9bt29qY1/LDji39kSU
ISnzSPaKHNqZVG7Hgy2wFczgoMN6j7KJz9vxYn116Ou2d7o6oXDk9dAXrZy8EnrtWT/m32VLvsHp
9a8/r6K3bx/cxr74PkGgyp/yrJxZc5RFMJ9Q/1q9qyJY98Ta2x93iOff+LEry8rGwBTSMivU0vNs
7aoASTj9wpvQKRWMauLXY4TicjaUErvONsXjoY/XU7GEbsgg1AZfNz5zNkaaj+h47qu7zu/eFWPu
prbHbRIMpSkBjJjxdWcdMUgRRNWJiyY6/vkDXxlzGwTjzSqgGoCoaBxFfvBIXyXxHnRui8oGwcYu
hO1jyOOMdXj2gwfInOys+uTW9csB80vWqqiIvNhfx5nQBjYs/nfJcreN0nZQNOU61FuDUYGa8UPU
P7Rh73Rb4TYG1hVwj/N2EmcwejqjxBaCHnx47zYgVq4t9AZt2HLptUCBtZ/XhzDy3EoAUGb1erSj
muy6r/Y4a+E7U3bemjB4GjjOE2t1YtoVNNcsztY2fqcbMxxLv5KOU9xanXKjIzQFijBbpb7XFZ0P
VVQ6Ln2b/BqjqlS1LEQmV5nSJn+MVsew3ya+1lKKVvBSZHQphkST5T4Y4n+dpoqNfHWkJHA2qERW
j39PTD/X7ey2idsKWw10tP2wkiJTEqs9DsSjz/SLW68vsccvK77BzkSirYM54uRl3vwvrfcPbi1f
tsdfWl5z0mifXMbaE35GvMp7WAek29xatxamauBdNmyNyJDL4xAGWNZDHZEbge5/qd03blk2ImUa
tcLqAegbxIqx3Ddt/MNaieIRNi4I33n8PfbCMtmilac+b8RXrOXmYRux95R5T2VS1P5yEnTieGb0
UFxQ4EB7XrugJHijVvlhq3ritrHaYAgNIyqWWPFsJcllUo9OD4/cJkBEYVpeKbTrC7FAx6T1E13d
uMZeOSJtSiwPRlzwAhpiHdYpai1pEoShm3s5tymxpdMxL8kmMqQ7vgm/+WKwGp1mnQ2JaViVCxLE
PNu0vxylPyx3lO+3EpRXRsWGxOqyakdSFDzrZ/aB112VAPpxygNxmwpbYwKzHhHwTDbxAfHlt3jd
3RIeNhXmGVhoc4/xLMblGTI0M7I1deR4SNpcWBwXiMxGiFpATu/HHEHTjVE3r19u42C7qqE3PgPy
k6zzIJjTt1CNuEl5XCkI4zYQpgI6tGrGbLlASMl8MaIIBWyLEoLz7aCLiL4UeTB89HMYph7yKR5k
Al+r+F5v03IgU785TlvruM7Hfva9OA8uRnHvvL3LUFnlVNHPbdBKSqQXhs2wbCxp1nRtRvLCsWn7
+is3I3QX0cyfwbp5MHymU3ULp7uy1tjldvbL6YQ9TfpG0yDrpDlSoe7JPrvdTH8DrDrejYAjgwwP
qSfJy7Rc+Y2mr2QEfmOZmcSDQoyRFm2nYZO6/aQj7497HSi3i6/NNPeB1GpiXpAhkH7cyfjkvNps
OqytlsqHSFaQTQ3GRPjvOxU7ThUrkiYIBOJ13khGo9wkoSdTshdu25sNgvlcdl1HyIbtra+OcWnC
BAo22umljtsomEe7AOVIpZ91a/B9G3q8i8gbHb8yWWwQLDAh20Kz75ks4y3tmsskn+YqmWPmGIXZ
NBhX616aLtizVvRNEuf5l66Kb92jr2Q1bfmsYRi0LKJ+x+tZN3/UrKjeq6Uvv/BVFg+srwbHW4GN
hu1IPrKYbyseA+IPqK8EKzq5BTo2GpYHDXjIhS9ZNKvtwSva9hCa0K0OhNtsmB/jEYO0aD2m4XGK
xv5OSZ+5zUybDZvCba+hqopRMc2SeFP83COddyN8vzY3rQW7K1MPOy6RmcRmc2iIVg+jjIr7uayD
G3vllR2e2hdgitfXSKPyuWjBskDY6zC0wa3b9bX+Wyeq53sq6DZ/ycIthOs26ZoMqiryec5Z5xZ/
20RYXtY90mLjktGy7x9GDzLWFTLZR6dI1ibCIC7TQiIbo0OBIyQqCL7Q0LjFmoF1tvaqrWD1pVYU
rVQQNYjDZIBt042Zc+Wz2kRYFZh+gG3Pmvm8ne8oHHDu/QZ1y27Dcvnev4QFjR+TqKujORORPg5y
eF70eGM7vtbxy///0vTc0zjvGjNn2tteIlVGh6Awo9tkt8UYka4bJ9b5Q6Ym72j0N/jCOD2q88Ba
qQHjYlb7OmYsJnD71O1pmWu3B2RuI2Fzz6Y12LwhY15bHFgRvfeq0s3qltsenH3Imqjy2zEr40+1
3xhce2rH8baZMC+efRQwoG3D2i+yGP9CdavbyrSBMFV3da/KagTX4ckEcp49nZTb4rGJsLKhSH/x
YsQNE3REGfgHT/SR24FhE2HbqptimC8dL+f90LX5k5hocHJamDYQttYtdEHg6pPBZOxc++HXLa4+
uDVtLcy9h1zqinK7LIe8S1LR6UXGjue/zX6Z3uAYjZohM43/I5/FR18tTsgztxkvZI6HepnQdD6q
d/l270+j23XR5rsMz8suhk10VhJTHFUnyQGeDbceq6/sg/8Zg/2yDyqYKvcdrFSzEa9gZ6qJuLuk
8N02QhvyQpKuVbzwumyL14+BJueyqz86zROb5mJ+BYuNtugysYn9TjX+d28P3YpZuE1z7XvX1xWq
ALOpWP8XAEwx081g68qI2zhXmMex3jfZZmu4nMXQHbZldUt62zhXxcsauvurzgwsDtNYxPOjTxo3
AUhuA10deA/DwCxlCG3lAdWHR7bCqM/tc9LX5zFVUpIAifpMQxn51LHWnMKoJ255dRvpyhcFh4Y1
6LNtix85z+gsboQolyjqjdy0TXTpmQUV3jB0Fue1N536uQXZM/qm/RbC2PY9mcvoIVzU3jmuKCvU
DesYlp5kwjgx4Z/y0MSHehy+unwEZkNeAW+g4ytClYWD963XYZNEfd44nRnMhrxy1I2S3YubrBja
TwQGxTImTsEcsyEvUfh7L6e2ybzQ0Acz8qPK99gp8mc248U3GQf5NDXZyMEkTx6KhCMfGUO3IbdC
XOyPUdeaqsl443fHdh5QfQl5fsfWL3vQL7v7vHZlA01tne1F+LVptyw3UAv8c8//i2Z/n/rM5pzA
H0UxilB1htExDyLvSp30etiOhjXNOyh7yTvek/1lWEJznqpxOzWkJY9cexX2vnCCH5hUzfGyGcbJ
wlQ+HiDF2Kd5ZWZy4gOor6BvNow21KgPiiEcaKtiPsNx1g33ZzZD5RsYNvUSq5du4feZkfvebE65
BoTjr4e+DMJqI3Bvy8Y+T9oO5prcMLc0PLMRqobta08q5JFUkMOBq3/Oa0d/cmYzVJJGM8VetqVz
2zwo+OD+LJe2/P7nSfP24cdsiCre62U2pNpTT87fmzE+LkHsxmIwm54yLO8judV7WvoUslNkhKYV
qpPcLCeZLQLRrnW0RjIXKSCEd+Aol6Rqq7/dhuWSdPtlnfrtCgB7a/YUAvX9YUXV5f0YMjdZOGbD
WWLJvSjOpy0NzRqkOWuqBIoexgn4YDachSRyFHUN5+lq9P5IaCUPSu6bU1zAbD6rinM8Whd1mHp8
/hgiqZOUce65bY82jxXCnKgreSEgdUJ5siCSTKqCu+nOMZvImhq8SPbCbCl48v5uGcv6bsndfFuZ
TWQNHCJrY0houvDwS6HlHRs7t4JoZgNZlW+wlfOapi1kWrf4k85bt7PUhrHwDBAJoaMgpTHWflgO
9IC0stNFidks1kxHBBgwDEy9yqS5gce2HzoWBTBblavSIte4rgcpKme34xiH7FhRtxQds2msKArj
tuzHIN17MhzWFhmGHKK4Nw7qK3uuTWRFGnXcZM7XtGWl+qcJomV8KHe/9J0yDczGMzzUg0FjQ9E0
LFHbFsmk8Ws3EJnZaEIZth7uAjuGXXRDQhYoIV6ENJ12XRtNgAGcEpvu1tRf5jVpyzE8Djig3DYX
W6xsnQM4PcCSK61JIRNIZj6p6Ba1eu2TWmnAYoGlyK48bOat7JKlGx96f/7kNCq2VFk8b4xCHjFI
e1qyO+2hCGCOkXRwa926v0QLraGdN61pNW3BoQ6mx9wb3ShkZrNqWu5iN0UYpOKgNtolohhcJ2L0
+oRuDA35nsdBWqzsAXpZsMtsbj2/XPmaNqsWb30Y1b0QqTLxx2XK71DSd0u47VrbVmQxN11YF3oJ
U1LSF1QUf+Bb6Hbw22aQHdVqqHS8poNXqOIwVMFF4p9v8ONwmiu2MpkgGyEDjKNSyBzBT4x/roz6
7NS0jQ75ShdC5jiIkI6BOcnUCrhZCul21bXRIShxAlmDQ1zKA1yCCjwbvch1NQ9ufb+kIn4JFqsu
oFS3iORabxiTsIvuIM78l1vb1nQpFNTSvdEEqVnnlEzLw7bvbrutjQ71OxdbvM1BCkHR9c5jBk+Y
0eK7JTKZTQ/F0woIlmDMuw2AR5vT6mMUUs9xzOnrMe/3GCLeQq+pmkJ6FyHkPdXNqtxWkg0NklE2
kBfqt3QqCUvwzr4k2kctl9s3tW6ikFSsYAYr17QRSwXUIxgeNB4H3HJGtpvgxMJJLWVLU98v35ll
ftrm0LHnNs4UD34bbMJbUj778VNcbvODICtzStkzWziqmeFQBL+5Ja12uHRNdak+hWzgR6dRt5Em
ErMOuaSK4sCIjiL3T3AFcyr1YDbSNC6hZHJstrTqRJ94yOscYH7kZqvObKoJtxbRjxs6Hg998BhH
W3PKoRThtpBsoon2PK4KhkH3eS0fiTRDmjf7LUnCS9bsjZSUDTWF81JShRscNoFiuiN+SL+rWDQf
6GaGG3/AZSd86yes0MufBuVBUpykQ6ij5yKSw1GJQZzWJvJwhlA3uJXZoFPcw6y8X0KShm35hYX9
S55TtwjPppyUN3tjrxkBClf7zzSiOikmIdwSXzboNAcM1zp5aX0J3/ux1yRm8P/ntKhswmmQvIPA
1bKmcC2tPzWqXJ6XkEJn/M/NR29/W5txCjfjh2Chl7Txuu1DR2Bqk8DYuTupOvCOO22GFzkUqH9o
yrL5+8+/eTm135hPv8lfrDiqINxl0lYRfr95uLpKz7vzAbl9hqPv9jKRHpnQP//YlWjQZqu2ibZb
PTBsqHz+CzUAX8NYup1hNlvVi3LhncYpo5foYNrxf0W3O54DNllVwRW8h2vSjLSBKg9zN+PtIHLz
FWE2WcVD5UPGv5/ToBbmEdZv8wl3zd4thrWFtwhjnYGGzJxOA0QnLg9RsGRzXMg2VEVViDQBeJtU
8ZYmEcE/xXpjXl6bKtZFjQd5t3o9QcfJ4h3XC8kyhI2b1hOzcarKD0GD+Zj1TQEdnMWbE+Mv63un
WW7TVMMK2w0F++QUF9jqQYZenpitj268+F05AGyeah0Vilw6taQzNNU+TgHU5hJV4R2XTCW07KbK
UeqI2XCVN3lbjkrIJZV78GXiU5LPyGu7jdHlBP3lEjGClqu1FnM6y5EnUEWpwdH2/7g1fplTvzTe
tVyB+l1mHAGFhgFufF7N6pbls9mqGWupqZfepHG4qhPcTVqkKMPvbh0PXne8MS1Agtks6VCw8X7s
1ggaGrCKcWvdCsRhSLCIkPZL2heFOPj73CR+xAfH1q0F2+YwTsdD3JzusjdJPQoo6MTtLQn1y7x4
65iKX4+MGU3cKijkp0jgsjsfO3JWsDZ62EReu50gNmoFNrpc5qIY08Wj71AM8HMhws3Rk9molSZF
Jfoa0z3oqunEjb8lnAvHZ1abtZqaeMqnPJ9Sj23tu6DT80M98fBGxHllJ7ZhqzgufRxS+5JuQ9cm
axB/qCT/4DQlbSLqcmCLfKrmdGH+Y9X8OxduVS7MBqIiVgeC+8GStsvWHrZpD5KdmtZt+7KhKIhW
0oYsGBPqq/nkb5M8Mk7dROqZDUWReg68PsbG6wdblWpTQgwfxkFufbehqMVQEo5zjdahPn4n93E4
9NHodh23sai4juvV8+Wc9hH5BJHJd+Huu81DG4rCFDe6rjDmbdDoU6XzF+17253TRLSpKKYllK18
OqUSRfSHwh/0odc32r6yd9lYVMNNDWojNimsDddD0w3qfp3G+iiXyjEnZ7NRnLFSFpOc0opG/t2I
rOu9VNwxbLflrnSh/bXfoymNwLVknrd/JrNubyDF10bHOvP2meJKG/prioxoXT9A5k+9r/2+ehyL
QNz6kSt7mI1JhabVsIMmUxpU04Mm7PMWlm7Rni17ZbaGqYvBR9qSgSbT4A1J7W83Gn/7RkhtIkpC
vNmHdzD2R8lRXz/M8WlZDVxbQTN/IFOgD0FX+Ic+R7mvy0KgNiaFiqwAatTznA7dEByM8NXJL3Y3
qQBqk1LBwjcCqZAhreSYrTx6oZW+kU57ex5Rm5OSTHWBPyFtLHTAHr2lB/pugu7YQ0joRoRw7Scu
//9LXOlHgA1UiAe7qAzWH60fV6fFYNUlg45vhVFv38epLQ0VQQ6rDSbcY+O+Mt9MVfonM9L2WMmN
PBZipA9885VToEzt503P4BurvajTbW+/66qvTsLHRcttJlk569iHBms0dHPa0Ohz0S0yGQrUtLo1
bu0aJShWz1/5iFdC/gN1408oGvrp1rQVJrcVQxpvuhxh4HnahOpZ/a8fO+JmikJteKoWsiRdHC5p
oAL1XOQlXD/n1qnahtr0lK46yU0+jmm0Jsuu5fdB5f43p4Gx4akQXhxzY+IB6an2cxPI90Mb7W7f
04anKKwCQAZsbWrkNiZjwR/7OriREbyyidrKU+V0KTbteZsWOZkOtEwDX8tk7mqS1Hx5lmG+33Hl
9uJJbdop1wKpZYjHpaDk5IGSkiciUtIpCKI27RT7cQMN6c2khhbtv0iI+A8zgSK22xe2lizd4rkl
Gl9hhAv4c77V+T2Z1/LGhvB25oLauNPqMzN7MTHpxDbaJu0S0UMIB5kCYAVOsiYMPMfZZC1hxscI
aoP+mM4XocEWzlJJkG/68OdRunIM2OyTEI031+0+pL7Y8g9Sw0JAdZrcTREkQG78xuVe+/t9l9oM
lNd62uxRsaTxqshhC1EQtQXaOy+BqY51XBZ3LTLPSbSQAPKOuLW6jZxNSMH43Z9qMZInvubdaYdn
9slb3fgIahNSwzwH/brP5MkrSprkOwfP7FhJAkHX14fzohieFjkaV6XSCeT9Wh65nQg2HyUGKjpK
0HQsoHsSTbpJJuBdf55Nb4em1Maj9LbPcxsGcxrvC0IJCqHmtK/D9cZj3ZXJamNAm5SiCBmwZjWX
Jk/6sS2zQoc0bdaI3ohSr/0Jweuhr72g89cG+fFVyJ94KzrICeoWfx6e/67Ub60Eay2XzQBP72Ic
UiCvZYyBB8W8Xd4OSriNnlAl2D3kRT08LlvVHKaia+78uclPtG2aH3/uwrU/z8pshbVqzIKvlPIG
KqlR9FXk/Venpm1iqA7WddLbOKceWeHl9FcVuqk2g5h6/U2qfodpIpsQxTT1C4Q+6OxGC6Ie43XL
CwcyqWM8WHDuvUfu8ysr3Mzo6G/aVrrMUVM1YC348qcIUYs8RvX/3IbaCt71nMPTedv7i7v613F9
H3iT4xK2QSGlFm2mqCRPTdwgoFtPtIlv3I6vzD2b+s4JXZXeCmw9DbCGsFsObNGf3UbEXrbxuJcs
R9uFkeAPR40CCOHGlFAbbkTBR0VJK+vUaP2FNjyV1HcD1qhNT1Hje10exv5TabYPMfM+haa+ESte
iVFsdEq2YtF68vyngvbmwdsRObCui941xudHKBrtH53G3lZgwrOZbvcw95+gmpnkdf4O6taf3Jq2
DsIRqfcKbpTkKY/1j2qURwNr2Ru78ZXpaENUlbduXCyR/4QamB9+GP6zDfktFYVrbV/+/5fbtZd3
otAFhqTQ3bu+CfgRnrji5DYoVmSL5Yl5GKDjfdO9yKiHjWY8uskHUZufGuAJXPU595/iZXguqHkw
m5sKNbV11yAPFzdRjaajVR4iyr8Wwr9VQXVtwK1zrR3Y3LGRodsUT8Nx+83DNcltotjoVE27qJAR
9Z9EVH/Uqvs7avWNiOZKt21uSi4BFKAGdJvu5HGW8f0wcrf7jw1NDfDTCmV/GZHyaztsT5EWN1JH
1zptLUq/0cGsCMYjaOtTNB3WRt45zWybl6J55fWIfC87Sf23X+/J1rnVkFEblgo2KIYOEsMxVMWz
VnUiqXK7x9qkVLGZksMArElHf+6SqFn3416Ot0xW/s/Zl/XYbWvp/pVG3nWaEkkNjc4BrvZUg8t2
eXZeBA8VUZQoaqJI6dffb+ecvjdmYlSDQF6cqs3SprjIxbW+4Wez7Z1sO/gT1rQygQtj/U5EG/TT
9i3wcukjo4RILCVTk9wVpvos1+Jz3rqwE9lHRpl8tI6u16gZq5e9bQ5pT8KWtg+LUloU82qxTCqD
+9xSN1AMq7Jj0Br0cVFdUbdbDdLx/dQMzQ3U++nRSPrcXfgnb9OHRXWAvJNIxQj4wnxeu+nkBhMm
mkR9RFKe743U7d4CbUjzkir2dbAuLHfzIUmySdIqqlUMSGpULqu57FYFDn2dqj+dlb10VZOvkbxP
4IfEZOnmz2Fv0jsns0SronIYGKQObLD6oEwelpf4UCQOnUm4wpv9buUrLWU6OTAloT4S9uDeNdFF
SVvxuJD3q5EPsey+jekYBqKi1DsoF7a3WVPJ/h4BBAAVAZSWlpAHW8Lepo9Ggs/Falsyd/drK/ab
tKbqmK6hJR0fjuTqdi743Op7KYffJjp8mzIbJupPfTBSF1WqU67f72BFkpZbspIyaVhYzubjj/ZR
r4nM1H6n6HBkqnpPqXiurPCTPcU3+xtzRSZAu/v7iLafqx2091nxwGts4kUnmfNca22SO7M41x34
JDPI7cs1zFua+hikam2wWcVTd19F/LcIehuSyMAM31d4cl1EprjOenSSK2g+DrM706Z4jk7LsT/9
TTHHl3iyM5khZFbo+20Y9BfbMvJm0qZ5W68FvQRtBL7QUw6NUJbvtL/f7fZbJ9VD0pAg7Bf1dZ6m
ZCRVDJrxfaFV88CGjNy2fDTPLPc/pvhvJscHIGULl87Zrr+Hsrc6Zk6NZ6rZdq67LT4knK2HetSk
KuNmWd7vab5fLNbwFxvZ5RPaAvWnBOd7dYSveXVpV5F+cRNKHGk8if4CjcrlAAeduDolhE/HupnT
8z7z/hg06z7AiQoDTUDM+x2aT0cY9rXl5Nok7DLh45s22mycWWin5mYvpRou7fIcH/CP0+fvJv26
Uv90ksqdwbAi1vq+ibAFHxqgoY9QZjTZjQRMZjgscIfhByJHqL/B9esGkNdoOERR5Q5rUbPT3DJU
Bfkio2PS5bEsQemY39EuJvdVvTYXUa/k2ELW5JKBSf7JjHn2EiR1EMmbopiOVbzhxcTXrKanLP5g
TSXOPOHTw5Sgvaya2d1CrVDfV+P4XP/iJ3ufD7qq5qaV44zpTNX3yRb3xIQZyFAfTJ7BI8X0w6yR
ljDyOK6LK5OlyP7V2/zPb+6/6if9+l9vZf7nf+Pf3/SwTU0tFu+f/7w86Zdf1NP839dP/b/f+vEz
/3ynFf7zf+WHT2Dcf//d45flyw//OPVo3W+P5mna3jzNplv+GB1PeP3N/+0P/+Ppj1HebcPTr798
06aH/vGbp7rR/S///tHt919/uRa7//PPw//7Z9ev+Osv/2eqr6P0qCn/a7T/+cjTl3n59ZeI038A
u0KKnCQJVHeKa/ptn/74UUb/weFXk6f4n7j08Cs5utfTIvCxJP5HlheMkJiQDNiFK1Zr1uaPn3H+
D4D6srTIMo4ONRonv/zP4/3wfv7/+/qP3qjXuumX+ddf/m6h4W/7dRE2Gl3pSnSnujMfQY3/WpkP
f5qIf/+l/83IXrYHUS+yMIOR4zQrJaqX+5QHbDbXh/aSPUhHLGx0tD2htP2a0Og1ru0hV0eM7VdF
4FGU9Cj2tSdi6f6geeIO1daFlKGuo3sl/yrGhtU1eXuK1zPR/FA3z4FSfvIi/bqIRn7htjxuT7vr
17u9J+bYtVvxNuhl+nwy2Prtts90dxrslEEyRe7HNGIBV+rrpHj7e7aJzLLUtSej2vSm7pcvlrQh
nrrXwa/z9afDY4cUPRszQKTAB0IXFuLKUx1QILkO7V3EeO9cvpClO3XFpZi/dE1Y5DCvNILXNgwF
4+1prufkJRIA8w2SKSTkrn59bC8wq3zNctmY7mQ2CoGl7V3Ls0PYMvECMxvtaNOu704yNxCTkCZ+
qPLombr/T1a4Xx7hS8bMtGFaRPINpkGwIHzOt+1nI/tRmaaVyyQk2TvId0HwvytZpEKYSZhuvzTS
rKj2M521p2aACFOy1jd8cCSgsojB/atAmiWjFM0iT7Nh81U+6jutQkBQ1wdPf4wcQnM9zPHQnaZt
677tk6pvZ5mEdM2uo3tBzzrWOr3O3Yl/gvIdlBiCVqDPA6tynmyNxLB2huD+FI/ywPb4mfT/Z+vE
C/ie5umYQfbmVDt5mWqblAr6aYFP7kX92sbL1eO0O60Z6gqda6qDzc0YUL+4TrcX9KIHLLi2OHjy
osNmlaNuCSZz4KN7Yb8rtdt63rtTVjcKKPu0L7dsCSm9XNd48eM6TBNj1K4x+iBfzOadHgLq/ddx
vahnCevlHm3dqUnWB1V1EhjRIeAaeh07856Z7oIUsHk75Yze6lapL0Jz+lvQGveLLmOaz7OzVJ5k
mra/TSku7GUxT89h4X+yyv26y65IMzYslSfcQs47rFButjhyAVf/68Rc/+ifjuNObyauUZ07JV2n
jxXv25s1XQLPH7/qImNGFtjVVcdpGlADtIdk/R4251789MsuI0iAN6d8IEflht9ELENUwK5z4oVP
XPFs3CmQvXECNlMzzTcqUyHWiRjcL4gsa7Zs04QHb22NKh2XYCK2j0GT4ldD1lz06AHjwSWGJbR/
Pyv1OmxoL4B6B7xdDsnk05Qt2e1CszsyuSzs1PSLFW23CejpY3AlJEhex4kFPrV3qLmZzZPCmXPa
OnsQCTbYNJMhsP/rm/RCZ5Zod5JUYJmMETvMgrBTWmzvw+bbO9q6Khr61iigy2XHuksVFxv/nGmr
h7DszSd7ZZleBrF08iT25ZBHH6EAEPg2vdDcsgj1HIqRdbTdAV0Wl2oOwYBc59wLzYELKI1muzhJ
Zb9GkXlR8SGkZYGxfZKXJtBadIKK00pd+kYS957xOkQA5Dq4d7hV/dg06MU1pzoWD3204N5D7Bx2
cvo0ryIB+oY1SuA2+DTVt3kfdqHyGV4zFd0I/rI4VZYcoAtxdM+Chn5yqPkEr37pcKWMW3Gy/cnK
rizywOTH53UlNYvlBgOAE2lyd6SAUuFCG9IDub5GLyyrocVjL1ycGpjCn6C7VJRaTWFJii95Dd22
gjYxBh+az4UYTkKQsGzT53JFZJCypkxg9V350XA5R7kg1gF9xOukeEFJJOGDzTF6BW13BNBjsuiQ
OjacFXw21zLZOjIRgtLVX3Aot2Vl2rCXyX3eVpc3sYVTJVZKl+gT5Hg+zHWRB8UO92lbdm1UksCx
7oQeRSn5JdFh90Dus7YMT5Dfb1gmVi4HeLXb0qRtCN78Ot/eiRknMVvEivlW+UjQONDJoS4iG7QO
uc/UkhJt8i1KxCnZrkx6W8vD4Jo1KJflvro1X1ezuhyja2Jfdq19GvcoxOLqOi/ebVBWE5zqBbbC
KcpZWTB2ave5CirTcF94GoBsuwKQJE7pmMhjHhO0N2AqHxSeWBA/pvgJlGpqsuHRc3Rh9uF1OnwK
yVG4T5yaVL4vdZ2JE20iWUpbrI+rzfPA0fMfHzuy4P23QmNX2XYoiFYlzG3CntvLZWtte9uOGFnC
Xmmbbro9hJKFVeLTpqatKuwIYdgT6F6iFPSrM6hghT21F5lZRrYuup5rrZ3io9h4fzBOBUCdrg/u
5bLDmNNO6xmhYwpXrvt6XIs8cA/3BaHF3KVKAHF30suLZruoNSjt4T45CsAbs6y7EacFMvlD1z3s
IQJD1+nwUlgy5bsDrRRP3JVxXYb4wlyH9SKxZ9bMYp6QPeTuNgW1mlbPEcX+Pp/iPvmpGJc+F2JF
LO7pnbIPdGsC6JF4aJ/eBFVWyPwwHDejkPKNoPP7HqICYXuTT29yaoJQuMMr1B17O+UPw1iFbR8+
t8kxmi0Tw0HGtne1OfUibNH5xKa4Y9E0zQjDmMXftngv952Gpa7c5zUtRVrDtQLLzg2VuVTtNh6o
LeqwDcSnNcFQrp0JHE5OGiqkpz3R1TE3Ibrs11XinY9UZXTTY4/BAUX/kuVD/ELwPQrh2F2H9wIS
ioAwxiowvIGoQrkKd1nqKAQbdB3cC8uhXkg+Qmn7xNtp/LhX2qRnmPlxFxZBPmOpJqSNZD0gd+jk
Yxu7UubbTdCh4FOW9JqJbp0RP0rFN6IDX7NRbVgFnPusJT2mazbZa3CqC6xQX20uxCUQM+6TliBV
yRuWIDhpn9+0/T5eCHUyqP6AdvSPiQNEnuWcUuyy2wKLyXNW76BHZ9K4wMXoc5cmojbc0vAHpojt
921nvssxYW/C3qh3wzTDPtDEEuxb8TuezWXswnrdqGv+OC+m6hLLrjtiIoqDoPBuSQtFwjYXXxYh
G3UTOYfBO6tvRPOwR01YVu+zoro8WVDKxLbV5vPrLo/icyq2EBQ2FqJPi4K3XJxUvclOa7GsLwwh
PZz9svoU9C59ZlRKhrpVy56eGznVx2ll/e1mxxBtsuuze2ls28cSR9GSnut1UBeIbO631VJvYdPu
m9Jn2bC4eGmwE1Z2PdCs3k4ilS5wZvwYjfJ9s8WUnttiNjdTvcdnh2t+2H3KF5YmlYqKqR/Tc24G
9bLg9X7sNoiIhb1VL0J7XjVbVdXpWbTA7nJ4WFwiET+33K/dXB9cd32rXpT2OOh6OIWkZwWvmm/Z
7vbXcqZ7qcdRnuOhec4F7ScJo8+SSlvhloFk/JxVExRr6UbKqqmrY9gceUeqhlmNg4gYvkWR9o8j
G+lt2xUhZEbMkY8JIsgZQYof0vNinHnk0ehuOpG510HP7mOCmhxm0Jz16dmaPD3Idck/KWZM2E3L
xwVNaoeEr+nSc78l8iZqofG/jssSdrX1cUGZgq5dsmD16DbRV0VyBfkDHoUlMj4wKOojOpIMM6Ok
yXUJKev9gSygNIdNvHcJJXPFoi3C8HkS6/MY5fFR5XUYSI376KAs3vI8hX74GRboj2Pk1IthzW1Q
6Zb/BSJEUTmUNd5q26jmjs7c3VQkDUw4fIQQhyNk0dfYzzhz4zuu++R3oZss7Oj2GVTNWjejqzEx
bgGGuiKZvjHI+sLWjI8SKshMM33dLVW+LWdnYdsAT4sQ2T/sBD6LStGtVcJW/FwbIy4u79hphdVf
WLnShwox4PXkxHDCLrJNzjNk104zVMTC5t3H8zQw/BRGRHh2PrrjQqy6NykPA61xH8+TtuM4gwmC
NcPX5AbpWH7Yk60Ny7F9WI/bx3TODUEwNbN5BUOuGlrbsQ47YX19Z8Uo+IHapufJ9m/GiLM7A+/M
sCuTz6kybdsPiV3TM1n093Yeilu6yBCt/Ot69O6ptYIvOdlzfjYdT481bc1FRFEYFpb7pCoKg6y9
TV163noifhth4HSR2dAEdYS5j+tpmZxop2h6jpc8uqiKZXfRRk1gt8WH9/QiKgbJQKHQcGw8VDnd
yg6EjbBQ9QE+VbpsXdwX/JxIRQ6q39JDvssqLBn2ET5rNQySJghV1qrobQWg6TEe8kKF7QQ+wifP
DHMrDG7PE1rb9xIKrwei3BqWDfsQn6QrFuVaRNMIdmVJVNuco1ywZ8LpmrH/Tb7qQ3xyWAhpBdOc
MyRXZ5Aqx/m+5W69bfWYhyWTPqjSZULt1YCtDJK126chJtNjoYrtOSmSn30DL2YbxjJ05vENpkL3
L6eq6w8oYmHxj9AtDHzDXj4shjTHokn5mQ4uvS1EVH/CMW6/BSVOPqaoX5s+xn/8nOamuRniJrvM
SxxYWvZRRSoDKzdaGT/vey4vbmLqXKxpFXaS+CyoBKzqGMceP0P8ACKdpsouwAV0YfVlH1nU8dbg
gomlI1iUnticNCeAuZOwyPJlnrkg0QimKz9vsFI49T1I87Qdi8DRvXSYk1yk844beDTX6kY3U1Xu
fNjDkm2f0SSuPJas6bLzxrFXAlEI02tQu8PWu48uipfKNrVE1kcWNXx3w5zeQ1d+exe23r2IXXhb
rfGArG+hSXJKIlvcgLb3b87UD5Sp54ky3McYrXAP0ei0pWe5rFt3jGQ2PQ21hi5q0NP7OCOXpRM0
XTH+vG0JK/M9yy7VyqLAvcaHGrlogE1AjngFHGP5mJO5ebHDTP2Z/f5aXfqb/d7HGgHpujbpdVXO
tF3rQ4cO3KEodPFK0YYeq3beS4NWZYhOO3YBH4K0okMhk6zNzhTt4OPMpuGltrEMu+r7KCRc2va8
r1Cgq7txLBPJxCGG/0dYGusjkVJnU0cGJMkbAAnvcapPJZAb7G3YMqI/lnM5FszGHPKpGVz4e3QV
l/M+LWHwQKi+/zh6XsRT62qenlMgZOJDP+l5PGAPolVYH82HJMVousP2aUNWopL9g8kr9vtU5IE1
HB+SxADRGlYYkZ0BsS9OeTJ8anj3HCP7ugH/NQSYj0lqe2rXlWcYfHXu7QpbpldsrkNkXlLUtvIf
Z14lOmmzKMd7TeLl9RqByJypLsTO9zq6VzTOCY9E1M/ZuVisrm4rONC8XRAFUdCah13aj08fgTo2
kEQVZz6ZoqzArjtHG5KpkDXPfHSSHJnJ2aCL8zxL+hI6CuRFMbfZp7DRvQOXtTzvhciLcz6DrReZ
rHhfT4MNKvwxH500E/AtY0OLc8ag1D5sQpX14NagnYz5+CT4Pe8mj9LiXO0tkFWcqm+ipvopbGa8
A3cD6aBYTYJ5T6PtA9BmiyolkKFvwob3suM0E23RZFtxjtpkXI5879L2UFRFiLEFFr0PVOKkn53I
dXXe0O950O1SlIRMNGzJ+xrPnBoLVfm+Onc8dpeR2OqouVyCsgXmqzzrBtIPDKTkM22XqDSKRDfD
0hVhM+8DlpqZNh2o0NW11t3d20XQOyBflrBw9XWdVQfOGnRGq7MYkHinhNGXS29YGKDhLzb2DRTN
VS7W6gyJB3KKaCS/qF4tX4MWpY9amui81Qb6wWe4IqkyXWVy5iuam2Gje+dr5gpdoRoSnUWh4vcp
1d1xsGL+Hja6F6/70FKCzDs6V2pzJ5PH1cUuURz4Wr1wVX00ybnoqnM9d90hmrb2dUZb+i3o2X0k
0+Z0664dvHNHu+RBxNH4Dvf/EINibAU+mgke6mpJzRad13F1nxIo/dxVGdmDqlB/8bNnGZx+WzNU
537fk7Md5MumUjqoCPUXP/tKWdgKaludMx4Np3hzVel2IcJ2MR/XVK1pP0TtGp3ZyocTCAXyYpMp
DNnEfGRTUlFT851H56Xv6v127IbxLa0gER349F4yXKsFbdiaRuc4aynQJNYO0H8xDQkLKB/eJDOI
B40Mz6/Ikh5Rn64+UtaEGDFeF6UXri03vZsFthqzTeO92DZ5y2r33I3tmr78Tbrqw5twTifZlnPs
wpvpbhMwkz+0qVXPXTf/vmH9Fwf3YcA1cNM2OufC8PoArTxyAYXOnNtRtNDS0Wm2H4K2Bh/tBHxc
3inmovM2Z7bUNU3AXtJz4OheagwdW9I19Y4tmTp6R1jNygkFgLD0z4c8NQBqwVi1ri+z5ZbdEcrT
91DZz6egOhrzUU+i0NvicjJeFhNXZ/SD7I0c5sDdwYc8LVHCtMr0fNFt3R3NtrbQi9fN/nvYi/XC
lxkumhjs9ktWuOm4CD4flWhl2ObgA5+k2OATn6jowgyyS6E7exklD6ONMR/5VIkiqiLKqwvf+lWg
iBClT2yd6qD+KbRqfrxQETAaxNwu9Q38bEl/HHr03NN2coGr3kdArfOodZVDgyMbGCnXZDUvlqGt
w1alj4DaYWcEMVTYl89mYdFx6GAxe0yFCuNGs79goExPVQsN0Bvb8ukw5HirPcRQwhaOj4EaAfAn
VVvzm0FCUgTghOGxpYsNqk0zXxhat8ZiXbrophmHj5vl/VOX2RBRShwpPgRqyldpVaOG25Wy7jce
y+H7sPTPIUPTP+Aqf3OocC9iWwOfPZaY4VbAobi+5yhFVfElWyjl/YstESYqwB6aJbkfcp2xh9ba
KL8kMd2qJ5tQcu3+9XJqRElmPRhZCgiHLw8Ry/q1P0TtRrNzlkZCfh17u6kyS4jbaBltKk3uhDbt
oA50rwpyls1K26+RowNIZztLbfw5u37EIYFsxv1N6rapu+urolEPmchkf8dhgFB/Nr0ZTVMOenbT
WzKOphsO7bYskAbFl6jqr1Fi47qCM1mi5ffIRovdD64wrn5fbcKOa8lYJLDoNAS9X+mYSfdCLW5P
p8Mcr/lyjJlqqzfDCpWKB7id5Xt0lACkyjfZaNp4La2ricuO0B7m04dumjpxAaGhH2DgbnIOf+9V
rfq4kq5T+P7C7OPtPrECjAQSifFTMnS0f5nruBibg51YurzQBdxC1MFal+ffFRvi8WUm+Eg+wYNr
TchxjVWD25eGTk42HfpE1DW+7JK3m7ldMeY4HucxZ/HXvSNcjKXNR9kMh426isATnLsk02WRIFWc
UNqp1uFUV7bSLyUE2fjjVPMZI+Q8ihJedmgw8+1U5ziKXskZNoQvi2Rfu5sCd5MBX6hiejsvc4x7
557nTfconRpscsQBr/eL4BufH2ZDu7Ermwgghrd7wZOlO0AcLa3Hkru9Hm4EiXn0WdFlm/uyAWQx
E+XqVO8gOcodt7aE8a+dzRFgSTrZA/h+G6X3m+xWlNVIDJPLsnJ9xuUFklVdPR/GfY44Oi19XqXN
IYbb2PBlpbO1702T5OI9RMvHdYLsAMR0mgNLEwe1hIjWVNymRvP0t2ZOOvn7QrJol2eg1PcEssFp
hI8dUrFKdyMdvlV82VQ1d1EpIY8QkzLuM/zdU18Ag4eYsNrkv5MZni+ybCCUDuLjCDn26FO0L4bL
wyR2un+LIa4SfWck69QRFI1lPAg5FOpEBzu6/r6HcTgCLBsXMZ5AVteFO4per4W7Z42m8XSGqXO6
9KeoEAslB26oqPpjlsPY8SlBvcG8yVW9NfNx0UuVHlpTf07dpLOTnJd8LMlEsMynMWuWb/GMOfo+
yhnmepg8FW93PelV9gIM+Tl5k49opsYl7o3do0rT5s7GLXldJEXHvmu76vYA/bD9W7JDz5qyLYOm
UFzv71gb2/p7naaUXeqsENle1tSJsXpwnV7aF3ZpN2bNwbGqaOtPRmBRtQ9sF0XS3EHOxjXdwbbF
JD7O2B2YPk3SZY04JlVq9V0n620dj8BZ1nI8sm5L7cc0IvP+FNGqnt7PazYUslwEKtSkNJQt+6OI
YT7WHjucDHF/6GwGe80Su0fkxlIT9DCH8wqQwJTcZPBUadMLeJTpXJUKkkbj72CeDZsta0iyLAPw
6VBmyUtYO+XJWmZGyvEz1OIAjTg7JHNdcYA8UbvCfhxOmHVR7hEbCaZ9g37WJ46ttHgzJb1NP9Mt
WuqkLFY1MTwbpHHZ790yUf3YiDkfPzmtNEyDmIOz+cuKyMR9sfUqO+jAbWRoLl3F1wnyVuMAGaqS
GKGa+GzrNAMGod0m2iYv2jUma1x2rB/pepzyigKk0CXRHH9yxm7klLE2Zb+bCJew7nbWNbyHz1mL
LsI5Jsk8vRxXaXpdto1bYR2GLkv2VkD2gXzFazUQ181dzhtV4miwxWtoAiYZoFwagBd8Juud/Sqp
nmqsZulIPJVR3bvEXNpxWKIRkkIwQniVChqNx2ThO7klDVtwXmTpmtdlNNrq+9bCzuexzTprXulq
5MkFc1Ozb13OFDQoZc7z+j0OeiPhq523ql5LMave3uYwsh8dwPK5JXWJ5hMa7IeFrX1iD5npTP2e
QQ1zuSFTMttPc2dZHx1G3ojWnrrFjYs9QCCbrI9mxD7zMEvRXZV5SBMf4gxgtWPd7UWuylnr+DET
bDFl320NDCgGZl33MapMuutH5PYSLYwJhGA53G/ZsGcnG8+wVkQbMeJQEU762VyABY9h91OhNtbl
pSJ6U19551jDy74QFsVJMU5sgOimgCRQC+mHWrySmZmwZVeVY1+gbNb16rjDmzq2kPfOpiEt+wRj
fJzzrJhfqbaVur8IIkWbX/p4nXJyius4au4T3ZN5e2XztYU7WTFvSb0/0H3HuyrHeOkmoBOWjVTk
qJNISXXsU7xc+MYO18t1uewQCn2EV/ucyRK0zy0ZT7tFkQ+mVxOv+/xVN9r6cxVpjpQAUq2wlIzx
3feqhO+FXL8zawsg3twc97bsIPO73LAkt/RQR6SyYwmhQpu/ISYGLrYu5mYtSrSFcKX/van2dRvP
A9pSxXvsgCSB3R1riuhMktSY9DKlw9rKsu9Fsn3dxn2Y7quk3cidHOGOA7+GfV4fGNn0Qg7L2DYc
cqV4RWRtywHxuIv3zs5YIIdkXrJ4OlBOlwYuyy5R7gN2dRn9ZrItS+pSJgogiFoWVDzJouund1Nu
qK4vTFORx4exS8fiBSdjDktyY3S7QoM1HnRzs/WuIcWxWON+WMsxwu70xkbZii2ZsZH1r2lqU3Nb
FW5JH3fSkrWGIErDd3lIlqWGmc2EOcnLKK4pICRISY09tKLW4CxlcUK7t0UPz5u21FzwBTLKMP9+
GmTF5gFYY2XNBotAWKl8LtoBMjRlZDtJYXxbSCrKcdK4wJQVBGkjeGILiEjFp3nvhxbxtiEh5OXa
MZg383Sd0jfo/NLibbPzsVvwJpJ4RBE2HZse5a88xXgpTDiHu5xVXH7odsP7b1nSDMlWsp66eCy7
YorTbw2vcQxAYTvtmo/1VldTDSJxhNyndAOvxls1C1k1JaOArH+Yu7GB5U6zEhFhAtNlwdKqtiar
L7xBHpscGmiCSuyDK49ikEYgMGOQQU24FpeN6obqVggzYwbbzcUvkHOw/APtsDeehz2+6oj1O/Tn
Pm2atu3ZjYmFijabFa0+q73Q8yMehWOTq0ynYKpO9Jy8ThXLo7IA7C8uM9UbfYgKiPl2Bwlhv+qN
rpibbmPXdcl5Z3g/SLhXXbxfMuEm8CnneoNYdza1ptxERNVSxoJo9hDtiIlHskkg28phLPZWl02d
8q7BFtstBb7+pmvJcWqsveqRkrAG5mG0mOvsaW4hjzaUA+EFfl9JdG9vuMIp9XHfqiy7czLX/FMd
Yz/5tmtM2GM7LXx9JTQsz146oGbEHXBWGbh8uD7b/G7p52n5PR72HtbgpMi4KVcTC31TrVSaT+0A
TY+3FIhH8WaF1zxMyTVY0NuHtpnb8Qb9WGHjMifwv/owEfRMv+8qj/v4RKfVpbZM0CS079piTJDQ
r7Ud+O02SttkN6qWHVitjYiMKuNqMPwphg0Gx/na1uqDxSaC+UFFroHzHnFRhbeAeB7He7erbv9C
gAx83HDV4i8yE03gTi+GvHbagNFCm6kp3jdNI1d1wA1p4g8RzL7bzwmkq+SrFkWI5DxJxOGXeh4R
k4eWVwUH5SsuKAiaMXuCA1dUPG6QH3C4PNmI8JueQAXoFk3ofHmnu2QRX7diyvH1sdW326vM9p1C
tHXb0j/U0f+l7syS60aSNb2VuwGkYR4eG8AZeHgoipSo6QXGlCjM84wd3XX0xvqDMqt0DoQiLNXW
Zn2trMrSkkU6IsLDw4fffx+j1pb9oM8+KQNupF0UOhTcUeEX5bkSg0E5dC0zpN9rWhGksd3Fo5we
k0LNS6xArXxogXoV963XdfGhjhpBKO1OzEzhfVCUvvwSJ03fHnj5ysHOQOdJNs+igVYysrh2xaaL
xHOltp71ISuyRMVmm1rhSmFrFk9DppKPZJd/UMlPRkPHQqvjkj0Idd+Qem5jL4t2nVYKsduZXWM8
Cn49yKeq81W4pqc+SehzGKzkjZJM8eTbKdzr+vvBGgfNybOqzXltfK+2Jz2q21tR7AP9ESK/tIsd
LzOSxt+Zktmqj6ThtHofDV2MJexVqNz26mRo4qGoU9PYiUXd+bVL/7Pa72CBCLIzzqfRnQzTl/Rd
Wre+v4eueqDzesp0b6epTJI7yEYolWevgyMbptN2HuwVpmqfADSR+ri5EcemNV2ZeDd504Hsqm/a
YKLGqgdJnvp2yxfqRyPzQ/3NoJmmck5FSiKupgtRwcfSW2bYim9OsGZXepx/9fXUrD+1hlRK91KC
F00AR/+Tfu8XdVztqrqpurPey3pxo3plg82X2k68CdVKGs60p0JvYetRo1pf4jwshr0ZTl32PuYW
wxkRTVJ5qBSCmnu9q9UC18qMjKAjYyRb6V0SZ/L0ptPZ6CxxWmEQ5ehGG31VmFywgmEWOp4wGhaU
nrIuKPZvpQ2XvVJaWkoCs4f9m4EXEWqYNC+B2FA3/vJ7f3+Rly9lj3vVVcFNMojlLeV18U2c5b/X
XaBqi8yenDatgZ803Wh5UNt9LZXvR7PwHn7r25c9UoY2VWWm5P1NqYfSSQ6S6OPsMW8Uun5Ak1fy
P8smKb+XKn8cw/gmyZOgiHaqPkHYKKmVd6MBdKIvDjZH3210WUDtxxSQpAhh90toQaROyOVrb0IU
qSFhius1DY5aWNVoC2o1z7kNYYUXXLVNTf4PdaH63kEuc6uwo7iQDTtJANDeCZaR1ScI46UAta6p
iYnTmGzRxP6HssYvfVoGvqIfDf2NZRA+7LvKaoZj7Un991xspNiNYWjZqgX/hwrNsmtrKGNF6Oqx
vukg1RNOSZhbguYqoSTmrpVPpGFszZtUzSWbIJitE4AuGW3wd5KgkRKbxNHmxejrnaQ1QrUfEq+u
jlaqyNpZ7zwhdoqMdrx2pzaxYLUkBKokq9+EcqLjkDVN0ZoNVMx1XVT3oBH79g38AwHBQx2Y5WkG
r+WCa3gxUfUujIQ21nbJkEeGK1fB2GMxsTvyIdZ9eTh0fiX179O8prZhJ3qXBoPtJR5sX0SzxO/j
genjEomYcvLrwBG9scxdhjCk6S71haHuTqo5WN2b1NR9yMbivu6z0P1xJf4RGf5d+BXIWv69WVLd
X3Hj33cvVdNWL/9191zU/7Vvs2/POOXZ8nf+f6THn3Fj/5kf//F//3ebLRn151/5ix8fLntT1k2Y
7C3FslSoLP5Fj89PZMmQdN0SRbIuxlzH+jc7vviHaRCyWhawWw0vjQrav9jxYc5nsjrU8IxEm8n1
6en5B+z4PzqvfpodU+aTgIvAnqlQPSC2m2/SBW2pDPMQT41XuZkRB8Ibo4/73DGHrBbcbsAN3JMS
gbhFTdPIc9TO6lBwcmX9rVSpZECHTJ/KneJZ0XQQuhzOYG/KrBo3GjCxQz9mlJwMRmDjOTaNJzqK
1U+PlmUmhlsrol7YWhXIb7PKEDK3DawMgmppxIhLRMvffJXQzUnLVnn06imKSWgNFCfqZJ6eGEIB
c1T9XmmdTik+1a3Owy2Exp8qEMtv/1zP74uX7F1Tvbw0qPD/BL2dWyf/s96ewz9fqvD5aqrD/Bt/
j3Uw/lD0WWkNUdVMCy5fNPrvsQ6S9AeoOMUUJVWWJcma6Tr/VlzzD4CQlslviYpEJX9uTfpbb9U/
lBl0PM97oBdblcB6/hO1XZRLwISKhsXfszRVlfjU5atijonaSs1EnE1X5N4AsFc7MclEwfHKcGjs
RmYknC33WWfYguGRDSgjOX5raVZBJBaU9CKaSl/tSSd66d5rJ7Gzm4w+M7ufvJqpKVMRDK4xxeI5
8wNGyui50T4GcqrH9pjVzEAnkzgJJKzD6kBwEQb7mp5yj2RJnFuzl13pPAWm8DJ4jIt1itZPb/Og
yvHGk6k/iT3lfVspjSbmX8xD4o26KyonlQXrttdk5WOiNMLHtCkD6agWfvTe9JL0Rc9y44ao22jt
VBB3KciY46Akw7izGAXvzHF2SCHEi95VYpG978OiFmx88/5zEyfyqYuL0MM3bYvEzj2j++KHaus7
6jDSX+eFuipCEpZVmV3UufXdq5XuaTCoGdzmZa/u276CQSyf9FB3wpxcpF3hmYZ2I9bmO6POQ98O
ssGTXSFVqscxFpXnrLaKm5pEm3jSxjF/jrELk5PGiXCmtFS0Nu0T8schacPsENaJSR4nlGCwhCZB
NWzm+HW3flmZpdu0cvs5khlKH5dVpjuCFJiTCwlw8XbqC4au51B1t85E8vcQFUZvOkUtuUqk9Y/e
1Ji3PmHR51JSIDmNOlNKbJjCQ5kkypx/JzkKs7dSaPKdhpv+pgREqRBoWiMTeMekutehvdbcPlJg
moql+BOjNCoCiKQx8lPH4t41ajqMdtkoRIztWPiEwEEimbasMsTK7fp6uE/4E7pNfKS+6IP1nI0K
6Q8fBGjmGLrWk67KEv2+p+wQMpmnqt9DnDV968RxePAA67aHNNes9DakF6E4yH3q73TTh9eoqEIJ
+xwmWEktzF6yesy/BRTZvJtOF/VD4XVBiv84RveCnsPgVI24G04dqYN8TOJEOXpZEpEPrj2dFGPR
wq1RCJW8axNfJ2LvtfGjFYJlss0ihBeHHurs42j6cu7IpSA3ezmQ/Scc0Kra+5JsvKd2Z+b7Qhsq
xSkGYfwsTUTxDmQDhUARkMYDRc5DYCdpznmLmZTfaymEoLaflWm904LJ/DKKtWg56Dmp3xjem+5u
lDolcbLQqGTiWQkmmq5koJGrV3ES7MkcZqes79tub0b84Z1BIiZxaBeLBke2JDN2IENnhPsYTZ5K
Zp6OHbeMa7JNYmp47wdFTL9LJPQVCIsUAj7Rb4VPTWOlgtOT9U8YXk+20aZmJOd73j/rE+jyVLWD
MWvpBZR6CT0s60eqQ9JdlVnGZ09uyJdlFmN0HTGuhHbvecXwvfJLEVDGlEyNDQGl8LYuxbC1PSlp
yYVT+cPHzMrazoVc0t1mkibfkUgXPEeBojpZKZMFJ9Fh0YWsJfqdWZpD4Hoeg6qPJACFzBmDxNBs
AN7HKein1KWgmRd7oZ/y99bIuILdSJaR+YqVFH3XayquEe38Ks+s5400oAyJ+GiR6Hg2PQIr/OVJ
q3M7MMXJcHWmvCRkbUgWPXZN3Ib7JjeL9m0DI/SbcsROP5h6HFYOEYg5OgZ2xdx1au3tm0nNI+oP
FVyYNSEUmWqzrj6lqV+d9LofuTt08d2PbSm+Causoi4oBCSKyOeHTO4pms/dYNXc15bj59Ty3qV/
V+Oy6b341eyY+rXrh9EqH0NZjis3onn4Q5J0VGyjBOPaea2VvyuluAwbLlpcRPd93yjjfSo0ybhP
+jIJXeBdaes2kSFN+zoh8eUMAITvK08wIs0hcVzUu4wBo+GDIuQ+BdyxpgQ2kWNPnKTuovE8ad4Y
07tZFXdFnemm43PJvtQkOYDBN5GWnwwoZD+AWc9KBqppRbdXBKVmZ2jybANH6RqcrXGqpJSha0Iq
uGlteAQl9UCyyfD7Vt3nVVK7tTE28U1hxfnnygrEB486h3hLZ0wGo2EdQhJveqb8fow6PT1G2K27
caz96W02mX11sHKSUP5AHcCOiow3j17Wyt+TfB2o8g8D2VWxA9KJOe8981aSKM7eU+TwKAcZQ2h1
TlszUUCbpqrfB0mmim5rxvVbgYNMHL3DpI0Q5VIhoam9PUCQ+zcE7/9F5PE/zW971W37Xy3JJQbu
XDtu//bbJM36QxItSZcU5mfRNc9P/nLbJEn+w5IlmYCW6IHI4afXJvA7pP0hkSUMIBl3FW6oyh+G
KtLeghsoSZKCS/cP/Db8vwvkpIlfaCCb0dsq+XqFYYjX0Yaf5kZD7Uw+G/dZZmeBTe2z/5QXbhZv
II2sDUnataTJ99TYgLDhDDm2HYo7PzzpiT05ufQGZKigbk3Yuc5u/Lqy+ecXcdSAmSapiLzGuAdh
cNMlrjdszcVcEwLfimxYFPTxzheJrkJVIzh6RumMb+5GyRc5/YoVPwT5Vh5w3p2LqPDHOUHjLOOq
c+hQUV+vhuArHEbgruesNm9KkCumGTjxVt/mihRDYXAVs974j7HsgMQ6KxpvtXoGotu/b0avcBIx
NNw4qZXjRXDz9q9P/88tqD+OB1GGRaygiajyApJqDFWU+UmlnsteNh3DSCZwHoG3AUldOR+D1nlo
ThWJoHoJ7uxobZUkTVHxbcvQVTrtfev3wW4qzOJuJNlrv76oRc7wr1VpIP+oGDLURV1yNVCRF0qC
MPWM497KjsB0jSdqGhThh3DwQ3ZTYeRTqFVdaMOMLJ7i2K+e2woWAxcHv9Z2fq95PcnCqUocfGnj
uY36wt/P6a/AnuApfZ8PRFmhIkbfKXf3oRsyTP6zHxpy+7aDeQxsbEwaKx744cby5kGESy0kzpMg
kyMbQul/oYVt3YMdnlr1rITQ+DWAsNQ49N0A4ugj7ogzeMI9hFJfCq9hCHANRyahgrIBKvzRpby4
C8ChsacMK9R1Tvf6LuiFR/myY5NlRZBcmahNtZo7mCdDux6jvSCWO61ocPTEm6Catq782iZYpsQV
kS2LMVjLHkkGbIleo0zaWY2L3FH8YnzIpMe6qieykE1yDiPVZcBi6RJk3cRCpdxrBvWT1zVt5Svm
GY2WzEsgkypaUpo0JmwgTdhqZxkX6pPeZt5RNMzPXRfFRzyunrkgYnzXjhOvfQkiR/JC6Vgz0Hcj
TT4/EFeHwZvGE2aICkpPgoL37dLMFlRNld7MhVs9HvUDUxKHd5MGFGNjubMhXYrRRAPTxIAJCRDl
tRiGoYLCklvhFrZBw5tOg1F8s2JhshVdBBoWFKBXzAh1C+/8d6/LXluhJok8kpgRC8KMa9FDLkFL
TWbh1pROFXFqr2/UYH4xUmzhhYAlS9U4+ZUYy71wK8sP6XjqKqe1bkRtwxTOBnWxg5qimBoM2Iou
YXivl5EnhgRhhGXdNp0CPCfU3kH3uw8raNlxDOOjD7/P7vWdW1nYlciFbtRmVaWUp61bA3TLZ0l+
MuOnWnl6XcgvbxYoy8t1LTSjB8TRdblu3frilz571qSbPnl4XcTKOnDeZJlMmcTmLdtMREWvY0EN
g7NAqiTyTceSAeb5DxDb7F+XtKJrV5IWh9TXEaVmOp/Oc6dDrpmHNhw+vi5iRQ9mT5Qhe/h9MhCf
az0oTeKIlFF+576AV6wDemvG/hxG6bexV4x3dRD+M+ZUXkVNMXjsTR2zybO4bALqkrFtyqJBpF8d
yrH/XOnG29dXtbZxlyIWqkZTAtUWsBfnaqwCklVgYQpty6X8xYWd18HnY4MsDf97IUSaCHahrw7O
XFTGOZ/gkhp5zhvUILNuzfJdYyobhm9N9Qzosk1VlAyZyb3Xp9WCiJQTmKrOvnwn+vKsdUL/ENb/
rNH07yP6KWep4hJoUKPTesqNcXVQezDcAThz+/VD+iXYmPcPv9KiuGECWVk83GLiVaHWIUS617Nd
rpKYS+6J0g9ABIVyyxlbPa0LaQtFB8tnTCF0nefUTw9ym56kSvyWBqOdW7B5kOqrGOit9caG0fvx
8i4M7dUqF56tNOqdEIOjP1fBo1g2h9pqXb88gUsMZPlTV44ufRe2BNIzbFsyr7dB8uIHx5SZG6Hw
pa/u0vBr36n25Dd3fg+YPmf6XgzdKDAVRTsMeeNmID8l4ehX429YussTmk/wImgC2l2a9DYHZzp2
9xI+BVvoDqAatPT5dV1YM0OXkhaK3Wv0qmojuhC0D2TG35RT8M2vPvphINtCu9UC9INI65dDAXJK
MUQXZcp/1wvrrBbI4KQE504L7ck8Uj+16i/SVAGcbD8rnfneJyAdyk9C5KYadd0H8jB2UI1uTpqt
zU5R96BHI2zB4HkNeA23ivErzxisRD8/cLHzXtQGzGawsPx5YsEtpExvqEcE4H/HrWd5zVbChqGZ
ZLFJSy5fAMb76lIBBO0MwKFyW03V7VZVt+jq1izXpZTFjo+dHniNNnANwue6re564UszqqdU/mfU
cn+ZLlOWUSZNJiBY+uNRUmtAr7lvsQh0i7YSeYvqae1sfkogFr9WnlAEkAXaLjg3QmKDubfN6uF3
/BiDs5ApIzOGXV5yZrZ5Q5YxnIKzJz34o3LMxZJaVrERdq8uhSEDskFQjN+0WArop0wpGg8TjOoL
3Ydi+tJvTTldlaFTXSc60WVpSWUi67moh5EenKPszpsUJ64PkVZuPIy/BkA8JhTb/y1lYd4VZWKF
ZRCeBzkT7bRRZbfW/eBmghsKLId8p1OELsLeqX3ts1Y36c5XqmHjK9as2OVHLJR80HzFU2WWOg2U
9cpEtdxxCBU7BKdngz/fgWjcStKsyjREInAyF5b4Y2MubDQU3WIZtxzhTToCUssHeLZUR5Xvx8fX
TfTqDb4QtHB3tEFvq44ehnPbtbagPGvkhXikoDff2MUtQQsXPpqjlrkZlC6vd01X2ANAIE05mUWx
e31Fq5ppqIr4I1YlNLy+yLxtYIlIpJwz4cmPDApvTwAUNoSsrsak8GLBMa5YS9q/Vi4pYwtReI7k
70xosOf2MDNxGT7mvL6aH2M4l4+aaZIk1uYsALnk6+UMdE0ZwNrDc6foYJob10wPZX+X/RkHpD+y
I1ybEQUbV8z2tRXawsaxrewmA7tUDWABXjG5kGvxMRD40BjmhYLJVp4C4q8tU/Jrrgfi40sZC9WQ
K7HJBg0Zuioc8IKNkz6Gu2IPJ+pxLOuDkHwTTHnjBFU+fLGvJg1m2C5SLGQdFqalNQCvA1YPz6bX
P0Sl5kq0etmvH97q5uEGI8aiJ2r5pnhG2wh1loZnr9X2hMaCEu8q7591bv94G8lZ/JSyiCdbALXN
oGThOfASyOtK2yJL9/pC1jaLLJRE5Zr/8nZda0FeMrJGtBqY+My7NqPi3OkbElYuFIEq2XV9Rr5Y
+kIHrC5IfFD0IajuD6F8R/UX2MedIm4xaa4dCaZBVixTkSRu8PVKQuaGMBVUQ59pc08fhf6p2cRc
rgQlFFt+yljcmbym+sHY2/CsBlN78mH0cNpcLQ6k9E9pYXyMIP16YGbPQx/FW+HX1voW+9hMYim0
dP6ca/Ot1X2ItM+N9f11ZfjBrbm8OpfrW2jDxOBJqpV6eBZua0k/aEd9tKcO3A3duC8pZXxDOqht
D/J1pn7buFNrinIpfN6Ai5exkRXI3XslPDOFAEzQrtQ+hoyBseKvr69yVQ7us2EBw6JKsvDVVVCl
sRhoOFGfdPoNu51avhfFx98QQqGHbkc8DHPJK5MPqg4ghEdRMY5qfKBh17hNtlRidSUXQhY7pmeS
ECiTwYM4Wv1Oq8NHvaLPqK5ixQkH8Eu/syYL34W3F7DlQpwRq0JKo0p4hjLErv3C1ZtTUmYueN0N
VVhxkqgQAPHU5B9Jp8VLP6hq2VbQ+54riZ4j6UGOekcPW5eOIjttNwgs1h7iK2kLyyExNKWkxxUb
WLnGx1QAh5U8MECNAlNQ3wKasovhqafxxDJ2PgiXcVQ3dnbVrsw4P4UAAizgwq5kQxF7koGNHHzy
BTLFE6cdewbiip3qVpIFDK5UJhdCq/6Qe0W9oayrpuVC/MK00H0kNdK83YI12i3zGzzhaTMN+8Of
WRoXVdTncrUhq+Bwr+/3lAamILbVbKAbWxDuyy5ES++i9FPI82ZVH40nKb/BK3Kpp20UXOY7/Yts
CRSlRR2R/v6F6raiTlIsaMPzhzGv7SDMaZQLnDy+NYYZofQbcRpsBD/FzRf3wpTlDDVOkwpx4pDY
mvGQVC9T9OH127h2aJcyFsELHSyDIQ/IKLpTnj+H7cOobeza2jW8FLGwlECGoF6gDetcuKp8l8m7
Ujia40stbaj/qp+ogt62yPAolrzsM/A8wGgm6J9zHbQOLjEUSo9+IbpRK3xrg+IsZpPnZN1NE8cb
MwXWRcvopQycfIZuXx9V0SeMh5if9LTwlRt9SkPbAkvq0rhqHgwx6WzfK6sD+T3prFR1f9ABWW3s
8+q7S1xDJdCkKAid9fVHREISlkB9Wb/8kOtjvo/bkkZn5VsaVncKB6AI082cNlQKcZcIh66/CTNx
o8S0qlAXH7HI6Yl0tgFfHcJzKd1ZdLmJ9cNmsWz1HqqqbpjGHPksE9WgNeMuaXIcqEqKHbhP9BtN
9zOwkZN2ExctzFbjeMvYbvXr67dlVZVVvEKVzD8e+8Kz0Xs1zbsEwU2RiCepUw+RJE2Omemda/ia
6TJqZrx5Xeb6sWoU3EU6ARRxOR+gLUa4DJiNcR404a4tn+LuKCsMm232kuBa5CNb84MXq7tQSnZk
lXbd59c/YM25h2GHpKkxu/fLyRZ9Y9Kh381RSuTdGY0K2cgWw/yq0lyIWCiNGYW6zjAULF3+YSpK
ZxLvFL3ccAdWteankGXaqwoCei0ChAhp8QnvNIrfDTNiuw4fuvBrkmzoyppbhXLCq6DP8au8fKg8
j2Yvq2BN6WkCSpkkJ7LNwRap7KpK0stCXwb4Imp615e+kyaz9HRUcjBHGxiXY2hfEi2jCXX73q0u
yZABXFD5Im+4cDCkJKpGWqPYusF0AGo7Tf6dlvSd1m+ZslWFMAiJZQ4Mk764aFafgKeuMeV5wtQN
71sw7uV2b2q3U+I5MAgVDsW2sMlsVXc8PCw96/b9+O11xd/6iPnnF+9v1hg8JhIXL4qegwpSjPA0
hX++LmNVKckSzeE5ALzljIXULAIRCEd4BpFsa+ZxiCQnKN/6gKcLyI43pK2v6Ke0hbL4XjxpJbME
zmB0y6oCx0q7d/Dw+pJW7cXFkpYuRaYmcZhwdo0MJ5D3hV7s37nJFxIWD52hAG/KazYtA52tP/qp
twuCaZ90g2N9qIBmv76gH4fwi993IW9hntrBiKrB68ix0W4F6DaOSzuq7/PwZi4FteGpgNXV1sTH
SEsPmtJCwtfYPhoZb0F+NvZ2aVRiXeqjMGXlQRI5kfHgeVtDB1dVhA40YDYArMhLXSv9NMGWZIBb
Pgth+71ujelm0rVP2aDkGz7TqjG5ELS4XWVfagMdlBiu+FlKY4eeTTuACszrtubKbUlaaL3kVSoY
OSRlk3Ys5fxE6QaYg5vlz68ryurpXCxpoflmlrUFBHoYjMnv7VB/AXW/pftb57PQ/VFN+7xqkTEZ
T2mg7LL6T+hedq8vZEvIQuHBCBtKIKJmJocSe99BHGw6ceunollkdvErzCV7tgg9NFxoKFoqJYc+
m2wh/T6Kw7kJNxRtfTE/BS2OX/GzwKIlkYRDqd+myotJ+4NQmRs2afUdZnamCnRW1WD6u743RdMb
+SjjfDNWwgDFpRhQyUm5HUkag7FD6RYyhWjDMK2v7KfMxV3NoQvqRA2ZbfcM2dsOjSuGYkPI6gsF
yhGIs46LsTQIhegHRPYTUUX+nb4kW++OavjSiQ7jbYdMvPnnmqfJPPhA3+nCXWpF1kRtZA0Wuf4g
Ew9lLqgufXP9oY7zZEPUjyLM0qxTQISagPSdDED/+sjqNq5aFUwkkKTpWFswrPBoxcmuDvJDXhys
Zj8HkX1c7+JupOvwQTPad02rnmqxcWIBJp2p2ZpHvHYr6J6kwxjXxwIUff1NstlBlBPzTWFIo6P2
Rcq+ZxDjD+3GDV8zVVAxAyuieAqecXEp+miETdBMonPiP47+d4pgr5/jmtZc/v2FKYwCj8wTHFhn
qLTMVLcVKbZj/2Mxtk7FA5nF7uvyViNwsN3AMyUY18QluCOINbWcmnlBVl/uqzJW9wwTVOxoyI2j
D2+5TYey75R6bNmFP6SfGH6pbnzE2n2c8W1Aw0g76stBDIoRN1AksmjJ/yD7okMpTNA/vL7QtYPT
TU2y5k4SzMz88wunlGnybTNB2XmGB+epJtqfCfO2iE/XjBkmWVdk8ggi2OJrIWVY0hY6ZtG5rDPV
acWgc0TQQG5XFF9rOs2cBMKm37AzlGR1E9eDbphlwY28cDXC8ROdR/HOr586LXHoo5K81EnTu9HK
N+z1/IQtL78xI7dlohlVXHZthIlFjSJoozM8Lx/ge/nRyHocsmM4eG+lAi6xLbTCqkSd9mwVCgi8
q1l7Lk4uV8QwERI9Onf1Dp8nNzPilrFxctUnZWrYfjl8KjVz/7q+/Jhfd71QVVTofKDjgFomRa1r
sbVWpDRN+xQqvhp7lf7K9BZ2rfZP74UMzSA51nAux4MKL4BIJ/Jp0msnAN7ib6bjf9VcPoSYzgK9
zX4v01M9YMKk8MvgbI2Monfhl9xYqfzLkSKA9hjdZLEzxPl6pWMglgodEICAekKOJnSno1B5b/Wx
BEn91A8vY1Y4fUV3ruC9GWkQfV3+ryYP8VQm6b6nfAj7yLX4sjD0MZjq4MxbQwtxZfdU5Du48Jpd
o36mrrgh79dLSgsYfgT2G7oIeclRnBgFPeFtGpxLA4a87gtciU7Xf2VKc5BGh9fXtiZLo+XImKvh
PM2LZEZSCGkA6SWFKFhx5fTd9F4wJqDQdqr+4/yhStkVZCiwNABQSwiUBW9jQK8+8Yf6PY5wopKT
FIcbqvLrVYTrAOsJYELG1CztW0rrbjilpIKakPJI+lQOkWM9j/qzkL3IH61+IyJe0QzEaaTOeNXn
uvK1ZlSpPGj1SM0i7xOqIoKreB9Vby/HN2Zu4VB9e/2wVmok8/J+ypsvyoWlEUCkhFlNmC/pyb7w
JKeDEY4R8oye7D4wy9v2h+8TBIc3CX23WxmNlXzltfTFNawCc+jNkbQJo7gYujjATeDtPaM41eEp
ir07q9V2dWEevZ4udSiAik5ziAE2bseKQ8BnzAUiepVEhiLNKn2xCTToQNI3Z1Z0a7iRG9lRxS9j
9GFMwkOd1I6ifB5b34alZEPwr04AlxJWGTLTc1l42f7lpaI0s8Ni5iClMCEapIRDnXtLhVeSEsDo
ATvODQnkF5c6TLo21MYEtPs0fhOhK3WLYHRiRvwFqmTDH/qk3eiHqTtmgp3XG8XOFXOAmSX5Dp0I
lbjlzNTZQJRwTJC1Mr5KNCYn0fuqerGit1H0dUOXZ8uyeL6uRM1X+eIYTaOFH7JHVNk/R+NLDrFW
mtu6/2hMB1U/eeY+zz9uyJzvxysyl1kWyPGkgmIK9zWu7fpNoB3D/JZpy8OfTfUYaCrsX7SbkUE7
bAheWywlJLIuJD0JshfeP/SdbPfA1QmSs9q9iOVz/FKL8LvGrQMfomr6+1TYCvZ/DTlAJ9L6y1HS
IUkwcL3DXi5V7TgQHw/Vbk7seqZFQ+7kyNmGGVwpkV9LWviuNKNPMFSSiEmn1qGLUag/ZlBaEHIp
Fj2zTi4kzijeBkXwVpbTQ2A9euOw0Tm4dj2JY0nM6yb39IfZuNCnofamSJxX2wmC5FRCDzmSAUBE
V6J845VZvaLEJCLoaYwx7TbXOzvCjxRAFR7SSps7qtIck+IeEhLNOJaqCjOq+UFS6a41PNdQ091c
JZST+Bww4KGSvafXdWvlycPT/fkti73X5S6CV5S6XEbKsMgYXmg9w/wA6axhT5CDRkHobGa31zf7
p9D55xebbdGWNYfz2GApfrIK0+0zY2/2L7+xNOiQ6MsCRkfUci2lLnSNJhKL6zpJx8o8KK3lNswx
MtXqJTLdSVWcqBWPrwtd8WYJjSjv0PmFq7ms+OZZ1+piIJF7SWiT6ApVcFJFaTcek7W7eSll8YjJ
ueCbZU/yBU7VA4Qex7Z8UHoSD1s4gFVBEoabzmSq58tBtOmgda3XCqgHibQdcL7ikGvGd5ULuJdq
39zw8lZ3D2cZmjN6gMj3XB9ZM2lmX+YqXVRwF9XTw5i37uvns7qguSkQ91ij42OhenELiUopYMNT
JlYr2h1kgzvBP21mF9f8DHmuhv1L0PwhFzrOsLVsGmZBUgBJbhrsykB2IFu9oUrgSnWn2+E07EUr
+kra4fP/3SIX6jEoml818zusTxDG7svkbQGhi+SPG2q4elzEVaSkqAP/MofGLOgV9DQ6Z/CnHJp1
lHRrBs2Ki0z3Bp2Ic/CkE9Rc76KSVH1CqwidD3LmUiT18JR16VPShPuCcrMxbDy1a5aJbhGJc+N/
YC1byitj/jWdA1GzG3UgsUcov14/nC0RC8UYBaWLaOMMz2PzGHWDywxdWx63WtFX9fxiIQsVYB6N
KAs5nQAwd7IEw3ignWMqnl9fy/xXlh7R5XYtHJMCZxfGAdYyyJUdJ+WuHG7j4c0QtQ7sqK/L2lrR
QhVSK6MgDKz83Bb1nRmNpzx4GcqPclQ9/oYgeFTIsoIZEpfQ+TYWOqkRuT2lOLpq+UEalTtI5ga/
2nAEVjXhQtDigQLGBb3/HG7WElNCGEZPBGhpX7ys1DZepdVzoj8VGJQ1d4rOF/nCGFVpIVlZzDnB
C+CMyimmSvi+iSirqXnw/fXtW72yF7IWV0gCODpMEbgQQ62n+z7zxEM6mvcQcr1UtREesnT8Uxen
rfmQq+oB642JPSLXusxcS7WcqgF002dDbGAU8+kVyTPvXaZqtP4H0bBxi1dNn0U6woCFC9O3WGUN
+6xaaohLDHKtWh7z2NPCt6HzaxpC5hr6xpkeiH+4Prep8gqjKJL/Q9qVLTeOI9svYgQ3cHnlIsmy
JbsWu5YXhKurmiRIcAF3fv09cMftlmCGGFXzMDMd0xFOAUwkEpknz/kH6ocz3FkftqP4lhHlYGW5
xwdPomxy49gRgRnYk1Nt8YOs7ZccnEClDyUcJEbXK6F1A2y+j1pH61rNJ2OA8DzRWLXxAF3p3UDZ
4sKM8llY0tud1IN4AKdldShZYwFrV3wvBOO7ovAZUMXGHCVi6WOIWjkxxCwgEEW1FJocjhMPUkZ6
LBzrYKQZpLzSJTmCOmZzdEXmMWrcvPyZ0pkvzuOUmM4/ICBhhhWY+qEsFE8JiCoscvDsY0/vLT8P
8drrNmtc618boC3Q2HoYEVN2yGho4fsZOlptjEFrb96Vz7fP/1qsQaXuXwPK2iwCIptsQZUJCc89
IIZeLOwydsnAUd5JH+0l2982uJpqyfzUMxC0ZaX3ejfHGS27ZEY2TOraj+teqyIOFYlAK8c8zk2I
TTR9Uoalh0dd3VX1N0GqrSrz6rYiEiDjs9+iwvVvKNjoQIfJxO1kfMfspM9EkOY/bi90LbKiWo/x
TICMXU9VtysTMIGYNEcT0I1089hYbaTh5V9+B2IhaTfa42/Vx3c+emFN2VXDhzJoaSH2ZKa+c2mo
zzMy5fkDmkDx0IGkUHzn1oykrI89s727vdTVcEHA5YJqLLgNPCVc+EZWp6WNmFQOewFqvz8J3/hW
//59ZXF0mHE2NPz9ifLIgATDkm0lxzJsvtu/CxPKOdCmBdT/I24IG0TquZntTOO+nfsD0z9X1guB
tsxW8rp68i4syn9/EVU6MjLNWrAoBn2nSfMCP80jMD5F7QxNHWN3+xOtevyFNeVugiS76Y0LvJEB
vLw04F3FpdEn4g8KM7jTobAL9mK8CtUvZXiDzt6mF/LXhv1g7PgnEyG4NVAUdmxg4NAQU9sYhZ/3
YkbIWtIILbjPpRc1oHTdYp1YPVJ4KQEQLsvASByuP1APGEWR6ih0Fay/76oqZPzz4gCw2zkB5HIC
zxpBp5CiRJH1UMrztorDa58MhTx0by0EfltXPpnhNFDAG/GaJ+bfBZBOaKL0MH3bL1aiFP46PhWy
FvTV1GhsWTzTywpGxICWmtUGdb+HIFKEokVUpVUwlhuxYuWgwSDeakCj4AZQkyTARmaXGuhKAwIX
MsoebR03qgkawdl/ISQ79vqxc7fatvL4KscbSFdM5QNQD05aNaERmiOa3mnYg/BRu3Mc7XOb5SfI
stGo1N0t4faVL4dgBUg7AKHgLSFKYaSy86mwp/wNl1GgRVkbp9H7cPvDrYSPKxvmtXcSVmIIgDL2
0KFBOdv0mLtzkE6nsX8RmRfdNrbqJbJPAbY0NEPULiWVrNkW1Pge7OWtjw+FpobY6c6kOuRt9PFV
a5IK73vn1227qxt5YVe5WDrbKxZPq9mD1oV2ctK913aLUGTNBJblIJSgcPHuJVLhjaX7xcge/NE7
JbS7R8V8mDag0CsXJF4E4DzDBABKjbqyjtYZet1PYMQ1gdL5VblbE+Rr/o3hAgy8gjQe7O1ylReX
yWS0ECbUXfYgs0RQNGQ7CJcEJf14+3usOd2lGeWWbK0SzMUYZ3zICtDXFDvTuzMPmeCRzb7etrTm
cZeWlNsRZbfGEjMW5M47bQBteqHrXyfSoNlnBKUXF9bvjzTaYG/7bwvlL7rYwtJGF0HXbfZg+a/E
PTlZPDRpgEGb/21hMj5emPHBLtwiW2QPiXFnj2BO0qoHWezJX8C+HhS12Ii3q/7937LUVgkbLNK5
1IJ/L+jSurQNW8nx2PO/b69r7brE/qGRiMEllONUIN6SEz8vNQpkTAmElsu/mZZ5p4/izKrur2bY
Dfov8YukKAkuUBr+k10FsgEYVNChAXRwvauCDgKU+hqQah5Afm1dRo5RYgyfgVPbxbDaAg6nv24v
eNVDL0wq9SAQbdFl5DA5GsZj0SMXKUHOyMDk0bZ3dlHH0CT8g5gv8Rv/v0oljICvE5qJZp4/5A4L
69QBrzSHElE1QsdGpMWBj0O+YXLVfZDNyYc6uGzUvmK9gDBWSBCxWcQ92uwM5cnW2WgkrBrBDLYc
jgKxnMqNNmltjUEVtGHs/hWYzbR/3mxbrn4tPDvl/BMIkxzldBd1CjllCGY+ZKMJvVgMl+k/aI1X
J2CN5sGkG8XC9dNwYU855rlWpeCah706Yx+SZgwW6EAuJyPbDWYb69QMuHWXF9+gbHvbLVf38j/D
6lidrzU6iBwsFKyNu9LGjKLjxWj+P/2JFUAL5ZWJ86Zsp9dBGDqbHGBvUA+HUoMoIL5hbyxl7dYE
VaMuJ5VwdaqD86Dvg2ozhxFGjIdcFPeDTV9/fx0SUIdiK2hPwKB9HTccMx1RdYGJHBj5uXy1/Wew
8v2BDRAoYaYAv/hds7okvOoJBBbRpThqmPTjswgYqu+3raxlAMAb/2vFuF6JlwzgqnESxHnxobSW
eOrALMePRCMbF8rbqKCaS19aUmKtA+kusI13uCjTRNxpBYHMLYBkh65Pp1hktYgSq3M/6BoYFRub
O0/MLD5AnPybO0L5XEuWaV8Z0Dapba+K0jlrAn3pF6it6qBVFt4XqGphzL7CZH1rJf4d5N0x35dB
ed6duv6hA3Qf1J14CEHvcItlZe3wgICMSJg8+v0qZoTW0KdoUX9+WBgLIb4YI3PPIOh9+1O9oYfe
7SDGa/F+xYgzsH/X38qiC95jCWDOpNgB7nyEUloIhWc5B+LEs8mezeKTaUvUM1Be4kPqsBeDNeHg
PFnlj55BGAHqmu14Bi8y9z4AVL/TzedEM0NSxl1x1sBzFsCpd7d/9lq51pJJLEiK0SpHTnH9szlk
MhYdQnoPTn3PRv4hG4DuXao7krJIn5eHmaWnjgMjXjaQAxlS0ChX/b5pobjhZhEkso5zZsa0mfWN
aLv62S5+mHKKcwtq0y0BZNvpp3BidZAdW5sebi9/y4j895eJ2wTFrMICZrstslB7aaZfpbdRPVkN
eJhMBlpb0hWpA5NNMzfwF4HccPrIfBbq+ka4Ww0SFwaUNaRt085aBgNjEYH6FO5lmp/y5OX2Tq29
EswLK/JXXOxUxYaqbBke25N3Vw7HcTqC06E4s27DIdfu9Es7yhtBGJ4PZ0IgMsnZ1aIJ6GsQggrN
R9/gJzzw9qrWCtfAA4MYALAjHAD16/SLB9mDBl6GVMgyl3B0MT87cQCePrZtxIRxj0f+oG09GGQw
eBcsLswq36yi0PiABA9KF2nsgcbSRkIL1e4pNFI3aC0/dCYj6I1mC1u/+hUv7CpfMRszr8hlEcOi
jzqQT1iYgYE44scCGfXtvV21hQlrOcQj6R+Vy2tuMWkyE3zJwT0WXU6D3MBUfjFAzDJDwXeL/ldu
2bstvTCn3GDMJdlgCzion7yirwSigeeKb9z6qxmg1CcETSle/cCTX58CX3CbVBNmE0w6OaFRp8fF
C43llWLimoPFJen2NddeQJpbCvb8J/v5r231HiuXhg8Q05Tn/InO7aGz2xBIoKD2fvnZn1S7LhZq
Kh8vHTRR1S5mPjS8gvAsKap9D9jshzJf+B/gcqHRAS4lOfGETqtyBdmQ2xbViELUPcTbQ7MG47A+
bfRSVp3xwoZymyyQvuJ8NBDo9R7Ko14481dHsGgELT3afbe/1KorXhiT//4iVuI4zBWItNkDd+sv
hpbFlLg/dd+JbptZD16YfganClgGdE85zU7fJJARw0habYlgJsVjTcl9zY9DVd1p+XKuy2Pth/zH
hln57d+dNE8SvkkKUcAZrpc39Xrp8gVmG9pGkGMNef0Mjq1u+DxBJ88aqsBCC3C/NFuYu9WrFF0C
FJjxrsQ42bVhDQkMW6CyAVUF7oZuNk13I9Xb/e31bVlRlkcNzDkLU1oBX22oufUc0Rzh67aVVR8B
EkTSpEK7QO0kAvXZF5PAxeOCs7aPfUk2vWz04uX3f/ehLmwofmg3mG7gEx4pFktNWZsn4VLouOTm
NJwwk/Q/Lklxxw51NsdpsSSLHr3x1YjyfGvkdX1FINJCpxnVXUce84uTlfcTSa0ZJnTImVh/ExCV
dZ9Zyf/ABWQhHng69LRdT3G02bHdbBxxlxTdAqjC3Zza8e9//ksLipOZCbNy02zxWnD/qlogHuhj
02xmN2uuDMQoUFTAyIB7WbmutGzSCm3EdS/aIyaRpyTyIAuL1m5k4zU2h1NxMvhB08WuTD7y8lxS
seETa3EXI25oDoGGFEQ58hdefLA5XwaovOCD2XBwMNiDf6y3494hUZk50ULy5z/Y1wt7qssXfud3
EN8FlYx3h9n10Orrk1bNG++GtVEajO5ZNqaUwTmEntf1upqkyAoOLWoMeNeRcE/+OAd1c0RRDUyA
A4gUpYw13m9WGWkT6Mk/91vaA3Il6uG+/AWKj2ZMr4dyxi/wypdekN3C/dBjW5y8qx50sU7FT6s8
yye3gxWH7DI38PSNe3lrFcrdb9WLAMxA7qM4Y/ofd+SolRs+uL4GYNJAm0FQ5FB8cDAHjeQdnrge
tX6kCWQG09pYoj9xvP+MKI7HwMpQQgv2rSCUNebRI391tNxwu/Xd+s+IEmFz0pbWuMgcN6sPUMuN
6sk4bCLOV628ocRAzwg+BPlEuziz3tCwytOR+1VOA9aPHhR67QByy0XT+O72rq2GBwzVS+EOwNc9
5RjVRlXPCYOp1HBi96sm1SCrA9RdY/uP9g6AKzizlOdTKX2LtCIoay2yR62HZfJdws5bvlH0Xruf
JKrr/40oh9KyO6kRjczPNzMnMJYRanPjDFVwm5fgBrO2ELmr+0ekTCHKN3JC4PpTZa4nIAemw7Ud
zUABsmMhJmjSnWZA1LP0bbRMspFvVGbWBpctTEr/a1W5VuyU10sn0H5aWnE02yV0DH0/G6C2qsp4
Gfw7dx4i8xXy5zuoX/7EdMjZJcmDw56WnB0t7YNEK0lGmdvOtOq3mIFFvwH4U0OtXwMK0JgQQEXa
jepb7u6FnYQeOqb/mxVl8aRo25k0Pm40HW89dEr9Z2feqpKv+hFwBm/alBiDVYyMSalzZLr5Q2V6
EdgfqQ7qNX8Ol2HDYdf37P8NQbTs2oFohcmkWdPYW608H+yj7nZSafhPouO/6wEs5doMHpE6awes
p/anyEz8g2PnUbFJMSzd/d2deGFGua3slmkS+AJ2BGru0JB9wti8z7Kw705yYBAzH39wfYFWEnwP
YCvAKKtyfXGaM13Lcd5T/Tx9NDjW9AfudmlBubzqcUybRUfYSsdP6fJrHk59tlW7XnMCTI9IwTyM
46Dde/11zKrOPZBdIxkt2SGt7APmrBlJN3xg7eMAm4npZyTuktzh2oqmuW3S5yx/yFoo9E5TnAMB
gG6GARFmrVkCxjY+zlpwJFLFUs7iusSWy764xyxM+1oL7XLM//RZUPYz/ZksmRt6zQC5c2iWxyY1
/iQiA9eFhoMcxwFX+bVROhW+N4w8f7Dtr3W5w2W6115IGkJjeH87EK3u54UlxTPIWIqpTET+QIdx
J2dQU7oT3gD6CsQ8vxmTg25teeO6TTy/MImGAX2VBGdoRrOyljF/6BtgptGYrfZ1ZxV3i59Dkyqf
9BiP9zjLmbNRRV+tdYC25l/LSkScKzrVJehFH2YxY8QXss9NP5/63oC0YAh0WBqYUHIS7AeQ3Rv3
3drxQHIia5gghsLg+vUnLQuMxpoVyaFykH+Zynm+s+f8azY7yUYwXl0k5u58EK1AkhhYyGtLc5N6
VZEhU7XGOq4oUu40HPJqR360lnM/1C989KPW+3nbkdbOyYVVlULCnKk3cBupa2Wc0u6+rDUgjT9N
yRFAzY2tXLvXLk0p9wAfTZBhyi4CB2SkBaStEac2S9AUfL69pjexU/UquLSkXAUa1qTnEp0lqqDM
irjJADCa+C8A3HKKCpU77HK9COwZfUg6fu35nk3HanxdquE8bh1VeRTf/RjgaEB7AH4VwB6uv2vv
JtxNK5RuHVFH0LeaeL27vd41H4XSyL8WlI3N0BoDmQwsgHM06nM3xsZuPgzW/RNzgGgTItd8N8Sk
Uxc5ZTYhh07JvsBEeqVjmAg5J6XRuAxBZU1m0PX9vVZsjWyvOumFaeUQesLIKrrgpSCKnYH4nUyB
zwXI47twdDapeeQHef/B/luocld5LidI5ZFXp/4z8Kuhk2S7rs2hXWjq+9bejxMILX39sWPaxn2/
6ioYtkTn1IIy4zuAMGWumRAJ7UpePfp3kmwcjNUTePH3lRBTZ1ClyQUQcdC/qYV4dMs9SasY7NAb
C1k3JKUspXw5UqRrn2dz7k/FjIq7bVbxVCwQrDP2S7nTgMe/7furroEMDIxRki1OxXsQmyGzlOi7
juuhbORCfTvOWi9uLBKJrRGQ1ZN2YU1xxNRqczQosYGaf6IekB/g0ne+316RYgMkTPJJDEgpKPBQ
31frj5g7GXMfSrAnktGQUmi/g2hjN/jJVutFrWP9Y0ne5cCkQ0xKxZiW4GQtGHfNU42xrBMZuu8Y
LMmCvnTqHa+SJ9Ag+FGjGRrkro0kyg0kavjiELtemscm6+bo9soV93/7PUgrpOAuOhpA6Vx7zVJr
w2hR3TrVeQn+n18WfbltQKV++McC3BGQZ2wxROmuLXgYzPaW1sBAqa0zQCp6q90jaLJDZc8zBSu6
KV6yJhvLiHhWhhNPRGFGfYveHqjrtX6Kx76btDA1SZVCMjwtwVDUd/zbxu9UQpD8nZilQgFGvmcR
DhQ/85sJqIzJsU5uDRrlIi/cPWgRh3uQPTXR7FtWSBbhB5ZF+9BovB+91s+/1z94+wmYxQC3FL4I
9PuUWDGS3O1HMDFCvfvVgh5O4x9Kn+84NR9vL1b+oYtw+2YI7wIXLogRczBLX3+TmVrJzPrWPoFS
vYztoS0wjKGhh1uj70h0DDLXzVTsNJDq7IfJ2gT2rXgdDpykO/UtcGirPpEAjS6MYbJPVUbu7SoL
mM6egOk9THp2n+Q8Gqw7O3vNjAzgpy5MiBHV/GlYtqgRVs49BoQlVATc+dgNGekuXiwuJVOPmrN9
cv1i1/QGD1w/uwcs9/Pt/VZi89t+Y9BGNg0N2cdTkiNfzzvBzJqcfMZDv132s17E45AEerZhaXVF
F5aUW8DE8GGVgO7plIPUuuig+AMYzxYCRrkA3paDdiB2BqEDE8FK0BA1+p5JN5ETsdssIuM0hhOZ
n3N38AKMajjhbPQiur2FawvDk1ICT9F8RUXx+lPZJW3h4h45TWNjH1DjQ13DK+xd3TXF7rapla+F
/iAYJVE3wXSlreR2RQqFa/yXfUrq+snxebik+gMRPxt3C5aiPO/kRsrXuSwCQLsQCqTXi5rrLPWr
piGngjhHzT3WVhahrh00xg9L/CrNjYWZ0s+Uc49ZcYD7MOEAvURV8Q8UEEPddzM5cbLofTQkZDbh
8sa8N/plEuEEzNl9Uvn5V4+Xhh90oGfdu1rJ6hCz31V7GI2ZnBvDz/RgcIZ8CQtiQWHao0tSBpx0
6U/b5BjBG91iBC44WfSH2XVrsJ4yd5NebXU1Pl6JaOiuTJ1Y1HB6KzPJSZ9Ds8kCl0JbQMv3dfJt
8vSQGSKq9cc+B9HAOAVY+UbGpaJT3j4fALQY+cKPACGgcthsqzGEJxxychMW2hX9CA3AoG6/WCk7
d19c/cih7QV1iiIF//ttH1WfBv/YBrGqgbIAIrilnIepyVHiX1xyMqfXbCGhKej3vH3yIQNQZ5i0
tFjomFMduFvt+pW7A9P/0PhDh1GqOcjYfhEzed5C5ZA0zokOgLHTKRnilHfaoRxAHQLxhwoAKw/4
Ra2ekgDcolZ8e+UrgQBsyJKzygfvKwQXr+1Dt2lBfjWYqEUIKwKfVBER5tdhk1lbY01va1HOiyR9
BXIfZLbywry2RdOFWHOKbI0tLLbAwMz8b01GH/MaXFlWOKcgRK76YATDvSM+JzZ0mIbDXB5qcq6T
X8W899MsMOgUtGD1K9CitIyd24U+s+5ub8qaO2CiAbPLuM8QH9/9UteU/29hnWzjG20yDHP6PwW4
hT0TVBs86uthJybr0ObtRkxRH/5wRDnuA6wtmjwgTVMRfXSpNI8hcUJGm6DlkuwpPeCrffVAwgkd
Ksd70JsCmm1k71pdRPtDmnUHWk47QdJDkTofb+/E+7tJ/hxkmrjV8aPUYf8MA5M8LWbnxLJ49CLt
fDbnL9VWm3bVCs6ShaIRXgeqEwoX8hGp0J2TTjCzVy9aBoIRYcdAqeu7BHSFYdt7v321o87pu2AG
BrEXYrhyLc0W82pKM/dUtcu4py2mWRnI4QI+zOxwexPfn3FiAxGIuQEguC2QuV77vdBrxxGd7SCL
8MO6sD6IrA1HXp0X9Ca9BMzVhYPsonu6bfb9xQuzwOYAt+vK8RLlaNcQEcR4i+OctPLzLJ7S6a8i
ObUII7fNrK7uwoxy65paWcx64jknEN3tqrb+ZSxGYJX9IxvtM0Umip412uIbILWtxSmxBAe35D1S
gBPu1fwwuSf3CDnD2ytbcUtsIOqZUqUIbE5KbIYim2hcp3BPjRjdvYnhpnvwlzV3RVHyCDOgXezV
7dbY5PuALL/af0aVr9aliwOi2sQ9DbajR44OqL89VF+Thnbx7eWtRDmYQucV72a0X5GCXvtl2dGZ
jDn8svRfM0o/uv4BkSk0C/1Qmve5OA7pIa23/GV1gRdWZR5yceM1oGXlkzwNCOYoNyLXhYjZFnZM
fprrq0YuDQVFVKFdxHBlF2vD0dKEE+fkgJ1hOQAIcHvv1hfx399XnN6pbaedB/x9PPGCovucGC8O
Zf+jEcXHzUK0pdbLkzUZQOk4AWXkof5Ncnl540AeCCU7xECMSaqg4MRnjuZUPoKvnyRx28xG2PPy
p4fsdnd701Y/CrINJJhwOzxZr798MtRTY2qpe2KkyA+OnB+pc22LVmLNCvSqbR2dM5Cd2vKVcOFf
XqOLHESE7mksIdjojUYdoVqzJZHx/q1BcFWBbwEPNzw2VCaG3FmIk9LOO6HV3caCNzq46wsPY0d+
e0RHfAkgyfkD3MhbOi1rhkE9CN1leSH7alWDgwx81vTJO9FxQSvJ4c7OoBWHTFyGCSvmFgejM9s9
yctqI168oaaVQyVZjzFx6aP8BF7X6521rLHUUw0z6aT+vOgvaZfueDYeFjTCy+z75LM4Nw420eKB
HAdZ13H1wHMwWWbPgd9Wh9Rrj5jT3Wd6dnShENXYW7jv1Z9oOG8pG3D74GG9/onQtWS1m2k495Bs
+DUmVf2513SKxI02j7ZmV2ifWnmEMoq9r53loVkcpKFeg0YVheqdl1r9rjFG8ghlbSiRMNt7Zv7o
hIkD2v7e0H5MfMk/Zro2bpyNlVtUap2Dq8aRVVNXiYp1j9GzYkZUdBcjZDOBrnpUDV9S/W6p/uqa
J4N8++3DiIwEKRAoeiUGWykkzhk05GZauqeZaH1sFO532nES3TaiDubJ4AJ0AYQJiKRjwNG//h5u
AzB3Cx25UzE3p8qPuXsPle2OpzzIF8zGpLsFZG70V8nSgKePyXCewXeQOGeL1mejHHeZN963eA6B
HXCMhfe596C09FC1gAfF4KPL8HAWG3nTGxuy4ueStxgSwnAhsHYpl4dm121LERVP+gLxzaAsBP1k
OML/nHVOx8Mpt/S92bsDjxi3ccBtM4UCSNeU89+9nQ190FiOgY6BPmU8gEhp9Y0KP0sCF9wUTeC4
RXnn2CMQT6mbm11kcq0BFzTv/poWsmgBSKcyKzLyxf6L9T6ADKYFOc2wRR7eRkOGufIor7q+iIEL
5CPouVnPQ0swEJGlkFr+ThpM84McjTeo8Pt1Hgg0gBtQAJOij7vaXIoo9ef2iJyRfvTqwvhqpzlF
CaI1Ub9Ap9joEcuo5gZ9YYDor8y5vy+80f6SLJYYA38i4rlLOSb6xNCWXwpoN0KWrK0SPFqI3weF
kdTgDRqF9VxRU0tCzc9wObYcPFvRPI5FcnQGF+9LIVCkjUlfOdmeJ8Kp79qu7b/rg2aYsdZllb13
yNx8r1AL/+YkAy932CKahG5fLuMhqSBfGBSLSWqQL9TlJ723hLtxCasjhpgxl1U59M0xASdnPJTs
XROLpWkILGcxsaULnDwRINtvPVKHpsmMKch7VFKtTqsm6AYDGmynfvHkgtwoD1Kgnu6rhpahvnjm
zhpGTAIagzH+9EWRvHBetb+Zsxq4klACRlUUTzbbVTsQWev63dJqKOxlOqh2jc6/M+qJRX410HsM
mncxTfXfTZT/MQq0iJwaMYg6ka+ju6lXQ+ac5vzQv3iVHS1VbLS7LvvdcoW0BF0qXO541wDersQT
oaemYVo13jS+FdDUefGb/g51od98XUilH7AboQqFlje+v3LT8ay2a53rKAdpOLAkMqkTeuPeAmHa
7QD5ruglLSHE4DrBW9TDKOV1gCzKmi7D0JHTzH5ObftosWY/Dg9ZyYNuII+TZ+318kOXg1R7zDZc
W71zYFsSzPgy+5MrVWwDBrhoC0RuT3Tu9qnJdsISQVmSI2QJAyPDf0Dj3W+U2uQXugyuqlHlOIFZ
2MkLYJ1PVvqaFs9aGhLARG7vqpqdSxuStMEBxlP+g2IDIkItkG2w0TcsSDuGAcw2TOwtDrh32Qbs
gFsOs3Qog6CG4Cgb2IOwzzAx83kCctTbFy3w5aOH1paWmAZ0RTszSgongbJj096x1Fu+tk5bA1Tl
f82hJ3M/Y6TrBHl3hFtB6h2mDa2T5jgs0Lqc3dkDF/eUlM6OGukWmu2tJ6R8BnSbkYmjZg48m9qr
yZa+sgA4pKesgG5zvpRBqvHnIdF3On2g3r6x733hhrrbQmFaexhnEZf1HJQ6iHl5RLRPLlDOIjEk
yUfIvK3fp0qNIOrijYBWljwWQBKoahedyBMd9XR6MoxfKT4ia3ZG+yGP7SYBPRaI7IHAcSzcbUb7
UImtL6u+IaR1cLa4aKqhcANk8vWpNLsSH7wt6IkPxA+qTNODlDobGdjqGsEgjt6BPINgE7y2omFa
thYJxJf1sfkbMu+xz8wD/aVRCAmdMtp+Jsm4I4mxYwMPE9D+/e4pkUo1IEtHFEBZVmWgTSsTzR+k
sifPLoNE5zsdQ/OtyH/7MF6bUUK25dA08YZZO5lgSOzIXqt/GoAx3l7Lu1oGvhhEt8BjhfIhKJPU
vWwLx05y6msn4eV7cxyCAZxqI+AH5JsYanA1tTT06i4s5mLjxn17IF8fJSmfDckHlC9RQVfFNTjr
tMEsWXKmxl7UbqTZ7gHWifMk4T0zhpIWi/worOGT1ndPPbf/GhP0MaD2gdkas3RQwH7CBKw3f7y9
J++Sb7kn2Hsk9/gfPO8V/0pRIs8xA5GcIQxmjWe3zUPLyc5NtSvInesGszZESfmRm3UA1ofOZ4FZ
fbRZGw6DF2GyyhA86Nkzq2Lf/9iLncnKuJ4OjA2oQ4swA31Ma2+gXt/fSXgu4JGJWxF7icmv6zNR
DR2zqFnjN2u7WfczWELrq8+qWI5qejq2rvYCDYImwe3den8vScO4hk2kFXLe69pwmjKbLGaXnP3M
PI/uGMxuczZtJ855eve7pt76vGCbNaUuikoiUxhuYhTpkJ8b6nlR57JdaxtLnJTfZ7HsftsWVgQS
RSisy0qw8swDlS4xuL0U56YGLAH9vUNS0iN6faFNtiTD3387IEwvbCn1RNcs6gbjZsV5mQuKD0fH
qJrnyLdbb1em3lem2csu1fPsLgGe/vAHCwXbOjHQrgBiVgkzDZU4LtcC1QjGK5OdUz0UIov8fquL
tZKxERwoRBkDiEWomCiGUM0W3OeMn/E2C/vEDirxXNt/o/AQL+j0QmxlTPdNqUWkcjfS0vfXEvHx
aDcdJLl4U6s66ZYHnhu/S/gZv6z7VDS2cc9Jbn24vZNqhQkPHh8p79uMKpDnKga8WSj13CnnZzLQ
7AjVIBqmg1sDUDSZkC1NdeuZo46YBJMQdMNd12wjGcZ7DsOBuJOUU1jQSi/BvcXPlKfByGLdbkBj
rTEI0KFiYFofaqv++vvLdRyU8QCGAHpG7bg1Rm9qfm/xc9JVYbbAZ629y75in3d5Cz3W4eW2PbWr
ILcXM3DITfGoBDOdskTPnKvSwmTzuYRyjo6yx5gmWlRX01g+Ccxkmns/9xZxANoo38JKrzkQhhd0
QIvhve/mZboZ0r5tu/DzwmeA4OYO3VMLY1a3V7hmRSpuuiidwJgu48RFBdbU8gqYJJ2f867kiG26
8ejXkBG+bWUlfQJ2BdhMMCCCBQ53xbWZBBTdPO8oP6OzGLgYUujG/QyCDuBSwzSddhpJ4s6B9rf3
SaP9qfC2MpuVJBojEiYIeaEqihe36q06gNE4SjM/ZwkYoHUHdDJgGTzrLn81SU93/bSkQV65CEdT
R8PSXl7dpjswoc872rbOvuyKzxOOWpjjMRZIjGKYdGYfuxa3dxlar79/8wAdgxI8HupgGFMHmZpF
lFme4wd3vrZz8uxxwg3fiidB042DvHYXeNCpk1PogBmpkrWN7ud+Y8utETvHOLb7JM7GIyv3ZVzp
v311g7kXdxvkfkCmCxzDtSOA7cTsdX3gZ7On+YvX+zSqCjI9jYVvw/PIb1LDyIoQdPgkcZ8vNYZU
8JTbW37pcJwivfjl+3kA7A/HZT4ey8QIbzv5myzldXIJWyB6xksTb1lfnf51Urds7EXDPmZa/SEf
0vHeTAz9QBKfQ9ELmIRB8kDrXBOxzzVE6aIvI9BPsD1zRLUDm7KPMTzoUI7gUgxd6NVHRSK0DzxJ
enDatN5h9js3atuU3Cekyfdo3z4mTa3FNivr/cis5KhbIygJu2b4ZXuYgde6qgB2HhL0NQqCd7PZ
4qFbuR4IXl16SLK827jb124FqcMFbQ4wT79jhB4K4FlRUizPvbb8QvL/OdVpYBj5DmcotNsE4m7A
9N7eeXmNv9t4tH5NVLQsCHEpiRPXPGqKSZTnzDfuhTFjfvjBTsuT2327bej9fYAIhniMtybmJeG/
196bd10GnQHcBxWSJr3bQbIy6hA88sV95MPy+ba19+cSWusQQoUiF0o+UBi7tkYXvCl9py7PlvPX
AL24JswxhyDGv+2kuMf020fbfr5t0ZQX2vVOwiSGWiV9nczMlAUmU5eNuiHqM0mHCt+tn7sqyDWM
1nZphS5AZcBtQmr5ogpRc+jGYGwL7dFKp+qLnlfk2XQbbw7coV56EDs6Vh/Uem7dLV1pfqt6Wn/y
U9K8JkCRDJHOOWYrZlKT760z0R0I/ZKNBa19MDAaA3Xzhlf5P87Oqzdus9vCv4gAe7klp0kzGlmW
5XZDOLHN3jt//Xmo4DuZ4RBDOAkSCzCgzbfvsvZa8+et9dICXFyXnmGAHtNctMmHg1MbPkVm52hN
uNayu7RkRHHU+phC/pmFRL3vVRGhVwaYQn8Ynkr9yUuHXWyRsnHFg6VEu4af7y/a7Ynj0gQXqgLV
Qg1Uka+3ydDqMlqrXnrWG+hqrV2qfy/M7BFYQuX7W4tg+r69Ba8ag6pG+DAhOG/IgMxEDgwQ2snZ
F4WaWkRRuV8TAPqPXpe7bxCgmS06eJH56oM21/HRYtKhfZv5xcbXejDP979ncfwwj3BA4H6lveB6
/OMIo79XFilPShQ5MMOo1FZaZdO3UUoJ0cpePJUOcMkV1lhPpsdqflrIyRKtQDI++cHXlhuqJKIY
cUDNXt20uuBE0R52hj8Os5lm3jEKURM/51yl3JX6BsXKIT130mFSOonDjy2lni4bHQgA9iCytqQ1
VgD5t37hZBS2J6gEgULNE04yXZYxpIzcPZ1GluSZ6Hhzf9mWJg9iE7jNJj05cpvXk1eknuUikpue
y2jXZfh+0VO8WvpfOv+ItGgmAAOggfOQ2kcrQMFnS89eMToRPRaF8LF3X12QSN748f6Abl8h2mh4
+Jg3tjU++/WAaq8vlKFXmDIlhptAxcFtHCUdt3JbrXTtLKTQyJ6RdjEJgijXzuHMRTCUtV8U2Rmm
4KPrvYr5m4geLbSoeG7pj8H8Xlnl9v74lrYE6DQ2IQTZkNHOX9lWrkBDZthMOndXGdq4CTuxWHFG
l4dGxzxHCo1WfPbraRzaHtUoucrOkp87EeDm9oOfFo47fEoPhphvclOzaY+7P7alzYjsIEeY5hOe
22ltL8KgVqkjY5TN7Kwa0Jp9irXHUlzLRizdU5c2Zm8DeZy09VsrO1fhYIv+w5jv08H2Whskg9Os
ZRSXdv6ltelrLkZUjXppKKWXny0N6u1IdlIjt5X8M+pTB03J/jjbMRFISICFJiIXMHjX1kTIAkOh
Jb7TNMAiYY2fZ3rmWgVu4YRNvdEg7nBSgNPNxhT3UlGPaZSfPT1Nt9WIuhjQ90beD30SHNJYVVaO
9MKWZ0xExxNxJ9my2QU/WmGcp3GTn4Us93cedW87CGRlZfMtWJkUb2iwJzIGxTA7WL1pBuFgtuVZ
7WX3GU3ZCawoGJv7W3yhOA6ZGMnayTOn0DZnwBEAtUdZ0ZfnNCIr233Ke/8UiZ/UsiPAzT/EVJ5r
ZXiY/pzkhxV9KjTWe09FJS5pd6TyN66/RmD4DiS7ekPJMpLNId/HR9F1O1tT4s5WqxjzuTWa/ls8
RAHc9GFLPa4b1OxQFwokOlBfpeFGCSJh04aavlcVWug2UpMUmk1HsPEjAhvxox5c+bH1ilq22YVl
5QzhoL6EI4y1jlpa/tYVu8zYqrXf9U6BPuGI81nUNEhosvpTaGTV26FAUOsOhc/uV9iYfb+Ldbdr
PmapXneHMi8jxS6KqKpso4N4Z+sZ7ZS5RE+ZH70BZR8pl1e7LaYr72aOSLGR7mbTgye7Pl1yZOWd
BWE/XmyhPOhJ/uCKCVnvqhMfUlCNjjHWyLcEvl/JdlV6Cg2ckO+NFhLXZlbEa+QB00s2+x4q+rD9
GCTG+HO6TS/ulrDwiUVB3ZxZJjhcYuUBHRTkLPdSrGxoKn6MR2k30uzlReHL2LkrDtHNZY3TQFiv
0IIzcUbNqSGCNJbMxoj1c1d5u7TQJeIUJGndbE1C6ebGngyRNWBrTpW3ubBAUYRN2I65fs7MFDBM
Yg/w1JMOtEtknIb61LkrZ3TF4A37fmEpwLwy/Uynh91IFHPyJ+QoNug72Ub0S7A+r9wJSytJ3ngK
Hcgy0Qt8vZKBafh1J3L6AIa3W7Ip2VEJ1N9jQ18HzQSqZwfZqH6qCjoW2lTJdrDE6HtBE4v/sKag
tllUavNT1ub6Q5LEV6GfGACTldKmsfaqtCVZ59wf7tLGIUFAMo1qNRHDdM4u9i0OWqLXPdNbA2ys
qHBSE+feX7nO16zM5jSxSNl4boqV6rEmqUnfu6qtOIC3G4WtTyKcQiH5Dn68HolqxD5wPdiuXFpG
6QWUpYMbPeRl7CjxZ2lVwOm9InN94jlptJdQRZlOwzzx4Yt1kJZaqJ5xoRIHHPCY0xinidskeJGj
D4P6TZQ/i6SoRTV1avJWZTvs9FF88lTah+K1F3Np+BefMw+Jat3rFa/icxTlpLrFJtNPtfW5lnd9
eOzSl/u75tYjBaaE0wGMgB1KqWO2bdj7EZzPgnFOalE/9VEKU3gOHNLFm9uBNi3PcuLxFvCkvLQa
ZJeF4Ya7+x9x4yPwDZP2GHVPBg6y6nrBZcWPQIYaxjnmfaTStYmSr39ugQoAbzBYNESgpjm/OBxm
qBqhNVbmORcF1Yk47Bsxzte49hdWjhQF8FLyMRB+za/UKquabGSuz1nT7QTlFwDgkxA8qQ9yEG8I
0//4WiEjQgUF4AZQN3S+rwfVBkIEJ2PEtJnioyaTQk+1noZFfU3u7/bQU+UjJuP/IGfB0F4bSuUo
l2S/Ms7i0B7Tqg6ozwcvkmutvBA3LvBUTbywMz/4ckWhQsRO1I22GfsEtZ8BI2/z7s8f+ckSkBOK
D/z0XtK52A8BW9xspcE4p1wKO7OpFFv0kGtpwCJv3NgVHtp6dA+SFGibzu2FXdOkGtcP5Df3N+YN
jwLh9KTOQHwBxTv30Mw/FsMagKvn6mfUB+wuqp0k+ezL2zRRP7m0mxZ7Y9wUef8caulr3vefqA9O
gNc4WhNJucnuTZ1hPJaT68ElOG+K0D2otrtKts7EKNSTpbR6KGKjOwxKGm1xvFuaT11pV9Se8eAO
svRwfyKWzNMIbnEBAJcnzXC9x3y9yEMrxbzQWdqGVOMmN3AD09A4oRbyMIqCrae2LGgrC3ATSr7j
qrgCSWxOCLTZ/VeVmaiFimadmx9FZINAcY/IZSYrGafF0TGn/7MyezYDDn/gTVbEF9FpPzRvbehQ
J/lVrNVpFo4qMLF/DU1X7cXGlnq5VpMRQ2hfkSr8HP+6v0y300VxgDCYBAYQWwAA178/5GGm3UNr
zurw7AZfNZKSwfjLTB9cbSXqvp0ylfzcRDHKs8S7NLvd3EGItGYs+/NoZY4kNHYT9Y7gfiHFWnQq
uU/B0cW1FPftDYTRCbllUjEE4DB91MX0DZ3id5on92dJ+wheDO/jyYg/pPqw4qwtTCOx8GSLAh7U
x7PBVY1YDaJv9OeC7su6QKTCTGnTB5ovvUpBseJQvV8i1x4OvLATGo2EJ/XpOT2l1ftuRKliOLcb
btNvZmH3Jne4U6Cxp9qR7sBLY++/vb02X8q98Bh/B4Vf74Od39v5r/5X/pI/ps5a5He7VfkoNhK0
KOT5btIquSc2lduFw5kGpVMHoiMXhr2XrulZL001uUv6eVQqJTfxXG+GpUBpcjhXFd3r3QffB7uf
2nXp5H9OHTDF+5fGZi9YY9KAocNtdzZGn+3piFm5sUTvSYmT36n6o6xOrZCfsvwQCCs7amk2cTom
Do0J/jdvIxYFUW3dqB7Ovv4QGMJDGtk6CKQ/Pv1gKf41Mjv9Y5rRQywWw5ns7d5QAzvuhmNz8vzt
CPvkfVsLR3FimraobYOCAyRyfRR7+hotKLbGsxICeg2+KZXsiOJfxhoB+IIHDG8GXoAIfEIidpq9
wKXBuUv1ZjwLJe0Rxt78Ktb0s20yfPxNHW/TeMVvuwWMSNcWZ29d1MkRHCFYNJpxZ6rZx+bDWNim
Qz4qkzZ9hjhQfkh7W17jWX0PAmcXAbgE5H7pNESmah4k0ovTBKLcjeevX58Ce/f0cszs78+B/WzZ
iV3Ygf3Ub3Dxbd8pHG/7gOj89IPt7/76q7BhfrXpldp++Pjl9Cn76ph2u/3m2m++PdiyXe4JoPf+
lry2jaKV/XLguG2MzevW/rg/nR5/vxx9+/fP3/d3yXt/470RzV7W0jJ7o+oYkWZn9vPueGx38nbY
AiB2rF31NB6BuTxbW/ekb6zv1anea5oTPNcvzqGzH4G+2wfFXnnsl9f3YpZnj3AYlb2ue9M3Pbtp
soWyNCGVtSO3r0c/yhdgedX4cc3FuA2iKAXTCwqUHh6BG/8tCoVuKKRYPIchOfFA2EZ5tPIkzxmr
CTSQAqRjFlJojgw9rddnkjZTMXK1TDxLdub8ldgW/4YbpOnsL28/fFu0z+rHlfVduAauTE733sWL
nARqO3YWJlXlm+5Eh3gjOLWdOJ++Thv2OzwcdrVLvipM8dn5bZ6VB/B6tr5tbHkj7uDn0DObt0Xe
fetq+/63LXgoV582u+ylIYwCQ+LTxFjZakJO2KeFdlDWFX5KsK2G4KxU8Kao4so1vDgnwJIVwj7a
PuboKYmqvzQopXg22uZDmx3S5KEy/4rU5tufDpA2W3rLodDiepTfa+UXcw/sshzK0JPOYrup6pOV
t3aSnxVhM8itk0rK1qh+3re4cBnTy6woqE1yR9JeNTvOyajGtRTp0hl2NgS17bCCljb83UEIbaRH
vXmM2u7BC5IPK3Zvc4VTDzU9OmShCd7nUGhFa0ziZk06pyfBPIyqREJ+2PbD361t0QFbp68F8tGS
sb1v99Y5mczi/wAYozg3L82FccNd3ZjSOayIPKJjJHyv29oOngNhJQNym5u4tjTzONtcrqWwN1jL
OrSbH6L3SRY/p0W08R9daJ3vD2t5GcHC4Q2BWqKD7frUiq1RB1rIuKphOz5DdmrDGeNqnV2Gkp2n
LlRYPz2e2ftml8bIfFGgpnSsElZfWw0suNc0NZXPpkFPp7Xz6w+G5MBz1wQ/BHFlQpfGyBal9i4S
OMORM7uZSjGIxtDM5HNCB2bXbYLKVmmqLMxtwktaPAltZMfDGtXk7dmf+v0n1iISo/CBzmY2r319
GMNYPhfiEzjTJqq26fDJa7oV92thLrEzDQ+PiKrx7HIr3FgJCr2Uz31eOWb2w5cMOwxy0Hdc+Jb2
GGsrBt/Tutcv+TSyfy3OVi9O+3bUjIrVyyI7im0/g3K4/QqwRlCcoi/2rbBRK8uR0fYj02cLvkWv
yCbjx7r/u9KKo2vtazSAisqJ2GZVYOxTT9/HsuFoCk0ua9DSxR0AypPrYiKWZNdd77csTOQG9TD5
nAu70CV7EKIWsQOQLhU7byhs16DNf03x6hahRLA0KbyRI+GqBBp1bdUfpBxUS8u+87Wfrhc7vRVs
RWWTEyOLPwlebYuWycaoH+kPONw/YbdOBu2u7HeQUQSUsHRc25a0shubspFxyk0NCqEq241uHO3u
W7l9WLECskWHAw2+m7lcelcWo5n4LjshTF/dfjwXo+JkQbMR9BRqBJHlVMiGVyuX8dLMwsVEG9zU
dMtyzkan+2WHTrCknLP2b6hJOywMwibWbAWv2LSD1FZ+VYK8uT/aRbMT39T7MQMxJF9Pqt8Wcl6V
AvUHerSHclcJw6bXE9vsH3Tpax7lb7qwQy4buskVT3VpOS8tz17bjBaKyIg87Zz1RUn/f4fnUq8K
0C8tJ88ATCESPgt45evxKXGgpKHra+fQpQIf0bhf/x6KByFTHa9tt91LERr7lTmdgrbZZQLcBdEC
GqlooJzDDsRRo0rMkT17lS1u6+FVhne2CPdd9ibGxq4bI1ta8SFuJ5PgEWduSsdPfLOzyRxgQRDQ
QR3PsRwq26YJ9IdKMMqH+yNbsgIWBddoInu8OYFIqI1K5ufjWR7x74dAkokgdX3lBC5akUmZUFyg
v2Pu+ZWuGKVRUYxnXRiTnRlA1mX2SrBym9y+ZVMD0b9WZhs/SywdsAtxUosu0skIvHA7BC7evWwK
D5arditzt2CPd5OUEygRWhLngNneGuUYDULp7IaK/j3TrGEHBzrugeb6pQ2qKNzcX6zJBbjehfix
78ym/3i0s0AfZh6rJCzD6QJ4RpOFW/s0XMLjKGRF3f6x92NwYRKg0Q3OMZuXg/y0BykqtMa5TETb
GIjae+Ly8KPm/RrNoxKuHLHbybw2NzvVfSF0iQU2HIhj6Gjx4HDgnEp7K/+8VnNtaLpeLqIQmcqT
WnuiAXwt+zvO45MfhKPdyLY8SaYbR0HQJuro5ll1v3XKGpPP5HVcLyHWp3oIVBaEWnMiH8PMdSvC
zz0n9M//HLwH/Vse/4ogjby/VW5PHJm1qfmL9mt6seZ7M64CvxDcyDyPpfdXQn8MD52brLxwt/sR
I7R6vvOiT2is66mUMqPvzSwxz1acwO/eo+wEtWNFa1Dd/ZfxXJiaeXN6kpp6DhEV5WMztQ01T7fI
KOore35x1i6szDZh540Iag8MyHSTXV2P9ohu9/2FWdoAl3M2235paVZp67EwibFJhTx1EpAAjfHJ
1GN4mcK3+9aWTtWFtXk5cKIDynSXaZNQyNpZjdtsvLF+HSzvFJXDuLIfFgoDbAhq1vBUkBa8oZtV
x6oMWqUwz8OQIiilb9y6eqosaSuG5mZsH6262Udt+aDKjSM+RkNsB420l7LmuxW6X/OPUWv8shB1
Vca9IhH8UCr0I+k5UXR7cDcGlGfsgv1AM06m2m3U4pJ+vD9ht8sz7WOZdBSOBS+ifL2lxzKAbx40
HRyW/Qh2lrdd3tT9RnUfUtVcu2MXUnvomOLHkBIhbr+hFlf7OLc0mj5wvr+E1oEO9CR7rShO+iXk
uEEzOG5f/1aED34i200i/DEhBF3FEzkwTg2uBgWd6+FWwgQ5F3Ll3MI2u6FGrthqKK5hwxYiGzou
TGzhO0zs+TNfxisEpKTKQD8XSm6n1UYVtsR8xmd5V5WfuufUL1eiv9t9Tx0MNjkTFhPo1N/bzy4u
eSuj48tzSyBSrSSSgim+5AlJJzH6JhRWu+L2zoy9IzKRLqDqRPvRtPOvJ3GUrbRqewNNjfC1FjeK
8j0MHtdO8vRLLh6OmRHGdG2EAqPu53DoTgokQvmkDDzG+jbsf6EUfxAUSvjQON8/C+8twjc2gTVw
oN/rarNLN3RZGHQfkAHtP3XaB0Gh+lSWNjt6p4ywKmhiz0aF4EPLFMPxARukxTY30+oxT9ZSW4uT
DKRz6kqlhDsHvblCKEU19GUnuOrtegyesneFGxqZzbVK4uwV+GeqL0xNn3KxefKha6ImQkswFEmt
i7hykrS/P7Wza+YfE3j2lISRRKRH4NoEHHV+p/co7ynVk+ybG52mm0KHKD2AJUf//B+MgZme1DuI
l+ad4JbZtEKdY6ys/M+9/lir5U7wmr0QPZh5063smplT8M/QLK4T/BsK0vOSPslYGL8trAnJi2tE
TpkCcVVWzvfiEtHvAF8j9Wcu6uv5K7u8ijQjiE5win/XQmP4QHOyv6J/sbTlGA75EdiQJqrhayO+
HxSwEOTRSaTAGyZPYAtqu/V88kjNiqmlSZvw5tDykau+oRCtrNHNwxDVOPVRoqH6e/blz7fA5e+f
OzZakgthV0QnQ9qIo7JPY5/bfnjMIWKHjn5339ryaCaqBdgAGNVsdawibrW04a7qRZ0HbYTX33Ja
qL/um5k/K+9bzSBo/Z+d2SlKxcGjdIHoTxyfoqyygV46RvWloLVHwoGTTBDI+a8qWrsYFzcG+EJw
sSgzaHPnuo3jhMQpd1HaPlYkOfzii5/8jMe1eG9pl9NZ+j877+O/uIjKVshqGqKxkzyXwXPlr/hr
i+ukWBrQWHKOtG1cb3ATOma3CtB+LCSUfQAQxY++JWzur9LSVQcg7f+NTH9/MYiWXtgA3YUILdON
G/2ERPCVikxlN8JjV4sr0d276t/8ybq0NtvobpJ2XTNMd92wS9Gs9jXCEc+RvuXVXs/k0zCaz7H4
qsej43Uvfg0Fe1U85NZ29OVN4H1PypekeTBMx5IQrfpIC2EjGrXdF9rH+9Oy9J5DhS+DrtJ5KOfh
dZBKrl6pzH0aO5bwXdaFrVb/FDoDssUHhPe86OW+wcXFvjA4mxmzq9RAp+vzJJbupraghUeYIR1W
arqLq31hZeYLIbBuwNCIlbr5lXrpVogOovVJCzdx/och4T+nn2w50SclaoCy1xtL8YdA6AeuZ9qs
/7aiQ1v1f/+XKfvXwnQ+L7Zu6PZSbRaoW3Z5ts3LhLYaN3fCWgtWDuLihQISFmY/3HDQ49eG/KQy
g0pGE9UKv7so40bdYwd9XrhyOuZtTf9M2YWd2YEXs6CDl41nBi3mvu2ctD32wdHsin1ettshRorh
L19+A53qDP3R6uioCL2XOq8O6dCjAV6tTPDibrn4ntndUBY0GNaQGp76jeGHh04zXjOhomuo2Xt1
sBZ6L54AHcEHmBYWOCkJPF1daDOOnEXzd/FYtrBZ5ysHYDpGNxcQ1RQy/zA18jZdL2Wq5FY39mN0
0ozua+GrL0pQ7TI0JrNNU+g7BG7qFV9oHkS+r6pJzoh4h8HRwHttcoxMnLEWk56pOJ0ASdujW3wV
jMahiKVn2UZVG8es8Foc3fh2/4gs7VzcMPKEkJZC5DEbbtZZQyLEKbaFD8LYPlhZjaxg40Co+B+i
rH8t3QRAuipUQimyetJYPPqpsDOBvljaByKXFb/i/phoILieT6RQa9IcWLLi+qhYwzMic09AnRxK
tP3K4i3tyctRzVwYK4qSwBdi5JfH2O6E76X5oU9//Ic1AvIK7yuNoCRnrsdDL6GfJQmnjAKvqvpH
r3qiudGJx7We03cQ7Xzzk9r8f0vKtSWthFFYlFvO82A6SJLCMWlsoa0RSuQKKv2n1w1PcV/urST5
MISykxjpixFnH6YeSmkUD9WPqonforDdeR7UJJKxj7pvfjceBrGy7FjtH3yBrJxkomc6imtu3fJB
Aq0OTzmVl5siNWQsMYA2Pp8iwltIkbcJ9uXwt2T6DuXJSoiOjaaetcQ8+l5tU01duZ8XNx5weDpO
cchggbqeviZr8k5WDQ4TEuZ7KTT1hzZLlM/KKBXnUsjX9GkWNx8UT6SIwV/fEAzBGtaHwJfZfHFF
Uobeth3MVjWXYiEf7u/BRV/dRFyBYi/EDDdE8K0+KApEedEpcz8AWt2Phpk5WZy/UnV7FM3hzfTK
re62OyWp/qyS9s/9eGF6titrv+5zsGzRKZbAfhtaazh9K6+pCS9O5pQ8pIg+qcLNFk8e/RBfDz1q
LS+mk4y6/brS99IOIWNAcxXEquQop7+/8EhGV8QfyVzc27R+GI30wY/KQ9Q0lQ3sagUWthR9UKmg
uEU1iTz/zPvJIqUqjFQgkJejVwNZYTmr/lAK5H1pLm1Mk3oxHrkWUt3vpvF4lRP0T7Ssb1Z90sVJ
m1yrCbNNy9HMiFkkcqJBfHLqa3qUve85Utp+0OzCcO3lWJyyC0uz5RkslkJzTSwpv030YcX29/1j
tLTJJh70/w1ltsnyQnUj32O+AnFPOs6OaPhedWHW5mvmTzS+EbqgNXkvBJDmJInKpwEYrJju/sNg
6GGZWG4m/2VmR+uyuhZzBmOVLxliG+XwtiqOvbgiFzZm/onrmVQZfDZxKry1VeBwGfwHbwGePMgP
KbhBzD+z0FZ1XJpJFJ+KKNuWVb2vlZciqreevhYlzJu7ptNCrEM/IFlQJITm8ToAF69IrYYrpgo6
W/Zx6AQYm2h5bi16PmQvOraeKzp+XIJtcuuvCkTTTRyWR62Ngk0mCsnWmFBzpqD/+ca8+rTZxjSE
vg+HiihfbEun6x/rWLc7cyWEXZ4ABJ2gE6PrhPvv+roQkEpo+mZiQkX1mBrQIfTeOsEuFM/O3M/l
YOs9Apkt5C65E+jkF46wrti+PK6s+cIxVFEWgukCYAYIgJmHCEy3FY2MLINRCruaYgacIUr29sfH
48rIzG0bUs9819A+DaS2AmXYBigv1Ia48jIvnHag+1ORGFkQgLmzlYv9ns52PeGaD41Nk1J66jcw
XW6VZG3WlixBWkGhBDQucdhs9dxEq0pdwBLfsS0Ef+M3+U4yjlq35slN3zzzQ+lbkYiHaARmWLOb
xQPoXAs18TQZcZoHavXRSNsMqrvqG3mqzGmD3Nv++WpdmpxdA1auJ7UmkY0YMtQ93eFjrIYbL1xj
glqcQ2gWQE9T2KJueH0ColLy0lEaWK1O7uwWLbdD0R785lnTYvXPYxPCOsotlCmmlvbpWy4eZ3fo
zMIDiHhSh7f6EGuf1mpaC5czKGIc0KkFiDhtZkBK27jRai8+IfCY0m0sa4APy7X4eOGwXlmZbXAa
swtRSoMYn2kHPZgdcW3CbLASni5aYVXeBdsnxPD1ZGlFWUjSGMYnVyKtOH4syiezLlY82Wnfzvb1
BOv7fyOzocixHyQmmi2nIjO67dhFr2JX0t4a1sAJ1Sze1uiqbZAhXYkglwdHrpt2ECj75tQXod80
Y2uRZRelPtiIRbUF4dFtjObPAyDG96+d2Q0RC5YX6C2TmObhwUo/+/CVW1nvGO3KpbdwQWAIAA5X
H9yb89Z6IKEqVDdlfAI8cXCTmktCPcuxfECiByHgaI2gdnEC4YwFOojEKtmS692hWE3pG2Uan+pE
3hEYb4TmdxUbK9tjKb8HEg2sFmxgU9fe7N6Lcx9IWsWwut7jEgc6XMfx1ojEJx84wdC46Hj81YXG
Vw/a3np89PV2F4WxHX0CoyFU+ZuZro184cK6+qTZyDU4LF3yJ/GpL7ctIVGUHqZ3rG2ClXBlcUn/
Hbs2K5BLWWsOAxr1p9Z96131IFUd6a7MQUM2abKV/bOUKphofeCuJVTHH58dd1+uaqYW9Fg2CPXn
Bn22h6KTkFuDHN8RkiR9MXOz+ZgqCB+PYRRuAEb+UDs1fCna1Pr6x2/PxL2DVAvUgBPvxfXu0qFW
zcKR3UVnwSdBRBwmN8RNGnmb+3bm1CaTA0owSEsL6QKVN2G2mCZCAqMlMMfuGHc2ybCGi0dDxEzN
X0rZ3UF/v3fVZt+qiuOKezX6nVAEjl6j+KX3Vzb70pG6+JY5tEkZ2yimPT0+hRVRHbAEeFW3WbLi
ci7tqksrM09vQuZmA7xRoKW/CPTAAztS94r2ba1qvoS1uJzaOTNp1ic+ufmCQqbdlE5d7n/RKIFu
mRLbwyt0dI27+e2uXOtLZ/NycLPEiKpUSaWYXBdirmwTqgAJIhkFcjlxvOIwL54X4A4TKIBrl474
6y1ah7rlCSKr1RYvRkU35XQhjdqjFD7I1cYXXgUDlUUnbF9Xtux07OdP5qXhmcOUKx3vadAxr7Dm
Cu1j12xHxc76HZRtU0EQ/BCsrPHKSVncnBfDnc1s3iCD5psN10Ooo/Zd2S79HKvx0KIVBHbgB0fp
CoLQ60n1JuW5dmTPxGO28SrTtro3oXu5P4OLJ4BC90SlQthpzM58SytBqUec+Ub67ivlHrEV4pEx
F+w+Fta2yfTF89WCcQ+SBnqRJKp61yOC4yARWiSQT6aKph+sIKBkDt64q/VXS3xwuxbmoK1WfA/r
/7BgcN9MaG4IS0BhXBsO8N89I6iSE/qMHdLVYWeif7tiZGkqJwuTnNwEKJkZ0Uop0SsDgnNEb382
nfipQnC9T+RPOfitPlhzSafX/moyp97D6UUAHyMCAZ69UfCrapIQev3RiBEj2wqitPPxfyvp6Cnq
3qv6leEt2WNoPDIgxid6hOs5NBO0Sfuuh8m9sbK/UyMoHa48b+NT29u1qfaD8pV5yMJqXAlU5i0v
YLUIhUzGOBGWaegiXFsWC93tS7HrjnWjhx8SSKg+9pH+JVBH65BG0bOoFD+bWpRPdI60Jx+RwQdL
SeWV3XuzvHwFdxuERtNxIaa+/oourYamFvz+mDQK+djvSM7ZsVXsrfwoUui/fyxv7u6JV92cNI7V
iepq3rZVtlqUe5HB4vaAHJGoVTU0e4dDkOorkc3tq8+7TycrO4jGPeUmTxennh8NBqbqr+pj9yQ4
hhO8eW/Rk/ohPAuP5Vv2V/XXGifrwvgwSsaWHMuEl5+5c4ow9klpmD1qcoE9dFCom/AGCRFyqmsI
lSVTbBqYlSdu8Js4d4DIq4GUcTj2Ee25xWNMW0UuPaXR5/tLNu3/2XmEOBA2VnQ1yGHNmdiMJNNp
8m6Goxx+8Yqv4Rr2YukYvLNekrEHZntze1qU1iYucdq+ymAnGJ9DKXXArzlhlp7MOIXqGy8/N5xR
/trp5v7PR0cf4eSAkuEhqL/e/YrYjHEWWP2RYF92UPMBDhoXa4DlhbWCEIUEIMlOchJzV7fu0W+E
lqQ/VqK21WvxpQzEp6wq0WwldXV/RAv3Gexh5MXYGtB769O3XOQ/ZHlMx6LymE49bzd1i1Rym3f0
ZGZy8ldgBOIpYzkOOFHi9r7lm4cd1kWS4gQWwOegMp2+7MKyPxrBMCRaf8yRXfKletqOhb4SbC8a
QZeBW4vsC+f62oioCJkUy/5whITBrgr6L6UnWf5xfySL60UPEdE2jxG8OddGBqmmJ7AJoHWhyyWq
aWUN8VKcNd6zhauXpNgkaPGOQphnkjLZU8umEIdjrP9tCDuNqlgcP6oWXSntGoxk2sizY8zRmsIs
2tHpKJ3m9WJxNEWo3aAOxiOFhX2Se5/aMXkclN+hKDuy7EjlW6P3K07Y0lpBzzARZdENSKPetU00
lISCT+EKRkbTVV9SM96QK1nZ8EuzyHWLchtFMlQtZkfYAnPkZ4ExHOm0Qclim1fKL1rOz01uHLs4
3d7fGgvX4VRWROAGxZnpCb8eUyaqZQkhz3hMg6b8ZSZxg/5ePJof75tZ2oEQ/kCKx+3Oqk0u58Vy
VX2sZ2jgDceAxq8N7VfcGbSuPLcRtz1CwvIKO9bSrTGxT/IfFQJKBNf2lFrtLNdQxqOUJgcxPyq+
8HeLFImBrEsx7iptrbtiYT/iC0xZOeRWGOXsmqoQ0zYi1RePo1ZvfQT30ggIlfJZr/aJvEVtgerU
isO1MKeYpHME7ktaEueNXzViIEISYtIvfJrmky2NKWnxS1ljGlvYkAZM17QgiugtQS97PZfDaJDE
0hvx6Fa0A7lDqH7PMsPf5bpv7oVYjZ/F0S329zfMwgJOZRBgyxDGkpqe7ctB14IqNeTxGPQvZtXs
3PgYSZptuVAC9eiapYf79pYm89LebMPkxOCqlrJhtMBOtqO7rffh2lO2NJGXNuTZRA6xWbqZOh5b
FDLjl67utpa81+OnvI5Xpm/hqgIFMdV3QGZPrZbXplKEXlJ66IYjOKq9UIEqTtptuUpsvTBrhFCT
/gAlCqzNZq3uizod1Hw4Dr0ES45bvvTiNmzaY52v1TaXTCFqCXfNpDQJLuh6REkUlehWp7xhkFHV
0Zug0hGrIQ5lat6KV780eZempk+5uKwyY5AVuDJ5x7SPUgQ/FlC+Ne2Nhb0AXo8yHASsE0BxZmNi
9YO0pR+gv8lsSX1W/25a8BCGna/lCxdu+EkQEKVWsp48l7NdlzACX4u4et1csQUQpvL46/7ZuYUV
ETLinNG+xqM14R+vJ0yofVnqVYnBePlLFnxwvYNZf8rFh7ILtm3h24HxCHH/fatLq0RT1D9UHVy4
s3eSPTlCwi3zpGgCsmHBeEAuILBRHnv5D4ZUyhSsF8qG87MUKqiUdQajYzt4cDeHkFZrVri9b2V5
EmFLeQ9esTM7sqbelYMusE55Fm4G4Xfk/uh2wTMcjQ+tcB7WUDILFywll0mfh+Qjr/LMHEziCCUL
8XgE4bDxRMCqiQ3v8D6UH8thePQVYWWACwf4/0j7st3IcWXbLxKgeXiVlJnKlCfZZZerXgSXy6VZ
1EhK+vqz6HNudyYtpFB9Nxob2GhsR5IKBoMRsdaCQa6zxtkUMDxz6SSxTJa07Jsl1CcDw7iEPGcp
BiZizFjsm0V939hO/s4XEkRIK2EeFvTQcEyRrchRkxT6DP0Stq3OTprFCncCK4JnFYwFDSBT7qzn
4PTpUjssskkLNDmr702w9EMyA6p1YVEtW/SHK0cRrXckQUDz6SgXCkdRVRZpVoFoDusRhCdK50B6
tG069/rSVw4GrMCDHDwr0DgWTiPKx3WStOMSspMczb+3uGpWMh1I1KIIieE3THKJRbpBthNdBmFs
qMTWoYuBK3q0y/fSKo4sLmXgPIbiqE1k47SvxEtgmZGBABKMd5nYu5NGhBLTmrF15uTGfe3T+bGq
cRX0iz8uv67v4Nob/tya2MZiHaQ1qprCV0/Wa/syZW69t/351R49clS3rK3uKGo6+AdBBpFUOBlT
Cx/usaPQpwsbVQ6AIAza2Pw2j+9leW/Ez0A13Wq9/0kbHbbyTmX5TQtwvJN4lfFYyakcZNCrv74L
awcWpUvQdOKhhTIX9+azazBdzAWIWviRpj3q6m3Ocldf7vJqa/l8eZcnFZxHAFzgfgINMQizL+0k
dqdhABaRyGTPuvNkoWcPBRDS/TGU4SXPQAvs3MfmSYr//g0Jwxx9j/VBmUrmPne2wKRaxsIyWnzl
/hcAyW6C9BZKcKbx0f1MDTftt7ByXz80p/FA7oVSBhe+4yf3zOAsmxM4vjskmXJ9hxiJBuyIL9jc
gPiibdkxbxQGaqItYuKvAYGb5RMkPBFAV/rSLHMWVlsDQqFZfpe0w+A8LdlGuP16m/DxFMRaUEjx
LoWwld1YAl+WwgSpd/OcQXsEGHbnxZkXjF+SffzXc74W7CHhAOgQRS6wLV8uCWIqvWToCAdyqaoB
0dH5xQsm/ak02UaB5ms7/9MUmBRQTIa03Jdn1rzoE66SJWze67Y+VNLoj3p/00GGZ2hTn1E8KZMa
AKs0nPo7NrRRtdyYOkRMoUmCdj/z9HKLEXzNkeCwNs4LhvDwn8vlFygmKWmFu1SpfgBz4s57UD5T
NeiTmwGFxr/Oh/GuxRHFFDofexFLpkvS2mZuyksYkzsm/QFAcdwaKvx6M16aEBaE9ksXF9CpDxv2
nS6/tL9/DwEMBFQOep9A+kGZ4nLDhso065a/lTGBvgfTGI5eOr5IVva3wCM4C0YjETRRsgREXohl
wwhIdpFkeJNjutk8jJgzgcjJ3XRIzOh6dP56IV5a4vnPWSxZQClhaC0sqanq5sq4d5zMB/YonJPU
jx3vurW1832+LuEu0FE9VGYKa7l0+lAHL9E8A6zj0uG6mbVIhQEzztUGkkK0AC8X1c1GZQw2dwOo
Z8UltPPQ/pvmTUFQ/hnEKwdTA+gR4dLlDdVLO1NjdMhhUF2QEDJM6M5ro5unc+1OYCZk6e/a6Z6U
qblnRXLQJLAObglxfhKHXfsFgsPj7NYx0hlcBUO+l9L+hkdNJ3FOc7HHK6aUh5cya/ZZ7KvlDgoS
k7w1crq615xmhwuOcL2oyz2Ix15ndMAeyM2djVkDYtxIw98i6vlx0DHoyWu1uGN5HDtzUkOiZTNQ
VDxM9lYvj8A8bRbQ1yIHviOmGeAvIL0QzgGTa0gW6Q6yFJ8G3fN1f/yaAuH3n/1xwe0rXe2TxcYf
H6RTQR6b9HYxgdfcXbeyepQ5IRXuT1TYxHaKmqBd2WQxctsuiIlnSCEjbt55EJy5bmjt2sD7Fd+c
43Uxknv5OeQZ6qJDA0Po69xK6XIP5rQPYPtfNDWIY/pNxeseIsgbtdg1R0OZA8caEYT3iy6t5lJJ
CyYXctgUvZd3t5J6X2M+/j8s7cyI8KUMOcccjZHL4USdlyYZd2Sie1ATeI2tenah7jrL2lek2AhY
a3ER7ziMLyKJBLeDEO+zuUexnrWI990303ow29HV9HvsbA6upbn7fn2RazsJ2BbaK2jtoe0sBA21
bGY4K6w5w/TaS0koTf1NJeXH62bWvP7cjLCo2kmHtk0bOczqnQFl5DzMa9SzX65bWXNGDAp8oihw
V4oxOHEKyHprnRwmQancqa1rznu6iyW/PiR/qZaKvgZyX/5cRWcUc+/iRMvc6mYLNQo5NFTUjtNk
p+TfHVwv11e0um/Q3eMqKui+ipMlzli3PaARcmhnwQyUFtXuLXTaaLGhNbDmBqCrAQkPykWgbBdu
ry7WkrzrKZIZBAnIxrsKNkzJf/39as6tCM7W1VrVjimTQxaN/YdivULJA+KJ/8EIf/aiegjlAjH0
ZRjfpCWR5XBWT/N8GGQvHg/ZuLFhawEWDoa+DDB7aILyDT27hiR8/WaeNRnI0bsaa9DH3psSz6Hz
brszuXIhgXEH40X4bwUNGiHVrCcVBa5JouGyIGUepiJ387qbnq5v3FeODfRkoDTDrw14whfGYPx2
ucvnmIZtFbbWK6v3MQnr5sZWf0jKS9f6cX6aP/QHlh+qOgSP9VjON/ZTJp3SgACYVLixp//SRr8v
N26ZlUrm5U8Ttlue+96ZgCINyRs9lv7jcpj3P+Qb48f1LVjLoS62gJ/Hs8+aF5AxBaEiug1gKlhu
WZK70ICznF0NwYDedX6wItK1IH3ejCefiYuQvl2YFm7SAp9eYxSmO3LM5KMWH4wapWdXVU5GH1T5
dz3zlFcJrNZzvI8rL/tGpIdmD6qaTipd53EBFbAE+j+w0u9U52NQD5150y23Cf7P0DbYp8/5Y5O4
9dAGvXSqbYC3FzeuNwKWKLTB4+LFMgRftS1GO42Ci60H7j07dfmzHSuuyp4HxXQLdFosEISj3jSm
+4V56fxBbvuK7BPpMcsPBSbIc3K0p1ejSY96aCSvSvtQ1z7o2t2h0YGI88ul8IzRre3nXPrTM6hz
glUi37j7PzuQ174Gv2rOHMFMJ8tpp4SFev2A5uDU+AvICs0k4OQzi0s98py+QwT1aMX+gng51m5x
bxDPxFdowxIzMmmQWXeSVyTfZ9unznGgqV/kL0T2WjMc7rNoOiYndaeD4c0Zd9g0F5+lOynVE9mT
B2ny1Plej2wnqvLnQrqb5EPjsqfppVXcrLind2bhEhVKrAAM3sjxvVP5YLtx0o2NWKlb4ntisknj
NFMc6H25Ec1sS/2EkkMIxiyM/M1VvzNBvH2sWgJ966lWw5xAdSHRzPtyrti3qh9zb5rmLaD5J+3L
5RdRQaUIVCm6ghzeIZwPpaTtSFnGwgXughlMTzHoN9Abeqiseks3hPZHa+luh0EK0iq70jF3mnx0
5p+FAfURpu0mw51RYxlcqYQUCSt24BgLeLG3TAu3ld12hGTIYTS7wOaVfeBk7SocejOQzY30dXMt
wqaqI1FbqGdirlE6zalnvRqBhGNB7rUwKXZTYmMGdzdNgTP6WQWqrRTVYrQmyRGkmfm9Zrm6FGS7
jB5I4cWqT8lvsk9PKDBaWkQgaaJPrvHXGRy2H9NnSHbQbMFldOkHaUMo08yKhT/144P28Ndx9/Kv
CxuSaSkelSX+ejws+BbdvlIPg425dYiPoZshQeiDLrthrn6M2k3fJHg0pVu120/g+xcPA7rGAroQ
riaOXkIBLJerMWeYKJnvJVl6AB+YS1j6QArjVGeL26gdhpcRxggaBjOEY1ovjssDUZ3H0V6eUjq/
o353m3agsi1pf0vbOEDX5jFOKnxUL1M0PwF2Udo7kxLUC9sN2l6zQ2t8ZDXGoS3TS7b0vr4mkNhY
TIIBNgky0C9DJI2s0aq0axZ2OXR42tyHjDmaHbsYPY/r3/DzYfJl+85MCR7SdIredknHkDuYj11S
A7SLmRViRmAFedaMzC9rCXPfli9r8y1l5SstGr9+HNKPsgeZt1QG1JbdUXtj3UmrdE81poNaBRu/
8msuhQ3hEwZIcjiLKP/3Z4E9TqhN+nRhYVJm1n6W6L6uld6vEtMEb++Q3xApvsPMOGJ+oe9GyWj9
Qae5L/Wz47ZlrXhLL+k4eOO4bzFQstdBQ3GTJjXIJ6Ya7MWt7SJKVqizLCaejIO571V9eLy+DFFi
CdcsloFcGtP0CM/gjLhcBoAPYORwehYSkD5aKkgfR/CESsQ46gs99MbRtg/T/KZLnpPetk6+tx23
VtjeVuZjg0yGFW9qu2xc/tyo4AGYrkETD00QYAotwQOAkFP41rKQ2fFjDZUNEimJvh/7KsBYakvD
dBk2MsOVzwmTwIHy1iRSVvVyH6YWeGMQb8Nk0XlLfgJ95H9ZlMbDE557ePRplxaawWLSUGL6vUYC
kKaHQb2z1NLr6QHMy2Q8kXljLpvv0pddPDMoeCggkrVBCAyyaadlrg0IgXGYjR3dOrErdztUW1BT
5jQN6MqJs9idI02snLB5ihXkJA+QY90ad4l81793L7SM94myESR4HP+6tn8tCi9AMFbH1ZLAYpYH
vUfeMW9+3JQVWjWClAUDthZm20X1ujHRC9skCgvtJnar+acTS/usetRSehyrn3SrEbDq9WfmBAep
IaTaQCKDheWR3cqmZ9/3Ryl361O/4RgrsRyUkf+uS3CMWdXntphhiObPKqmQjf62pBuQdG2cqZXX
FvzizJDw2hr70qwsGzFSe60O40f8o/K0PzrwnW6/0dxYd8EzU3zNZ+G4VJcBGHKYyh+6B012pd24
r3xz351wgVgbR3lrA4X4tKDu2lgTjM1e9QgYP7sHi8RGYOZf+4uHny1IyGRyDb0Fq+N7d58+0MEd
ftHvI9Sz5P14xEDb+H3DHj8x1+wJF0GRGl1PkEuEwx7ggPa5OmgH+QaKB0eIzGGU4rq5r3WiC88Q
+3Z1OzlEt2aGHkNAx7t+gi9uDQms3W3n7icOL2R0HJxMxvkdS7fNvCqoU7de/CVUaw9+kbppKB3s
vez6Ft2lPzdO2eoS4XPo5WAQHCDgS4+UpqyupRjhF2iEU9kj0k+KW28BCVcqDdjJMzOCLzo5pJ4l
CYc5CRfNJx8DgaInFrSnbO+kiQddKDtPd+C38jZSoK0FCh5qSaqS5/zK1IudnR9S42Av84afrGCL
+PIAdeA4HyQE6uUuNtWY5ANV8Vyoj/ohv9FCAo1FL7/vBtccXXIsdzJ1pUjfYohfjygcMwahViTX
ImZsALtKAf4QuCiqIVRdgvHVMcgOsoB2wcD6CtRR8wOcaR7T44348jlzLh5GTmADhCNHl4hv1HIZ
+maAfl2YtWmkl4fe/G6V9KDXN4t8b0Bre0x+dTqo+MGGpd4qWebrSTj2B9Z9m/mPc37Izj7Rg78n
ibX4vA2maTFzyGdDhSgRZ4SCIrYE8CR7bNgfafk5s5froeEric+FjS9DYrmapQPmbqYwvzHMANx6
+zJM70x3CkA3FZlPLjtqh+s211wZE/JArwHjhfKocCPKUm0ljYJlzdMbFOEmctCt6LqJtWTi3AT/
CWcXlKVRtR2BwArjZ91bgsF17qYTBK+vW1nLIc6tCEHHAKkUHh/FhJD3ZDnQZM6lw1Ji4MU8dPKx
H4JNMjBl3aSGpwNq/ibYRy4XpjasqsEqMYUgy9iRINmhvWDdtbfGyfG6gJ6mk/WQ/Vr25iG5147X
l7t2EaNn8o9tITpYUH0xlqUGpuxA0T0BOu9kPl838RV4z90RXX8+QQRZeLGPVqEApOg9bHQ+5q0D
+5gdhqA4WF5z0B+lPeSqNloC3NnEw39uUMgDK7nQp6GBQeZBD33DQVZ37Gw1gqf3WsWsfKiwYxUD
xL29V6ZfqUTv8AU3zpQosMiflhcbJ3j81MVzPFGsQ3rat4/Nt36XvIFj6Uhd+7gE2an1i5N5bI/T
oQzU1/zO+hHfzWH/sJEarp5tjNWAVgX0pkDrCf6Zx/qgFlixAXbvu1IyXKWpN3Z19RYGvgYDXzZM
yWL72sY8YqPxb+bss+fhST/ZOxBOB9lNd9cfR7rf8El+qX9xkTNzwtWr5WZBSN0A5finD5ynASdP
22c7JWwC9sBe07vy7Qn1340Lf9V3zqwKwb+olzIzHe6YoOtnO4xLelX7rRg3ingbZj5fFWeRspKn
eiQmzFA7kLonutwv+t28VZlfKzNhLOOfT/Z5/5+ZAdE78D0WgZk2qCrfPjRHs3VdCGH5pq+c+ifd
XUCg+GDsWk+L6Ek52f9/+ynmNnNCQK02tthP81WeDmmquJDyBo3tRjqxegI+KVwBgMDACd/ws5UC
LSo7pB+msF0OGCJFH3veAqSuxqwzE0IWWlkg4I1R4A8nJ8d06p2CrdzweR7Lv/o8J6L931UIPk+y
huazjVVUEWvd+oehumV9W9NHTM19mDJQo5iY3zCq8n71NaOCy5tWYirlgHWhep642q/lZn6zD10A
Fry9dSu/I+E13/PgpP3Ac0Jq3C2Khq+8KDyI/rOxmDK//Hb6ME6F03f4AfN975qn3jN/Q/a3Zyjm
uEC+v41bBOXXvQUVsUuLc99ROWuwz6CEsKVDBmXxYeOGWw9fcEXFsnDIHOFTVolk6p2B8GUD0WG+
VMlT+wCuYXezh7+axOMU/2NJ+H5y3LI+7nHEihd2AhvuXj02QRw0HnhK/lNQRvJlAR/LSYyFiybu
l1Q2xxEBRfXvNQptOFd7ZXfLdydxzRvrxH6boxe/Ex8v3TrxNo7HWr0AtDn/WBcOeRKntS5Z8NS8
8iDiQv44KPkdk49CdVFltJ/a33292cxZfaicWxXOfdY1aksx8oM5dXQ2oRoHYWCtP+b3kyZ7dtm5
9hzVzjEpv6fmLydNXafYx+yYDe9FUn9P6ud8onfDrAXzFoiIf9kvJ/dsPwQfa0G+RfSGf43uu65K
4EnaLZarvtdZBA3j4r+9VM+3QnA1koGTe1EoXC3eaa2v4FZuvSPa8Lgu0elx6+Cmqfzsm3Pc+PKr
gfHflYq1FCXW82WJsdK8PZYPHZQ4pe672e0T+q1TfrflT6og5bKjYXPWYD03PjMtxIpRcgCUyvH5
5Si+NaPeA5u71+yYb7utP506V92IHKv3zJlBvhdnV9kAMbwsZvIUJjZR/FaagEqMJW2jdLOagZxZ
ETLwTFXKWc0ZlpUHneoqeFs4xUnffOny7bnio2Kj0JhJUSQjD7Vgjjiq9Ecl34+K7uZQOGxM3pYn
0r02b6kKcte/ZlYIVMh5dHkusTzwJhWecxfv7WAe3Pb7dcdcu0iAyYY8CpoqJoAll9+qirs0L4dl
gsh05pnTgTbIGrdoYFaNAK4C8B4YrmDp0sgkKaTOew0vd/XkNIrXDpFqbIFjtowIUS4loFMxYhVP
XO0lGW1XNo9D/Xh9t9Y82zhbiBCv8kanSa/Chh0/xfkvCUJv1w2sBcRzA8LnYB0DTkKBAcxX2bM3
Qnun2ZntEUCRiQCstnEhra4HtSsAHNEEB2jx8sPkTa+MCoG55ih5W9QQqx/k7I8LH2RKjbwgI/54
EaAl+CptvEBWS1AcLPT/frzwMXg1cppa/H31tnKj6X6CPJHbRvmbEiXfBu8P/sf++tdZDaXnJsXP
A+ltNlgKXpDZM3iAMJgXnwar9cbK8O0eDFH9B+jO6vmpaTuMCMpgV+1Gd05+bPwOvnVCcAAMhS8c
RT5IjgoJZxcn+pBbOg5UmVWWRw2tebPtLD3l6lwmO700zNnNmIyhMqWUq6c4bXSwV+SKMh2LznIC
Cpxy6Ut6KxegZavsk2HU081gOGOCMbFma45/7fdyTCm+FmLNFwyUndulNDDu1j1gwjU0UN9J25YH
NXFmr46NNLQWbQsMsmqURxuoSgHkJDY8J3WSMzC+40VFn1X25vTHttHx7vnd6E/Xv8eKp3McOV4A
vMoPQbnLY0ShzVKyEpaKSdN9vU3NIFc74uFh4Gx4/cqiwN0F1nQQ3uLtK375RGukUZcxVQvtF7kt
/LZZbiDKFUu3s1l9u76slSsIw64YJkGphMMYBG+fnU6Pez3G4D2Vv6PyilEr545D8jRyJ+eLDyKN
6LrFlTsdECtIAXLWCc0RibEpOkWAtysykAxOsq+WwvFtiNsdR1DA9dA3OfwHc3wjUVAGbFZ826e1
XRNWY3rYAWWmhiaJNOiHQrY/Eqvbup5WPhxwSRzLogHC/oV1NbMraKqxUgl1EoM8uPPSafEKINlN
ffnWDVstp7Vvp4BIDwMjGNIETv/SJdsmtcwBA+3gUlr22RwMfef4WS7t7MQ69Vb92prKx9/vJid4
wU5irhwEoZcmqZXIclzZclj80SrtTzW0kJt4V1Tjz3+wg0+GoRMFWHix1jtknQVF21EJK8gTFPMb
gOqD4vZ9u3E5rpxqhA68fEEMjPF/ERmkqK1RFwMF0SJJXy2n2bPF8EF/uuGEaw14oIcBrwVng4ZX
qfCpSF/0JgaSlFCVmiUyjGrwK7zC9sqkTDvbodZunob+w3ZyCTS5NDlSw95ifVzxTi4RzMmwoC/1
hVxhVIspydArDG2Mpw4F3Zd2s7eT5HZwVKh3/77+Bdde/BfmhMii6CnRIV+hhFYuew2ako3V+vr0
CyHUKYuDiQvIhA79VJv7FEKkf59kwTp4/jHiiNlGXXgQTbMStzX4WEOiENeKceUt8YE5Nsalb5vm
UMr671JqNkCwKwcS9zW4bjjuBoI8glEbPL09dh9eW6ffoKhbf6+pdpTkb8Qo95rZbEydrn1QqH4D
3suBPiCWvjyMtlKnsUMxsAtiJ7/OMVweNzdZW+yrPoGgqhFvFPDXlofEFShfLjIkiyy2arGoMjEr
NUxSb5HRCcU4YNLe0gTM0d1NjgGW6y60uj7IqAAWBiJ2dGEv1zfM82gS9JxDsowuJz52bowyCypM
ZVfqFjkX3ywh3QIi5x9jYrHbXNhkt1avhiMF9ocqLQBNeNRWWZY+DHRLT1GIOzYIfYC/RkER6FKO
Ghc8ZdGGEtSrtRZ1+uCl+b2F6hCbXq7vn/C9Po2A1QQ3EfCC/INd7h86t5oV650W2ezNcqKF9W6S
3RTxEaRSlMj+dWvC1/o/a0giEGBATPSJkT+rCMh911JLnbSoWDLJZXm2U8ey3+mZ5TdooC8D3ShB
CF/sfw0CP41/IKWIcfbL5TnT1EEqWdEijNXlY9RhUL8uTwmoBK8vTHhA/Z8dRE4UL/nzmW/z2cI0
KNyVBGE96nJt9Hhry9USZTxct7K+mn+tCM7eZMzIM6pqUYruqdEfOJnklLQutJ+vG1pzPWA08baA
PpHxZdvKvmrz3NG0SJdkr8JweUYMF9wZ162sL+dfK+rlpiWY48Qlh+XohrFnxR0gJK6pdO4mtndr
OYKTSylAl0SHIXgfQBuPaftiWxuBds0DwPDJTyr4DbCoy8Us85IZg4aD1GOEGHXdjN4XernF1bd2
XHE1o2CNhh0wj4I/E2dkfHpOj0bnyU7uDZnQRwfk/I1KnxJJAw+ROk3H659p7dACRY88C+V/3CDC
yrS2GXMqO1pUd93O7j5i6XFBMwPIMR8SRPvrxtZ84twY/zFnB8mOp77MGwk+od422Q+9OaadFxsb
ZBxrS7Ih7WdhHBzBVZQUkijIk0yS6REIcF6MabcAUaLegPgjGNQtvqo1Wxxbhye6ZSCLFD6ZVrYZ
RK6YHqXfMvrTxA2YaL+rge7yZmPvVlwQrscJu9HUxmOXH4OzvVP1ZNbtKTejJF66I4Z8gS4poQR+
/QutrIdHOby+MFqEUCec2q6zlW4EWXWU1KMKnhsjokrnoQcM8jTUwowseb1ucMUlAImGGC4IKoFG
EsFIxqIXZpFXVtTg9PkS5P88qzVCYM6BCZu36AxWraHTjK4QWOhU8YoaCtYT0sPaPBhp5aHOB9mn
ySin0ZvUxf4FAstU27g9Vk41cJ6gqsClyEcQhbg+jpk26wtuKam91UCJsQDUVx/z2r4jMYbnkm7D
UVbiIfSZQNeOlyjQsiLAuK2Ajqp6Q4ti8ASZ5K1KJ2+ZtoqKqzt5ZkW4E2ttWNqWIG5gHE+jGKdE
gs0IWm3/4ba6WI6wfbk8FUYO6ohI0RcMEivkzWQoAVpxuwmMW3N+C58KVSTEeDTwLo9Yq7GUjHkC
zt5hOuhLJM3ZQ5tQwARKKAzcORoAfMRtoYvT2TScjXuN+VLipWmwVGD7a1ttI//laztLSXnioVoQ
jQAvE0b8wP18+YNqterkuIm1aHHwRov/zKXqZXegjFniqOkr6LqwJPj784gHBV4VKOEBhSJ816kl
amFWjRGVoL+xICRJi6dq/kjRsrxuaMVNAd3nFORINTDPJaytr2dLHqBXEc3SnY2pUXBAmhuvsRUf
vTAhhMx8mRs0JAYzSpclO9i1eSzkggLzXBouog3ZWNFKhIbajg2KNstAhVDkZkwoS3PVBuWzSrIk
dOamcrU6JhsRem3fPpml+YQTF4y49Al7hq7XQAsjSoYc2TyYA7oMHMJbz+eVs6ChBwKnw3lAuBTM
9CaS+BlKEFGq73IL4EtMbC+Q1Rn1Zxmy0Nd9YcXPYQz5NV7NyHxEpwOJ3giG4M6I8Jo9kGTwGEjc
u1/1/NyX6V6GtE7x8h8sghoBAwIgJ8Tsw+UuQvk9oTqBxTlRn7U0LU5jpT333WBhOBwK0laZpUc6
S5K/gOnVv2585UbQIK4MOgPcs6YuC35Zz0USZzkxIlPfG/Gb5kuePAZsPOVbWKq1EwDQGGry+JSQ
fBeW2SJNimVpwGmWNLdSf05j6pZx7xVOdH1Jq+6CkSbgxPAABOHj5X6aDptQ4oyNCMCq3SB/DNqb
1T0OIKdhW73aNVOIGejCaJoFAQMhcDg9iLUQoswIM1q3S+JOnulsfCCxWscDLxdv/ceG8IUG28pL
pajNyKbzPmftc2KCKqD7IHXlNUMKgfHp0CfxQ55thfy1L4YOKkrgvKSLZ/TlRo71xBLiLGZUmdAk
WTTLV1nsGYNzbyvZn+sfTex0fS7z3JjgHkOSdUudz2ZkqjHJDuikyPIOAszNjUUV511ZmAnKyMx8
cAp6ogBF3Ur9WPycqWTvU8VGUSaGjydeX6jO9+u/bXUfdAM8ng7+G+n15T7kKVNQjynNKG7J+zz8
VBMQBCTVzyre1Orlf0q4ZVGAAc0tWPI4Gbbgu3nctv97TUAgzgV7pqT4cW0FwyB5i+KmdeuOpP8Y
pmqvKm/XV7l2ZUDGFBVudJVAVSisUs/q2QSpkxkBu34o2cZVsbaH539dSOaN2JAUs8RfB+cEeFMK
r1wO5fP1FfCTIG4e6p2ygpMI9KopvL4He+lnGyy6kU3uEgC4J/X0X17f2BocdjxPES2/YDCMcihr
mVhRXIUEa4Fe+/VFrG0U2JJAPsaZTHGpXjpbNk+JpbStFXUp5zKakwACG5sEM2tbhZvGhj8bgPxZ
/N+fveBmMyZFP08mClWHFMCup02VsdW4dW5CcOUZQgb2RGFClpKDZWMKycl2sQ3OinyntonXTfIx
65gHDtG/L/eApok/gyE8hkMk5AusjFG44HGLxLsud3ylt1yI+aoj3YjNa5fnmSGxTOuUVCroqCJm
AfNcU3BG3EgKCnJS58qV4jraRpFx9auB/xqlYYQHyDddfrVR62ZbaRwzahrDxfTuPrFjDAdvsT5v
mBH72MqwaCxfYCbtLPu+6hUWQKDrHTrdG7nWWsgB6yOG8PGsAqWWEHIkaBe2KD5b0WAlbjXkHuu2
uH3WjhPgx5gPRgUGUjJC3JkXICa7JUFMkBpPZT1UjKJKzd1hU/dnxRLcDUcWgjL4OOL46txMKXp1
khlZ8gtDvr10IahpoK+5kdqv5BwXdgQniIdpGascKypBD2M/AsbnjlblW2o0W+NGvWDFE/61hTFj
IQNw2BizmjucPGiuCqiVnXu2Hvx1xOOkH3itoE6ATqCwoGVOqSPnuBoQKHSfaHUDasul85Ru7t1O
tbZmxle8DrxqoIUFIy9SG7GE7gyKHdsqCi/t8I4ZLq9Wnq4vaHXXzgwIC8oTEGnFOgxkyo+ivOs1
AEyT43Ubq97moOuNchXydnGsuKiGpG/m2oqM4agYfzCUkTVRj/GF62b4TxWuVOzVv2aEIK5TTZG6
EUspzSzeGR34CMG3Qd2aKJnX9/PbSEbj2JrEeUrLZiPciV1bnhPqeDVDwQUTIcBaCe4H/eM0Bo7L
jgyMS6h0DmoKRu9nvDhdEPEFafqkVm+j8Uj1ceOQiRP2X0wLoUltpXbJLJjWYFPRhlPXLQclLXwL
Ueq9BltyEk+7RNOD2inv+7jcSAPW165ikEJRQRiDacnLWM8KCEO1tMCALgiJxik5QTfqhCIIaGpu
gC0NVTMN86YBV5tNHknxev27r50RXDKcqxloGJBhXlpvS72gBLdNpNIe5K6lWniZLG+luyv3J1qB
DkZh4MKoVPBQd5aFLAspSdV2doTM0J26H+B62jP9MQcvD8v2bPxzfVFrbww0FsBBhxyRAyiEg2kA
ICVNsWyDN8SfpqfC9gkBgWPQyHEAoVl/MDt/sb9JdHpuWrdzUjBrbTVW1sI3nnNQvITcDd/byzU3
/QhvHSonuk2GfSwHtPNsyS+3xnHWzIDOCg15lBQwHyPkwgWGx6xkRoleYuaOOTTArMxuTHaNaR4T
dSNKrAUj4G/wqIdFE3O9l2uyxhZSr0w3o3JqQAJTox9Z9ppxrNTG3KvQ6No4nWsBFjUEC60pTPih
bXhpb56lRCoyDQ9TB+Ae2Wg0FzV9sKblW7Jcqyvj7KWoX2MsTdRVsMH1aDgUK5vpgJEmCxQBjChu
m9ykmblxD4qwos+YY5wZE468MUC0t0dGG0GuEPQKbC7NoDEIWOskyDD5YGekLm313teSjOyUqdoZ
ag44yaB+IzGRwWJA5j3TUtVjsaU8YD603U1lq53wKqoDac4BlM+2ODbWIgXfGnQ2QephihIhKRq2
cge28qgl8zMkwI/YrY17YN0EEisoeiJREBtBRdrWs423cpSV5kejtD9ned7CdK2dFz4FwRl/uWyO
cF7UpOinYTCw9wbzylg52OMYTnbsJUoHUp7077AEn58aNW3+SEEDDc89wYPLospA7GVGS8WUW0Pj
HHezww46lBV/ldNEo+uhb82P8WzF9Cl8GMMrwvKcce5N6iA5TUEzZMyY0OuJ24Mc0an31y2tfSyc
FxD9Y2FI6QQnriQMrjLC02BqZfvZwbE0zXaLKWR1PUjqNbDK4ukg3hxND5SE2fAUq2aHQiXgPwRN
X4NXWLmFpFld0JkpfomdXVK2kWXKZKINiYFi6mcQcXTtytxCX6yFNCSjIAQ3VBMtDyHVUfm4RQI5
rciJG9WVzKF3U2uhINaKt55EW6aEL8RYSdFV5Uk9MQ+sMu3/Ie07myXFlW1/ERF48xVTdruiu3eb
L0RbEEYIYQT8+rvY5547u1S8InremTMmYiImSyKVSmWuXMvvCabSynHeyIPXSgDQCgPMHz0sALFl
zcsE84KFbeZ4fNGXfPijOF1ol/ty3BGnAN9gEXnkJd2iyVh1DdTv0W9H3mrIr9dJAw+dl8OoxepT
1Zsv3K1fzAx0n3Yb/wtfRzaxTLQvSGHJNbImEdNQolajmuWTkaElqP7ldPVboMDreCEaWIRd5Y5t
V6Y296rRuQxNdxQe3+VJ+soy9QHSET/ur2YtBL4zJWfbpXCLZnZhqjDbk2X/JsZnvW92C/56U0Nn
7SMtYiD4/0J7JnNpI08YUKRxnYuooxQ0xxW4jaNyC5C/ZUXy9FlTMZOOxPOi6T6bYzaGqF+zend/
39asANhpA80KlpAbShisUWNahYin99UDISc9NfxpbAIF2Ky/toSmFCIeHsnLq2/5Je9CUerOrqIt
7yEGNYYAj64vkI+J3K6qfNdrth7/K/6ADBL1QVTx4IFytSnxUmMyeOZdxpbs6ewhA8HXDCalDsai
/10ZSbmRAa2EWguD6PB2AyVwiA1er48Czdf0Y+1dLLv83ZAK7EyjsqUMsvKkBTwV+SBWBFY/V3KK
tuJWJUTnXXgf6CU4duEZoKycG599q1l0/4utxFoL/1tYC8FShNzlekWVhqzCJb130fKZ+Wqup35r
k4/MtPb3Da19LBTSTLwrlna5fH8kXtbMmcG9S679bunJ48rOhrGy1gPH+Hzf1uqiQPe5GAPHlCyb
jJScYVRj8i5pHwPkRrXHYosAfeVMLe+0/zOxLPedpxd5RqAJMWDfPDNAo2SXggVZTWlIRLZxqNZ2
Do+h5f2CuipS7GtT+kiqRjRYzeD8GHLjVH/imFCel/mmrYbamusBp4L+soY20s2Ee8lr2xvQzboM
BAqTQdZET/nJ7UC8jI7S/W+0Vj8Aq/8/tqQ32VS4PJ24ih0sg+o0/wCC04vJkQx+pICZa4tiaO2D
/WMO/PjXuyjSqa4VSHpeHLCbtGe9eRg/2+qv+4ta37+FPRcgFPSr9WsjGGdQWncyvYsQ31ryqpmf
Ki8Ube976bNuFuG4JVyw6hvgF/uvQSkgDZaw3FSfPSDCUt+1wSqmfSnml1p9GJp2I/itnSobil1L
+MNF8kYm887l60HVJrTJPHTiL634ONQvoumC+xu49pWQmi+HFsyc6CBcb+Bsj1NbgXrzAu60QKMX
qx7DxPyzqd++thYHoyzIZsGTedNeopic6rQWjp5kXRECTMpij6vVI9Xp/l+sCEMHeGqgXYZ+2fWK
oN3I6Wwm8DvjFYNcfk1i1Fayf9F5WQIEegh4f6PBKF0azOxq4ak8ufAkLKyg9/zK+Xh/JTJl1pLq
wQYE6RZM5TJqdL2UqupMzE6qCUaVrXyH3W2Prta1ATdpHoD5mT5oZf5Z110eoZY2BwLUsSdaO3Tf
V5rynE/aEJpzNu+rzFAjYyiAzTLU6VHPQB/TYSY7uv+Dl+xWqg2/ATlQzIJqOVCM17+3AVPj2Dle
culm9THh6QtVHmjyoRyGvYXW1OR9vW9v7TAuwJH/2pMiWpJnaT2AP/kCiL0Hjmm0qdv0e7olirL2
anm/Ljk3VRXsl2YlySWz9F9eokFhKK9CjsoJoC1gx9fwdEl2eVv43NyqC6wdHADQluYeqq83B8ed
y2IqMLt1IeI76Ad9pfvhsq1ax1oUALkzzOBNgaqK5GgO2J0N0uXJpZoc0GIrothrhfG1a0wQiir2
FrnYynfD2NMyzQJBE8h/LD/nXWDThO4lXYagY1mxTv40/bCcUhvCZXRLk3jlgsBrbMFowB0xXy7d
Qh6bgQpmpXIpIHpo1qCfrKZAGx6mYRlGDswiCeZ661Zf+WaoeYL90Fvegbjar9eXULecSuYs52AC
OszPlNTfcso1G5iWX7TJULbG8q5tNFwZc2UylUsu9P2A4ZKE6juviO6fsFsrC1QQReNFtRzyUNL2
pVqDAXcGx9BxvtLM9A2IjOrmXw8wXFu5iaWJ5gHJk1xsKoLErMNsS5/s1sEXC2j7WhhVh9iM5HGJ
usASBU0uJagNjS+JyEKle6yGl3+zXf+YWRz/nWP3Qq0Sg9Q4R1ThZ+KZ80lL6KGm3ha18O0Rul6Q
FGrJ2JqkhwDfxQFbTxtmobX39uNfzmTiAkKnCW1Y1GsMB2Btadsq0iIBGXRvGdGqEjdQ1Z0DRFUO
6sbC2Mh2VvLTZd4atrQF6oTi0PXmcWPsKo0xeEG3q/pndRoCy3yYRBUo5c4uXkr9YyqUXenVG+iQ
lXt2sWwvDPLWgvCUPhteLqxlFjazbn9o+Sdu+NSB+kK1Y/ZeN+I527UNEHbEfU5eKN+pSgT1DG98
VrPii5m4H3m1Na12G7bwi7AZqgF8JAbxpAgCRSDLIKjxY6jrGwURO7GDoT7h8hk/6X0WpOF9v13+
c9cXN4AxKCBgegzzIjjp11uP4iLvkGEnoDxCUOSDkoV5zcyNXHMlmCxp+qLmgcc8pCuvrQhFTUHW
32KbJ4SrIkJK6DdbU4UrO4cxFNwtyO0s5GXSztUOKYSiIODPzbjz2qAcXjHIvCSCbAqn6Wfl/Lq/
dyvZAdQdUN8GWBds/YDtXi8LKkpmRzuuXJy6HXnUKBp4ChSMyoA/Ze7GH/bAc93HvEf1UUFjqg8a
wHc7TIt33t8DGRYH9hxc4ZA3BwL7+qdY7dAoLrWUi1ZZaM43zffRHLYGDmUSyyUqgIEEFwKexuib
3rzspmH0ptrAgt3S1/XqaDpQTEImZExu4HW7koIK7tE1imeMLOx6BfNafw8exE9YkLyAdYF1X34a
WdSxUzR2lYvQTzn/DMU1tw2g33H/06457Hsr0nYyPhVW4jnKRWFfWvfFgLoqmzds3ObMWMlSCUKC
go6VfCh6peMaT4s0RumElPu9Iz7ldTh9qP9+5BHFmYWyZSF/QBFectMZdAVi1qo0ztM9wMNhwR69
OQ/64uvfb9p7O9Kd4bR233Z2mcZZDuDb1JyaZXaPbdwWK/ff1WqkkE3mpk0tG9uW5zOaI6d6OCSW
7dMMVDRbn2jV4R3dw+E2AXq2VckPmrFhvea2aTzXX0sjAvFmrrkHQ9FeLPOYsTLM+YtVNv54afXm
2I/NFv5Opjd/O3Lvf4H08WwIPrK07dL4ldg+kAiGb4uwuvRn4vhZETCC0lHAk+AhqJqN23Ftp3Er
L/UBEKvfsAY0erkI1A1pvOjtTVHe/q/E4ThtnIS10wb+ezx1UBbF01d6uM/gfgAhg5HGJX9mLHL7
fSY2fHMlDQRp9z8mpHtOKJZeJ7OZxksRUTG4bxtPTpntN8d+124hMMgAdewscCU5l/FAOO1khGdx
9zKRU0t+j/zcsSYg6feePycq2QIHLYm4dIMjivyfQfmdQ2fIQXO1y2Jq2/4w/26UHBqCWGCykCE8
1Frm66BiL/PWv3/c1+LXMp9roxSPAvpbVvcu5V36rlCWh+GCs13hWkiTPgu0kScTPb1Ht9+iJ1v7
hO/tSV5SdxXuTafNYq8H48p0mYvEX5hqtwY53qYt5R1FSoQqEm51/IP0KGlANTG2VGSxXhys6TNr
z5n9U7i1z50HQM6QCtfpow5RShpr87eRfmiVXVMNe9L8i3Px/odIK3ZIpmKARc9iPpzL9Furv2bj
hvusHb1F6t1GrQkXqqwuWnr5OGe6kcUMftIleqCCiLIbtrpVa76CnpgLugzMj2Bc+Do9GXvdyD07
JdDgCrX628iaV6065HHndN8L9+N9x1xzlPfGpLPuZiYvROdmSN/BMjma50J7ybivt130/2dIvh0q
Dcij1sliQoqQTb+1kgZmq6Fwom9YkvcPE2i4v5cpAxR8oD0lX60dTrOR5OLS0MjL1V2rhawBe5MR
ZnPkJRtX7M2DTDYn3bG9BsJQMhUCyhIm8rtAp6GW/Zidn6kd67YWutOviewssoGEkS8cYIYMFZwx
GM5B1RJiAddeojOLWFZiqJeZN7tSgWCl6YqYj0oVgKjo2BH1z/0PuGYQry3UiJZuLUarrg1WGueD
XVQakLOQXKP2oVRfnQ63nUWCgWzJ/q1Zw2MLRTb0qzDSIX1EXdROIwymXcaC0MBqnR8JVXcJd7/0
w3Qhqbn1KJDvokVOcxlk1fEeANRGBgy4FatbhhGIy6wWgTNYD9SYX1WlPqGuHaRl/2I0SdQ17kYt
ZPlM7+OnZFYGD0wEnNhTAbNILP54SFI8tX29/+G2TEghOgfnBZ6ZGeq/hX6qym6HhufGkZMj4wJ/
ABAdBXYcI3ABSF+LszRjvUPS2Eur3ex4e1wXB8I/31/I7Se6trL4zLtL1LQ9MiQlcnN1LKG8WQfU
8IJK+1CWBWSA0anzHtGI/HDf6NbSlmjzzihoGxN96GDU6DHTmgIJWkdeo22c5mWDrt0ASwMGFCSI
wEyilXFtZSrMmY0WrJi09Q3eBE4rAkyTlvkWLGvLkuQNiTdRpZhoGkPkFNWFUY2gz1JstdVXdw0S
Q/bCjYTitbQeYdF+bBmsWJBRoh54XZpw8z6+qSnA7VCoXNA9OLao/EtWGoWprjkiFxajA1h9qvit
g+Hj8qXd0SJ7m3kuMD0XgjPict8rbs8ULMOJkbaiGgZ6vuvvRUsKEZPew/fK9ArJTQ7a19x0dvet
rOwiqhTIGpFrgH1Crl7b1EzbBLdZ7On0CA4Fv9PSY2E/37ey4hFXVpZ//87DUyXTC3CQZbHmulFG
PzH7lHVspzQbo/w3D8Tlc+H9jgciSk8oOy3LfWdoNFhumBUSGyP5XvSQesnc0KIXNv5p+FPVfutV
zZ+soxgxlgG1zOpviVHe7KMgDBQLNhVjbtf2AaYHEDalBLekFmaQPqXjp+kDEPpb2ffad1smAJab
GZxWlnTG9LRyWy/DSyJP5j0dIG0wKAfHfPn774ZBxEUtFdgfvD2vlzMCO+iW2UhizSJgdnECPXlu
VeCftzQM1hwEXQE8XsAmgLlmKQR2NuVO704kttw9RAiPiBmZCsnwMdkofa6dKvCJoooOujP0wOUV
pU1aUOglxImRfYM8b+FralqE97ftJmFDiV4FeA6uiN2DF0pfByQFUAunrIir/lM1XXoHXPtadyzN
nVvUO8A/grnJfTxhtoaC3jpa11F+wWHjDxsCmMuJvv5iej+pbmoYeaw4k29BSnF296qNofTnUZkP
jUP2Dgt6cjaddqd2TcjLLzzf0i+53WQACBedCIB2AOSS2aI4SRKmkKSI6wuNt4hrbkow2FwMvqM6
gV78m1teL5Gagim5k5ZxWmGW4ehBHDuJx75/IENx8NSoAP6OPDkF27vZHuo3z152qJl+QcTZcKbb
Q4iJT3SD8erGRzbf9AzfRRtuEpDrDFMVT+VPg/0CTrIRGxFtzQQ8CTA/oEwt9E+vF0t0KBR4wKDH
/EvTP2uPf41Ow26C/+cfA1LEzLLSqsFPXMWJZflKc2a+NiHhfsxRqL9/KlaXAmZdTMThIoXq7PVS
pjzpql40VSz68SiSg13Tp9JUjvet3EYSd9kqpPPAnQDcLF2bfO5425taFWeTfTLR39DLH1AVeamm
X/cNraQGsIQztlQm8IiWCy4OYWo6JTo+TdkGBMyk/ZeOgmilONV9G2gQQLJNJJHJFipu7QBcGZZe
73Nqu5OSw7DN4kw0/lB/IuaJjea+rFhQDErI8LcigMK9gYunn/4gdbVRLvTi+1sgP4MX3wF1Gprf
oCZY2IyvvyhIqQDinu0qbobeT/PUT8XHWhxthB7TWUioNzxo1d5b/g9wMiC90sLBrO06KIrgvGnT
J5N14DEvGeUotY72URhaHswaLXd5bQ6H+ytdwqYUVvH+QEBHewkphgwnL+tBGcGkA9pAsz/ZJV4C
TuiqIXHNz6MybhhbC+LgAvNwES4lL5A7Xe9rU1ocguozxUmpkKwAdvJs5oyEPUvCXBEsqDrS7azK
7EJMwin72nXKByjn8KNWV9kh7aYidEdabgz7rG0/mrM4V4gYoGKSQoXA4COdGoaQ7tEHM7E+VXZ5
NMrkOLHkqaHPPAd88f6+r/o6eGsBLVoaXOhIX2+FBV3xsSc2jR3tafySif1gILyPzR6N3ybdD03m
18OL7Zx0rfUXkEzxWp7YFiPhyoWGNh6GjxYGP2CqJEevG+By0oTWULfHQNtsNG6kQdxq4zpZC13Q
dYf+BprAuFOkrKHTzErH26mO3T3aQa+lE6obX3AtBL+3IB0gw5q4PquwkCEFIfqvbL6YGybenFM6
KigcYe4Hgx5Ai1uLF727FFvR6QLlHRrPquejO2MqX5JIFz/NvQvNEspCMznomeoLGnH7VJbfwZEm
zgnobas/U/2FPoGeYR4j0e0FXlyWvutVdFnuu9XKPmCLNRwwlLgAtJL2oVN6kPZqmM6182k/dYsM
ADhHM75VZ72ZVUaERDca86xgZ3MX4cvrzZgrq9eoOVA87c3Kd5gL3nU1ACI86q2T+oORV4buOLOC
IgmVTfDCikNdWV/+/btP4dF5FjRDXVwFX5X7NIsnRTsV5Pu/2MzlteOhJooGmVS1g8JgMQHgiLCQ
KHjoFH4HLYI823rxyPKU7tteLu9wvBCWwWTpeKgUcu5KhlCQzoeWQb0tfR5Q+289fwbcSuSPnO3z
WeAFWweeG1OyAwYRNGgBxCR94p7yT4Q8p+OuGwON9T40GvbUfdASflLERqtuJV7gZYTqMOhukCHK
3KKkE+Ce0h0alzVooCwXM5E9K7ZAQWufF1gwEBJ5i16PDDJg3jiPg23SuBHf01HdEzA217OfuX/u
f+Dbohh64gvNJ6acwIUmz0WrWlm4RVfWceN88AB4Je0fNymCCUA074coLyKxN87nynV7ZVGK+vnY
lXmG1kfsgk+uoWED3WRW/NGbKhwUsmFs9ZCC1gnobgCvAYSUHFjLIFEwm6KOpynIa6gxs9faefHa
NuS8C1Jivxb9kQ8mahbmpSEbtZG1xyIyioUUCfcLwPNyjCiBuEMZBrlczXwqRl8l2WPiDrvGUV4E
m77ROvXNfvhYjS2E3dt549pZc1acKlTBQWeGFEcK2NlEkiEDTDKmaqLs2q6hn6dWUTdKCStWFkZa
gLTxXsJlKp1ez87KvGwKFo9N60TCncdjlXNtI3VacVVURZA84WW/DLFJe9kqduM5g8ni3vxSpk/Q
Vt4nqnbQiLbzmBM4AkiI4S9Bk4hLgMkB1QiAKa48mWmON7XNoZzUxFXRuYGt1UYwDOYW7ejKkYAB
eAeYclCse1NAehfLyzmjqaK0TQyClI9qGZF0ODipCIj9exNpsHI9XtmS7g1m5m5TozoQWxPaj7N5
ztrpZHliw/NvPxacHqLDC4IIhQIZ1GjRSiVtQ3msmru+H42DqTfmjo/5Kc/Zk074t65T9Z3jZluj
m7eZLCyD9HZJtYDrlyE4JQ7CBHkyHk/Vqc7xRPKeUAlS8iI0vFhNtiZ+bvdzMQcEwjJwi9r7cjbe
fTs+6ECeOTaPKztsh7NSPwE0sxHFVjYTvxjgNRQk0M2Sx645bGteSbtYE80ZALhnt/1WkDMIJHdo
8X2rSWRspje3Z9pbPB71OqDykexJkUNwoUMKIe+wZczaTSLXA6UHQPP+9bOye5jCN5bhQ1RZUKq4
3r3B5rTUSruPufNTsS7Uqv0q/3LfxtruYfQGAiAL/zLu7Gsbniga4jCrj3NDC1WiIFEtstPQlsEJ
Cil/CpYCbLQlObRSrQYu3TMXNhcUEPDntVXoDdltUXRdbFXGc915QCsaR29IfTR/msx6mAnxiyL/
0hdZaCckHPKnvGw3AvNKHWP5FYsI6tLqxevm+ldUEInOk77uYigjhPYY4aL0+zJqp6+m8aQpql/X
Q9BgJuD+lsuabcjnru0u3+TdqVAKtxFibLq4/yPc0DX9QokZSHvm0HrKXqF0k0UjulOG79HA2Xqm
rNy6V9ZlhaIqnS1curCuEvU7H34JsU9T0x+1NkIUn9oDyLTAgROauHTvL/w2ki99JA1siAAZLoK6
1+seUd508oHDMv1lWUddHAuGjmbvz20b3Tf1VoG8foxd29KvbYEMtCjwAoCHLZxMe5Y8d+YrFaAx
gAgGmKGnRvHZj6+GeKZtiorGQ+X9RBOSi2jccLOtVUtPaHNCX79Nhy7Ws+FoeWCDgIy89b3S3YfJ
JBvGVt4Ky7pRCkdYwn7Kj1CIMDggOay6mNml/ss1hHpCvciboPGr8j/93AsekCnp5qgAuUPvu0mu
apDD47TemYPooznJK/bSdGhRpZVl/mhpzkqfjKXzoa6ozkDMUAgrmm2dXMyc620IivpC2Wtqyap9
Vlu9ehxbOzfOrkKzZ2IIusUYL2v5vh0glGJQC4SSCooy6vXHbXuvGHVrwsf11ajej4f82Tg4h+Sk
RtBwhAyEL/q9ff5Q/7BTKAmHzkZtejV+vf8BkicTbozconMXd19YvjP99KJHVXEex5+zesib3neO
vAkLbSNhvX334OMaOmApmE3AsIDs1EzkRZ9h3T3py4DZSeL3Oq0Oo5MMn50qSeONU7Rs5M0pemdQ
9t2C1twDzVCcjw2UfpqDDhyOox8Lpw47VB2r8bUy5wBy4vcNr9yvaHFg6AB/RYVVJm/COYX0lqZ3
Mal0IyjSQvjWMKe7+1ZW7lcUKBCIUNtDyizfr4rV8U51yj5uqnNHvib6b93YyPRWynh4YLyzId0x
TpI6agoto9i2vqhD3JSngUciqpsHAcqC9gwgTPvJ9vuz3j7y5nsKAPb9Ra7G+/e/QLptqC7mtBdF
jyz9lKX9I2+NsOC/swIz0VF3do3uzEX/sSu2uBrWPiLqP3DXZWYePEnXp5Rlre4pvOljZXbVD3WO
9AWTAcmn++tbtYKSAirxaBKhXnptBRw1acN03seWVavHUufN0cIk8QY8ceWpjKoeElgQQACRifbK
tZmED3nCCqOPMbu3M7+7ezuoA0i0vxpB90TNDf/Xl4MlH7z35qS9y4yh6xnR+1gQjNxaZCzAGjv2
30xhZ+HM8v6BcWV+xighRvYNjZ4NO0EdSHP7AIQ9JJrntAtR01CfML6do4NducdypMNOzWaxaxXM
4Zp60rw2hVc+1eoMevWUbI0Q3SZYAPoveHV0D4AMuOHin/D0MVviDnGlsOyX0ZRZQAXXXmqRag9z
yxLMYRslmA2g1QACHjZ3Jw1ssj/ve8jNMcevwDPrbVQaTHvya6s3nKGd8lIAPm4cCXhJeJYeu26L
LenGERczcEPU6CCqh79de4iSTQBq6b3ASbfKL6nb2SN4XQRmHe4v5+YSeLOD8jL4npfilBSTDYUW
qZi4iBt0ocPSqP7QAYyAZjlBpYrU4X1rq5sHUrv/WltW/S5X1XPXoikSptj2aBJ4dqlEcwmWd45C
yd+G47eFoc20TBljZFbaQFo0fEyaVsRoOfiNnpzKaggdMm9c3uvf6R8z0iXaAPSTG+DNijPX+ojR
9uSkD162EfdXtw0EACAS1pd0X4pKRO0FI9mAbcv5nkLC0m74SbhadP/rrPrCP2ZkkFbvmYU7YKw0
7vTf3XASEBIe8g+NPm7Y2ViOLGzoFDOzFAufxsWksoNuRt72vt3pG2FviWpXUQ91JJwhlCOB7sHw
oRRkmVfopEhGEat5k32tnQSMphlPBl+o9hCZwIiHCdGnENJiW1WElRWCLgvdPVBRAL4kv+hLBhUD
pyrHuFfawC3xELR5pGFq+v4HW1shCFQRKaBuAWa15We8O06ZRrBrWj2imBUxM9ZbKFSXoxbwDEvr
XcDEq63JnRUfWajzMckJuAaSZmlTddaCQ1CfR6BGjMpveA+5TzX/TbIasxljNx3ur3DLnHRzudww
htwWYyyE2HnO3Pod+AN8llRjaCXuxr28cpgx4A6HQXUEM7s38KlO59TI1DGmZXUw1WGP5tbfwkfh
lO9NSEfZ7HUBvjh9jO3ys9mKsFUeC/N7kmzJ46x64D9LebtM37kG5T1Q2boxxkX5GaIkkVY00CGZ
NgKTtGEoteiYk0FGhpISYPxyAzDDq7BwzEY/U+YUO9VKwIqRdXN43wnWraBhAhbopV++OMm7tahF
m/ROwfUzmqLjXif2H5uSauMilOso/1kLKmOLBbDTyJ49Fvncd/g+5xp6U8znXT6/UJVPL2bL2iir
tWKXVFaUMpfD/9riQalL4edjPkfZCPbmDEzvJ6bOtg/J5jG4vwVy5v+/v25RSVlEOoDvvN4Dl4yY
HtCFfs6yGRM7uq9n3r6wvaPQaFiV58QCTzTpzy2/qO6eNo6fzq+82rs66k7OxjlZDvm7yPr2Y4DV
WrhvIGGOYt/1j1EUNa8UdN6hDxH07Xevyn1e75Np8u1iw9Tat7eBGUBFDZPAN1W1DPWlttYV7dwq
Vn8o4GtBWYxsw4/ftL3kFWFOHjhD+BhaH1IkLSln1dCncLGq1A/1rJsHkWTDwRqxvcSlajybXR7W
bvq5TvCdrUyoe2H0RzMpPoLGrj/2LpJOPkG8SeuaZgeBOwhAiMEITPyX/ZwnGLinXAndrtRR4wXb
bZtoZeS6tRJ6xmwfBguSB5Q2WtgJ5dUyiuqYDVqCbVW/tP1o7gDEzaL7biVdIG8fEhgvDZMRgKXe
kLQ2Tl0MYjb1cwPumUPvqsnZZKz4aWbtV1EN7gEaom44ltz48y8M4yUOMUdgHG5k+rLCM+ou9fTz
rNg7nrAnmtEda/mzo04HI51OdbnFWb/mSaCPA50qgL4QMZAyXYX0fMzM0jhnKONCy+s0ttNWd0l+
Hr9tKGbOMJgCGBd6CHI6COI4FPoNyBrT/dTumn322n71Zp8kvvhl/yi2hAHl2tGNQWlV6OxovZ7A
YG6MflpF2g+l8Mvv9oeC+Mb39CU1wj7xtwgh182ilqJBMR7LlbNrkxWOxqE/fBbJy5CF5XPxaD8M
5k7tfe0J1B2v/QvvNq4BGc/1n7UC/4Go44DqV6b4bak5jiqm8M5t3wfp/JiTsBaRpX52c5S4c7/2
fKN+zVXFL/M/m6i51RAMLk3onAMuDkSZVCcc6wSS3CLRz4rigoIqNzGnD2rUOTDdtDpWNYjBB9We
o9nV2p88VZpdkzr1qU5NgOe95gNVtNS3tQ4gC0L5Q8vHD/cPlXTn/2d/MA8FkhOU8xDHrsMy8RS0
ZBTUSjXmznFdtX2kG521rw2xVQdaCxzL6NV/TKHgdW0KSBUKOG1qnGcjskkGiObR01E/LOsjkoIH
fevhKFdMpLWB/vHaoCgmm+sF1tab7DQ1w+NUqTuhNE8gS9rlvA6YftaMcqfYUwAwZ8Dp9/ubu7pi
NKmW9zjkCmV1bxTHB7RfiXE2WwDOu6b9wlQ11J35G7MLPGHmdE9JsZHgr/kc2nXYaHR40YiXQQ22
moxKmrvqmRinYnT3iZUG5qQ/efOv7nMKfQ8jNMbH1GFnoGfCGT+kccR+Qu9r+/ituBfOOy5h5CCQ
spZZZZLUS2g2l9rZqaodsT4mrXJuQORConJ4mgAv05l6Utlzah84QLU0eUndb2qSblwdK8kHsk70
aPENQJZ28+hx0rY0TKGdk/oJXxrhJ4mmOQGO6Xfhka2YIz1AFr+DNRdzUWhveyDsvPY7CMQ1giW6
dnZT7lvauKvotHdZ8VnYlo+ek5GwkECFr9R7f7TOjpOGtEovI29fCO0iZdoqDK1dMUsNAOIKSIbR
rpBeYMNkZ1WtONqZq83rrH/KTAyMl9UHbwBb/gS61xEFDy8dj53xWadb6PO13V+qXwiDqBfBE673
oy9su/dG5GODouyq6aS1RURF6WNeXdvCRS9ppJSUoVb0X1soyF7bMnidueCh0c5ae5peO+oL0/c+
2w92dyKbTeSV9GChKMKUGP6y4PivjeX49G7JCv1sGpBDGabAA7ls9uuS8481unzCTh/tbgomANE4
BhSSywSFlPshZu0ngKRwGS9UAU2R4bGe3eeF2Xs4YKj3hQq1USJzyq0+hVwNfnNpdLtQVkRxDGmK
FLt1cyQYbiF4tA3JXkuBwbY+GrwNbF5HjpGdanA7DEk4dMVRbaifjOemn3eMsT/ZpO09RKBSEDA/
/KohCDbO1VFjGRDE6hFivhvH7zboLkmUA1ZKwCLwDJCifmkyqEYWrX7ueC/w6oqa9BPpotY4qklI
Uuf3/Q+wYg65KIicUNfFFJU8z2/YuaLxEY8slg5eICbwGXHrwK06IANkSjs+4QIXWw3IlWQK0RSk
xijzWvjqcmaqeRlFqNN0sCF4EbV/VAmg6V7oWfljD5i885rPP8vml5lG2lJ0KbotBOT/4xcs+o+Y
jYHSrbTPIETxFKFM+nkkIsfAQ33MWfLQqxBBdn9U2p9MyT+kwjo6SvsbNTPc8zQYxmF/f/tvz/uy
Dy4eJADRgZpFii1jVtJ0Yaw5258qy4kyEwrQ1a4HHKb3rENTXABluG9xJZhem5RCDOV1Wg0VHkCW
0vchKYxm58yzEetdLiJ3guqYmZv0V2tiCJKXRhl0FXF9pWdbWumLoetYd/1DpHumzl2bIKjrZ0/J
ld1YZs3L5M3lzuSDerm/6JUAAFtgxQBSEccfX/w61NlK3g410Nxnnpm73ASi2jbJK2QE6WAFSvtM
QE9u+PU4RiypQcL+VCr+/NrZgZ08V+POHX8CZTFpAHmibFv4kG/Z+iy3t+71L5R2I02zAt1UXT+n
dfLLzIgPJSEwNUbT6CfJeGLlB8y17Yj6OXGPVfWA9C/VngjeWf1WTVzuOiFaXv8U6bqdOSgYZ2zm
uQfu8QMEajU1GIyjGA5lE1Qs5PlGhVBm7/uPRQDqMfSGFAeMedefB/xLHkhnXf2sGq3whXi2hT+L
B85cP7e0o+7+anJ20IBUQA+UdjuufZxA0tJl0IBsdlN67ovATTd+1Zsqp+yg+Dko/i5VGFBpXP+q
RmdNrTA8nyHvVH7UJ9JGNB3GUJ3mR54YyvNs5WQh4XXifGgx7e9RNUo77aIlDljVTPvr/5D2ZTuO
w8iWXyRA+/IqWbYzpdwra3sRahW1r6SWr5/DvHemLVowUT390GigGhkmFQwGI06c49BxOniJ7QZd
Q8pD5rnsTLzhB/5PkYdn8zMkKL5qo1Pcj05ZvzSFXj1SNLsPMzBtgblWyx2jg/ZfBB0uVsVTSeCy
xUIpv/JtxpSPEsjEfNQHl5dG86BZZTZK0Lj2s+GlIKVsVM3zwTbh/vsVh7yST95zqdKrVrDpVqNu
gCsqspl56Hr0X23fbTMo4frKYvuQxpB1DUQ0E3cwwHkAk8a3RD/9Iz5c1FNtR3ESkC0bUWVT6Pwy
tX+bmdscaFaSX6CiW2LDZEvuZ0NRn9EHBx/XasRpofVAbGQL4Nyp92NqRw2g7q784zVQmqzLjsRK
l8j4KnYiAa5+VG24Rh6mxoSbqZjTMu80ZkTgWjx1ps580lH9QKHPEOhZIuvMX6dgaC3Du6EHDcoA
ZNlbL69npuV0ZGakjF91M/MbGfnRzh2HgAF6RqC4MXvnCeEE9Cu9mZaTGSWgj8ib7tChTWPYLxAf
5Nwl57Lwhy+34z3/k8LJBXUvWNcdTHtg0ldYU1M1zGnH3IxWtPDPlaHmDyXtwW5IXC1QaZ6HLbXb
422je3ETVzlaHUilADESaWFsBLHRLDMr6tfmK8gN7zqDfEoy77xS+tSxKE0h6r1m92YySkLVThaH
dypgtHgjouAhlolmr/Y6i7lm5PW6dzeCMDyE/DsYtSHVe8wKYNt9TD/86eu0l8QSHgOFnebXKtdD
QV6Kp/LWexLHpi74Fa2oZJ5fNBV89XO/SK7vHRflIzxgnEJCjOl0IUsCkgmFKPQxoqIHJ1oKXhrf
UzrZaNfeJgJdiZYL19wAzc52KXOlANC9WFakjiyaTCNwyI85uSMpCdslQalWKqXEN0fcPLwpUVfD
2xIIYmFdDOrZdGxdK5rTQ/rKmyyIO6oPzflxQSMz6L//rWTl052jgQwIY5iugSEjBJrtKnErDLRt
Kjvysve6OqrFKQOfxZJWQV3Mkh7Dni2ULkGijckNzxBlr/W5SymaSHbkUP2U2WjJdRoGrJSTUVe+
R77++/n7yO+gEYViNLQktkuj2tApo6k50ag8gLbZGsM6OzUNlFr14oVRN/bMQ9XItB+v3QY8qthR
TMDwaaqPEu7F1dJ3bkasJXGiKpnCtNZYwCy8FzwbIobzdLCNKg+8fpbJbF6fiQ8+b5wKuA6GuISD
BwqPtcF71Y30vliOrZaf+yKXCdLudAi3VoRa+6KALaUxazeiHflqpIW/amAoUfJD4jZHY0gOkFR9
nr4YALl7JBoSxWfkN8uzsJURuV77En4JYjoyB1XDNAT/DBfb7Chdrqg0daO2U8Mqe0DJu12or3sE
bUhJVeL6Bt7aEpp9iTd0zMZdEdUkf4Z6Fp7hdmiUT225yoLOzqXBbaG8ioQIo562sK5ynszO6ns3
0viWKiz7kUG1EOx9bXGgaV8EQJDq92llA98AwMeD3RXTl9sHZ8+VPggPYB+dVrE6MhfNkrBpcCOF
gC9QHcfJN1rTPN22srtSYCgAaIO7AnAo+NIwpaa61tSN0vxtblufVJZfGk8VqFZntTrlSYfI5x7y
7Ndtw3tfE0UfFNNQb4CUF/esC8/RHTbTNsUON13V3a3TPL9YqfrgkFl9MOxJvft3c6BucXEbgmsM
F8rWXKFAfpEVq/txIyrK09R/zwgeL5qsiLL32S4NCRHAm41m6brFjRi4G/BkxuiVf3spMgvCF4NI
4kKnChZUM9K9zwuRuMRe6ORqZKg/4ia6okifgaU3lVF1IzDM+Mlv9kKfjPUEeidLVlW7zkH5XDz4
jjBKhatd7KXUVWFVM1XcyGu+JbWPTJqmh3IJg3r2J+vfZnjx2EAShnFM5J+mikazED4yt8emlbYb
VQWG080m6QMInFqSIHWdeUEsCc17EEugu4sRp62fsdGmc98PTlQr782sBovbBOUiWYrMiODMbQGl
SjUbnSjXiT8w1W+1h/9vI6IjG7R2E1D0RXWZBnr7iBG1A4hnb/vyzkqQauEFyInVMW8pZHeehqe7
vhA1WrL0DCrFKOuKoDP7w20zOy6NVxRCDQq4KjhS+ZG6CDa9Pk1Whnn8yM6yg5c2T20aFybIkswv
awnK52GWoDF3opuBnBXsErgTeSV3a3Cp12pFxFaj1jnZ1icnaIze92QVmr3dgw4KphuRNQKPz3/F
xbJqNZ3pUq1qhNyZnd2sPBRK7RzJLOv17BkC7MXljxlQZlxd86miqqOO/QPa/Xtvd0FNvGfWT5LI
s2sGLVWgXxB4r+quaHjaoJGGGQNjqsR5IPkbtd7/3RVw73zUs+ALYnZP2kJtTW9Qo6ob/aU/1oyF
rP3D6i9Qh5N1p/kltn1KQHSdS/OClIIrm/EFX34gPIpc9EHVKH0ck4exaw6dbaNYd08lT82dOwHT
M+gO8rCDeorgCRA7XNXcGdVIsX+ayV/wRN/eNdnfF27rQdMLk0z4++vy6DY//ru/jzyLF4SQtn9k
KRcbZcxaXtodgzyp2w0ImmCdKLz+fHsRe+6F+hak8cBVjv6GEJs7qyJ9m2tqVDR/SqMLwDEGZTZJ
XrP7yS+MCLE5sTQFcB4dK2EZqIPZE/w4tcgPQ/2O+QBJKrAXZi5XJMRofUjTgo2qGo1sOBn6j3qm
fmEXB0sm77oXQBGioYnE5/BBIrx1ZGMBVpTh00Xgqm/8ZPg8r6+YnzXsYyWrXey6GqIMbgUUd0Hh
sDWVjCkeroOHWM1ZmVYwycvADHu7ZgERDS0TPqkrwr5Na9JWPPHVCBOFP/TRfFUhpmDkfpkWx9se
t2sJERp3D8BJiAHbtRDFWh2CxmdkG8fK9K0Oz1HwG8kmUPe+Do/OaMeDgx+Nqa0Zt2ATqZD5RBb1
fPo4aqGCGrHGHOgKETSrJbn03jlCNxzYT7ytQd0rRLU2K0hjoIQQOQm08NCpxv8nbGRyFztImw9A
L24bpIbAFwiXdpUDRmQ5Ge/wdw91OkdZYS1+XrvH0bq3PeqPWeprGJEamzSe1fKQyKTP9/YVXLQg
pwE5OHJGIWAkeuplvVZo0TKOvkk/N+6zV8DUcurtQ1O+3HYWmTXBWVa7tTE6VAFhWhG/N9twSNUJ
4qW+mx5XZQm70Wgk2epesEJJBlIKvDIDKNvWcdS6KHsNAkVRm5xMUMu5Ezvp3p+8LwNmzj//fX1A
s+NBDX8Ahkg42GqXFwyDHWoEDhTAlb2Iogbjpssh73xgMH0rKyXhcXd5kHkESSFGH/DO3C7PzlND
mxs4qg5gsA5GCFZD4aM6o+qMJFOGmtg7FoDsIkLiIkY2K3w/185XtAoHLWqhB2Hf68mDlUvIuHba
xEgnLmwIJ71as8azCvSpIFvgA++F42cGo/tp0rTDYkIMqT6jH8ayX6OM82JvL3nuh3zGwlipeEPj
RqX6gCk3XsZbQR7QpL8mWwkgVoJ0UxI293YSTBTQNEXKzh+G2++mEWbQJYUtGwTqSWF9rrs2GIdK
4v37ZiwUB0GWzKkPt2ZwBYEPRaNo+jUvBsW0XuFPpYxTdO8KgDOgUwlUMwqCfF8vMhvUITsFfRgt
mtIugPxjqix+7z6vs+RNuHNtmvguUE1FMd7AS3drp7bbQTH5W2Aui9Wf0a47680gE0rYWQ0PE7xY
hIqRKVZtVlNb5qae1cil1RymhjmExqr5LJ0Pqdsqkoi484HwtkFxEWRYXNRS8PZmaiyDTMilzPwt
dx7W4VWqErVvglNlIAiizSAc2gQPJppQ3NAgJPEge20/1MvAIPozSL6PzJCwltkdirbDYiO7/Qu+
3pa8LJYkSd81gU4MZ0nlA73ChYl5KE3P+FqWtfbd5R73l1/LNJt2/QzsVpwlFQdE9LNKyZSMTESL
DC2B0OPimXfomn65fVXsuhme6egYIAyAZmrrzBPmW6xCa7WoNKfx0CZWESimlZzHlQy/Mw/Q2tv2
9uIqzzZBWQ0Soev5g3XwJquhtRapa0fvoHO3HkyrywOUelTUihQSOlllQbu1g6OzHGMVmt6Cu2yS
IaD2Vs7rzSoqY5CMEV1+9DLkPEqOlKPJ/VR/GLzkM6sPtkJfJUvmyYvwNsXTwQWsA48uFwzn2z3W
MXy4gP5Ti9Zjj6nl+9E4k9I/FZ+QMo4Sz9y5PMBFzxFlvNqHmL61hek1jzkTbAH55VvtOVmQYEDd
12nbo2m+317ZTh7FEQVAL4JqH4OXwsJajBHP6oBv2VRRVUeKC0iu/X2l7cE1PlNXEqP2raG5heiu
AxvI//0ivmtoWXekx9J63MBVCPLHITB/d/1Bk5Ho7bkGLqn/Z0mI8OOYI/hXsMQgVuz8bKvvkzUF
di35VntR5MKMmPSWk5eBkxZJ0+B+AVdToJIfkPm+/Yn4TxV979KGEHXTGdyzkFSEP/juqWlP1Akf
xzWgv6dSspo9z0PKCTI+kHXiUAmfZ/XcjhXNjFTCaPWDO6x1aDpZf4cUlQZ11aZPkNiS3ZJXywNG
EtkmsLPA0qCNLLj7AE5QJwcGItLX1deT9G5K2deRHmfPu2Nm62fr76kgn2/v6dV3Q5mJh2XkGIDM
AaS/dUS1z0zWM12JlKp5Urq7XK1ePWuQZaBXYYObARaWI0f4g1N8MoAOR/HMRInKqjto3if7N3R1
OsxJYfQuPdKsu5trSTF1Z2W4CtDIxcASxmrE93pdrBhqMFUSF4AgcZk8tvreJHFJmRHhylkQ/FlX
6CTO1DuShdAQMNyv//yFNusQti6B4K9RWTBB7AH6cX8nnGCZ8MLV9cwfyhd7Jbie0nl41E0Lie37
+tj/852Bvw5QCU4TSs58Wm/rYywr8ecdfImpfkRN37e+eM63cj6m8/3Y/E2hAO6yf3drXrfnmk5o
NKMAtTXZ2WYLabqVQK8Y6GevB+OwE8xMEiauYitfGOpKfK4EP1wVYuuUErSCRpvEyLEDRS2A+Rh8
rbpf2N/bPnAVj7aGxGeUWru2MkAQLgbxCh6/X6osTuwTBg8DVYbwuvZoVII4CRAKT1jT1aWbKAaY
LK0qznBsOnTwytTP/vm2wB++NCJ8HjaYKJCsMKIQ8FR5sKAMx6r658MJK5iG5Wmte82MmyxWzlhu
VvHq/gCBW1CX9zWRfJlrVAVfyoURYSkjIwXKhUYVOykAU9UUsso59G3xdXHZg5eDxnpKel+nZkgW
oBCNHiOGbRcDpxjMfYthJFn5Yu8D2vz9a3JyHoz7bV2fkLGZWZ1lsUfi1nLQpjp1spF2iQ1Rlchc
FzMnGsni2fveq17Az3BHZXVqmRXhvjcL4jVDj5X09rs1tD4UuKje+7ePlsyIEMGneljajBuBxlIG
sRltGQ9WlkrecR8sbJvchUvAACoBjA8OF2qD268y6FnWQJe8igdW+oVLzkuS+oUJWuPApcWDStuw
ARkFmAFirfkCOlej7I9sqIDXLoKi/APnOauDeadnrb/20+H2JlwHMrzP0XbGL0T93BC/p6eSqQWO
q4lbcwB02FGKI9XsKsgg7xkuBs1Ot+1d3zdbe8KXhSpLqhUOaWLooh7MdQDdx/+nBeGzFiUl6zgV
TTwXaWDbfzLZe+E6W9suQbiWmZosxLKwBPQzGe39Pocd5Y9mv/SNfUBZNLRnyUUq2zXhlgZJKJ6U
bdnERmMdNOuBOapk13YOw8YP+L9fPEu8qekbmuRNTLXTvHrRat1bhYzqeteIg+cjGH9Re3KET7NY
GUnLuW3A+IiXCBq3X1mLGJLU/Z9/9zJ+/+OJjgOHrvp2NUWmNhhw7Zq4IqD5xMx8Zj5iOkwGhto5
PGgHIblBJQiiY+LcsjYAx61gdDiuoDfmBO7XacCspYxMfs8KkgzQHHD1Pld84g9j6dEMWU1cKGHV
qi+gZv4LNjRg1mVglB03w5fB2BzYf9DDEAdl6wmDyMyum9hb6yZKbKIfvWz4fPvb7DgBb3dqqCEg
OQLwZfttILLitmZlNnGupsPdDM31n8o85f6I8p0sxO9t3aUtweEmt9BRGoatbH1Xu/7Osr7NuJPN
WkZJeQ2Lw6MRFVtehkFWeMXFObIFlRNm44Q6yrFERhCsBT21fR8YRnlgKiRTu/SpJPbdMD7f3tCd
eLQxLWwoikoVZ4bAqUJX3Ifv64cSqShpwrH87eW97yhlTLNF1u3a3VzwMmNQHcki5B+2H1IrkkEr
+qaJB392X0rVJ+TssLvbi9v1lv8YEV+pIIgAlwjDSVbBEZy07zSHiHDtMFlna8/1USpBWR+jwajv
C5sInCi0TOgCrxyJeW80zXxYym72b6/mOpvnJTSQh/DREMjA8n+/iLK621uFmaQtsif0BZUqmh36
iErYrwxjrb5n6pLX9+7uYRgE/ghNODAEbe0ZDTVrUP43sZs1dVgsaxMqZe8eG5XISMv2NhD8hrwJ
w3m9xFg4FNSye6NoY69LToM+YOw1sSgwMrd3cG9FgBUheACCihkJ0emoVuEXNG08uM+LDcVPvISG
ioW3rewsBsUDDv0CTgrxXfhOY1a6EPkZ29hUT+BxhoX/Iu9CYQQpIRjhQekiXoVkzJWS9KyLi6x9
dpsyasj6x9TJH6s2/vlqB90FhmjwMgDpCbq3WyegZVXUmpdVcZ7/UJoveBWYzsvt/br+KlsTQo7L
dd0oa/IqRrNvZpmPIQutfr9t4zrMwQbmHVCoBdAULrBdxkogU9HbsFGy7i6xQZD+3k0PbvpqlCcV
/DSqxNP4tmzz9q09YdvAKoy2mQ57HuoV6sMSFPX75N6pMsnGvb1DNgRVPNTUUYrh/34ZEwr8BxX8
Km6hZFOndlRmDybIGW7v3rUVpEMgvkM9DEwwMLS14uZNaiv1XMXzbIbz8srM+iAtJl1/IhhxDTSz
DWRFyCK2RroOwbOz8bifujVoZsc3J8wasL8ZmQMMWzanoSkl67q+hLYmhbg9LvroUIaXfm4pgTZ9
doDSg0NMsrL97v6BaRSlUpR7AEfYLg3AosyeVR12JjOsMCHlgWlAiqHdWQ2QB5zR9IOmQqQtX1pc
QoXtVLHeloGTaHiVVSgaqG/ST3Ud4RClLywJcXRZK7UdLVjy6JdsfvAmmVbftQEgsqAmgOQA/ThA
MbcbpruKhoLSkkRdda6L4bhkMnje9WbxcSQO/kTuBfCncLmB197Q2qHxIoX2YaF8TqsVw931PWdn
v314rtlsOBYL4CVwt2AgCc+/7WKWVWtB6NglgFH8rseDp35GwwOc/YmvL76y6mem3GPYWXGXny0q
Ce0Yp/2dMWahJRugufZD1LNA7wzYFoemi5N6be7R1WAr6M4Wd4pbh5XhOqFN0HtqdZasmm/gNgKC
WI7zZKFBDKilJ8QM0ufAvhZjgl7IeGrdPyPJQ2NszrOi389V+WzXKir5g8/KnyAtfm/0XDJ5trNY
bDrvUXgAqV4xG06gWhvwylGi1mAH3Yiz9L1OZbWm6ziPByIGxJEe4c5HF3D7becG/MHTiAprZyZH
z559RMd08Y4L+U6NH7e3dGdBcFQ0Qjh+wMaTcWvLtfrOaFmaxeBs/Fk632vtpaitz7eN7Jw8BBBc
lbgjMcopkhx2QzUWnVWkcTZ39LCC7AycJ6YMp7KzbeDzxX2MLiZcQ4z1ekm7dUFxGmi7B7CyPBrD
Y26+aBWD6OrP2wvi2cPWD/HqRYcbkmoaph4NIbvQK3D9k0RBoc5lh4oMdyhOJ8ZwhEJwULZ/O1tS
3L/+SrCHoXr+lXDCREEUSpAyr8TLoHG5nE2yxlarRB6ING4vS9xBXp1GeQJT25ycC/9z6wyZOa9O
VlAUObOKRd2gdGghVfVRbRTkzuANDXLsxj8eKYzeofCCCQPgfvDfomRrlaeliVdoHg/1vaK985bS
+Pf2ukT/gwnMwnL1Us7QeNVYHJLMqfUiK2LiYDynmdO31KpkY9rXm2fhsQGuITi6jgYm/4YXWVM2
uTlkB8ciTgBhc4GtSBw9XNj0qwFjYQ6J1NtrEl2CrwmAItCHASzlYFmCOaiOqhZ43GJnQIkWTPI5
Zlu+3bYhZk8fNiAa6KGmxNUDBX9wqJvlvTcXMZTDg6UFJKf5Yc/P4DLwZ/qp6n3Wf/93i5jsxV2C
tBOPN6GSuVZ6VrVuUYJFX/vV02x9hnTu9OQisB+6oc/vSGIvp7mbhlPRDTJGLvFY8/XiVgGjE8oX
YAwR1qvOIKnt1byMTQ/8FfnonltqfR3d6UCn+WSs99KkZ2+HgRG0+R5j0NcRLrS5H80Mgill7K4Q
bMHErxEk03g01c7xS6XIA6s0mrDq1QQKU2yQnPerLAILxjsc2GSEMdTyRPSsQhXqzlZZxyt1kaxm
XX+ytJIFJuRiDs4wtSd1bLuw0Ft61lrQfPvpnHt39TxTw6/tegmhRs1emzEpo6zqm9cSAmqSYtLO
4cV8PkTRkOJyTJgQa1lqQfjG0MoYSjdFWCpm/720lF5Sl7jibfrYCi4oCQITYCnFSSTQiNWu1rlQ
LX5v2r/5E/COzcn+BCLG5KHQgxaaAX8M5Xzb3XdiBofVA/SIdAZHTDjEngHpvFXD52+1vz37Qx51
5b56y99vW9lx640VIS01qdNU6PeUcVFHKZKjAorqzifwYXVW6asymh9buBv/ZyP/sybhCFvG6KRt
bpTxWFlzMOl9Cu4aSw2T0ljDdBjTw+3V7QRCYEVA/4GjC9IXMblgaVFw/p8yXhqwNeK+v69MyfW7
95mwLDA9cd4U/LVtrLXKgg44QWXc0BbiqWruPeBRRO5rrXSeG71c/baXZZp7Hw0gFQRDpNWc+35r
ExWkbCwq+CNNnpcQirK+tv4i3d/8z+3t24lA4NdH3QcvFhP1K8HO4pJOdXo8wwemYKgUimOvEPMb
Htqk7sJlUqw7lFvJ49IoP4GalbXGdq1zJlj+ZgbDiOAsSoHpdNDiVHE3F0dSTuCj7745HfDZfciU
/m0dyPe6kHjMnociuUb90UOpDCMg262dzKkDjtVG5SEpfN77nMlL0r+54e2d3XNM3NDoxSCZB80m
//eLhKDOrNGZoGAXl+P9ADIaI31oZS3/Pc/E6ORHIxcThyLP22RYdFpUbiPznTPAC5AscHp/kslT
foyqXGa8/FRDNhpQMP4uAXp6uxiI+ZiTV7V1vLTPGUQA61QNQMGdDy+G6qs1+PaaY0WBKfjeJ6Ov
tE+Nd0gUL+zt1J+gZ0kSAyDr0cFgdPY0TF81cobG6327yl7Ge7t++UP5jl3sOm3x81k+1LEBEl00
rKGNflyLSvJtr10IjxnwPnF5S9T/xGF8lXbLtBTAiensvXg18OZetfIManLZtXS9HBTnOYklMK5g
OxHDwNhRoBlbtY7nqvE1cDYp2s+O5r66NgHnBLEm4IlG8q4Vb66q4J1fAJ26+oxaR6L8vu3QO+kC
dFMAcMUliQrx1WOxnjAMttgJ8Dj9kdZh8lh6p3H9nVX3SBCOZJzO1aqDMxsSc/Pv1speOqMPFvvv
lB1v/5IrCAOO7eaXCFFrtbtW0SGeFNvOwVxCIJ6eaMiO7FjekWf3nt0Zrw3zC+YP5bFtHtfCx/zF
7d9w1WATf4NwrbYG8CDgpkaJ+fB1CklQhD79Oj7Kjt4HSGZ79LZrFWJk1o+KUo0eYmRIQ+3I4vHO
DLVP3rG5x113X7xk92vEovHshM9gjz0qJ7AGn3C2TunT33P11vsYizqzU3OoQ7ANHx1JOL2+qfD7
8N7BWeDvN1uIc93c5x2IUOu4K4r+WBgrzr/r9IFWUnpSrdwIB2InYV2Psk+wcwphmddIdLwZHPHJ
Zaxlbut5XsfFqvhje+po0Jf+MN7d/tJ7ZsDeBFA9n/tCwXMbUioFaYE6d3WsWmWJlw9UI8zmoYdo
ViYrx+ztpY3XB2Sx8GCFmODWlIdY7nototfcg6zPAliUsthIIjCpAY/TfbMKWYDhP170Lp49ca5c
zCqI0xCrWy6AUJE6LqHPpnZHZfrjYGH59wRD7ImGgfISLLFpbGnnSTLyfTWzwE/QhW2xYoNhyGQE
KraO+/WXR06DhgJ2+q3sRqgJ+V3zQudfDTumVPKikNoVokcCnbYib2DXc+2jM3mHanhuyJ1278GP
IJa9UvA/Lt8baIPc9qS9aA5BHLQkeScPZeLt5831Zq3Z0uOoKH0ekKLO0YhHzUgbGlmPbc+T0J7l
NChIraDmvjVFzGXCwKRZx5kFml+PEOVEwZLjO8m0HhtvzMPcdijoCOtOclw+UkbRpS5Me0JNcaq6
tQSOvY5T2wqMwnz37O/jdNS8/MjM8U4bIatohit4Nt+85YD35TTfZ/qXuS8fErs/LeMzCvVn/dnu
8Mq8/QGuRnK5y13+NuHTO2ZmOOAdwaf37nXnMGjnlGBMhXN5HdPl2QtnvFlwfXmS2+KjaXa9KXyy
DTQUEHQRDE/22HldjU2pXlFIuXsCB3ry2W6CP72vBais+GNQhrrf+l++Qe0kKA4YMwnaIDumR/6/
iwPyqTCRpDHcCa5+FGpHqKZzULQlRLaxH21PKSYE0PpEsyZolqe1OjZlfSJ+l3t+v8po4q5PACYF
+UcAUhUlP7FbDi2XWadgb4vzcrV8p0+jxFNTXyHd+faXvg7al4ZQst/6f94bg24WI2B9zI2SwvmS
gs6rN92gVyWbaF5tIrfEYcqc4BYDcFtLkCiaUEUBUMOj5CeqSzRgZUUkl+yO426tCP4zUJuS0WZA
djkeksAx0Ns/XtcFeNEFS7P6xIIsGoW4gRJCVmHwW8uU1OZ2Px2q3pzbHZNdH7/wIrO2zGlVZr6j
jveOQm2vPaj6++2Pdh20sEjMHiNeGaggiDdt1rlDnahTE08vznjfBa3lryRIvhZEEgeu301bQ/yb
XqzF1bs6d4DHj0cPY/EHpT0x+2h9UnvJsd+183HeeYUbK9raWQrD7HKqYs9GC6fpi5a/eQMNsv7e
BRHu7c3b9fgLW/z7XayJJGPntilsjWAHMsJFI0HahdJiyHXMwNZdmOE/48JMTnvFTNwZ4C4nSG0f
o9PAP6XhdEjHcNaPt9ck2z/hNeembl9Vi9bEdvbXJTkKk68l6n+KLSW6kS1LuJoXWlR1W+qAddEG
01z1Q+7Mva/rs68D7czqY7JoT4uRSiaDZAvkP+tiN4cJelmljQX2q/lQJuYZQuwHazqjRuE7hgT5
vb9GBF3H4TV2kb520OYU+GkLxua/Sfbb0kffqnw4o1ZlgfM8a5PEJfdX9x+DwuerV8A+lg6bqlk/
88Qf3C4Y7hLzyX697Sb70RH0qv93ZcLXsxlSKwLiujjPYvrZUtxPyxhO+felZ6d1OnvI272C3uGd
jhEpiY9+jKFsb1F+Iv5jXPiG4OctNbzB2xjQ9drP2qHwFatAJb8H7NJP7eWroy1oVgCD6YR54YHM
0uiyL4lt5we7yut7d1RA8amAyVuyLfzqufplNpgX8UpCFcEUzmqVekxJJqDtqscs6gLF8ZX34pm+
6ZW/Pv83tvjMNpeUAiBBCHWWUQ1etuB6IO4pM78ajW8kc2C/DVMwqt90FzlOe/qvbHoo46E6xccj
t6fHK3GLDBZi0XhcVCtMvK+se9OhAW28KtN7uv6ZO8kNxVch7ihY3gCuRukQ42PCNdxq2pCwCkF2
betn4nkPo7aEt1e1d0rR/wK2g9ecr7gjJrUEgWHtwped84gwMFURoVMwqc9VUvpk/N6Z/9aC5cQB
0PbFy5YDrVHbE06PR3PXGUYH4qfpGBjjb214T1bJEeW3z8XGXdkQDklLyTzVjTK/QisO5ARFAN7s
gCWfb++dEHD+xwooo4GK4TgNUai2VtqiTHqyvCbjqr4RVE4OKC/n567VqlDpM/3RTpZJkhgJWcv/
GkXTF+Ru4BC0hIu380ZKUTidX0lv2pyXX6mgF0u6ZTmumdn/AgWQ+QX43fY4ESUZ7m4vWaxDfZgH
AAyWQV+FF59wyDtlXZVKwc5OefvormfFiC1gnxt2xzBmOun5K7XO3vRvmc3/WkURFJRaSGzEIrpt
9fWaT/nyatJXUylDSg4K/T7Z9xP5dHuB/PeLngMTkGEDNwi0moTtzQogoIhH5lfHQ8nFTfpj0hS2
j6aWGhiJKXsi7n1NvNAxrAYIOSg3hTvLqYplqoETe11SY3j1hmnOfCvvbXb0yLKW6Hm70Adc0gVM
PIndpOt/sbFIsnlNC+P/tiVEGLNcC61m+vq6tj1gi9nBrbzzPFZ/SmX+ZhhMJm97dWSgA4MGDKgN
QImDKpewvag/dBXrGH0lyHUWCzIZaAD37KdCftUy5berT8ltocuN54OFQqFY3tKMtS8HxaWvdjYd
61YH0SNwmCy903XJLl6fCpjinMAI0RgoB/ZzezU0xcScwegZulk0tKcHuOvJTOYjTX6XTuuntPUp
yT5RW5HkPEL4dsG5rCOc4jriW4q2+tawU0FpuZhcqKW3aTBnP11ynxHAgqAf/Y0l1kmqq7KzqWBU
AAIUVwVmZWxja7DEQ31t6kx97YHOhI5UQtoXfc7xjGeSO37fEhpaQL8BdyIuzSVZ3xdNrr7q2ZdW
B9LulKcoWSgyANzOFmIQBzoeEBHhpSthC1Mtm2eyeupr0TuPrT6GyJJijLR2Tu+PeR63c/6zqSRN
3r3FXRrVt9uopcTKKDAIr+mQBQO5U9PfOP+L8fMfoxkoYQCvwn2L9QFIKNy1ORJF2i1YG/mtQuJT
zz/behcshuRWuIpiH6OTnKqEkw7gZtquph3TYdKKQXttCfmmLyaGmQ6VqT2ahMWAM1Bih7fXJRZV
4feokXPcIqrIPI8QFpYyLVWN2TRfcRqPK/TdMBl4cksvqPXSz6HKMrugH6ftW6cWEMf6JTF//flQ
kQDuCrvKIWw696mLhxTrE6Wx7NV9HQcKAZ/HuilOdY++eRU26puX/W3nb/n6Up8645xnRWjb3xWM
OUh2gUeVzV2FShrKFx/EN7yOL5xFb6mNOint5LVUesIRMko0IZfEXmgy3Nx13AZ6Hrg/tJZxVWEo
ZLvgzF1KrbR18lappm/EnvLUDbiW2iAp3iV7y3+1sCq05pFfAGiB8TgRIzDhaVI5C83ejKG07tO0
+zpNmfZYLLV+tGql+uKVOrhjVIh6DaW63nWa/TQU03Bf1GNk2IouSbiudtnCBmM8GAUizEehpLZd
utUamdNq+D3MfRrYp6mewsIxjpJVXx0hWIHeCu9rcWiJuOoCcz0a+Vh1eqj+Ok/s8HM+53+zYPrW
QCW3DVy/DJ2Dl/vzs5S48fr++rCOsA58FkYXRHh/q2sJNOdZ9ja7hU/XT071RujL6GZAY/1t2j7U
0QxeZBpBwvOGo6sxZgkUDUZv0e8S/VfVIbMLIG32VnRpaC1g5rPqg2RfefTeeJNgg/+Gi5OKVaEH
QvjX+4rUSg/ygxdmjc/+tn777kjqK/v7eLEiwVeUrKx1po7ZGw2nKcyVwD7QQxpo9ODk/4e0K1uO
3FaWX8QI7ssrt161Uuu8MKSRhiQIcN+//iblc6xuiKcZ9o0Je8YxYRUBFAqFQlamuwb5WJs+bk+q
moC26BbGhIHYofKRxNZKdsFzPPxnhUChCOABnuG/XsZPZk8JLdZGPfwCJd5deojuLK/bAxDQeaJb
XfVb4QGcAWugih+xZl4yBUkbnm0giPyl+X5iNMkbQ09ljIvgJHbAGOXGBsV53Jj3dZL+YvJaWexH
NOcMcqtGaYz6VQQfibLIZla0J/J7pb/oRbfiH0uhBHnazDuEjQ4W/3NnrJOKprI2JEEiqXiM06E0
QpExOr0prlG0rZni/N6IqQxiI5gaaTAKEMSwQhu3jTUHWdxeuDqgJQMVvh/5p86idJjkENtL/Ixy
aaPHzV3NlKtk2FNa7JS3Xi53AhWuU2ONxZcHUf7lnCe2uRyKhkqF7icrCVTDmaiTmG7hg6WqCt9L
4aqUbSPdRR3EfW1cay5HlQWHASs2CH1xF51bZrl1jCot0aUO20I08l1ajveWOlg2RTuD0jZkZY4X
VhLQvJnSFxc1YFI5YzRv8GiWYCUrCHc7uC3eCwDRbjpTWRnVwr6bX+UhJmqA1g+n0bl3Zr1J8SFY
S+lGa4NS9RIF5VqP/UMOlXnd5uog0PHIWdBgwOVuVAPHcwZaxAAZ+VawHlN6TUxppcr0I6ufjaC/
HmEEogKAyZ8PBq9+VdxWlARg4J7IMWkqV5DuibSB6qU9FI2rCCtJMF+Z/WtcJya5MJIqsYx7Okj4
8z8A4Me5/ZK55uun/CEZjm7Llq1v67U2M74W/R+jKByg4QD9WXxDlJRNSBFjRoJJcdif/Jr9Ur1+
M+10p0h3rHPMFRjF8rx+2+O8sSZaCfw07HXt3nou6F0sgiXJUUuAszdrGLA1Y9wiZtUoNEQpwGYa
W9A0xe0vMh1jcA0hYNauH0xcLdZkk35eLb4853uE3DJ2WkVaSjDCKOwBHXgoRXtI3ULpHaoMXhp+
Rr1foVaj9Sunw+pacgc61akiDiN8Vvqdt2TXSeZWeCyjMSDNsYO6Wgc5TbOLHYtct/Ua08A8l1yi
hA3zPew5OpycuiraikUGvv9gVIXMo0U3IU8qM+9y5FzKkHBhQ/DUZi16vFKem6lYMeYdyUiQHREj
bNnY0HyXyHYde5Vg99Nh7VVo0YdODHJRjQGKAHZ8LKfuTFsS2xDGtdFSMj5/XB4ZD0T5ayeeGOKO
ozKEhqMswVDyNP4pAuNgfrI3UEP1Hr2RmP2b2sr+9Sjn9jQ42b3kSI+XP2DZfU4+gN+aojqQsYH7
5KMd3UNyV7nqfdHv3fKh2Rg7d8XcvA9+OMyJOX5zAp85dQPMDS4Un3/Jn7fqTeEpsTNsjtatSz61
FYtrK8ltzCJuNAb+YRJU4VWnAhof9Cg1SDOGJr7PHwhZA34uHfPQopwJWKG0gXetc18VpC5HBwhW
tC+uB0CKsj/0V5X7l+dxeRq/jXCbvlQiMkZ5TYKwlCGaPenvsVxJTjIOa0JYSwnTDB0x5qohwP58
lTJLSVZDpo0EjUbQlLEf/XCnHNv6UdP3EfldVtvxAfp7IJsXncuD/B+b49s0N0qjlkHsADHTwBxu
QvpZ6welcWoIMZeRPYqHWnar8rf+0L6R1lHrp0iN7fA3BfF9Xd5p1rNq+gRApssftby839/ERTzG
+hL8wZiOiAihq5Vp6zOIbrng6wyEqfcuW1udAi7tQY2YJbmR4zCrY7/6ogagnU2t90jrbpsGb+LD
XqdOUeyHPzGRdr25HSSfpBBeBao4ceQJB+2douxauob3Wd5Z3zMx//1J7AcpIZhZ5tUR2UHe687A
dp1tPUa34hqrxBwUfgaNvy3xfGsa3v00PZ8nQaskexyrxK3VbI2p/n+Ewm8zXNDPVSs2ix4DsqxH
2fDSY1fZqWIz13wm+/jz8sryusx/RX5w2M51eGAMeCYgIW6FJmo6HDHME61rsDVv8u5hlrAaZb+0
HumOVI997RyKD7M+jK1PhR1e6KXXy9+x7GHf38GfrbqVDq2oIpRk+jafHA2w+Y06XVF9xG6/Yfo1
IABNUduy5g5Q6Bjyen4OAcHvMa3vhHDbCm86s9X7lc9aKG2hWeTv6eHvFaSbCoUCNBF0XfwqmH5W
b8cYKuw3uKzVNL9T29KBmse+Krap9Vsmr6yzE+keBf9RIV7Wqujn2Bajn5Uu1ZIdla8ilrtTZRyU
3qbmCCHNtWeV5VB58s3cYd6jSzjN8K4RqI/5Lxqkd+UV2wxe/6A+x3dpIKy9Ay6eAif2uLObzopB
kDonQRlGkz/WkOtUS0juoalnVQ51abcj+kPRx8I5AO2D891OGWQ3JAObI1MA+c5BdsiindjdK5Zb
iNsmnlA4f1AmX2+cyezskD2MEI4ZbZU5NZJ9o7FZtOK6i2nh6TdxsbhAX6pQNCXmG8K69fSqCvgs
kri5MPlK8zulpl10v/CG4V92zsWFPjXMReVekSe1bLBn4uiQZ4ECXmYluTFKKAHc5ImP18kQjbhu
YRwh9H3Z9tJ9+9Q0F3WLvlQMMsF0IQoQn0VTdXRkhWTHL6a81oW2FHdPbH3N/0mE14vKIg1+BVUu
2aqY2MPallk6TU8tcCFXVYlU47GJBEwet3SUd6yst1MuO6IRryDLFq9oAJuD4hoEBRDA42xFiT4W
sojR1JmHU9ET3gyn2BTOcNVdjStZwrJrnhjjQsE0GU1Vdj2MiZDPdfrW7YziUHghGFnTditML6O+
pou8WEs4HSEXDwQdj9e1gpgpd8weC0drtpXsVA/WDYQq8iixUckwWwdtC4bwBLLUy565FI1OrfOp
/VBTQ64R/cLSzDcRakKuNag4t3qk95dNLR7Vp7bmbznxzLjIqiwH10oQ5Qd9cph4JYkV+ISvzNYW
hmPXJ05U3eS+uZaKLIbBk3XlwqA0GMOUjjAcG9tB+VOihGE5gw3Cl01ifBgPl8e5dAieDpMLcKlg
aVWBm2+QZNeVmHkEICv0L4YdKkXRhGzYvWxveXQzSxxe6udH4PNp7UBSI0TNiCC/02a9YDRDOEW/
YY1rBkq1Wouddxyf1wEM9Lc5zl8jJQVHnInhWWgvL7zoSro3HMiPIZ+AXjmq0Gt3s8WAhgoingjB
b4pa+vn4qiprWRWaMBgLlq30yWRPGooIl2dx6QFEmhnw/muGOx7kJAMaMMG5TOhNrKAr2jfKGzSz
Y4Pa6qy6+wnWHKDg9czOx9hWZMfQ18pCi5H15Bu4c2IoLHQvEHxDD83wjXKQJFv8zDOnqJ+rD+W2
cPX0mkoPZrGvhQxP72s1Rr4d9yu//Z4E9Iqdz3UUd4lAWwmHs4hH1n302GW2Zj62KdBCmxKSJOm2
Se/T/mje5c9psbGEfULRBjgSp5PJhhlgxJNvk/K1N+8JGzf/rzWCsPr552Xo/EPxBZ/HxA1F1097
HTebtnmfUj+DyoLpT+GdkB4bsduJEKohU2eb5RoD6uL+/nuRflBNTuGgdr2so3y2sWKXQa/lLlgT
51g89yDSAt1xeOSstH4+UirLbSlGchJYh5TgxUMePTX5YMYxa36RqrXbQnIr09O615UpnqMFv71P
DXPbYOpTkL72YxKE6VMb/2EP1wDF78XGjsYPgdjt+91lg0suD3obcPTgOWKmUTsfaNGMMRTVa8QN
jaBF60Zkj3WEDiWylncvhZFTQ9zAEjo1omKWeGscertIekczny4PZckxTi1wuzfsSs1oagwl1QpH
hmb31B9TetOT9zLztW5NenjRHFDRIGxDxQpaA+czx6REFbR5pRqpdMoic8OU2qweQRCkEQeEqJKr
kMq/PEa+V/srQsx98DAMVhu8Vp1bJZJgFNDQhFW3+S0EYI/VQveWJXa3Ld30Q/EcuXO2/xQFzpvl
m6HSoZjEqYTZFrV5u7qJfin3oj/9Ep+Ff5PenoyQZ0CSEpb1eo/HMUJDR+8OiuE20Z1uraQJi9km
NAtRKZ7BJrj0nc8kkC9qNypzuTptRdxAhMFN5CR/RPf3Udaz6q4a09FmZWkdQVPT3KqpRnaXV3N2
EX6zn37CvDlPMjKrNhWBtYQEhuSqVWPH7a7LRjszD4K6klwvbT8gGL9gL+ho4yuSrdiABalEOSgy
S3PPikqzUfoS3MsDWizQGLgtwDXR7YzeqPMRGXWX4yDH3cQYgy7a9+UT9p0y/Sk/M0A2QdvWpnby
MWk+eQ9Ft7e2YeGBB+r98mcsDfb0K7hNko9SK9Q17ntRJOobPS+AShUhMnLZymJCDRwqoFozbSC6
5M8HO7V6F9YEyTuNPbBxQ/xF9sAhKOS3aKTCue2U5pV47JqPYbW697XPedc5tc25TjMNvVFZSAP1
4QZKHPuwEfZtznZseJTFfSfOr5LEGepXufiddNQZJT/tjqOAd+ZdV7+PmtuRrSbt6tyH/7tR+CYU
ZJdKZKsmDGIbwo4MqZd0m381Z7gMAL0LzDc/Z7qOxqhmRLbcM/AHvefi1TRpW8FWQXE5PcXpLkE9
tCp8Y+VwmNfi53yhSVtFi6oEZN35WjWTBWl15EhBHauA2FALZBZKXG5GAVLRl8e46H2gXfyvqfmI
P9nVOu0n2vUTnmvQQeDFTTFt0V/ycNnI7MKXxsNdAzozBGazEXFtLaRtuo+r0dGj1I6jMAijt7A3
PSNag0EtZkWgFf97ZPPIT0bWlSGASwyLZ0rRLoIqgJYRx1BwXW0TN1JyNwY6Up+OQ22LZHQvj3hp
BUFlNOOUgIcGqdC5cXTTZV0PNr5ABU2ZJ+da5gtpLLgp0bN/EZdnqlcRGRFIOXkOYwFyX2ilt+ZS
FbMbvL8nnQuuKk/sdC/KVjKwxXGBAXLm2YA8Ch8yUWEt9ZHEaaCEMdS3YkBsk75O3Dab1i6Pa6a4
uKhmIwAtjKVB2VB9k+I67KVplPgiM9eKOYsBaqYf/c+wdO4qI7apEMpEp4FYVFTxGrNqqB1ZtdH6
VdJN5VU4ST0b94KGWpYj9grk5/qkD8EiNEmal+KpMPEKXU6UrULCVNqxyYjaQ2PJg+zKCcGfIyVT
SqftDYHdGVGeVH8kMS5RR9TlYTOGGsltLav08WD2MiivI32oy20lFtCf6TqxbmwQZOSmg22Epq21
w2EhCsxCHTN0CVUBEImfu6s1MpqUspIiYyq998ku3c/aSezf6Fa3CXgALm+OpYMXWSGuZACfA67N
i12UU4qmRLOhQWV+SHq1N3AmhWoYA1EhBkL+WRcgaxJQeqbTsR2zqz7x1PQh60O/Vz4HIQi1Dyhw
fFz+qoUUWUEpBm11QLqC8YwLupnV02YoIhaocWXLgmhnYubrFLxnhQ9CBbvoXy8bXIpQsPjVLzG/
u/ICzUgci3oUEhY0fiPZGYRQHftTeZse2wDa5f/CGHhvZ+U/MFsC0HW+xKRlRg4aJ1Dx7LqAbdrS
7p7o3mE3ZF+ugIEWdi4wHN+mZm87ibx5DFtyN4+L4niOTeMzLuI3TWJroW/RkU4tzV9yYknrwxBi
ZLA07vt0i6ZpvESE4yOEKkD8tc2Fq8yD5LuKrky0GD+Z4jO6mtHbTIrHldldch5EQwtMvDPLK39i
MxN6egUrWTBUV4PspYNDxcGzQDr1KL9U92XpZXdRNmu0M3G0aXKfyXY8bLT8/vKHLCTpM3zm7+/g
zp3KKCdSCjkLGGtsEJtIJdQzZ2hJtEYJtRQyTi1x/qQXmd6jq5cFmZ/c5WuP8F9dWFzKcDYQzoeM
KBnHLMSEJqNj5C6pNiR9IKCWOmSf5Xse293nBEiCIz6P2+zRvO6x8Gs589LL6dxxgM5C0OfNyobn
7tVQNYZ6TQP3Cm+rnW5eF60zuGJtW61dvVadI/W/myfINmaVXSsQLLstO1vaGBUum9kqZn1xWwHQ
B8nImVHH4taWZVNH5RJf0+4HCKxP4WsnHJiJh6ix2DbCAZiAWHtV9ZuhbXzW1SBvTfZa/A/Jmubb
tQIPA2E3QJQgLuTiZDOlgyApHQueJPUNiki2aUJMp/OoBnpYV+62oRSowmuqvvXK2kG1uCJQf0dW
BUGVuRnzfEWGMiwr0xzg3/do+fR26m56LzfJhu2Mu857BBWcI75brggGtPrQrsS1JZf/Nv6j4CnG
XZUV6sQCsAMDqVAfmLgKrZ8Xkff7+S4KNl5gmCEKdj5AjY416K9FuNy01wuHqn6Nxw5onTraU/Vo
QVTa8Ko1hauvisglq1x5SEOTIkiH55G5ndt7mZuAQc9vblQnHO3Bbt30Vtgr3uuuudGOw8Mmu++u
h+t4q/3JXbwA3yfvl8PYVz3j0gdxV/MYzf21meODNFve12+F/x47tUM+rkp0HHRu62mBtYVY2me5
vcsPFr6xOgj3v2vX8KKN9Wi6wArsmm10Re1X5HMbCf/fZBub9oHY1Ln8sTwR4NeOOF0zzimbvGwi
ucPHggATfWbsLtEdGjSO4MrPnnSvee02vBaf213jbC+b/nnsAMmM5H9GZuPRk69xy3VpEFUdq4AK
EPgA0aQV+3gybhGeUGULUfS9bG8eyfmyoOUJ3glE8QwW459XCiXNurIqmsB8xEC73W9ANKsn5q7V
XxfqXTOd6KxrA6JXCLlzQUbrVZOhQw6Gkl0MgEF7b8nHvldtYyhcId2VLdqEV7Dh89biB2eAmGuu
VoKKWuROtNrqojLP8yZQiXaQCDp2rfij6hS/k4s/l+fxZySBnpsIASoJ1tDVxbl3ODA1MQGtCqJa
PIJWAjepNUnJn5nAuQnOKU3SZ4U+lk1g9INP6wJvfNuydBNTAkZm5UxYGQ7fD5SNqd5qCWwNjXof
0dRXwjUU9JoJziHEQie51M7DGSEmGGk2iZ4vr8nPvYTFx1UdbLn49w9plrgO87LTKNakGKFgguas
OjbdKcldjeYeKfs/llit9Puu2eSOdOBtVDEMWROwkDiKXu5GM7Izdot4YrcdsDbq9vIgl6YRZAkg
MpgFrkHAc368EIUYmZphGrVp1L3RIGCE0sWXy0YWao3zVH5b4Y6TPqpUWkpw79KuH0EL5qbH57C1
p72jJe6w0hC+PIffxua/P7kDJE2WT5qVNcHojKOdvFm/mhG0dU+Xx/Qz+TofEredmFWBPT+ElcGP
H+KntRN4abd+zxg4NM4HIfVYhahB7NFq1ROmQLM6JHgBOjVadeW4Wgpzp6a4ndSnBQBn0xzD698F
SHjATvso/FNaVJyJ83wZwD1CDgVhjgumklrGdZLAyjQILis2iaT4lULem9a0L6/M8ni+Lc0uf7L+
lhWTIZebJsgzK7NDGbLFUnYA7uhJKPOVDHDRC9BkjuQX0G90/57b0ppmSIk2wtfKyM1ioPGk9wlJ
2eURLe8fZNbgRAci+4cOQA8MfSFNMBNXV1ENULZceYKV7QoTDNuxJxvRNbisnTxSXkC07A3R8Hr5
CxbHOafXaLYGhQ2vyJhEDCQdmdgENH3NLQyTHqN4DV68ZoTbuHoLXXUWSxilJfhxHx+o0N8yIVmJ
sQtXSWg1IZ8GD8HMLitx0SiMLKE11BAOwj5DVJZEE4yg1AHjI6sgsJoym06fcg+uZgWyYoNHOua1
Od4jcnKjpbkj4wpaJg/FFG8vz/JC4nj+ZdwMAK1SJm1l4MjBJdIVKje8rwB0/xNOHrs2tr0EVLBr
PBrXWufrH2ZghrWtqcHaveZn8MFn4E0dd1wZPPh8Q0PbqJkZDh2a+1LLieXbQZYOlO1HZmv66qPb
fKSdZ1lzpRq3aYCi5wdNbsyCIGhjrRbtjEaeEntkuyp9yy1P+xWVb7jj2kB6CuwTbEIre/fn0QcY
Ejh1QPmCvMviSYbNYgBJiIEWxtj4pemHKn2/vJoLOSsMzPwEKp7z0KY8j/wkEFWtOuVUJV3Q1H2n
21aRitJVl+Kl/8ha00o2+LP1Lglmq7gqMydI0aelsZUF4LTcy9/yc2uhgR5vffOdAN2h/Au4mE5R
aobxEKBILSUuWDjELRl1sXCh47fGN/EzAMOYDL2S+VIws86cj7sVmBSBy3IIBEp3Khtrp5AQMwYy
4O6YraXOi0NToAYEDhMFb5n8bh6mvDXrYggAcxH3YILXrwcQ3u5kQyQrmcWiKaDXTEQNiBzxAP4w
0cU0UzsMbAR1FXpT6VbWcgWU1Gg2vLxgi3M4y77gsjNfPuZPOfUdM+nKOJSHgORJbUfyNk7BOzqO
g9dq4+RdNrYAI515pVClBBRk7obg5hAv7z2y6WIMxEGwbq1Irzs71yIwW4FQyJqcyBiL9Bb7mDpp
FFW+wRqj2ielQd+LtsOdz8hDOkBwWOoemp5R9nT5A39uVXzfzMCKNuBZrY1LUaq2BUc1WgKDEODh
AzPUbO7sklem4eecf2k8iXBec6bD4Q5zY4oMoVSEMSjR0HVAF/641wUh3jV5nTyIal+uIPYWRoXV
BScOMDhoo+ZuSZdn6KdrztyZ3z+LmyEUiORQj9Qx0O+U93SnP1/+8QtPE+c/n4tloHSJIC2Hny9D
U+BXeoiDnVXbaAIrHhmdf1+x9/MIOrfHrYXGiNKCp3YEbhNSJQdab6Rnov8aqs0ArKip3g+CJzW2
uCtI7OCRzu6Huyr+KNW1Hv4F5P/5l3DRbCp0LSoGBd21kae0B/1NL65klOPKN+KXmSNmGmhfrfbm
bWUG5gz//Fw8t8tFAEtWhQlvN2PQWi9F6Vbptp58Fvp4q36OftPNZXNLvo/OxRm/Ks0FCO46o3SQ
pWF1NgVJKuP1PU9GYKvDGyspQ7uT8zUK4kV/UnDoIvuaOb55ioukbmaK/3wKWkV29eQzBbf+Q7h7
naRt25lgHU9M//IIl3abDh4ZUJ0DQoFLyHlEHS2pTpRenHAt0GufiKTwR6NZK1TNP4VftVMr3DyW
1IrDoe+mwKxyp5LCTV5s2iv0/NvhwbTISiq7tEug4QNKTlzdcb5zu5I2NCOQQJsCy4zYtYh7gk0b
o9xJQq1sajUPOkLy3b+YxxOb3M7spKrvEaRhU+wIQELFsGFlbm7/jRU8waMgBiTrjx415NqN0SR4
/ZXV5go64y89sEorRpacfiYXtGbJQh0J77lLDCmk51sRT8xyM0RXkWT4cqjcU8PM3DHR1JWJWwrR
iNDAW+EGp6G/9twaypdCHhZMDCYccXZvts1vTHN2rWVtuXKSLaSeIDRDJXGmMwSDosk5RtSpk1qH
5hQA9qjshiGDREha5w70H0YnS8XoqWvw7mj00KEpKwg0G72lr2RLi7OLt3MF2Qt+47OluTFFMnrU
LibUTfckhch9orSjm6Jy4sST+fEvPMYECnfOEmCNW8wpldlghKBVM7qh9icmibZZFYLzz62gj8AA
SmHmNeVFVjUmyKXWx2KQG/1dlqal3Vrt/f/PBh9DrFYwEgrfT5kg2UnXRE5nrb1lLjyVA8OGLEdD
RESFm+fXNVIjMxU2wAoq+Ht029YHwxytXTiMzX0rojCXmjW0siJQ+1O1Ar40GnVbCqPRKwH09rRE
sPy+7iEVUY6T2wp68hAVKnViOiYrnVxLWwccMHjTQDsidIi5sxBP6WVmMVkE/jMM3RTHU9A1IHxq
CU2Dy5O/bArShwA0geiU580ViJxFdWqJQS20oyPTuHvMa1O1tRFIkMumlk4kvFqCnHAWVYb8xnlA
GDQtSWitwJfENrqeCJk8VW7Ef+NNJ1a4UNBUDOIiiNigoG5VP26LfKfTVl3JHxanDfLQ4PzFlRqV
ovOxmDIdulSPpADMFmDg7IAdLCaZXKMkpa9swYVmG3juty2eYLtQAcIhgikGDBUFvACZVdYdJYhd
9NtImcT22I2JAsHxeuoqV7FKNm6VxBJrG/L0NZ7sqdaiREZV3RYTrY7sptLQ+pyrBI0Kl1d4eVYM
UK+KBqp2/N0UGgut0EihiAa5tNhLjaG9jGJf34Vtbq08ucwTzCce0CIFkA/3FyCkuS0CSJxRNFYq
Ad0oPw6T9l6V8n2sBZGEBhBkzzO2pFlJqZaGB7Kp+YyBDByEqM4XvYrVqRxq2OyrIga9PKSuCiGO
fYAnohVTS5kOyMChr4a1B52lcm5qRDrQSXkhBTEBm/2h0d0h9KA9W/UrOcHSpjw1NP/9ycU7DMNU
JmY+O3J2y+LEoRFbKTwtHIw4ngDcQL0LdLI8uXGvzlft2SuiOtpnTb0hYPewtZ4B2PJ42QGX8my8
0M7S7dgLBrzjfDhjV8XW0GE4IrjOHTnqXL2JVT8ZquHaVCvBaZK8PzaVipd9zbzSW3N8ZoJSrMzq
QucHyiV4A0CuCl+R+AJyQdE7DZleCTAJ3Y5yejWo6M2XnyoTIgiy5JR7tQHBTyS7fYEb/qhf17T1
WtrdsDzfCVk0rGzNhf1y9kHm+cQUVW4JvTzvl9jR1cSXaX4IMQvt2NspJD/L8aiugYAXfAs2QQhn
IBzgjsXtF3MoICyW1LAZMVclt2K21iu+PKpvC9w2GXDlspoKFtQqDn2KFz1rCNo+eay6CsWM5K4Y
wmNp9Sv3kKUC0tnIODebUNYtaNVIwZh96OmzcA2RBzufxgciqpucJHbeuMWYOJZSeuiovU5zO7FW
CFgXXkkwudCtloF5BkaLJ0nPpgw5tYAYAVSWApxKIfROamhO1ksAa2YMxcdwT/TGD6VBtzOiHJVh
TWh4dhsuDJ99A+dWRo0TxRpxDlZ92r6JgoibX9Z17fPQIVOaQPZ97NNOdieWrQlnL4aVk+FzR7De
m5mUzMM30I0gmL+RvTqq8T7RtWLyclD5tsQfwGVVkgiQZcTIgEJGHjrv1yhek6fyob9R39d4UxZO
GUwpWLHw/KQgWeJ2TRUmSdyRSgr05qgqgVD76rhSiVs4Xc5McNum62RKx75EdNJ/Y0RgGZTZW9Sb
OM52lwPy8iJ9D4bbKA3rtV7XsVHY5AAhtNVMZud6fkOHlYRsKb8/GxOXECDnHCG8hFDQoj5bpruK
+XqtOor6KeOdUoh7V5IcgSi3EKL1B3NTdFi8xK3U0R87/VllyqeWiB+Xh78Yn07Wcp6ek9NVwt1M
Yhom2pRe48QVw8JWoWCf/KqFm0y6UeLgsr2lizDenVFi1cHLjJ5DzmDWkoSgRoG8obMr+KoCloQ3
/YPJtgmkUnFfr8Fgl6PQicXZ106GyPJJHId53us49IoSikmTtSkgiDpGG1V4y9Nj38qbIhdzu+6e
tGYlFC+eMSfmuQDUsnKEsGk7Qy4tCK6aErHrqCTeyrwubkpIX6CaAfpMMEqej9LIBxDmZTCjm478
uFOx+ydQdB1lG9UakGs4a9eYxS16YpBzZ4gRJXgpw8ZRoR8y0spuTdkTpFdWxG4zvVwe3troOK+J
2qZIJgtrWOTFr7qlmWMSSbIZpalz2dLihjgZFuctvTEa/TjA0qQ1HtPuUtOrlG2tH63RKYrJQTFq
xeJiBDqxyDmIxXpGegMWjS7bmOF27F5qhqa5zr88Mn4jADCH3sITySBuaMpUqjJhIXSQ2hc0cDpS
BciPIRUHGeWgWSdFTmpXtXI7S+7N+j4ew8q9/AnzUE4O4x9fwA81KpMGfc75ERdfSPelqRbbqY5n
C4MdoB3uTsLmskHOb/5jECBFlClAW8mjkVWxAZIsxJBVijJ26MRsG5prKiLcAn4ZARsT8JbgvAbg
mjushinLzKEj+XHQPpThEOYRaLHsSFsZC3/K/2VnHgi6i1GF5RE7YhfFID6BdpYVUdeUXyyHSrkj
abbkWPJGfu/yoImTlbScvyh8WYU9oJ2BKkfzBJfFiKNaVHj4yI/RkyDsyRFUuORB1H0G/LyyGaXB
Lj/CxC/LTTk6g+rWq1RPs1/yXqNqwGGiKjPXxbh8Q5zUIlQEA3qP+5vStuz5H8W37Jfc9mXgQ/bF
W/JSPl/2nCVXVQ2AiIDxxk2aP6eUdlB6yYBcG0XC2NCbBHRmtMgdlmxk5aqI1jrcluwhC4F0NFrc
4EycE7G+1johUoqjOTSPefWo5slVRl8y3OMNAdI+dXN3eYBLWwPHEjTpUApGVZ+bVanQitzK4/Io
V2Z33ctju6O9safVKG0vW/oSmeAXEMX8WUIWFRHgN8/PJgnaTHplJOVxXrdo2+yibbStdj10yqPa
DjfATe3MfXRodukW195tFV9F9Ci64G07xmut63wG8uXQp1/DzbRUTWlmUlIelfw1F4gTmi8kvCKh
sal1wS9KbQ/5FSgAPl6ehcWNdGqXO6Fr1ZxC0GKUx2EYfJW5HTMdUOCEwyPWWEodsxRcK3qJqC/d
d+i/zW8qCK21a9tpYTehAQrP21/6ZxIvi9HpJMyKHp+RWr1LjCtSDbY0tLaiRY6ar9SJv8rv3NJL
eL0HDAQK0wp0Ms6X3oqMRhX0ojwejHnnPoEQ2QWi1c+3Gv7717tkz+jTyIv9v36lzidwlQ76orzQ
jhzNEV3JGbwR4sairaw8iCydiApKpJCAAwxnPoLPvy4dO4BhBsyF2k42JFchBJO8TtpwWxvTTiQC
WhKugAba9enojRrdNqWxMkELq6GgejYzgKON6cebTKrSjJk9q49tDxEeiD/a1biLpRuC2/Fl/1sI
MNjniC/oRgBIhG94TtRYnHo0HR1787oBO4VCr2qxcbJpXw0gD/xn16p5k8EankJxTmkoqXGbjBi9
XEBYrj7W1JY3E67XNlvTm/i5k+HD4Ls3IVxpwMUMLivU6jxOa+SbRxr9kmnnplsT/be0dals2Enp
dkVxHa7RNXMJIqQSYBSYTwBMNdSRNe48TIQ0s7Smj494p0y9qZOzo4DGX8/oqvQqY3Lu1OjTdVql
hrrNlKyUKn/4Cxj4Z2lyaUbJzUXec4+NaahP+TDFx5FC7arHS5+Tqiz0LKhe7aMeUrvp2LKVtG2O
TGebGC23s+Ly/CqLpqqvXqCTG9T/kXZdO5LjyvKHjgB580pJ5bp62rt5Ecb0iBLlKC99/Q314uxU
sXWLmDmL3X1poFIkk0kyMzIiRZrMzQqDHktd9XmkvY0NeFn/0D0XG4DTL6gxOKl43kZm0426AxuU
hoUVolPG8TbRxsy+xrLc58ocnpla/n4yHIO57uxWNj3CVR4SgxN7urX6e4Wbt1pxf3lYMlvCepV6
l3eGZdJj0ZO4etBf459RDylXyeytbYVFfAVIrKUVErp552PqO3VyrUKDX6QvdWdDAvmLw7fZVcyC
7Cpv591YvV8emYjDWTbCmUnhPENDlWLk1uIV1XgPQNVVhuMqGa3AnlrfjaFfnbQQ0hvv1DEmYMCf
zfecse3lr1id35NxC+dL37S1YykYd+kEZbNhu/zaUdAKd9nK8iufNsCS6QLTB9qPxKR936RzNenw
mIaiNxiZosS5m9ksW0RdYkYYzMTaokCJGI7ZbAHx2SZzSTxD2WrJXRJco9+lKO/rmUhbzz89YJaV
PBmeEEdLPR8UL4Jdqr9Tdw7n0fSHBODrVhK9Ph+4H5YcyIEC2IQSqzBCb0YPRTEnyZG5ZhwmlQl8
sTYiDT2XD1qqJX7OijcUY36ULRrTQZtR+RMtHg0g0SVn/9qYAYNA4t/E6YQy6fmGYTUdi4ljzEyv
DlYSum6PbvCZKBI7a7ETKllotkC1B9cuYW47jyd2U7r0aLGq2Xal/uIMJpcE6E9nO6b11IgQ0dK8
1FJjsjCYmr3bg1/+qEzmxxq6rxPQDFZd6l/eEKuzB+KnpZ4LBUvxRt81zEhGHaPy1Fs2vXlOBf5E
v9UfLpv5/OTFwHQdtzOQmeCWpAqHrWvFtpuiSf9Y9hCT2mqt7acp+IjQXAgkDWi6feUWRAaSjbg2
nToQxR6AxXjWi14am0lRWPUIL1V3dNwkpe98ryMfCcKhlJH7r/nHqS3BP4aORizJYQvFVH/I8V8l
CV4yC4JzxNGoT+MEC6BaBFdxTbLuz1KcHycBUOWOYQJnjv5rATfh4rKnZ82cHNHRGsgS9Gux9/TH
l6B5clpn/ZQCBQMXUHntj/ZXC3R8RfNV4mjLdhcj/KkV4fx0NYsWdr8MAUWhlyTsdz/cTRbaZHfZ
kGw0y2KdjEbVa0tRFSwGjZ/An77lKieuISt6rS/57wURwmwWeVkxmVNynJlFku4uN//HFRe8NjLt
0k1LTBe6ufyC3jVaJtmDsiEIXmvULbCUE4bQgdN7gnxim0gAGmsxTMdVHkcAznRcq8+XQtE0Cmgt
loJD54mDkrNI3dBrvvIqvLzmq+FkyZ6pC9kUsGrnhnqrb6CeXGCLu+beSpNnz7hpjHucTXjdLw0o
k8TJVo9Z/cTi8kUnXjbrJreqGBbprYKsipmR6iG7mgLLIZoPytu+lJwHq259YlCYy0FFo6qNlNVR
c55iloccIoO2zIjILfERZ5BDAEgODdkLGOx8WKwumpo3anLU72wg367UjJhPcWhvu5Bd5V+tO3OT
keEx/eYc0pjsebqxJT4jQp3++QTdBAf/ks9At9L5JzRcyUe9sZNjNm2Gu/lHHtj8yosOc3VnZeZx
Mp4bZLFulB8xrYjzh0pvn6wLE9DQLB4moMeOavPNACo7aVVf5dfu8J5Pf3MwIW2Otya6Cz1Aws9H
6tGSWkVkLlvc9siighKA+URWul7b5rh9IceqQoIbKIFzK1a00D1BqfUIyMfO89LDhBbhy9tvbZ8D
84rWL6Cwliz9uQngeTrAYFyEdvAmmuUmfrWn53GUpFMXDxcPEAsUUYsovAWqB+EAGVwj0ds4ghW0
pBcE18tNa3Z+CwA4SBHmqfcNKuO1WH31nRoVhsYMbHPThtF8+oq6zRCppN5aL7b2bsfTxu7oPuqf
L8/m2jgh+wqCWtQZkZUXjuMW3Gl2lHrJEbcuBcncOJyP7i3PN381ONBhIj2Ni9+Spz5fN2ZFblk2
ND0644in0BZFP2dKiI18vELv6GiQNIFKlyw/KtbpPzaZjbsfMmUf8idCuC6bhtuQMk2OBk6dxGwg
rJuDHtwC/Vvs8/jL9KJoN6C5OejRHbRv9e8Q3eGb+j21Hx3Dkjiv2IH6z9d81K9Ag2pDqf58FhTX
yxr0gCXHKRwfzOfizv0+b7r7+G64t/eoou0wMeje7+9q8O1/R4Hi8nLry3qKfg3IOMpO/9gXjpLE
RbVcMWA/K0l0bQXWj/EW0GMy3LXA/X3VtvOVFyphPpA++hL7YH/aZzv76fJXrDrdyUcIx4vegIdZ
5fBzfXjiNhqNDJfUs1/nO93ZUNQQMpBVXja5dmgvJEYITaCawyPgfN6rOGWgj4eMfDYbBxta6E53
3RcBp94mvs2/Xza2LOLnSf5tTLhOecng0ZjB2HRIdulDp2NrycLg6lvKBhwYuLBlKsVrSKJ1nVJC
IfHYL+DGHHxFdvsrjqAPbRqHivHb5VpqeOw6jt4SoHAvD3F9W6GACLwoqtD43/mEllVcRw1Uyo6T
j/jI7so0KB7S17klw3a4reNNcqP63lv5oLwpb4MXSMwvb5BPUwwuHoA8QU6FpPS5eUfvtDlGF9vR
vhv3CQuiZ8YIf41uI8KL158Sa6u7Bnt3KS6A/kfsj6RNxZQRxADHuh136nA3XLs/ko7opUuU4amt
fSt4kjWJr24SOCpkI1C3BDGAMEKknasCHL7H7puz656YDxBT4qOJQDKVqzvjxI7w2kPnU1H16ZAe
LevZm1Gtc4PCO5rmN2Xf16Mk/qweccsb/L+jWmb65Cpr63DapIC1NviFtNRjFHTH+QsKltIU6uIB
nzzEWTCo8I7FS84t5XPrRUzB/JVQARjphqPHwOd0l7ihve+fR2ObMVI+N861jjJpJEuAr11TgKT+
17wQ6Aso10UVw0A343cDLGmxJMasu8fv3xcCOXO8aLYS/L5+bU7EWwQ+imvHecSLBx2VhEvM/T8L
99ueELPT0UVTO2ARx6Ix3tPU2RZVvm/d26i0gWxGV8uX2AAZl+yxJVlFsaTXa6Oq2znMGht2PNjh
5Y29fhz+XiWR9qoskjRqOGax30xh9K3dmGi32TfPyqsXuNv4QDOSqWT6Eb05X02NqNfTBrR7Ot9e
/g7ZKIVdofd9NfcNPiNGn6aqfO37m5rLciLL7fHThsC1GSUnDdlLcSqVlCJkLltvDuLDm7ObfOuq
fUn86Kq+Sx54mEoGtRpYTuwJgUU1S9UFq2R6ZOU2N+/mhS2tuTeGa2u6KdHpfnkK18/DE3PCHFpK
3aO+BnOAvZO0ByucuZ2rgB8d5lvVbS3FZC9PgEvzufz9JJRVnQfwdYz5HPw8nO5wkTg0x59o5idj
2Oz/EHn+z8XxZHjL6p5YKw27xxnxYa066r4JiaT+l+X/ujyLq1HrxMriqCdWjM6JJ7ce02O+c2+n
wLySwjdlFpa/n1gAGUpRUAMWum/jFe7i1+NVHlZhCvAR20AvJgA58z2EgS+P60MX4tJiCeEYcHA8
iym8w9xqPTrsTdD/NgGgasAlsIMXNhX6o6eABi/KVt0Zb9Tn23KnXiEVsbMCdBf70+YPoaSfllQI
4fPA7SJzsaSRmcOO5QB0mXcyoMDatsedBaiIj3uSWOBuKgrkE1WgvQ66CRpVyDBINvrq5AJV5eko
ISxKMcJAkOJBfSLx8LTb9BCP3pqH4cC3/c9smx3Hh/iqOHrI5DR+vWuO1bb9Vb422/wRNJFht++C
6kv8o9pKUzvLfhdX/PSjhAPLiPQkzkZ8lHJTb/SwChofDbIheJH9yjc3l/1rtXp6Yk0kgJn0pGoy
vKRxkJh+AipvTn4UJPcLkBegVU5yZzPWYs+pOSG2zjrKl3aOwXXgDh124+tPbUPh0PRm+GbcqCFU
l17qMD9YW20X3VQ4ttJrXHd0gha+bfvkknGnbHPAdi5Pwwf1zIVJFwtJ6KrtjEjFdwXqtXKj7IGH
3xudDwqLGoLbjwnECKZnY1d8w6PvYF8BH+Pc0RCqge92RRo8Qx/jH4av3qrHlERfqMRRxTaajx13
Om1CyG7m3FJKhlUygFZ65su/jv82E80/vEtJ1yUOKNL0uHGVcTOFMfXgkYQY280rNB9JGn6TvQXX
rg+nwxKitmXFgGEs+y8z37vs1qh+5bJU5We4GxJ3pzaEuN0pamqC4ggOjqhJbxTSE3DGb6ZNHIwg
rEf2Zvv867I3rb4xT20KQRvKvYrlNbAZu9Om6io/KQA1i7JtG0+7KpoPStfskqG9G1l343r0Sw/G
+ioDs9c8bQ2Nh7HmPs3djSKrZkhnQ4h449SlXjPhy7wHBgDcFBq7DqJwGWTtFb8PlWB6LQ6VZNev
3sFP50MIad0wcDrMWGd1m9zPO0Ay7swg3/CgldwV1x4XJ4bEajoYPiJb7TC8IbSO85VJvG0aDoTe
XV7gVb8FKRLq6QtloVgOblijTkoesyNL6qDWoFBX+qmsUefj9PkUk35b+ZjVkxuHCRkeq1QoO2r1
Pkl/aSPdOe7Ow6tpnPrbMakItT0IY1V+WnR+bww7qvl5NPktIG7ZnD8OikOKrt0aUbkBjyOKfOaO
cSWM0zpsHeNmoSmNePbgMXC5NDKuiWVjCZ8P5B16vpFPR8VJzANU2gBUb97So4l2haqtiQnxTz1+
KgbJaqy5F+TKkNNBdhDYerFEkLcjxFOYAyhcy3elm9009SZhoadudfYEDrWmj9GwL8s/rDgBrg4O
5DHBPwXAveDUDXpN8MJrkmMM8Fvdg0/Zxu25lImUScyI+aopNlnT5S0Sn+0B7W7BpFG/VTPJFl2z
AgjjQksHVhBAJs9vt1hI6DOaSLw18J+wU9+lpdoVdwBC8reF5QtOvJkrXtmaDQqp2VxcDaV1yN1x
U9fT89ypm8vbcwligue52JcQN0CpE+jE5VNOTEX1zOdJR1VYz0LWJ4E7aUaYjeCiSMPRbrJtT10J
omiJ6J9NWoYOAhAgEx0h6ZUMfYrHK+ZvGEPofpOaDZBotUnmFTvgHfzLA1xdLUiQ/NeacIvSnGZ0
tBJYBHMIWvsbi75HshuRbEDCqxRYTrfpFD05ts48biOQfQRKDq5ZKx/fO4uiq9M0ZUn+VZvo5Fx6
HdACbwlOqNG6UZQMpT4N5Pz0etM5Wz5Dtl3yplo5JFAX+21G8MSmMis9LlE75bV+XwygJYgjX2mV
3ThrIa+UZMH2KKNML3h1A5hIYHj6R+O9sGiZDr1Zq7EAhkiHH6M1bz2dBgPLSp+hjeWyg6zuAGS4
gVZC9IUAw/kOAGeLPvAWQ0y0PfcNoGUNH7T2fBNV2//NkjAqxbQnoylQl0ELlRY/1THRjWMaTu1V
IbG06h0nYxI8Em0JbdlpqJ8uzVpF2CQHt/Aj9jREfxMLTwwJl20Qt9WmyxZDqbpNywOELMKcS9BQ
a9gIF+pB/y6R4OwD7z2FzVgianZbyNdvym+039ruUTO+Zvm2cFBOsymJm8lvaslULr/9KVrZIOcA
w+kHuaPgHmaq2BZHEcKY3+f4bpT1mMh+X3AKx4iatkc74TFOflnqV+lZsvb74DIAFa0D4QvdXlzl
JMD3buN4U5vjtKpABUuN+TDqnqxPcW2/nhoRrsqtlWelVaUfewh4L4YOoNS8dbtflzfQWixHS+AC
LkQC4lM5zJzaIbE1lhxr75qx91qXKY+u7RskEEFOhXq5bZnCOCbLbSBxjMlC7squp60aKwTRgWj5
QYFOzuXRrL1UcRv6bU24FVHmdJHLgMBJ6TAw0EKB4GGiMdpostaD3r3eh7nK2scybe5mB8o42NfD
l64rLJDP5k0wFMOTy+ZMEhBXPeb3Z4nMBO5clw4dFuxTEiv+YKrmhtWqTMd2dS2RsAJ1CwBdSCqd
+2Xd8KntbQ7ApjH6CIXyxVw7u9Ce968FYWf1XTG2bQcLwCw/lBBQUMaIJPpAbIismiapdPPQ/qFC
xJJ9AFecgaq/8UFhKBjVWqotpXmcXDZ4YXp21TTVbdepvtYuvUI03l12opVpPLMnRHrHzUfOOezB
jwi0dNCOdD3xvziPz6wIYZ7SDA8UDVYq79ocr7PuV5Zcd7bkRbo6FkRZtFSCYhJwsXOXAHmFwVSw
jx7BnL3LoLWLBrI/ZLD8Z33AS2Y5Omju0J96ZuPy3K8lBD1Qdf37Y8LkdwC+2czEudSkXbop4mTf
KDS+bdoynNIEtHOsKDelU/5iPWPH1ObAnRnxy1Qb874ZO1mr9gewRDir8D3OorPhLFRv54P7jx1b
iZlnOI1jL7sqbH5Q428Vi16ShG08ahO7QgLeQOvmTFKofSHjQtxsUzJ96zB2lZnDm5ra3y9P0kpI
xbt80akG3h1UlMKiGrHX5pmBOVKUIJlD64r3j8hcUVkqTmZHCKZpxCuwMeJyRavyAE2vnTr3hFNr
r5XaVZ2W28vDWjnxToclvtjVzM6toQPiCDq/gNn1URBFB95IHi8yK8KCNg707yaKBc2JGt2+Muc5
MiQBZN2ECcVENMYteNezDfEfLbXaaKwxbzoYhobxMASZ8Wr0d38zXb+tLKt3cgvh1KGsz2AlccgI
Fcyjx0JplFo5uLAmeFMu/Fh4y4pGGtNMuxnoM+66HUlHy/EnNsrgXYvDftpkJ1YEhwZOxi1MXVku
IQfHHXwTNLHRfNuoKbEgiNvKeBvXHfv3qATHNpwmRT4gQVHeaq9Su3pi2dcqu1XtBihuGafwxcGB
A084lXOtBuXpAqFKDR1Uf5DqzjKivnblDQNptTQdtRrxLbTPLw2SaM0U5hLJIgepIYxtqHyck83b
kD5ddjxz2SKflgs9drgBQ58HaI1zz+tNdyzBtYQsbhsnYZo7PIhdWvoTZwqZ+iJ97ArVImbHspCn
nG0gj/46Gs1APHB1E61qoEFvY3HNlv8Cy0hMINph+HPS5z72judDh/ublTUdabXimdKJBU6eRuAB
1VzSUCOO0d4JIi1vTqZnr6siv9diejMPsRaUJbpOK565pOB9HSIpAnbZ0R6PGgVlhKkWTqjFg0IK
s7ZB1WAYm8uTsz79v+dGmH7qcjZXaZweKzAZVbQPlFjydFuNLmgcA7gJnXifqPMQddwOaVlks607
LT4a0y5Te2LJbl1raU2cL7/tLCM9iS92lzlpqcKOfci9EPRTiuVHJu7Kh+SHsjdKycStRpoTc0LQ
LOcUlQgHTkVvSSfh0ZJNmeCwoKlu9UjDb5dAjJo39WF+u7zqMgPCqtt9W9vlhLmK0whEOU/14Pgx
BErS5//NjhC4iswwqpbDTpQd2nrrAhHcXKu6ZINLRuMJEasrO1XLDUxX9NR9cW+Tx1HSN7MaEn+v
tXBj/I+jQMiAA+mJMqyWkEZFn+yOfh/a0JNN2GqkP7EkXCeBXTD0OYclLdugjbQDjVFM0G6pyrqp
1/f9v7tFpHnWY2NC6RyGoHvkjAnp6TU2D7m8/KujQSnD+mC3gjrM+ZY0m6HD6i/LX997AFgpdodd
6RLn3ZZRVqyOZ3mu4x/kOcQ7TKPERVmMBYAf6hbXX2KMOeEyHNnqeBww0C45f8iaLzHhJMRkYDNQ
EounR3cIDDT+FY1DcocSNP9xW3JdWvU5JD+RtQa3NB4Y57Y8Dv26skRSqMnDNAnHfgMEXpmjsTas
ZBin1Vh2YmvZYCfjQjp+SJUOtqA4C2QalZwAsp8Xwpk+93lkDoAwdx2yQg0znaCLI0kQWHWAkzEI
IQ2KI3ntqBhDMX5prXerPFQJldzFV9cfhCPQUMHzFPDy83mKUWLAqxWJIWTc6YyWw0wjdUZJqR6H
TLL+q+eZDtEj2wQwGBpAwqLEVad0M64tRx3FknDq5y/OwNVt3BRaEE9d4qM57dp0JzOYurEio6tV
kui9NqVLyRYNw4D7gP32fLhQ4l1IC0pM6fwzjR/Hv+gRhV7V798XTgfbpVXBasCtedwGBbOJU3zn
hsQv1nq/oACC1TKQ2EdfsrBoBgdXCzVQEayGq0zl3Ee2+ti2t2MHSVmdQ20nAWEwECxYUJbfpZ27
GayWjNatk8j0WNZmFDdFtF59yM+pwoxC/cyORopv0SCdEyAnxP0yy276RvYUXjW0kKwAsg/CYpGX
qim9SHdBIH/sZ/19jgovNBKlCxLsu/ByjF8WSbxcg6jc0EEdA0UGsa6blO1IK6dDw1nJnvqqO1bT
TaHu6az7TfNaopVxziXbcC00YgZB/AsdLkRIYRatsWNj3Yx4SbJ4k+9qyBPS1J9iHarKMYlk9Adr
14tTc4Kb0rwt9VrTkF9LnL3m5Y9ZlQNkoHFSq8n+L2bz99BERAYkYsAI0GNobvmMdn1Ch5oU3kzG
e0O/M+gcqLL+gzVALchH8DhC9QvUNKJPFi1P0jlBe2YxbiyNXZVgS8ruXQj2uR4k/NKAXtnJDU8G
yeVg7VRw0O5qgWnYWlgCzqNLoel2b5tIbFCexL+Qj4ew81BqfxHDTq0IVxA19Wacbhid1ae7ysAT
J93MbbW5vGxrLnJqRbi25Zk3qV0GK44+fdUbgkvcAbRkfmLKYC5rGxvdOCC+wv0DaT7hLG3gHNRU
8VyOkC7YgXHyOxqVVT+h41/UAMBvhWcb+jtxsRF1/Ubu5n20vBHs2QWn5sxokDVcJvSz6gW/rYhI
AH2CWJhhImGjGO8m3uSghZH42WpKFMgTEJcA7+KCQ+jc0doCzY9Gi8qUxUMPaP92Uz6pyhceE2jO
ee17N+6nn+iGt6bXNC78bPbzcq83t5ddZO3u4KInEr2maJkFSvf8K4xZ6VqHV2gCZvtkiDe03PPk
S29PG4PK2nPX3HERwoAwlAF8irh0ilPXbVUD0dFH+bZv/Lc8i/0E2omXh7QWh0/MiGtHNTevHHXB
VTx1jNgDcX+qb1F6w2RNPmtnzKkhYROPvWHxvsNpxn7VbzDFRnI/K6EdBbL2grXthTIzopKtojLw
0UhychN2wSqPqxBi/U39AAK5P4e9eKe/LtRQamAMssjCr+fAuMzqEToWrEa9xnqro93ltVkbCMj7
LKTdcVlF0++5u+VKDpa1pUO7GOt7m1v3tGx3lvL+F1ZQaUDLnGWZ4Ns8tzJR/GoLAqBj3qagTiXm
8OBMvcTNVmssqPkCbQWaZFCZCud9NzC1GTOAa8Y65ChaGLwLLO+RgTM5L6CqM+28fGvTLVhOSGEc
FNXZXB7m2n7yXNvGvwYQCCLnBFPrVO8nTKZTpx2axL1NBWxWwPKiJrES0z9O/yDtim70jx5+dLUJ
szp3SpRXHp4y7cj9vgXRIx92S+LEqiTXjc8DgyUcXHBKV4eU1uJFJ+4+d54T8xptV3gAJmCYAc2M
mtQhVC2QOttensTPHnluS/DIudG6pkphK3+2MzJjGXWJhfXR4Hq9tJ+DI1UI9LmrVEVj4XnGBqA9
U81Id0WZN6S3E4+4DnP/R3vCdp5BlG41fQdciIIOF++XUfzCDpMynqxPHJLjIKPCc9AR3L+teVz2
5oTXuVJ9A3b1tmiyL0qcyfiTVjA2H8LY+GzAM1GnW46wE2+ICjd3ixjj0bKC6DH1nVwlNt4mPE5x
jW+J7aW7rEFrSfOtq/Zt5YSXXWRtAdG19u8HCCNVcn2w5xkPwtR70qxrplwb4SCD6q1ceDFMvIpQ
/0VPMSQRzoepFo2pNHhUH7MkbOuKoARKhzSIeY7IghYgk/q9VRCTh5YMe7u2lCemxTsvVJwgNb30
khXoxcu2AG9osmTLynsXZW0dt7aFtBf6KMIugGJerlZji0nslNCqd+5bhT54VDpADBLQ6cc4Bdzq
ffB2G1jRjoFsDHIeuf5yeS1XUP3n3yHsDjurBl43+A72/N749qEOrOP36I1uqmfvwDfKwb7NH5zH
OJDYXaLj+YP03K7w3ud80iargBNB/LsIC9NfcB7VInGqH9Q2RM9ZIctzruRqYBP5IJBeLKSwqmBT
9fJyiCCScIyLFl34pt9Ap3lk4YKFs6ND13NidEc6Sx7CK/0J53YXfzvZsXbdQvxCwxyXRCnJTW9v
aWDe8iegMXHba++5S+yYUEaGl+m7ZJ4XP/o0z6CSRD7MBkOL2PdSJQxMHAqiralYRK1/eB0NKR23
ujduOlpep21xm0EQSOsx8OyrVUyya+ESjz59ATQtcblfsL0i1Uhd9RFPqYr80TR8UWu0f3nNd9yx
XnijXDe9+SYZ8apnIRkLGCJEQqF9ej7b3Zzz2WMz6AHUMgDS/ZAoA8QaKvfeenJTv1Ff6nFvgdOV
MFUy22uREb5lLzwIOAdENpza4ShqdzpKmDfw5eLGKMJMUuRYnc0TE4IvObjHRJGjIfrTwM0ZKWrw
T9lESTqfy8CCn1998NsTW8JdILdnI54cE8ntzv3ReiaBKMX95dVaFuOTc0DyygDiBOsl5uqnou6R
7IJzQCaUGK0SovhU9uBV094T5dpVOlLKTpa16G5ghWxIuIEcSczYGvY8qXS2cZuysP3tr+B40vRO
Et9Wl+nEyPL3ky2f1mUFZn0HD+bcK8PUs+Ow91QyN4uItNNSUvOcSmyueh86RT54MZB0E87lOnVx
fuRWehz150KlxGXPzvi1BAjx8pqtjQ0EzXhiQWhmYXM4H1sC4rhKr7HBRowkAG6yP06R1Qfm3Ce+
PrCfYHvQJDZXY/dSmAYP2nL3+HQHjmg/5R7O5MG+4i/jdGtD16dOYt8oPH/MDi6/yx3JXlubUBMY
QJDqw03gnecDZUXa94aL7UxBx6T4UYoUtHILQTvJAbE6oSd2BGeZmT1amQ07/Vh/V8uHhtGt9wLy
ys2kRB65vHrmyo4DyS7Qlks6GBeQ80HxuSqZ0ibs6LxooFeQ8YYvTiZu6NOfF5zDqHR9LIacHfn8
dYgjUoEBv1IeOuWgt9SfxvfLo1nbzKfmhCWqcHsC+LVAO9lgkXK4c0HVJiX5XAtSp0aE9Wm8lvKs
XoCBvQeeqttoyAJtvLPGwHNDFgPyJQXSL2nVS9Mo7OVCacexhuLuMS63Rb1L42eQ6pIeOWalfoGI
oma9prN5d3kyV/39xDWEk7MCteWYtxlD4gN8XNo9OnKIpt3MyOVcNrR6I0LixnFMSJviqS5klbtG
Z1E7Qx0qUbe1Dd6xNiPx4EF8pKM3k5JsE8sOxwGi4mzfq9FGy+ewfLBAFTar5ZUadZIduOZGoISE
wNPSYIVa7vmmGLWstRSrZsdJvXbMJzwRpe0Da5P7kVJEKQ2KnuKQIVBlJmNmsSNyEkTrfy1M13Fj
E12Tze6au6KUhgQY1GzwthB2uKoXnsJnmx1LUDjSfdxrV20RX2VL33dxMGb22NcSQPBaUEF9ALkJ
JHBBdy28InrHmNTGMNmxNkaS4k0qBaCtYPAX+tvlqgAQGsKxEFjq2ouGhKMo6MY36Lb3U+V66RId
giH/Ol9pFbqrDJQm8CJVw2bYdPYfl8dhH/eGD3WApenv3EU4VcYqXx6FrHOLDa2Up8KL/jyxeW5E
2IEmhW4a+PHwKoyKjVEzUjujL+d/XXP3k7F8HLYnt5O44V7rGngIZY2+j8c75CZ3cj9ctQKQ5UJI
jo4W8W5XVd7gLoifYzqjUaPQAMDlhfZN8ToZvdPaoYNUEpplQZK8NNqdr03ldSh8urj5VErmD5m3
hQwstPZAO0wQhbZdE6sQCKA3l6PY6o4G0zpoPOGOlipYjRMLJSp1uR7U+0lxrjiaPzosF/+r4S3i
DaCjVMEYpJ8Pz8By1cUyPIDud6nh7MChZaV43CTGJi8n6BHIrlurS3diUdjPKtpmaWnhjszZtDf4
tpsg2WJJrlerq+bggYFmc4huiCwdVs2NqO3hH8x+Re9Ms7GivTY88wqHTy2p66wGqKWyZCBD7SIs
nk9hSzMog7seUjrO0N7Gua7clDnvwssesToiF9B5PDvhjGJKGLLyDlBauFt1yDIu9Q/I637pGnDo
XLazujwndgSHUBuHJZOLJno9fFOJ5CxcdWs0kSw0pDimRBhdb8VdyamLvLaOLkt99tsRsuPKbZlL
rhvG2kEFrl9IhUP4YWHEOV8UFbt2hk47QnozuG+twqxgikbPB3aGHqKlWTWdY6QN4vmY8lT3QaxB
iWl29lXVKyFy73agZrm546P2RBUNIkiFnm0qL8322mSgVz6q5qCp0+YlaUdrA54KlbgJMqTlnN33
eT0Qh3VIxVC9uulTfEc8dhoES6pkN2ZD4pc2IHdqaU8h0D9s25c5vYrxy8RIAY6C4pFM7H2JGOKt
b9GOwrMbFHm4F51PCEieuVtaMzuOCnuYWvMBqQz7LmNGFvAqpm9UqS3Jaq+eq0A4A6aBxxWki4Qj
p47tyk6MEfeSidRQSSWm771oj84Le1d/5D81J0hrHwi6yx68PtJ/rYpFySTXmGqksFoFpdccRuct
rt8VI94P1tNlS2s7HyTvHloqUUQBocL5nDIL/d5NiTk1OQCHtcoe64jLJnHtuo6y8QcVAIghxPsj
cly11ikTQ0OUvhvbF+bVtyrgSd645d4uLwaiZpx0yePlsa3U3HCundgVFi/Bryq9h3sXLZWKDCp7
mrWE31RWpF7lY1zcxUWcou1lmILBtZR9pGuvRawZwTjl1R6QASpZ19V3+skXibx2LlBwXEF7GDSU
SHV0vsfaRv/Rf1NJVwZuI7G2FqpQf4PuJmrAeKMLw1eaRms7CmNxipa9ep/laP7NIaQu665fNwTE
D5IAKEWINauEmhPzEHWPkNpRUX3Q2pY432Taz6ubAphF0H1A/gpykOeu2kwN2D9rxCGHfAehnH/I
thJ/Wd0MJxaEg2Pq6q4vAMxCdc+ABs1duwOLyc4If1IyBUrggj/of7QoxPjMcljaDz1IlJ0fdYgk
X2Z2b0rR7jS6A3QaqcvJvbb6khjQB3Ay0hcy5Z+1Q3lBgv53Vpc5ObnsZnFnTeMyqyCvCECnumfb
5JHKPOQjrfwpdp+YWc7sEzOTwvMobWBmRBQlFpQXoX21TUj8FSl+smmOaNhKghfkAUOUAQK+j2/6
8Ol9DmVQv7XxIumGgjQuNGjbEMbbGz0IS/QIpyqf/RSsOTXYxCv+PJlh3th4mZWSXbh2G8EVGEky
MMHj1SncrZAmTEwtTzO0IUMRw1OTn2iw/JIzWZps1Y6FewKw3WiPF0/HqQaMAAAT2GnuxupgunvQ
q1521xUTC60wZs1e0gFiltFp5izj5QB9zNB6ya6ojHF3ZYdruMFbULRFUzxOo3MnQcmrq5JyzJa8
hwnUwI730Ij09ejPl+TMjrAkjdk7he312TGvfgFjDToEKRp9JSQCToKeeAwEncCiYG6cMOYq9pQd
q8yBhvr10rbaqO9ShPXqktjeAm5GtdsWm9xp7Clq1tnZcdC2VnM9pCGAOH+x6icmhLgbu5k71ilM
ALnSFAeYAAf+ZRNrVfsF4wVYjL7QR4lNFsjxtsr/kfadvY0ry7a/iABz+NqMCpYsi45fCHvGZs6Z
v/4u+px3t9TiE3HOhTcGe2aAKXaqrq5atVbSAoPj2dLOsyIL1zVp9NH5+7yW/1mKCq5sUV4eafRO
CGrYiqJnpd8KPVjBARLVhJywgZHJBqirq9zskych+bOWwhAWN8bFSCmPH/ptxpTzSJmAaH/UhIw7
/9Dt2efJQopWT3ZfnNMYw64xQ6s12nOkJ05p5M+tDc3j3WiJTmWikBDOxK1nMM2teuqFYO1qeigH
mclVIaTz9LxwBmsOZNrwsKboMql0z3jNH1nQvLxoJDDv74HFnXwxMdThh+jOFBWIz/ZJ79mVZPYs
b6uTdd/Iooe5MEKd/KGFfrVcwIhUuAivU+aJHV45fdRWNvQvmoq6765mcf6Qi/tuCNVclObRcEZL
ykO75Sx1I+sC3g+5HujRhnPiQ2FNhrKTjVLnDh/1ttoEYOSzBQPU6QZriBYo3PT2DO0v3kpOHLRp
A2ckMmZeILERWuucmPPa0l89lxrn1DPuRzqLWGjeWPIzkBU64pUzTsb92V9CrQDKh0sXaUYJFMDU
0Qs8tlUSBmIKBRr6BTKllhej87h5qRPTL0mREEVOj6mycm8tnblLs9SZ42WmTqQQw1IixWoGNLvE
A7/n5PZT7oI1xdKFAANjhJr2nL2fCd2vV17GNvYFCWOMeXkT1TaybFzmW4mjSVatrISsS/sZb1Mk
9RBhQCyC8s1i6HlSMfel1lWlR2y2Q27brPNTyA7gsf7PM1Jzv8L/GqNWL02g3OB1gG0LwXiQlPrB
b99lpTPCqiQsF1u9uCYmtrhwGnSr0HWLHalSPkH1kfMrMjRdRTWgfWNRgnRZRr9SVokcidAb4tzf
oMv2kJCVIFYBQD91arUIVGRah3Yln9t8bKII8dpQrL2G591GHzKkMFBMQZ0WiSTKB7Hh4PP13JFU
cC9sUVgd0jZ8eObLt0Dc9O3G5wOSoPVXib9L0Umr1/tjXPKzl+apMY5ZOE6JV0BDwZMB282RvfKm
s19WT/ftzK/L22GiAj6nnZHtoQ5dAe4jH8hatH4J7yIr7YSocar0zKufJfeYRKnZNWs0E8tD+8ck
dfR8oIUBAAFqCv0StQGKtW+xAcYvlcuVsS0dO5Qi/nds1L70hZSZuBRLOEaV3ciaUYzdqVGLQBfk
kjDQGLg/l0t++dIetWWmkPHQFDbvSzAZheJTq/69b2Bt5qhNwfatxnmzgcKV2kAv8rMorTjhtf0w
+82LG7GM0KLRldh3WQt5sgR0sC1uOfYRxHtCnEBX6UcAxuv+sBbXiUOLCY4yC7VQap1GZDcZXgAI
uXgcEMX4etw7sUCa4vO+ncXpQ4IQ6WC8jG5YDL2Sjb1phrBFtfI1el2se5z3MAxrlJ2L+0DAe2Im
cZt7kq/nUCoTSc2aGa42PMutw0jn/2IcoJdgRRWaC5Ddvv73w6DNkRID3qgH1VQqAbkCXCnbrdEO
LBW40Rn1j515r1zsBY8dY0buUdtgOJjyrDQG0ySa93+QhrN7hQdsphT1pFLf0V3VkKx+lGKguvlh
n2IxfXTH3h/3kt/n4YyRVeZn1DU1boEZyjHu5woZcoXSBun8KSbqmhDQshVEnxAwAw0frQPEQFOY
kSaMGsjguvhq8CQU+0cxXok9FzcjqOX+nxnKWaS+3DegVULhCIyJEDiOB/QDJWu4xXlKLtw7Hv8a
RgG//tsWj/+/XkKx4jlsxoY7i1VKgnMf2WwjEl8ETUhYGlzarhxlalS0PTpz6g1iFDdSzZ0HeVMr
YBb2MjKxK70ta0aocArAjtAbQwyK7zWzFfUYiBKPfb6/2ejH7s1Q+Oup4xloO/QVrLCn+hO6XvaT
97dy/kSHEn5j5aai9txsCz10SD4B0wt5QLoDP+01AeR8LHfOq0raa57HPXm5xH4FeNIbwJRIK5XE
ZXvAVczt5ZpAJ2nFSFABB4K9TrFHaTfkHGH4DEgtxVmZReqd+u+R/WOJmsVeY/OqxzV89nNTTjal
hrAwe4gMsXyvkyNCt77nV/YgdYX9yySCthksjN/QhXQRlbohF0buXGRTv2GrAnWyKsssDWBbs2nZ
6UmKqmQkqSgOjj+IwmZlzPP+ow4diig89BLQy4hOonn/XvhNtDNEzVwCP6cv0d+yJoMrHfq3FBIE
zSEbVka7cBiujFF+hOmSRs5h7VyHxS5lKzNpYn0cG3NlUGt2qNgj1ZS8EHLY6TvZkAL/2JYquI2m
bQltuIbT4xZqWBBDIHKSHYte26hxvGWD2I593uDGzr7/PYuLfDHH1F2ANnvwGvUShu1Pri9uuXx6
CONSHzlhFyZAxWesyUT1yiwsnpsLq5Q7heJfBq12WO2T1mpk3/K80Igz3mq6ccXUynzT8JaBySNN
6bGJGvDA9OL0ptSHSVTWEkl0nu1fp+WfIf0mAy42awehNsBRMCQ2/UmVt65Kti2nkonLzTDnSZkw
ToArg5UnK2dEgs4EXY7XNLlWVvPXF198hFTnXe532FwMUv1hL22RyzyIkbyTms6QynaTJCDGF9bm
eMnH4/DMNG4gUkNFYV6EC7t+GYuMEjJwFe9Dg4IY6cikbzs7OxVoZCDd+/1NS2dW/j3Z/9ijDmsZ
gYMUmVUsaqA6BYRsi1Aw87TThwKtTiKSRygnpWCSG8AMXWuhtWJ/cVOBCEOZ+/0AkqS8sabFUlN2
KnfOWuAGxuihHyNAzrrDhKJKp/W2NCKXNcq7egLED+X7CMq0oSMzE2mFFeTR4ppffAv18qwGrhnA
B8idhcTqWfQ0gP7MUEYTpd4JedP4v7nywPuG2QVqHgmS66UGt26ZoE+eO4/DOzi3+8nioNi0JnT/
2/J04/svzFCjQk9vnfVKzp+zBFoHwIyBrbGogJUX2QhKRm2B1k896muN1HXk6akEjFfdFL0pqLlm
1OoUb/l68OygZQaz48f3UBnKnQLNki2EnERz4gH9UOJ8MtD70x38tIg29zcJ9Xr53aOgNEROjIX8
EkfXo3tfQzQv+vw59spjU+Vnv1XXGuWX9iHq0CCIngsvEAq+XoxQjdoO/R+YJXkcnVDwlY1ac2jJ
96B/eX84iw4OzxhEOZC9RAWVuinyfhSRJy/4sxILH3EkW3Ji9/yBF8CgCK2VkDcS9jMoQz2Ja1Ma
kFPNcs28/xHUCxfPNOBoQI2C5y3+w/G7Hq8yFJMXKnXtoq8WL7VER0rQ8ISfQvYNn3+6b+wm5ofE
AjptEQHhrS4BWHBtjAmZUeSYrna7uDgzJX8KB2haF01LCnbaMFOBfc/27MqFTDcDzmOEU5mZAOaU
Knpir836YIueUmGo3XoaLbXp7CLZV/EJB42pJ6sZ3yqU2VjXb8yO6+y+3kyQ9ZIa4/7gaR2r389A
+RP8InhacUA0Xn9GXIPeelS12p3C5+mYCTrgT0lnKy3x0DRujrbPmEoGcFs+91PtQtlKObM9FYUZ
SNtmhBYrKfcBZ4cCQR3cy8HGbbTDjktIyxzr81rugy65/+t7eQF8guhCQcxI+aVAKYU6Lr3aLTbK
V/odmp1eQv1vcjyj2bGPlSngPqqdymqs3mn3kOA697vGmI7sYXSilX3K3TjlWZ7j4mso98XkYsyo
IWaPt1sTOWq9NX3C6IjXcTF65M/3aETkxzdWngkL54MHXy8YQEBABSXX+e8v7uG0nUpfy9jG5UJj
kHO95V9nOW0uh8eE77y/RW49AkQmoHKM1AZoaLFpqS1S1mPvNQ12atQVjpJVbha/a1Vhx0EDHSh/
n8ecMXEQM5D7n4b5btXXPlkDp96GHvNHiDN4DBlz/FCnNPIavmMKuXZjaHfkcgWEanTyT1JuRCKv
j42RMz4ptc70yn7u8uPeVmZhwU0gFwaSEmAFQL2qUnPuhVnIqlnYuGL06kEst8+/I5/fCGlGWoUl
SnEs4mAzvNTVpi8eisR3qqDRa8GQ/LeQA5MoL65EBDSMbz4LAoest4i8CDrbFOpaYHpeastUaFyh
BtuZsM8rnfHtAdHoEJFck4yh/QkHW44eS3YgoAQxY4FfSS7M8351geMb0C+FvD8I/vAL9Q1yn1WZ
h/vJ9fMS1QsNSEm159cwFLeR4GxGQlfWrI0kKDdCCVUwglm4a120gNe+nsZmrL6EwkEpraR3vdxA
32fb/l1Z89mZXA9uFmGaseygL4RzpNa80wAQZaNAOquTg7LeeBgHXRxAkSrttJEgIkDdchicafU1
c3vmAH4A+YOK5zhyasCFXZ9wBvzIvFLy6tlgHGvzFZroWCacrsu7FVdyewFQlqiDlfBSI3EVLI12
sa82mTGQ74yoxoSirqhD80C3OMjMNU6HQm1nhrZqyBCc48zQCLapxe58a3pcazf8bVG+mnnqq+aI
6MLD5ZLQShL8wLnVR30wor/qNttk0HaE3AMRdpyTWImR69+AWQG/YaAjBLVl2WJs3lJsnowQfYyt
wk5WGkJu/D31WdSDZEoEtp677M69DoJgXTEzUgDYtabIRXfoQ47revmpjceBJS7Po187+QtU3DHo
zHB98uf1syIeqfceYcnKbv9lRb+Zc2T6kSwG3hEYn+s511imT6VMUs+T1WPOBUdyJifUuW10GI3U
QClWn1UHjS3m1b5/0ubxUKZnQQbEIMD8gFmRMp3xZcMPYaedg9xV+YcSeoFR9R4WDwkqpPdNLSwh
Urxo8ORxd85pr+tR9kInB1WE9sRwJHmpA3DuoyGrQNyCfIzBrkkGzl9OjezSHK2kMXHBhK1cMmcF
BdAy+krr/3jq5uo1dDRAPCbgoUZNnVQOAlcB7ucKTUEEqSZqYYEZQEcAoXP+WtPc7ULNqGrQuM5q
TMiUUwdAZPw6QgIE1gAj9gQQdb3zr2K9G9dEcxcN/Qrh4ZRjZ8x/f+EAEnHs8qwRQpdXS0AqzNQt
kD8rnTJcuUVv9wPmDChxENOwGtwtdYG1yH1KChNGrnJOZMBQxMTMvYaUjJ7kJGR5E0w/93fg7aMX
vQ/yTOzDAcQs3SwZMn15EcV+5DbQPG8fvsTtqP8wJDqmOloi7Rj6le+s0dgFfgJzrWBDw7XhXGAe
DI3oiwEdLxzN9dSqYsM2g5BErvxc6pMBwU6ntvT2dWWUN49Wygx1hfVcGVVRkEZuClysBHTsaJYk
0L8mwm8q07dFEhxaowJANgGC6P250H1j7R7h5/14ffyux0qdjgQBi1KH+IjizXcYAsEgvSMtXPcE
QVjRGMzHCRrB4Fcnha0SOFd0WR1Zkq0s+dJuvpxy6jqTo5TzZRZTrpCROwqKLkK6tdjF1fn+pN8E
qZjzWTsF2XIF0RjtDGpxlOUsbiJXQmJQzQJIPossTxTu1G+gPnzf2O/bkJ7cS2vUqMq2DUGuUkdu
/Rmbid5ZGsF20lWT13ldsQCGIK1VmBwZjMn4egLw3JYBcQ/tfA+hScDBGlK/y6TdsKSyoXFpt/pP
RSKHMSIdUvXGYDQGs1FX1oIGK/7uf2Xm+WPRwYe7jvrsIIq6KubFyO0sweh2m4n4jkLa0wSRah5A
7VFnt41RbEo7svzTU2v1lkzyDWsJCe7ez9TItsNAzqHBPK7pIy+uH24neAdFBNCWOppD3+C2COdP
azVAgZymnYym5BwZcUYkkJR9ur+ES8cDvSsyC+Jb9GKJlD1ejbWU6coYnXjyJpsSPfc2MqPsmbVE
320Aj515aYnyBlVb4lE3wBI7EsHyS6tsLU/ZJaUtGgxyC29svvm/jY06+kGlFQKTFRhbC0Wd4LEd
Dl04kGYFP0aX/bGd0IsyX76gYUZVktbQDdM440CvELm8YlTtLk1cH8HotEGPChEAw29FxKPTrmOc
3o7PHLhAvus1n367jvgGaKrMjDuIo2iIIzv1gcQxYezKo1MpRy/ceeUDz33dn9HFoUKE5rdRBWgN
jYqdBn7Ay5uNY3ewtKPwXprpT/EYGfwmNhUbQCgTciQ5KVdS0StmbxIQPVrYfGgixG6zb23xlJ9q
o7U0c9q2FmsVW8WA5znyK4O9ddkIEHEK5zwd8rs01j1J/D6J+SF2A8byHsRDHTujhxQDt4LSoNWR
5/2DyAOnT5ZBGnvTMs2GePcWPpu4074+vSmkJAj0IYZigVuYPNmP+/2r/f34/e299cf4yBSkW+O+
XhgqcssQAUD+GoRNvz2bF7FWChl7EGiVmet9ZBbzyZlQ1DZWts5tmIX6LhpxAe8RQE9Ah91jwZVe
Vw2ZO27Fl/YjOPofwFfYksM8jX8bsz97r3CsDzFL8sKI1s7o7F2ubypYn/mZ0DAGQmM6gV71QpOW
gZC5hTHsURXY+TYA0lB2wU2fPKwBLn9zt/fMUW6VGyGnFEsyzG1SJz0NULPW2Y12qHbyBmqYjmCU
z9KhtiBTYTd2eM6eNdczWad9VSKiHpj35Hl1AdamgHLArBZGTKHN3wQAfGHJemkHFgDpBm/klndY
EzldXO+LGae8b1F0YRXmSuYyTEMm9SQkD9J4FFtdq56FXgd59f0NdhttXq8wdakXTKcM4EHNXNY7
8F1iCOUuFP9DSuT5qKLDG13/EoqLyIZS6xrK/igoFRu4NTh7uNdiLc21MAiQJiBsg6QpHsECNYgu
00AnyXOBKyl/h+aRyezQW4McLRx2RP2oZoKfAXEiTdk6SKk2iHIeuUfBEM0nntQrD6rbtCTeFpcW
qFsCacmM8QpY4Pwn9D0RNXrkkgd2tHPpr8pbuSv6O3EvfWoQaUIN9/4+WEidXFq/uSxQkUp5foR1
8cMv9f4l/pasaZd89Yb/QARnjExxExab4lkg8pqc9cI1jFnlQceFTQIIGZUpF7NMaIWqxJMnJT0e
O051ktcgavPBufQtCDGQi4cRUGRKEB+hznE99WEt537u+iNDYumgIiO6MoX02aVNUGc3az2l8VOY
yPb9D/MHw3kpX/jPdBucQ7yVpG3skeknOaSPvcuu5CNvEv3/Mo5+P8wkxkhnGLqqr3J1jGDcFXbF
a6AHZ3mfmMwjDkNA1m4G+sTR1ubTcnH1xflQFsNsDfQAxtDskwBpje7l/oTSUf1sBLEvBw0s5Jtu
IJJgkJrKVmRzuF5VtsrnONWHCS1SayTWNy972tC8Py9GU/ZNmhbllLsC8Ubd3+XPyY7bFgfVWbvi
Vk1REydPbKHyIGZymZ33UGySo2/7++ApImvkh0srdDl58+RejkmL4XZlGFIkvNi9vyX6T2L7/gIt
bjqUdkRUgREAQdTl2ggnM0LscVzu9lsRVJmk+ypetWdQ6j4rj1JE0pWiyc1rCAuFZCcE75CIROJO
pBaqwk1TzCGJKxz5hPRP9Uk9ItLcCT/hcc0pLey+K1vUSjWgt/cDJindeBduG+I5pdW+rhEszv8I
5ZWujFCrFMjqAJ5/GAk2yaPgsEd+v7blFscBdCCkMPGWRNHreo1CAND5uChLd/rTfwqH4EuoCP/q
fd7fCr9NmdRIcMWjqAs9PPQE0wVxXooTwNTz0k3eAn3YPdmWNewIIsWDR171kxOR1rlvcmHuYFHl
WHi7uZ5L3fpgOIxbn61LN33yS8IfGxvbboW4fOEUzSoYeMlgs819cNeT52dMXOYMU7ks9xAlGmEB
TPf9lYtjyQjKc0BPA73BQh/y2ggoS1KuK4LaDblNBHQYKA1VAAnuz9bt/Yfn0py9RzEQLyYazS8l
WlUWZQZsiFKg4JhAyyNvk8T8v1mhhsK2DHrmwUeNeuOZ4XOSD+PKOG4AIJgmDESDD0DpAw8i6iKX
cjWMag8mWm47iZ8so1kyr8sy0lGPxUhGq9G7XNf8LSOAQ2uTZStbYnEiRagQYO/hWUTXXLhYjiXB
T2t36CBoDunNVG+rkVsb5rIZYOoBLUYtlca5SEHrjaMPeE2FzlsJlN56PulZp0OLBRBJ/o2NP7rp
A10zULjk1phu6IBsnmOgbGbHjhZsAAmvd+TEpID2ecBnFGPlSOyrJ0fmyL9AEXplmLdb/9oQFTJx
gLAB/q7ULlj39BR9fF2B7g77/qa8qYrSw5m/4uIuZCQul4McIAiJgC7Eqh+GL/87A4X3JnOAUkJN
MDQK21F6MliVceLJNiAtkYw5++4j0X5u8dv737S0vNCWAhXLTO1/U6gOplxKUzDxubUSBk+cxmrG
NAX1iou8KZn8jhyIflwiYBvUaK+sTOMUqCrToJigbrld+mRYrJ5Z3E5B5gkY1MSRd6j58oaubVYu
618A2PWNgLW9sE35zrbsWMBhYRscHq8PKEbrhVFt5G13rC1khK1885lbqfHCgkslMc9/70/wbzPD
PfP89aInXSFwre+3LiCYlmoXRwkpItYuNl5CkGO3JHtwFL23UMR44vfDIduuVb1vMAL07NPHqE+H
nhUwA76q582X8jrUW095awJLeY1EnQvwyKutuCQ1Z2fMZKcNVM0MNvs7CqBmzfcgE5WVHKJgjJHX
EXgIdJkxUg1/Oj21vp0P3xK0SXqQ4eeOxlr3J3AhVEVqAJBtXEpgMEbd83oCpT6Sg7AFdsQv9LDY
174pMzvGqV+zB22/dpkvnQfcfKCDQrpr9j3XxoqWY6uSYVuXbT87MSZcHxr3x7Pk0xCWoHAB3A1a
86jYMYxCURmiuHXRE5pshybPNmAKrHS21TQCCHy5Ym8hWAX0C/gboL/Qa8PRkLt6jNHenqQtni8S
eYjO0oNzBqTt5/6wfmsN9D6/NENvMiVRMiaCmdFGe+1WOkt/uJ1lPXCG/Fg53t6WPohNyFNHnjaa
GX2azOZ0YknwcWqB9zgX+kh+VoYuzGfr3jfNq33hcNmqniStxTfJI4nVXaQAWvbEBpaGKgaqicgk
ntJnVLUKd5Ks9g3yBaA3AiJbMUpnBMtcbTbPQrTjfhpuU/NfmsFLpNp7oxGs5b9uKp3zGb2cPupu
qNK6yZo6aV0+3tXdg1DooFX48a1M1wy9J/0Ov4OcBonMyKxsnX8yTgm3ctR+0Qz35ovam/zQsQzv
5a3bp/YY2wCm5+wX8Fp+pWsOo51qaaulp7Q/lsVEhH6XFJuQ/SrkRE8UgnpJmuoC8zapevygVIYm
G6P21AHvHpsiHszituettAfj60+xqXowEBCOsav4mMfmoOpQrefaQ1AcBu8xqkEJXUN1EAQfPUmg
NPMdp3a7Vwtzki1hE/6J/HCn+sA0E39YpeK5zaDwCmiF8R+KanOR/Xrf1FrdgW6+rd23j+MXQDMM
aTbQs3xkyBdUilF6nsvPyO4zoCLxQVE1/+Q6/h9/yABUdDhszS1Ltp+J8yyY4ETE1X6GiANAVyNS
1v/66Z1Mxxm4fwyXTjukSdDxKyIsBSsh5S3bqkrTQRkRFiqbhGX/hHL7IL5GnwrjyJqVVY2rti9R
VK1tnduThrIAP3c0g0MD76HrGRPyMPGQtWvcXuomUk/lhxhpb2zkP2jhxK6c66UrASSkYJVH6Qjp
XLoELERVmLXyjNsVkl06urVUGwUrGgoy0/JbJBzTjtTlWm5yKZK4Mksdj1Io2Yqf4cLaEVwzxaNY
kuQcb/1n2eiBWxNMTucJs2ENDmk2ZlODk6Z0gv+0GAJPgXLOnGCe8TU38iC9EhYiA+5Ll2e3IdFU
i498o3kezyC5GwQAFEw8EI9isRK9zr6S8g2opvEQvwF+CGKv1AqnY5SKFYs4hpEect4nNb+GGbpB
Tf6O7MIENb9MUCInNXiNW3J2gaUES0nHB3bnWzGzLfS8QPjbf3W237/cPzULWQPM6YVlKjkhFxGv
pQEGh0eMVW1AR42T/N2RP3+Ab8BycnqFS8o3NPys4TBu6qP0sKmYgxf9bGqDAODYB3HboY8TPsXf
BvApwMPzb+jNAiWlNa7xed4ABmm71CO5V7zKVxlMd21WgGoEuqxzgAzGewkoeCHFg8QjuZWdYkMD
8IVfKZze1Bko8/SbQEs9v8tBJ4wUZLFnDspBexpelYPyMNjtl/YYPKyl7f4/q4wULuDWaBShUciV
z3eyP+DkeANJX+Kn4hxYk6Pp+Z8Agw9ICs2Id8E91ybrk9TwDqp5f58tJCrnffbPF1BLzQpAFKQi
lroQTCXRPRuCY6kTg/kzIh5PvCNbmmz/d8Xq0nWGJhXUTuduO7CyXTtnlWG9TKgRBnF/ho2MflYo
33+wpihYob9Bezf7yI17FY/Ls5i4bQ1ELK838cp6z/7h1n/88xFULNbXUsIGMiZfTdreDDj46j4U
cr2Ti9f74130VLM6M94KKjiqKUuaP2h8Xkhor5i++fyBrRr9voF5lW6GcmGAcoWaULQgbWIbd9gz
b5Ij4SG0m57llQlbvOV+Vab/PQ7KHXJTlSlCzzVu/CP8Yd7ib+1Z3Yvn8pjlKwNa3pcXI6L83zRm
xRQKMDW1hP+AhGD6kAR6Cbjwjt0PDxp4797vzyE3/5P0JIJpCGUwqIcjU0t5H4UFWQ34Nxu3AMXv
O3BL7+lWksC4ObxAcKfeKW766mdQyVvJeCzeMheGaak4sWYZhBUaOkHwCK/2sq29aTsICuFJ8JNa
4eOaYviS25lTWLg0ERdhU1LrGGXoQs14vPia8gGP6kCubCl6rsTnqpycZjBzVJYgo5EAtDqSgXVE
Ua8ygUCzt823VerpWZw5eWbla9RES1Nx9WXUsrd9JXDeiEeHGDl8uZPQfdI9Bvx7FkMZ6OAxVvne
PEzbJPq6v/g3DolD3xxAyDNNB2JVuhG5UoO+aRFOndCPpgHoL+u4BJ/a8bH0KpPrPXT0r+HGb/O1
wFTOhMNYARXMXTRXR+jXIgrnRX0KmKM/njyNMQbxmDVA7FTb8TUAD568z1tLAPGzZkSjzbbf90d9
mwXDJwAWgM63mT0MYK9rP5wXahCEWlOfWgVtx4QBlyT7kfCNGeSsxUmMLit4ax3CcZOUGyUwyvSR
Z36mcUTrVnnUoCrz12fAuqu3zMqC3Hi0+cvQgTRTwOASoqvSk9S0FfpG65NQB0Yn7kvmp6ndfnxr
ZM0RcF3en4mbu2A2J4N0GxE8woDfE3PxLm/ylAE7SF+fZD+GFMJOAyOMXK/hzuZr7crDUFZ4arol
NU1GeahPffqjNB1pGjDAd6VRs8ggsU9xbEW8k3mpXrZONj1DBWDFrS4v+MU45y+8GCfbBpLko/35
1JZ6FGS2wjRmVGaQpBo39ZQbXKiLcUEmlCjj9/eh3IvxR9M8g1LG9ALDy7eiUhMtekTvGednzn+x
CEjGYkOyYM6l46+cz9hQjiYoYACC0PrO4NV60m3+cyNIdqHpC2B5CD9TL+lWVcOqUbz61KnMV12H
lRMrU2Kjpr5G7XCb5cRyQ1AEz/X5cAFCfT3ZtdAGIFbjmlPHNh9y6Jn+8DCFQCmLNu/XOtgk5s4j
wclSoxaeuvZJGLZS64SP5S7y0D2VNvspOQe8BQqk4CPUI7NHP2zqHbtyk3d2rpAevB+lXpZriI3F
fTKHZjMAFNoKNIVKPkBxedKU5hQz3A6cTybTd2QMxqcQzS1iLuqp+sjUP7OAalAjNFW+8A4ndfjY
h0AWQyQoTiz+rcX7pCmMRGQN6Byv7OXbEAHTq0FbUEGTDyoxvwmsi70sjmNUplLfnMregHhJjBtp
jy5yz+wqUp6Vv4Bwjsb9zbNwTVyZpPxlw0W+JFcwCd3Y9KEF3ogZnoTx1OGhkn32q/2C82akHcaM
BkZ9GqVWka51hXCQyDj57an9aRo0x8tEe0q9p/GxHyqCONUJpZWGtAVHCPYEiKmgnWRuw6TeA4MA
lGom9cMJ2ZzJSIse/SI+H0PxUlmTr52jDGpws3dHDh2tx+gyoKJiNteqgBun4QTMlVHwELTSfD0v
ndZf4dRbHNOFofnvLzYK1/F+VTTscOoaW0kK0kTbdlxjPbqJ8RFAXI6GiqnUusYdW2M0ffzqR1+F
93J/693m0SgD1N4bPU4OIx8GJI5witO1ejBaaItA2RPcuNOhe+lW4v3bBQKPwezBWB6VcQzuet5E
vk1ixQuGU56HuR1IRbxrenY01GnMgUzn13j+b+98lDfQQIOEHXp/oa57bW/ypAiQjGo4+aHiNMdE
9Inn1WY6tsYUY8P70VoX+O2iAcAAbAYPs0jf0T3YnQiaKhTjhlOiakibhmj5jjNlzcrtywJMCL8P
C8iuw2nRF8GYgC1SDSVMZFcqmypJVQs4Bl7v2SI22iotnIFhYiep8Laox+ynU9vRDAelIz4EOEyw
OPkELSadBYieb6rxkNiCX60lmefpvT6P+ErIjQpzJk9Fc/719IedFGolSGtPWtETTQt1FqhDrlcN
tbcibY0FYGnqL61Ri11rWi3xI+LerswNv5Ycsc5WgKNLA+J5tJ6isX1WFaD2LxRGxbYX4/EkAOzl
PYcSttGDLLyw3NP9s8nfBnbwzjgoIrr5EbvQqqlx4oWSmLbjKShyK0g+2MqCgjuJGn04Vo+Kj/YG
9TVQewMqQzi2H2H0lPp2pO3AdFCg97j7I71noULUmZNjWAmlb90feDh+q+kSMuEoI1yvaw+VcG0s
+/FUxv4+lAAF0cqRlEG2xtq+tKRAw6t4WCIliyN8bUjOW4XvmWY8TWpz8MXK4dPg+f5ML5pA/ySm
GfUEGLo2oTCgQxV7jCXgAjxZMg7cwyW7KrY9B+L0UZixsLiU5kZYGho25jJXVrI0nnIPUiIe/ILt
K1xjVFLe6EGrjq9SWHdOxgSVno5jbUJ8Nd02VVXraRPxxv1BLy0g3mfQsMeLHQeTejYkSZ8XVcSN
J6lWjhI2TtKmR9Ab2ffNLLj7WZCXk8HGhco2DelKEgV7Q2bHU9gHTxlYMeIpM6vqc1xjG1s6lzLU
lHC5zEV0Os6fpFrmSyGeTnUXfVexZmT4haBOZPDT/5B2pb1x48r2FwmQRK1ftXS32/LSiZ1k8kVw
EkcbRS3U/uvfoefOTDcttBC/O8DFAB50iVuxWHXqHPep6fhWeeZ92IY3/ZlB6QR0nZ4QZ0xgsO/2
o5b7Wv3TYE9UBXDb052fZAivT+VKbAqLqD6BUwWoezj9y326gOCxLAFUOpX5UetJoGvH2KJgNOu8
BM/qxPg198ZuXpIHW81vOEs2nlJr5wTNiKBUFJkjxMmX9sdcawi4LJcTMJSL35Kk3oPid0uM4H3C
HhebDbwZHJ9r40UlHce5TZWyyWwkL+zioNXBMAdt5uldEJeWl38m9h5Ny2Dh2teKu6/7JiCLfgtm
H47SbFZ8H61DXjbHtiOfN+b/feCMD0NfDqg8wYeOk3w5/lLnXctMfNikPFiAsejET5VQbx60Z1Lv
MvP7uJXjXTukmAgAigDNRueT9K7UDZTKC4MsOD1JqMRkB0zFDaNbL5C1Qyo6ckGiScCfLxe9dOiy
TlRdltM0DRTN5TnYK5ym9awUBEpj+uv6PK5EZAi+weWEDBU2siyu16V14U5dop60qlP3VVY8O1Qx
fTUhXVSyvNyXrWaHgzFtNa6snFgYBoMoJJORjZVjEcCdHWPmKQx/1o/t07jXR39hx+631v91fYgr
63ZhSYpDSrUkWp1jiG7JbhoTlB+glkxn+/G6mbUBodghiNBEP6XsEIySLm7Hqvnk3FEfZ6T58qky
fZL6lepdt7S2ZueWpNtiZiC+iStYaouda70CRui36qlA/7bqPPFhd93a2riAGsKmB/D8PbNaktbq
mLvtfLJVGtppAiCWFhAnmB0oWqufWI0Cafx03ebaCPEoEVBMUOK865qCbDwoeUsdI0RHgnGa0dIN
5jgGgsrdkG+A9bZsSQkzmjhOTF3cvaqv3lfA8YOmQr+tNqysOVK0CgBLraugUgBH0KW/MrrKLp3G
mE+zCwBiXz1UIwvMKd/FuXVT0ChXwhYIlPHRzMY9W7ovCjIO8S/XuldNUN377Wl2fvXLz+sTveJs
Lr5K/P3s4Twp2qgoGcKgKUHHszPc6DmIccAPVoA4+Lqp1Xk+mwDpGMYODiG0POdTohvU4wxVHz2B
cCReIti5+Ygl3lLEXQlDUHKFeD3a4+Fk5HhnZkmR0yWDx+7UU5zs61gN3fRmoD+gG359dGtORhAt
QswCNwN6Yy8nMtaWYmhJtZwArusPY+zMO8XAUzAnS3Nz3dRKWQHwWYxJKK8K9ynt2Gq24DeXejkV
9HOrfymLV2r/7B6cPMiW+679QpWvrL7tygCYSjDZ5fvr9teGisADSEX0xwKXId2DqqPwMaUzZtWY
in3J+E+opSbhwqFecN3Smut50w7DFeHgPpR2pw7qPnfWcOOOk19+Ip+r+YHcLnoGgoNdkm5t0NVx
CaWy/1mTNmg7LXWiVNZyMhvUHgeAhJ0sbPpk4836HnYnshG42NFSgRclOjgut0o3I0BPDGU5GUMA
dXcV6fb65Lp/sbb2Sg6gVx3m5mFQWn/Mf7U8iJEdKR5j4uXFseE3jZ574P6nta8v9+b0lNWOV4z2
ncU2HiVrBxbZVyDS0LqKDhBpneOpMSbHjJcTENuqR1ry2IN63h+KVvPdNBsCDjJsv3K6D2SJ0GOA
jA3yolBNkdO+zcxrboM772R/g9qBofPASQARvymbKSi/Xt9iK4uOKAslb8SSwKLLvYMFOp1mPP7U
UwoiwVBLS82ruyoL257Wh+um3rIR0psTZS6oc+NRhKSbJSb8zNnmuTuOlj1qJ8dOniyqlkEVI3Km
k6b7y9xCTBBc48HUKmjkXywwVJqLtutbtTwkcGSf2mxiEMHOWm/preLWQfS7s4dh3JEsS7yWuv1d
rhsscKjWQsChckLW9pCSWqxY+0aGqQ+RbSYhsBDlI53V9NOUJg4UZ4cqoOj32vBSKzcLuC3EgxYp
JxTepF1e912Tpz0jp6qPyq69K+dHh6Nk4Dgb23TNHZ5bkv1RmWZVswyUnEp7B/wCAKQLIqE2TFl1
0LJ7m4IZDEpxRepVRrLLv8/xbc9mz56Uv64vsIH1k9ZXsNDiTahC2Rv1oMv17VH7a10XH6JqLOAG
EuxbgLj3uC0ci3MTYjufbaFOKZfJZQU5FeatVd3bLRoMEEuMvb63p2ji9zaQgEiq0jnqrNnXwU6U
hwSon/zTR8aK5xBudFx6ck+VVvCCd1ZDTqaqREQZfGiNbz3xxBP6/Xz+Z0PaQnnbq1rX1eQ0+4wE
1NqXfkV9e98eizZs4oB++3+NSd5I+oD2KlpiTBlS7yaQWYBgX7fwHl8DbBBaUnAkQNeDVjRpSGRq
68VhinHi081k/ebG184z5tce0i8/Gz1UdtftvfduMIeWMZRfhNdRpQuUd/rSpiDoO2Fn7jL2MJUH
lfINI++3PRRdVahbWXCRKLxKoQ/k7bhVgMXzNKZoXZ9ZB1ZuVJU2jrmYmcvNAOoBOE9RS8L/WVK+
ReGlnVSKZZ66ndWARn6JFF/JTq357VnLt/CRK/OGtkr0gKADG9lOWwoFaDEkvMgS82Q1ZdQAOqYE
jAx/jKqFWp2N5JEQwsYtJ++3drLVkdgcQ4rrdgeR6ha6GR1YYCELFLEpzULLWJxdU4zaYaxtUL31
dnpvk67aN3pSHUazyDfWUgxMnmV03SGhhEsfV6J0RbVLDmaioTZPPHTsb4rqNcbPEXAzZX99Y4qN
d2kH/XXYGRZyaKDSe8ci1S0WKMm5dlrSwFSJV/20pp05b7U4vF9HAwhxvLmE/gB6a6ThpIL+aC4t
DS/Ihu5BpwYJyZa4IfJp7eH6iFYeeMKWONcEdUBAbTDkM9fs4gpVTW5qJ235mnH3K5nyUEdpvVCD
kYeDnfm9zT20LHbOAtjVPrP0Q2F4VXWTKQBoPbVGUAB/M/y6/l3v2C1Q+EIbLzaymGmE0ZIPaCzQ
vmeoXZ1GkGh1YALtx8e6+cab5cfQaX6DnCUdQFabqD7JH/IqQ+HvoW2+Vur41AApYjH9F1mcjYfn
++MMPJSBiYI3RKZfdhraMI4tiA71k6Yc7bLyxrmCvJXvtOmuWr5MilfPG959JU4QJmFNbDpxjV4u
0DQmTMvxl1P5aR5KgPXjIK9o7iVq4Ssd4gY1d7zhvnE9qyAP6RiqZu7Hg32TtP3GMXtLBl3uf9Aa
gR9YNH2Bm1je/05TFcM4p8ZpbGM31O2i3DWxNh2GueGnyqhVr66UGGgxY/Bip7IOChDb6EMdh98b
20N453dfguOuCb02AFelx2TR8tJKlMw42drkmWloK3916MDmTu5pYBCm952v3jYQIrbD65bf7wBM
wZlhKVpSu8Im3MAUFG4NTsm5QsdLiZesX7pHpXjk6ca7ayVjD15mVD10U0h2q3IqO3YUDSCo1jql
UZU+9fMIAvC9csqRglRGj3XMM0ePu2Sn1huQixXfANNwdxB8EB3NMhq6IGWsJENvnYideVlJPNf4
PsYAscA5qClUjCloJndtHRLuJT/hJqo2rKGUGteH2bjL8pskoaHrTBvf9d7bi8+CswdzCgTfZHyG
7mQdy43ROimmfiD8pk5Aib1oAavMXfznIFjNJBrkKNCKb2Cryby2Q6oZIzFn+9SjBbaJWvCkimxi
Pu/y/PMM/O9DO95Vxk2az7e2thVMvr9xTAKYjYrMCdb/XXq2HxlKJO5gnzoSjqC5tOLPAxTo+s90
+EWbT/aXCXTZbMr3i+gD+wrk1jxttM+L20Y6ahefIAVKKvqw2ykb7ZNV+5qy04svwJ4ieXrndLc5
OMKvn6/3d9/lgKWDTRxtYYqy2Cc8fy1/rCHZZNczsCROtfVgfw/qxdKiQIQ4EFEmErdScDaybkm7
0rBPU4qmyvpLitKbdastwHIbVXeD7EQO4IUd0Piu6B+vj3N1Yc9sS7MKbZ8c7LTEPrn2Pqsfq/hT
AhX4DefxdkKltQOyg+CYgDQRnd1its9ud0AYTMYpyT8Ziood0tDYyILEjgfwIDCeN4Gbaygkdw0B
piPrwNd713Bt+prVSd14OTqh48Ok8uylgWDNV8V1oSqDIgu7z8sJbA5DNUOryMV/nARMpejLGLKU
xYeuyFXHrxe6OBDLAJY3GJLRfkVrclb7YOutSj+btPbZMcfym5HOyku1iGwATsFi73NS4nY3x8W2
jiAMUfqdYdRIE2oZMIG+wgzxoxCc98eioy/dwqFNBMYPkJWSGDJJtAUQyUqL6euo9vEYsMwa0KZJ
tNJnOUG3TtU1NvMLq6y+5fbU40VmVspjCTovcIShQGr6M3QEncepRez+Copygk0wTshgAAE+/2jL
kTNvKmOT3S/wdV973lOQyKNtIyo0Shu/buMyAPPYCHrB3qETKLI6JVpUkkA8Chk2HliYmyIYzWX8
YVkpL31eDii+9LpeuXtlMY3kpXRreBy1N6tml1UG+DXnshrI88wNGs0xEGobuX7p5AH9g+ogLvZ/
hCel14M9GTNLK+hbEopyaaZYpz5jg+f0G3e3dIP+bUdwnzsQvgHIX7IDzpl4WSAWG1Vl7N7ms+v4
pJzMoCnKDAwnY7tvXe7cVHoTKFr7h6xi/7MOlQO8YURFVDrzxVwWcdLYeTRE7g9Ue6+faslXvv06
JCLwREa0JhJml+ctT/UiJuWSR5TOYWt3N5nZ+SOKW2X9pPN9Zf0ZgvCdPclbulPiNLYCezb2qKEU
6PyrvM02IenCfWdFinmqmmtM0TQ0q1sTVsi9W7j7YHXdcXDrQ15seEbxa2c+629reIkYyJ6Dtlgu
kQtOpBnyGnnUGovqV2Uy+WTSluD6Ssk5jb/NgC0FL0bA+gArvVyquqrKDm2/edSY1c5QDwqgg7rf
OuN+QU56pjRAF3rA863khuT439kVfz9zyXWdEoVYWDKrvHeHfVfynVs/9vXWAFen8Wx80jEzaaHp
VSPEgCdv/jxuvBvXnAUaD/6dPXEQzkahuLg8BzF7OkeeUnlRExX4vy1OnVUrAEAK1SjI4ajScRpr
M28mU8Fhdev9qHPPKg2EOX8WT/69ImdW5EPkmil6rBJ0c2pfrLj2Ox1umqphNb9y8nx9260eJddB
vQbJE2BYhXM8nzeVw82CWThCEtr0iAmCQVJkaqC3Sb6HJjnI4+tiSzlhbRpBgCkcLqgT8HK9NJqw
WMM2y4pIM1476IMjd45uitP1ka0aAfcf0nZoe37XSxhjuGXtsCKaDO1+MNX7pDPvJ9AaXDezNoHQ
6oMMHYDTeIhKizWU5TDrRVNE9rwr2hfbiFgSgDwyKLZ6vtYH9J8lyeuNAxpCFB2S0th3N6DKw2vy
+lBWDQDKJ3SFEOHLV1EykqmvOxho1DJ0pr06o+sm2djca+4G5ah/jUhHyKKgaFH7qohqdMoUYZUc
bbZftpKCq0PBlYrso3isqtKqEACWl0IdsfhtqDaIDpmf4ja/Pl9rQ0GQLhqv8PoDmvVyGxdLFYNh
2iyiNg0NtFrGvotnuB5etyK/et/cwbkZ6YiqCLC4TTIaqS0azJFkGv120f7S5go1zyW2YoidlzRA
hioNp7hHj1lno+XeUHpP7aDGWM21T+yZ7fFGVcKutUC8kU1JMJBl8M1pgNbcTJan61+9tgBnHy2/
UlutroHUxNyMQ6Q1e7KEmrVxL6/FNgKSbmKv4jn8rgA85HkytB2KuNZt3z83Rvag88HD4xRyma8j
aTcWYnVIwCm6eLogRyl3fDRqUlW9NuZR6XZ5MHSmektaEM+4bW7ur8/e2l0pZOb+MSUtedsa+ZTn
fR7x0A63+O/WxwFYHBA0Dhi9pAt/oWOvtWLeKHrlUQ/w03rx3XHD/a4eDpRo/rEiXfctmZOFGrDC
ddRSi/poztR3+xeQs3y+Plmr48E2QOcFLhXcY5fHkAOsX8+g1Yi67MW0T0tyGulHBgPwlqjNoEFB
hqVYtG9m2iEERPfvPBqevaC92T1ths9rTxGhKviPHcltGS4vFH1BLFb2JDRr9Bgq6FpTZp+DZQdC
bL6rgRoz3ZjA1dATKHFgmm3gRN41GM0o0UBqEMHTbNZ+Sh+QU96DsmsaRuhfZH4a/9QT23c4Ol+v
L93qPse7BPhFgAaQwL1currS84mMCARonvtN/NuttronVjfHmQXx97P4Blkso005HndT/DxORySH
vbH/cn0Uq45IFHDRjGlaROaTTDPLGq0cTziH7dXMj9Hoq4Uu3+UQUNtCDa2FG2/F4v/ZkmaMj0MB
oAVsFTXwwhX4Bo0HQLJso93p5hZwaHV5RFoTeExUPOR8VGotGRpPEEI5iaqCuZQ9VhXdyObJSp5v
1xt+WnTRIVpDKeNyhexJ9Am2eRGhTug63EMuj2fH3eS8KHrYVV+MzyC6U+lX9JfnkP7jxAPD1jQF
9Vh4hc5219dybX4FKyigZ6IZRn4w90q3zBMti2hQWcjKkw5Yxwy+PKcEesrdCCDWNida6KEGJbrb
kSy6HHoVI8WbqYgd6U2lll7j3pVQKbk+oDWXIg62UNIGd6/8ep01t44naHhEfacc87wEPQwN61b1
ikFrMSwQ9pedV5nKVqf42uYBiAMoDkBe0VUjBXqdVXRaoyJ9o47sM8OajVNxc31sq4t1ZkJyl0Vv
WL0CZtEIyT3LNj5r5l1O2h1ren+yycZibRmTTl4p2msV0xTpqF0xQrERTDtttkuMKRoMZ8PYmks5
nzzJbSn9pEF1G8aKen4w6RJYmeHRsQzt+J5TFlJ9M8xc3YwEfRAIpQRLlBRzlKLLVK95EZUceQ6P
IbvX+xw8rhB8T3VgIS3WgmTcKRnoTnsNXeC5xqH+Olf6D6Ps7MbL0gYQVISh/c+ytfljORdZHprj
nO1E6hUSR+34mrgtICE2j9WndLKz2LP6In7sqebEONxIOt4pBZ02QsX1sbl41aBsBDpFKeTRnKko
eii/Ae+H/JDmJd0B7CwbJ23VCHqtgOjE/9AleXma4wS13xnpvEiJC09f9uhh9FTj5fqWXz1VKAC9
iYTDd8q7UKEML44Cj8ARWkMZ6FnDagIY/7oVMR9yygv+HrPloC8GaoOXQ8mdpW8daCtFaJjoRzSp
AER33ITxrI4FuGLbBvhWxQVwaSWdOOO2DfcHtkLX75+uj2F1OUSvDUo04AWVYSG5A/567uDXTfe5
yO/ttPW69Mt1G6sjOLMhOXDVgA41y/Bi5hDwvIkrpnhN5vDguhWZb+vvKxJvWQF2QpFfTg0unRID
xCjezMtupt435272hgTA1QNy9LT4ZB7UMvfVfm8+X7e85vMAS0OZEQ8esNZJKzTNYDKwqIULKivn
kCc9eCZsBm32YalulVGNdJNtSdCvrdu5TfH3s4hN61WW887A3mPjDmIHd6ACCXk7bUzq+tAg9GYi
LY5Kg+wSMs7bcbSLKDVIAB3loMmNQFfZo9urXtlu1DJkpMLbEgKpZuI6xGZ/B4WCjv1g1MmAvQ5J
2eE+hRDRsWVgMzn21r77dnCfrq/c2iwik4xKseg6g5Dy5SzaE0Otu0PSoKkeqaUjJQpqirwKr1tZ
m0SohAIbB1g54iXJSp0RZpaDgrUy5wC91zMH95x7O6hlVFfsA/5VdIyBSBjIAxRLLoeEihyekguB
1n0Orr9m30FuvN9qQFgd0ZkRKWpRLCtGtkVHuFRNfj4A+JntFjL5cewEpD9dn77VRTIADwNAWxxs
aQ9WM8uHJsUeHNTWq8aTKOkNW+iELSNixGfnKa/cYlQZjBQo3+VLvEf/OsBi2cZ52jIjvcJdQlHG
VHBsu96b0n2h3G1JeW5ZkC6loVxmnrQipQRAUT2A0R6Svpm9AScULk2++iDR9M+ayImrOTGnhDSY
Lsfk/gBKvXb5QI1MBFhIWqGKAO9zuSDmGJtVbItDk1ue7f7I8yJgIE77wN6yoHAguhIF2+qlFY01
nUsUjMNUf7P2Lsl60BR86EieGZGWpM5oHzvUKaKMg5XEBDodrONb5ZC1YARtK/+MxJCqBUWdjU0q
PLWjHZsXGt9qNNyCXqzasMF1JIj0hYzU5WzlgCE4vIwR/KZfSf+bkf2YRo2xsfJbViQPps1OlqL3
FE5Zu2MBOtURTj8Ow4ZXWbeC3jjBvC46bS/H0g54wep5TiNusoOeHovOhYDq3q1eru8wsbjvTgok
tv+xI+3jxMkgXVGj5w4YB1d3fbXmeKLMngMpvYz8oIPqbwZcW2OTYuyqR6W7K0rkwr/n7nN/b4OH
BOwn1wcmQ9zeLmsk9BEUAOYmgLWXMwgIDq5LzEXElsfF0Q8TATkwv6GdTzq8V1SPG6/18tQsgJ4R
I7xufc3NoXEZ9zYQ2oLy7tK4sTC80t0JcAQII4M+tr2zsy/XTawm/ETPsI6UC0g/5C5Kq1A17uao
+tVGnPq6SvdGNt/bAzhk6CcyP/TgGWXAdJr8D7uhxNTqKC0hHyD+BQHt5egg7ULQJQPnt1R/KcCr
Np5Jj53qo7z9+/ogV7YKJC815OVgCm1X0vZcQHwxT1ODllAgr5H6M/pmR4sD28rIrdvBSBxI0Rq2
rADbLEqdN1pLI8dQnieDvwyjfcPm5FjhObqxM1f2Bsb0ny3xLWd3eaJWDURvOxrZ3dHMQowqHTZ8
1EoAdGFCWiC9Kcy5sjGcocEFWGZg39NJ/tjS4gQ6nYMLsZrr67Ry4QLADrpzQ9QdgVW5HFNJSMMr
A3tRTb8ugMw6W2XNFT91YUAaEXUoJ1OHuHFREDCGjT7vk/LGeUyqdGe1fP+nfNt/73FB9QD9G9QL
ZLLiuu1MjULOKhoT61XRzUfIhm+E96ubTqgOoOEOdFpylDK5i61MM8bU9T77VXe3iXtI6o2QbnVl
ANMD8xMEuYAfulyZiasxBDXg4BkaXgbH3KXTnwdbuKL+syC+4Gw/L2rixk1GcXZSy0PtBh0cHzkx
ZxbEiTqzgNw8KecFFiz91AC+Q9tfKKZ+wAiqQiCcMVCCwja+NGLmtlYlFPdFad/WP3r3Jt64E9ZW
4tyANAprrGejYDBAKg8drGOxcQbXjgjqWujSQeVJBY/h5QDUVh0MlIkxAHWoPcNM0EjpHqhuezbo
XI3xpM3qZ1NPD9eP/touPjcrncxp7ujIakajNL5T+atiIP+Ntsxkq8y0dt/h3fjf+KQ7dUIKKrd0
jC+nThbFTFf8rhtpACavR2o+0Fl7mDP3OxsNC8X0eIu+XPy8FCldmJfC5EQbekOvYb6NHxb6hKYN
yFD0oAuazcrn8UauYX1WUVBAxgZlmzcOrrMtnw08pTWBNYjgpADZ6tB5p0dmbtF2rtrRibDwpi8t
7Xq8lLXUcLF6wFgs/dGsjoweIQVyfY+Irf1u7kDGBQjPW6JGWjrFNvI2WXCNw0Q8njCSzVL1lglp
eWhqczCPwYRh9Lh/CvsrEN4PDttqO12fsH+HIpNUFraLDmkHV2vBBPQFeipLs3M/5IzQ5IeIB+9Y
pKOls1wDRNi0A40659lJnADuaKybDYex6pBERhC4WbRgv8n3nO0xbVbaWOkwZURRWFA2KIYoufmH
/FdvFyluN0TBNk4oUnWXQ5k7pldaDStcswIsPujuGw282kOgaxvbbG1AuIpQwwGvrlBjvzQFsDWz
y06jkVtX0L+xqeoj/z1vTNvaThPUFrADDZR3sCRl0c0BUG74oQwobBL/JVgYqKtuVb3XdhpeLziW
qHUAwC3d3PXQOZVJCXY08D77YvQc4mf2xjtzdTBIDb9VI0SYfTllVKvaLtF1nEyEIcMXkJE5fMOV
rQWj4K77x4TMnTATaqWdjlUpIabb5od5uLOSvabakBzaymWu7QAikBfop0N/iSoPh2RFs5hDGfEm
2eHhJdLO113ZqgXkSbH2OnBhjvSspLqCN3OKWIQohaeAXpB9AFyHftD/LEhP/7IeJpO8PY/5Cy/K
I+t/q/Q5senGxb16oZ4bkh5XaWJn4EjAUAB2jJMjOk7JyXxGnnkedga4zcYPRFjn9qQNnffEHVsR
xompEziOFjQFGy+ftUMDTkr0G4ASDSdUWh6n6Oe+sPC40mOyV1rLKzhERrrvcbVFqLNqCbQcQPvj
fKKJ8vLkNGXV2r0GF03UL1Xz6CKrkBHUwMotoZi1I2oAWoHXFQGWTIaspW4Xgz1lensv8ozcYDMU
m9fa2rY+NyIdHHiBos47OLXEMpE1OILQ4AOrD45lTdRV8eKxxTDPbpvc6OOhH2BhLDl6gwAQMV9V
c+MtsjpXZ0ake5MkmmLpJebKyMrA7X+LAwqmkeC6D9iyIoW8ozEkBc9gpWboEqSDY/uT00AvDbQm
G5eNmHc5cgIVHbyni65EJF0uZ62ZDQYGTvjn4Zv1m35mS+EdFOhztF+3ik1rbhrU26AoAfwJb1Jp
fagKSQa25GXktqBYXlg7/uIJ+HTSVFVOM2Mvg9Vv0UivniHsaWjyALeOJqjL0WnJCO1yWpS4SmOU
Pie/LbhH2BBY4+v1JVuzZFrI1GtAmSKekpYsU1KlqRgtI82MeM2COj2BHNhT2o3muLWtAWiXoA2A
tAY00S9HNI1tPbgJK6M+jBv/R7vF8LL1+9KM1WxQnLbEOFT7tq8iwK6T4fH6VK1tufMhSGcIfVoT
qyFLK3I503hbvFTjLTC6fk9eURpA9+Txur011wOiAAAmoU4E/XjpvtNQEmJgdSxxZmcQ9Bhe/wFs
H6JBkSoFMgaRiHQp6LzlUwJhvqhoYnT5NSGzvmV/taAttiu/LLaE6lYvVgB/BAQHSH94vMtNUC6I
POuygr2YP/IyPVUoESQqOltzS/Em+iNhv8dsp8XLxtKt7fJzw9JUtkOsayWHYZ626PiDDHY27OLy
RLeAwWvbEHyEIrktGF9lep8uM002u9jmSr+3q2Pc7z9S8hSUh/+akHZ6qdbLxNFPFb1NVubP/XFI
fl/felvDkLY6OHvyZALxdwTplTEPaXZnT/v/nwnJ8Vg0jd0W9LhiptAngZkyqo0DtD4KgY5Bplxw
al1uN2LmIOxquzLSSbLs8AyDXB6xf5uzloTXB7PmGvBORLoANwVKn1KUkCes1tgAS87UgROi0QY8
5Ewgit12UiGrknR3fWw1h6XptO/LoG8V9ldH+p99GQ5UUyimmJBajyz1O9YrLp4/tl4OyARxfOE0
5LPbJQoVdUwcIaf2nQpqy4tvbLUGrJ7TMyPSOVWcEVew7ZRRloz7JJmCcThljv5Yjx+Ih4DN+nc0
UohPY1e15tKEJwJhKDrQkHmx+UbIvRY4gOcV+G/QiSAYlm0UICpqzLiMSKqC1/qOO63HVMULN6Ku
tQQc7ghRDlXxLH6XEmOQaOEKeRuLontQ/0w/O09Derd5I62N6NySdImbncWZMxi4AaH6kLLnuPlt
0GHX8dirh61XmFhrOcKzhTSgCeA5eF6l0zsC8Q2VJhgrflcgqEOrxS0JHp3en2OPfrc2VT7XztC5
PWlwQ5kNmZZjS5Clj+zBmiDAVfkOszyrS8MZ7QNAFE/70X0Fr9kuHfVj15vfXH3ym8La8FyrE40M
h2CAhFyurHulxgPY2qDMFPXqcUzJruexb7Pbzvwcj8bNdd+1YgsPA9GvJCju34EuIUgxO+hczSKl
dq2HZlYtjyTQfFBGNGTZvKyguVbRDYcpi2GI7BcRkHgRBoBWRub2MUu7y6BekUVobvHjLyATAVf4
5HqN/jDXTeiS7FHL76gygHzw+zQio6x91ao+7NLfhG1R7ay4HXyMSPSqNmjCZfCVNbpKbw51Fulu
t2M7k4P6A+RLTbXx1Fu3I7JJuCJwhUvxDzPNVGV6n6FfI2926LrhnmFkU4h+rPGANrdmwzOILSsd
IYimqeIfBPjoVrq8ABWQsAr5Jkxyj071pYhZ0E/mHwoT/L2UZ1Ykpw1l0cwmOawQdD6zdpdmO2bR
jV26cjqR70NmEegldD3KRRxQm/HUaMcsAqP73tYfy1q5ibOPrM+ZEXFUzp7idcnwvHcGFFHQG5o/
xeQVfJBk41pY3QRi0vDaRzpGzi4XoGesNRsjGXRyLNTwdZlBaVVsJBffXgfv1v7MjOQ+s9mc9SWe
sigpUr/QjoX1kBnKvjZnf+yMzyC08/TkpLHnWb1xueW7fArihgeGft/hMd2G7hTZ+QsYR2zn0JID
znKkFPymGkEtqz2YN0DPhn2thDG/c7YitzWfBCApWvgIgCKO3P046GNTpRrJIpCxtcptc1P8NbzW
H0CR4dT/a0VOWZaQix46A1YQgiK28wtQrfWdsZGpWB0L8hRAd6IVRpXTvFOpocosrDDixyjwLIuf
PMYd2IOe/tyR47oAiho5YsAvxMY7273aZCt916MEaAJO/Uid5FfbZXqwxKWyN5MZGewa18h1m2vH
8tymdGKWVBkp7zE4XBm+Vb5M2jHrN+6KtQODbnq0UCFvaaLV53JcZjeBK4ZmeYTiD+i/7rj9o7L3
ye76SIw1Z4l+JdwAyMMhUSoNRctprSclzDShsR8i5QCuBRbEN6AL8sG2Dg44z/Y0r/KpV+7SXRH+
9fy19cnxeQjNQ/LY+lz3xht7D7Ibr/WLmyL4wjzm53t6M7xufCtGLJ/t80+VUqzD3KdxZqd5lDHE
QvxHSvbXDayBxMi5BelBo0wDp3qMySBWsUc9bmdN4NNUn6jehBO4yZz82JqCnNq2wcm31eAuU9i+
XSln5t+6xs+2cjwWCTN6DFAHvzPo0PrF498Bv4TyxMPwEn/rXqZ7yMqnJ6T8ro98fReAkBjQsRU2
SOgVDWpOK3C8NFD5pZTVQWpr5saxkQkX/x4g0PkOrjI0orjSnWnFrMGF3YJcTNmZ+fd4zELbyg91
7xXgNso86K14KAiyOegm+skYD6hBWpD+QodnAoKnebPosealkFX494OkQ+aWkNlMEnQ021C3b9H3
AImqSbd9I0buadq4zNeHL6grcNJAO2tJrspM01IF8TO2F5/9Oi6CRU+9Iv6Wgqa8vyN37MekVx4Z
dvqQ76Y77ZM67xLtsULGBmqL11d8deRn3yKd+yaHmloF/qgICuT28nNUwP1UHSrLq4ut6vVarwu6
Hk1AdpDVFWHgpSujEH9wzRFd9rF6YmCS7NLOK7Q7pTnGs72Lk8yLu8B2oT0dToLWDyoT47CRiV0N
vc8/Qt57dYZqgIaWcrzgx9sBXstf+F3iZZWXPHW/3SnQvufejIaHJ/601fu3dmGcG5f2WQr8i1ES
NP/PSRlM1neUrPxNDSvhnd75R2TPBXUuJlkOFt2snZtpwQjbG4rAV9ePnB3H8odKomF4AbTjAzcU
+lCANQV/Mtg/hFM5c1fmUjMXcpk4PN2xyVCZBOozq5D32UImrGVQIcJIoGqEpC2eBeTSUpLXsQII
Xh6xYvBZ+qnRbF9U82JQvbkDmjjgpfFI/HT9iKw1+ICKHmQzgqkdiU1p35akyO0yRbvrVLu7ZqH+
Qndx+2tsPS0qcvfOXZ7BbHfMN0JlmTPwbzeJSAbA5/8j7Ut7I7eBbX+RAO3LV23d6sXuxcvYXwSP
PRa17+uvv0fOu0k3W7eJ5CFBBsgAXSJZLJJVp87BPQ3VkOvhCjwppKQXo50hfkbigEJi7ihKaPb5
NiOBXREZWK7RbCBHm0yTqYb1Gm8sRiZi6f4BL/r7I6hgNfhZGNUKCAR47RWIO6sHTQFaPr3oX7Kd
/owWLgSYGpCiAtb4erTSkCo69DRjjNbWG3f6aBIz6KzwU8deZLwPls45lBTQCgJcnKHSdR9hUFMO
AgJ46oTKHwjL9VDGijRGaJ0/mN6HGnrN0WSHJAb60K4HVMf9lOJMgdsoDuQ1SelIHznZtaAUZBWD
l6L4pSkqrgAAhzptAVO9lb8Iu+RcADVq/odtcGmE2n1yTqY47mFEE+33tofEsdlZ0WSK4AAGHO14
39zi7EHjigf1kgj1aMqaFuV6pAew5mu8N8pz+dmEKuoggKEDjL81w82XIrNmACSCoj22Ov0a0kBs
P2OEEDR7KbSy0t8bSfLtVz7r8F9aKmibQMsYVVXEZ8oroGQcGDEPvpFGqtaKAIGTdDs1K2iRC2QL
UYKgzMxQfRCNF+gLVb2b8Oq67iwyPQUCC7O0tA10cJICbIw/IFZz7aFD3vMV2K/AeSYVsadrTeSE
QS0wNtvSeYRNBgQtmJzRdUFFkCyfpLEY5Gg3df6KJJyThYDrk9qGwLzZZJu67I6RVjAO+qUFRbOP
CMYH3Cvwn+uxgQoHzR8oguxIp1tge9AgM8s8apcm8NIIdfQJQi4LPTD0u6k6FtOLTCbGphOX3OXS
ArVE/oSEjZJj8ojxmKut7aNRX0nzDQ9SiUybzDSYn9Vpy21I+hjFew431lgxozKetdN7tLjJJl75
Tp+EgHFqD1HvBMnkytKqFsxMqNaN6Gohq1+e9dXUksdjxaF5el7yeDfm0HzXIbjxHiYWKK0ZM7S8
zhBoB58ooOzi7H0Xtw+QRChxbuCQBBMA8EqhySGlmAju/Wi0uNAAy6NqglsAGhqurUAjQuxiH1ZI
pQNoHlrg375vYXEcFxaoheZqYRqGBlOWCwCq9qqlg4Q7Y8GTlq1owMAhDzurQl6Pow3kJG1r7Apt
0OwOpZ85hzWMq/tjWYrdEAj42wo1ljT0SwLyAXAdTXvRV2yj/4OiX1cluIyCvDf4dxrdPzcHKMRD
7QuIGGTxKW/L+3GQUwNcIWH2gHxeOsT7FiybQOoF/8XZAKtC+lpER6FCDSys/Dir/eEvKsoRNwaj
fxYFFrPr/L30xQHNBn9bocaDoU6QwpvgbG3hJC30EiEewwWbqWa995dC85xihL4E+pSB+b12B02N
q0bzsVCJGiKc5FapWEryC60ahRw7QucgQ3rfNRYjw4XF2XUutmuYaQFHQmykOu9sXxTd0SgDU++C
dd6Q18pnlVoWXVEBsmwW00D3E71ieZyW8YQRxllloHu5UtaDWntZBt2GMglCu4c/QWAqYj1W5h++
WcQLw9QiEjBhDmGGc16dW8zbvSj/QaPVf/FHaNzKgNDNPIUiNZsAzfmTD7Zc35BWQITGyKLUKuMm
trhkYA5DDRfRT6VbYAIfpNFhg5iBAqjZSpE3vBodiLzlfGXELePSTGtQzJsZIhwo18yEGHN/8/WQ
5Mzv6oZDHNSL0CTCtAZfpYGXVoeKOMRec4vs+U1qOm2SrDTV0crTfQdd2Hyzejl0fFEQg9409dgj
gcQJSpLEyE0h/Q5G/F8lAc123muWH+SMS8qiMSRb0YGFpDWvU4eX1lZDEnOgfOn5MYOuWdJZeZNK
UJsPYwcXUhZx06I9HfDkmfQD1XJ6N8S60it9AwqEQUKDayds0rG2eGhciyH5vD+RCxsASGvICEDD
B+cmnVFOS10seGw+lMvRPRAkA9JKaI635cKPGE7DMkUFlXrMI8KBOmcn+MgAhK0pDJFZQZzj/oiW
ErPwTMSSmVIXzLPUnu6DsBhRXkBvrXqCSoWV2/FT7PGm/5jvCqtzlQ1n5R7n3Te7sP+urFJBGteC
iEv5+SZlEUsz/2ir2L5vYd5TVKyCchSKJjPNHSqMlAUugdpLq6FPs+o70M/wUFQi/dt9GwtHDY40
dAfLBt5ZBv0aJtCW0QoFnZNySQbI8GpbPoidKYegh+DkYfo2q4lx3/eNLjkGkCEyKB/QMY+683Uw
GfskynNJxz0UfVlx9Z4gj8+x1mfhiEFxCx1oyNKgYYIG46ZqpUUNHlC7Jqit2BBdPjgpG6JZPPfM
ZL9dcgYgfhEswHwEMQnq+ZiOrQp5BRjLs5fUUNzwXYp8s49SC4C+/zB56AICYn7mYb1heSuKige9
CMYV5ZIZ+By/AggrtYpqZCl6L47qwhT1WOMmyCLIBTZwCFAA37z3/WnUHyvkScqCdTAvOTsaTxBs
kdVC8YIK8G1XtEnaY1hGcOqg45vmMuNUXspT4uia2T51pH/QEH/tdlHcE62XcIagi9gMjBJ33hF4
mtGKoWIT1tMqTL8UJL8N/j/0xM5ci3jKyzqae2mHlzg17oMIzcMFBObfutLCk/6+VywdIVCmQUCH
80HuY95yFxc41O5JhIwaeLHG5ClpB8hz5ZswMpyQVQZf2ryXlqho25FwbKFGBWa3poIcTKhCA9kf
REtXEp4RAFmmqAAI8a5oyHPwkJTku0i/u+pdlxmgpuV5QyDH1kVyXqU2bqWmRpJrGA0vR1bOpRYA
slkeuGHLOC6WxwLQ2PwiRscv7d9lkUxVgbH0g9Pl61kjhJGYXh7KPxaooehSEdQyPG2nj9ZvYIb8
7X/pbgEi6R8T1MXWn1rICs/0Sb74Rgqz6j4m1qHHmicq5oBKJSPgMgR3QOHJrgLJu/X9nbIU1EBQ
N5OUQ8j4pmygFiMxxhBsH1CVqNoCik772Pd6/fh1385SQLu0Qy1HJcVQHc5gp4OQAPhVuShd/XsL
IMVGgsVAdhRh7XrP675i5NoA5qxKsIGHGaWX+7//A9KkLyCXBqgLnFH0nOjHM60CdM+l2hGdPLdQ
oAvW2nTuw+8p8yKU39PJ6bvCKl6hRKZOEOZ7H1PDjDZR4BU2+IU5FgHIko+AeBpto7jvAUxGDXwc
uaaqdXyXpoORlvszBEcmGHdp+VDNQgENJCM4a6kw15fSoHWagbMPkrsF2g5khbFflwrOuHn9Y4Ia
hh+IqZFzEH1q0mgdiPsx6i11sIHUf/QjoM8lnzcFgB6H8qmpdLM8x7kNGbJVLsS2RE5KuK0KFq5l
6dY0Y1rgVkAB4LF17VOjVHRx1+KbAi3fi+qZjF9CVG7FTHqoJNmDYAsLpj6P8sbJAG+Z3z1zrxk1
0Qk/iR0IHcEXkR8EoXQL7audM9LpVk2f7zv0Ev4MUmpzHyBwe/Ae6gZQQBwqL0SwZ+l7dZPt+LW+
l+zGVbbdWrSVY2yljnoO983j9Bs0hbZsQhTM5gDraSzZTl1txZtsaeRFT/vno+j6+8ClkFWP8VG+
iE0kR2tcu63OkNchr6/isbYbkFDK7X4YZUsPw2NWDwe90V+B9HXvz88SFOByfugqCCojjV/LOEK4
x3TNreOHdOO7wqu/Bu/kLlq1HksqeV5cevGx6mjIRFc72JKpICn7cSEO85nVopuV9KY4vHYFaMMZ
2YMlr740Q51bKTxd5AimeOjOYmmFuYNDOF4jPjUMS0tVaRnFDVBLI2+He9Icuy4vYpXcSZGGGmZb
ymdDqb6MoNnKidKYU/ikQyo1djLAGvxKs4VKZZxtS4ERT3s8RPCiE3AqXBuvWy4VS3D87mJp5U+a
VTbEHXIWKn1pxwKaDSgDgJBIUVKzGUijpJQRMH0IFaYalRzQmFAhNdAiUXTyJ6k5Rqlq0SDqtSDu
/lFCpYISMlNNM6iYU+LpnhK6qVUdM1YaYXHuLoxQcyeIfQCiZhmoQdRqOtAQlsa7qDN22NJeR6vh
3yOhvGMiHQDYqhLuXJOx9D/UDPRWuvxpKo62Ra3FxfzTo5PYqRlvpVVUAKEm282O/1Mfs8O0FX5J
buTJFl6LB7AhrIThuQk3Ogt6Is0Lcu9bqJPN4Cs8dgx8i0HsYEu+iKX8UlygplAJTxx/I+0EFwdb
5vY70myHFTBF8UHepm+Dkz/6n+lj8xC7sTk8GwAb2PeD3OKt5nKi5mBxsUM7MvE+CeBNCG8OWGER
D5wArHbOGFopkt6b4s1oTB0ObY1e6A3cQ//VOCHkZNca41HAcmzqPNLEUQyn2bFTpKiSl9COPMJo
KlqKsP+MFufs9Wg5vmgIVKjg1na7V91qz5jO+x6NGtz174dKkvMKh6XmHSew7i/V/elBv8D1b2ey
3+fKvFK4VX7m9mTxNquf9f6uh2L3tQmDi31c8PD5qrrl002vrgX9cH8UrBma//7C3zh1avtkhiNz
3QZ71KwFlmoEa55uoopPUMGZ5ykxOwm8oFBP+IrB3oP8xv2xLBW+Qbj+vwEMsep6MAKOvaDTYcr2
8wfR+gbQ9i2y4wfReQq2/XNYmn/A0Si68UHcjnhNr+Jf3XOyZnXtsuaUCjAR78tyDEjIbtL3+YBb
GmFdzme//b9DGC4P1wOdBD6oyhbHgQy8tWTGtvDSrFDBfITksvaYre7PK8sNqUDQQ01NqhIc3NnO
HV5bRj1jsXpzsWp08kGCwGgVzINpvsYHzhrO8SpBJmo0Ras443EXrqvioc/3I+uqsJibv7RMhQeR
VPkolBhYbha2gf/sos4M1uJb7ZVevzIe0MrWQzCO4afzfN1ZvR8o+cWekzuC1lAfbjqBG1k389Ct
FbOzs/Fb0s+kZTgLyxoVREpt4DgQPoe7ykbX5q9uHXuBJVjE+f9yEhrtMBBOHkJxDiScXZLCjaXE
KVXGebE4FqiHoAcIhT60UVz7faK1RoHEG8aCo5tsgCaTHDJY6eu4ZdGmLbvlhS3KOSqSETWIMG88
ByTKIJrGJJrDoK06A3CZaoRIyi8hN0mSHsNWAxA6Wam6stLVtDObmAUAX4wpF19DnTb6IJJm1HEU
aGEXWdOgneRCYqKt51+58cwLK5SvaPLY+/zsmf4+sSdXW/OutNN3uG6EbueyGtoXT4YLa9TZo4/S
oCJbjNM/NFP0fHhabxfaf7nUXhihjp+8jwVj4Oc9ngnOWD6PKcfwfNbSUKdOKytNmRqwYGTvab/N
eRbiYvnZdjEG6kBBFxJR+hYWOOklamXHj7wxat00doAlCfuNQDo7h+SDjozh/V3N2nDUQZMnasTX
s0Ok3+EmXRWOsOWeZWR+vPt2/o/d9oNxnOG1dEyswqEajKAFGlWMwf+btYoqWmEbt6FVDGkm2Dqf
jwoedPHYmxB/7o+RoENQuJy0CVIzuVSsW1HIwpWfpSq6YZsQx6GRSSwqtXnAtzvkn++kdgjpUOVF
lgIRyHflAffxqjCdQDwMPWNGFq/G4DGZFUvQLkSXnFRhElVp7ieqYt9Chw3EvV2/L+2O+8OY+sVN
f2GJCnR8F0p6MAZAa9eJFalomzEgLP80nBp0Mj7LEKhQEdEgtiUJ5/umF8cIkW1FxlMdZKmUXyu1
kXCZlEKyUUzNMJIEs9MNR/WlDdaZdV9fXLkLY5QrSxOfd+2ArhUSTu9jH0ielg1zeY3wVtmhVWqE
vpmrjxUrIby4h6CXC21blLHRgX99aEH9tFJICphw4/82kB0N+8dR3AW9WwWPEdBEAKXcn9bFkV4Y
nD/o4n6RKALnkw4Gx7pfge0YeKWHAWw4REAVSVFsMm3uG5xj6M2m0NFmAbAP+qzodZxKKH8A2oPN
+x1J2WYU6hdVQD/QfSuLxwV0VSUZHMczKd/1sPIQwnr6UEc7V4Om3rCC5lUkmwGLx3CxEguwxrxg
6LSHyPe1nR54wVHLMZoMjAYTOhfFzzxcjVxiCtUBjalmXgJKy8Kk/rC80ZMI6Rn4BxpfUYKjhhe2
JO8gmDJ38A27ca1uyKrfB+/9SevN9pgeVQ+n8G+RM6dtsc6Oo5sj/duey9asnpF6X7FeU4sh+fKD
qHlo+kiPg/mDRktzDSd2NCtfVdvIjZ9lN36U3qLjxDzq5vh5bxaow5Qko9T7PozyGH90+O3blcOt
JkvYfaYH1sNmyaMuR0jFHw1MN1rF/Ux55v5Bc5mZOfd99kcg8N54qM0/1bIShj1MoNj0YECl+cGo
rR0yrVvxUJ3KdWG1awQhV9j4b4FXbVqPf73/Ccv+fOFYdDhIoRyrtviExFNseRVvGrMyfbx6WU+A
pXB+MZ30Q86vRD+NDRgCjU/VHItiAx5sCIa93B/QUrS5NEOdVwAWTlA7Q3hDopw3JYsFN5UYbkHf
RbpgqnQ1wzikx3LdOgOKML5VvMkbU3vIH2QvcKbNsJLOitW7ox2uksyUnex35E4Poz08kF3/ij83
ohn/JuvMUhg3g6UeL4AM/44UdJtLNEUEOUx835i9VAD+7WWrIGaYQHLJCh8ym9d++8ZWxTPl/sQv
3kMvDVMhaqgDNQWPFkKU1Vu8GVnaVjZ1O/VEU2dsnKUz7NIUFXymrCvTtJh9yVG86oC0gDNnPBkD
YrkSFW0CuZGgtQQr++HrEHuDWZud08Gn/kBmwzMeU0augzUqKuB0QjOWIYG9xlYdw23teVwsVQjW
NqRCjswXemh0MDIJJvcwbWLYuD9vP4DWO1GNBisp4P3BMNCNjPZNZKUL0KVb+UZ0VFt5KR55r+2s
bp89DC85wnf79QEJmPtfsDhGNHXOZVnAliTKPYwp5CNtwhltVEf0xBrDey09ay0j3bAYCECfgvZC
tMWCSeX6JjCi0Snw0wbAc8Uss9aCPFtk2FNgMRWllw9bNAighR43DkAqr03lYJLMUgldAtJZA/u9
7vbofNHDl0EQ3E4XLZRgzRa9F1org2cIzXN7Jf1IwUByf14Xi6xo2EP3JhroINU6PxYu7o4Rn6pD
5GPIQmP1xVegumXhdFCV+BXy7xWolNRpMI0odVJlN0kbFi5yiUZBBrX3LNGAXjdkea7tI7gnujLM
6PRCttr4Ux4HUwZXZNav++80cntIkfaeMGwG44sx9MXVBvfY3DgIrCnN+MzrRJELAhS5qHcm4uqQ
v4WgTEAvEiev85Z3m3SFIvTc3I9ro9XIR74pzWkszFkdhaWlNZ/KN1sMiAPogoEhGhQb1xORQUFN
KZK5Fy3OdDOpuHObG+ewgZ6egZZKJ0oiYvZAf4NiK35jTMV8hN4zTh2xcVNUFVeg4wJCZDaphCdZ
euuCHbpPvCmSH+oWjGlp4OTf5D+oCMjA+qKCC7y5ApLN62EjyxHkTYu+HEi/NPo+1Hd98Tiw2BqX
JnduYNFnLlzsOMrLszys1EY1cLpU3TYIs41YtBhZ+VQSEa+l5mOqhF8giPu8P69LHnZplkoe+PWE
/qIJZsVVg8aEoEgdzs9MXyv3zdgytvLS2QbQPjzZAF0t0PTXMzmqElc0E2YyLr4hJpij35apHLV0
noH3CFSr854V6adtLSeEcEh4wTMCK5fecOuT88yOI2dswQ6UC4ywv5ixByE7au3I/6JTgAqTvFjm
f7XmFAoqo/VHUIL8v6zNrDoa6zbh3IKgyoSuad5ABSFclyISt83k6IX+URCeUTxbnGJ00oB4BaoH
QIpcT3HL8YnMEaynJFcmJzzHEjpyNVb/3eK1C2w+ChJBIEbE+/raTD9GhRjrHPYEeF0kr21ik481
9EV2dhc5IF2RCyvMLNR+7rvr4vDAtzKz6QKn/lOrvjgL/GlSUtJEUMHr9FlvQRlUu/cZbro4OjBO
KJAUgh8BcX89OlFoxEQqWqDTwzDf6hkvWbFUE8fw+chrJrFxkf+UtmOB/5Xrb1JfqtsW2XZGLmqJ
5APoKyBtZ+gecPLUXbCpusjgkHHcdeMhiO0q7E2oJpqSstY0J58chZP2EIoqp9oOMvImymtf3nNI
QuSzlnUTrP/95F9+DuXp0MZWKjTcAGqqResWpC/T8JxxLN9aCoTgwUQLO9ga0DNPBXpICWd9X+KU
SWvN0Yz3cai2uYbmYBUkjnXwoImlWeYsFmXKsYAyR5JjbmHCTjZAUUXFQfR710RMo/AkBOoBWB0n
iD84bWAc6PPuuzjEZivIFuH3Z/rVmTnx2rHAVVoacWBEJ8i0v3J+84AOKVZOirqH/mVDR+8XiPvB
BED3qfuS0AXywEUnPCKsjmzTfqODDqbqnu57w6IdcP8YyC1DloSW7+Qkv8kAQ4xPTZTYQ0BcPdzK
fulpIQPNtDhpF4ao3TgMQSb4kEY/8c1vP3uequf7A2H8Pq3eCTClqk5jHp8MLf5tgNvVUFkFT/oO
+9ei/DMGmVp4EPblQFim8QlIg30FHgT8I2yh7oZHqzdAWcwqZbzL7w+MTrPcWKXuFH6pJJzEYWTq
++COf/yD7AE5uPNfp7f7lhZ2D3zgb1+gSZoDletUnLzxadBrl090tFWGrTsYPKvzjwoO/29EANLN
bLzoC6DmEdlRIC67Kj5FiYUWigjUSmaVmvIuW7ETf8uj+scYNX0dUTIkNmCs0B/Tj/6BC8y6hBiO
nZnQmreGfYYMp93+uyh7M0QqEgWhPIo9V8anVi5244R8HDCKYNRiUXhQF6UfO4Jq4DIG1owZSHwd
i/yyUEnha/ox8cXDhHecXyg4y9XN2Byb9C1k9oMv7TMRFBZoo8RdCcfatcEwAtEdlDWNo9SfBX0z
QlnzvhcuGpjfJ7IBYpIb8hOR72oVbJDGsTZ2sv44Bawn/tKU4fKBmgKCK1gHqEjUgsUwqTTfP+aN
aPnC40xCH9apC7ASsHdyyTMe+/QF4GeN8PQWAY39q2/hesqEAmriYkm4I4Sx09FUE9luw5eqfym6
0UsB1Sjttj0bOWpEL3xo5nJq+oarlIUV5YwoebsZAOtHYQjMBDjDwE55/Sl53sV5WQzcEX3cllQN
TgrdPSNicCDQiUSMGBKlaN1EtQON2ngLXZtJuFIr/SwKTtvf4yn6paibaaUA5eiFn7Jv1QWzpnAb
UVQot2FAeNFiVHTmEviCTCZKEp7UBilwxJJyWmWH5JuEghtkbshKhS0EZbBv42ozI7ihWEnfATSO
Hwa8YcNTLilWTdKVbLwanwqxFcFqhWQzaWQ/ocHu/t5YMgtSM0DGkcdACyndNhBpUg7ilS481XgO
2qqOKlJqdJrjS1V/itIy8zSjRx6l6IkXh6XwbOCR797/iFsfwptMl9Fth/ffLB5xvbhcl0J6rJ7C
UxGOugXtb2yfJue8QvFZrMnUuxZ+BMmN+ZolApNj3DDda93YdwIfZSftHNSmO2yiU727P5pbz7k2
QY1GahU/ybrZhGDqnNO0poakXKYfpynZJsEazfnOv7eI0AmuSSRfZkKu6/nrgjDVQz7JThW4xQJz
MsxM2gWGnbdWJ8umyioALo3w0h4V7yQlE6RYgT0ZGXV+MknhiIozxZsZMJk8iaf7w6Mzjj+LdmGP
Ji3wk2IK4xD2OMHSmw+1MpV2S9DW3xTrNLc6oA5CrylzxB/ZIscG+GOWoB+dR56/AYrkIs4oXNDR
8TL78MULM60Tvos1PzupZWMqu2p86LgPP9gL7VOab9visy5+G6mpfw/Cscl1J8sFqw4TUxrCbZzn
ZhKkm6niGTtn4SSYPwtLj/iIZjy6TaIF6UaIvjZ8VmpzwU7Vd+mb8CFZRDP538G5Ts1qpex7r3ZF
qAgzgseCH8A4+hfAGoTUDa0GFjUJIIlqlJ+E1kDqwm4R/FdDgSsDWk2TvcbYWLcvC4wVT5f57Q2s
yc/z/GIJshbFwUrishORs6f4JOq4BqXPQRGvGP62ECTmLn4Q/ODph6HNF4oLQ3VdNWMkJvmpbz5k
uTcNf9vb2Fep8/YNwM53CMyZ/lQryHLkgJtsS8bL5oct4Oo9iPZqsCFDZxGrikQD9QFjK/GhWvPy
qXSKXf6QePJRPYqbyAs2ujcdjXdy6p+UFXA9dmUZHktxhE506DgJruxTzq7okB9Pkfg8ZeBE6epz
WIYgK7RBbY4/DlDQA7rp0RjRptixBIN/3qH3xj57wcXkV0WQDYjg8km0Mg/gTGC5mm22btZoe9gO
63AVeKqLPj+wlItH6RC7uSuuxVWyYolI3x6N8ywgHwneLbC78XQXV1/yoMAOMAuqsJeLD1nc4NFk
SryncCspPzWK24PijeF7IoZHDx+t+2hynzms0ClzPfxSLYqhDEvlpJjiN/hNoVG6D3YQBDr4Zv7I
wt/crjQuGrhH4oKDW44MDclrc/yoq3UrcurpV/IYvMuZ1Uam+ljs8VSbIptnXONuNhYwYrgngrQV
gJW56enaWoxacRwksXESDaftvATs77I1mpyksKZx0RLoCWbFUoyO3kF1V9ZVmyfGqVt32+41O5d7
8c1Hn4y+jh+jVe2QXfZHrhlmWVapfROPCcpVPqyO5Ns/cv03FLjMZqWRihX351+6cpN5Ji/GR+2S
tK2Ceqgxk0WFDoLXgANPeama7anigQK3jPFFJO+oEsFd1y26mDJWfvvmzYOnNoRFfkr7aF2jX9x+
gaomULH+qVUAe5e2sRUEqwf1+f52WBjmlZV5t1wEAyHxi7Sfev+Umu7rv06DUEOgHp56m3M8Dxjx
qX0AXlN7fOoPfmsWJtLwq/vDuH2+zKY0hHIFTF04rqlxlAkIbrle8k/8kUf+/dNws7P/xntw/Ci0
/FfjwFJFo+sPIGXFOwLEvuBdAu8euFSup84f+UBuFSE4c+tgG3b2sDVA/L1J3XO75n9Xe/0hf1Vs
xWaMdN7ClGOq8AcIZoGThkd++tqsghTtRGRCzqns4rVSW5CUkMCfL0F1onRZMrsLXgjCaeT9ETBn
rV1qw5WVbpR9FpIz1HRWWmr26MZ49FOTZ3Qm3Fw9sHK4ZuHdCdAgAhd141XzOAsnMFnh0YB2uq+8
O6N33hwbFmb31lHAg6zDhDZXMWYWq+vpq3IoiQU1Sc4ouukr9U/Fm+SVvHI4DXahS/4oX8O/A3oA
A3xtkVqwQfQDoJyD5Cx8ZoXZvUKxpEYx1exYNZqb4EgZohxS7ocy4AMMLQzMwVROGgTepfV997uJ
F5QN+uIkdloi4Ig5dwfDwUX0/q8zV4dyNxBY6mUk4efJU/5QW5GtPcTquv1lp7bC4SZoAorAMDl/
8dV+okZEBfoO7AVBPcFk7/zunxPRAnDl6OjNxre+jpD7vW/u5kZPWZvX8CLeGnw3adU8wBLul5j+
Adh93PamvXGQWe0OS7YMRApwcokortDgVUFsjVKoRaxVbgJ8xyHF8jm2lr6eO8NYGIXbaQRcBUbA
EgHsr0EL85BBiqc+iPuzzpHosY36GsVYjUW0c+viCA0oraAMCVsAplxPH+EbruxJJp/j1O4UR8Gj
cNvkh0k+3l+mWzeHHTz3cJrg1nYjuCorY5JEXCufwe8iNCi1claov923cXs1BNT90gjl7Gk6yWXZ
D/L5V/wBdwhPxE1esxf1s/uIX+/bun3w/NgCXzRaR7BCdBzPAPEB194knxt3iN/l96wz8bA2pM/U
P8SxpxSDmcTbHjI0yHkLx5n6tHqpK89An0Vr1ruERay5uJJg3P3fD6K2Xa9MQjQmgnwuX9LRySFP
FMmgbwH7meQxxj47xfUOxzwDQYSq8pxypFObUjG1NQ89wfO2t34ZaOp7l50JUjTEDq3BequfPj6+
R/PcmqweqpvDc570C8PzBr3Y7EGpZnFDJOhFPccqwJHRR+Cx+PVplBSOl0sj4Hq+NsLL2aRpkwgj
++JceL99L14ZAGMZK7Bxu/en8jZRRBmjTk9UAJCexa333FVrHomhR+0kBebKbDbo6TWDQ/eg+jbH
msflnfL3RN5s+ySfjImPMJHxi/QkWjIa4YWjtuf2SKg694d4cxGhRkgdokZRJkKEqHC2y6PXvXCM
FMvtrZH6feoA1YShjRsffi8e09KKRJscxtRuwVVkak6NXZnaaHn5nEZHZj5959WhNgIOAwMUlGg/
QS6L8sdC4nrUdIlyrnagwtj6u8bxH+Enq3rLonBeWrJLW3TZIjLytFQVXz7zq2EX2ebnQbEqJ98N
h/vrRZMTzf5/ZYhyyRotPDIXagjV5+rJlRqz2fJv8iHb1nZr68DvVs9AixQmd6iDf39dubZNHUdd
OUgQZDHkc0WcYOsfDua04t6V1fQtWQExmQYXAsrVWCnnBCt2EMcVJlUxJ5d3urWxqtDxzZjR26P8
elSUi6ZFPqblwMnn3oq87FDug9JE7wUmVLK6Z7JpX2vGrXLhMLgaF3USAtpbZeD8Vs76Kjd3g8PY
0zcDAtsDnoSQpZKRHRFoxIQcNwPgtDJIosBqIBSvYI1iTNnNETNb0AQglmakKv69DsKhkaTzC1E7
F7/4b82NImxmrjZHN8FV3Iltwrop33gCpO0hdoJ3GfIU0N6c//7iaKnCXElDSQiewIIkPKF3HbpT
2NxQtdEiV6+AdFDAA37qDMIKxjcBcraMux6QwUgUa3TrFZHCoJvSIXjSck/HS7fE1bVvvxgTevPK
/bGC1DBox/DMpa+Tvh8Q6JFgfEpJXCl0KvQdNzWAByu5njxVi+1kJTTB6r7ZpVlFqxcqksglgGuR
WkYJwJoGSujBEwBD1qTuUTWzCojX5WQlRJ9SMpn37d34/cw3jxYv5D8RjiFNdL2KjSSRShpF8jRu
eCfYBJ7g9IxU922SdbYB75+54UBhTtf+Um4IjbCTyRPx5M2wG7aqV+9kF7BMxia+PdooS9Ts+VI5
arGskKfK5UDKBQruTbmv1rFVOGgxOoaesIHwHQsbcHsBosxSkxhDfbftJ5jtN+QQrmUrOwjHt+ih
9HSXiUlf8Mur2aRiY0baieNylTzFD08B1ObO0PF2o325zlmzOc/W1WFNDYuKiaXIB37sY1jcWl9p
Lmj2vvDg2QgOvyZ7jnGxW3TECyeZN/1FOOlTXSJJhmGFD4/Ca/aRu6zxzHeL2+GACxE7Czg8Gria
SUaixLxEnnird9RNsB7WoP56RB7k/pa6vQ9g3lApA7xmfvne+DuS/rkaq1X4lDuTK1qTndigzduq
duxNlmRhM9uhizbK9QvD8K1rzMo/KKChOQQFf/q5DUi+qvkAyv+4PyicUUlJvrWVvGXRlS9s6WtL
1GrJg1AFSQdLjd15k+m7hfMqOfU2Z5ybt+g59NNcDml2mwu3IH0e+tM8JAnPpof37vDp6rayH11y
Ct5QGGMdo6wppE61YowmANVhb0Sk4izNadEXhYwqk2Jg0RA4pgChVtHRQ4PVwySVS5D4R09Ia6K8
bgsP+qPgoCXzLJ/uuwVNd6YDrgRQ6D+mqEt3Hk5aAshN9FQ61S5xSyux3zs3NdM1ZArXfWGOB/FR
fyw95Ye3azwNn1/oIGFpzbK+Q52n5GItoxSnetngO/pN4gnYGc1OP6L+xVujk7mBE6xCr3fbX7GX
vEQPxkqyGvSiah7TqWbvvI4EVxNCMxkTvdRxw8SHFHZj1/9D2pX1xo0z218kQPvySkrqvb21HScv
gh3b2vddv/4eGReTbra+JmbyMsAgiapJFquKtZxDppoKj82P3z8BuX+oVqHrOZ4T/euGrnkyDCxq
cxewDBYK5srEqZx3GrjwTp2L7gZlH9BpN3nUtMW7ct+8bWn0UBzKHxIPNOPasF7KZW5QmmRzMgty
/Td1K+1kCfVkkaNi16b1UgZza4YiCNFn9X1rMBFO3nXbe0pdnouY/Q17bBjDARa+hqZsRLOX+iPI
YTPWIBg6Zdq+ju5H7cMbecabhbz7viznQhj3WnhSUbUjhIgrdeutxG3/XZOv3RANFu3KW9Wrai1t
J8dY6W5u526/5qWLrh8L4Bmb4ZZnWExNVhlNGa3GVwAjn5x04OkOSkfimN42CfN5sDt5LoHRiaSN
ojKSq+TUYZBvLI6pmdFudIQYnK2PSpP/e48IAmgg1c+aD2h3tmIUyUYEziY1PtXKw9DSRkCrneP3
j4ICzDDJ0dCC4KXiJm/lVQXwQ6BtgT7YzjFNWez1AFBYuXt7A5ZUCS8IkATjd6FYx6hSJactrqKM
LfaK1kZ+dbJTUKY4cVe93ZZ0nYbAvZ8BRfAwAzks7sml1vaTaeZ6X6Sn9qs+SruU7v1N+Vt6jg7S
PUfUkuKg+xWzEygNAnxcvhRVxFFTNGGZnqZkGmU65n7xqfZtKNAWg1GfRtPkBuiQm2mPCar6dZSH
UaeJ7/UHXWpyjE0LVoSHTi0kv2tNb8sV5/fNS2XV7vz3MVsR6tHo+2WTnuJ8N2Tj3gJyRjBhhF0M
bTn5yOETVC0DdW1pK8/BgEaM/uH2T1jcIR2gzWgRBvAsS5KoiaHQp1OSngpT21qAuBVqAGr+axnA
S54J+8BohMcj4+aKNG195IHTkykWaFqNZJ9aeWdxNHgpMgIejzG3EMFoaRpjJTCXgYGWKc1Old3Z
ky0hnDU3uq2iRd3aouC91jmdHdelMZhe0B+CqglFZ5BqMO+BTEpVAahG2QmArzMQKGbg7523YrU2
7nkB5sI5QZSBOTM0SMFhzn9+FipoRlcWjZejB4ze8/Kryzt39nFmHZY3GNlYFdnJq9v+zhIq+VUb
o+pBKNqWBvPJEknsdBMQy0YBnSxqCUTOaIxV6KAjJ7BqzFRKaF0kcy94YNUB52yvayUanuToEFZQ
N4OJYjsRG88Y/cI0upNYUBP9JQHmvwAu9VD6nw2mjtEOZT323SaSwydM/JGyBaV4ffLbgI5gmfJs
RXAsBX0O5b7iwaR9q+/lJcZvQxYL1XL0ImIc7/JoxEksE12o+pNQrktfcgvvvRVhoqNHP8Ao+LQe
s9qJtZKkhhsK4cbr0LcFpsa0JAK4Sl4H67UR9mhbyRNX15wgXSfBVwtOYPPOBJoY/nZbHQClE3Zo
Mp8KAkQ9fWxIXjgCMloiinrFq6ACpPBQFrUter8zMXeCY/iZdqsqftejV6snNdrhb9/qa5epAST6
u18cVKAya1thRJuok7T+lKIbgWR6pztim4iuGoVftVoCJFs2P7pW4GEtf3t7Zr+RDFUweIB0EPJ6
jK+WQgCeNaKJZsDhh6cNm0F0c3+TZ49j/iiG94oBhOwXa3gJBcTLASksySnulHd9IwvbdC8+RYYd
mSaNjoCXKnyqSXdBjU7OjbpTTVfTbekwhgDYHh6M0Smc8F62XLABkaIiwyHXV11IS+XZ+pQt+/aG
XrfbIhxATzjuOBATkH5igsZMq3vDq4T+JMYBGnyBHKTeAcq91qmhroLp0JYFGKFt40Gj+k7zn3Tj
UFYDMaKVeUwDEsS8XldlNpnsVp//Ika1h0od4jHw+lMXZkRy+9KNy/vYorXf0MJKV6MO2nMbVZF8
r2/04K178QJSCfeaSNPmVehs8A965hrKeBgDZzJsOT1kwCQRbAmNy946TkpoDh2bnW83Ac/7X9VW
0F4PjmbQdYBpG31bjN+J+7gYJnmITxqxvdEZB7xcnaeRaPc8oOSr6ImRxBQ8YtkI1SLr41PkCdpm
AOc4rabBtHsJuF63teTqZTGLQl8Vxk+QuMEduLQ2pWd2STlNYCkjtjG6HUWbDNAueW/kK38zi9Fg
zxS4Ux1g9JdiarONEnRgQ4yFjnpESC2VzYbn1b5zxhcKBjEwHTimmZEK8G+XYiRLLlJDrvNTXQ3C
OvPVHKiyYujFK6nUc43mo4FZnqRRq9WUtG1FEzUJTdrHY1yRrhTR+yRMoVnQDPxQI828ETRxHqia
0PtVhHW0itq284+hIAQBGTCyIxFF8eSnslAsqCZohzqa6mOdkKIFewwVg7iHla08CwmpQO/fEkuI
PLedskChUyZ0v8IcoPVUrEaDB1R57YaxGQq6UpGnQv8aprovN0NUq6xPLSk5DW6zKY+KXa8CN0SJ
Ljq+qetkIC1Hl64DGEYic8p613ZT5yPqb9xifwiVbdrTcAMDN4G1QrC9R25/8VXEO7tKTPvOUHRA
42C7RdqxigsFDVF4Zxwbt69ddBeDyK11685pshd1V38EGGVAHHz72lwn6CAYo8yYZlDhNgBQd7m5
UmF6oxSm6al2DKJuDwHVN40znjhGfHY+jEJfiGF2NDGCMW3ARnZqafr88+mL11DGXQfj/WoLEAp+
AQHeytg1ZH9UnIjQf9/SyGwX44tEo5uKop7X4ZQkgpkxyTFAQwblHMuSPpwfC+NhtHDyaivFsaAJ
xsWSXNcn6sYkPjW2Efm3EFkgRYcW4K2Dwh/6TkAMf6kFXSWaVajM4uzeaTbyZ22T7qUi+o+P2wu7
io4YQYy6BcMUjX0RpqdXYNDsfBI5qctRtesqyywDjzYYaSTWodWXi0GMhOLOmEOGe4dt2+zj/dMD
Ny+7eEJnUuRLKZFZlpgpgxSkHSTiSmvMd6K15Pm5oF+cx+jSpqF3YIaOBswPahKXogbJjBMp9LOT
EJDXfAACfOST9fr2ySw4UGT3MOIiomBqIWy/FJJXllKqSouXFPF+KXfZpiNis6I1B3Rz8aKey5n3
9ezF1iL0FYQMcl4nj1gH4p+ahGyfTN4Y+NKmncthVDpPlEGxQsjxHmRaU/0OBRWHo2pXcSA07VwG
o83g92zbQm+y087TCOa6PgYe1uN1VogRwdg1oTaQEmhrbFeykVciFRzhl0KfeKXXeTdY+3y+knk3
z05FnBpFCyWsJNroW7faz0OKG6N6VDPyFDzzkqdL3uBcGqPQktRJ1lhjUZhGeItDQr84BzNv/I3l
sPxPCZKFeqXj5d5sVDvacr6+FB+cnzs7DVRkoKQEN2B20rcgENccnRwruv4YqULKH7evJU8B2JSo
Uel+VwVldhopAk4ys5qUdrqXMCvDzQvOkf+tbWPuJhDHuy7vqvlcEAi4ckRiN3QFm6NtnKvJJm2i
Xh+EaoKyNfbwBML3VUVDm8dJc90AeHlz2NxIngxjP8bYuPIrctXNp7XbYChTc+KncS3vZDytXm4f
FW9ZTIzTR4LmFyME2uHjZ7rfrnlL4lwbFrA49xLRU0QIeFWptFZ/J5RXUeBJYMxAX5RCO4m4mOZh
N7kDwWObd/c5foZ1ZoHqT0ms4fB7oHOUq8rZ4olOOB5zMQb4Y2EwQXdpz0aAaslG3c2aPNJuD5js
j97drk0qbD5unzrHGFwB9lT+pKaVgktjBzSyHvbOsyiSnqg/6oBklDflwvGf1y8FpfYlUZhNm2tr
oOGgxVtqJ9uC8rZwKcA530LGGPiyL3l+8W0MZp4Pk1buZGvragds9YbShHL2cQ7L/rfxwRTP5ZH5
tanmlTJfn5j8UnaRrdv75/iOd4lu+2yM9V6Kabwy6psR+4e0obqpwWm+5izkthVVWT4fMEkPclhB
9/BQbZ7M+2BHHWryBu+5ijDf5TOXnRV10wuA/ziJX4TU7kQpUB8Jz9XdtgiGyliELlOkbNQRRvUU
ZU6TogP4LqAhVUn3luF9any1e2GVObwH3bLcuVcRmSoMATDGNParwUd2AtbbqexDTcCZzjHXy4bo
jwRm/1It7EUxT7KT9JQ/CrTZKijU8lD0ectgtk8qtb4SgQGBqPoXUvHuWrm/rW08AUwoJepDiKwJ
BKQTSUhGzN/R820J/0PR/tkoth3DajEuM44QcehNW6fT0VEyZ0tHXo/yvBfXBuCPnNlAnCk0wP8R
V2VxhhyB+BLZ5t1z4nDuJufMdeaRM7MqqSBwnLXZIgIm3AZnWxw4Qv5HyPZnIYzljIpOGysjgolx
zVWK/meBxKvajo7Jmnc95x98a88Yo5n0VaqkDZ6G0X4HzGnXVEhHf06HjK55WbFlw/lnVYzhlMqm
6yMtRFVv+xoS/YmzlOuun+947c/3mRufWXUoVS3ORqq3BpFkW9KIdBSOqN2Q1K2Ik6D76fEx/gyp
MRAZ0RXHICwruoLk8YzBh05exiLIWqcVQTsXE0HiNWwkYqzRbAT0MMrzdbMGXB3bmSTGLGDas00K
DTVZ+bP0aYWUTkAsezccCrrmBNtL6dO5HPvPqhgLYaRZkoYdVjVi7AUg0Ps36iTr7deLgihF5uj+
4sPrjzAWsgC5sR7pYAgLNsETLd3bpmjR2J19nbEQZmnlHgxEdnr5NQXkMf39dPv7i+YBqdAZcmFO
vjPHUqIrGAgQCH/twbbT9fgcpQSR1W0h80euzv5MCHMeRVFWhTQgzjFXcKSrZ8x8/J0EhQl+KwEj
SIGPEDt4nQgIVDDDLq454eHiQf9ZBcsyDOjT/496H1cPHI1dPOWzTzNGWh5D9HHW2CD5pV9pICRQ
15xz5klQLj1N0RRWjOFWmDL01jXOk/f4l0tgzLKHLjf0yEBAct/R3na4T+hlW3W2SYw1BkJaPwYG
VBVAO4/vOb3vbXFfUc46OLrKlrsSqwLUlAop48Pru/WGCPPjry4Da3IDS2ikVoaA4DSt49U+d6vV
bQmLbutso5g7PY5NmmsoIZ2Sjf8sghGO47eWvf2ZAOY+m3khlMn8TlJXL5Wt7MxgthngneXcas5C
WNNqqP0UxSWuRXkEs+4po7yX+cJho91IA0URmp5EdBRe3oq09PCgaJQcYQte5uDpcUnm8zRqabsu
pMzLPIvyCoyUW/gPSpuO4r5LZAMCC5RqRl54v3DHL+TMf34mR8rLbBDn1eD9v5k3bOTp7sKBaGhu
Qgs9gHN0ie2ij1UFXIu6luMl7soJ2lmHknPkSzmsCxHMZgGlH2grAkR4v1qnf7kr3Pq5cERbeqHx
R0A4t33B/V1IY7bMKnJpago9P716B1csqQoEDXAK0Orz9pXkyWGuZCWbfZPUsxz0mIMz+0i9I+/h
xZPB3Er4EEHTO+zcSPWV94BMo43e+YqUp9trWfCD53vGZprjxuiNeJYD9GSSd9xkwkJWRJPQ5Ts3
hqKdjuXMtZpekoQJexW+9E5NTLBnEwXxIv/6LyWyLkQxW+YJPfDbZIjSMAVr4NHiBmA1hwYEzkjE
H7yEz+IJ/VnZt4c7u6B1pLRxNK9MI5Yr0I6Cn/yL416Wrc2ZECZilFV/aNsBQmISbXajMx2RJ3nm
xEJcKUzEMmqNZQQipJSOujrEu5L6z9LX8/iDI4i3ZUzcMhRTjDaJ7y1r36S1/uRkv75u6/N1txVA
YNB5LWJQE2jnICy4tJt5L/VVb6jzE9k7xMdiM27To7c6eXZ4CA9ohdj/HF7GfW6jD8K5Lfv720xo
fCGb8UA+2pVFUP4hmRHQ5KOyQ7sGjYtdBavU8dV1C5T3EpP8Vb/tbLSCg0emU6jojBSYIcPPPJ2x
QsIdxjTUr3RrOOVWcZOcmBVJD+ZB3sbg3fssY1JFJH2vFDC0kOi132e+7Xvr1k+pckhSEEeuxTfP
XIE5T/1hxjQY3tB1GFanZlp1GRhMNo1OOp9TF11wvkC10DBbibEF9PwwMXuXZQAAryS8fiW72E0a
eQ5tTqTCE8Hchc7A01ax+jknLlNX37898QYvlqLSi1UwF0ERZH2UGzE75RV5LR2ZKj7JNOzjA2+2
d8laXYhi7kIL5kZTr7Ca2ok2RUJfgYZY0TKhc93F2KQc37hg5y/EMdfCCmRg5qcQtxM/0Qol/byt
+ksm5OL7jOqrppo0EzpGT9MdqvwGOroCmpH1S76WH2+LWgiMLiQxMUWJzgXFlyBpXMn0UK/M3+u/
E8CEEWqsVZGiT3MRSaTv+n3FWcCCFbxYABM+DFKdZ1mEq4LU8EZ1qoS8rb84x827K/NvOHNOZR/K
fRtDkUPM3Llj64zKmpdvun0Q6Bq8lAGG3ErPDchovw75SrWLF4/TiX97pwDOfSkhVqbG9ESchPec
k+7UW4TmNuX4WN4ymDvvlTrYhUssY9chUf/c/1tMshk14x/DeDWBk0j1oJQiqik5OYQksh/B6cmb
xOAtgbncQNHP/KEekfcRUZRMbPAVc6b6Ft4KF6tgrrcnZHovJbP5CLfoE3ZlXts5x4DobNVpiMNa
9jxIEHbi9jBXTQClNbjPvs2bfb19N3SRud8icvRTbeBEypKYhProRCjXXPs+az8TC1zsGHPLi9zQ
lLjBmbzibSXDyxu03BsvW05Idduu6yzQDEbQciVTsZjTpiG8Rwhnp9gQF1qtWlGCj4ud7U4k/QwP
TclNJnN26lszzmxVnqZq3Qewhz1V3F/zXKVOwvuI99zlGJPvkvuZGE81As3LoWAacV3xiX7kDsfo
LkoA8RfgPlRQNFy9dXQT+AidgktioJsqn4j2QPoPThS01FuNuYw/UhjTXmfKFPqWjIuyNohdJ+sS
2QcXJLo2ALNz4qG43a1ENBXnCCzio75aNxjFb398OW/i3ZaXR100PX9+DasiiMVDRRCx5pjkv0r7
J/qrObu6qIRnEhgnkMt57pceJDQNsahwv+txXW97/EXrdiaCcQEYhiwyOYOIFxybDim5R25L4C2C
ifYiFIcEtYGOJ5XthsTcBzopKEc1OPr3XUk50/CkDUq57yFEI0FHarw8rDsXYzH56fZieHIYZ6C2
Zh2WDbZrpL+qybUwFEEd7fm2EN6OMWFeNZhhreNUTrtq76I30a5eKk56iqe7jCMIu36I8x4ijDu3
20VrnmXjqdW8xLPzqHUjt8oa54FBY9AZA1z46fYe8QQwpsDKJtS1Yf9P09Or9ti63L7qRdP852J8
P7bPVqBGQxCnM0Q9sPc3FnmNjwNBWTPZ+u7tlXCO4ntQ8ExQOygY6BUgKPudkzvc9PCDc8e/2XGv
HPLZWphLXgttq7cSTrt0GltyRaqhrgT+PhSaQ8yUdhU1HpyKPH3wmuE5mswS+mlq0M4zkPMmSnYd
kR/bnmgft/ePcyVZjHBwKBVjUUJGtOkd8+W3tDJW0+ff2ZfvCvjZIQ1maxWZASE91XLAbtkS/Vkd
/1IIc+8VrxwTwK7g3pcvMGDHdIOhK8prz1mqKp97UXbaEA62GbtZ4ezBWmEctqOb5lS+xq76vlPX
PHHXaAvzK+BM+RhTENVe13c1lO+120u6E+4PJ0wh3scDpouHrfJC6TDYWKcUO1+YHv2PmY2zH8CY
iqj1Ew1AALMSHvy1v1WfTPJk2OZ/ebH9EcOWbtVu6LNgdtav4mo3fjepYJIwf7+t7ct5mjMxTEww
BUZWlB5Ob4BrQB/cx5tHsxXnTi1VL84P7TsSO9N3EcZiNALsGXpJewf0RR4IOYFkClAe+RCRAtaD
hx3DXRkTKIReaGA4DhtoNxnJI/KGPFrorkF+8pdbqF46p6CPylENsYV4labP4erHW0aNe15GjWP7
2JpcIgqekUrad8vvQPxN54iPf7kQxmBgnHJItQEiDunadaOPrHZp8npbyOIyMMg4d9aAFZod4QWz
ezlUuYlIAaDOP3OAx+nr8L8YvjMZzA0t4lAXpAQywHwE8ngqbdXXccdLoi46ij9Srjx6qWkoWOtz
7Bb9VB7Qhz83+xqctSy/5s/EMBdUN4E+YSB+O9kjDe4tAuJuIm2b4/r2uXx3tFw59TM5jFMHc4Pp
NznkxMUKVKq/PDKjjhHqAENzsz3Wp120EVxzWxMDL6ICQL2YqOY8wZdTuWc/grmzObBC9SKcFyvn
O/8BBEL6E3zIj4AIq9Tm+ZJlE3Emjrm5U+Bh4HWEouwOMqZlbambm2TkFW9Zi8HfmRwmzA/TvE/z
2pifdqhMkNfO9rfT19ftE+TcLJbKtUq7JPRFCMEYWvmyk3uClxGGUW5LmW3ALTVhI/3BCjyAN6Ml
B0BDpAcVzX+K9c82a17nma8YszQYy25WRJ2oNoabP/5uBYx1COUG4009vj9gFuSYcdsa5otyY4dY
x40h8HGMNezQd5nWffedcEPfIoeHhrA02QCYh39MKdt4FfQysmICFjL3Ncj0biLo+gXdG7f/n6NZ
rPfuBt3LPR8rSgmAn2lLgoeXFkPCwl1wX2wqcdWhKoyxHeN0+6Q4FpadfRfMPpvL0PMr3HoS7roT
8AJcPbA5Kr24PICNzb1+aDJn9xHzZxXsqwWj0740u3jzHNtcK75oAc5kMNZ17MNY6HvI2OmrbC9u
JXsgo0Lf/ts708T8LvAqAR3Foh8ANisOfRCR46xekhMAl198EgIzBa7p9uEsvjPPBDE2Te/Sti7F
aBZkgM8F04G8NuNlBT8TwcQjYHKepGSK5zYkCdHp6NT0c6Dw5XZAeFnmRV07k8XYtaEZRnBsYd+6
mB6B6ocXRGhbvJhh2eOciWGMmzWZU2FEEPM62dP+Xr9r9w85J823vG9g7cQUP7QZdAWXFrTuphFE
ENnc6tC5+Vv/hriU1vaYE9WVba7KzRHIlcH7I86Ydf/MYNcR6MIEscjxmJ3c8QUoheR+ot6r5HA8
3PLunUliYqHSyqwu0iBJBCP2XWCr4GVKsSCeMizq9pkc5raCcrUVFFBHnmxQLwjwcwKnxr+4EgMd
GiAEmUfU2SJ/26td3KcV1A1okjqd44453czvZF/y1+eCmC3LPG/QU6+Zr2l8DMGY1VV2s38fSGnL
v6ER9b48NfS/HNS5VGYDRaHx1GnEBipkek3xrmwAMt8hJ8QTNH+I1b1zQUzAOEidMIxpm58M5AWT
nyqtyWNGJqc6FltOinDxWp3LYqLFJBL9rClxZo2LCG50pPlWubVdwFrwSCuWzNG5LMa6amMLJdRx
bN2MlrvGJEduA67fvm3DJZ52zH9+dnWNWrFA7A0xBeqdM+owcE3vwFQBle9o44CFzIcZ5MLC8cQy
xhY9spLRWPVsoCa32gDk0FbfVAe9y42THIdf0ovO57dfutTnW8qY3jhB+3IMPEPchCkn7cvoGK7h
Wq/9W0B9FMoMk4qak95zR424isPY47BTBlOrsNwKu4wBNlrsACED7NhixQWjmJXwf1+IK2YVJU10
OVFnxXHlGTl970p7naaaQ8YnnvYsBTV/dhRgS5fag2d2JDQYk4GSJh+y45Pfvd1uvN0DR0vn79xa
E2NN+r7oGz2BHKAQvadO4H42TnaUQSLBjal5S2LsiTXFhd/nEDW5Ksr/IBhCYTtD1yM3uJm/dGtR
jDXRBFUWgxIHZZgR0frOVZTPUX2wUHzMRLtCXF3Zerfum5XVvpVF969hq5FHBWGq+o2jBnBjRikT
IwyroB7npksDNSEFztQp8OLP6O3TW752/8j59oRnJgYRtyb47bec+lfvSk62+g/9o4DNBEIWANRN
DDgxSxFMVWgSY5j1ELOP85kJB+2Nz2K4pIfgfDVQqxdljIUxFsTvLaH2gXULtAKRuhm0415bPcfu
x+0dW7QX53KY9WhSPQadATnA0f8Nql0SbkbXWkkoPvs2r9f/+wBYRTyTxh7QEKpq6smQBlJh8j7s
fk8vWx5a0nfV5JYQxlRMXl+VwWyWelDUpUT5jeecrY8EWEb23eNku3i93vsbVXWGr2i9tTY8tpbF
MsX5MhkjkoSinHYifsHUbbV897x78I8tEcmx3yDsMjlav+ThzqUxdsSb2tgQJkjTgDqAREb72rzd
1pKle3UugbEfgzoOUFI4Ff8NvXVdQI3NbQHXnMuwEOcSmBjEkEex0WqsobLlGdRmsjP0gRtE26Tk
9eA/hDQhvXuv+vbw7Nhv24x+8azk0tP8/Ccw8UkrGNbka3PIBbyBGIlcmXzxsN15MphgxAhTcLnM
oVb7simcxnnzbd4yFvOa5+tgLEdZZ81oat/qYID99IQuYsezO3SbPIs76/72wfEWxJiPIBGlPJ3N
h3LnzmIGOqLwcVvG/I0b95lNfjd+7tVjAz+JRJD8ppIU1G3gVuBEGBwdZ2vZ8jjJ4RBCSg+1A7jz
FNDj198thDELmTrUpiBgs+wQwS6J6URjdEzx+goX7QHwIk0d0IWqxj7JraiQ8rwT89MvxZ028b26
vr0MaXGr/ghgH+GFADLnsJywjixwXH2r0wEgEBGRc1LBqx+zinLp0mYTc6UEZzIZox4piR8ZJfwu
EOFpTnQMa8/RrW53VHRpefe3a2TOSi7zoopTbCLid5UKIEWUnxM3pvqpo2+BI2zEecC1W3G0cNlD
AlxflnGHFYVV9q4vFIBtSkg7rDo7+lnTQCT5aRsN3PrHUvgJaNt/JDE7KqgwRqMCSZoMjW9cjRyG
3J5WrcwdJ+KJYjazN/R8kAJ59lBuZMeH/RYQ+vwq7PyZax35syLGEQLONzRTBWdWx2uki8H9rBL1
t+TQfnJ5+sGTxbhEBLRZESVY0uR2QByPAkDKKbS+ewgxosLLES3WtM/PinGPda9lKZA0MeoDBCbF
SfdWhURAs5pfJWgZ3OVrlMtosLp90RcN75mGMB4RqKxDLnaQqpirun4p2nuzWWnPYvIstm4qktvS
FquPSFeC7wuYy0iOM1saF4YoiLGCV8rdxkW7XX/YD+ge+y8V23MxzF6CAq8AtKE6v80t0qpE2hW/
9HfePZ5vz7Uu/lkMs3dxA+h4ycdi0NNXkuB1Hgbde8R4Abrh7X1bPqU/kpiYogXl71RbePSITup8
JmQ/PyF5MSb3cOZA4OxpVVlF65fz4djJ/pDZQNiHp1cc3rVa9l1/FsPGE56hCnoAMdm97Q5269TP
5UZ8Gt56EtHKbjnp6/lX3zgltn4mJKCcyD3c4tcpI8WxQHdnxsWY+rbZV1JUcJgD7XSmmZ7N49ne
SQLAR4MSGjdD6Unua2jTlzak8VpZB658Qmf+pntMHI+nhIuacSaXsfBof1D1IoHcChWNX+XzfXn/
cFv3FvfvTAJj2At0MUZaDQk774DhQwq7zjkh3hoYmz6C9B7lMkgA60q69o+DB3i4u75e+/1/md5F
ivzPOTEGSMsqfyxFyMIAny09iiRbPfCmDWfrcqkLAPFWMSMugfPKuJq4U1W/SXJLbU/2hudm5593
69OXx337YK9DvMufyRysNrVj4E9KC0SV2k0PvUt5BVfeRjAH2wMCuvdVbMT74z2vL5X3beYg9aFJ
9dbAt1PK5QlbeF9dbg3rP3xLaAGm3Z4U+7G2Adfj7H0436ePp5fbZ7AwM3ApifEhBSyh0M1bFJMN
UIt7soPBeNJt4tKnx2y1+2Xjvjm2g9FDh9MR+F2IvqVMjFfxMFEZVx0U4OD+6p/DZ9NJ6SfApw92
d/cY2KB739B1+OTQ1n5aH1Pbo75rbT5u7wDvHBmnA9bYSOwq/Aj3EblRjt+8djWXu8u4mrYzR3E0
8fGBfPJu+UJa7fzjV1N2Zqtpte9r7ekldoRjuireEwIM9+jZFngMarevPTtu9zcbDr7LS08lS95U
afK84feco+T9Sua6l0LteWEJXf7rL8+Sz7xrN7WK5c2mCtjRvMbO2wqos7CNoyCmYT/iV2uEEE5W
fCFPeakjzPXO4rQJrVlHgH7/WFuOnD8/JI+Ni5Syvf/Yt8ANHXd75aXRqHEI3oOBRPuIB8Uvz0f6
vy/61VxdL3mjYc53DGTWVCExWBfd/ZzXrkm2Lt3X55Gs1s7XX6oDc7NHw8g6QcTGDoRyPq3wVI25
2EOBxs9Yx7fxKItLEj/kq61ztx/JI7UfWrJfv9GPp3ZHV/aM7bZVIrvkxbGcn8DkuW/fyWu6JfNC
T75D8zMFDwMJ4xwT1rP71RJUuCPbPXibisjE+QQLwG1p4Nm7rRDfpu1MXC9bk9EnUMuSbGyLbAZb
eI/JR4ySab0WyKZyMVaYkrwkqmrHxwMaZLSN4GwCd7cZkd6WfaK832nH1yajrbw7DQD1B1tu6hw0
IvqkdPzCWU/rdvVar+5M0VF+6w8S2N1WKih8V9ZeAZ8eCUwSgnxy2JZAtiDmQXoEKgjxA7SlJps2
Ic29/iWhi3ID+AX8hckOdwOYOkH9tUr2P76UCCV681jZ0lOd2dF954HC4zHbF42TvxhuThv8XOG3
+aZF3x0RUUb6leKCW7Sm+d5DcildSeD7ONznM17a50HcNO6qcD8tomHCdYOKGRW3pXPoITSM14Md
tahpI6WhvYvOtBvuStI93ZlOQJHIBhOZTgO7cCOTvG5KAoJpeLOcDnfo4XWFhmxcbQVNtVKK5ygF
bLBC3varNbAgHo1V6DiGg4z0wXrwd0WGMsaDuU0dQHv2boHSefKugUFvIqM9SNT6NHbyRm2IlqLi
e7wP7HwgGz2c+6b0HRJ0Dw3oNXvP/tAwnWGSsqf7N/E9XW1/lLtjaWsvd3LndOQJ9GmZnQLvSdkI
9oO3LZ6Nk1YQIK4C0hikQY6A0HgFwGEJdQ392PX2uBadTbt9zt/TmmqrwKZmC9yY0DWO8H1OQ40C
SF6Ya0OLBnQEZALxhOydt3GK9VNPFGDiZl8fvS3frT+e+x+aQkiwtfXtuDEfMXCxRbfsmlSfek9W
Wx3KPwmkOVCSIfKgKkzXb1A0nQyFuBWoK6JPg1qb6IhWlzviPFUkcUo7toH01YHj+EdHO/A4bWP7
q5UAA7WuyGarHOj0cAxdkUiP1XMAC3hC4Ivz6I7HDf6x25NiwKYhc9Xht9g+xe6v9Y+jhs4gauKj
2AmBvgZ29j6tXKCzZ/hfydmlxAXX0g8Bxf4Pz8nfe0BcJ2jOVUlvh4VjJc5x/YMmn+rqLt8dW4qV
AlDCQEl4FYIf5VSsrHtJ2iWktePnT3i5EZq/9/YAjy0OHxgUJWpBPsS1TOr1ZLjbVbLNyaP14Wck
+Art8dVzn417UFYXzy1qrtscI8c2LppIBgf5+jVRVtuNkNmeD60MnJZmBxS8V1T7eIsp0GOVxxn2
Z9vadU3JOiHY2t/IhAr/R9p1LUeOI9sfuowACdpXunIsef/CULckeu/59fdQs7uqQnMLMbPd0TMP
ilAygUT6PLm7Sltzum4OqVMnprndORVA4g0bM9OBI90I8HeS69LcTpaPs/mCrgIeqdkeHj9esuun
zB1vw2P8buejO28JHkOXHvcq+L+s0NbMrAIgI1mTqYwhX1Z9qmGsCULk9+jBpS6e/mi+RVdLQ0Zq
t5mpX6vuAgNv7HBV+wh93xxzxKXP+FTi3NA6lY0e8JFiZomH6OHBjYCn37noHbopdiU8Z3pjQI3m
R04E8c0bY9zPeGe8LjULY5LroF1N5tuDARSDyPJNZCm3lw95pbkHEwgnh7wYxBOjQUigYRxc6B9e
7Mg5AvWGXlUveCwK1vlq/BrXn9m1c3JMDBbobTqrNe60LM3nV/EpNg+iiwfAY2vF/wNbFCtVqERV
QNSdsyWVfSj1fjA8GCaq/TlxoSExSl/coNc9Bh5WdcNFkFupACy8/dBkjjKp4i4LdNAEsnsewgxi
t0vkfg0c3nguyjlrl6+f97uYTx5pIcV9CQ/FvuN85Z/pn3Pfh7noMGjEGuvcFgfcMBNHuVIA3D+Y
BYeMxKPD+OKAICuEJgWdFxeAaqZ5vBast+ND4MDUmVssW3o6OMS8f9ry8BVXJOwkH6R+19pOHk6Q
NJWYLdELilm86IXnCbMDUJo+loOwhC9Ph951Q/shRh9Jbj4/wAFx78yts1M2+6fQtAAV/zFZ+8Dm
tct894AzGuiMP8YZ92UprdoR/L3Y9vHu4/p6W5mvcC3dQ2FmDpooXRdyXliH/uDbWDUF/LfAtGcU
R62vze1oOffOXj7cwzSYN5F99wVjvdt/bj+vCCzUMzWPxxAu2FZ3Lkv09yTphe9m63CC0TcAbIAX
LLrXvn3cHe0Bn/rmKtsGYQOG1TKXmh42GBbXvAo+5zV9xwMnIhHPIpZRL2mfzHJ44ib/WYo7e1Df
4eDJL1eHMB+rJZiwHwLzuFtOemM5vx7QEhOacNNyu7Ptjwix4ISczuKtKbYF10o1ETpxcrvfMP6X
DvlcB/0fLdVUSCR8DPYu2LuXu+fgVt69bI72rrL0m9Z0thvLvMf/MTmDtgLVcfCB1mZ7jyWbgMnY
8qSV8xjZCpQQarraL5cOREWeKV54YXk1kP6nWJaKkYk/TEk4BVmbYWkuApZahBs0vOhbjIkKdnPg
3fKaNjulxehjJURfGSDtemjNyOm3v33zfrnLy09kzbnAquofjhjdPPlRloyqAoQn65jc/cqs9B3T
DFwE+BUIAFjDEzqMbjZSvSkMBXQ0BHyD80Z/1VgJArTbHMDlAlryseXUdB6/avcyg7xTZFKgXROj
wpt+nyJxgjcNtudeG0xeUxyPjH7uY4SxMc1RCfbs1DdpZvq/MwhFihd4mZ3VTA8GdbBDVDK+t/yd
E1JCLSn8UYePdhQxvAV7UG8FRJwhmoNqRBGZHbjDVtulnwvCQsV57GsVhVPqzFsXS1pOUbVQ7+7u
ml3ufFxmbzXlekqAEfopbWqxoSAgZm422YXmSL71GuxI4xhPk2/j6niLi/4LTeBDapImYtc5c3dk
9hNhMvCojwbgidR9jMR468yOlT/+I+5+KDF2VMC21o7G4M72n+LZbmwEr4ndbQkuTOBkJldTQMus
37/YYo0fIMTzuo/AVmkr5oCdk6Lp7wgmlQDhrwGVyOQwt2aUTumdV67+L5HHOchEMJe+zlvlamNJ
KMSG++D+Mp21UAya5IcvNhTzw8aXI4RDSKQUW9mmvSs45QGtFNIhw4Ku9OjDr0Bcv49RQ1evKs3k
KZU19/7sG5h3EGL7SxMuFzkhYZQ47Vb3ROe++vU/HyrzHvxYEDCdjkucsEMH8yNYpeM+6lf/YJJ/
Uc8/h8qYgViSKqOfvhlaUOwyAC0MLrZrbbgcLa/pTxP6Q4kxBJGqy1M6gqNlX6gB6Kwe4+mYnrta
pud8+Eox8hQRBiq5lHkCypiCnAi1YYjLO3cBXXmj2sImAEXx5rKArpuCHwYZdRLLYS6EAUK/DDMj
ySYF5vJ7xO0mkhYRu3SOjC7pqG5g5RJuTL4dkFHFzl8LAMIoMJZwbA3LdyNAjW56aM99ehR2wXWz
5fXzca6SbbxIhSaTfBm2dbKax64DZowalLYaOr3/9bfPFPi2qixJcLwAcstcXTZMZV0IYLZ3XxqA
hNWYPLjn2db1/McJFebm1M6Y5wDbwB+eDDO0ktEcgdgamI0toUkmdSI3uJ9+camuXOQZb8xFyllK
5UyGWPbut0+JWFV0kIt099zNGysXdkLqj1mfxpeioFreXmYSzMYqjmTf81pwKY8IYwdEVa2CACCP
GK4wDvlrjjxZu5Wd6ta4m29TfRlhRr+bVcJRKbZf9a209aC9c3P/iBypbWME1QZ6jU22BrfJfs0L
PTsA1nYU2ZTnyw3jrIluVZaBXp5fvnfzWR6eS3QAmup2MoXd5KOKdlmE12yGIqIZ1JAxPIP17wzt
XCFBEsfQC5OFWUDf895Lrnv4PeHOaIUzIoxhyoZ4QD8oiFROdmVcydfdY7BXd9VGcaLbBDO9i028
yp3tYUQq/KtDQ9ZXfisghW5OGLTgJS/Wwouz72Hsl5EoY9Vo+J7aPUoOkc3N6PRXLRq0eOPl3PNl
TFgmaGWnNiBl+0sdJgEG8uO98cqLmFbU+xlHjP0i6LdNlRBkjr+C/Y0OkRlM1bksK6tP6ERUGHUn
dRWp5Ak0yhvfqx3ZvUUMz3HleXwwyi5RxTggLbKvx/gmcn4Lmxoh2D+xuWenxSg3jPFIcU3ASeU0
TuF0DpqwYd4z/kLlNTf+lBTb0J4G4qjA8A4PmFE2tQM9BCi5XRVu+1geeXytJT3OiDFKzpjRCy0L
OD3xWnwhUCTHnYbqp2i7GDZ8k/fTMdintgp9Yr92Oyt/V7aFJVieQ2UTqs03rWq3D48UdSgUwRzf
vdpv+9fLUrSW/jr7SFbjhL1UpsuJ6COGFZ4jiuIXZp21wS36bahuOmoW1I7qDTDjY/E6msxZscLZ
qomVZo4fo3iExvmpdOLQjud9Xd421YaU95zPXD7jgs7SGJ0V4yTVtkXZgVj+XnkODuN35XPjkAMA
grexaeGAfn1UAESJ3CcO8fWnpmoUQxYyttcwFzmq6qQUIS5ysob3F9QqB7NFwTy3o/1wTHXU92ar
nE0nepCvYbk6/DQxh4NhlzbnSxZKfxwDdsCqcHN06Y91mUQSaCBgsyQc47hHolxEGRzV289qdzNu
I4wyvaL2dh+b8gFTcDZvqGldU/8UfwijqXNa+0bYI6yinZV8YvFotsMjvedwuap1TqgwSjpISlXM
Axw3seoPwUpekZXn4eKuW4ITIoyKTgEJJekxiMCTeFIxpBMhGhweiHl7+cpWsiGn9TIWzbojFanl
EnSAOXwn3VNEgNvLFNaV2gkrjJae60zP2kU8YdT668/XdFvYHN+ae1yMjqYKRnvrHDQmbM4Qt+Wh
3zcfVrzh7UFYfWo/vHx/x0nWOgh71My+JQzSPe6EO9XtkaO6fGLrSk/RqKwiQSYjR4tndkIlkkmU
d2UyIG0KbBH/yUgsekCvCNxq3U231usSj0nozpKRJVCe6s0HR8TXncyTL2BkXA7ToJ1pODy8jLkJ
KMFg3x8MdC4sY3WxSQ75Ub8CDiU2L+cbbjSxqkxPiDOyPxlUFsYExMcOQ9q73PQ9x+wdh6O019pa
0f+sqYqMxaeGITNMRnHY0VCpB7wxGZ0KfYQ7BZiGNebYxXaMtvK+MpXZbp+72GwesEXwUFZQWyQG
WKT6nNzjv9uS1zW2ql1OPophHqUebVbTHn4TdjaliSU/PALwv3m+LGLrD0YXKQZcRJmK37toTkQM
u2byKMUCkYdpP6OS9Go9cgsNy/H9YQx0mAFCVEwbsKvOfSxFGEN/XDjJX9S3g3ybXqu78W7MzBy7
et9ueY20a/kEBSPxFNeJPJCsMRdaYH5dEfx0eIi+kqdl7+ySWY4sz33+fYUqTmBqR/F2Rt/Nfbgp
Y5NzpIuNZ/kFqCjqELqkKpQyHu9UkGKMSTZAlU6Yr6gfEgeYlR7B8tZxc8+bVBYXJXCJHKNWo0Is
Iz2pBsDNYDdEdeWOgPD30X1lCRuFB4f2Xev7g5qEvQqKpuG5sNg9QV4PVa5DXmp7dOOHNrMCzVJB
Ld06lvf6OsMZLF4JJqI/OMe6JkbSCWXGu2n92S+ivhn+gsVHR5W3ZDawAvdDciWzQoaPYxLXXuAp
QcblDCbqF0IHVkPfPFIvNZXUJG7LU/JrWg6ialBNW6RGZcSlT+Y5rQEgjm423aRYB1jlViPfZiV2
GJP3UXdVwbAwamcZwHoqrvz0NRO2k/Yeh5LZl/tCRHtj3vemWmzFEMP8hPOBK7N+Clqsfz6QEbBG
KiJaLq8JT0lzk31gBsdPH5AZr4FFtmnFh/1cc0ZOKTJWXI3znuoBTp4C+a7apw20ckOXLkTBf1HV
3dV8NFAQCq0ePj7wKLiotmv+qwSdSAxVNRRVYz4gjASqTTE+QAFepXdnYKhgtK4Ebh53XVP9ENKX
PO+J+tWHeprbRcaegOyOoaiXxJQdw83vRWCX72VIgn31Lh1Kq8vNeG/ctEdejmutCofr/Q+vbNRA
e6lPSIVPOCx45v1u+KyO5XN+mDfZ7h1TpFhvv3ViZxtv/CteImnNjZJkVcV0pahJfwDizqkvpWk5
IaSulqwZev24/Swrw+EQ3xMazF3KeooevAI0ju1NnlhLLmUPx2XziLykiRYawealPNZfzA9Jtlzl
i1U5TMM8oBCtHDJEYUuzrHMDwPbwKNjirvrFLfytGp0Tkox29P2knPwYRtZe1po1t9jYDcwxjBpD
avhgMKvUFIolqYoqG7LOnCmZ0x5bSmSY9J0bESu3AX+kXg9e+xbvJ05yZzWaQ67838RYk+N3GfBT
GhB70pBrQW1YxPomCcBEKc8TXM2an5JiTlGN0gRYtdLw4G/aDwBIhVeStmsKF38rJ0Q5bnxUNjPS
jkPHqbSslTixPfeHS8baGF06qUMG0q2rmdex5LStiT6J9LZFTwa6wnlO0qrnd0pwueMT1ZPlVZZg
X8mSY4pFpBih4ACzZgpoXfwnlltRl4V+VNcklXFlE8RkU2YoiwMIKBO0Uy0xxGj9luxt6PD7ClYD
TTgKsoQYDP8URjppogoCEGigVUaKRmC9E/rZJHUyX6sZdiCbfVcYrV1mGkBIe7+KKrNNa7HGIkS9
Ux2/k9ovKmji78vHQBeyf7hOGLnVly3JhvTd8ndy4GROhEIckvEhRcgmW2L3Mkn7lJpjN5hGWLg6
MGXSNwIAVhGTNfpdPP/uErOitylKROmL8m6k6GlXql+peCvlpjQ9I3XnNPWxoF+ZVFkp2jKlX0lp
JgSN4WaSW2q9mZodoBo0lVORX1XcAMiBlw1MKIPlpVBiog00Hh+wcjBWP/v7vAAs6XtyTx8vn9r6
Zf5QYgtzlSYGtSSBUrwzAP+NSYzg1zTuE+zCwu29ReEmRlZr2HHIrhRYFVTn/s3g9zjiyWUt3loA
cLIRo44ieuxQp6PWvuVm+tc8nWVtMlo1DOxn1RjfKh7pTATUkB8iLDKdr5obXi7sO9pgpe6UAvMY
dCoUCcZnxgetQL+q4Jvq5ExOnWMcJNrP3miY/S6/LmVLeZHCXRpu/BJzLVjOEpnduAU8W2NJ1CYU
q0WHI0E+LYa0ztZU7vRgI+yxBLJXr1Ld7sqtwQ2l1nxj6ERKqCyio0phlSIdSJKVMKS1nX0de8FS
dyX2rThW+dkf+W7fmlSfkmNU4pzLQy3Iw6KDl8jt+JADEkxznpe6iO583SNpyk1yrEnAKU0mxzP5
ytigU33A3nTkEa+BBlZgv4u6ywDe4SV2YcP32yo8SJ5Vx/OULBMi52WXRfMMsgWwrIEHcQ0IBagi
Ux7g3cv24hmR7YCGxupQHGo7PhYOqpyc9NKaRlySLugBUzWsD2dks1A6P9MbsrQX/EptzZmt93TD
m7dYzWGdUGFzdXmMIC6o6ICnXJm/rgUTJRQLq/pas71PvPigVbwRi1UH8JQk40cUrZQCIgqMTY78
OT/Y7pvde7Id3PQbeZv8Dh2Otlrzx07pMe9kFHKCTk7QO5bYrxSV1ud8lWDRNwoyS3z2wUt/rsXi
CpCcRBEPk2Ax97nv0ApJmU09XDK591M71BChjlGbWsIM+MbLvK3LyA8pJjweJp9IYqcj5b2hL41i
VpqtYUhLAJiv5M4yh9qquVEAcShrAI/W0UJzzlnQqpEfyuDMhmvb3BV734Z5uVMPMbc/cP0Qf0gx
ur/rJ0EcYrhFE7ZtjrupMn0b3QUooeWO3dwLOzQN8ARlLbA9ZY95caSaxwgNzktgS6zuKnB+d/aM
1omcW76XFxlgDc8JKTYIqquhoQIFqTSDXLSWKId2qloi+rDmfdLZZZ466ceYHYsisrrObp1hfon1
2RyAQZbvqXw0BnvwkSHcR81OCQKIslV3rt9ZxltnPKTFwVedPv3dhi9NeTTCjxkAJvl2StwQGGOB
UyDyqn3FG+Rr0lzF49ZPOetMV2NLdFpqomYoMgVK0Lm0IHGs6ylQmB9eDm9EtQp0dDrWrWF/lRif
s7lNSt9eB3ump/SY6/MJLZqe+iOwuSd0QRrAHnlCac/e3e3uNOvGeX7VJtNSrHS7bzfAJ8Hq5OAa
swgfl9/kt9P1x3eg9wNtdhJVNJn5jiLButtcH6aHlxfkLGYAqALXb96iVWHE2Ijpmc57jG6CfnNf
WuXmC5vFUYs83F7+CsZaA+FdkgFECvASoqqKpDFKD53Q6ZQMSuyVGvzf3sJNWPOTNlIzy2ZLmg3r
Mj1GoP9FD3AsIpYlUFA9v+ypGfU2wI4Bz0geASzrxvFeRw6q0zl8MXrhLzoUp6tj86uuyKwKiho/
0Ccj9gT5KxTgWaHDtZUEjipYpQL4dUPVUVgiinzOTSAnQ9u3eeIVTXpUuk+g2bnB/Hn5yBjn5i9W
TogsH3HiRU9VVlXdXCaejHHfqfoiGNmWb+bMzoeao7mX7z0RyT9IMSZJELJqbEbwA2hhrDDtSMEh
wBiiPwgw15I3SdRh5UPiqQN9FoGCB0gXZ6zlnYbAKyTyTvdHJ4q12rx8hqtid3KGjI7xx8IYgxyM
BY3/0WqJqUTjx6wKh5nQiiPibALkLyYVCB3RNITqrIzXQAjSAmw29vrWkcNbMlpEvckzV++v8+Bd
F5GHmI+aFpqlegzIS5BhOE0YrDHl7QxeFc+TD2E8KKU0pEEe8CFlFFui9CipiVnOm8tHuyozqElp
qoaYHFr8XDyNpCyGoId4igEWuGClU5iqHKlZvb0TEsztTXM/qUIPqQma8KpWFVurGzfU5I+sUTmX
t3pkJ6QYpexXhTz0CzdR80VKQIeFn6XmXD6xdRqKDLxpNJeKbDSulLI4kKFNvJrkli581jqm53l1
bx4R5u5To83KDu/N0+dbwU9M0h/7SeOc1qpqQsn335ww1mPIJuytM0BEyrCot9yUwgNQSq25L6wi
eP0np4ZKpI4aqISa0rmcSaSfgraGECxZpqp+LDXZrBOOpK2emi4pqG0iVMa6nXMifZQNfVh2iac1
/mDmQFXf6mPhu22Z8GoGPFLLz0/U+lCkougXODs/f8o77CarbrH1iaP3Vh+nDsgfHalDNPQzRKYa
vQ8+HRKvqbXHYdY/gdjDkQE2TvtL3SF7RYgiasRglyxlWqjKWTMlXqYFnZmE/ZUoZ4c8S+2g7dwo
a29aPFOpj48YXbCq3lHzIHKaKLQTGniD6nMcytWDPfke5g4lMen9UB0XniezGG4b5bNMni4L44pG
UgjGx4mOFjGgvjFKr8578NlBTvKu245EjzeqVCLzm8J1HAgvUmTz2ssRn5FjFGApGUUfjLjGrBzc
vIa6GH6JM3nUyfCc1wAbTncJJoZQ3qNZ5uQlutVEzjWvOIoK1s0QnYBhdNLQc3EVRjT251MPVyeu
TdJkpiJ0aAycnVBCqAHUh/Hv25Uzgsw1JmpIJqOeE6+VKLCbKw1pAD/XOVRWNNgZFeaBNFh3IedY
peNNxZceA81FVDaDGphl4lyWGDYo/usOTw6Q0V/wM7q4LXCHU3cXqrdlhFUX9Ah/X7lJ8FZkrIuv
jy12AnQ9Rwn8F9IU/TkUoGWGztydTFKdJA2FUVPvE1jnoHS1yCTJJhEjR1cmrBD2jzpwclTpCh4g
h/zKe8QRowQsUUrRz8G4/Dn6OKY8kRJv7jM7aRG2Yh1Senf5eFccS4VQTUEVVFMhnYzd1stUp6Le
xV70lWFp4a0vH9CVbaazJ8Hby9TPy+TYobO/bvOH3vdE9on2rpoiqEnfx16YuUO+C71kG952qd0N
1yiSmCkwcca3RnqY0J0jFk4gf9bNh6hc+6mVK3awoM444rWwAQTM//hljOGXDEVsEwUnoabmLJn0
1d/AlEXb0DPuy4cAGemNfisC7NowyVLvMJXQIeQm9zNri960V2N3+YNWTBB6/CD4MqBEEOIz3zNq
cWv0aATwSvlrVN8KnXMVqy9Yxh/sAEaPH9t4JsQdhC8ksYdN1YdweIp6UwKOj/KFXR/Xl1n5nvxk
4qOlX1HXVLwiGRb1XAmWUiC2UoRoWUSxT3geMluUn6QWME11A9X7gGVqdiprnl4EwCJy8/E6VNyq
7mwB7r+qvo28gueqVkZ0iwkSWRVlhfmgCB8ajgY+qCN7o9+oJbC7gHHuBtJbl9+l6aHSUJvQ7bzc
RPKjZJfd2yxvwzQGLFXKeeerF63ooo6bMAxDWS7q5EloJExmILvG3qgWlqK8GhHH6K6+8RMCjBWc
ayrmxghJ8punTp82QzXuqL5Xqt+1rL+O9CkFgPblG1/VXSckGbUixpCDsgfJPH2Uo32ARuwopfZl
ImwV+S9lguKVpBnAiJG+PayTk4POLMQ400GljAsnbWfVSbCd0cV+H9hao21dP8pnMyBjYkeYMtj0
YtRzDOHq4S41BIqUCXrOmWeaqUM1hKEABVq+02dIkYO4NScJeoZmS9duL7O8Krd4RwYKdkthTTqX
lZ5QP8h8cDzJyjW0lT1Ok9kMW6XP98nNSFrugAZ+4R8v94Qg81B8UoQ1HZEP6ttjMCOAEHniv3qA
qHVSRaeqjjzmOUtJVIpKokeJR4XEjNP3rLPExsp/qYnj54A0UHi+/TpBNFYtyTQ0uTJ2FTgGCJQo
3r6mhNDjshePsyPHqRNkghUrtkycUA6syxfHNpL8JasIj5CpBaPAvj5ns2qRr42DMPHCdkjtKhMj
SxtL1e5QrdlkHUqh6HWebSHVNrVixFtJm+q7yQgijryuvUxUTkTFADgqzAvjHtLcaKOkw3cAEg9m
y5KeLzPKLq/5ZvSUwPIBJ48yoMIgjgXuU91QO3sPnGEjvmRbzQ1/t4CpeSisGE0sHjDx7hSLUkAg
JlfxDp0DzXX6N5c9/vEtjO+okbRJ4xDfApdG3YgFcUT61SuDm9W3dfcm+l6YcpTtqtN4yj9z0ePc
C7kPkErvOKVm+XKca3tCVQVgaojnoBbQR80rqK5ZEBF1fITeyCWhc+D8yAffaOWRpMhZJJoZVl+S
+nr5Utk+338d5A8F5pEWtUDVZDnIzgrR44uCCXYCeTTCTGq0NRy6bXwzmiKOFeGQpYR5qu1Eulpv
EiTiejOW83dpcDBK3PWvedHvxvZaSs1gfAryxyBtzJlgFlflKNz165RUA0l3AyqDnYaTqwYmBmkM
T23Lz6TPS1ObRDeNMYXWjteplm4wqq2EkSUE2yaQ9lIubTmHv5gQVgeL8NN0SnEDEtukO8XpWGIQ
GDl5MXzK48xUY+jGWbAyVdpKGDIj0mgCr93qYsEd5X+iL0/JM9KV9gQHoMMEKAZ6gf3SqpQKjc9i
KC9dMKS2qRZzLPuqkjrhmBE3MY6VaiwXo9q95xFmNpGICwhvf+6aIQA2OcDlJF2TRdZ9iPK2IJPo
x14wA0OVoGMxdOrhhQZvpPAypXKpXHNyLKsuCyV4p8hfLhuvGfWbJJjkDRsCjaQ1cBFe2tGwk/gl
ylDqzbG7tz76w3yb9QPH/qypCApHX1YhRlgYydDVMMJYAWcYqeBENfURXi0vXF10KSulsgYcfwLI
BtSomLfaD+LUJAKUUGkcKRr5suipG1GTC74uP4dFf16iwzpcodSGQoDkPDZI2WnrRxZNKRxnqYNZ
gYVFPJHwZqLX3K5T3hi3q53Lmuglcqhz4urV0/ihF2+dLdWDmfbNP7gpuAdUw/CijrQRc45BjaU9
Q1xD1RZfgg98XOXt8gGuPS7EPfirI+AAqs25tTDGsRa0GWn0+T5ujsIY2FHbcDT3d4H9j1syUJTW
oTQJODknAqDNIDBSJC/aqJW2ka9P9hQVrY090oLVCFTcTkMgOGMeobmtTzsAErWiVSuVYkp6Xb6l
fXKbGLpdBL5vhdqweEtT7YxFrVt+I2SWkQaUc/JrBwOnCD4hvhotX8zBJBjEiiMiwDVqRytpdrpu
qr3KOZlVIug2R+EHb0T5bhg6cY8E1PL7KKlSb47MMkOo+ya3N5cveO2tw2DhDUoEPgHbPhh1Porn
YZR6KTL+Yv+VFzyUrrX3gCgemgTNBxBR1sdpmlIOCZhArsgSEHtkTWA16hHqupNQKxs4anP10E7o
MdIk54hfdaSEvEC6rTPZ7YvB4uam15iC5w9fB2UZGcn/c5ENlV7JJa1JvVjCTFEClSLOjkJGxyC1
2xXxVm54SJtrN3VKktFlSi80RdzXqVcG78hT20QvODK96r+ckmCE2iCp0tb+kHpd1WsbDNtJVkRC
DF5XVbDJEdlZddHOm5JoxV6ISiRfKMQlC9HnW7UGxgz/vmyefg49P+R0ToVOU8BxiGgv0TECzutg
WLPqWK8rLqh+i2FfZOnkgSn6IFda0aZeW9zC/Pi2GB9Vr/AExfI5e0HWxBIuIZbIG5jVwQDEOalW
1f0068vUU/qDJN2KXWhKwuPlA1szqxranFE7wFi9aDCGO8FsaO2Ly/0VhtXn2PxEd52IsXneG1s9
NxgdtLNoKFaw2q+rAUnX53Lq4YlY8zhvZPIWK29hruz9sLDrSXPChBf8r4onzARZ6jTLjj+GPTT5
AJhL1FJPwoppMii3RT5YUYpRWPow9LNDp+dMSywtRp00HGzfqHjB05o/gTVU6HdB+GRgBvf8EmGG
el+c/YXvcDaXcpGpznlstaO+n7TcEYCZf/lKVxSNikVy4tK8KKmSzmizWR6KQhozVGQFTCymB620
e/l6mrFPMX2LeOZ+hT8VjOFJYAemqn7PeZ+8Bz/vqnBIca+h5EnJcz7+rt/L4mrmlfbW6GhLQxRQ
JjDK+430cUInyRMNZWA19Yb8IPteoirXU9M8KgDjVyXx/fIRrqVT4FjIQA+VUTrFROj5rSVGpGv9
Qq3RMgB/9GJplw0QNpI6NlDeRoeekfX7IdVaCwumVIuE8rBJ0lrYXP6QleeJ7mFZpUAkWtwc5i6r
UqyJ2GWZJ9SV1Ze/587W4Y12vKnAldcJbA1UAiiWbaMgxUhpKxZJPo5l5tUykpxDazb6rtpRwxJn
U5Y/c4BsXWZs9Tp/CLJx71A0eRWKC8HKjgoHFfb5mbR7MXUu01mrDaiQmmW7t7aUSBkbiLfu97WP
E2zibY5lCF/A6pHtNrR09A/fBUg1PM+b8QtbGxRrmwKzmeMtrd7gCX3GQJZxlI2RAvqxitiB3Atl
ZItGb7bxzDnStXePXYt49TI4RlntXGZpIA5Y9KKkXuE7AondJMYkjaKG7lAY2zyuACZmSLyHshhU
xhFXYQR15PrQbgf06XOi0oKhp/tt5mno970aG/Iq+iqaJww/NMwhLUpLL5PM9VNdueqCudxI+pg/
jkke2kY8zA42sCL4vnznK3ZTRRUJaAcEjYb0+3GfqAp58HNJ95PMy4M+c+cs7awohELSeonXzrMm
xnBSv5UfWjnYLqs6KesYoLKpp82faj3te7IfbARzm17gNaas9a/BhshYmof5dOw3ZCS5FGkk9lGe
eWJdD1d9qPmOT4iI3sMwcIAZEG2LvNCdCB0B1iQO6PmAlXDGoSuddKgbRxzyHq0QZDiMM/ZAkKYq
OAe/ehoqNLSB5Q8UdZNzYWhpnpFpqjNUX4tikxQl3Sh5aLhJoabOrMjRjez7+e7yba89MDR6Lv10
GvQ1m3po2ojOLboxvVlD07dGb6bppVZJYRKfx98izKyww5YDTYPKkoyS7Tl/YhpFwZBD2Mt6r6i3
acF7wiu8aASlimVhIYqm7OxBTrFsYQ5wxaVy10d3mGgaROyo4S2VXrkn4BLDpSTIPGqQgnM+2ihA
IkWccE8h7KmOEafZVEbBnKR2V42/L9/PyqFpaKYjcDFl9FMTRmzFPDMCNRTxGvPruD1mOW+X7RoB
QHwjsIZ2h6ZdDvXkuY9NnqRiDG6aotSdhIrYVdO02uYyG2tXA7AaTKIsMS+qLOdUEgzuK70PKm/o
pDMwRhabKW9CY+1eTmkwnKh5ueA+LpygWwgprsTJMCWPPgBec/+KhlyQd/7DDPNQJ4jxlHYg1KFk
QMfZEsdHJDD/vjo4o8IYJNL0U+YXoCJ0m7Hc14Ep67u5sKKCU4jhnRvjvfiSWgmDDELDtJmJRb/K
t2GyVd7rXBU0tLIoyKuoSEssPz8RtH6qKFVyHQuhZVTqawSJDqpoEufU1gRNgQagKqr1FGWBcypN
NnYFyvWFRxr/3fBv/FBzh0TfBmnJEekVKUBbDrKpCBOohpXX55RaWkcU6wlwP2WlHWq5AR5fKGfb
SA6o87dfDzoQQGLp+kdeionLq1ofAbdrZJ4uYNC3eiyzL9pgiKLmJB/XAj4UexeAcANLZNBYdc6T
kuWllpRS5i15xztBfupUINh7QPU0B+GgWzO1hvZGaO3L/K0l3jEuQqG8sU8ZPDJaLhz9xbugmUeK
djv9P2nXtRvJrmu/qIDK4VUVOjt7xvZLwROsyjl//V3yCdMt121hzwE2sB8GMJssiqLIxcUo9fXh
wSnGwwgKE3Oip9JoUME6WKYkkLziLgDG4mVkIPxhLly9VJj2TogWFpySvXA7XSO0fJ2wnk19vq7h
qhzQ4mBSFYV+lX9/VVJjTrWCL0hrjIxOpGz3fXMqRHi8NZ9UYULs/8HYy5eribaAZld9XBwz9aMe
T870pkSCaLEuAhgHRweHEQYBLi3WL8hXZSsvjpP0VlhvEXBhY3Z/3VorocJWHTwgMW3AUFacG0b5
ZEeJWX6qYaCN2OZ/8znOBHARvKzkqTGTujg2zgkI72XBAGhzEnZD1r4662DhTAGEgjXql7aqqFIV
iVYVx1o5AbOrWR5eaKEoEK1JQQ1BR9MKuAGA0S6lFPI8NOA5LY7KcMBCSaKnPwb6Epcv1z/KqhiU
eVGDR1UZWLFLMdKsyk3d98UR6OFN7rdgOK3VznVqQQTnR+dYO9s2/gj6DBZnF8VspWkjlQM8rHeI
Znc+BAZZGt8jaWyHA3v3xGNNMuMpycCVuVDzaLfOfgGh5vBbdp7+sdqA83ymx8AxIRG7VNtYlGru
InTOiuJNH15D80Ey72Ljn18mF1K4y55W/VgqBRrZmTPuHd9IwVJaiQZm18Ksg+cmJuaBWcVsLneP
YLJMjS0d3SsgLsrZwiJJ2LKWwUia7Q3Ql8RYVqgVAkKIlYABobbNIh9QUTwhRJJXSp2ASegYy5sI
9HiJdKd0gotrxTcZfRyqFIqBvbD8Nhy0a7GltZ8x4qXP3jCCULUsgxQDVyFmna/7A3Nz7hVzIYo7
bU4DeHptQ9Qsn8xkOMTYLNjIO9S8XKn4HbXFlir+dZHMxa6JZNqfHYhQK+R26oD9t6fn2ivKg2WZ
pAXvoDKLNjSLtOO8PWoWMLRaEFUZfvhtrsu7xDwU/Vtj3tXpa+hUAmuulQodFJjR6YRngBmPu4Bx
KMJmVgCIX9r7RFZJI0Xg4q39Rde8OYqIHpOxdFULD4a8tv95i+BCOHce8EbNFbXCt1SLj1FViKLd
m/2v6x9vLae6EKJffj2ri4zItpmGqJ8lnvkuKa4FZjaZ2BFxZDJLIDvc1IYliKPs7/Jec25ZzlHx
SKbzWEA5ZSi9oeo9atYC+7GodE0E55hzt4RUDoGXaCN33ACAaIKVrN2JGvwiTTintBQTODGqpMdx
H0yCdGb9b7N9iViciBInd6thgrItQwdWQo1WPYouj7W7DB//v3+eZ6gqW3NQQtZpz3bzs77Jf+d7
x80egWC5bfx9Kbmz7+wYUfx1pxNo5XCJR5L3bTXqqCRKXdPetDRs/VCRhASTrNLx9fv/0Y47vLnT
Zk2WQzvgxEEZzXbFlq6OBbaibWdrYYnhdw0FvSiUKTgPAIlFp9DUQGX0hIaPdIhAqtx6aP+j+iIw
nUgUdxOjTaMVTQ9RI1YQa87o0sj2lAZlZ/Wl7XZp/1DMosqYSCbnhJI8N01bQ2aJXnYzBgC1kSYJ
2rnfFs6hl3870u4vHOSPQfkaFlUjCUFZh5bKJu02GNS9/vfXyq2AQSPRwEOEEchyZoyqsg2LENM5
luY6x4fqkO4l3/pRblryUwOt1oO81bHN9rrUtVTjXChnR7sYpX6wILTxqP8g4uNcu4axlRelSx1o
Q8xBXwZyNcbLWdIdgA3VV6U8ybK8NfNnPH6y5J93PfC++iOJM15oRYoSJcC6WLVXxhP5USO26nlw
3VqrXncmhbMWHlgDroaQXUxYFj1W7mQclvZA02e1wBathuEsREWtr4EJtUyW3+N9h7eowWlWqDS2
Qf+OziAAD4GijPdjI4vcYCWpYFJQm5XVT5wNF/7MOQO/W5ZlaI9NJsmkIBncWjM26qCQlv6cQatW
TPFh+BYagnP1NRGFZJTRP4upgLBzNkV+bfZ2AezNoGDNmoqOiZZ4kQBwIxDC86eYbRUjnwayQVdP
Y5axp2urPYe6QMzKDOyFMnzzL5tiOVtUAHuyWt6W9CXpKzwuUz8FrLTpvqv1s4KqiTMd56ck3wyF
BfyDUm1nqRKMf616DSp66MnLmLX6MgcnNZrZ5FDYzG80NB+N5fn6URAI4AfftNxpqjorgeMA5VNY
vCWiuc+VpxdsychBGMSTtcUvg0dqa33eWLClGoHnqTWCqr0r5NNQ3CUztsEX+2ySCZ1FPGnsPF3e
0BDLcOcou+Pm5MPwbDgsA5kgNvPxBGt+qdJdHud+J9ueELu4akUTBQ9ARtjx447dlChFOkxMWGQR
S7rDY1qQ034N8FCHNV8wqIYn5Sd32dlLKAkNNVoiSEgjExk0NlVgDrIsRSUIkRim6JkYFNAA82Ri
ckCsGGFCW5xmo/8rZRhy1QbRGUqQl1KSBvPRfbigh5S3bKQb45QSFaS3K0PWoMiDyxmsugnoB/fE
STK0PXU5hSo3ek4w9OC0eDbeJP1GV9+MVnNp2LnRnIKfBJzNorLnagg5F89ZMgXwOA5zHCwb29Ms
6yY3H9U4dm35JGVY9Dd4UgW6lP7NTgy/U+utBbLIHBxixBRSeny9vmEJBRV7VLBMRlB0aW5sZrXD
XMcJ1Dd185PGDcbJfyeYLBcb/WtefCmKu+UmmhlSUkPrpCk2IQjI6c0cp0E5zm4ee6WdE2V0i5//
PIad68dFmCo0u2Ge84wVZi39uRxEdzf7A3wsAS4CUw7IfnCHc1rVjVzK8gJ0oCzjC1p+HT9Q+kz1
rbmZniVJcDrWIpemqoj3YNQEDwunTrbIVaHPkBbTIQqUCuwb4SzNENymO7O3MpC1YkDfsjLvuh0F
gnlsjdVohQGKcZwY1u/Y0tHLlJ+TsTHSxwgo0OvCmP9/sekfLfmQaTdqlZgphI3xLzs/hbPg76+l
CmdW5OHkSQYgaZuzfKS0iaE/U4MSLIcjSiFIJtcDjQqgHiv1mQBCXR4vC+w1ljwN2XFGFXHsPnLa
3VTRqf1ZSntV+ylpG1ULfRkMhIO2ByP9dTuufjSNZXsoHeuoGl1KZ6i9vO8RsTXMstIdiinKQ+t1
bj3+vi5oNYqcCeLUHBJJr1IDiM9m+j3ornlMCr/FEhKMoP9vgpjGZ3dQks9Tv3TQKHmNgmjGHoUY
QyiCZ9raRQcwBsqmaGSCso2555kQtbaSSqugzZS/YYw9bk9F9HFdj1UPRNOSQepxAfE0DXYZTZWT
q8j4sRUtdxVXlOKsfpEzAZwOA8Ay6aRCQLVTQAFO3diVBfnn53jMl2N6JoO7qiXZyqZSg4xyb5Jn
naR7ALX3d45fbX83JHNDrMxq/cb9VeB167q2+6IFtf+hbyXBL1n9YGc/hPNzeUmyRJvxQzRjl3Q3
8hjI9eP1D8azosIZcHudyeBcHNRXTdKWkNEcVcwvH+pD+h791D5arAr1QTgdDK7RkOpBerS3tdcL
6Aj45Y5fxHOO36d2lCsLxPe+FcDv3YXke5AS5JW7HHQiEcstAyDmKEm+VX6DLbqx13hY7BYom+J9
+ab+yH8ovrJT8S/XLbMaZADBYTQAgDDwXAB9nmpJL2kI1u+aZwDyeFS25s6Kt/+bGM4AZiJTFay0
SHKzfY7teeNHA6qYYqvVv4Cq/ZsIcKYTd80uU2MvIQOWGxMlXYgVRyjlaoL2zKrXYhkoOOx1A3xK
nNfqoZNJdg8hVvSMsT1iSt/aZgium22l0A6/PZPC+a2SY2w7UYFWt/Bt4t7rw62mH0fjdbDe0Hqt
O9sFLV4K2GokagqtBjlHtjGwCIA1qAYu46hWhkUshfhksdJPG7poOpntRvGUvKkLUtuaCAC8MnwL
ZdGCx2v4877lop5u026MCxtvc33xeqw9H7AIC9yphnYaKyw8rUu3QbJv3KcUzZsUKApd4Dmrp+Hs
F3AxUQFJGpV6/ALZHY3vTYrzWGyyPcAbViJKBtft+0dbzoEcMxrxkggRkhZwlES/p/RRCsEBkny7
7kNrKS6IPrAgCtO8eDHxp8EygO3rkvxovETYVmR5rfW9iOc7g96qXeertRRcF7gykI+djLgVAR0H
rgeTbZeeM6kGeJKyCAAUp9H37ajlpNO6xI+HYQSdWJqDH8pcAjzx410/l5GP4T1p63RtfzumleYq
JTb9jF0oPZVO+F5YeY92OSrWRj2DpwFzpaQAsYM/5D3mi4re3qdRowOjNDknW4mdA2CsdHddp7WP
xai70WIG//8XpsiMllILCGl2lOw2QDWWVF3sdnLqN/Y/ZzKB9XQD9Qa8SfDKVS+tN2CRZGqC7fVo
4HJSG58WNZFkwTdard0wZCSb8tHACMl5BRsKDNsIgWX62b9htr7coEE5IcMEp2wrCJWrxvsji+eV
KrtEBw0zThUK80W9N8q9oexkQ1TaW3uhAiKLnAzvOQytcyrJ+mJalOHqF6qG7jLO1Kvs4VUvlth1
yvE9SfssUJrM1fUchJTD7F/3kdUS7dkP+KJnNXSYCwHKvPJQxsH8y5PqOt+HH3Qg0ugNf1PRAbWR
jaWj6DN/2fum2rVeUhn65tgtWbpzYDgijVZNCgw1+FgwVoum36UvxrpZtfUoIUY1HhjdlkOXB5l+
irR7+3uKpQqv1y24lvYyyPZ/xHG3XTJlMfDcCIlo0v9qsmclHDZUrXwzT7yuEyRlzB34/BdTbpjp
ASOL+YXkYOq6qnEsfC1NcpcikH5m7XST2DvDTm6BUv0+lYbg0K2qhzFZ9NuAbUI2emnNObTqoY2G
/JjmnUfrg9ljvAwjIOj+RangJltLT3QAjjBqBHoO+bOIdfYKavpUnZUUGPiyboJaqny5dPYlFqX8
xRc7E8M5CJY26nae9EwMJoTKaDOA5wTIIk8Nl3282J1A3uoZY4glNjQIJm5+g6McheD6tDAlpJbf
pm6bgMCyKZqtToFXx0aJotygeRXVL12rC0Sv5QbnkrncQM0itFDNMj8O1GuNDHvYPINOm66V9nA7
1xnvr5t27QuCw0xFdxgJkfpZnDj7gkomJWqtY3RCae8LM3aL+BSXIgrkNZc8F8KlXOYkY1dFCDfJ
rG1UKiRJSm8E5Xy66XMRpm9VIVyfOmb1MGnAT6soZlPqfWQA8Wvmujsoc+EuEugvLUMWqbUqyjQ/
uSGgAU//Zi2tYvXDCLfUBiwzUJbZK2V7pwKwLzjTzMH5KIIxBjaBiJcAGrWXZ7rUZnOZqxAoX7si
Uj95ffRNBgVZWvn/3B3g9NAFvoCopV0Kwv4A0O9rGJqY030JQl15F/+NKmcSOF/o+qKzZw1A6ag9
lak/NG4e7gpR9X7tGJ3rwT7dmVsnqYxlagr0iI1AWlJvHB5kndTPdlj4dj88Xbfa6uc504n9+5m0
CIzwvcUA7XgKTv4SaxiU7C13qqwo0C08qK6LW1EOfqCoeE9jjAYg+ktxZjIaRaLjTmmjiczLfjR/
gORS7fZFfZOnggCxohuK/sBvAruH0jVPwuSUfVmNPQtI9XZuj5gHj8zQHURbNFbOEjo5uP2Br/yM
Rpc6pRh/oAVQZUcZ09CG7db93pBEB3YlDl0I4QyH5sJkaGwaIC38vnHn4QSq7aIG5Yogiq8JQp8N
SxgZfR84SS610WZjmZ0U5xWdw4jqvjS9mVJGevMNaGOBN6x9IIBsAfhGcw+Aac7VVXXOpQS7W1je
G6Z+Uu5B8LgMgrxXJIUznVUZqdIukJIrewNrq2Wi1veJKNlcAb+wPgmGOrEkDMbjOyW9VIMrpUmL
Y66iqas92TYqVr2OW98qj06rH7X2QwLgTEYvm+r2RyrrG6zXQksjUg5aIWoCrFVGwCUDvAXIhRjp
gnr5Ibti7godA4zoR/nRFBHbBoxUak5KSbE07U7PXM3x+uGFOtiknSm/rx/0TzoZLu5DPHC5wAFj
HtvggqUudfNEWwC6izTeVOF+HHe1dGgiCS2/4R63TkDbGfWZ1m2mXnaN4nmUa2wPOE0mSBUOhvQ7
tII+3Yz9TQFM76jsB+13gaKGpB5idZN3O1vE87NCkQM6BwY2wGSkDEwxZ7Iml6U+WlpA9y0vi9E7
Mek2w5o5DPhELtYmGaSisy8pi2tJA8GvGmRSxjfpeFImbEZbrA2eq7djK3rxMlt9sSU24IIzQDdA
FcWi6lmQlidzwJsXIG1JLak/IUneVHrdCdrGKyffllGvxyi7xgY92L+fSaGT3kROFQOQlu1lEBtr
73gvOdadqAW+Ml+OgQIUztg7hvFvc4J6JWx1owHbgvMYjfsh+mkVrwWIcUotcTPZa8blMLX01nlP
mt9d/juKh8debQjuPktOtxhNFzwFVgIEa4RgJBngIYx1cb9nhCtYgJIzPv7U7bL+o1/UzZJYD2Ml
CuNrosDwiHlYtMyw4YyLrkMYL2HNdhnkcerZ0U7FKk+sB3edQoSaWJeEhw0GdvBJv5BW6Uts6xVg
/y+dsxnrm8p8mUXAp7WuARg7/wjhkju0cKVi7GvA/FXby0LHlbIfkl24BjVurOlXu0kMVBPmIbC1
7jEKWy8Kt502BBT1YHxOIMGkY/fPgXTYtM6mWtHaYmMr3OdMJNtsqgWAwKV5UcIgHvdm9TqJxtdW
zuSFFO5MFnJldJgRxEjAptoKHJL9Qu682xgHRw7L9k2DJuDyJBrK0C5dCIht1+4xCJrvDefQ2IeP
6yF6JW9BmMP0Nx6JmM7l69cz6JXQ2wcBHfqA9lIRYLlI+PAXMnAdOugt2UBac0m52QDpj301qJGr
T8ZyzCmmgEXjBGuezqZL/yODu2lmOcvDuoEMFHcBmNTdJA1w1sF+6XjXtVn75myzFMj6cDlgfcfl
d0GgGCozAhg0Lm/0GPzjVMS+s5IfYx/sHwmcV4UO8Pt5DgnzspUnAKqcACxQGBvAYIRhCNRZNRzG
skHXgqFWzNFcqqNNDQw3ACYUPxixP+sopmLn9nWTrbkyWAbw91m1GwS/lzKA6mnUOYQM5cWyf9QP
Vv9cU0x8CrLWVbudieFKm1aBp6fVM6TdmwS0JzFDsMHLT7L10IqyhJWyGHIELD5iuBtgPjl3K9WC
2ksB3HaRtbeW3j46VL7JTPRf7MR8UiR5g9l9DLDkk+C8rnyuC8FctiyBGSSLK0QclU5eq6uo77cE
HLRElxtBAFrTke26ZTsIAOXmK8VUXywqDeA3XZAzLsrOGX9Vt1gqoTxrcutmphpc95K1lABdg/8K
5F8dqKX0adYhJQjLWrkzrI4GiVakN3Tqcj9v+iRoMrUjfapgeiLEDigNqBPXmZrZjUEERsYhHoIZ
BfunfMxiEwOKRlEGKkgiAywdmwQN+bUi28XP5U8OyFc1m4KA1c61Y+Q8R3V8l4Rg3Q0PsUNa9G6S
nHr9NBPb+OePWoeFHjg0QFlf1kOkmExM1QiWMvAS7JSZDMoPW0Z71ZQEsVtlwZm7htj2IKRENthY
Mf17eXbDoqitSkWyorWgGK59O+nIZNgeyFK3WnvQ8gPFLjr0BN3WLjZJRBQrKOqfRbztQseTq42D
HYgTyscgKZ87kjjVi9aLTv7aO+fsV35h5+zmlmZh2WMeJfeH9hUVMzLPt4PWBxJIcgEE/x5hk2TR
7NrhRuvTu+ueuxJ4gGnH5kHAj8DhzQPH1KWS6ihFmpUx5rB7MyxcqXKVYSY0xJ5kS/kf5XGel1Vj
Ki0jvkkXHzFjRLRR31FnV3VYgIrmn/RX4oDGA0M6evifj96zN0EsRfaUWjAuKEqJZD9LWktMayQS
ln5I6lNPW8Gd9Ikv/+J0n8QnbDwf9/ql01UIZoUxY7mMMaLrO6QYSUxiEmndvpFMbAnFTk0s9Sye
m6TZZqMcxKHl2vXynM/hLlQe8uVYaRpIkZPbrgxKJ6Ca/e36J1+Lw9hzy65pNCmwW+vyF9pmTa0m
xhiNOgzAZ0gY7FetLqjU2TcXbRaM262FYpiemR+pNjAol9KiyurVEusSjmlZ+jr2wxfA4ZiYKdPo
XY0FuG2r/l4Kc3tdx5XckH1zAJRROGO9hEupXVeAjQkIYRAnPUlWQZZpay0v12Ws2hFju2y+C9h4
vmBSyjXm8Wvkn1by3nUmm2hgVKWxaEPDmhw8BEAJx3AiAAte6hLmtPkXiaya7CtnJlhe7hZ9YFJR
OYv9Id51zwVx8VJSW62gJhLRNuqDvKZPk32PDSaD3m2mJvS1lm6uW3AluQKnFcBTmFVnAHzONwBu
KYfuE/0bPk9UPxX6SR7cyrb2uSqiu1uVBRZWdMRBtATysksrlvI40E7BOIYd6+B4H3u/BF1p5dx0
abzF5i4RX/HqHYsixH8Fci7YhF025ybw1HH+a5GCLNKfFfkHNjZ4Ze9O9H5JdC/EMQcb8V9Y1UQL
ktFRYIkJ92YpMmdopx4jUnrhZUTX3DnyctFTYg066+D1hWIOZu7AV8p9O1AxG22iA+rZWA7dDhKD
xbf14llLr6O9ZEubwgyzQ5HW9GCa9eQn9nAfKdR5jGvVOCngRhCE3rUzj925rBwLSBUGRy6/cGsN
kVNnI7DyLWYsnA+7uZ+oKLNc/axo17FiFv6HgbdLKXVnmUOvKUAQ6ePNiIWE5WR5xpDvFWri/91G
jR2vlfS90d+n3RJc/7brZgebDpu/QDTlh0qLRSusabTwUKAZNr+F6uDVc5z5chXh8TjWg4vQ17l6
WoRe0k82Zp6mwu1MPFyHvpKO8oLVwtd/06rdgWFDjclEDZx/Vcr5VGaxwXBkfUbSxCLL/Jb2Ipbr
tfOLL2srIBxky/6482s7RduXIyMdbWtvAfjDl5PKIWHcJ5u6z2/a/P66WmsCUeSCHzEaV9zklx/a
MUFWPAyYx2sT85SPr4qM0eeTvjR7M05312WxH89H3nNZnFMtjhlOCxu0aiO2GFYNJZ/OuiW4FFd9
F3shgWXE+x+vZnbTnGVDpW5nI3VwZhOnrgIQ1iR+FNlhAE44bHKdx2lryP3sa5NS+Ga2OAopirA5
znZubq4rvHbVsJEo7A9A1wnf8/KXaGUzmwPmsI/6UoGHdwDgkIIYOxhoOrmZFnVYYeA8jXE3CILE
2mWKNBAEWJiFtfAKuRRc0DrSkxCWHrSPBgV7Rz+1feLZf4F5Rv3LgRjUJswvmyAqNW0nPYSCgAwh
ybH1dIs+Qe11MxU96FdVQqXNBNRQBkskF+/nAZdAW+FmMzTAe5vulGpY/Zt+4PkviD5rJx3FUkCR
2HoqRP1L4+mVHo4tG1jImwcM6ZMYW77UfP6LeILFTRqYf+EZqDVfSsFIOYhiB/RYS2TpJzwXnjst
sraLQ0Ny3QvXLIccEbVs9ROSxx1xtYwcathosCYsnNfEKm+m7KcRCZ7bq2Y7E8Od7nkphjizQfGI
Dq4af9DRII6o676qCusCoPmDRQP85BGA/mn3iV90mvsorDzQ7lnYKxfl79dNtqrLHzn8exHNuqKx
C1x/cduwRdYRln9UqSA6rIVDPNnRxmUQSYNnqUNgqlJcJAiHigaqpNwL4WzX9Vi31x8R7N/PQuE4
S4XUFQBhVuGmCG1PV+8wSCj/BYgcD4M/YjhftpH/NWoDTTIgLZTn3tk14e/rmoiMxYXSqWn6kmKi
7KhENpHq2qWyJQia6x/9jxbcuQ+BTJH0mlFjKxa4HJvIszFsBt74vwkwDpIbXLkmRh75HR9AnzvU
CiGo19NAU9+1FPMx9sd1g619erQHwW8GRkeUPZhBzz59aUYFTUdAonAcHeutNSSCcR9vSjqBGzOz
8Lc6Yx3D49cBUpoPl7FZzeHigCDQRGaY3cfDO+brS2waiaTvzUR9ZfrHKQtw4GC9B3AO/33BI9Qp
UB7WiMOZThjxmO8WuyUyBZZfTXdj8/pPzYjBNczcfFJWonjE+V061SAcKYAXaAssuvyYy2M1vlFw
ZV0X8zVTAKUzShWMX1jB1+KCp5Spy6I2KFCpm9iHc/uVr7iZ4Ax9/VIQgnQeYxDYYaPzzCJyaeWO
0wAxMoLfw5Q9W86DZqhwwc2gPTJd3CDYsjxvr6u2ko8xumowOYKW1UL1mDtXhjbOYx6hFA/q2iTe
GNqHNoYJAbjNlUCBk+opmeLSTZf5KIf/+ExDNgqPONUwLaa2L09BnMmoAmXo1OBy3VUaaKLHCaOj
ojPw9bBdiuHirF7GnW5X7DFatyTJgw41f1N5MO3gui1ZIL08a5dyuEBrGrVSLBjCPtpj7qc14Lfj
adQ6d5qfRlm0JvRrPGTC2LZDOAxyBy7jUuolSaQxQsZV3GbZrdJ2YEEQMNDxLz2bkc8ZjP1Aw9Qy
tjdxyYnR9nbpJOH4dJDdmpL+JgqwTzegLlaK3U+bj+v2+1yLcWbAL+K4c9bJi1yYNcSNbonBG3LC
0uK8cRsf4xrf5KOvvt40KM82xD1arv8cBx8jyYPU24vKF3wv5csv4axbliUQwLM0Pp1sy3uzf6f3
TjCF5MGqDu7zR/c+H90Io4vX9RdK5W4FJ+u7Ia8g1aMPQU7arYEpPtWPAIL/IAB2qAMpNtHJEnxm
vknxRVvuHA6Z0dSyDbvPz0jbO2lnYmkO9ti400BM+aW8m2o3fu2+dR/1TF3sLIgD52nRvyc3JhZY
u03y47ohuFD45fdwBzZKrChtW9ghR6GabOTA3lZu5QpS4s/n+jV3485ri65NOzQQM3jp4hY7eW/1
hN58S8j74JPHnhi3I3oQD6o77RZMT1pv8SY/qS83crB5dd4b0mxC4rrDhxyM3s2rHGjuvai/zM/Q
/NsWWOHCWiSo5nOeiFU8aVrIdHpKCeKjC9ybD06eHXX/KSnZF0mc98XhmJfVDElL4E1PCep26V3n
poHA7PyN80UO522WPtkx+hHTU9+Qt2FXYTa1jck+9baijQxC43GOpM1tXxkZVDJP6U1/05+WG2dT
tSTbiM4uj3v7ohXnTI1p5k7SQKvKk9BvsWQs3RnIpO4UixQfj1O0xYhVtc9zF12g2ia1uUtit8ES
aaATBBcR3wD6949B98EAGzUDJlxerE6BaoBqwbOr48leXLTzH5SIpKc7ayZl8GFv3cVvd8mhOY1b
wZ3+/9wZf2RzOZm59HhU1zDE1Hj2+9QfmrtGd+vG7Xzzqbw3gg6oaJQMr4eMdbHYA4Q0An0KFF8v
VZ5SUxtASD0+pSk2lt5b3WPyK6faRgOn/YAdJKBu/akBSGVUO9EQBZce/svaZ6I5je2qiBt9ZteW
cyP1rp2QafYc4zBX2NIl0HNdlsmoxlE9QmZ/qaZBQX42DfiyXdDvF2yKJPUu935dN6ZICHft607Y
YS0hFFL34cY5ZORV+ZYLFFk/mxgN/I8m3GWf9mVpLiz6quMT7rYJsMFbfd50+X6ej1b5bFPB9coO
+5dwfyaQi6SL00Ra2UOr2q9+aXvFFbHNC1XSLz9Otzhqg92d45NBvPoBuSZi6ORPm1Rwvnl2oH97
3B/bcSE0rLQWbUwIsjcGxvV9TLn0hfuqkn2C8e3vI7F9273uE/zg9L9lAgiC9UmYr7G575Vj1gYF
fcgcXat3ww/MikevqX+XvRfVIfcy//G6QHZgv36uP/K4zzVHchoOEeR1xi+0y5+rN2ySHZ6drhYI
+n9Cxx9J3GeLMLyaFkM0Pb38oGhEu3e695ptx227FW1lEunEfTeniJPIThwkeMb3uARSMHRbAQL5
/3HCP9rwd56sl3rHEgb5I32OOlIQ2esP1JMEQWL9HkeR5D8OwUXcPGnUbplhtvjjBUE22GGxz+yp
5PBXkQLQGaw+ZI7HsyDMsgyagLBkVyvQTNtby/2ePyVke93f1i/NMzGcPoNG9S6xIaY3wDDsGlkg
kXJjPn1Pf3V+/tJKxDyCbogMG2n/gZHK+iDavLia9579Au4iGZZGpY2BX5Dg+eNOpAUzh03eqcig
LH5/OVpncrg3f5LQqrPrihk0cpMgvEPtcfea3Y9bEdRGoBF/XSl2mmhhC0mlT28i9yHcpjuQiwti
k0gKd18tZZYkfQMp2mP0ZLqJV3tysHx8XHeQ9Qj4x2x8BMRYaFItKcSEv7XbkgBU/NvxbS8MpPvM
r057EX3zemA6E8iFwDKvWmrmEDgEFrktT92WbrT9zUyc3UHZXddOZEMuCMqpPCo9hSxnC9YaOJ/h
H/UX0dIkkRQuABoxKLAsdpTVk9QTh1AiP1onm5QCF2d/h/dwjK1h+QvYDViF5PImHpWu1fQ5nZ86
edDAuxk23hDH5WaoRkeQVqy+2tHxx3gO+uHgDGM6n9VyC2MZMhmrN54sQg/DXXULsvfE04m1Ufwy
JCExg4gcbCx8fvurB86ZbH7aG0sVdV3PIDvIbqPbMLob/P677Hi2H5b+dQdZdf9zWdwpM8w5bp0K
svryoC9vWUiy2Jv7XebboZfKdyZQremu9VScPn3zPwrnso8uRGcarNkIJB/h6eCZoE2neJKz/ArI
IN+5F8hbSxbPleWO3iwn2aDnkNd4qJK/xL7kyjvjvjhkIepRr9T9KENXRMa2mtexURPMm4CvE2+o
S1eqbQYlyNgV9HAKYuzAdB9MEg+u6j0+fohW+KxmCufSuEwhxkp5lA0hDbuRbqrUbTcUBY39MotS
EmasL6fxTC3uZm1KmqSmWUxPnrZ4ja8SlWy3H6Fv3oie4TyS9TNLPdeJO/iVDHbQuIVOL8XRIumN
/q7lnk0GX+QgIp24U5+acYQoA0GHIHKH79Yh3nVvWy90gWF3rzvjWtA804kn2cXOeeyrmCGKfqM1
aY+S5wntJpLBHe65jbI4GyHj2+i+HNKbN80LIi9+Nvy8Iu4jimHfriv1WTu+4hQ6d6IXaptZPyCc
HG5bN/V//KjJ7hS8aZH/pHvJ7PdH0NE9Um/rTid3W6C0tvsl2tstOnA6d8xDgMC1UGFf8VQFKXXp
Dnhzd7ulwa/tICINXM2Yzz8kd8c2daM1/QKVZ/fFItmt6ZmE8fpZnggaJ/qcXCAxwqyT6xqSUuLF
N7pHdzb5pQluPn4+9V+HzTLBgci6VjrP3GKPVZbVjYJzrb93t5nq96/DD4yiH/EAfdCI6W+9x/b2
0R0PKD6Bkm4ksKuonLh61Z/9CC64dFOjlOB9h+d6p+YY3SlB0L/XZNg9fEexjYoQfqtJmXkmj4sw
aTk0rZVAXuV9ewHyza1/3rjuvUgv9me+HA+MN6IR7YD7jbdtPs+tVuUGbIvEwh93EXFFLfV17z+T
wZmuSpN4LjEV/+Tl77nlD1vHN72j8rzvyeFUoiYjQMKvVtwBs/2vUpztnM5pJjmGQPntzSLqPqUB
JQ8PDwtBV3Wfb253T5FXg1JpXz9+bO/LH/fbyHefXX/6GHzqPm/dx3vEPpEjMz2v2ZqL5VlqA1hQ
67g0wMh7mHfXI936nfRH6/8j7TuWG0eabp+IESAMQWwLll40LVHaILplQHgPEHj6e4rf/COwhGHF
nZmOiejeMJFVmVlpT97e4YGDGF1SRY0z/DwGcD1bPi6Xzn6/53i8oxo/IMIY8LhRp1h3CCJGnOuy
AQw7HVL5mBNqn9hzUgXA9AMIGpAtrKcrFFPMnsx6iP7lIIVTIwtFzlM35nZhYzY6wDHpBt+dcUm8
NMzk4Bp3p6QNLOz20pUci0RmaI7mvXgsNOnNeKlY6E4hNLAglq23A+GtLmco8p02f6SZ7RO1IvHn
AY0RlmbKT7atm0fh5at4C9/1wg7MLyxVxEZ284Nzb7eR8B+HOvgO5uLq6tLUeYMa8dnYpCQnu3CJ
AptM8CkTQSe2XpAjVjvhz1e0acm1MVeca53+PPUZhlexag+z8fA92VewxY7wRnar9oQdUujqXTZr
oOcFJFv568rU4F6jo9jBHBbnsn+K7D1Z5jl0Z0XTtwrIKsTFBcwXa4wambyn8LbD7P6AQQaaAaON
JL3CzkhMgSUguXXXnmY21nG6Sy8xNZIcewPlAI1ofwJs6DJkPVsnmjEDludv7z3xSFESOd80zwFv
cdKIObj/HsbaTKq+wnqIAKFMqCmNkaq5tpjWSvuVCZkMyPypek1JMc3zk9Y1c0DVSqpPhLYWfeLK
KQZJWjlOeCaQXbgEdaBfNUM7PVSbroKD7g+MVKwGogtkA+TiSUomGpB6C0zMbsVdaWy/Ev1XszkG
m/TlsUH5+cjdE2XcL0EChoWrTlEDsPNfpeXujnCFnMc0xqTstjYbK3Wo0jMVE02ctxOMyFAp68zQ
vBiKjTV3hCdmI87d7H/ruf+iw+hxFFd+mWegU+uV5T/3VvEy3caLjFQ6LzEk//R57mkxlzUNOzXQ
UtBql8n6hLXQuxwdE6oBDFFpcYb5WK48ogBfucbu2cqYLcXY6Mz0sLC9ixH87k3Z6nXTX2tm4Brq
vl13BM3XBjbjbgxujuLnq3H/scwl19dQjjrINyQrWuTm5jQ3VFNczMgys12dY07HJGp424xNKYRe
idA3TG/7DA3f/E50LkP0dFmDMqTBONduUPfaRMbp03sG2ChK8pWj6pPNZJnp//+5zfvTY17EXO3y
S9veTi8lu2rlWiag4ThO9NgDMOSIcQTdfJaiVRFE8s3URmcBr4thXAfRQIRRIPTRsY1ekddWLXCK
aEPHzvs0f3+Vq+d/o+XfFJhjqsvrpAuvoKBCywMjc+YkNjyDayapsP68+286zEl19UwtJrRVRrF2
50g/p8SavzbPscV1zqm9eESJ8ZU996IU1+jG0c63AyPWE4IwuHW4QfC4gn7zxDxIpSAEkoZV5qfS
DE45gTPeEvk4I2i5CWzPyFc8tImRzBMV6r8psmnLLo8zJdBwis/lPtc/e30b7zyD416MPrRDKoxF
Di5y2GgzVMIU0lt/Lobw6q6nOtrGVCPkPGRcjhiL7M+Si+DS24pJbVqoyH5sJ0bt/LuTo8uQ4K5R
3EbGmM6EiVcq4q3N5M3b433OCDqukX4lvK6wkegQlzQgxZjSNrmqeTi9kUK2wkr1ywvmuazJ1lvo
iR2Xes55qcef0AFFxrCWM+C3ZwkqisHiavwJN9dljzY7z9rznP9RezQgxFgL1S2TUg6R3c3NMxBC
SGgAyWvx2CJRS/BDfwc0WEsxaQo/0MIr6uXnCNoULTnHxWOCMRBKiqZ+N0NWdRUteqch4QKVIR4w
322y9xEbjHGYSr1ST2ocVXIurE5/uxw3pY6GOXgb6KpZCvp0gZ2LRkoy9MiJH/Krqs+IbM0t83VW
4y+l0T2Fi6WyaHn9HJS/B1/GhtX1dHZJ8xzSspGXPQJruuiDt9TyFtI+IsLYEO1a1VUsg8hzk5DN
m6tH8FkU7E3YzJ9c2bjqArmY2+WBaKZvCycj+YxsrtJzbvpm6Aa+eaH6bhRqN0OmEWGzQd0ME3rO
a7zY/tJTYHTODjzPfIQk3TiAsVqKPPcT9zG6llinULenc28hwV05pZEeOV7HmIWhNTP8hxXXFAEL
NzzgSwWoke/SNhbsdbKQTrCaFd4CfWJH5oV8ufrHY41kobZojAPsNxBDoz12yf2Y9Q4TedIlkOVV
OdNjhJwbK0VXJRxSD4AX1lSPjcSeH+KKCIfHpG+4s4wc3ZFmWJ2Iia8kMoxp/oUhZaS7rmtgwdAv
OF82mfGGBlsy2eYEf7kYqt5a4pN8vOq/w+N1K690PV0vtQWVPM+KbPWJ4z2N1DDvT4Z5VkSlKQBq
jpNBn7c+RegAjMCtYrYBqa3jfGtu3a2y4JWcRzouKFWAsGBsEAORt4rj4P4TpcSWBx8WTAJFbC1B
vcaKsIEU7WCqjgLq8oh9k8uJAcxARGw8aRhxe+6oM6+NEiPQLlzkyAVbtDeiOXXgxZvXZUbUt8RO
X1KeuNM7ZmVghvE4LExGlx569+/FPXSzpnZlsKuQAit3ahtxA1GWkyV943hxg0jfsB/UAKdCsbnx
kCuM4S6i+tqEKkobCLnUlWVJlrhUSbArVr4ebCd2ZprOHu3kxNRfO4L9IuSxyI9qN8Vz+esDWHbh
VKaXitZWKsSeU3gOsY1ttpu0JVtA1QJ1haD+9y98PkzsoV0aySzsUmQnpq/9LL5k0hxpUHGJKWLL
QmJv+4Sqpvf+mL2R4sfsjhKj0SVGagJfclFica7oBYnwBPZWjk1Nkkd83TslaJ/u9SffNCdvge4Z
okdiEuiOepo+cWvzVHTYyx6yzeiv0gldIjdFd9Lc63WZAOHqTQ5zmWR5c1kVgerr7jzG8IYQF7ac
ZbLjtmh555wI7yMYhxET7H7j5Th76Rhoiwgj/w3Bqq/GqhUjUiz3VcUWOlJHeoZuUg3t5RaAkAQY
tWbx+EtGDf3wOBjVrkVJjepaReUkNyZr+aqnkq2mjhzqM0O4LjfBRe+6reot/GoV6aIt6N0fVTI4
XzHiAd5JCONlFpUICIKpBgcFkmjMDAwVrF1s2mr02QoexJ5XXhl7s4dcMx5nEhdyMAc0AxQuhUf0
8trYHeExNeJ13THFeJ0J8rWICsCUJBIg6YjTDMBhpr8oVR1LMuM4JHL/NNVeau0jaKyZf/CrkyAY
ebWPlZqzXWEkd36vg4yNCzGKrkQJ1fY+JZuY9LX+5m+DxSZZBIviwzNVM1MNf6HatZGQVywyNsx5
rBu8/MZI9z8+BDtOAMoB8Fflx4SgWwmu4nvd6fl6fptv3lA7135H9tYg8IapR+wbvCTgWMb2jiaj
85kbqI0QgKawV2BYpseN78gm9uA8XYzKaXE9mJZydV66YMwlvqPLqPmk7f4SaxXAq2rpTDRHParJ
GzBSZUDTFxY6Jxs0SVpxqOfRap5Y0pwU4i9pupwERIpfMEB0KS2tJUK/UrOS5NWmChdZoXvHxxo4
qoAUpgQjbBqFyb1/cEthhspK7ncnyZL1ia4tt7wsDY8Cow19VjaTa3vpTrETGJoebXXt4zEPY884
ilN/88CI+BRgGJpQUB6I9Ee/2jwxGjUaf/8+uo7uz8gNhFSsOnBg9DikbFeRV93985iHmyPHPE+A
haClQ8B+APORscdRjtoMAoHuVC5FWzYVUDoAulj/nKE9rtlzXY+Ra7mjx1jeXq4UWZyAnnak2Xhk
x0t0hc4Wnt1amg2IaUtAO8TpMZcjlhEwXNjchBYPhBrs0E04Be570aGQV4v7ZIIhI20rF1NSV07i
Ib+ecRYejVzcHTlG9PLSS7UqADkJajiZq0RO9vV8rgfTlGjxi6vVeuY/P2ZxLKV2R5SRRm+azy5o
+ejQ/JA+13a9iREavpdr6ZePnsPHxKgdYYVmcJ43mzuIDrpJFWtRiALtxStOYXoxiu7i/DcSTHQv
152InZAgEdfYfVL8CaLFvyCAvZAY3YPsQzbutUtT09KrqUzMQziiaor1NcZjClR1fpzSgALzCswn
vur7btedPDSrX4yWo7q8n6eXNLiESJrX0lUCAz5QYcXQ0PDQ+ipPYcf0dTpggrEP5aTOPJXegxIB
B6dOiOhiHCjRdA1QKCXHaxgZMwaS0oAaYx2iaaT6fTztTqvV5lZyR877FL2fUp0syPu6Mdfhmrxi
pFNPzOWx2CR6svlAzpj8t5tjXid3Il7TwMdnCH1DSum9xeLpKufFgaNaNGCWMRNlpGCkOhK6E7ql
URH0Wus6EzlCclsX90gIGbMQaD5W7CEGQRvdxmoPPlYqekTbXklwPBykEvHQOiFLcvQTEu+OX/PD
10o7faw6+/GJjmXhBzf7A8dUnVRhc40hrcL+8nRdxIdmN3XiDw9Jch5m6ui5YtUB7X0DouTtSAaK
IftxLYgibs8tEjKXPi4119EafVAGJBjVVoK5P4s7kIBLhaL8ZtcvTol1uq6Q+7Ntc90aGTppK4Tw
R23x9cGx9aOaP6DOaP4F8CRKoOJOteKs5C9JYsYl575GGcTpIQGIjh+sU7w3LtcuUK5+4/cnbDF5
FwPfqLWr7l3LjzoXKnMaYh+Ei9Xvj4VklC/sup4hNzGjAFz3ROUcjV69H/anIt+44baonqYA1/1v
NBjG6rSa+mkZ9adg/ietG6KJy4nH29/MY4RROlmL3EjQApiuotEladFkUzOH+/+YlVHfDessAOYC
rD8ge4n359WrWV9P+7S/VdFWc3tCpmSiu1ZCJnZqAOWQQ3AscUVX3d7w4RBJsbipSEx06vya9fB4
Nw3SOFhXui5O4vOfXbq3SG6s1YK8Fof4qSDd4pjozv4xx2OZnbsPYN4HWblWeRyV/Wl1vvrEgyf3
1JmbP5llxfrB13PDrI0s15Pf5lI0ClSo/B2Ksryczq0o/sOoDs6BEdRS7r2ZBDjL0/PzJlu/leRP
l+oesSe6jaE+72krYhQtNC5oqw0QFnDUf1Q3B9QZEZ73kwl2yhT9qcn2sndssSdJyH65SmaKDZxa
d2pyTp2e6iN2GXG+CprbCRXYXaF1ozPfdpr1p9xcyeLT120zQA660NPjcT8x9ryXWBpVpW9mWUQx
pQ7rWNQo7dV5br8FH2/yrx7+1ILYZmO2xuvy93HZOl9LgeivjWn+CgivGDL6ntwAorG0EYCPjLmt
5Na7xF2C8xY/08mhkE+Pz5f3+/QIBu+V57fyJGugxkH8Fs5/zXhgg2O/LwrAm6ZLYACZxrjSRSCW
02s160/qLD1Ll+Kspdd/YbmBYUWR5dDMB9TGexbasOn7/CL0Jzf3idYtauU57YzHxzSWVcH5fxOh
fA7OqZe1MgiUHlqnWDNdiDCIWRxPL7FoeE+V2Vroxqxjop44ZKkVZaWfAmKjrC9rwGFilF1Qg1hM
a7z1bXCdBHqrof9b9zytSoGoKucu6ePSd/VYgjFezTpN2/jBVI1IdUXnJqn9LLLyKMWS58ffJY58
F4AqsS2bLuXCiDfzXf6sLRK0UExh/SeifkELl5Vv4s2pRyVh8gsl14AstSWgUJaOUzvPzmPyY/Em
moCx7A5YuvgLC18mzf049oJ+ejLOG1n3l1ilYC6/9hxbN9Z4MCTDrhTK52ExV3pwmZsxQU9P/IaV
yK/8Thtqw5hbvqPDKImrRJcubkFn4sCf2+z+XAEppPe2CeNGjnuH94aMPd5oFUEbB33QsOmAURnJ
8/KuyZXpCW2jKbnsFjaM6VqwzCVHN38+FyqkAzOQ6AvHrjSBUZs59lnkfo2BS8MqSfe61nueuzPi
3N+TYCyYO++Sa1tEcO6X/YqY6+X22HHEfUQQ7mkwT7+X+/0EcOqYG0VlONcXZN0ZJueoRoT6ngij
U6IP9+ICZO7TakLk1y1aCHQDLS68V417YMwTPhHQpAgvFEnpjYQ5leTAm8znXTrzZLtdlWZ1QS+9
3Hfn4+zAMcac378xOLDFGna29X2K3y8RSiZEr+wjx75Q+b9XyLuruMnDgIIvNegIaEBBIXQS3tcv
juN88G6Cxwc1sgMqXtbHeaPgIsLf2m+glvFmP0ZKrfdsUDYHBC4B1nT06ApG/K04qY2jWkKqOrLn
ofuMNNPfU2L0XAlS5KNlUOp3m3Otn89vF93Zpfqf3cbKMMxzxbTlDl4axyfn6QybQRYyrygVqvzT
89tTQ8jaNAPyi6OZP80zZQ5TEAB8pUv1GIVJglnlu0WKkRA0Y8AwI8Ag/etjkRsBW7snwihNr+Xi
pJwmN0v567AD0NbVORy8TV0Zh/U+7A0tIx5aV5HV5VDmsCczqf5LQ+fgRVC+rOsDel7WZU4ulm9X
zhxHOj2syYuZLjCe+wt9purrl9dj1mquS1x9GCmX3Z3BrVtmIK/ZBDhOhYCDfp7/et7gxbAW5EnV
14X5Ym51ntD+gyH8+17ZUdNyXmreJQG5PEd1A6W41d74V6bqmwSjgVd5hsk2mhg3chKm+gtg8QLe
WtmRsvb9sTHKp1VYBtxiKelpY1iW9Sk+2U9rk455BfpzzOlW4d4R89xe1YuqdhkODTm93tpZU1yS
XTiJs0bNJkMHKB9j6GcYds8f8/o2QlS0GWoop35VW7p2eiz//2Alv++IeXeVJsGK2LgER+dwu8HU
8QmlWXJxsq3B7UP5Gc3es8KYkhC9dYGY4vSMzRVoEIGFoQedmEcfHWaawXsARgrh9+QYo5IGcukK
MiRjtYqJscF1LRZPjW5/Vs4B3uUSA8YaBjx4D9s/+Et/Hyk7XNMJJWaRJmAz9nTlbQlRnKNRrHQ4
wjj+gH6TYfzmFDtXFYxpIxOaEmEx2xlOy2tsEOlv/HQFvmkwj3QXd36hXai8G2er1NHNilzLzCCm
qR8zGxObvKCDxxRjMpTu0oZdnnen2S8FUaa1iPVP2bAxBPeKkVfeEXKvijEe0mxaqakCEUlSAJN5
m/K8xHT9fs+5qpFWwjtRZLcbTC9S5nmUDsQQNgN1AHTG2qZuOtoCy5J5eSree6owRiNQ814Togxv
SYwG3dtbcvok78iPI6bSHc8wPjh25Gef0z2HjB3RLrLszzxQDMnGaDelhTdlZ3CIcB5rdkNW4CIV
W2eQjrOBHrYTWSDnj5FezA6v5iZPj0dyrvcsMfajDEuxnc7B0grk3kDvYh3Ip2vZZoL+QOj11/7j
Q+Cs5Ro196I4x4IyATtzbsHrwAvAEFUJ/x6SotYkPQNK9fERjmv04PeZFyxru8TFflbaOvGMCYa3
t90CCT2ZoBlojqN0HJ5GU439YUIGBBlRvAI1YIrEP1QM5S+glNHAXrfmZvP6mDOqqo/oMAIYKVjL
09Q4OMWRjfbl8Y+PZMAgCwMumKcrmxWxikWZ9NgA4IlR6PV0KelLR3tqCdcVHDWCA2KM4NVqV86w
uAnl6whpAxQJeYmJcXv0TYFtI/Bqb5KqAdjJkEPawax/UnOE5AEgRXi2b9QyDGgx71QjdWiCdHEx
mhXsMgfVzgvZf/CcC47e3HJ2A72pov+7fukIwHb78fWPVD/urv9mbwe/7pVCU0fUWX5e/a+j9S10
rFNuL2wk4te93hrmdhsbseUgyuOxNpJvvKfOvFLqvKsqUcMJrtC03C+iKabQCwy/W5Wul38Al+h8
OMdfwoo7EkR15oFOsSOKcVRgazkNjoJaj9zXihRYgClaF4lj9DgCf7PEg+PVkkkSesBZPqm7+UJB
1pQjg+N++0AGGeNQTPtJWKX0BA3UMuDl7hBbVShktIa+7Bxe3YJnLm7yNGCoaIBODYhqmjJTMc5g
/c/IGqaiL41/lQUY8MZYC0VLZDWZU3gITAmo+tR+1Zf7fcUxr+Px4jcZdjyxwKaELKRH6F+JAFFo
gViIGXhR5UTkI1gyd9LO4uu3Wv6X0K0MwVQcd7nLz7+aN4wxcV/4Ufd2wBPj3l79aTqNcyoWMXnO
SbW2lDW8ChXpYAA8meF5yQ276U8+UCk2+dwBChfwobgtZKWIUZLrqjhq2K5Il0s/NlrjkfGAO8Zs
lLlYx0oArUL0Q4OfT6CZwXkxdedrtechCownwQbUGMdCmAe9qLhgzECtYGPFJlqHFofSsF+X5rIj
RwfhyerjMYvjfi6yUgArkefYac+8LWJznVXZFNGrBNzEXXY8LRCfiAti4vocjAV/fbW3jB+H7Phj
802WkZvsIk2yuXgjez7vsIwYWwhMOPW6sqVOvf6FPt4MfeaCg7IMr6g4Ur+gCvJNnYmRfDTxR2JR
oSymV+vg9LZZkKsO+qftlofO9Q/u4jctRoYCbK/ylB60Vs+ryqCdYT6xDnaFUgNspwnH+/HR/oPQ
fhNkxCj35FwoaPBMI06YTcCwzgwb+a/9bMuhxZUexjWVYq3EAhn6qgv2GTN9G+oMu9aLbW5/m/CG
TcPhcEd/8af2f3PHvEPNvAmCK/W+8ZKTGCKD1g37d2FzUf7/wWf4psQ4rHksYPXcBKbtuXpXiQTt
WNiJ08PTf8GekF6XLcBGcdj7h2f2myjzFKmX8q9kamlWxuqCDpX5mtiYda11/UNZ7D3j45nXEcZR
B9TZceaDt7aqLnKjUV+2MIyzoG9UZ4c+6tK42jWHv3941v+PP5XdrSpe1DiOaSzzpu1cY0Fk5Nz1
W0TNazST6FH9s6SoAmNiKr8F1MGFBp+GZeyoi36IbctfvSHJiQwM+FuvTWeq60fHAM6a4xv76Bcv
hTaeHfzb1KjsZD1MuhoXKn0gofvWySfIx5B+ifwB92zH3+Lvs2UsTTNRJ5JaUIEFMgEGLRMHAfZ8
y3kxZjwyjH2ZS57UFi3IzEOiXTB9du506T0mlRH5+BcdfcXAWkkWyRyfsXi37fXrcom46GiaZHGx
XOP9/QUDLGf0w2r7dK1/uAial0sT4TN20HPC9fEE1eACGBM1mbll4NLstgFYvWyBKecJ3IY9xyyN
h2jfZ8+YJR9TmFeXJh1SjNzqkzfB0vcOD9SLWpxHEs1YJHWapHOPhtD9IjdcQrFOH7MxnrAZHBZj
fhpPrMTyCjZCguTh/oxeFYqdd8CUGamgqltT958ALXncr7goteNpjr+PkC3LBpniagKNEDegWuqa
KbzrS6/i+HQcs44N3ffGLpyXYYAtjNASZBLhY8FbtRuyRkK20I8AheCVcDgmHath7wmm3RWRb4CU
2+otp6PYcLAOTzMgOInka4ndCsfAfnyLPJG/xQcDe15nV7Qz3WqBs6XbkukedkBpEW8Y/5EQY3Gq
i5B1FQ2rU9t9xXOP7QbOkSsYj31FlS3SBsI1nEtXCMbzKgMGirYVXv1jpO9vvuFjjm7x+AMVu2Ha
DY6umYier0yodDxvNlM8+VisQ+xQTxzUho+6I72qPAHhvFO3J3NAMlTm7VRLcIirC1p69dLwTnue
eXrsNWHJy70MekCyr8IYbG0M30HqYxefv/IXLNdASMGFv70txXl0iIwVuVRSm0wTSPzVMt5WmJvc
7E6Lg7/5PEW7A3qTOol8fhKil2gxB5KYtl4dw2PnOLyT5bjCKpukC0pEpwlVvcJYnd921ukJO3vw
6B/36iLSOc4wT+1ukcDgIjvJ76Ocsj1xrOxCXEcydYpNy7lMzivA5ukUP8A+aVrlBhRuY8ibeUb6
yBB4us0jw8RIQe3+VXCxLMVBIV3TD0T/vUQNH7rHc0E5OnALjQdH13v/Z0hWG1S63ScAxj1WbJ7j
ySbimgpZnnIGLetsAwml3SKwqtU7rD4ddOD1enMsFpuNu0aZ0s+vkAR/+YlR8Q8OL7yrYZwNJYsl
L6c1dAPt2/Q5Qfu4bdKbQeXtmUOM/tgDZWYTcZdr1OK1BC9AIng7IW/qrte3Mscq/sNLJ/1D5upv
H4CFgu0yzZcyKtt1bAgKSWZOoDjRdR1pRymHrOeynVSHDgNvvFXjnDNlk3NJE06FZgo2V+2X+Fps
vzhaOzLfPMw5/Fh6Wdd+FCTUbY5/b9B9Hur2wtrItgVRPHg2ys9ka2KQqSVfaLDiSD+XOOODZBP0
PhcluEvNM8oVpzfLWMmbaW60ep+Zbr2f7/Tuxdg7X8doE6QwW6v/aB3ZtF1VB7N+jk4JWv8BKDO8
ZLR7RPjD4fUf0qx/y9BtTm9gS4pEml5Lmd6k/xttZKountG1xqHCExcmCEJUF6RYYIven1TPnBlJ
Tx2vZ5xjEyUmcOku6twXQrStICr3l6rt8KwUL+5nl9tNEy1QvBIUzpt4K+hvJENOCoDg9mTBMSIc
g8i2wNWSXNUzCiTS6th8sfZIaB/sp21xQOWeQ4r67w/s1S0tMLh+L6zDtsVzcjKMdkZ69JCT38hk
XjhONkcAZCZnEk3yuvJ7cIRgMgWsLYIVmVPT4WTXAKJ877VJEyGbRx2SpK0OYBtjh42tHvlEPE0w
RboNbm0IJday8UDix0MWCRvZNAVDdPOb4AzOUPSmrupRM6w5z1ZonmbGJxI1Jqr2NFvC7ykedU8H
9Bhtcq+TSxkkuDOFrK6O9iv881goxoO+AQFGlyqMRkSYMIekYwrIevuDoA9Vx4iQ1y1qZfvVv5PC
AUHmiU4kNZzXLj1BsljYroWuKeKa3eExX6NqNaBChXRwT/MsTq6pT9363gBOHM9kjyY1Bj/P+vFe
FF20nKrSbO/bEbmVBDiGlCdrrI+OjRJ/BQvnFVC6aHP8J8LxtV7ozhGZIR5Po1mGb55YJ73tpfml
pdnxy/oPrkbFHujVDFgumjF9LXmVuFETPiDGPLuKoCWi+D9ixiayhHfH4PEzau4GJBg3PZqFmubf
spyyPj28IMuPAJXnnt/C3h9GdUBFvhe0OmrK2JdwapHxhnU+n1fAXxHA86CFx8vMx0LNJcZYg9xr
u06ag5hxPhfrmKxaXUZnqCW/CvNdvnDK2uJQpJ//iD3WPOSJCBg9UAyBlJ/aBNlhgoKJoyx40s67
LsYuYN8XXGna0IsiOgZ10BJlKyg5r1EsQViqLVoMvj4/5o4nhIyRmKB5JEkrqsVyQSYhZk+4JSfe
+TGGQvK1rNGoECYLf3NdafoV/cNf1LkL8D9H5MdzNN/CyLrqdX+d5ZoGas8b5PVxhMCQNQ4AwMIf
VJ4owgLWCtREQEn68VGOl2gHpJkXORTDSdBpEJQCMKUUqFRFnrTVtWO280j39N5azbJfShsvhAvt
OI+pj08rDKiz5iTM0yam/aqrt/iztBRI6H5uPvNgM8YTGQM6jE2R+84T0x4HLBEXkPbbuMXynaVz
9HnJ2PEEzYASY1d8sdLaQKayuaHtgUCSD6ELS9TVHB7uy3jH1oAWY1bkWIoV4QIfoDDOtYkyFx7m
imAVBcbkUALi3BVH635476mHBbDU9BtoffzjwXFbHFAIQesANs5z7TPnpWY9eWWmuJOqA7Va3+TE
M6c2Ftxw9G68lDU4QMaQqGCozmnmvF5Ga6w9+JJWSkw8LOzbYofOF9eH4jHFWJVr7QqCr4LebXo6
MrS3ydPjW+L5hawX34cSZQokrF1sIsnVkHe0+M7JFqnevSOdHpPjyATrzwNHNplLLmVoExnTbUJm
B24GheMSskMptd92YkUPDV125PBJRxFMdCub+4LzaPIIMUYinWmlqmYgtMEG24XPQdPh/TpjGLJA
EqU5TVivZsAzLRePL4JnSW+bMAaOcyRqWVKK+Plab5fGlS48f++X+UJf8Vx0qhQ/XYsZIilZowuu
GZvtK+iQygPEcPPP2tBTA7sceBsXRzN00jcJ5ibcyUxM5wlIWNOV+BQRkWteeEwwt1H2mPeNXXgt
aHnebOq3wJAA2PDSkcTGJjZ0QyFfxLmhcUfpmynGWs/nYVtIHUiKbxHWCK+fzNelznlQx2MPGUuh
gCYL4Fx2zmTazy/TJqup3xeTTt/AH0O/TEUw/4Q5QDxDHP9h1AAM6DHuw7SV4oqOOp769wiDO9IS
dpNzbjwSjLxJRePnjdbQqwKeANrIdpiVWCDbiHwbHtaQV40Y98aw30fSJA1gyywWmVJ2ctpTeNBa
j4lfkt6hcCLUK3u7GHN/5b4vj5jR8K1kIwWrPa+BbVQ0B+QZ4e9mbtLUF5DfeXu4KF8e5yEfT8IM
CDCyP7nM5s3Upcik5LLeXPSdFRj1rwU5CB/oBLzaRwxfRb94KZjxLOaALCP/OGzV6/rZ9XQ1ehL/
8m302ZYVvFoOf6PyMqAzu4/sEu06EeI5duc9P6u4tbnR7fIXjkyOPuQDGkzQQ1sMKzUHLyvDBWIR
2l9Q9lZePzhk6E38MLUDMlRUBkYd+1mLi0z3DuYHH8taDrceRpSsjh2PIapEjyjRQx1QQrmqjdQY
DAUNMMmqUidW+OnZnrLghVa3UtE/kxLZ3ixRmV/yWQ/xW6EpdPYZisC7ln278JA9Ty8Em1soyvfF
ErYfxl4NMJu9UjgiMu74/X2wItu0lfhVWXZTHKxhRBkhaPBLSHI4HrnrdjhSL7I9WxmwWELNxbrB
VdasUDmLYTscdbHnSMqodzFgiDEabRC1kxCoYKcgsrzEI2UTkQAwvs1CFsh0uvQNabZyq/OvSf9U
SVY7X3A+4LGo/sS1kKpLnwT0VjeCnr2W/jYC/kinIkfommrGi1vHq58Dhhlr0qNgWEw1nKvsL+ZC
QqahXtvie/FcS7ogEz8nV3spflxXvalczjNenDfqoQzIM0ZGa1V31soAVI6//JD4T0uP95SPR5ID
EoyN8bAnWi0DyCjmigHzFK7wlBMssVGXvyXzaHCHsngsMcYmVBJPUCN6g0b7GzuGaXq8Na5mQRyd
Y9hEHi3G3DQelubMfdB6Nuieh9TE7hcj3W7e6l6fH0m6WK8zs7ZmO6UAeEFo8BIPHPpsZ5ZfzACy
XUJ6EqP6szXxDD1WBx6DbE9WHedZq4X0ETqf3eXCN2G/LXGBwh1NcRips3KWM8vRDW6qg0reA/PK
NmddAXbtp1QxjE32sbiSU/3pEStzXFkHtLajnB5zOh54fIsp25o1DwN0GF1v9FLSmhfsxQjXMytB
moxD6fHDLrI1nMxXsLeV2jjql3U6VtCuM+c9IrTjdvs7xQJsg+PdjueNBswxViZNZ2km+1Dz1HyW
v6plFpEld5brscMn3rLHg7c30vyylns4fJiAn7zL+nUZN9gL/fj0OA/EzZ4OiFybeZ8FVLutw9fj
Xx5vcRgcEmM4srqN8oyuMyiMWjU6Xw8PqmwXrtnkJHvWNmiKqp2Uh4PHFTzGhszzSZo0FY7tcoGT
R2yYK/R+IbHHG5rhaBRbz6ml4noN6f2Ev4Nj/9t5fHwcU8SWb6Rk5ktCh4vZuLalWjHH1HKEi+2t
mqth7sv0lND3F6Kw/wpQtscMcCTrFm4MJEvpJlMvS8GAu8D0R7l8/OucaAwAqPee6bSpm05tqXac
N+2SdmNX68S3ykgHoCRaTfdHXTdftwc7U3gGZzRi/xZstsMKa4hETamowVme53tESllrfPBmYcdD
9gEVKn6D85OzBuNfMRgEyvLUeqMABzZAlVE+wb4bndtBSM/rwftwe7kG5AAd4rd+SM8zMoqK6CLB
OSJbjMIk183mHSBjGaYTD3NYE1iGuiDncxofMyd47t3jhRfz8Qw122YVTmZVUVPzVljlxkWyo7D5
QBSPoz5s976/KXGaup5Et6V0WLT0km/yhuh7PhmOyrLDjsm1FOe1iFisXW5m+vwp1BvU7zDP1Rk4
uZX0xO1v5cVDLHatEEpCFMsgqTrIGJsE0wyO7lkfvLYt3lvB9kxpihBMS6pSrWKkWKO7PX4oHyio
0Trhf4yJ2LYppZWEPq8gfSEKWv5zg618jdFglVgHjLeCzKulKViPrdXNB3mgXTcA1YF2hX6Yem4E
mtL/I+1KlhtHluQXwQz7ck2sJEVREimJ0gVWKpWwEhuxEV8/npx5LVQWmjlWry99KDMFIxHpERmL
RwfykKec/GxB1QTqIY7X4IAuW4wpO0VWhRRLlayWJCE580D9X95X6CLBphbTUtkpnzrp+0K2sDQF
bCFO4QlP2fbNxt639T7xHC7/4nLZAqSe/xHHoHxnlGaHDe+0kEAnCh+zzcFcqT8TrCq0nGCdkmAf
PHJc4798rG+hTHTXVaJknehSkmm38VaeYE9PWGb/xUV4+vj+0yi+5TAIf76ceqUX6FluQM65W4UO
WsYpI1WDbW3g0eMKXM7mfAukMcfMCltQWVZxCIEN2iHp/BsGNCmBJo2U4VfgVjBO73BMfzmQ+RbK
gL2ImaROMWGSLxuI9LbDgF2bD+FedkTQ6duP9Ya3OfRfUP9bJBMC1mLdxoOIDwiCmTMxH+4o1R1I
vjiaLbvMf8Swr8UYjHpTQx8eL/nd9mJPHvJF5faS0DXD3HFQjrFcdZ59O+ssKJqcCnQ5mOe9Fwf1
R5aR0PtRdi5HL96lY5+KUSa2hUpXVGFuKNponofR82BF1ug12D/fdysFkQGvvWc5mP4+S6r+TD2h
kkLVLGElJ8MJsX46Tjha8ZCLfSYaIVZPGz2FEuxalclR9VHZfRlMX/eQTnc4XoZnGwyGlFYWDSi+
AYg3GPVLXm+b3tXX34AO9m3Yh0pUZNoVopyjvMYWbSwZ/aCUWyMmThK7xXj53WmF3p4c9FtO7mPu
8/ZP4J4nAyZVq1ZJNkLD6u50/1E4wJDz3d3rHdxBwGurXXziG4aJLZcmFp2ywX6NNatyVaXoDz2D
vwybFDxQmiADfFulxQBrJoX5Zvk4qKdBBkem0Nq55talq2EJWLpKq82p5ZjjYqO6pisG3XaELWss
Sz+YCOpYv9BpeQcY1X+UNujLgP/W/S/deUB7cuR1m8jT7z8jEJ6aLufzLd23uXjG9xRabaLOBfHY
oVqiMyv+dfssF6tJcwGMeUhhcgHZOCqAm6334f3SV21AG3pR2ixgjJ8vgndb4GJGfS6Q8TOScSr0
4YR6IHiKNqpbBclDsHm5LWTJQuYyGMcyjq1qiQlkHI+eM4KfKq05r+bF9MVMBEuln7XNkCr0w2y2
1T59rX+iPyM625/cpchLfnkuiD7SZojbd1JvJpSuAWMK4Tp0HtAglJM7GpMGuss5OGpOLF7NhdHI
ZCbMHLtRSUYIO7sY13Z53mPxoWIomgbifwn1bTZbIkWdBNppkbY5GJjIllpignitgS6PQkUwesHR
Z8kQ5vIYfXoZbdxDAnlKQtLXnMSPBXhRbxvb4hWaC2F8YiQ1w9jLENJ4xw2itc59L94SV347WyRZ
tRqS/gN0+wpC0U79mksMcfUi7Feb/wDq5GZfbYjaRNeECSCRIb+y/ah9gmeg5JPJDQKJ06LE/YYM
/J4HQUNhA+pCmLt1wO2uH2jy7gItOei3GOIbqozasqQbimwyT3ZFloSpHuj3g2JH6f9AML0nl1ce
Zlyf/3+c4kwWc9EuGDA4hWfIetkYxHuvHowg3Y2oxTkN6NqcfeiiCXBv6x54AuHUuHnk5YOd/QDG
WLMME3SDhB/gHN9D8CDihREgGjZ4Mc/SJZ8fKmOvenQqlVMFORtwv1Sv0f72fVi8czM1GGssM2EM
xwZ/Psc7SVx1jhs0XI7npVzOXAfGCLu4LEGmIeGs0O31viKJ39uqc/daYJrW7oi0GjiB4mLqYy6R
nurskk1RWdZhCYk0HXH0PME9e2S/585A8TRjHPKYqIOMDTGU4gnz3hak2Gv16fYnWvRec2UYJ6wa
l1HKkbemUQ1GNrGQXiXyKwcYF0PPuRTGDQ+VNEVoIICUCt3JE8zhZBcb331eB5HHgwp6O/64vojR
0DRlmhgTYoTpZYE5K02BsJYu0XAlFD4DACLn5Khh3RDDJhGt0EpVUVIhhvYzHUfHuFcJustRm/ur
4/vWiE0knsdcC83JoBp528JBLbyxH2wSI6T+HP8fffnLaDsTyABQFMuZrEUyHe/CCNnxQ3FUJ0fn
6RdPtcW2dWMmiYGgUy6mVpbhFHGVkG2IH85gNZjQQrJ5EFG5Br4me3EDuZ+6y7vIHENh84qlWZ3N
sNZBse+ED5N/t18HX9rKtHmfj/qLW5bCQBQY6K1s6iFnM6wtDyMBr9OjZD9qaFm8bZPLAcjsNBlo
ShI5O9cWTvMlQ54eDXbeiHlGy/Z9/x537esxMO3bIrmmwqBUpbflWGcwFadxtGtj3+gpjrwqXmRn
zTvJRUic6ceglRLLkRm3uAhOT3kMlPvyKGhAeW6DN+9yMxiiTnpdpCYwXkTSoV8J9/nm/PP+a0Du
suZuyeF9NpUJbnpBqtLTiDOs35VXzH2pCmld8uz6FQL8FlQYgan6j0i0A2pqboZ40U1/Hyrb+12N
qZpIDaS/nF2sFI/uvW3nKyeCnVPT45v4+vjC6zxe9jozkQy+hKAELUSsD6atYwDNpzeg5hfWQLxw
PyTnjqsMvuQnzIrWZw1H61J616olgqu+Bp+3b8HS02yGYqr6e0iAlkihDAfcu1rxk9YXME+5El+t
dntbzGK8hn5tLBzDJkdNZK43AmPTnGQTncf+dB/wR0OXD+v77zN3OWtFWe91/P3adcAfTZdldN7F
wRzqbT2WA9yZIsw9TkBC0YcWBKHJ3Xayp2gdbSfR1jvSbB9R+b/XDiOnbf9fgOpbOeZKG32Tp5IC
mRrIt4noYpEzitA/TbKOa/L5yWUVWLQJXYEZixLOzWQOU8Ui5z6kltcgMv0odqdnDXMVLVKx7XNl
R6Cx5o9cUh3+8DS6ZZro6Efu7UqQNgtNZYwltFaI/aIgUwD/t0C0IJZseTU2WJBzIZkXPOa2LP6V
D5iJZa5z3Ey9lcjphEgVd0xK7ddnO+g2gcIFZo3e11saMvdZabGLR04hytHfS6J4hYPlI94ThiRe
f6HA+uC+vl08yQ7J83q9RsfpkT5tEMKg+vX5CS43+/4Nb6lHAA3H9y7b1+wQGAyIkPDPzBK/bKsE
GhDtHgsUQZchrTh3h/6dWyfARBOdCJo1kX5jqLYtt7JCopVd2V/KQ7nRXY6wRT84U4pBnEHt9VrO
oRQizyO2HiGZcC/hAHObl55eJEXEyrZ/bJe5L+EU96Z+oaLAgmP6RwU7KaLMDe8CyuwTBDbIbVui
Dxj0x6g/jQuxWArjHd0G73FufmoRame/hkUoI460XMTS3KPzPm2UzrPsq/uPn9WIcCeWrqHmrY/K
gFMrGK0kKxBHq7STE3urp1W8MwsbWbEkdQKAYmibclCBlQJmvF/TjVOPL7yIeDEU+NaazWWKgxJL
WQLbwicY3PczNoSFd4qP6XrUN+ker8+/e0bNRNLgeQZZ0zk1L/kFmocZ8eq1mBIBMYjvJtjWEWhv
HbebgPNlDQasojDGuI0AgRvVR/AhnVBzWYubBBuowFfxycsmLacLZgoyiKWm2BQ69VQe2uTT/WUX
BCDz5KAPB/gNBnyyKhlLzYAQFFBPoBBFmZabf+ZAr8EAD1L1ctq1EV1TvPEsTxNtF44MvK88Tgwe
lBoM6nQCfKdwhjYviEexU2UkEXj46dA759iuaeYb947djX0ajB7dvSHtHBjs9M7AXBJQBxlb6V4E
dfd59fWIUk5o6y43MuXguMEgjBZ2Z1FocJwZlnU4yaPyROcuMX5iFwL572DcYOAlVfUIF5vKasjm
uJULW/ysUGLHClOiOX/3Jvw2eTZZWxVFaxQZddLvZz97jrYgYNyDvmkgwh0v27McZv3jNkwGP5Ii
PlVDCcjaArO8jwIv3mIDjtNkH2z+MkKeacaAB2ZyL5kAdh3axBjvJjypcYK8wTGe/ZsMZIyjJZtl
RGHYyR5HA3URNEg6yBfwtk9wJTG40Q2yKXcN7B8jVtc0I/iP7lAs2HBxnp7MjZtmMuhhZFGmpGo8
oaCE3hlQU1ESbsQtvJ4ZHt6aDHjIRZULqQJb3xzP254UQUXARyRz55kXuy5mAQsb4IdqWRSnHmd3
8eOSIBhLXME1LDu8K1pSXZyqITo53yFa+tzEyb3V27dv9bWZ79aRMggiGFYZpheYCZI9GBHVbWWD
Tcq5k7igUVuFtR2C7Ngb0BgqJ25kmwE8aoRYgr53+ExJXFtiQKaT5FOm17j1l7Xn1bZ1wap4cCsL
K1RIsFXxtvLLKeXvm8huMM4maSoVEfaEBOUWC6NWYHjePr2aBLvLrNUnRxo1GvaoTRVrMHTFxB7u
64N2FqXUnaz1k5EjHFSccqtgUNAPkl1hf6bbTzxzONKW7spcGmPCE5J4ZW9BGqZqSOEk9usF0Qn3
hbqUl5yLYSLuKS97dKWcrkGDQDLwQQaXD16NadEs5lIYKy3iIikG7Rr/oME/AYcbyOlRzeIWyBcb
sOeSGAO81KmU9SH0aVAebCesfMNcu00bHfF++MKbxcK6Ud63WnohzYRef9TMMnKtCC+xRr/V0elF
6HcXU55EPJA+eUbIE8W4Os2cClCsQBRN7h4dC+mLgZyP6gnSXj7z439nhezEgSEhe9HQDxf68V6Z
iH5CXZdWG1Ief8did9T8EBmH14AFPTLP0Ozi1xgh23iYLDax+QK9jhHRLKdGF70tbqh4Y2WgxTi8
Jn25/DKL8eD8hzD+MIvlPm7pzXO2TtsSSMeacvz3hZwBErCfL5wAdLEJxlRNC687TUc3HXM74pOg
JUJ1RlCNCWpY63+Yljjfkv7uP/HrWwxzNSKr7QSzL4BfmO3CwD3o8p5pOYcXjXHksLdBlSapNekV
xDskeoywrigB2SHBwd1WaNH5zs7t+iFn186I0RAQKVAIftejTEtjMIIHHtk86nOQFtjwcryLc5xz
kRS1ZyIrDXuszBwi0dgMKpv3reKd1tq2W4moxCXwq85tHRe7YucCmVuh9L1gDgPVMd/VoFEOHi8+
RwTve9F/n+k0XNQp77oKOh2nu6wm1mOKaIn2jTqfvC1C0rIT/ccI2TGcXNUzUexh6y9HQJajoyMA
9EYBmBc4WlFrvmHt18n1mVaaKUa6nNT0/eiI9i62y5o0gXow1l97443uhf1/bIblacd4U0GTdfA4
Qei0e8E+B5piTp1qk91lB/Cq8FofFzmj5sbBAEfUlkmRS9Qaj16/T0MHYR5WdqEm/Pr59cUl7l8O
Sb6/HQMg4jlCBVqFOMpHcnQQawaGPRy4ALIYk5iKDEZ0C/GWyBjk5Xwa9UY1kUoGe9nwqLna2k5l
L/e57+9FjWaSmAdJJ2dqZEIpHKD2mmKACsNTwgo8BRyoWip2aeiAlVQsepFMrKr8/Y7J8alow1bF
NVb9Q/VhPQ1vTY22oU30cdvul+qIv0liAoSx0QWhMDVI2hx33sehfX2y3F8/CV76ILHP7YFo3Mh4
4a5h5k0SJdPSaXGF+WChGJd1GVnTQUeu5kUgpV0PtgkyXbd2nvfVtvL/b5bzkwdeS/EeamAgB5AN
RRXRSPj7wSaXy0nK1FIEIHvh+kDXW5O3i3P/A1tAuNx+14kmBlR+k8bAf1QVTX4ZO/Gaoi2xkgw3
/IflnclHRFLvCTw2+XXn4NuP5t70MPJX2eBfCTZ4at3+zEtPH12G4jJYKCRDv5rBDN6SXqu6YohF
VM82W9mtVRTCEVWLkBh8WSu6iIkjkYIJo/tvEpmP3IqXZByxuuOQP6AwbBjgW0U6GD1Pl9dHxNUv
/ETLQqz7m0Tmdl56IY2mMBVpKXKrOOGBMp8h3cJdbrwUSfwmieL67DSL/DSB5DeDFfXIz+6myZE/
XwO7C6zDJ/ygTAkGbXSL8ryUuuAwdFmSLVSHQfEEE/5dcFPKCp55OQxKI6PXw4inO9DpuFh1bxB4
yNSm1VFkZTApUPvmm4mugI/81fLtdLSHTYBlN6DEtuOX6sk+7fZOz0sbLrW8//YLmY/Qx6ehwUos
/MJujcIEVlVsYW9T47cuuAJxNDaxzbuTSjS6a9P8ACNjz+t7X4LP334E833qTM1OsYhjAp21RjC8
i5qEZ5KUG27R8/7DyGffg3HgaRpZZWMV0Bav7n4vv50O7vNX/cF73i9Vun7TiHHdwzQhtIuhUbd2
nMBqQTyOam34uN1oRCExBhsrL9tamCpAROtjhfMWe0pgEMKLkQU2t2q89Oj57fcwvl3O4In1nn5m
x/lQ36YP3QEPC9guW9Jj5JHmjDahxUngLL355lLZphfhHMrnXKJSN9vLffIo16AFjJ0HdeVHdyPS
BNjMFbsXgsURaN87bz4j57LpPnjQtgg031+d7X5JjSgeLRM/44IiIrIgfhOE3ogtqxZWr3FglAbs
NyyMZdwbojK39LwW4Z9x3cPU6Z8CJCa4g27LmDZTink5yF2sNkJ3FeQhLZ4rRIqQFh9tAeMcGOiw
oVxUcHeNXQ/rloIMpGUgYxLLvoKCJbm42bq0pyAiHzsvroiG1pv7PCelgyC18vfr0bfvwdlkdwno
sCjC0kc9Svamnb3+TfHqN2tjoKw6l5MV67hzwNMjqleY8cJuPb7f4oDIFfRn3sRIswgsEzj58PEi
VeQURsQMv05OlHpx+WMISTQ5QkqwTsNaX9R3joEtxLS/aclAWFlZai+GOH8ko0RbSDz1U03QJTqV
Hu/ecLyXyoAYBg7zQjLop3bo4lA3wrT+HX3OdUHs8yCT/u4/7EpRdNEyJVkz2MYnoRO682DgVPOL
Z5F8uNfDH+LGMNy/Ob+ZHOb8jFEKcXqQ8+I5YUqQJRHRO0ztkiNoEQlmgpjTG5RxsOJzQ0+POvhs
3XlvMbzBbTFL3bUID7/PjUF2ZAxbLQwhprNbx7vcK5sQ5I535OcKnqUgQbu9Zi7yLTdZsmiJ35LZ
UdtUNaO+7yB5xFq011+hF32mZBrtHADEXcO2eOlmwpiHQKeDC0OyKNzJ7tlO4LdCwAyWJ+251fyF
9+n8RK/Ryux+51UfY70K9FLIdiOhkV1z3xqfl8DgnR6D35oRappaQYqwQ3T1hmlo9Lug/cK+bR9L
Ka3ftGHx2mrAAEvtXTdsR/4VOuDTVitMKXcrwQk+aatLsnt85EhddLmzz8VgsSkXdT4k9Ax7O9+Z
d50nH9t7p3r+EpzP2Oeur14qQfymJhNCnsyT1FQGBIKUQHLO264j+6/uA1jFXTsuLeLiTDkGQs7n
QjRPGpWFpVTvNfFWEcnB9bbn5geXCBh/U4sBEXFKMYRwgqjKaT265TSpbQwWW0S3M1d4OiWbyW4e
v6bnYF/4XwZtHeJ4ASrhBi5f7Wt2G7BlKLYsaj/0HVra+s8XXgfa0iN/ruT132ciTLBwnOoWIjr7
ugEYr21hwmj7VwD+TPuTR3WzHDoh72TiZS1KkslciVOmCecBsyoHfd1UZNiWv7Lt6flnHKzbzNl3
O7x5N7SgyTnJpZZYXZ7JZS7FaHSpVLWQG99tjs0BCSlljUSGvUcTIecCLqRsfhPFXAcxGpvkLEBU
RvKDdI9y//6Tc8UXEXmmDXMLsjBqKtOEiMrZ7vpXw8Wo3D7IfV6+cPmJOhPE3AGzFnOtUy+IDJoA
ickTyb5QFcLcHu0hlN3GJNJT43ZOdnDdCjPonvA44JlPnnk9zUtXQZF0EevTUEBCagZXZWaniRGL
oaZPNBlVZbZSE4cXBC3mfRRZxmtMwv9Ulkr/nGXRWWxNetu8p7B3QzT1Nr799TigCQUjwJxvuBR0
zcUxR6toZXq5lBCXEef9fSI7H+zTObl/DrgdQ4tP0LksJlARLgKc+Jmqhjfw9rg7eKC79sNABcMJ
kufc+Gvxa30fJfv4zJH4NbX8f49St8cTgiG8tA+RP7qgWP18jHm5lOvbjoXKmYbsOzNXwglvAwP3
OyHKRzatBclNsKt9bW7Wro/xvl/kLiT3a0JZhnR9/egglfepP4EW7UcEdhKH83WXQGD+e2gIMrNX
2WyEWqInLp7c5rzx/acY/L0/3+wLWiG/7Fb2/mqIV5/LZMIa4aKkWn7GGWyOxxhJYvJ6v5aD8J4T
PvFUYyDcVIRTU+cQg9vfSVhtlYyPrfwjEmyx8S3j7vZJ8myXZew3FD2K0GGHm3+ICF2E5lqpvfJ9
ghZwPPUKO/0FDK+5PD1LkYYioyFFkmgyWGdOs0ctEntDQjxWBDArkyNI5zDtWI5krG2UZngGsxST
zsUxp3rq4Z3OZ4hDENXfjamdBvZjiDG21e3zXL6a32oxjjA0yrI/U8M0nvZoUMTE6O2/v+hp54ow
7k8O8wSEWwIUcUbZjveSrx/X6gf23gfRjjvctRhjz8UxrjBqZT01KdRgKW7uOJUaXLzIdi/eW71a
t+8Bd3x8iWkR1+z7BBngPqWDiREJKIhCdeFg/Q92EFHKSP+B7g6waXV8IKbbEd3lne3S82gumsHx
i5xFspnH0uHl4sMdY3ljNhCdZ/ocE2Hb1JvSPCtlhSNt94MDcgo0GHAgZPHlPFPEoIrO4LE+D9Vl
wpoXBDCUqhIE5zYdpnwy70Aegd18P/ZY1fzJ/XZLNf/5t2O705U+uYylGeEAnc4V8OWQtfN5YftS
8fg3KQx0FJOsNX0BC3lx3vOUYE9z9CCSZ5GgdyJy6HYsXnhL/+Kf7u8fm2TLhKM5Vkpj4Ty7hkgk
XE0n2quBCgJqrl+cj7dYMlCwNwN1FRWdNSxVTzo1ej1qJ+nQXWxHfJZoveq+fLBNj0fft9Rtqs9F
MWDSt63c61YuUZfmiNEqwdCk2+3WF8nltpotIvBMLQZJTDlvsT+jgG0cncxtAsV2wFvGeRwsRn0z
IQx46MM4yOcOQhyzJuJPPdifXjkATD3FH7YwE8GARK9WU541+DwDbCGI3MOZ1La5Mt4le93qXOqX
ZWv/lsfCRV2JcjOY+EaopykbKageqpNd1ZUrWE582oyT2w+k8azMAbG+XGFyU0ndsnu4rfY1PL+h
NgspRYGdGQqSpofN2cWoe9UDVejEdBeRl9DHjAMpPp6eUEx2Uk8DvZR+SI6YIVut3Xqll6RbIcrn
9uQsAvbsbJgwUD8VVaddUulQmSQbgmmykWq6kC/9xHHrvJtiMJhj1RquioCvUMhObGGsNIgfg/Xz
uq4Il3uPWtCto2ZiFS3vjFNywVHTvMh2u0pBdtYT/+7ubb3msjQu9fDNMYAdjEmE6YRULqRtx4Rg
12Vqq8fwlUcht5iZUDRDQW4C3BY6u+5c76JW6dIS18aO7hWn9sOV8lQE45NKl+42eNSiXob6ifKZ
Ef35tvEu+8OZcObOJmmvh2pRS4hiQG+83en2DtHuU4vcVuOONq3OB4769Fdu41ssS7JR5VLdYhuW
dNCqoAju7TGy1Q3aKuhykb8qAM8O+FqxnPn8MZRaJZRwwGhk2fZeSbB+y+od5P83XPKzRQvVVSSZ
wI+Hph3mPDUF5BPhpaF+w5Nd3caD9+knwTqx9f4LRKm3v96yQ/yWxh5jIodVd7qcJSSXaFEuWo8f
dEQ1qxz0EXBkLTqQmSwmcrJOVjVpCjTbbtPI0QdXldFEW3vP7fs+w1oYn+exlvMiM4kMhqVNWGhT
A+0U0nuFbN+tQW/rjq5soXjjfE772xpyPp3CAFnaVGE5KYN08Aa/CFRvL3K2a3M/FwNfySmbhHyA
hEZwLg8t+GUzbNBZbXhTg8uYPDs55q1VxKmqdAVOzkGaLnFRJMYYJLrl+eToiyH7TBITJ7VncBdo
51FCMuno0JfqQSKH+rm0V+ad/8O2s12wz909ok9en80ybs5Es2FTpw2ZPLRQcvO+ffcOl5pgkyKx
8yAmIu3Vfwx4sMW7A0wQNWWnKlRbaItz1SRbrEnyXGzo9P/+0pJ9uu4+yo/bVrlYeAArxH8Qhd0u
H0tGrFQWZIo+XuhoTxvcZGs1tuDb52qd2/wk2mI8+i2RTaJ1ylAYsQYzfQF5T2yjX37y69X5w+Q9
K69X6g9/PpPEYEra/Oc8tRKsFKhweBSdX/o3dCVtC8960p5+PR2wVbJ7HgMhRoNQudIHVK9471tq
prd+CAM1ctmqzShRWwKrQ7PLvQKUfsfrR6UUp+jl4HxVzr1h+UuMqGnKPMUNbdG57723K4uckbbf
DIg0vLX+gSodR+LiS2121gz45E2XWMrY0Zsq7bDg+nJtQVMPU8N9ZSu842TwRz7HlmhOkFW7jUeX
QhyLu4ttgpu5JBiik3yQuL2Nrvvqq6AUwmwNFuKi9GM5zoZ30DxjZgBKk1VdjyNcn+KO2tjH2dZ3
DS4s98VIdbplQgwcSWiBP4UWdAaRveqDNhGsa+lrBR9ZuPZ/a68MELWhJBWKAWFpbm833ket2VXl
m/cOulJTO/kbhm19BkIqE9aUlLtRF2GuG0SHeNclxLLhIYMQ2abbdnoNd2+cI7shszpfVK1MqEd5
ccp1vDunmPparXaFU9uCRlrfRpC4ye14C8bNfPvJ7Yq9bti49QsYVIpOYarr3QVu2ttusPVluzvb
HwnJ1itKCu/mwboisvf2vOdOnXFCEI2Boeg0mkUfAYa2Dvpxz688B7ZEszL/jtd/n4XCYS9hdavU
4zv23ha9aopXeeXzYLmWi84pvNr2w0dh272/Rguo/7O3H54eTn6HjtTnGBw+YOjwJ1/c3fcuNp7n
dvAyDv7IeVAvZlaxhlWnryE08rNdQcm5NYT6IlKkEgIMMOer0TlnjpZ4Qk6GlfWybrBuffPIyy8t
1qTngpkrPPax1UrRVbD4qJEiIRj4OG7FC8gX1t2bWG8xWs9LSS5GhXOpzF2uo9ySapANHZAZPO62
p6cssqUTuulUztVaDAvnkphbfEpaHUxJVJKFPnfVLlq7x1muFVfaGm+37/FiH+hMGNspBF7tTi0z
CNtgBCmqvew93umHU+x0K7s04HNqN8BKsJNz794r9rpwA1xs3SA8v0cLtOxtnv8O5jaLMR7eZUOV
bmJHeMovxK7WlMXotr6LL+m5HObuSlFRjydrgr4YI9vtavsJW698w3bJGr6NzmenNq90vIQXc5nM
k6Vryz6uJ+g2dvaHl6IYgIbtNZcjnWei10acGWzUavZ/Jrpp94r/BsrBR9PmeWoagNz6UEzQcEqn
SMfHwgFau+02wyw2OnZji7a1fvJrlvRz3JLGxAVpX9Z6HEJa2BBM16/Xvf+jWj9yrG8pzJt/IAZR
rKRvizaSpIOcrYQn1KOn2A4F3sT30oCQPhfDQIjWWXJfmNT2XtCatENr0uqJPLy6oFYCo9CGT0jN
+1YMkkyjlJ7TnH6rTes4GogfntFfvau9WEP/LTershS7zvRjmzDGIc8xAQ5xYFGyvGKDEQnsm0Fz
xO07vFhC1HVMPemaKksaG3tIkxZLChgMD+UUGDSNm9rTxxA7z2uU8FPEHtwMzlKkPJfIoFMrlUJc
Sgqixk2DJmIBDQt4TCIT9vgocArai7Y4U44FqCqeum6gRoJTVAtbwyG+3D7ARTyaiWDwqNF7AdsG
ZOkgdKTeaq9g3OnsBAtv/8qTzQRR+5wBUjGJeZr00GWwnfyhtJuG0DnaDZeVbSmqn38fBpTaKDb6
MMH32fQhQZS9vsd252z3uKfsQdxK0KKdz9RiQElQhDYdBRW+yvhZvUlYCHGSnEx0kDzh8ibyLI+B
pjjuW9W4msPGe99NpIY5oIIMegPu64GnFgNPtVhaIDjAIVYOWIomp/SNZ2ENmOAVCOlt+QPUZ+fH
wJIIgujSbDWaMdz2B+lpLTvP1PPetvLFzNPMKHSmJ6ysksZMCohBQln1j9v3990KYxhYdXrnoiL5
bG9i/7ZIHjKxDJB9JhS9mMEywAC5bfCUld248dL7TZUSPIb+y4PUGawYzKZTLBHiXo4CUVfoLkDH
xm2VOHDEtrnERj22UgoRcUqGXyK6Juxe5lnEsmdExdigM9WGZjGIFF2wSCYD4y9eVKEP37jyVr8e
EtuHYwT5ko2FpPz82WLEOZPJgBM2OKptHOm4xRj/eu/vLvcCKP55sd816PrT2L9VY6BpbEc5rs9U
DEY3Qes3kcrDcm3kqkKb11xDweCWLAaYTs3Qmye8Hg4g45eeQrLmPvqWzeFbGwaOErnRpLg2KPTh
bXLc1u52jEHqq2zV42lX+V8BP4pZBvdvmQwuYcdRA/56aIV047GRSRsTw81/RBXZI1/N8Y3LePst
jMGmSW71uM2hIBW2TVa3b9Nimlj/x+h0kcGksRvSNFOgi+F9oJX66WlVBDQbjr6/EvvdbI64xfB5
Jo6JWypTHcJJgzgB0cRxcKt9vmlewOXicAQtQbqB4iglR1bRvMnYhTjERX5BNwbGeJ3w7eHkILGP
uUWOlCUPNZfCWMKIKYLs1EEKSgkWkvoqcRUX+/A42iz2FM7lMEaQ5vWgXGrIue6RAdnIYYV+WMz7
/viBReq8ZtDF5tSZONZRZfIEGv4TxIF7x/EixBMHb2eQDj0s28sjmhUMsqOjDOTp/HZ5qDTy4F7u
GixNxUhwUGwf61fwHd0+6sUky/w3MZZzwkroOj7TDzo62wMm7AnWwaJpCIgMMtJP645z79Ql7JoL
ZHyZNhqZghq7jOhD9rMLUd8RHZy+UGEY3O2OJNun0s69w+rpCXT6o52+IMen2WBoP1loZHUl1y3I
vY3aGY+lbwkR5j+M8U2VNgpyU+KHvTRoA7H4fINL+DYXwDiiS9GV3VjRo/a2ZzsXieL/L7Oh9Mbz
Rovpj7ksxhv11licRXpP0bSKwUFkQApndQDhrfj2M33VSbmqMG7/Uoe8FjTeKdJ/nz0F1HYYtZ7a
uIKd89Z97t6218Vs5FwxBoDkUx6fL9evtDm+x1j+/GS4d7DWFJvmuWmJJS9oGJYlW9hGB/YA5hSN
VhIvI0KWQ9Otweckey39aGZ2ZxqcIHYxopyLYs6tF7v2UmAk5rABx+D7e+GA1ca1/JODyWUOvPK0
Yo4Q1MPxqBUQJfov2w/1kHkcXF1s1Zkrw+D3pLUYO88hodr3LiYLKKEExw6WXcT3p2Gg26IE/UYE
EQ7FDSxsXaFBh98Du/i4mKnCdrWNU6UqqdVTe/a8y/YQ736Rn7TDCTOrX5cgSH3e5/kXSP5HNbaD
bQIH0ChOHbzSceuBcxFY6D8gRKaDe7yMx2J9Z64fA8ehbPb6KEE/EGMcyseIROs8RnM9QS3Qx7pF
e1/V5AvE58ID7Wb+5NjiYi5zLp9BXTrlk04y5F98dCwAFNGsilcAz/dSc2Aj5rkYBnsNrTXCqYW5
YO7lTKJtS+slHJv8F9D9/nAMXOQm2CbSGrogDYKt2STrQCqZkpPnVH5rr78wRvf4lWA7AOcuLEV/
c+UY7KgQqzddCbkwF2C8+dYH4sf5gyeGd4YMblzG/0DvxjEfjxbZdj/aQG3RlZbiq4F52KfdMxzd
ll5vc90YKDlJY5zLCXTD0oMtlv2VJP7BU4x3fgyW6HqYVRV1liXJH1RUQK6DazzrWA58/rEOlq5Z
a5qsMxWYIOxc81Yf2RpTA9Mdwj3LxvWOn+7XdrdRN/IGMxKcU+RoyNI364UmAPEBKRtP2kRry669
xNuAapEjZ9n7f+vIoAlKxXInTTjJDSqZY0sGgTZROMhlgULz49SiGs7fx7g4iTGzEZbIebJGUbQ6
aEdZ09B7dCUqxO4zjGP8fPDv3tzYvQ5jnLkPFc6VYMdYxUq7oDRNz3WcHG+F1kKwbuyFB9rfD8Zq
bjWe9x0ZhMmG6WKUCs4XrRnYH6sE2MN+ttHl/0Z3NUQeOruwg/r2R+X5I5bqOZeNCtkNKInZYNBA
wtcefvmgzLlzMZLPO9JFaaYkmpqiSnjR6ioTQFrpSQgzquJ28pAiQrcBqZ1XzV9DQ7TdEo52S0c6
l/fHkbammtMHEJjw1kgenskBreHORSGafS96axuDihYaYXg5nKUoDNPPhqwpNLjUpN/1lPMq7i/Y
6Qyj9bp3Aw3qFe/aL1nnXARzG7W0TiTlLME6HWf3MXh7DjgvBkdzAazznqxI1nIIQM6LPjLQloH3
M+afXMycYJ8RR94Sgs7FMaYhlH3dCgmOzGxIH6HX/BdHwGKP6/+w9iVLctvAtl/ECJAEAXBL1txs
Sa1Wy5I2DMmSSILzPHz9PWy/a1dBvIWw/BZetVXJBHJCDievKSjC0DvxhPEPUEDVGJW7b16+RkAA
EbwvdFo6iscGHNkQ9gPo4GX/CciZsf/hyJ8Q+gC/QENq/WQ18rlmSfHacTJnSHO9srSDYcwO5hGo
eVAlXUZt82l2TUlx1X1Tx9gru6zGCd2CZguIdtqtlj/2LkD23enR7reCg2uKiuMWfCgbJFVwXbVH
PyCg03s0jZqqOZuyq+LUGUGiXxv0EDsiGkfG+g/0SDz9/Hj/rjTyrVYViqq2JU8mHOC8j5ODMPUL
obet3d9WR60klEbelnmIO3K6PWk+pvLIJy82/CbxaxNokjzbWbtq+nCfMY0hUosLZTO7xbgeItA6
JGCpLidft81hM5d3JQuq38gKTCNDr9aMx6dPzKeAqYQpCvbJhzfYyqyV9s1SxjU9xVTQPk3FsBqj
3SfzE/lZes35LTpV8yMd/QXjRadLaXovdew9PX/XqpruGhX74bQLXcZ5Jb4bsbtpRWzU2Y2tUO6a
P9VuTPWcWQSSgtGJ9n3rr2vV8ndvTlgliy5njeTrDCJTbMcwh7OVxauEfHqcAM14+CB274/edHz5
rglnNpMT14wpRqOtCmyttaFlQHe3T+2fzufv96V9Mx69oqDmDJYBKxOwWxrMPMLv2qfEw3Dw8/t1
8gRtC+jcOz6PWLb6oKvsaky9mjgonGlZTIlDTI5P2mZInXlXZ2ZNe0hr0uPXP+6cPx/iM/LVqEYO
H6jjZxng7pDm0VbV/o9o8G97pY6zxVkoHCN69SnIi2GlCYBgv0X7z8Bs+br327POM2tMsDpAawN6
fOJyjWiad8m7Zx2etM5KqUNsqcmbDI06q5yXiC/SfX5qvUcviTw78ugAvPg+RRCg02btOSoGo0rT
yQYkxCqS2HK9nOLdurj7K5YNn57QufMf1Vld+ESGKWdLBQ1AfPN4MHcfauwbdrAp/AxT9V1nqjQ+
Wt3xFDqjU0vrVd+cw+OX+Hv0lL5LP5Rn2Kr/D4qgGJCKWVFeTyu5HYLET48fyfGTe5CmH5Ve+B4F
sQRbJ++bFJ3yqckD3oQLIGJfrTEyL4e374/0w3F/ubwO6GmR3jTuRU0X1CKx54KDwxFNNZ8eH0OU
mcv9yZX7J93+C01oIJQ3Sp133ULt17sL35UB0gO6us5mZf7KHKvpgUGUaDlYn0FAi8djGYjqn1Hb
eka5QOdbNrOp16SUF0qa19VMC6gZeroATIa3OdK3EZagvhOB5wWfsScF23qwq2ddDKSDEtIZF3X5
E7qJ48gywSgAIQ7Zrjkdj/4eHVJ4waydFZpHzCty8p2XhZoXGBw5OOkMcr2PRDVS49gQPXkYsXx3
9P4Iiq+Iu57nP56zp2pF5tdOnG2COFwfthKhZDlnE+egn3oFOnDoLky8n3gEaPjUBQxCiU2AOpMY
hr3aTtTW832MXntdeloro4pNmZnBsWVplVE8MZaTfXxB58hO68R1oYm6z8lEqjMxa9BpDp/QPIJ3
54cMlehw9/7ceXTnobjq7/1Tavi6ZIROXFwl4TEAc3RJbZD+tPbhHL6dsQQNXmE6rZtlj9NTeDgy
b8LOlMB/g8EHr30wgu/Z6OkyPorF4aYJIDMX8F6EUgvbkZXrzMNsIjKKs4CWb6zFx34f46s09mXu
zx8o9+4bbiUk+4WYeq+kWSphRllQSfLerl1PdPWjNbaaoFbDk/pKzRtRClqCp9DxysVbiDdje0/m
R9JrSh8jev+JK/WhWg9GmBMCrlifeVn7WJlPjGuiaOX98XpymNgWAkNyjBLVqfeYRxnjJc8CIk/k
a/vF7dEwMf+4z4iOiHI9XYvVu5kNIrk9YOntezNPfUZTf3Z/44IY5aYL4DoOVFElU1aDnWrIyiwY
89Zj6XkSnjP8GE3nwg3nUOWWn+W5huYWc8zhDnY2oDsQOcbbDKPZMD4tQ5UFXKLlKDxXIjokg9y1
TLMwfUvIrwkphthmozVaeZsFWC7lp+RSJt8JszXcbBJhgONDHxhWOKmBgusshDsrESuOcVg/Ouvo
Rpf74rBBwwS0oIXVNdxGk5Niolpb9JK0JA84lYeivswuKgqLo9GejXsxLZOaoEAAKfZqKK9aJJox
yWbHpXlQjMYTm8qdaIXPnc9yOt5nh96m/lYVAiGOsS2XU0rVbstwEH2B9YV50PXTyk7NKw2F9Wav
QoC/KFgYpqQuFdixoOiPCLtGjpWZB2b7lI6VL6LGz5LH2o0OraOB3d66HOt/aa1HdyvO08zSQRJc
TpG5+1HuO0p31fjvRRkLP3BYxAUt014/4upuIoBqDWFl50HLeBcUdpkdjGYgAW2H6HD/djb5gRfC
QjJk/6kKaCcLUhjWkBVBQo5dl+9695ygcf7fE3EQm6yeznZc9dAS4Qi7K2QRRMlTVwMIaF23Ztr+
b1ChnOLkmMWFitVAo5zFcGxFsDPa0zczPf/Gz2MExKXUJEDRUW5+cMemr8qyCJp4bzqPvDjS8jc0
H2b5bxKK5ndc0jmV4GBc9nT5VGQX0f/8DS6YaaJV3RGmTRQrmQIqjlQ2SCTV4hsEloUynzgaAd4y
Lg4DDiIAyU2XqcGqLEwEOAOotCbbjYntGdaT43zmMvmdO3exPwrZCothP9CtpgAMvOJtZBbBXO5d
ul7KUHy9f2Jb1sX5h8RrUuNKGfnQ1jRLrSJwo/cOfWlt57gkzCOYADWMan+f2NbBrafmCsSFpqta
5YyLBskZtwimpDhLKn3oo1kWu3gZNIq/ZZavKSk2pjeNaol6VgSm93nU6LuOi/XvV0eWsHyhccWL
wMGaXPrYxvs2f5wazVltXAx2bEGEsRYJg+avgANXVKRZCDeujCxYsi9Y1nQ2i9NCklOeOZ40Nc+v
DY5uaClqQ2YmjNgArfFC52TXEb8NMlMnzVtU4FscTJoB9dd1lHNrrNYojaHIA4IdmV5tRFhtWv+J
2Slrx0keas5PTcetfnN1ZX+TU5haZhmnnJUg96WNW69Fgj1vDjQKva450vqDM313Gs+evVweRBTQ
IzN27Ri4duTDjOzIfDJ0J7BKneLKbz5JfRZFpcylixOIh4e+CJbxbcxO91VsQ/BBgiOGQ+c7WjKs
W+FcssZ2F1HlgTUDQTp6bzYv9wls8/APASXKLrPBGeOVAOetJ+1z0bwb3cN/o7EyeSX7NW/suTWa
POjF8xC9jCL0oGL3aajpgP8nH/8wsjJ6RcTs6YDFXAhDLIf1vmUm3bNoXbFjDqC5prLu3tpVVB5S
ZsZ7oPwh+2EQ85DQLj13k5uhyGY5fl8M6fv7H6a7QUVNojwSPF0PWIjnYv5uDN/+2+8repGQbqYA
Nc8Dli1712kf+jjVzF1uyohYNx8K4GQ6asvOYrQp6wkioqk7Ds+GeXn6DRYEM1ewBAxJOMrVDVPK
IyPF75sxmhnjy9TqNHXzEq4oKJcw2EnBwzkBgkrf+HmCsQHdw2HzjBDNk7+eQWoUbMM9RQx4e4Eh
vybThRRf2kJjC9aP/MXcXJFQmEABjhVzAxI9Rubyyu+tA3meRavxh1tnZRMbmyKwzsY1VbgmStpB
1j0eKEn/lXRfWnvSENg6qisCKjrTHPajSRI85lxaHY2xf8wZASJb+vO+VOnIKPFpy9JIjgxk6MC9
jj+aqNnz3X0amrNS92bNI7WNabHAStR7pvhgie/3CWzduW0CuAavBIGUhKLdxdA7ZFjPCs3nJ9O1
fjDjTcWjBVvEdd1Vm7xYeMEjL8Gg6cqTwSwoj1FOxjuu+jgNmHdwdNPBqz9UBRhoKH9TUG7EqBx3
4jGYCZf6Z8HTFItUz2XdfuD005Q+LjzWUdTxZN06hSYflp5bK09Z6pHsJet1bmf95l95sl3Hcqgr
sGr0lkKfS0CfjDwPhigbdo0Z/3CtZrekre3Z2HaCXCwRO7k4n0oyn0koDvflY73/X8kDog7rW22O
N/Et+WKulnmiIkdYWSF9GceXeqAXXnxcRnpsyFRonjDbB/oPPcVUR0uF9xODlx2cF1n9GAaNK9iU
d2xN/V9+lONsrX4pmYHfP1g/6afPml/fNAk4cGQrMEorXgetrmIEp++ojYxVHkzGwRHYP0YeslIn
c5tXsmYnyLr7FYJxeyV2hAdXyaMiyGf5rc6QWo6mPWtPGcotuoyviiD8GvXYDnBXMTOO3LyK1mmm
fTR2CTIiYzbEx5DOkTfM0XJaxDz4pmOEPkkd9oyRcnRR2KU8yLZ+qqT8PAgD6x2rhfpDFEU705Xu
KQ27TPh1lSS+20+6N9zm4TPEssICQhPGIW/PJWdV09ddinfW4HjtD0l6nMy/T3tY6A3FCAS21sNV
KhH5lJWUN3mBSCIKfXNx/RK0JvnxvtJtCukVFeUdj5X1dm5RUKmiXYchJ/pmaV7En/eJbB/XX6xg
GFZNQ0nTNWdsoSwC3l0695CMz53UkLjHx0pCsceEyTGN1tNKi/1UXQr6WFW+NiWhY0TVB+RBjSgG
lbr/NlcvQ/Omb47/7ayUR4wjDZtjHz0YsZ5Qy3HNy7Lsf4OEcCFdKAtgvk05K1qUpRRxUwShCN/Y
s5N43CCxh/zX7j6hzUtx8djDEiJCEXPfqkkU2vViFHhOjrQ5mMBtLmLTw7wF9mdowvpVTFXfsT7d
BRcY1EP+/pYSkZ1FzA62g3eFb0QHMe5E+N2Y/xyFPMX515mHGt62vMc1RUU9MzGPS9XmRSAIFpq6
H8O61MSWOp4U1RRDhcXABigY43RqhneAWPc6dqmF5bUNemv3qfx8/762zP2rtXG4a+IJo5xiFklS
pC70dCJ4v3gzRnHFrvhCww/36WzJBZLsyLAD0tv8RQDtsVx4VUMAF3Gq5NvsoV8OaaohsnVBDoQO
4JYUI5yqO5nzXOb9QmHZ+A9bomVc/oYaIQEmhAUnz1wVKrztTSZ5Bec4xUX+mWd1A8S0PA7k0C8a
UVCbEF59I8MKeI6SEbVdrsgCt7Hc3lhgFRxsWPXKJyzAO0Qy2RMrqIj5tGSd1zg/cqF7bG4ZPDCH
6Vfk3rF5a/37VZRRy5JXbTxCr+p5X8nYd5Mfcvn32XcbBXlU3rDyTTA1WuexHIGeMaUBdzL23FTR
dLAne7pU3RDqYtyNuB0BLiN0zVtTlHhuGQJYTD9GYk6DMgkPdZy8tWOsBbe63VIfJ34JywmhBhm9
zn6xJuZzd3hiQ+8Vj8KtvS41c89y0a5Xhv3bf60TNx+2ivPVSbNx6EjqDmlgmu7n2B28BJOXLJEn
yTW2UkUeXIXphpRyqZg0BqJw36dB2s+Hgnh1fEmWl164nm2/Ne1TWAVsynYs2U+phPtJdr/Dqkvx
NHOhQK+Qn1esls5AshCZEvjq1pujn1ZK8EI7W7rmsg3hBZ//0FFMNOqFs9syJw3ycQ7fdmOen51k
/tAOQL29z9EmJWZhDQqBhnKiUBLOYjhjtaSBHRU7x/kSx41XTuxwn4oKK/LXxV2RUazAULMwqywr
Ddji29xNfGQbvKUID4s5fEsHChtQ79OueRwi+oaU44G73ZFaE1Ykk2Uvot4nIz/f/6hN1qG6MOMu
XIYKRtswttR8hEIBXc+zzmGYelJT+t1wSzB5wNQDDKljI265VY0lM0r0mZnQWSKSU1M0u8yZXlhT
P+Wk/4itN0QjoJsEhb0GR2ulzlV0cQrHOsbLLQ0i44+4dHZk8crPgLPapdPP+6e3aY6uKCmqaDuI
jVkNSvP8wQJ+iwQeNNaZMYFkP9Yojh/uk9vKLNtI7OE/JEU4rO7tUcrUlXEtjTQYJVkAmZ7LvVMB
Uy+zSeR3UxZir1na7cw4nDC/nA1nIODWJ1oV6BqO029h1U27GFsnf0d/XBsHIWzquGpWVozWNDgE
n9UWF9SZvXppPKt/vs/8pqReEVHPeu772FxCEPEQDdJgNP37BDbCGopAl6MwhpjgF8DCQmRDJU2e
BnJu3B2dn/o1kxZVTzFqlvv7tNaLUgJe0KKw5GjwQICthGoFdheTqYJtcwr7S9N0p7hv390noU5l
rOYGNDiCQURRcJrKO0GWw0B4gQPrlvpciNwLBzy6mee2qV9Y6PWpP5bpxyUHlDfLPluj9KNp2nEU
IEaz9IsZZatO900bl3jzTdatANeWg0KdAAaHm9qflmQ5ZWiaoDnml2xvnJ5zC0jB5rAbujdN00KY
yVdplV8obGVKE00wsWEmbr5FsUtdiK5zEqEPDu2E9MyGjHsknasL76vQyxYjP0z5Mh7v38rmxVsU
6GlICgAgWLmUIomrsRtxKbUjW7+KW7w+TLL8e6tO0TbyNxXlmLG9thJ95CIki4+ufMvacxF+vM/I
Vkx7Q0M5vjFp3UxUOL58fEkQU1mIvUjzU0Q/QyL8Zm79mNsnAyA19wlvqqklTNdZd95Y6nxO2ltN
0aMLK6DkyPJLPHztXkirIbJlacHdP1SUe6pKYAFjTCsLjMSx0IYxdfssS9JTU3VmtksGc3ngzG3+
kKNszlU/GW+Q3cJGaaMG4LQRSl/ItvdKGYaa8G9bgP75MOVqs7aMi7GUWdDuh3eGxp9tqucV18qd
sr6dQxhBtG2SwmudejdPPxIdWo7uAhUnNtLUbhsBwemjaB9FgNCaf7bAunVFrPFLOkqKyyBF58aF
gcbaZTpE1uNyGpZTY//758+NpKwfcRUOd2069jKCPE79pY6qHQvPIks18rhpq/CAs02HojQplNAx
7Wvkutee3U6GvtMfYC5l+83NLkX59b56bcrXP5TUdi0r7xZcPny5ycfL0r+XCfsd43RFQVEtFiFv
P1swTruCvDGHd6VuEdd6GL841ysCiopE+SBlJ3FY5ujAul5yzHHm/J0kH9bAJKKNhwUz909t+34c
wrgDjH1TzbSz0gxlPKO/dRny9ri0YfTU5uExckMvh7FCFN/Ll/skN3UVS7QpShQuAhblGEuYQQgE
XhM1/Zy6Dy2TnmPoOhDVQdm/gogrKspZLkwAQ2ti8CRjHNDJL+VuLDJvosSrrKnwFtpi13z73CMA
BdJp7I1p66UF3iwD8rhu3u5tB9gMDnaSNdPORktW5+yKPkSupX/mJkY/7p/KRkSOUsdavrexnMFR
k6PDNKzdQPjepIo91s67Mf7Tti8Z+dQ9Mq57Cm/eAUOs6NjIRQD8/lb3k06ClX6Nx0XzSOCWjl1v
+TUdXU0flY7Q+vcrIzPwiXR5ibgJrQO+w594h5dGNGsOb1P3r9hRTFlsITjLGNhJyQmt9L0m9lFn
fv4SJlwKHtoCpdfX+ZYrLowWnWeyARd1cTHrwjeLc1r0fpejBPOhSNgu6vbPvNC9B7fZcinaRtBE
i3rb7eGVWV61iDvTwLKeKI8e+eBqnPKm1CHJ9r8UlARCxvmEWQT4gN4tvcnmnpWQL0n0YFR15ok4
mKgukF61+xcbd0VRcQhzESbVvI6mZLFxqlice8Ow532ByD7ysDLoxMazNMluibM/2lqXAb5/os4v
FSFqZSTl4Ldhxdnq8lNZa7zqpuv+mz9HLQg1skXoN4E/gHx6/RK9Ewl921HmUambTdAxo5i4Pu4n
N12PMkG95lH3bNX9uhJS9UZHlmzCUdWX6Xi6b+y2FQrjFFhUjOIJaiS3kj0kRjkuKT69rHu/kcNx
KNkunpdzsZifktLGBGjYPTdu/xw3cRD3uq7+TeawQRg5VYodM2peW4wGN8x1MKads9azMK7yvqib
6dt9NrcaLpG/RneEBQgScKlYP9eKczuTRRYg8+kvqJZPgHJfHLwaI8svqwe00HWz9OiFjh+Sbtmn
AzmEWXzqUttDQ9dhNutzI83DVCfBGLOv9z9v6xCuv06xmlVX5DKZ8HWkzbyoFV6VfrxPYSugwWue
rJuaBQI9xYDZPbfTqsYsUJ6do6bdy6Q+DOPskROiA7znh1NB5e4+za2I5pqmYtJSJorS4OuZR1/l
QP0oBYZK9SHEcabtz/u0NuXYxKwLGiJcC25CUZKBZo3kJsInbn/M0UCY1+65jKbP6eD4S8Ee6bA3
m2g/xc6XJC11wZs6n/3ql67Jrzd85ZdEKeNcRHMWYI6McpEeUbrHuFp9HGry2HXvIyPeTQyNu81D
jQpRMcaD1yB5sOvjXdw3BzRxHlzEXku4+LTQ7ZrY8v3mOpghxNp4rBZxzLgb49zB4ZjzoUze5B/S
VhNdbL7lsRjD4uBOoFNEqfSmKbOb0sVrt6yx2DyM/aF9bzqln0fkfSsALROGewFIIGPQRBxbxQyU
Yf+hrFgwMwPW6GARGN9x8ZJ29uLxTdH9mKof9fTDthePFOgwqx8MhJVmSPetzrj8H7xjuo9wzEGg
1n17+cSKRDkA2CHoSeXz+qkUxdqQ6w/z4i8Wetbd/BJ1D00yaKz3poYhA0Sx8A19bmpevMudcRii
EYceWkHuYC6mtf2+bDwu2mOd6IYYN8Xoipwi5GjgyBpgxyJiiN6nY3004idXO1ei40mx1EvSMLOk
PdImNvbZ1u5jY3418wv23Z7NNN/fNxubxDCDhZFC5J2pCkwkyrHGlBxkx2pcPxn3DVbMSPKlQiJv
STQ+SEdLOT2Al4miWfNBSbGXLd5z7bfZ8Hq8fhitK41WbAU/5hVjyilW6QSfshKL8+Fg8AuGrw9o
9/Uz6ML9I9y2vFekFOdlJwOJiGEhscC+5U35kFoPoWPsI1n6M/+G0HWQ6JWvg6oaNBHepjxSIMRS
dHlavwy4LgZrmFvA6JoCe1HHn01S+2OlIbLpOfE6s1CWpi7qlbfKLTK3NLseJ2nG4iiiSyvzXTrA
mIeHbviAVKLXmUSTq9m8vSuaqyhdeROO7jIGrMcscJtzbn0pKKas7fwIOP739y9vkxCODj0FHLXw
V8t2RQhDb9hw2NVw0dk0H8t5GBAGVcuuJZHrdX2peXNsXphAdvCv8rOKxBF3UVN3I/xQFuWeab0M
SeMxXXLwNZZTHzYmmlcR01LEtL9MphFsE+sqWMXRzXadaPtzyFGOdSrTz3vhtSx7aSQpveVP2WbH
Cu0Ug3mI8/S0RLtyFrrS1uYZu3BQFka/ccbKZTYdyfrehZQ2/Zu6zRdPlL1H6bK3JYKA+/e5dcCW
ifkaYTKC57EirJETln1oUURB6DgFqWF4GbQavxoq9XyviSgMUYt0bTI5mP6Pq11TXHL0dN1nY8tU
XlNQIkdzlKPVxQw3WGa+1X83hyN20Xkd6rwWhv/uE9u6H4sKgqU0qDuilfZW2WYXL+0I4RuaT0q/
LuSlmuZzG7+xe2jDfVKb1+OYjm0Ljg7nVzzNK3Wr0EKCIEBkQcqk31i7okV3lW4EUEdEiYRz3s15
zHB4jvtSDFgOm+yzPPuPnCjOjIbmyBObA9diuAjD9FnxaDQ6zdkUtKvjUm6mSDEMVDU4LjL64lTn
Gh5WKfpFjtHoznDtiNschYell9JxF0wWDqz+gPSq3yzpS9/Ty2SRY1tWf0axqyG5Kdjo1SYOntoE
HXa3sjZYg5HaeIsGSVIHDkNrjX1OKlQO0emMJOd9ads8Pob2YZOj6A13ckussmlYt12K4XzSwRcT
Ph6FtCuNr9oUNyDYcgyDYt5Jlekht4vYmHLMDaZu4Uurpj5lvQl/PBbH+wxtaioTmE+Hs8K0tpKx
mgzpOg3BiKI70kNFPzZxdJj61OPyzX1C2zz9TUhdPNihY5WHJcbcKuwBaYZp744vac8096NhR0Wb
qLsWb6alzgOHh96Yi2+NeBdn9T5n0f4+P1uSYJMV8wb5ReeXAfp0LrOWsigPom5BxxUDeOWfmEzQ
CdyWdFO4doRkSLUQ9diywaZ9z+B9xnl4mA242CqqfsS9+Z42qIzn4fN9trYOEBbbdtdRd3QZKwIu
xjyKsM0uD+qm8QvxQ1rInhjtoRif7hParOVeU1JMRc4xhjCSNg8kgHZ8a47RMe22zlNLBTtERGDV
69x0ZxqlA+Yw3B89CyO/t4kB7B03kEbN/Da3o9/Qh+uvUqyJkWDp4jRBHyr7IxffTfIV5bw41wGo
bWmDcBBMIMLGaAZVmLfGIo/RnAg7klZ71l1WbzJ2OkyhLWsMiAr06aLPa+3hvrVWLBMCoJwYCLTK
NvJEv4v68gvv6ktrGXvZIyedmBq12JIf6ASmBRyBVqjXnclX7rhxoq5AHTHHIOVie/HwzrKFb/ZY
QjH1OjOpo2XdsoeGsk4467gYum0+Fcm+z+QuQkIgDJfdfWHd0kKk+TCVj4Ydy1SbdhA5lcSYnTyw
rSmQjhmEQLcy2+6YZexQZammB2brfYReMmwGRxM0OroVo0zNhlZ5hyboOQeUFuvZm3b6ZPfuQ+w8
2GgBwr+6uBPTWGh1b8hrwg19bBbD/BMH7Iii+zTO2GTEGLN1YmSV4u4pTNq3BZIEubCPtoOM7VL4
eSkfST0+sCX0krH9DfPjuujIRkrNJK5q7qxZJrPFMYfrzvVlrPkfubT9Kh1OvNZVhzalB5lrNC3j
atHydSs9kMm0NB1MNxTLHEzu+IajOXCYnUehjb03SKEaA7wggeZ8POuV+yy6Aqj8MxrNRfERC/n8
pp92dcHRL/ByX043CeEliEAIEF+YYrvlyTIrp6g5brA2Hx3hvCvyn8V8MRj/949Oh2DSAEAipok8
h5Kdc1qRIi2GKQpqkHOEtsactEC91tjiDSN5Q0XJQtZ0ilsxYHKiQtpK8qfEAQZ0+Rsh6w0VxYrY
SxdjbzAuZxiMtwN6MpnxbBndWiAsumQX8s6/f0lbegaKK6yP++oDlFuq5nF0kmqd4OGs9zKW+W76
xJyPM4NHr/YldqWV0eDV5I8IMHMY0Dnf/4Ctc4VwIKWPvDX0XZH80i2MYSwJ9JxOXpX/xEPjd8B/
nGsaynOzZaiMWD1o5LTyUBq3BfWcXFPj2WQENX6KLAB8jtrfkWQZapEVwGyk9ZMXSEU0T9LVNVts
6ZRFAGAiUBpHiVw5rX6pyVCXWRksCS2P/cwqL8ztHxWp3wJRq9F4mk1qJjGBcoAKIsjdanAv6eS4
qcBsSLScG6vzorp+7u14VxS6zSfrhytvNQfQITC16I7BhKgi+MQBaGNCozKI3Rds5l7ys2QPfDzZ
UhOUb12TBT+GbA1SSK46ilITq6pYaBQBq8t9EXYX5Icf08F+/+/F+pqMYi4myVwUZNMyaBe8lI5Y
/+GOmnmSVTN/ObIrTpQjs0Q7AelclsE4ZJ45/Ozr+rfOCuhlAp0yeAGu8nEVP/VtTEregwlWfwQB
5r6Q4ef9c9qILtZZ8L9JKALNp04sCSZhAxMDyF4yD43ndgvaE/ZpMj3wie6MunowcvbxPt2tiB85
X8wImSitOEgN3fIGkPio67gDkI2ysY9ulVfHKrF7Lwk74OATAdOLQOs4TZbzcbQ5RpAr7qeFtPdC
cnpG6VP6pJoBWnn/w7Z0DqPYHF3fmHREs7nyXc0Yjy6ytoFVz0fH5XiMLIfZfiwXXV5sq/sbu2mA
gbeGdXDRq6pcXe9kDi0eBFAFUzrnWdSHJT3btdjz0fVF5xOUUsfEPQHpx4/euZ1zCPm4m8vk3Sgm
32qeGdU1S22JNIAJOCZAAA+AbOrtFzUz0COipCyDonZqTzQ08mMaDhqft2UCrqkoitOMo1UONmRu
mtoG9rNxfCsGEqQI5+pw/zY33Sv8K4YIbWzERqbmliO7LK3EXIoSyaCfHBs4RrSZVclapBwJEIwe
KvM0WQ/YDOlXLj+zevoNE47ePLFCnmHQ5HUk/+qOqyiXLC+aEqXLy2xd8i9tVXkaHd46T7zrOJ4i
NvY5qXmOeSyA8t3XuLXW2CXZcWnCXTxpniE6IsqlOVMO6AgORkq0tyH+Eti/Z+nA9TaJINkAVwTY
TrxBbm/LJWFrZ3wCkfgJOQG/bh6LYfyNK0E/DJpAUW3CeSmWxx3zpUTIU2Egvy09nj1Wg/xhOZhI
zH4nXECHFKOYYbUFCga3/LQSMHRdV1eBbNqjLIxvs/WnmScPUN77cr7hvuEhqA21QhUN+1tvCc2S
JMBd6kqg5HSh51bGweiii+B4Wshx5+R/3Ce3cU835FY7ciXVvAtz5MHaMhD97IXlVzNFnams/72d
wETua6FJILBT22fDKa9JHBLINXqCi649RqfESTVefKu9gQnMMK73QzExufJ6xUtIYkj0VFVBa4jj
6NJ3cfRS9ckjw/jq0la7svyKVlq/kI3Xhtg+Uxh+mnUa7dowvCinAUX2FUUUDR63H4FBiiJL+rYK
RFmdy6a5FDro3Q0JwYAfcuJo7VytkaJaqFr0WS+zKmhax6vDNzE9RlHh2XnshZPOtW2wg2Q1wgrU
yWwu1AEQzqJC8GyukBox7WUH6a+/OHGMJ9t9OdxiClV1B3cHIr/0dI+0D5dltmAv3A6rgWqrOLOx
kIehoKYXVpjzE0tMNWK5wRxicVSYwB2As1VY/hx1v3EASFvgZNU+XXrsTJHWb4y+4+gormodj7TV
Z1lnYi2LO7kVJjBccewqI70ksWtcaDm1Gg3YOMT1lpi1DtNwR8XJLRrSI6mLekmC/+GA7dL2hdZ9
4rGF2YeiSFyPl52tSRpsHSIIIovGURwCnuqtwE+d2xt5WNRBFjZfjXhtUXfD433p2LBSaLrHwDsy
dZh8VOEQk9AhzRTTOojbRwHojcbFogSMf/x7KsiRidcGS3RJKaqbOqEsSi6bwAZ6Ll9eUBJujP1/
o6Eor4wmq7Vl2gRZafvHGvN/Zqppw9i6EHQO4FWLaMllagas+x/Svmu5cSTb9osQAW9eE4agFyVK
JekFIZVa8N7j68+CZu4UmcQwb/dU9UNHVAQ2M3N7s3Y3irXehxWsYuTqU/VXGv2TIW5ANWEmDG1y
eBM6yJQaQalaqagwyayufI2zhNK329Zz79/WzDvXgRkOwc9ZbhmhBQCNr3kry6t6ApIngnTV31Xy
uypUpMJu1C5kAW6yKM2idWE7mqhIYN2DHKMXT1r0lnqYsVOPMfd2/0C3b4MDQQ/gaRCs3bxNHWlq
M0odrPunMJKGFZKzPk+lGQrgOvktPKIdF2uWollZrDJkhEWBcrnkUg39oMUBervGjqL7t3Mr5ghV
gHcP9wpGB2i514+AhoWxKVT8/MpbaUZGmuZFDxg6cpEGcrXIGkhgLLqLmy8zJIZ9DS9QnfTwBdDF
vPh8/xhLdwQd8h8StIMtVrVfDiq4Vh9J1r0AgO4+gVtmBQoVFO4sFjCYtFhgbU4wJrKQ7+J6qEig
8u2uEgpU5YsiMgeunxh28seluJbDa4KUdBRDj7EkQNHsqs7Ux1VRWPVzV9qV73CbMNsLHYMRWAek
+NjPMnngUa/cqbknmbpceush5d4yHo2pUpVWDI05M+3t8YACgRluDS7+/KAXwp96XJC10oTjcVJv
ZQ1GrWT4AUJf2WL3VUqNNQg5R7yxZ+i3W4M93ysaXHi4VwrGx68Jd94UapKHKAltO2nhpJlvYSeA
VwdmGJ/u88zSGef6wYypjgEqGu0co2NRm4lwsAyt2qVAv9PyjYfdDXrqiF5Ecl0jKsupuxUETBcC
UghWAkZbpVfE5XEuwcnh650k/dXMENuMVuqF67v6PnV9mRhpfSzh+/0QIvFw8EjkH/OQxDrj8hb4
EYYO1wYPBL1iNBTEDNFpSJNYw6n/6pMDeEHBTF7KTCQtHmgmA3Bt+Dn07pM0rRVtGrx6F6iKW2jA
RTm3XG5OZbdJFEZdcL4ciulhwkEIjgJiJboNPR8RPYt82MC2hiQHrI0cIJp4u891i0Swh2TOe85Y
L5RLVeXc5OsyiPi4rzx66VonqV/u01jgbF2/oEG5VBz23metnzQAlOFNPYk2JZpbB6yJGEPeDoq/
pD4mQyOGjIhlkbl1DS4vfC1IFsV8VSd76jimDdBHHrPs1PesnPEi0yGalfB5ZPLo7UuJnmOYLq+b
HV8+JIOHHM1gQSMNomjfv8CFk6A+rKEsO2cKpZuTZCUvjf3Q7kJAONhSX3brugkNlhGZrTfFcOir
QcyKyjc6oGir1XBN4Bmt3O7GbDITI3nJA33fCYLTxw1R0/5xbNNHeco2SrhS442gv6jd+/2T3rIK
2q7Q3jOj0SLuoxU97CMqm6rUATvFy+wAnQVOxInICou9RyoxTuzAR2keq03WyjCm6/vUbx8U1JE4
VLDUArkkWrqbAm5hU+rdDgN3ZmdMJOFXMO+kUBkh2a0auSZE2TOh0zPP97RuF0duljh94fQY7fH3
nMp601l+r98UlXYYLlQbgVUMJ/3agNWhV+m12vW7po/KGCDeSbnhpUy3MwDnmuEEBEvDSD0T3ecV
KQZfcDi+zlf37/VWyeBHYJoGAS+iEdQNr39EKKRq1ICDd+nkWYMPBIloIFwlMwR+4fmQl0V3DwQF
RUM6AT14XjYqPeAY9d6OHmp/HpXcBUXGIHPLo3PsDgBQbI1A8KPMP+PCGalRO0m0uAKqoFLy20Jq
p33AYdZJ6pKPRgMqtzrytSsn4xMa0SWGQ0IvRkSiFjCtmM4BxByawjX6kMXUTfqQa8JOAXDRKGMZ
1nQukn3y1UdWvDWmx1GMCN+ZXuso8aZ5xIdWo3fuvjP5KfbWvBqaLAy223vX5zFmoCxiLhGZ//nC
Li4kFTMFE8WBuAuHurDHiq+0k5FFXWkqgZJjMK9ARYehEhcGlQCuByCfeWACT02Xh7tWTLommbDO
SOuIhNGz1MAiSk0nADUlcmlYeaLZ4xTZlfr31TGKttgZgtFDJMIwpXd9Xl+IkrxOBGEnpRy24MWq
sqvDpjzfF5qFW0UzEDq5ED4A25TOFZVJ1aH/3cetZqGw5ju14kiOcTzSSgi0e0ARMJTSrZTChsEf
RBPZjD1K58HKaBp0DYtud5iuFAHZpwJL6zOplCrdR0Me6gxOXohZUP0yfvDCUOG/Kf/lFeoaUV4L
O1610tKUNWxzI4VkAT4fC96MQ4oxnOFva/hrmpQrwkeeUvV6LvyAYRT9Q2vlSmkCg/z+2y2oCKDE
givRiweUEl285pC4RFCBTJ+w01K5q8xJaYTUTPIqQ9ySxGVuol8Xe0P0opksP5gwgpZygG68/yNu
jQx8738NjwAD4gbXGYvLdG7gOvwIThBXyDHp1gDMM0eIKm2tTKHTt3LIEMslmrMPDlA25E9Qjbs+
OIDypwHwesJuGPXdqAb7ERVAkktGhVUf/M43IsYhl24a3Roo+GlonwPE3TXBhJNquQGW4S7L+t9B
gGFFoE2KKVosATvpZlFscnlNyrhicO+CsMAKQPxhXdEGQ/frClUgVuEAnYcuQc7Wh775yMXUMJuo
7kaGEV/QBADwgBHH/A96ZGl0dCNN4WhimwEwnvzHpsMYe1zarQosIvgm93nm1tOEVUP9FGkXzBHc
gObGPVdUHQDhsAlADj5Kteockat4xuUtU0GiGE2dkHu6L89XsP5ZgAbaoa86JOlYtG5c9KxO8aUn
QvSOD4EtUBicr/XCLPV9k/eJFkk7PUmnHS+133LgN2aJTkqGVlmmNI8Ko/UWpZFZKi4oFZC0OIoT
aeclyufQK0+j0hy4zvvr/uMskoHVh/MBFx2YaddkUI5G+TRJJTTaiADwGXxjNWdL3KLkJ0YSbjZh
124j9iwCBxhYLlgjdsPeU8ArXO2rIjDhkw0ao0yp/FVWvJl2DxLHrfDf3z4aKnLQGgKmljSZPlqp
aWLQohF/1w5v2ZQQA8NtIgs25pbtUIUGx6EDE7lLjd4pzctJqAAgXAWIsowR9WJ8i9QhZiikRSLo
uEKhZV5loFMKKQ8r8PPgg4hct7xVljnKfr1e6OE/IQRwcAi5gmoSPRJjtHGRZ0qpzuCapSlmKfwe
f8qar7/7Mnh+1Eux6gRqHXN/10zHT5UcYcmnioWodcrbtaF1pduNcIFIm5VC9Pj3yYHveNTiUBlB
YH1Nrm28CphugbZLtKolndY9yYHuqn8fqgN9N/9yPuZpUYkiM7VlDxDqUNsFXLmbqQCE7W+nbwz0
eiKzhm09aEqg4X2MJFXzhPO1XdeEzwhaPFT5tK8y0VmTeLfmYSYE1NqfJCWU9vWVyRHKv54eaygq
vtcxd86x4iiVnVBgJQiWCCmoZ8MyyNg2RW9IrfqW94oAEM5qbph+D4ReH2PtPJCdWc9zn9LNqs8e
LZp8y+N5AJtli827pBdW3wINU2fZ1luHBY7Kf86EBZDXlxc0pYGAFJQkby/k1QFYTAVXHwS/RJDK
yIYunwpKAav2ANdNx+J9CTGeStyfGIWBmfli4FRF+JCnebbN9JohuAuKCM1l6LNAlynafOiTtQBu
b1O+h9cQoDJPOMF/0dDp/Pu+vC5SmStl6B2BB0ZPXYexqHiZWIpAJoqKkmSSWK0EOH9/2/QBJv6n
bRvXB9+S4vGyEBq/SAEQ32hJYkUGxnYSjpfMUhUG+x+cCCMggF7BHAh67a85Ig9FIevrBp6dHHYm
MII74H9oOqOisXhvP8ufoR6gwOd/v3AZALs76XrQAeoiSo1HTFhGjpoFunX/LDfcDeReKG0MsGk8
Eoh0hyXXA4jPB+jRrk19UnnyIxbGWbUEc67JT1JeM66OxsdDFWHmARhrNFtiwopuA0DlPq6SThDP
MbH2+25dks/1eU1KixTk7aCYpstZJ8YZ6UzADdE5rXlxlZwkFIaYg2iwbiwr3FTfG3f7df8iKdG9
oUE914DulAjJGPFsvf9iOMN03+TNtym3Tmi0MPYSfNvZD+ujv47IxnQ9m0GGThzdkKFEqONErzbQ
aH9+2SskJ8eBrFe/H3bEPLhPrsW4rx87feFA3lCjXOLGm6pKmx9la70Kzvu+fzyuH3+vbG51aExA
f5ksNvixp/cozi7tBRuMyMPE5XyN1l5wqvVkvQfmer0mhWuTjHS2ZD5H5OnbWDOOSucxbo5KKYxJ
5seYr2bCgGr+NYHJe5d5utkO/ffT3Uiyp/6/022Be0Us50wGdx1Zjw+/f42OaXJvX9Z9jl9+QXTx
zkvqkQ1XKRcJLfftVKmceH5trL1Tk+NjYD2ufhO7IILpkc3JeuEcBs3FU17QpES5RX+t50WeeM7W
/LQ6jLs3nRzs3KqPG7MnT088eXJf7tOkW8P/9XwXNCnRDpN+kAxk2s5WsEZ/qjkR+UvY5F9gFte3
TifW+MeyvrogSMm717e49MkQz73py0S0LNczvyJGzmD+yA2/XBChpD3ypX6uWoln2eQfvMf/9dIo
8dZyNYsQNIjnwgI3xpPdnYfPMdq5ycp9NqvnU2KySFIh6c07UfIt9SkXNnANzqOZJ8jsv/42zWyv
rU/uBn0VzonJjZTxvCFIyXVstEjyhL50ttQv9/tFYCQNaGwX+vt0N5s2jZXMh2C87Z4jtZnj7+pN
tDYBcS0WO/zML93hh5txg9jnlW6CNGO3o7lPyf54PJ7Xj+r6r4cHYtofHyC76Yn1xUqFLtudP5xI
d6IFXFBLnADK29fB2gems14/kJ1O3nzTNL8YXEKDI95cKqVBhLqtB4XHowW7rfX+Xps+GciDel41
IzHd05f/ybxahtKimyiqCpMPHa/igFsHdrV7Sqx6FVgowwjfI+m3bvw0Et+KVkyjwBByujul0nMp
Qdu9eG6cl/0+eNjHruP4ZP0oW6udttqZgilalel+ne7rTIZk0MNSPhDy8jiFKH6eQ+ITVoc28xEp
7YJ2hCrJZtOztwbLcSbyuHogtm1vnr6Znsqy+3XBn5Re0fQ09LMeHLN9r09YTPhg+ZbL8BH+ixDA
S0T+ycDkM6XzpzASIkmIJZzo3UmsCUy5foAt3USkME/u6SSR+09ED339WxD+UKQMAIbkB2GcKW6T
9Xu3ljMTjle3H4l7YoEq/BdX4Q8t6r2qsPUHAfCi55S8WO+CdXYeoVl+r4iZ2M9Pp9MX4zp/OmRv
tdkfgtSbebKQ+aUaQTVbn+3jcQKsuIVV92Y5kImssbmH7Mhgf4SvG/fJD8h3QJLTHHq400NMYKMY
gf2yafrzcyhLYfSFLMQ1zm/F7tiTdJ0+Waz9T/+FT/9DhJ79bsrMS7sGZ85jt/ilVA5xnzfuS0v+
t8P8sPKFH62LrdZMOQ6jfMZn0zNbojBcS3oOhObNH366IFHIFbavp4F0frGOamT31mZj9cTtesJg
lGXfHMAl/5Y7GlUyTbJgKjDJeJaIgr+vvY0YS+gti2F3mK8jX0cfXZY1UVCA0JZ7Cp681vaI6z+d
Qp5sGaT+iyn/cyZKlxQDYO7DaGb+/SsWppPRxLFy8s7b7+lzsvXPpwLOsmkmhzfzKWJMz/wkJu6I
Hp2J6Vs99fg6nEXv1Xl31ucfXbYixEbY+gx7h78sflm2c39OTOmXTvPrSZtptuaLuqll67CBu8I9
bL9cprtCNczc8CalWvKxLaO4AG9ut6O5dzjiOOtVR1Y2AsgNAuX7apqhOei9jn3Zl2NkgJoVeEQ4
NS/uN+tELNaU5hNfSBsaWYA4w88nwuqBzX7uCz8XWwzgZTJLdzBpzb7SJa0c9d9BmCV776jA4Dah
fx3uzIqhWPaUzt+PjacW6s8rvY6mutq/f5Izefj19tZbHwjAGa/EPBblVQJDBDB08cz0Alw8HbGh
GVqJaTH8qp9C4R3hkigt0hpBkvE/huR1X6zfPzmCGB8OHdHsFdHJR0SeAzgMI4HLwFD7iz4dkvoK
EBDmCS/qiAqm0yRJziUECLU9nawt4/uzDbw52sX3qaOpWIKZAhcdjrmBCASp/IbwX+Oa9VKL4ntB
hlKOMnSwp8zHeIEzrO0P9hxc35fZ5cDtggblWnV66NWxgaOkpHGgJPZOSLqtHlrxOdoHq8IaGJ05
TIqUAhxi3/OzNJsfR1w11qtBMMM9mIhoXJZ5WXYcL05HKcCwbTRs1kulc+VU1vxSw65KrOcn9/TN
yqr+DOXeYwrKcdInP+1lGTfZgo7lBJa6syG+J9ahGMxHVylEmZcnWcWZIgxGnJ++e+J/MpiCwXg/
nsil5isyrS9SkHjZy2b53JEEM9W6w9Tms5zcubIfVXVBR4xLbIH2QWdcbV/V1Xu64QaSHVy3ZF3a
svP0hxPoHhdDr9LcU/A6+32EJlgbXkVPSphcZt6PdXmUckg8rgScLSiV9qt1dJyBPGbb3wmx4eGa
25fcvf9Yy+bj4mSUlsBGIiwZLXCJEknJK9Kb68dHzXxoyMPuzU1M3WQ+25wtvfdslM6Iy2loPPRu
nMMXlVsNpu26J+Oc/kI7HyPyYx6OUhZ54vsRZvtnZQGPVyM43Xr1KM9VGNvcQGMwrNYPsMK9s1Ea
o8y9cORUEMQKuvft/uisGzId6t+m+306/YObRLMDCmboT5nLqHQc1HkGevjkBu7MDHPsaEQ+BaXV
iRsMFOi/7jPKT7Hv+mjXxCh/pscQQSfEJaR6+4r0FRI769XKOKFmgj8MC7mQib4mNvPQhWgbXFcC
dHwmhhQnmXbYHxVYa2If6nYuCbHIzSx372yUxS9rueqmHuSwgL2xRlPclASowZa232FY56wMiGFM
hn1m0aQE3ZezMY7CSjqjYy/N7Byz4z3/hG5dxrvdejPXV0kJeJCFaTIIOJv1isgIIC+hXY/OJrOf
XHfimG7vrf66JkdJtxBxhtC3ONb2dc+rJPvgdxC0+2e6tWHXNCixzqou9HtMwZ3L3nJeA1N+4LEs
yjTvU1kw/9dkKGEeqyHXAT4ioTqx5YECZOc+Sc3xKLdmK8DhYHHhzGX3uJByATQ9alSuBj1LOu6r
c8yRaY98GFNLMTiPjoLGCS2ylfjzROlf1TOL4eZruXMMuk2qgIsxqSVeJx7JK5gAAgzP6fdrZ8l2
GjxqDHoM/qbjH84wxKmYb23/En4ETv+QsZQ6410kSjt0flxjYhUHGk+v2+gs95bKOclLgcTClsHZ
C+7tFc/RYQ+nhFo66aD1src4sifeujMRYj31hJUyXyi+XZOiFIMWiI2qe7g4dO5HDWkfAtBhZYMW
8pPXVCh9EKS53OQ6qLzsX9uX99E2yFRsWqtS58DxyTZV8pYQcuDetvstd9xvLbM8om6Mys//ai9p
tAE1zAFvPsyMH6qkXf0F4Cs4Vi67D4PFMZTmiPlEb6cRhrk3URPso7VmAtMrU4llWgz2Z+hCiVIa
rRD5deN3yFGSrVV0BL3mv+MnlmpiCJk8a/0LezzVAEDs+5ktFbK39JVB3t+PZ7JaYW10QF4Yinfm
vDsaRKZcjazyghi4htL5dfBthVQ7yyA+UDRs5dQFe3bdQ2bQo7yNWswrMQA4GEoSx6Dc7FBN1UxL
eDCslpXAWygQXMkDPVjHl2LNJ/NNwqh473C5c+Ic1yjr+OtwvUNvENNasuwYDcmqtV7jlz2OZ0Ed
H/ck3fdrk+n6sliEUid+XepeM4FKa/abdCRIejUpIdyzsoKmRKGBpZYZngbd1F6PowFscnDJdHzR
TyVKVS0zFbQQ+F0/F+VqVEHeeH1fzw79qzUh4zVY3mofB/Z9lmddHqUwJixnbHpj1pIpmbYZ4+ss
VX8zllYEFd91OEX6kqtE34SFWetrGbPUjvFmsGwY42FoBOWsrkcg+v/cWWfxL4YjfrUiEd3aZRWc
WaxNg9BFegIYIwmkrD2cW8Fy+H3tlG+wZKyk4EK2/4oTaKTXdqxCdNODlIqegVcViJX4e0SVqyZr
f8M/VZk9rEqI7zczHGIpDbrBvczUWhoL2BMJZY69I9ro5woREaV7zTZWbUdMkTybrVlY2Z6hjBn2
hV6nIWZxG6ezKUsaW57MM2cmuqVMrGiI+ZKU+hA8uKRtBTrjLGiBhfArcZCzhIvFONFCqu36JSmX
RKinMZWGQkLHzsseI9Tto3KY3pFs81F6YybcFkp81+QoFSJ2mDwr5wAMTRH74lMnszO3ZVa55199
x2jSI/iY/k9TXgGZ3nx51Y6OJdp9a6MYNdm22yjmfYW1kOm4PhXld1RiPsbqHDK/KAL8++1UEH7V
m0AfsTFhZpKIuK5m6Syys+m/c0oayNdP5BSYUfNlYstS4ZkmT2Lr23dY3vGyQgYuHuY/UQeg24Xj
fIiqPh7hHLcmNgdwJ7k2WU7V8ln+0KDcnM4Q2hE7HGfltR1+2UhxkG9WHeW/pG3+EKF8m1JPq2Hy
QOR17gKtzXVqounogI6jTbZy/2H88occFStpcQ+MkxFewHb/uk/3Zm2ZT0gjMq5uVga3XPCHyuzQ
XbijqppJ6oQFwOeXgieAv2JpiPlS7n2fUkZdI+qxUOH7MXnZS5ZwOCAGc5kdWssi++cYlCIq827w
huGHAeoPw5m2ewd/0GTafBlmdihD0u/M0YU10x3zO3pmiPCynf5DnlJMo5Z6ctWCvHN00AFtYwKY
4QosdCLPWuIPCcqvCbNSDWRlPuErDDQakY/nM5re/JWNJni0lW6+DeubwRzLChdIJzNuxs+Cv2vu
4GK5B8jzhJAoINEuPiRv/F/ysV1nNvYBe0+Ry+xfXLhJDLFgicoMYQewS+qYg5IavtdN/Hn06gl7
uST/zY8bLJqPCh41vikUd7lujG5oiFhGh1HQA3ykvzllhXI9dkJhQF6ZhyKx6Z6SdPSJCQrHify5
qE9R4hMps/X8132eWYiU5hYSQKJgiGLeT3p9tVrojXxel+J5iM+qoJIQOJT3KfyM/lCyBxLzYNC/
hsWoY+gKJgzEshLh1sfkNVkja//uV+YxQY3RPxzXwvaRM1eZu/ulkt4qCE4qOu2u3h3s5271xGCm
xQMD4xib5GbYKxoMPwaQs5K1BZqHA6QMpNJSahZWx5I/ovCAqwGUBbY4ARjk+lKTFPPOfuPDu2vM
V+CWBsTQSF+QuCdI1G7QQz9ElnrwGDe9oEQB/DZj90qSBjh0yoL7uujLbSWCrCyRvHO7ASh5TA99
5gjqOQEjCKBoYDdhiS7ddoSZocQvcwMa4Fi+d7+8HbfZfAPfX3mw7jPOkthfUaKMQqz0/lQEoFQ5
W41EZ8OOBSu23G1LdLNy7lNbCgcwIaIYWJQwryGhN5znSSnDQYBmi0lM9mVmdyKZfCRGJHTJPHam
jEmLejpw+0El3eoZJS6LwZpLRRJ0rPAzTMWMv0U/4OgPQyV7HFzmjXj4HNwmJKELB13jV+naDJ3M
tKYjCwZuoQFEB1UseBFmLE2Av1xza6TwzTTyqXyWqnVkuG2vmjzA/czosVgZ6q4dzVYD7AC5f99L
gTjuGtNf4FXMJtKzaHwPXAjNE4wzEuN2txXX5Tog4q8TS5f/9BlRDDuP+c7wUkC0wRz79flSLlKz
oZRAyBpH0yo/+Lm/oHpJyFFd+2iq5Ej60eH/pL0QmL+wKbm0pA1P0E4KXDrhgWVDlzztqx9EqYdI
MLIm4UTjXNv+YZ844aY2332XI9ohSUh3iOw8ICdWZ+L81XvXQGkHrw88xceU+jkJifEY7yBIT+79
N13wsS8OBpTo65sWWgAnJsCmPo+dlQXAkN8OW3kdKixvbsHNuqJDcazeGnUt+KCzjdatPRpm1zvG
QSb12bSTzMJAP9lgrfH9wy3EzVdEKTMWNXLqtxjxP4PmZAOQp+Ot3PtoBvSRKuf7tBgscgNGmvmx
IpeFOvOsuOk/JKuvSeSkpqKSw0YybfU1t5hp2vscovKUvg36hIumFNdqVWvOHsxDZvoMnb4gjFgO
hIF7YGYpQJqnpyi5uuaSvPeMs2RJJFthl89gTavJ9J+5Y7Pufimr+jlC5KkQTdn7MRaWOnFs+ijQ
rafH4j0hVUPi5OwrKxYCxe3pAWrKY2kNkI94HJ5iKr4Z/BTT+d55Ki21xjBuus5lAxtZ0CacJI7G
ArO95SfQwzYJoHfM0FIqFSsMGY/FJGXsnV95+3wOTFQuXlnGWp2f7Fror4lQuk9Fy6dRVCDy8nr8
y3G2urlFrssRLKEjqZuv9o613WMM4bjGTKvvBseHt83GDg4fh8NB2qQPiMZPQD8nm03omJvNk/nB
St78lPPu/cT5XS5CPz+cfNVT8BMtdNh/fhrInndWjnbmfUnOq8MGTVPTZiOYk+2iVQCbRFiGaBbc
mx8ANAsDOAZoEaSt7hT6ilhVnodq4ORgl7DiTm7/VowkcfMj98bqYVl8kj/k6IRHCpCxeKoM7yzr
hRmpr0rJAGdYcD/x6BcUKE72SwnoMB0oVE62DmvyXhLeLjelaZjBwX8ryPBSmSJD9/80R9PXCHwT
LLUGbBmPy7x+x7As9CHLM3meis1JSWTzGBLnkazQd7QDOz2jY4bFPAvTNPAh4IvOgCTAPvmpvl4y
T514UR328hlBhWChoRTtOaXlHQ8fPcnt1tbgyz193FfOPyVb6qRXRCnJxSy7J8gNiFYWpKYmGEsK
//KstbN/3X4Z1tdX7lp955Y5xGaTmeZJxdqogpz+vhm8Pjwl3Njn3HFNid8hIxHk5JvECk/+yXtY
k/E1s9Vf8id3vn/0BR15dXJKVkVeV8aobOVzFpL3QiLqGijMLC94QR6viFCOih+JdZIrIGIZx3f1
r0dA5gwrFNFO989y66xc3R7daxXUmTZUYief9VVwfHyQNtzXfQIs5qSnTcaw0DzeAIXpyL83SARJ
FiYK1isiW7th078mxHzuGdpsYYICx1Kx6QHAYYBGoCf24jEF7G0y4vYwKo4ZBt8+1/sz4eZhwe3j
SjNXpmI+8duRhBn5PklrxqEXr/WCPpVp4+QBe7OVYRaOFA2IcxXHKc0znJf9OjYffs0z1ofnp2AT
2MiaM950ITl6fXpKNOGhZWGEfeTn7jX8UDeQzMFFwyWUuv3wa5evDwBqCFhtCEuq7+rOKUFErI9/
nu98HkC1nKPintcqhzm4R8220VSy+R4/5xv3LYtZxVqUlov7pkRSGmsV6QzQRjuGj1LgS/K0JtPJ
ttOHD3kXIQVtGv+kH+L6nikZxebTTpuw1g0hjJNZZyi/lYwWzDeNxc8LMTEoIQWHRafIqAAm69qs
qEYYZb4u4EUhPp/Cdr1KyA5ABDbqEaE1Elb30QLOxzXBOf9xYVLy0NcaYQLBrbV/RykQPPSoW4+q
tUKLqTj7rCYSEMxqz6JqvTjn7DZckkW7Apr7QRb9JfvCEeR1chB3X9p5e0re56EnVkFkyfG6ullK
UrUpzTVjAMXW3FpO7Jarzh1+5abx+Be6h1YNKk0fz8/VPsYtG+uTctTWup3Y8oGh8JfF5+LolNCK
TaAIQYofEqPjZe90a+BNYzBkFe52O2lTkE1uobOI//+owy65Sld3QEluia1qghKDdGm/oJ8NcxX5
qhrh8PLuiTl/teDxXxGjRFX2pG7oan4+Z/TQZec2NxWNVLwdq0c1ZoSrC9mzaz6mRFTkJC4vipna
ZHYZ9CD/9Lap0eZ4mqui1n21z7pIGmsdYLicjx3ZkJo9wguddKiwYaJnnucBYghDzS+0gV+djQai
0ytsPJYqKD19X26A8kLICtNEGGbD2LGZ2aGlMczaQsPFNUVKDeVBHIdxA4oKCkjvzipeu4wbXDSc
f6RAp/ROPTWpnvSgUFiO4mJH78G2DxuEO/B8WMnOZTt5QYzSNqGkVJKS4bk6S9/URDSt849/8KBb
K26VuKnDWZzF2nG07JxckKVUTmCkkSjEIJuS7X6PYRL4Q85atwj5TXa9hVBv4/rOl8saxmGpGJ1S
MQnWRyVjDsIvr1u4JI4jQMPkz5xNVr93NqLKzRNnZWZiRiaLV+d3u4kWLs5MqZioSepe7kE6J8GD
agoEEwswJju0SdoftvmEVN9J/wch4KWqoRdupKMeIZcNovw8UoW3Pafm43rlOauDiK4qBuuyjkip
miiIE0NuoWq2W7U3KxSI50r0PxmPuBJCemtEo1R6HABY/xy8BU/il4oaKvfWk+2Jxag/7Y93Ho2G
3h0MgVP5WAK/BDvlGB8wW71vX6qdYH2u5/0O5PER9nF3EDGKf1AJ3Pmdra3egOMfzsgf8ef/dsN0
2izye2FqZ3kVbYHgOUlsrnaY2g1s+fE+qYXWpOtLpvRQkymCOrS4ZEgoR/gPZz0QQkIT7Po8rDCj
efpmichttfWaJKWNOvR7JXymIGYpnOQIfFl+jX4G1+Qsw+q3T8Dd8S3jjdvVrCLET6fkvXemFFIU
+UqVNDgsNk9a2JRuNpz16CA52a5Kj6C/F33Lcz0IXbKQo621fXKfzLe3X3BNJvPtgBaj+7e/0C5+
fRWUosKauSooeFgBdV/anxwil7Ww6mwT2ZOWfN0nxvIA6cqIzhd1MNa49/gbiKc2Em4OsLDW4UpI
ifj7bR5X1HZIZliu+YF8MBTl/R8w3+6926ccIjWI22yMZBjVz98xa5XBQoHp+ioprVRLudT7Pd42
gtgS4LPZhw/7/gEYwQI2Jlx77cPUhAM/QfMp/tYpSYy1Gg+BibESDmVDjvTtCkFY8xgRuzRcnmTP
DNGZb+jmBoF+qPIosAOhUrimz3utH0ZYfHLeZjvlU/4N1CgGhUW35IIC5fhUo9SgJwAU4uAkpruu
tUbOVDjycv8mlx3ICzqU2gGitBZIE3iRN1F/tFcPv34J5tx8CV+VFbAvs8YFMUrhpA32Oc/h1rkx
SFUc9e8ufcZ6ZzJkdn0ety0aalno47Pg3nspStMY+thltYB7DL9fa6yf4TYta1HUcqx8cSxKeVRB
VHtCqqOSS15nGKwZv+Lx+XkGSWI8F4vvKKeGHxpfrUdc4DbMrGkrW5NuWUwvlcV7lH7IxDjCNhxt
dhdfMWs08CT5HGzAY4TWd+8aADN6YfYjLtPUkFHBKkBZp1Er+MiAKZIDBTNbVnKEIoQh+u63CGLc
L2bBfxaeW6b4DzF6cKtSOi7v40hBVGHtrQQLPiydmMCuYFJaNLHYI/DvY9EzXKU+CqLvhwqiCwwi
GSR/ZeI4LkecFzQoVTFWWGGtiN5PCuO9CwiaJ1Yi2QCcKFkx+G+haQHK/YIWpS7yCattRw+0DHdv
SejLcsT1YKdvh5Y1Ki4tS+6fq6OUBVpCsKNK5KAB8Uhzaer9uG/tYm3VpnN+fHxcGWZh71a7t3Z3
AIrF5vsbCIHMOZPlCPTixJQCGQwv8L0KjGk42TxF7q2ddi1uWU2ECx1+/8fZde24jiTLLyJAb16r
SEqUbbWodi9E9znd9N7z62+wF7gjUbzinR3MDHbnAEqWy8rKjIy4ndmJEwl9sa4Dx8UB2DY6mKLx
QBtZOpIt8kGoHW3oOaGnk75EtDUf+VyNb+JSuLaJHKHH+F7e9m+KWe+H0+Eybh+6+Dqa814jzAda
2awIPvvJijZ1kwtOG0l2uUE5NIWoEdIjzItviW8ItBBs/t3qj6+38RenBx0KHpBQ4JEbFafMBi6b
Z0URC5Ityim01HzSLcF4xmhmagEyh0AJov4GgvnJ9pAS10kVdhwTyThSEPrJfS/dYbPhzrWRyd5o
ai9i1CaV0J9O9I/yMzyw9G0b/+zfIO8sINWj97v/B/3tnJu8NjvZGqKYyk42jGb3le75Y+N/ia5n
x65Iqa9ABmVUdINN+ffxos1mSa7tTu4fMa0Hpu3j0WkqGO8vWRI4JXfGBbx2S0HJ3Ka8NjYJV9lU
raoiziR7qKmaH2JnM3x60UrTlxgpZk/aP5bugtaqlBoHYpyYzjdgoYXXcLdpLmAfXBrRbJru2tAk
Om3iUPLq0VCIShAYhE3k08Huu3pCFwNvSstcRuMP/t+HADg+/PlVEj0Q1UqsxwULCZgIgfKmP3+X
WSgWJ3By+UAAvIlKPFhhptDf1JWCcrcCGFe29Z7dgOj60kz+Nn0+GtjEYw2BW0sCtMhs5Orf9hJS
1W/Mms3JoOnyH6qvX0au2n6Df1YndNpeLhtjoK9JBFA2Bb3N0vfMXvXXKzvxNoKQd00v4HtQdTJj
I111z42xFtrFZ8HcikITF7xNqABB4mSyogX44OoubmGISchee+NBJ2u6qA+clw77XOB3bWmyqGLD
qFpQw9JwRvjMRFQhmtnA0wAGCnc6JrIJNtOCi5k79ddWJwur8X2sdHkn2YFG+lCPV2yF1NnwhHrP
yIbFI/v7d6neMv7mdDNB50IFMFkCr/sU6dRAKr0qekmy39440C2lADwSjnimpOnZOi90hxgSMrEn
Wq9jB3yh/Wph0EsfMFlUiJciTORFyQYe0/mE9jBvN2vWo278KbIU+NoUnQR9vhL8BcuzF9j10CeL
HBQdw3QRhp6Uev6CCi37rtHdrkbqGaEGUVavlAUu0jsNS+rosw/ca9OTlUZC1pUjD6azP7zRFbbI
WzKg7rUDHFyr8+/qu6ZR1tmGQItHmxQ9ZQuzPrfBlRFVjEXnIK44GTurJRj44ClIRIPU67h/SZ/d
kxeRy6V99VDX/PvY3gzhm4a32T/2JgOOY/Rz1ArsbYMM8bnHUVlviINGwOwVcGbkv3tzB15mbSeB
uTQ1vFWP1q+18F90tmmAHPKiyEPKcYzCbm8Ft2VDCeR9ih2hb4kViaecWlPaVGNtpV+3X6eTOBAA
d5bO2czZvrE7CR/iQvEcdLcpeI6DlxqkGW85WlrtrwFn7Vm0RPtPAubfzfCxqfZrxvpRFnvFlr5g
ElPkUI/rEx5f4K6lV7Qhf6Gn9fTyJm7etuXmr2v264VFn9vlY2eAAk0+6DehZ+d2rvsMvBoxYGJ2
Gz75Nq+joNNvY3NM45zKrbeS3h/vsl+ujokzuzE4GWIfJb4bNQx2GbDdUCL06LHT/TXbGMwltj43
Z+dw3hjEe/mtLwE0AMhABcLqED0EC58yXnqTTxEh14meIfRmQiZk8iklFCw7rS0ZW3XNsIuJqNjq
V8GsCv9JQp8Sl21a4T0dFCK1P3FqhvUpaHVf64jPZiTjP/NsLwUFCeACIzCBrsNg10JCLjk2Km06
i4lqyqt2wRy8wchB+/sdL+FF557V10P4rYtcBVB9lvZVBjVOmzuXP0Jl8ZoHyt9a2zuckZ0YK3do
U9uP520uTLwxOgkT+0HmWjXOGZth9QKxkxn8ZThD2g4IZ0xK1CPl9qx9YYFlOS2hMeee1TfGJ3dR
5MWKF2kYcVIDbHwOI1Z3n2Thuc/0NIdsMPPMJwtp7xl0N47IPxtlShmRC2oudmrG2BJP89J0VMrx
kIX7brZfoAwWvvPCqv845I8ikUGET8wDbukyWNir4sQ5DxGDzjcecy7wNODp9/NxLE1mRscYaCOF
HsV6YZHHebw5HDgV6EtSIRgKFfs7ajO1VlmGLTrHdlVq7tNDdhaNwFQUEqFeeDBoYwDRQ+PjwqH8
3bGP7E42V5GpgeTxsFtyVvVabCEkBxL5kgprJFJ0e8+ioBaZZFWaKzvRzZW7ChA+B551jgxNBngz
WUVUeHo8G/cJ6N/ZQLcNJgLkTFM3KbFpJ8sO79j5i+YTtQxJ84Xi01ce64V2ZtiayNlC7HO/0yc2
J+5JbSon8UQBQGvlj7DVThLdXJYor+5LSrdG7jKaKbhD0Xnn2EiSxWtcegp522Z64xnyU7hCs436
pDiGBOFk0AKZuIFR5PsBjQQ//OsdPn4JoPVQlJYEDv/n9ibS8r6J+ETGcAUHBf/j13EklA5KPXHQ
YbPxuoWddp99nxiczC+bS4UXN5Jjd8W6qgC2bv7We2U/GMXhENtw2aaP7CC/XrB7H2fd2p1qbSRN
ljiYccfehj/bt/CQktiAWGz44ZivoT+C5YAyGF8v2tPpHJ3Op4W9PHuy/5loZXLC1CiNOKFUHTuV
CFuSiiWVwZziJ0Q1cNiPjd33j4yDRb8qdFw1GSLEkwxU7dZaxYoeY2/FlXMKnpKdY/QkMIBpouIG
NOHAmUIUw10N6Ad6j5uxPo9ervPP4++4j3Mm3zGJKaGdq6YpxzigE1iFOcSrDX5HQ93XffMnMKqc
/Gxl47HN+0baic3JjlY9hoNcsMvYOgQqdbPbmdEf2/RDYlt70n6IAvmUzTW/3fSvp/U6MpTPz17/
vCDKXYpsx608dapQvAe8GOp7eE9Mbg/Nzd3S6RHpoHfkxUUScLCbo/cWH0QabtRVu285somMEk9J
ca1tqo9gU9BNzhF9qatt1qtdf8okE9ELXcE4NT6ljNZS9dqxVBK27dnlSNCh256xHi8CNw5tMnQN
1Jx4u4xjR6PDrVvJ1LaC/BBOOeKU+gA/anQQukBNykOB6O9jY3cvNg0yQ7gtFUWG3CFEPW9txawS
p5qMTSZVtAc/XbJlVPRCHTT7sZ37ROevIXRIQtpOwKpODFV+UBe5EiAgIXr8XH80IdKr8lH6+eT1
yGgua6T8lUUygfss0q3ZKWiwCZUUKU/IemZImWEuxYDsclM2EbQvSSzNOY5RthsPMvyLRwByO5dh
12ppkMJWM2I7Ts3aFNbtJfywR39BAOaB9JdxFl/TI+pVgNV84di025ou4Yvnrv6bDxFuPyRVc6VO
E3xILhPxEGgb2TF42qmnWvlT0bgmWbuga3CfPRzn+Wrsk+MaZj3bDSFMvmz3nZ79Nc2Pj/12u11n
YLMrjwlOsUyP/bdd5qS+GLHNjVmB/B3Xc7KcpJ09QSiniZIATWR0Kt1OAMelIQowEmNHrlFn4K/a
su4xqyBqbtbaSo2o3B38d62jbbMqNXNhq49O8u784gpBuhSgCfQfT6xnmujVdQsnqhBnn6BHyadu
oLcmD07fv+moCbJEcT47YCyBjC5knhN+XcrVoyoJmDBMawXqtdyxwdSyabIUA9yVd/HzkoYkB56e
kGaWp3OaOW7X17V34dUDQAY0DiwhPGXMmyyC/DYxGRobMugAHPclEd7VrTBQTHCfbSR+KwXGoDkL
0ebseUM/uSKgsxyUBL8u52rQkK0vUh+YjsvAnLzK6vKT2F667rVEdi+jakr5/IXvKyKUbw2vB4Ni
NAMZXoL2U1Fogx5lxU11YSBZ9M201Nd8OqRmK+8VQYdKfOFXS/HiGDlMN8YoCg6JeBGiolMojatk
DkS0G/cimIoDLYToTVQQMFYJGWoiplQVjKRY5S7t8USLnyJ3IaT4DUinHwBCBQla5zwIIqaYQ6Vq
4zLKJe8SJ6jhPalg4NcRxyVW+1mJevs5gHlaL1+GbM/l71UGogwZzPLKV5pSQFeCPNAlMwZLgalW
tBbG3KZopMzn8JxfYo1yLmHlZ1EjvtH0BisZsWJCZJZbOTtNpZrZhZb8mg10OPhW7RB0oHOanm48
2XTQof7XQSLCrvYOheRQEBOBIbWve58ttL+cv4+P6Ky70gRNVAFpGnf1JLbyytqRWEf2LkxAvWNO
gjeeqhuPRroJRniKA6QbwCMm5Oko6tE61I3seROan8rnWrEkvTK1desupndmLkkFtTKwmIxvNnCZ
TBx3zHui4vYiztiw5zLiDzR7qhWWSIW7zvN9s/djykQkPaupnjBryTkXHWmeK5nW4tLpuncp+BYe
KoQIg5HFn4bBPapcydAH/qVCZ3Jm9ZwefWKF828pMPuwI1loFy7lOZ2RNmMc1JIyaEiPkoLrG3xk
MpYm0SQ0uOa1ZZaiw3tnhAQz/sJZQtyCavSti42zIA/TNvYvnsW8eWbqPJXBmv0p8fQ+ODnJ0FSd
kpD5M3zH4UfA7rUAzQLsmv/XIGgN3yFiC6G9GrJkwiReTrtOLqq28C9R/6SdcXykXXxBmaHuT0zt
g8XHLL5lZOAHnVVX+VlpFu7dmZcZiGZQYeHGaw7KaJOJ8Jl4KDiPCS45AAYNLQeaKjT9Lp3X1GD6
bZuDUWTXkKI+IFxliucuNXPXaFWSfrnHUNo7DMI+swyOwXNVUGkhCTEGdbf+5vbrxj125aGLzisH
Yfy6Cu26Hg18XExwwcNeS58dljSV/vhczzyQFdwIqAgIUFIemV1uDebFUPfV4MWXgN9l0MP4ZB2j
DvSc3aZ7xzHhYnybLdacQLxLGtAhJ+4SguE+wQmlbUiGg5iHRQWMm4aBTlIEbCOEyaVeJVC7eXLe
AfGCd9Xb19qKLqy7cK3MHNQbe5MtEMsQ2XYC2EvYHw3XHZCTj2f1Pp4ZByQidkckJUNA/HZSuzjh
FFdLkgvYK10IAv+0X/+P7rQxKprslRsrk73COeiqlN0iuTSqVZ+6rWBWW22DZLVbrFNd3DL1wtkZ
98LUoKCpCkQQgGjhp0kF4D0qRhC89OIUP5VndtVLk+4ez9zM0xFcolc2xkFfHYDUH7Vxc9jIrLeK
J2ywlW1mxW6LHlWpx7bmVknE4wruWhElRZvMn6PFLl81VXpBLFH3BrJdCXjHS4N7YRY7CefW6trW
5JhlTR5E0lCmF+VPW8DvEHbrebsweGGqo/xW1rRszCg1Hg9wJs+KwBPxrYzOf9xKv0wUV5MZ1LmQ
aL6SXTxoyg8IIJS3MLEaxoTssCfsmlKPQ4N9En7yaCDIZ1eh7dZr5uRqO0b68LmA8BzJ3bUKOFZL
pEDnYxola0V5q5iXurSG0lBLq/GRbdn0iEzQotcjTgxoWp+dpVzp/e5DjhKX13isEE5P38NZIjSe
37b5xfN1SfpIk71YLzxE7r0vTCCHgAyCzOPFPYajV/MVJaXDONqQX8D2TbruXABm4D+zrbTureQk
Pz9envuSg6aC4E2QwS6FuAGZi1tzQMMJPcuW+QXJ0KYmCkcbyytWXn2QrVIvnrlnCY3ZWhgi3vwr
5ytm6bCNfuj2QOMDcJo1ZO8Qr0xpL4IgbmPO7zDeDmA7UKK5SP8DOdySZu+UVHuq15m4cOPcc3qN
o74yOklNKl3LAr0Jo/vO5i9f5ldwjgY92nJgnNlUaOwwDaqsQHJyliwaNOvHkz63xNr4msC5h+7Y
9NBnZeMIXFvlF2nQM4e0nboKO6CKNU1PPv2KSiVLH1v8ZWK+m2WZx6BBAMKBN/B2mSNNqJy87qHR
pAudmaKumCQc4XhD/clfalAV5UQzEoY6rB4lBuebdUpakQ7PwNkQf9vLNEHl7TMPkMPlex2RWYRW
owKiQR4tIjq4tHzqvpOMdoCM1FYG9luf1sO+89ZFvJa/+JI2zDrPjAxvk0XmrHvtATwkR9I5DEwB
Sdt0E3Ed76tDIxUXTyBsFdGoeA1i6uZmEfZUaD/8dMU6L5pnhu+99NyJutiehW8UmSQJpP000cDg
ZgqqocXrAOWdEoDrwmoAo+J1Fk9RlMKUtdbpnrKtOT3VTPxHCfnsx4v023w3WaSbUUx2JZdHmcxK
cnFBS7uv6QoAR8peACvXsCt/hi+gJVACclbJN7TA3fdBtYLA5JSV01NFXZcBDYcNz656vZf1oFq3
yUobniJ2JzJGmpmFQ71nSTimT8qH/yxkhi+8ui0UJVFY7g33KP6pHENJd9BIdF47ZlusBHkjaycF
j7rvPFgVsc74L6G2KsNjyJkDs3ZCk5docUjx5s4OfZAZYZNT0SPDCo0SHn7F2zASCWQqwPyuzA22
MLmG9u2T91V7eq7xSOXg76cW2FdPWpjO+97OyaYY78MrT+pXpSAXqlhc+E1g7Zm3Y72KcxIhl7Zi
dZB3ekRGaEuG7wySvXi9GsmqWPnmUvlfGpdtuqwymgYQXYIIhft9DVx9R94wHojJ1OIiHNsf5U96
yA+V5ZkcSCBcO96ZCbRmjj0dzPDgEmUvrYIDFFSRnr9E5JWC7RKSRCw0yNBryNIXaPle1tKKN/1j
sPB6nElBqtz1l04eRn2RCmHJKMWFVUqalD9ju7Z8Tp6lFVY1NL0le/fRz629SXo5zzpBKFzMDHcs
zBL1mlGxdgAtiKp7pmM5JncQjxG0i+sFDzxTprmxPC1HCgkrx/AZ2Bun8MXdNtLz8C7uW5WWJZHr
96G3EHekehBuUglbgz8/Pur8zK13PdPC5Ki3oexg+2OmtTVPfZd2SDoDDfTm4iQQ30RNThesdJtQ
6d2h5SY10q1gjeCUx9/xf+xNGWSyaAYDMd9kBSRUQts4Hr9jm3/Kp5J220QvBpOX8frc4riwo95j
ZGUJqX/Y1+ypy/UciZZD9ZcNqPZHWcdxTKRNvkobIwiJQ5iSaDllwGxUm+OuCY+tzXCrdtg5tNJj
vTm4PKm/glMDJ7IJdUdZGNNM+I61VQRgCoCm4JXfUvTVeePaPtJixS8vfat7HYLHHznVqJpE65rf
sWxOg5w5FMq/fjXDKmIo5BRUDcmXyYqqbBNLvuRgL4uGE5H6pes8onx4W7c5y0uMrjPVptGagjS1
ikez8uv7rsaYizwgOUxQXjxkd8pvr+JNudoX6SuAQWK2HoI/UuOTSlj5UCyoaRLxCxHF7NG9+oBJ
Li7waq9l07C8iKEVASSKsNuqQkstt92Cl5hJ+92OdeKV5CEpPEHFWNnNnjkG9mCyn0dQB8k0Xldj
KxsyftXYtk9fa1D5xBbeaiSiCa2Mz4zk5k9kraGcgKuKuubSq2rmRXCzEJMDhI5BoY/F8eNCi8vW
cSASuXt+fErvCaNwkylIL+JBgN6Uu1MqJzLSnpX7u6OD8j2X7EhaS8c4BP+qcpH7bV6vmMxUwCTE
ADGxzyvkaY2qe+/Ai9ivWP/4+INmMjbjByl40+FzULEZM33X2091o76RsfoKrvDaO3Rmi7gPUVMF
DVBmN0DCR2KpqgHEQxjnKaLS32iTLAE45/YgnpZgZZRx7sCsfPsVQCvLWS5V2IPg7K9z0/FehvSP
UwJg4HQL75Q5W+ijVRRllAsWp7nLPAvDtpW96gI8dvUHgQyDDDeShag/IPO9ML38TMSgjshUgFQU
BLWTN6CnlE2XDnl1Edqtyr2pPww4hxUF5D8kdFeCVFLVNfIy3PDhQnpl7j3IXZuenGtOzuLMT7Lq
UvzhvkJBoEKvixJNKxXkUT4tSS3q6VmWVt2hFH2aAGWQFlt16aE9UwIGIuxqCiaHPk3aFKLGZXWB
srBlB2cJbu5dWZ1VJIuPis4vHLFZh3ptb3KOGzFzM5aDPYfdQGww5Pc5NGazABWXU9Vaak25kLAc
VZq1YmvNgjedjbw0Thhx978XyGTFNWFwUqaqq0sdo6CSbTPREHPqdPuskoxCC2jJoQ0gJ45sL+y1
8Zen0em15cmC90ktcyVajC5B2ZI6QVCsxDQeDJdFJfA7LPWh+kzyP3F/Lustr1lu/xpXtHt//Bn3
DDBjKRARsgCfwrLCb8B05VFCzuukSMEE9AiCn8CCLup8QvN9HxDtkn38qIeThBqOb3L0IlnxVjUC
oyblWrL4pSMwjvhuRlBmE5EJHlkrx9N59Sle6NdCnsKlN+FHv29yA2lGdcyM9C3ENIdPJt2GoqV4
1H/jjmqrp9n68WT8Rn93XwDWUSQIVNzuymRN+FF2nS/j8sK9pYb01CIhWPEREVmD9bd4pwDiVK6A
Fy47s9+CW2TlRCjJB98VXlubokAdzH+D4O7ec6nUUcVfAT7YtKfHXznnEZHT+9+PnJzQzMl5LZAw
TUVK+pz6uF3jbZ6hTOtSRI2Pjd23Vo37Q+OhfAAqeyzLJLySuBj6pmWBK5CCIEsm1oB+ATw09f4t
tHvLM5D6W6hXzZ6MK5OTfVArSQj2qrK8VCGyiXi4es4hCfRAWXgMzBQQb8c2PhauNlxRBym0x3/H
poFqJNvVaIsTdGTtDfRFWGAu3QkgOouMBJTSj+d1dhFHRO9vSzuIIW9NR0nUKFndlBd1wx1bN6LF
ACtBfYyUhQt0vIzv9vSVpckCckObaZEHS1UCIvk2YSTTLfPXx8OZKeOMU/nPeCZr5goB14ggU7sg
pXZhvuSfIF8nwHAIOzkhbGp5+9JZSCbORIDgqhc5TuY0iYcux+0U1q3vikojgZ668owAvjHM3iVh
YY/8Pkgn03djZeISaqdTfZBklZd201PRqL/zkQs70+t1blR69ORuha8OSTmOsmZDffxboK3VGKzV
oQ+2O4TnJYT8zNbBrgGh71gtU9GDdzturZCQuQ2Y8hK1r74Cqe3m1KAt1TcFvKHbpvtvpvnK3GT/
tL4X5QPjlJc8+a5TiKuoX1noLxyH2bUU0RA0LqcMnZXbMSECD4YK0ryXWqOh8xML6KYIlwDBc0Y4
VcXNwnJI8EuTpcy4rmb6IKgvrmO4IhRzK5CdL7WVzW4YwH7QzoXyC69O7xCmkEUGkWJ9KfTI6nRO
F789cJAOaEst0CZpqJZPY0s9hhaejN4zWMZBb0iFI6AVhrjm9YL8PD6bM8gfQPyR52eRakCVd5oH
01pH1fI0rS9cQvJVfuG+2Fp3DY2WZoUcl0KRlEbDsciCxkOXdls0XimmSLcNGsM6km+jpYt+bgdf
f9BktZVw0OpETOqLwj37Mk2jLdNu/NDX1YC4oksAR0M6w4xVwgvtZnjjVzLENl7kfsE1zl0AEDDS
0BaHAoh895DpuK5Qm6aoL9sYhXZwh1nNcVgrz/2xRzc0kuuREZNmp2cbbl8sXOMzfvnG9rhbry4f
R8jVJmSxKh2K6gO3r7p04e4e9/PUdUEyaQS6Qb1EUSY+uR/EMouHur4IMYBm3b7Ktk69json0TEX
ttjoBK5NaSMOBz2MqHEAxYf/cTsYv+FUpRbd9uK2evUGOBMgWSsAKxKQP+7RyNnvXLDRqLTV1ygs
PjZ+l3dC/UFE3waQSUCRqsoUtTp0qThkUd7YaWC9DThi1ZdzBNl3u0sXboPpxv21JKNKCFEW5ICm
Kp9NVDtpFPC1XUeEb+NN1rJ7L4CSmFedgt4CcnZhYqeb5D8GQVY4wmbQvDdxWbLP8kFVqLXN8MgH
o2+wEcsF/z5rYsSNo/QOTM4UlAMp8SgJNb+xoxiVXt5D88u/dO6/g0DzIeBHkoZC+OSJJ2sek8R+
0djcIJuM9pQLIXHdfGEcd2WH0QwgJFiasc+R1YTbPVjLNdcMo5lCl1fFTl2pG3XTvqgbd83pic4Y
iuFD0ya3OKqtUis71Ja35kkLf7ewIacXzfglQMuJrIiyGFi/JwPmBrUcECw1Ngot/hovKhV0BCRm
IJe09dg1u+NTq/5KtyWqH//etKohLwMRCyRm8B2TSWCjQC20sLNlVBJ8o9+nUIcPDvVzKJ6l0hZr
q+H3Mv8kJUZwANPegv2py8HIVWCrkB4VcIlDu2hiXsu8PEjzzvZ9j+YMcI/qBdWoUrRKZeHlKozr
eetzRlsCGjuA4wA+dLLeaisyrevWsKWwBFerFpzEZi+iWMegpxn+HNUvpYn1AC84WVnFokeb6q9T
GrJQkL549cpNmL205TZCr7uwDblVmhhOQLKKytwGMNwzV23k1OBCoB1zcenuuXeZt58/WSmpcFqm
UDBVlWLx6IHlCCp+7nOo/UQh0QQSaTT6+G92BwdQrQgwBTboZGP6nuiEntd0dqjqVbkuDaHeZttm
w4tG9ppy5x48SZrVhAfpvQY68L+xDpUZPK4RiWjTwBW9/pXCDlVn18Wz2NW0QP9x7xAcZ+IA9ihw
hM/WiVogD2MxgcGlNG1fOLVb+I5xYm/3jYZeaFyJ8BKINsXJHpWBmMHDsmNtNgsZmvFijFizTxac
wPj6uLECBAeA1mD8Z9Engirk7UnIU57pO7Rk25EaEiHa973Zsk9cYDye1LteXZw22EEN/tcOvPit
HWwjJ/Txx3Z31M5pQcpNZ5UU5WDb2akMKVzSbOLd7r21+q238bkF3353I/6aV3DxAkg1pkxvzTdK
A2W9FOalndvt/dbI/PeGQzmRGwG5w8Jo78qHv6MVEcXCv0oiEJy35vpa7vAagTkus3NureTrMjFi
ATpMAfFLhVZDtvYgolzG2T6o608/Lz+hf0WDfpUvufnZFQZuUpaxkfCQn8y8MIRJyo3f0hUgL+6i
1RDsC+YpFBZHPU7idC8BHinIPPrs4N4nkzxIuYjCqc/ZUmmI/SmxxYSqzHP8zI/1fQ9vmKLX3frY
MRwBiEkPw3ghZJ9bZjQiATvDI1cBOoHbeZdVJ1PaLOLsqP0ZtFUVnfgaJlmwz0e2lLMLYc9dVnJc
Z8yriqYQ6AzId9dY2idh5ygsiAbBh0JetlCw+TgeLdtqQE29e611gL3J2UMT5fr08vhIza3rte3J
bMdCyWuuN57c7lCXL8U2B+i/GlaPrdzh836HqEqAtSG4G2tMt1NaB7HfVkrC2XuMDeyQ4grvHMjb
ETOlK5D9r1YhGKItmyOhMRCw2V0EA39/jl33PflZpBC6e7j+54MQQ4HVB0s9RUc1ihNEueywtt6A
Ujml9sf+4+1tH9KB1ma7yvXoUKy26/P5cDiBbev18XzcFR5G8/BhUCXVVEgf3nXNtgAjd2HJ2Upp
lJcYdA2RXFAB+fcgySF3KBAeEeSpGd5jJdloTwvm586YAkQeLkWQtd1xcMV94yK0LDhbQEozAry7
WBdeBLzSSWs+ujZGo/Kl4yWjkiBWGOpCa+fxqIT2+DNGnzE96SN3LA/vJogABtxuCgVtSaEndpzN
y2YaGXmLqvZn9sKHZtNefAQzj839luSn9gDFhxNDCyWqeRMfVtSSWmYhx9lyegg5qKCuhk7DbXyA
PnzVogNgkNZCpHeOqTl6mV2CFxGKd3K46mRbiIns7mSJdhAfCgaDbSj04eLiC9iuyEq7/VAmpI+N
bEn4765mNG4VBJdYLHgkvN/521nquwrMHgWODmIF723Y+iiKiWsODFvnHzAhPp6jmY2hoBIIXPKo
/ntHoALcWxgx0KS1hTcg08FB/f3492eW/Ob3J0swyG6eCH4FDvW/SH9I6NW1mq0qrdaPzdxF5mMN
9Z9hTOMRDaWVoOkxjA+8QfRerxfO78I0TYE1sdK7ec7g9znd0bU99/748+8KdVjzm++frHkl9Q0r
N/j9kR9SwT/tQdw0FvF8mi7YmrkAbkxNHhaa0GZKpsGUs//yDWkfnB6PZWmqxgD1KvOT+Y4k9OPv
8z+eiVr9Yp/NkoHxz68M+H1Y19K4pUKCfjQy7FS0G+n1Dn33PyPvwDIr3MIm/qVsvbI4OF7SArsm
Qn6ohMqbRo4cwQsM4JA/wNIZvdkd1j9LIKqZoORmncYtf2UULYpCEccYJsQrZMp8rtXnv49Xau5S
go9BegnpQbyYpm/MkJHLsBvFs/bsPjlzNN00pH4KICK3bReqXjMH9MbUZFcEvt8pYtJDyu093CqG
6BN+u0S0umRjsjG0BtkKT4ANNqclJd6hXpqw8YKaXCgqXld4EKDzBW/yydnxIoWtmIgbtx4QdRSg
gRUoanuyZOfu9Ty2kF3ZmcwWlCB4kcE1arsoW4uflmsJq/AJENrDEsvD+EuPRjSZMybMnCLxMSKw
8TsLT9HZ9bgaxSQGxANJSsMAvx2XBNjYdreYD1qap8kZEVOpyMpRT8mGruszoOOiKaCvIHleOowz
HuBmQcbDenUYZcDai8GDoa37bH6FVDBafSE4mjnvNybGT7gy4UroVggYcPvLm727dfTGaC124Zqc
8f3XNqYAqwDsqHIAKkTbf65X0YumL8lyzhpAiA2qIcTYyjTMVQKXdwCsQjhBON0F8Pmxx1r6+ckD
GZpFWSrG+PnyJ3hKV0MPafTHFuaiL2DP/hnB5CZWHY6vHDiAsWE/JdhVzx353mir8zpaWPClwUyc
idKnSdMh02nrErInNU3thaHMng4IzKLyiH6QuyRNFMZeU3PgsweHa0p88l3q/KKu28xtPCa//9fI
ZEmqpM+bqIURT88M7V+nEUdHePXrk9VglVzK+xq/nuKlzFMTdDsSRKqWouC7Aj/irxs7k7VwA78J
ywT87jpUgU8viSWZ3JprF8mQZ/3I1Xgmjr0dhBZOC+MZY5f4fzj7sh1JcWjbL0JiNPDKECORmZFT
ZdULqikBAzbz9PV3Oc/VOREEClStbqmlbnXtsLG397D2WlCEfy223spnX3S7FzZmLh3fQ+YJxVre
31GWB/ID8Qq0vJvIUYPz+bwGVb3B9s33TpzzC8dlk6QJB7zur8lufzKf3bcXaCQdPx684O3z/tIW
XeTFymbunk9F1SepjdDynG30fTCBw21tOWu7N/P0epxyajVYDd3XThIcPs/317AU6l8dtZmfHzGW
DBldfJ7TMXpg+9fX5wZ8D86KmeWDZoP8DNSQKnD41x9lSi1WNYYhlEkZpiP/YjDmja+x7C0ZUQy0
1fDIg1Vujq7rwDJCLR6DWNe1tqOvIDMCC4BTrcQRS47y0sz80hSYMBtbKCJY22SHXH0brQCPl87V
pYHZjQnryJSaCQaAgvks39SP3/Qwrl3LJW98aWR2TULeN+Mgw4icQY+xdrQz35NH5RB59Y7/h3f+
0tbsotASXEdkgC11qwThju/XwvnlT4IeoIleGJAXM68P3iOwOg/Q95hszJE6+p5OiIlWbsrS8QLx
hYEKIio49td43oVjaUhH0yrUNGRAH5pXfWNHVGPcwkVNFF7sCFnU9/9iETUXC9hzlN/n9f5JjsaG
Q1bhNXH4yYkOfNgOh+7B3QF5eDa8P9KmdYfHta91o4EhPCiYev7X7OxojDykoUQtDVoUniE79IVh
9A3sdt7nGfxun5+YPMRf9c4CNtUAp9ladPtVjZ1nAZc/YHZeZGiidibHD8BOTxs8ge/vjZeeTN95
enp+Vh5ePmM/9j93f+7vtyqe7xu7AqKCqVkxdTK72awL+1wuqHgOYRmzlfkbAWduAWrmw4PrK/jc
4StFvw4YYmd11UvZ3BdI5f9bn117o1MT2qiw/v4O68eNkrrhnuyj7fcDxuRewHmbeGy7BnBbjDUu
zc6+NlQtlIbUMBuCFsz6ww4QLBUKLvf3dvHyXGzt7JMOSaHLUQUrMvEeBQvp4CCNVOKVIHaxhnC5
mtl7adZNK2Ud7NQHcCJy59Q/tycj84CtOv9Z8aH60uN8aWz2qqVN2khGBmP6SRTK+szRduGT/fwL
DGM/ep9+Cz2E62Lie8CKu2NOnrgiOJgLNykg4tQ40hP7CwrQyHv5PLz9fEOrYeXhNUSoeHOm0X9F
GxgNHoPMXGMT9sRIrf5/QryPj2xvokhlOtZW8IEOO/EpXvd7/WlUAEGX3TT3nd+/U5CVQwa42hV+
A7hl7VHfwvE/7P58ioJWtGHuZ7H9/Pyz6vOWnQ+K/4A0GEB0zEE4mhplfMxRBKp99VwEA8RwXvk2
3sTfqv2m3tZOtA9/s63mHpJH8Ct63MPI9v7+Yb3BYX95wIsfMTtFdMh5OmX4EdpjFmgYZs1e8lP6
Zp9KWIs28bF8WqNWFL7l5jsBpICeI6bdkCJdR0hlb1ZaUU4o6RZd4QpiKBeBVLFyDRfDPU3RZMRg
kKMCHeC1maK3OIb4SihHfWD4dT/tex3wDA/gKn/l5C0G4pemZo5F7SWN5CbXXwFRm/bGN7aPXaXc
2j8+TQoQpuqAZufT2kQeWaE+WoqfLg3PfE1ngZBVmwr9tQoSH7fPJRgYWHNot0A4KHDhkVIBTrNl
YKFmOVpV0wTYI3N6LerSMcZvtHkZ6bbUje23IQM0Wakcna21rBaWhnEh9L8BwMM/59BdNugj7ZpO
fj3ahl9vw9+gDeKPawzdCy/RlZWZX8v0puhU5G2v1PiMfkqt20HlZdpkw5/xTwO6CjNe7TLdPr24
7WIWBazFhqGasxuX5l1makhHXwvIjYSZtrGn9zpGrx3jdhFzi656Adi61t3QeIvVzcp9v13wtfXZ
goumbIeyU/pXufMmTD+UjbYJeeIU+r5odJeYuypVj6BkWrF7+4DArmWAykwDG6OszwKOPhtba7Q4
YEnjJusOklk7E5+A2ix8PX2Ix8/K3tAI9GHD0TCg2WGbz4Dybhvuht2fpl15zxZCAfwckACKiWLg
WL/ekosIV48i1Uztang1f9f6earO5bTj0o/uk3SgXXjBG9ru1ughF9zEtdHZHiQ64l5FBzRLkhvf
Umq/ap1uCEoT4pR0N44fUgOaoL3F+1/cG+ljr4CWUEqcif0c9VPD3la+iXgQrx3x9e+ZeUi57PoE
p394nUpvZEczxcPIfcIw7HmOlKfRUSn3VnFSX7HlrVmQ1IA+ASWm+ejllPW8VLp+eJUPauSa+rNZ
D9tINbZ18YNa3zVzU5L8gWbg5H+xMY848FNR79Npr3UnLXPz8mlQeqeJX7VxS/RHKylXQiux7ns/
cPaduhgjbbUMBCDttY/CluJt0sZHianTym28GQQGMhbH8P+2YvYFzHSMJdB5Dq9R9Z6GLyb4nlEF
xRx+Wmwk8mpieHD0NMCesAX5oSpdNTxJ9TNVzlX2oqgbOfq+ciaWvJMJGB8GJtAMx8Da9atpJFNh
aZEyvNpZYg0+y4vUjfRU/2mP1rRhRvm3ATb8sTLK0JeV4ShRoCTRxv7ZZ1a+UoQUvujiO2DMAbz5
YqICRHKQuvtCGVxe0riO64pXTZBlG6Pc/RjTbbirMQej+8k/1oS/bGFeEbgZAJEAKZ6vG0KTwxg2
bZDKkpMptmsz2803ejSuHC5xeGaLgv8DJAQEpKKCM3tMw6HGUIqitkHTdu+RNeYb25a0FSP2wtaB
85ZgB7FzYuz4+jO2gk4gauspqAwudS7RxgxTB6zTf2VhVjSeQSWmPQwQ+cuOFLMrz7YWW/Y27Uhm
nnjIMcZiVZo1OboNaTe8RgP5ozWFUfihYSY/LIMqrzyUFdAMDXaDmf261R+0vk9br5SU8jmvGKZb
m4Lb73yItU8+8vK30ajTI4DE6StL1eqcNaPkZ1EIdRPd1IqXTh06zWk1nnGvmNr+mY5t/oiZJDA6
UtOWWr/T+vK3ynj6Kx/D5JWGccYcgxX8HKaTnrnFZJCTVshl7I8dSAbcskrijzhVZfTYOnSSMUbf
jxt1qjt7C0RcBiLVjqfJq85ZzAGntMdTpVeSvokTVToAl6P9IiGVwVnMG00GH2uSnbtcmtgDSySI
0EzyGDV+jKIiGApykA1HcpJ+TGbHf/Rmbe6pXI4f8IMpKDZoy7irscr6yWiWlX6d8w68nUD+J34G
ra6XqFQ7GaOpmHnzckMpqds0DE9zFjd17pStSt5A5Di0fs0oB74Vg3M/44Qb6a4dRkwLhC0oeDuZ
ljk4W8uGe3aNhNdPS2qHDtiU+u8Ji/i0b7F3xDG6Hrov4xDla9jNebIo7hKmXIXuJsSqQb4ofMzF
vU1UGtdqP/QBiJLZ4Cpjx2tUWkkfb+TJ7jMvhNN4bisOdrA8s5OXhjdmgg3RoIjbtRyfQintDtod
o5L/DIsM2CEzBZmkCoEUYDIVkDtiVwydeGpBrM7PwLabugVJcgDdUrM5WamJwlEygmbADTVT0Bjh
MTqB1S73q2Iqf7fhVJWerUzNX6mIWOqxzkrAJduDSVAgs+MjxhvhkJM8l3ZKm+XtBkP81bBt7AoI
RS3LBuYAv2k+D3Uvy540GhEI1IdphCa4UUdT4YAoz8RAfVVZ40rULy7vzIVgsAjVZTEbA1q5mQuh
Y1fEjIx90JPCbfot0eJNV/6VsjWw8bzGIL4kKFBQkFNAn6hr8xTVktAoa+VoCCwaKc+TRAbHtmuy
ATmUjLehBBi3HRrqlMxCkg1eJK8NTWnDzbHEOKMNjlO9pGvDAAseFFwCBureYOxD8DYLYQdtSEmj
50OgoTrtaiYk/DJCPu8/hLN4FStHZortxQgoxo/A0nV9hoe2rXmb6FNATGMDKVQ3NptDWxNUP8a/
kOhdcdhL5sRcBaJRYpvqHMM+TaTT+RTJAQcy+LENdUjmFDi8eTV2TzyfTFeDAL1/f4235whPkGhT
IBPB8NH8kcis2uzrQZqCpKC2b7RtvsN72x7wnHOPYyBmJQkQb+j1uRX28MmQQ0LYw5yd264eOD5q
LAcxTUw3ivTiZHdShy5sJ60kdrPs8evzYYJDluGiMSkjz0I4s0eBrlKpHMhGOO4Nwn6qjdVvhwTU
C3o4TQ+MKI2bKVK5ub+nC1dG0KBjGhQvvKieiwTswvnJEnTKuKpNwTCUrl2qvmx1u761z5gKd0cd
fJfDa9cA/artE15DE2yC9FYRroHB5pVlsQOCehedJnT9Ueed/Q7EnLXdNUwJQM8vux1HeOWYPekg
l8FAgQDlQJDyV8SFqwRB/JSgEkM7DEcmbYr/ZYicvO/+lompu63SsGPeytJJlqfprelrDGDHeeWh
GZHtWTXYO1bGxQsa0o0zsjHcsJyWD1bEm5f7m3t787EmQQGl2QhqMH4429siUYtabeVAG8aHQi2/
NYWm//shJTimNrYN6QkaLdc2ijGpID0zDcEUNc1JhaKUh/Oc/DLV1t7dX87tfQDyC7UABfhPVFXm
Mxa51iU81go14GmpO7bRjLs6n3JXH5ph5T4smUIdDMU08GfhxZjvHCOcDogeAhRTSO/W4RbQ4/ur
uQ05sWWim4KJYIG2nrllyOXFItfRgkpOyqPa1BjX7AzyzIB8PyIiAL63JSDDHEjk2tMI3fj79uc5
PU68+AEYjRN/g8loVgyr7KwyNHStAmXYGGk/OqENvYf0l6Trnj36NUht9An8L3K/6SLusnH/X34A
aNpR1ERxExLn10fHyi3NzonYAT332iHyIWnrZnJ5MPXpXZHfSqXcM1MLqGQ9yn3tdEm94tEXPjNC
L6RvsG8KgfDrX1C2sD92Ctwez7u3StH5gZqZpYPqIkSV7v56Fz64iA4wKieui/ZV7rjwdL1m0obq
jRzkslZxhOgTVL86Xd+Yad2/91IS+rXapRtmor+kTSgt3Ld/+3xhLFfTEEcIyRygzK8Xa8WDFOI0
yeAcVuyjMSadj1NeI6Yl2Q/GpH+c0hXnS/0i9FHQorTA3nBtL1QkeSptQw4SRsnOVBg7RKGVbaxI
7Z6yNMwfpLBHPYKb5VqBWSzl+uXE/mKfVR2FWMEZem1azUKrtzosNVNjN+T2eaTjOxdUn22PGSX7
HPP4taaYLdfXKne3L6kwbVlIJ8WDNn9JQYYRDxbYv4JSZiIoQD3uO6eBTlIHcGY3qbf3v+q82iy2
+cqgOOMXx0pLoFmutzBol70jld9TK93UWv4IHUUHxGyHJE4OrASlfm8qK7YXrg+YaAi+L2IxJATq
tekpzbSYSKUakNzKPTWNFHSJuhyn2khXTN0+Zbpu6gTT16LNjqrDtakRg6yAzjM12ED6ZCWYnJeV
xBZe/uHzNywpMM+GjF8NBs6RhDtsaA8WI6cpzP7ISf3QYCxRSst9USbP/RT76q++775RuwZLlOSH
KWaBZMCs6adagkq2J0/3P/HCxdURuiMqE0EnnsDrtVsjMQs6NGpgaJidJdxNyh+U9W4KqqP7loTL
n92bK0uzs9ROUR6yHpbM2C8kUP2gDRlnx7f7VtbWM7udAH0RiAL2apCmnSd3p4Y0m9DYF/aaptSi
IdQM4eHRkgHJ/PXGgR3ProewUgNW2w999YM2xcbqDUxFroDGlwzhAYWyB1hNMB84CxcMOgwYj7bU
IKOZx8hPXpCdpvW+lJorZ3XpHiC1RC6Hzi1w3TOnaocmuHb0SAsM2rBdZOZviCPWCLoXQgNI7WA9
oCMAIxl0wa43TgHgXomyVAm0Oozc3mr7fZ0p0eRURG0hjG5MPoFs0q6yhMgKpI39EWEo+GPt5s3W
zW5le28XjZaW8OToVePdnMexTSzpXVylclDX6uR09VRv0YRKvfvH8tabQZoYwgrI7kAFD2LF60Wn
qYnXEx8yyDu6n0h4app2H5GVyPL2fUAAC1epQbwBVYk5+00z5lIqx5MSpCpYzSB3XBYGqnjTEVpk
P8EpdtbWCERvDyfaZpDLA8U9BBbgP6/Xlet2b3eoXwc6Y9NZAf26l7KQHCzSToHUkzV+n4Wvhe68
hsAOPVCscnbrJBR8LD5VCOsalR1jTqDlQmLMRN//XLdmCNpiyMWFpA6QObNwhlZoICfyoAc81yFu
pKf1tufRv983AMcQpgPqis4qzsX15mVSlXZxDSuxngPPNKCiw9vcWrnVt0cPVgSvJnyUoDWZ3bfJ
zFk4NJoeWENYBkgdwQ2EoPVc1vUaWO3WxeMYw5oQ1MI4zTwqq3NlSmhGjUAqGro1ihwvlszkXZ6p
2hYt5PE9ltq113tpfWJyD+8squwgzLreRYwQhznjjREklY7pybilFEq3qDDrjl7zyPjno4EReDA6
w+fDSSK5uTbH2dgWU18awZSXhmt1U7tp62aNFGZpUUIoBako6gU3jC12kXZTifmCwIyYw6dHOwXD
CVVXvNLS90L2DnINXCVVnY/a5zoYMNUmJ0FiJRAR6PRsTzKt31khj3d2g2YACIwi//7dWlgaBgsE
GSc6SgYmgWcbqJOhs1vdCFJSdJ4Vx+gyp33hjIrdrJhaiF+BkhB0k1idoBCZfSxtNNJKD20jKC0z
2/J8lI5gwiE7olRt0JpVtGdZ3O5GiWiu3qv0mA+jsorZEDfsOvKBkqgMqjAdhUywk81uYDJ0kdyF
jAS2zJAVDIdGj3ydfScZmPMUhytgWCboXDha/mKuJg1L+433HKRJoDBA3UH894sYvqhsOQon2Qji
1MQQbx0Pnh5DlQyxd7Gy34umkGujVwiCWeQo16aiQTKltrVIYBEM1x8NrR76JzomGZTWpW7QVnqS
t14aci4oiOugTSK6OcfC5FkWlzqECAKJQ4m5ysz6bzGE8kp2cLsoYQXRgYFeIWKWWURZT0SCd5VJ
oFZW9VPtbG2TaWh3OUlar2EhFleEOE8Fdwpc6JzonJsA9mUS+CHtJu7BNarVPQQYoUerrzwKi4ZA
aoFmLpi8wMJw/aWU0jJY3eFL4bFm71lo5jtIxRcrlBJz5hIkP+J1E+RkX+gOawYDrCkaPpwkYWBE
Nv+wi9x2QDYuPVZ91R3a3pCP0TApBzZIo0/BO79JqZxv6zxvn0sl2+uUZq6chpBVpmW4taRO/yED
/viNFmPxaMY98bqqSf+YaC2uuPmFrw4VTYyF4lOA+Gyuh2j2FVL/pA4DM49Cl0cop5LceDGyVUj8
bT0Bl/NLTxBwSdQVZlF3aw7owBpqGDR4vqAbI8fxB8FbDUpSJiW/S07KV8inllCXIV0Mpcm05+9d
aihrS57jD8XXQoCKcBgnAi3xeTOHZyr482hsBaFFqVdQeXitpNhuPCtKNyU1w10H9W0vzRHWVWA2
8psxfEhyu3rs4z49Zan1rldUO2Zw/Ctp6sLnQPiCeAwzujiwc8U1WWk7u2kjK7BaMr6SCG1JnkfF
eUKxZeVq3D6KyOag8gj1XhAZYYjv+mo0rahysSI99Xbukvy3hpmhqsWsKzQU/1X0CltuY/IYFEWg
7gM6cs4kOWpR3RrczE/ceiB25SgTeKx+/OuDK1oOqA6iig4/NS8GYynorqWgM58YOrP5oPzRwaLm
kgg1q/uWbrIBjAOjP4lRCNwb8CjMXKWW2kyLI56dQjymj1maiNJrbLpZaNADrk63uW9PPN9XD6sA
ooBgCR8M3UH4sutPFQut7hbd9RPLZf1lRJnF6/QW0/Bx/3cKGwPolGbylFizn1V5YCvWb7ItWEfg
jkI3/AO6E7PVtmXYaFXT8VOXRvqJMlAhFeowbOu4+ZtKcfLIY7lyYztVXu4v++aECsMIdAUyCG/F
vHentbkWTbnNT0AP2pOjaRFUvKQwjMBjDtaRYZNPTfWXFsP4r7cQhuGgUGlGroe+z8xVJRDF6JgS
F6d2YsCZIKL0cZwSx8r6ZuXVvQ3dhC2wuAKmCA8M2NH1t6UGA6mbBo4no+xDj1WFHTQDwjSFK8rT
FMvxpwXA/SFsBqDTzChRnxR7YLv7Oz2HCSKmwK8QagxoIgqlPfEpLoKn3opiQBmK4jQpFXnRJcBW
ZGMQ6AUTar8qVLhoP7KNDJLPl9xojd5JQDR2HnmTOZOdkgOg+uamCe1fajSxzWSDJoFU0AJLm+Ln
/d964yK/fio6Dmi8oNA2995F0hl2kVTFKQ2p7mcQpWaIsrcFs7Rf9y3dBA+wBD+MbiZwg+i5z7Jj
tH1ShUjAwU22kngl6cBvKw/5ih8W1+f6covbJWb3AFUVbcDrrU+sOiwTUmrogIZN6pUdU1H9rUh+
bmqZ9i5hjTHs76/sdg/BAAE+KhHAirLGzPcjFx8z3GoSlPoUTS+sTCE0w4AvKh+LgUPL61/N6WgL
yzhZuM+3pF9Gq/VT02ZWkPYtgFYmurbWCazQsuEkchzV/4zWEPAz3Cih0IdXbF7rKvSqLqXRMoNI
TaF9FsoW7TYM5J3RSmR+u48g7REsS2B0EZje2eXFkZmqlCVWMADi52LcIk4cQMXSlz6MjTVi6dvj
eG1s9gqgghcbDNROQQt8j4OMChynA7X+2dsjdQOIDyUhoG8ADr4+jlbN4ynvJDNIyk7dalMFaWec
os5JdADG+x7KDsRoMMNaaSRdARndOnyEoah4ofODYAEh9bXtOqRj1RuxHUzW4BVdeEyGBOiA+nXq
lG0pvd4/lQv7CW4w0KOBcB1DuvNaZdSMvKeIEIO2zEbTGQ05k9zGIqm9Ei7cnBKwXyHHAY0qQJii
ZHS9LN0qFeQgBQ9kku4SE++12iqSb6trfbM1Q7OXmpSWFjKDQ4CPdJC++OT92SySlbfiZtuwGmSI
sgG+SbQFvmZgLp6KMBzrOAkHDthQQzeU81cmt/lKhXfRyBfcCoVzDDaL/35hpIqlTAotSAm2XQIg
oxG1yYMcMcZWnO+iHfDX/o8gPLTXr+0YdoaSkW3xYIiScN/nkOJBX3mNNXh+rvGq40wjjAGoC3MI
8x5f3OSWoCczjmR0Cwweti11QupX5rgdon907bAFmB6I11TB2Q5s//WKejKaRmGExjGTn6xmcEvP
bBrv/s25CRe+jBDR8LNRAAGM5NrImI2iUmGTo0yJBAxrTN8n3WTvHVKiQzna0UeDXPUwAaO3jbQp
cS2t1r/JLYnOZKigxSdZzKn0qD6wIqvcIdd/c25r0M2jekRWAoZ5/Cp+LKYukJx/0fHPU1zkdyG1
JkaO0btZ+Btjq/jdqft+f0vmk3UAgKA3hUoDFFnRkEB99npLCm0aKyvPrCMC2dztcjvaZGWpbADJ
5lt0BAePjRV0FobS8qiVpA+kxgiC1BAWoSTYhgeuWqUfmjx+MOs6PJlSwl8bmTfPdjd0O1iW99MU
h9Sr6kj2mkaxW4eMreDRNIHvdmIFiN4VzzWPTbAoMBiagJYB84m66cyhAFydT8NErKOejUgMt4pa
76X2R4r6xv3tWzM0iz8LeQSuozatYzcdAW2A3qrm5Mlj2r3/Bzt4RlEhRFUbTc3rrzSprGkSHXZM
Y3Skifg2S34UeukPk7m5b2rh0iM9/D9TM9cykpbLeWxZx8Zun8KcvJvlphlPjSE7qtqv+Ms1Y7MP
JZmgSVPBJHhMsazIO0nV865ZY8tY+kg2HkSQDSBTQJnqevPUrE20DqhvsExPzO21nO1rXlk7a2wf
dHNUVr7V3DeLwwf4h4l5eTFROSdBlzstDhUOc31lD05KWOtVasJWTt58NAgZBKSAEMApJubiQG0x
OxIpal7UNss46NWkgAaREYXQzImb7lsddSaEbMxe/Vn3tfClYxYP7lBjfMaVB7UZ3ZTb7WtrySz2
qggU3g7q6lqkOSNPdc3RonH61ZE8OxMGkWyfpboaInyKNOW3XFTQy5DHtuotD00fpLOJGpVrXbEb
50cUtMQw7QuXJJChs4uVa/owGdSQjoDwl2+d6ZAdFMgkCvWnlY28yWSxkYhwQZQu5j9MlCuuj0dR
E8osq40CUFk2m/KhdNgvMfyaPxZr78/N0QCYF41LFaUyJN83cGxlbJPQVIYosCkwOZ11BqJ/p1eQ
WZWZ5DTKj66EuotG0RnLv034VxTXXW87f5TWsJs3N+/6p5izVeco1yg86aOgkQ459EzVttxmYL/t
Ifclse0/+pQvY5iQgmw8IGjzfm3f8NGImzEKkuxbokl+N3528WsG1ZFu+Lhvah5L4muasmhcmfia
Yqjn+mtKTaoBjj5FgUJLTw0PA+YcxniFi+XGo2AiFVUPPC/If0VIeW3ENninytxMgiq3Tm34Hirp
to9BINyuZBY38CQsB5awFozewndZMwfZ2XYYxpDICXRFOhom730NeUZTavylLzHUlw588DPFiDYk
UtKnIbbqzRiD77yPrW6LeRz1LPeArXMFoXWJyOUpRFj/2DLtmXcYHAVAuV9lmV/YHoitI/7F0Jb4
BKIueBEF6yFmR5I+oUGM0Rt9r0TBYOzR782f7IOSesbP+k8YepvwzP7iN9///uLPvixLwCBsI4OG
/8XHmVdTCQvjWkFjImgh2g39YB5MZ9Ar2HQ79BDSuW/sBixzbe2GsnhMAGEvNVgr6Z84KvdJMXrq
pG/hZjamjUmk8diB6J99gy/NzGllrYvm0RzGJIBQ4EI95nqjS4z/VKNs0EDJO0cvOUBpIdqXRudg
VMkp5QHPgvFkGN+j6ltb615MgdC7vwULfsS+/Amzq8CVNDVSg2C/x58RfTfHBvznXtfIrraGtFp4
EwRXFBAZ6POJNP96tfFg6uDWwmrDcdeXn0MIctPuR44pRzV6M9J2Jce6PcVgDcLOig4AIoev0a2L
U9wzrckqtY0DJQk6i7iVBaYVYMKN/Nf9LVx4gWBJRfoDaBeg+vO0xAqTSKWIoINuY4BArjxlTunG
BBJn9cqBvfWOqJoJLQRAWvC2zqu2vVTIFte1GBUtVUxcQBHlLV8zMqeTQGgCK/DCohaDIt28JUuV
ekIHMUqC3h+C8EDcZ6L7kSd5lbem2770kS5NzeIEmrGm7TKYKvlfSXKjM7OPTbWSid0MqogFAVAM
GikVMZc27zkROtYJZ3USqNvyWfuQfUzjOZW5OZe/skHQtbzdPxFLn+nS3ixiTcvRUGkLe1yp3azw
shitp3GtvHnrKq9XNbtPqTHW0LCDlWTyE38DjJPiV2f776rOym3YA3w90kx4ZBMF3HkALpmRZobE
SDCL8s3U8ic54ltuxs9WlW6KyXYTVruV/mFH4BKwmupxGqXPEnOoUru7v68LDhMZFBJDpNaAJWD5
1y6kRBhdmHlOA/NReSTv1h/i/eaevIOAJ/66b2zpaF7aEh/5wn9Mw1jYAm4V1OxQqBhoMn9VZev0
wxpH1NJpwX1GhICEA8mu8JsXhrKkjMvM6mlAJOoySNq1BpiF6ErMc9N+FpcAoxIo+EOVVWQe12YE
HCBi9UQDNJzP9IkcgAnNn/NnSAIE0Ov1eAqu+V274rGWdlGommCcAGV/lDyvrcY6l+JJ12kQya0D
tSEH484OajSdvhJqLXotgfcTygfgwJkHqSbyeAXHNAk+jA0ZnenYQ7w78+s9EqCVeHjxHF7amr2a
xUQHJZNgqwfxpe38qJ1viBJASti4/coDvXT5Lk3NAuK6AnEaqsNJUPuG/5/+cACn0FEGAgev1/XX
kZVOjaMQMw41bcBilfeOCMy8f79IwOT+r5HZCpAdKmQaKoSTUMImRfNYaNxJ7XNUrZFzL+4Vqvim
jTQNlbfZYVNBOGLbaUsDauZgmZHooyyBj+v+chafe4CvEFRANAtl/JmVoeRFVWW4r6PaDdsqVvBM
2pPhVQAIoz1h/R4lTUbP1Mj8hg22H/b2mmDfbdSGGBkQP1BF4Cojh7n+bkjnB4L+IfxgYsSeZFvH
CmPofixrn2NdGN6gI7e4v+wlL2XDe2BCGDx6QNJcmwwnvRrCVFxkam9RrJl2SH5Tl4LVdmWDF1wG
ohvAHIDnwyz2vA1OCrktexalgWJ8cuwfQgItrVwxSPvPS7oyNPuQUdy2hU4lGhhq5gOjfgh7IwAh
hn/fzMI7LXJNjL+AZUSMQF7vXIQp/S5P0jRIerv0i5BFvTNO9i9CISqJZiTkr8EI7TTM6iNM+fer
EKiFT3f1A2afbpKSCskNT4NakT9USd62svGYjdIulEnvDJb+QIn2rYzK3Sg0y9DiBH6SluCfoaB0
HbIcsqZAJnv3t2XpV6HGBreDNjdmd2e/inFg8cDukAZxBYmFgfrZ9GwWxkqFcukwod2GrjPKeigS
zXLZkmpxCwybWHt9KsufsfaoqMnORqHm35cDPTSUooDMhMOeXckEdahEtjMsR6t8Rcd4sPmrLv+5
pQNC/ksrc4fdamYf1nkatD4BBiJmb0r9l2PG+u3+asSZvE7DhZgNNAFtYGuBn5qtptc6m/bVlAWS
ajO36gqOlLT37xtZOgGXRmaLGY2m0CMuZ0GcgdhVZc5/uN8mynUohWEGHOHP9cXLowp6zkaB56D+
ULN3qu4q+nl/CUvHC50o5JjgkAWNwix/Uco8BKFECRPRQx4+D+m+DT2S7+9bWfoaAMHisQGoAKo9
s40q29CoBgMeUQM99V8Mr9WuYWDOecXxLuVJAMb+n53ZS13VBZd6JU6D4iNDNCjFTgjB47ALHTlq
3KqUt2GeHbKidKYxyMz4gSn6yn1del2vfsPso/E6awtTxm9AEYz9QdeK/LW+F8fK8mLux+f7G7vw
jgoFATHGDLw86nPXJwRZYVIbPU0DLgVjkj8OGZQr612fgoq2WBvNWjjuKKCiVAB1bjyic2R+WyV6
ZFIlhWT25DTkM4K4U2YaK5dq4URihAfoWfT8UUFTZieyk8q4D6sR39D6JUOdVIo24KHBR1zDsy4u
B8VgTIcBsXYjfEUjqy3rQcUz3VaOyiN3mg4jW8M8Lhx90UQV009ijlKbLacvWVJT04RbtQhOY+TK
dfUfdgyfHj1rYHd0oOuvD0HW1zRqapIGZfU7mc5dByYysAKm1cv9w7b0ZTCYh7FpHDUEbrOnCKIY
EI4zbCwFcbD2/0j7rt7IkaXZX0SA3rwWbTt1S6LsCyGNRvTe89ffoPa7s93VPE3MObsYAwygZLms
rMzIiD4AT5CvC4kNqq6Vg7y0NHAUM3YTDz7QY1yOCIUeCIW2frKXIEjcii8amHqU6O9fdrOrmHG8
M9EJjXGPu7Lz0q6GETkkvmpq/pELDmWyhi5ZCJ9QSpqRXHMxCQhbajDoKhnqFHbq2CNhGJtVFW5i
uYT86r7L/W3Qqls0Qti3F2vpiQd76GzBtsCNftU9lrbVOPUcLqc9f4+OgZawdnZUwa5itF9dDEje
yqJdp0dn/MS/BqntUbARGqzi2aDLm4nBPE1mZgorN8mSkRmdBjQcHkloK7yczFia2DTtxmQ/cad4
gHA9XwDvZ32JxcvK/M0RAhVBSLgVkT8Ezh/5XupURSDtB3RRSNCsQlJThVyOBVVe5Xn6DYm7ca1m
sXS2zq1ROz5ji5JB3hSbsfOBKv8UffBNsrW+nhydf9Ktcc0O6yxbM+U+F0iMiBlsd5OSOMM7rsas
NxtZz2O9i3dhZNWF0Zbb2Lo9pbOru2V5PvVnlgtZENJB49HVdCiC/WDWX3VL1M//zQh12jp/mkJf
wbINtf0efcRvE2hJH27bWHJPaITG0xnBPyArtA22ClptTNJ93URfOZpv6gndTHJt/G9mqKuDqdkh
GJk03Re15GRZsJmS8V0Ro7WwaWk4CAF/wOp4ZdCOEFA3T8imON336IImLdprrLj350KDtJZNW7oN
cX8A5DTzKiI0v9wCQI0AAMVl6V4TIlnnPDTqytC8vj1vC2cJkHu8yIAjRWKIjiAGv9K0foKPQG5Z
DyQQCdS8jtIoMHErln6evtSWRicwnB6H4j2KNNSxVdRSTVp1SPZRu23rgEjNHZ+8lLndFkBe/GK7
7Rh+pv4HSs8lJ+ljsxZeLI51JvFBMmfm0aEi68ircmHosd1z1lHwaCtCq/dC3V8Lln729NVIUVNB
+AfgGnomL1cuqMHtiF/pHtyLlqhPxme6hegTEZC3zkxJj1Feub2My5N7ZpLaLFPsj7HYhymqHp3F
bnuTNUMSNOTEbcvNYGe6tGJx4SDIrILucQ2PIWA+5t175qA4Lpe0joVr9JLUzsEHhuoUE5xuD2vB
C4KfRZzJ4+b1opmHWrlA30fjJXsI2KF1154STq+E+8Z7ZuqVlPnCZYmwFswdIvpPwPNEOdwGzMyl
FOO0ZSC/IV3qR6AEjFI7HcVhU7R4T6bowTyE6MD8L2ZyVm+eew7mhAJ1TSNZw/Mp/tsr4r7rfrf7
qPt7AAnazYBXR40frgTEaZeLJXReXgR+EOzb5rMADJ+V0ArZblO0rmooRN9etIWdgYwsgCPAv83t
ZdQ5B4dZLTPTGO6noNCzclv7IgS3Vx5zC2cZ0SFCaAB48Ryn87Ig+Uz5WBJRDxPv06k1WOlb1lDT
+Hv0yNzn9a8daluESoDAUEQ5TJEeZE8xWuYjyh8A6l7xjgs7HT4edbfZNWIPUgGhyklDBdracA/K
U1PFg8EIJQ6leQ7BZxq/T13BrSzT4gz+sQjM8OWeEGtOKNB3EO4LJdFFPP/56CEDx6oMOaH/YkOc
WaLdYVJEGZd5KCnWHqBUPYsByh9Dq6w8UhY33pkdygdqbTnMlIHhPi1RwRMiQ0rxjFwjBpnPCuXc
EcggPSMCOogEHXWW0L/mxZKaAURRSYOtcbHTCf3aM3XZCJCJaNYBKpFenLivJbaPkM1CFXaS/W8w
an/dXpQFf4dh/GuBWpTO9+M24WAhZmszET/A4KtXrOIw3AG8BQaedvptg0tDwksYVfmfJz5NkNBq
EVqAZRhEqfeYgRmBHavn2yauN4Aw37YAMs0QDUze5ZYG5483cCl8OFOoeh7EpGk+h7XayPXEzUZA
DTezAQObThnpaiWeWuTJ93nhWYkm3UXCUyiLu2AYjkHagK5FcW4P6/qkAtqPCwK1XDgj+NTLYVUe
I2rAcKd7NGmTDhfRcPJVt4v+2iFcmqGOj9hqScO0ebpHBwH4lZX2biru5DWU3NpgqNshLLwmqLIC
96xsJokUkrBGhjEtE1Jpv2/P27VPxYDmwhKqdwrKxNSAeI1J1IjtUyCCjl5YPDfgtimGGsMChjaQ
jdvWlvYFqAaQQJ/ly9CYcLlKHtsyKBQgkg4iVPZDJMeY4bkUG72smm/0O60nZa62+3x6UTJDNDs3
KdLseYyvNAM7Fe1eTKLKqAHRNMDUlTtCO6xxBS2YQuwA5gbgFhDA088EBdiqfAy4bh+HHqSShuR1
gDKrNSlSa9+exis3gSsdsIiZ4mNuZWKpi7DyZJ4py67bo6RqMEphBMlKWmT+CRcO/NICjY1IvUSu
qwJjwWllSNuyrQmLlTVlceMAvBfpDFvxlijVmjHEA/d0e4DXyabZPq541E0BfIVax+VGCdScyxCE
dvvul8jfi/qGUyCJlAHjCeZMvdLrlfFebcwfe0iY4M2F4g7d56SmuRyXKsY71Hr+OwAaCjz0rTEx
K9f81XGj7FDj6kovQMsnDzuD5UslUXjXNyrhjl8tyi/uRuXfEVFHTWjFiPc0jAg7vnwGsewm/K1B
56oyQ/3pmzVia2XN1oY2//vZY8f3wwBiOjB4mH6dAgMaiyuX45VXnOcO7N/IfKJqjCvs0gAidr/u
S8zd9CsP9UnPecO8ve3WLFDOMC+QcUznXVDLuwS0pl4tgdoUDMm/btu5folSQ6EcPLq3W76UBByv
8CGqjbA6iSJpnL3XkSIh0IZ4GaA9LkH68H80PHuWs0UqpNKfEh+GpSOvFZCp7a2g1F96S2AdaftW
fRRkZU4X9+HZqs3/fmZxasqYCzisWsM+x8JB9J8TYYX2Zc0EtdVzL2THMBIxm8KpGz579ZAL7ysT
d5W9pVaM2t3ALU5pOm++OEgN0H5pgS6+FjWJDTSGZbbHrziKJRcPRkQ0pCN+xpuUGhNY0iMB3Kvd
ng0Hwnq4jIU1lbSlaTs3QQ2pDtBOHflhv+cH0m/kXbhy2a8NYfa5ZysPMYYMNjCEJnrnm2PUPays
yZoB6hoMBI6pSzHo9x6yD8UGjQNlcCd89G53UO/Y3VN4jPTk/rbRlUmjKd6Txgd0VvH7fZKVRs6V
eg58Yram7bZoBXwbIDqcsy3q/O9nU1eE4B5IMiyNN+g8ARCgWvGlS/cdSKb+GKC2F0h0+qRu4n6f
fQG7oUeSW6d215lVaItrpYhFb4cnGnRBVBT7QA5zOZogSzweTEL9fuTe2ZmG3EKGigQEEquqLr5j
kVZGtxS9/DE490hTBrt4aCplNqgXgs6GuvLZgKWlh7QMMmQr23x5Kv9vdDB2dS21ca9GeY9E5vit
ETJ8f6wgORd2A4iQ8MZFPwbCYzpGV1ulRzMb9lxR3WeRmwSHMXJvb+uFQVyYoC6kPC8KJQbZ6Z7n
3vLkC8e1zI81+v9PXL5ybOetRYWWF6bmU322t/m2QNcxJF72aVIj0fEhqG8DFES4tTfosh0Ue1GK
/dG4uLQzO7e+E3CGsAW0XtUzFYk8KMOI2toOWIh8MKJ/LVGObmbA4EYFh6nJIz2GXo+YMWYs6Iw3
EHll9hZ8HkijVaRUIKKpActzOSqfHflRLZIeGPeWZOJEemS/bu+FxYmDds/PMxp8hpTzkThhauIC
G7pnt2npW6BMJKLsiEPq3Da0NG9IWKOijC4Y1OWpnaCWg9SLSTug6b8l4bBJihc1e5vza1z79/E9
0uMoz8/6ETMO5HLakjzqw1DIB+DkO7dmSMaZRakDbxL/NTQJRHrnlqhBQTbP71mxHvZQPAATlRAF
eltlaw/pa1TQbAZQA/xC5RCB8eWAQPfkK1IIBcFG0Is9a3q5zTLOIJMpsctNvtadu+Qfzs1R265X
IXHKDFiqQIh38hfD+0Y4vvC+yXE2UMZ/SeeC997F4KjVGpGX1IYYg5O6yEhzlqRQbf5L7kOA1FDQ
w60EvDCANGjnuJzBSGOGLKqnwQWyC3qCUiZuVF9eK1xQE3dlhbr7sjhIQiGBpp70GvU2qFR6DjSL
DxDVY/rX28eJbmigbdHdc3JUCSlTw1bM7Jn0TU1BSvYuv/PZPkRVrelIEDvRXT488uMdXrZr1S4a
LfePfRRjQWKFl/tV8TII1VIA59vgoj8czHJG2pkEHHPSJjqg61e1nm+P9weHdHaTXNmjjlomZ0qI
RR5c0U6aR2kyOghpWlBszlDLy+zeGT/xywmtEb8zm8Q2ZPP2J/zIEN76BMpXdnPOqZYg66Oyb4l6
bNDkk2edmUdOjZbVaKeg8aLnwmMbN0aVv8nNxwjQ3pRtUDDU1XwXB7/z0pQhNjjsmqJBdPIwZXZc
S3cqA71DtdcL5lQ35aaRuW0v9vq4Ug9Y3jRALKnI+gN/QHt7r5Hltg2UwYW6BKt79vx/tYEwLP4M
9KGyBt4OtsbteaM8/z8rB0jeD0stSjqU9ypGDT2WPDO4A2BuolHkJQo6/iiGpAeTs+Ep4wTONzSt
3za7vGPO7FJubCj9RhZjeXBrHq/7zgiz3pIQH4jeCQWeWIytnnnhCtvvDq226X0QgGkk5IncS0Yg
v6YxUL9Sr4dQ4sx2+crX0Q07/8yKgkouWDFlPPqosDVRIb41dViKSoyIHH4lxR3ye4mKqtMGHEVK
z5Bq660WHWjW1H/szsw7cyoRkF3qIZgwIppQfayGFHRWJIP9BUwjsgcBdzUzPG0kvp9A9s5kvF2F
nAF3KAoXWQsOHBBTG5J0EnYKxNLl05hvCzAr3160pWnBKwigM6RVwRRChzyd3GeyV6itWw13KaSL
ivABe3UQQz3uMugEun5B+nG/Jo++sEfRoiWADxBtLaANomdFKTOopDGdO7HPNZfbk2zXeWkNWWoK
/d89WOYVgC0Ql4GnBKUdGiigaSlaHUS1c8XhWIgB6frnmLFkHln5HXplxIeVKaWyGf/Ym/GjgLOA
d46mN+1EJpMmTujcMW7zx2HwebOAXbR4izqLNiFTSCBkE2IxH3m/V7ZJBv3K29+wcDGCpBcAIDBp
4mFDi0IXYpLwVah17oMa8Mgwi4RFEyXzlUyVnqx11f4UHCk/DQgwMEnwcSyoJKmrIpm0lslSuXdj
eczuJlFiHhKlYaBeGPsyKFSafDu02PFCUY2G34BtOUPdPxu11gzHid8zkwqRRVkY9dEDyRbC48Jq
lUjV26Zsd22oPkE3UjAUfpT1SQHjd+cVmV5qcGYQuW1MAdKfFVcXNtMGnMX00P0Ux0YkLdi7LZEd
kQquWwH+RhLKacXFL21k+DxQgaAGAkAvtZGHgC39MI2RFkmyF/Cv34vMp9Lfd+VdLTzdXlQ6b/+z
sQAYBuIA9UVIjVGRW6I2PbhZ8t4VPVMTN9Aq3Wgc9LaCghT9dwfSQaDBXsa611OFAap4rYxOw4r+
7wMQFkNeF8VAGmVZdK0/KUzZu6VoeYNqt2VgzRKwRW6A/HBXTZss3Kao5MviL7Z9zFsQHJcy6GJe
s8g/3Z6NpS0ug88ZWpVQdcAz8DLClLJJ6kSp6F3Gey/bX6N2jAtSyUTJ71YDdCrl8c+4UXhCLRzA
bSCqL22BbCztg6ztXb6JPgHDJLEiIwYLj/Kvjil0KAC3/AoaaHmxz2xSt6lfDXyR813vCh7zS1Dt
yLPzAleov82T2ga8xRhbsOlwA/GyyeCbVbTcPIFXpxp9LNpcambBIn056KlowGbJNb2bijsx2pTt
XkoOcXuEWm9jhoOeo0unKnZcBBc6GdlhWmNiWlzhsw+gjlbVpqU4zrtNCBhTSlIySJnlnUSQh7eg
FlMycSXGXxvx/EFnyRNc4XIUyVjmaOTuBq7elKm2l9q1/OPinYsD/GdmqWcL00NCTYswsyNTO1xc
Gixe5YW8CZmBQMYO2ZpZ7y2wIomkkn372PyHffXHOJ1j9QZe6UcRg2wS6yDLemEi266+mtPTY+2s
BF3LKwhlRFz1s2QDtYcZr0KSvYYtJX0rWaeJHzPgO8cHwXvWVkwtT+pMPCjM1vDuvFy8MPAHPmSr
3u2z3314kMFU7eH1nhloX0MuLPes77z5/m8mE51Y4KueyfGvoqe8ydimwyFtcXepoNuxJDyXCmgt
64xGOslR22bTNk7w+7bhH6riq8N5Zpi6CqBXpSa51ONwThsueABV5dPEAm5SwAfCDwazfnEeETaE
mJ0PmYxN3x+KRnU0BHd9E+mQJd1EohuUp5J95L0W9Mc2cl0Dkmot35FYdNRu5UU5+4tbn0xFCXXZ
N0ObY67ALZRsVGTY/N5pmLWexaWpQVoNLJczpybCPcpvBUOftxPEKtxIO0hWYGatLtQFSZ89yZZ9
yFsbCXgBwDycfNZPWuUyGRofJo/kmnfimQNe8HJ+AJHZtgL25DRMdi84A973t1dw4WgAv8OiCQgc
63iNUF+JTuSAK5h5Nux02g7evSRsIIJujOKxlNYYDpeNQZgAdMO4Lek+DC+chphJJZzDDATIji/0
UCYgcvyLRQ9+1kUr0efCSmNs/5qj/Bsg4xyo3MXe1Ui192xLGf+ryftjgAZQRIMkQWuc7d0iqfWS
lc0x+/C3vi1N6HHr14jp541Jbdzz4fx4nrNroWSKXqxHDGcnkW5lqn5wK7d+OOUixUJo4qzDD+ej
Rw9AOF6pkW8RN5lfGpXYGHVzZBqiNBsVJ8UbWBA1iUDyVMfKq7Z82BzicS1FTac/53AHA0afHdB5
6EWi23HBv8z76F/D3mTzk6Z4xV0wJrOCfMMrutqP8VvHSb8R3CtbKaqrjEht9pfA63++AX2S+ACg
X6EFdenOO7FotUDAli3K+4B/QC0d0uCy7+siv7l9EpduxJnc5Y8pKs6IyiHXKkHG6SiVY5k5zWuJ
fOgY1nuW2Ya/KsmIDh54WLw1FfjFjYWXw092AMUtyiMKsedVFcfAcJurhNF6aBUPUbO2xRbCmvnZ
+8fM/O9n+7cesiIaVa932dFRw9Hq6l2uD0VF2je/tav22O7UiYCaKBlBPpl9cCsT/NO8drXHzz6A
Wsum4KIqkQIkgzeD1bmQ3whJbLZ2rTeno2QJ1jtDJuMQsWQ07rrEafTBbnS8InLnfmWt57W8+hRR
RLe5OqceaNoW3xvTFtUkJOSSuwE65cCgsCATrYykeo0iG/EfqcWH8rWpGyJMujfdae1Do7fe2+0P
oQk5/9nfZx9CPSnKOM+nNMyRFjp2OXnF/HMPdeo0CsQJ7BTKoglW5EGJ9A7vVr7fT/EDV1nNpNdx
azSlBQaQ+BigQzX7Szqpf74M2Xs88OZEM03kXSME1tQwHFyhy19Drfwam12Qftwe/+I6oB9rppQH
YzT9uFCFZpS4COuQDRyDrC7Ikz02NOQqM3OvAePlGn5w8azNhUTgpnHh0mctQ8WjT9tocEH2EW2F
eoo/xiDKVvrJF4/amRXqqA2a4CUKV2Lu4lbcQ7TY3xVCEFi51GiPt2fwR0roaiujtIJgR4PEOU2R
orZsVoUNphDxVGc11rjlbd5G0/wTYwV28YrdYg2/jGjDbmtzHI+57e9f4s1oae+t5W8Ks7U4u7ey
7+BDUvS63eD3znwMrURfCwiWgnMND/U/30p5APCzAlFQwANEfEDykQwcsgLeAZo/Mc8TtXQ8/6E5
/DeZuAuzlGf3wMcRyg22MlMcQvY99x47YaNmRwkwsPRUcPAytxdlcf3Pxkm9IPNY5eJATQZX6cJx
mw9DZeZtV21kNVzrul5KxmBwSGHN6ow4p9TgKrA8p35YDW5u9tvG4u3sxBnML/lxXl3Q4u9lK7Nr
5/YAF8/tmVFqgB0zzG0JGfwn03s7KIKFelHl4r6qA4kEueATAICVlXBv+YY+s0oFlCnY9NQswFD5
PjcHR2omQJuPlQM9tSo7gPmI95DVNZl0zWssr+efOaYflVyLSNNDZdtlpebI492AApPK9CvO8D8c
j3/N0JdBAqW4tilQ6NKQ5j/Fmqp37Db0CK98+W9dFhCFe2TWYs+l0gTS/vzMJYnWaYkGjKceH3Mt
aPTckHX8VNMV5EybEIq5oQFnvJGGSW88C/Bku8p8AwgkQ+ROdfam1R+lsmE+fOabH3bgXNNlce3J
slQ6u/g4antzFdNlsYCjlHqmH9l1e99ErioaY79J0RqgQ7w8N6R4F7UqaUBxpP19YvfCPrXTmVCD
vjWDpS8yXw/NNN/HitkUla4Ua/X/xfcS7l0BEnVgYKJF4xgh6zqxwq3hia/86Mjtm8yAbce+fXT/
w3L/a4YKNz3Zz6YZPOFGjCWCpgGlEFF9bNIjWn3MEs1KCHl4QEVUI8Fek7AhVMDVcsQfqeKw+XFg
CpKEOy7udD7kVs742hxQN2fIiKXKd83ggiNOF+NAzzxLYvL7dpUAcdlxnk03dRkNXq50HNviVohz
Kwr3sXZXltFboZ20yMn8Yjexb8L0kLLbqHG8tjXAe7ll1H2prQHWlwYNugJcGLMU5ZWab6gGzSDl
I9yLUg4fYtjNdsTBGAqZ23dpKq3N8rxp6Zjh3KBAPQUaTYyCEiAC/66WTwLbEBDhtqEV5tuUXysX
LN0VKC2yIHWeWRJpBhJ1bAR+yD2c4A8//6yDDQu68LZU7P7z9s5eMoQaO5I9vIaWYLrrymOkXp2Z
zNyhLI2pgBNj2qei6p0pD4+quOatF+p7QDkhqQn5vVlfivIMY4z3udehNDrlih23T/2QQqSt09V2
K2g7reC2QvitZX/Z1foTl5+bpS5Bn2uEWAqU0Q3BEFJvw/I1XuN8WNoeZyboGvkkDWOeMdBk7OrX
vjtW1QC9PStMRKLGbhWv3a5L64asKQcUAhAZ4AC43I1M6JUCkzOj2wRI48R49in3fOuofesEqBT+
7SZB4z2o3+D/UOyG0t6lMV+thigIoIIpArBSWR3/IbznPFHilXvj+kxf2qGPmBpHSejDDqNtG+V9
Ul4L9II+3B7M9Wvm0gjlypsugQBjBGQMkA6lzoseu2XykbVuW1l4uMMMxNPm6g+yqXR6G2KHI9sB
Ku9KA6cP6iein4EHJ605MYZfQ1qk2+SvfPjFjM+ptFPGrxEZhCJgDAmogVKMnKD5FYS/RUAbxm2m
Fg4vbvjc8HHT9G0PpYmVabnev5ffS8090OKhpPRAnaX5aZzuG6c2OpmglUX2V1DDa5aoBUgBVEG7
DCxVyiZQN7FUmrH/gr48nY1YoDVWMHsL2BqMDBcE0mHoL0WX9uXuxaCYIB40jCxODkIXOHVhVt3j
IAyk7NvHDGxBqtXXLOnjiQBUEomsjgZbEnp2w27aTueyjygDH2GPktKGX2tSv46TZbh51D/AAaai
PEx9Xt+BJnWo+RF1EM4z1aocSVyAX7iLo98re3LhfM1XigIkHLihr3ithJxTa8B8eFescEUPOode
r9xUxkdNeoDUTVEeOzkgMfNY+RK6IImU3xfMfQOYUfgdSbsoiH6l6peCvjdodrevEKFkWt/Km5UN
svKZtE6IzxVwYZ7Iu50Y8xYoac1GKcMtEq7xKRibtXaQH06Dy5sd9x8ALjOV6Vxso54QoGBL0hhY
VneXE6TTSnKU9c/PT1H/PO1fXl7e3t7u7j62T0ixke+eJPrXXy8L7COPg/6+mWeHbgUtAlnuQdMq
ucEeOAsi24MlWWBEOvh2aDc7wfYs4SG1J0fecGZ+lE3WViKSbKOnVdru6/t5ViFTZv51yG5cta6H
mq/KCTTPXAnABGI1EJzyQW7FvNXOGkRxIVWOsibuEzCQzFBhWnmGCyIlrFpFdtlt8KZZkwNSl7vM
lMERfnuCufl6pxd4ptsBvSR6Vq7SciMrRMLYarKbk+Oogxlcfz365LdISuO0f9sGpCfPt03+YFeu
TKJNChwyc/xGk5IpaI0owEUuu8buUJ3co/VuHYxEH3UtJJ/W5ojWaeJaBG7loT45jqM7W9O0SYTB
G/e7lXt14UGIqT77Gir+CSaUzdm8kF2FhGbeGfUTgHyhGzm6Xu6HbYJs0nYN2rRmVKCqytjREKId
MAV4cD7r7+NnmZjCi7Cf7qBo1j03UJJ+9B9X5n2+pm7MOw3gZMMIT/CgxLwbB+P9cLSOx8ywjoHO
kPeSfM6TbqVQmyP5prozMO+PEdE/eJIfnXvp1BJnZSPQujIIPeepBzEMXinazI13eftUWSL741DL
rndoHw5WtU9Ca//CW5ppo+9H537fA9/5PW6VNXji4qY/Mzx72bPSBVSAkB7mYXjiDF7PD9pj1dll
jPe/1Qivt6d9IcuEUYIg6qcvWkRL0KWxAfQdecg2OGEpmfad9tRPIO84Df7Be1FCPXoIIDy2MrXX
ITCgwZB4AiMU2gygQ3RpE0TETB8OvuoWWFHJfCrs3FkZ1vXdfGliDmXO5jALoaTce57isra4BeDW
jKzQZPSOvLygmuaIzioUY80idVIBRGiFxGcUdzA6o9d9h7mrdvET98AbuYUN6mQHb8U9/lQlqDMD
IlcAPTVIDINzgdqiMleOvJ/UGCU48rtdoGtmqX8GBvjK9YSg/G/lVkYeSrvclnZ9ABrCmucgtX3C
Wg+JETqRMZCTZFckMqN7sGSTmMxf3+JvhR0aCWH0F8AX9X4nbZIDs2l03/L0YFOCJ/+RsdSVES3u
jLMBUbtRTqs0ZJRKcY3C8u+f8uNaH99PgYCaMiDSVdAzgiB0VqS93BgKyvRN2imK2xiiLuy8E/NQ
WJGFGTMnJ34PjMnxt7XNvdRWRdRdbgW7gDR2Y8dYRO+BxzyA3Nvx7vr1e3XBBaJWg9cLsJULdA+R
2oWZmoSqC5U5szXfq41iTXveJL6bhLr3cvuMLKTGgI04M0edEZhLkymLVLc10Z8OaL6lmMgDEc38
yI3QiuzARExNFOO2Xbp5c3asF3apk+J7dSBWAoYp2+q22eR3IRlIBxqBl3LT2d2dZ942uOBPf9DW
GkQrwEpC925OFYS4o2RQXc+ODMFpdlhYi3XKFZ+zZoYKRgWIhiFrCjMIA51h499rduQUuvJ2ezQL
4AloswA8/v+HQz07Ekg8K2Xfq+5rtkEDjhXfAxH74B/k/WS3UMhQcEUiqfnGrRmefzB9dMA8B910
tFKBr5UaoIxQPk+kUXWbfbmVP+RtYlSmaCj2+Bj/kk63hzlvPtoYpBeQvRCB+VVo9h028kqu7wLN
FUozFAk8FIpoPtoD1vQ5lqJZZJ//tUTNp98IAcTwIs3VArPXpQC41n0tGHH7KJs9p/MrId3swq4H
JkPdAuxCcNvzNjq7mWq0rjRTmmluto8e5UfeWJM8W565Pwboaj+EBLnRmw3IB8YBMvzB37OWuLLZ
l2cNDw1oZUlgCaTT9wClaEonl5orHtiPcst/Vd8gMjP5B37lTbloCVHCDM5BkyqSWJcT1qae2CpN
r7mgzygfol8K5NMsFDPB7jx9KCvbbtE5nVujchxNLHeh5LUa0nMzXAxNMvm9f88dqp1yx8Z69Q7p
ST4lay/8hYtvDoX+DJK6ySM0MHs8B7PaEbwGj+IX97tdYz9eclDnNqjLVcsLhQvjTkNAG3Sk/0BH
2LH6zq1mhTxjodag4g5H7w9eo2g8omEHXOhBhSnNPNeIa5Kc+qcNfxoNXdLrPWduw2PydNtXLCSK
YBAALg65GDQZ0yySCdtljNrAILtVSGkHeJJKuxb3Z4CqMHjmCW+lwAAIOgRL9XbXf66yoCzO7dkX
UHML7WEfYlb4gspAQ9c9UczAEj5rW9683PEGyD3ekqfIXhNXvPYlwEHMxTNgSsDcJFIPtVGtUg5k
UJ6rsJPl8Zuy4rbTN9P01u0JXrIDtXTMLZgSZ4mEyyNYyWVdt0XNuKxWbBGH/ionX3FA+daZBT+w
KwHC/NMuPKSI5AKHLAZeCGCjopvHRiGGzEcR827CwAnHfZUZOdQZTF5ohZV4U7xaN6ThQVmHchTU
s2YE7eXI+ADwmHESJJeZ7rhyyxY7NdoUGlHQieYxL573FULJJDqwgJn4j9NwknIi8U+I0nRFsIcv
1v9oHcV7LBJ9euJQwcafv6uPPHc09bGvdBY9T/5uHKA45lmeb7S10aB5QYZ0Evj/UtK+xAlpOlMu
EZinqIE9DfFO8FcQOldXAkaJKxRx5SxseHXniJBnSbP5RZkFqmeW9QihUwVpxAjECWYSRqUT8IVv
lu3oreycJcuqODP/Q4MGZMfzzjq77URpADsgU8muPDDo6x7AL+8LfLGpB0xyKGmprdRxdi9p41qh
f2lp5w4lJGYRKqHYQt0bPVOVPhQUZMBvgJPgCONBYyPeStmTwJHikAZWm29BlC5Hh8nfRuox02K9
5A5sr7OcEzD6BLLkT23cTZNVV8SXT1wLNGbxzvtOrJoCqJpri8mfk++wPKSNhx5Ou03efEjES6SN
dXXHv2ZbSbxn1ckKI+L1VqXuBfzt9uG8juN/djBYzSSk/tBcSA1UFsFZ2kxIx0HK9oT3UwXsMbgk
27LwnaJuRqPqEt6IK6HblFJ93yQyuLrG8tGX09bgOU/VJc0z+jT7TucRQi8m1xshVULCC6lASvDh
kS5Ths3t774GgMxYOw3INMSzGAIdTwoB38uTryZPQq0mG1D8pXc8I2+CBPoGIQDs3QDFPMEbLK3A
WUNIXFhSGv2tuDXclSJJkCnGY3DOJNPOrcsBlI+qyXOLCFIODZffRziyYtUTUJiQEisZy80pUJ5D
bsX7XCdfYFrFyx1U4xDFYOlYUPRkoWQr1n9Kc9vrdcHpOatj7b4xwqe+2QKOKXm/xdUuq3lDXDpY
mMWYIZuDd7BES7LIcS6wcZ35T1GrqSbLoFzUe6xnjnkX2HXIQZS3q2tnCjxxywdMZ6GvhLTRVBgq
hNtNrS+btXDy6m0hglGF1yRou0IfBFE/5Se6BrzrUe0/VbGITFtU6zIbS/oslm1VQj5aLSCFRtyU
qq357ARNtDqzmjCKNurIryEUrpME+BqQzaOsDuEauA7qvvMjNixAseE/cY9qoKfxYfxmQcw16Wgo
jfDOEo3/R9p3LTmOLMl+EcygxWsmACqgyBIo9QLr7qqG1hpfv446e3fIJC9hs2s9um0qkCoyMsLD
fRisPLIk/yjIVhPYgOYUckX47JgWf0RHRP93uc2gt5WSGNWxr6nfKPG+UCxNOCiSaRivmhfIVOPW
5nEJT5mlXZKV6M3BPQ1i6+W+O/O3mQJxhiIbsKNefZWEAd67kpM9dtpDJRukad+L4Xs6xPMmU+cV
P/STob2yjdcnKlT4K5hELm1P0iBC26AMPFF/gPPwzeBp4gCNI2G573Qq9ttEPrWKzfumaNa/0kf+
aXiVrWk0lfggUM2SRSKdlJdMNwff7DnLAP/+mtO5vvCxtGcfyV5IXaVoYVUEHugSjSPXbEbJkrR9
4CqoG7ZHwZIP0JV/l4Kt9sjB69emQHllZZl+CkPMVIEZAadwAbEu+I3LqZLQGTp0ih54zZBYxeNU
veaVNQYbv6Cq/91yTl9uqu4jn2MiyU44/al5UxU2GnBBo0KEfIMcQ29BHxHK2oQvrbQ3ZW4zT2hN
eEhTK/ZPEMqQa4tLtp1BhNRSHqUvVEj9Z+OpjXc1qCRaJHe5b1l9DEFB0Alut5/bD80gI2Reo130
nEyQY8n3rbKG4fyhPb83eCaPIHNZL2cQavJUt1FtNDuSZnyKAtfoabKP4reqIvk2S97Q0oRLG835
H/kpLraJYs6hE7S2qryJozl9qcEu4J5kIMOLvTaZHTy20RxVPyVS/QRvQ/LRQxv6tHSP0Gg4aaoN
Pnvt05d3Wu+lya7Kj0AZhosGuaNqtjy7eXlIgSuNSM/tAp2WKBwXr3ltlppVjYd6E2mP5TuaVO7f
hDducBSaVAD0EaIht6IwCfFJa9qA59TAaxNbrSiw8VWwAxN+bwKslRIx2ugtndyiRbuahfa3hubo
59qrOlUnV14T9bh1LV18zhLUnTmRNIeY0dD4gTe5mYy2X7tJzAFF9JAnRfjaTlSWLZlPTF1co9O4
cTovLDPuq0vFcc5kLvC4nGRZCp6jkhqNRhTVBrNSnWcEHecrs3/95EdsjOgfzn7hEAY91eVw0d4t
yXUdhF7LP3C4eeJ5dMNAJ00JPEW+0CRaSTMRMCftBQTNvY7jGE47Q1+ltbt6Z+FLpP80Ii35Nbbl
OotLsZI7KfQKXRlA0hcZD0onjpuq1wQ6TE3uNFqqvxTCcApavj3kRjCaRTaBFCwUxPdC7Qw68Wli
ipVQfJWcvwb1vn7a4wshTAqVAREkeKDfu5wr9CNpUdaEkdf50raOYtPQagooe6NtysYOu95quF0e
91CSe4q517R2jNpONMCVf98/M9dFShS7wbyFsBALp2sq48jVUpYmNSsST90kgDQJb5o9uXBWiUxF
fycq25qIH8kRVEHefcvXAKHFMtR8JdywgDAqTKzSA4shNkaYemr1kBt2HYCTZ1skJ833JPVPrLlZ
Q3y0W/APrWo1emPmPv9eii8jGAPCfJHSKAA0fR94IKtTn+pltIcpaAG2VFK+Qh1cMeHKA/AqvcR8
8hI2nJ1oQU5lDnFX4olqJnkj3JAdD00DFE8KCZE6zqk8FuHKXXtjN6MIh0gE+hpI4rLZCS4Hxjfi
69SrAYlwmjVym2WrMdfIxY9nrpFIHGrg1PHjhelBm16HL03alw+9TtcS+z81oUtLyEKgXwdgJOS+
kWO6nD2tzvxCCpPUm9J5H8SuPO2FWnP9zqm8apatofgop21PEVuYnOy/3N9v1wlQpHeAcAGXC0QH
BSizX5rPRE7u/NAPvVpYaLDigSQTOj7tPnXzOiZZveHXeleu98ulSeZwpRO4ooTeCL1FTCQRO5JK
AhqwPuZZ+eaQZLo/wmUAzPwiuauh5gWyIFDqMQdqzIoRTJVa5EnhkJphNzeEL3jKDVpC71u6Lupj
LiELCWSfIcFrsJF9UTXBKGhx7BX5YVIfg34G7Q96zcRvZHSUX+ArTXOrsoWYDI6qH43Wnl3w85Cu
Ibl4SNYquNcAF3wPeCORQgf79CJceLm2WlvGscilsddy7rDQS4g0456UR9/mZlLmu+yooyQ5keYk
eYZ6qsdtUCLNB1m5fGVqrutKy6fISB8ALroQpDPnqeTHrC7AleXV8ldZvvT1Y8OdpAySUKEVRET1
0dQfe8poSqgVy3sfcn0IL8VOhDKldX+Zbm2/xWEAf4naDy6by1lJimocBChxeJ0kIRwyunxTS3EL
XG4xb2OtSk0ECWvvl1tGQc4ETh+sBW4WxqiSNKGQhVHipaGub+W+4XdD9yG0/QEopBlPvNhYeTHd
yID88Cdg5SEwvnBFXI5zqnyIc0yY1Vn+I0+7SROgyYD3htyQ7HlEMN5EltBZ+hos+NaBU8DbgxZ8
fsmOMWGWOHRljEd47GlqP7sCGE6SDL0ubT2v+K7lXmFPtgYCKgEJFpD4sc02Ujfwk6aHCRIckD+S
IjivlUvmlnMWz00sy3p2tfnwzejyjxMvbAQi6AnpZsTtXxKgC698/jFJBJpSTeLEIxlXSlO3dsy5
aSYYUgPJQDhUJZ5eKhqoWUaOxqkASFKp4bmrFTpop7Js8+/PhoYXPnqXVCAe2QhsDkNh5o0m8dop
RsPsiy9VZigFNB5LnMdsbYte37KLOJKMgEcBTgg3OTO9RZ+Ec4Exol1VsItBF6GiPlb7WZifIHq+
KDloiRkgVt0KXQlkWIxWXTnsIrPlalAh6HNuJcDY212jfmnxJIHaiosO2SyutrQvDupqs6HchEQ3
2rvA4HP5qS2IMcpsFrAc2aFTkHZFqx7RpYcGenDzHq2pfLNJ1vh6bu4/TBF41aFghswH48H5Qpkk
eVISz8gaE1Te0D1/5maa5S/IdUu13eGFPuqHhjfR88sHa1HQclTZQaOHbqmNGiDVYNlmWt4Xy1ks
U48v+sjlCh0t1HqanmI59BLQ2B/zGQpuiu5ndCqHj3+9F5G/QN0NCE2oy//E6GdnT5GCpBzLNvVA
TYRu24OkmENlyTkoWT7vW7puHccWPDfFuEowq0IASmpST3TRc7l711K79a237j2iIBCwUhtNmPsy
oRqk/rJjDP2ubXBUV6vR1zEtEL86nBmkKBdBa+bIQ45XmpMozTykpxuzEAUwjiWQmP73F+CFGcZB
V3qRZvGQZF42x+hS3oNrKhQPYI8Z13KdN95RFyNig1uxCkK+02FKehY3c0G0N/0D4sk6VGBoayEF
FtnjQFD7el5ZUfF65wKrDBAgIrFFSZmJN8DjH/d1VGYe4GYWEu6/Jq9xY/s7PjbEjk0d4JLBbE7q
AeKv0wH3x1rwdeNyuviA5QPPd++kRoAp5plX87lBJtVIrSCZcvv+OG9kUzDBZ+Nk4opALoDcL4vM
K03VP3WDCeo4EWq94MK0OXHbvIj1Xs23K1Zv3E0XVhlnqOpNDcUTDE47ftV/MoLaVGLK7yNFJnhX
U2lPren3432jN+4K2AQVNqjp8OD7SbScTSgfiAE4DNrM4xK8KEGN+huXBpQsuj6hUR9xm24QRyrn
xRqg9LoRAN4BBwZYSB44SDzOL5cSFZwAhaIu9VKw8x3jdiwFXMWB3NGg5ASAsZRq1p+X3NtrwCdT
S8a0qBWnLIq2oNGUZK9hEPdfCWc0/deIXdAdo6jkfuMIKsFW6jsO5ByGXodoJKnAKVsLclmbfKxq
sxsoMxhForopVZQlBuMPBxFhxR6TQi6QXDQUS0jH8Lc0RkFkdmNcJy4kvcecFrmKu0FW2nww7y/E
zUO90IHhvsZViPLS5XyIRa8oVVmlHnIKLdebekOEAEQJ/qNm0MFRULrWaRKBF2qg6PRFj+v9DxBv
XEvQa/vnA5jDLct8HkMeC0/meNspPMCkXQSR6mTfQJddogm4Z/+Ap3K0dQBNUSSxw4YoB64D13L7
t+bew1fMcto+tQFmPCJG9lypLuou/4vPBOgZRKngoEcuh9k3A1pgpzKeU/CIfUe/+G3scKEMet7a
jjqzH2y1Jr1O8FyiVdDRWnnn/IcMmOyeGnVKR4Tpyc73LRQsE5HWya4fd3WEu59UGuHXFBWuSb6w
y2UU0oH2BW4Tb7TLVe2QKufmUUi9YtpW6qGrEpKENjKFErqaY+m7GyKrRZa/jwXSJ+8TuOj9fQQt
lgSNQChlVjtdejUmqg7oa3ub4qcJQIfMrCuODGvl91u+AK8pPOnxsl8ecZffyoV1NEyxkXqo7/dm
0KmlWWWTTwxMuYXCqkrSNCu2dc2t8WTdeNwsmEEwKC2tOdC6ubQMlSW/SlQZs6TywbYZpQaQg2l+
ULKqXLmmb0UDKEFChARxONjLmOC41KpAqecIrl0SZDBbd5MVG8UrCj57PqnWCic3bxKEt9DzBlof
v5hDxSHSjDowunh8hoYnwbDjjrQgyGpf1MlGZSB6S2ZzCtcusMVZMCGmdG6WuSd9PYz8uOoyr1KJ
Wp00xe34g27jgHLJoRw3U73yxLnGc2Gjg8YXOWaUXwElY5ZwVKpGCCHe5009shHAGEE367cI2HpD
OvENZRH9FCIuii1uMvuGajaPOxXwfgOs1vNfYdr78son3fJnQM6A8FYDiAa16stNxVcCF3Uchygp
NPo9GGkBImmVZ5FrFBdy1OFBKKqA8lwW0Q7Y3ZWH5q1EgQQXZeAJhiI5WLMuzSeaH4LdPMk9yBMR
NX7XJtT55C2n7SVpk4/tJg0ea72xojXRt5txN4yK8qIIgSwk4yFlIQOeqIflQSFj9djwuWlAIsSP
raTPaM0XtFHf+tZBVz8JMltRG7hGvApLCw33s4CSXgi5TjCMPYzRq56avE/Bx3ffjd84hlBsRTCO
JCGyV+wx5KZWiYVMyD1oVlNO2gVND3YM11hD2tyoFAHLhLe3sSQqVcBFLpehqjpVLxMp91KnfuZ2
GWkoZLTI05Pw9Kcm4hqr463s4IU9ZtcNc963dQh7BXFDW/67tG88fc8Pp8RRyVsJZXOvgW7i6u19
48Rf2GUumjwXGn2Oxdzr/+BFkMiHPPyVaxulKEGeAT2nWie+4oKtix+fG+7g43NKM02sEU1E3aEo
rSJdwZTeOH8XX7RsgbPQkptl1ccDNPdQLl/6BUqz5zPs+pEI4XczrtKG3LQH0BoPpkq0d7I8Q9OU
RlpTwt40opFyi7Qr2RWb8HnEmgNjT3lCS3fpl7H6itLtQMyv7OA35PX+zv7BTDC+d4lN/uc7mOOX
9Wg+Dg3sgAMISYhBJJSGCYhdse++u49NYzo5wK0l2XvPw+/Hx7VE7K2k8IV95hpv8l6qhGqZdwJg
K9gIawfvlyLejPvCx/BDPA8j8zH4fX/ct2oe53ZZDqJo6sA3EWHcHZ0UgnZ7PLdp6kPoYmNKu/vG
bjyVLmyx16o8RKkeYoy6dujBBxu3J396HYPvVYjMrWTRhSnmKs30RC4mCcOSjhkabZCTQY9wf2gG
PHJJLT/EnwPAiq6/ltu+7bn+2UdsiUUJAgQVIU70JGyLinQF5V3+lZ/3yTcwOnNiciBgKazqWVRX
Mjc3nfOZZcaHYfsMQzpjdnnpURUAqovtERJ0q8HxTZ+1JLVB9woIBcurUQ8qJ6sB0J0Kd1jQj4qd
CWh7ABf+joMCsbZUeRK7/iW+8UpHed024gdkKjOUC416jcd82TLXx/afj2HcVd4JaTgKWOe4dPvQ
GvGu4Sj0F9AQnwLBc8hMbi1DdnsX/2Ny+f0zD7k8f0Ezg3mWFEeI7RYMqfI7EMbCKqkIezhRGwLv
/5lSFLOk9TgOxiS1oyPWDwDXqBSPyv6Bz1w84rje4lY6ZlgndGWPuY4GX1CHQYFUVGH1aK+Pj4WH
LIbpk5YI6EMMyVdmhq6xve8WmCvgv60CHQomH6QV2CNTC4DSNW09OlN1iPwalMHIilUfdUUk/0tP
bbkLV+IYZgkXixr6kMA7v2BBEXJfLuFc1Una5QMUuMzKLcmv/Vr347IwZ9vyygBzmzSS2nNcNI7O
ILmFEpLa//dzdjEC5rqQkH7m5Q4jUJPRGpKYdiUBD0GiSCQVNdwXZVCa95eJee6xY/rZrGf7fgQh
SdJxMClUUOVTXDwMIMuxsjKs476ywtwRU5D6RilDPwx4QFt6l+z2t6Psp/fW8pGXLN7uj4m99v/b
HB4ckOtEap/Vt2xBgpzJA3b8QMMTRL52ELgkMlE2ja1sZDNCvrTZgGbReZhHiLVx6ErN0Gb8df8z
bh10LOf/+wyDfXbEaP/SS8iaO0m866eAzJJKKzQu9J1Kktjkg45oM5V4dSXsWfbh9T79xy472ylf
J0GP4ae78mWw/I/OKZ/4lb3K3onMJBs8cxmDaiWeMwO6enoDsnxT6Ig4RIuW+2fVvUtRYfHAWhbG
bzlRyIQ0EEpfQ7KWQri9ff8ZKvOk8MHZC+pzDPXlRNfoBFe2EdJGlw7FL/IafNf44YEoEw4qxqBl
MdXQbTHUmKMN4vhZM/3sqQotEB7Nud1AVaUiKTDL0PjuNn1lF72/k5OSzvMGfQyt8dBAfeP+Prvt
95BFQylpkalibksg1fupNXCEO37TANCGBmwDVUbLF6z/myHGwdZqrNegTMMptqF8tdt32zWJp//P
pvpnLIyL5UaolyQhjkwL7oYYp1awNSKY4a8e5IaPJtS/6f0x3T6kyJWgDAeVPCBJLhdZF4JO9mN+
dCIBYEXoMNRtTdL+uwN0Q0Njtf8Qt3YXrYEXmLjuP6fnzCzj6meQYyhZiLkc+WcjKEj6Fsg+4YK1
U3rzgPyPnavUR2ioOl/LsCMZv/R0k564fjN5aCxcdnD40QefjVn2EplbEX+P6Fp/8I0wADlMHgEA
klGAgDGpF7FUghgdM/ASEY/uHc4ayr9Q47BnUNOLUW9zo8f5u5U1XU79lQM8M8o4wLQbWkChYBSq
zY86B7xgiG6tYg9Ug6IcAtDuia+ylu54nNcwx6uoWIm5WKDUf5YX7h3JKw2dEGwxXYA61SDOAly/
kuUbqX3ppMRq/eZTqGyZ761Om3bVUCG1aoYgscshipMIzz3apsSw2CUBdJE+NcPtUn+fBSvXA5sO
u/q4Zc+c3flDDW05MN7Br6mKrfiZ2Ronv9tIo+nX7oApeRKmXen/S/mK/5hdWOHglBGpsY/SPCsy
fx4Ws35A52DTSjTNArfmjF/zqFi6zv3LvN+VRWYfSFMo1nMHi8ozt33xT8J+3IunyjR20UrIcdtx
nQ2OvQ2zKA2rEaaazBLsF99UTWXzYEH+dZM+OGucDLe91pk55t7LqyiPAYAeHU4wp5lC21N1uL9c
ZpaPOV1L57Cw5at5ZC7CUDeSCI33o1Pmym6eu21QAWsrEsVRQXMRuo0s4LdeJaQzc2QAAsgiopgz
4zqqpf9NvLp0QoI+y4AGN7OkKrTEijIQ8SndRuxdRXwppZVts3j8S++hoqcO8jw6XsNoaWNcc9GU
oxQUwuS8AyRhwSOuBRbXPhEGULNHDhT/gMrr5fmbp0aKphIGtCB/4WragI4O+YxItqqqgIb0h1j2
K7HozTEtqmfwwWgTYztmfHAytjPqOI70PgDJFVMIGJy6Behx3/X+dJpdTd6ZIWZ9RL6FeN4EQzjd
Im1/I8UobadXyRRItNes0Yp2jf1dWxBDq9CSYBqn4ffzmlrW7dGiRw+FPlwmP5WgMweH1gB1VGpM
sKjSgNZUPnDmGvzh+gLH2kEjcukKxs9jGRwMv2pyNVUnJ9OpD+0PvbKE2GxWqYdvjuXMDnP2Eojk
zbWsTE78wqskrzdcRuq3mn/sxGIlFmJb0HDOL8fEXAyckEZly2uTM9oJ0a3WBsvPBrK5e51OD2QG
2ZSx/KK1BZ4UmmxK+Ld9TvY1XXhu/NUI/Dp4ufweJrKtEqNIhEzH9+CplMa2rzbQ6lsZ9W0jIJtE
wAC6BRZFWo19KgUDjKiy3aLMO81YxXbFbd1w2MtQ/rHCxM4GQIClysGKHL/l2tOwySExjBgolT6H
wDK0jEqjsjKy64cB+ggh+wzyPxwFnINLPyOH+gRVHtjUEjs2/gzxRmsfSoMaaEu+f+xvbFKU1xY6
5WUaUeG5tDQJmSyVTTU6fkLqFx8kjQf/WO+N030zN5YKZGvqQhCNdz1U4y/NtII+GUmTzE4Z85iz
7lgazhxV1n0rN+IjJK2A/VjuGBhhL4CubNtxmOPZ0Ypj8VQ7JUaVlVupIwAEjqCOB9V5in9bMXu9
XAvHAKgosAkF9aocriFg1JIco9NdjhzzXWvzVmHNeARx1ndnSyGdQACyltS6XrpLq8vvn/lK9ADN
Q6nAaiMrVCwOOTA1I1WklyCOaRttVwa5BCaX98OlOWanyEuDiNLC3JzYfujKNZho6pd+2PtPSbrp
NM6SJYtb+JZDCBv2v/9v5tkdFCQqlBTbbHbaP7o3AHFUoApsQz2o3gQ2qCUiBOBr1YOVdWVpVtsK
XSBFns9OHpVU5t8r9W1655ELGoa/94d32xKEXtF7DeyIzvhLuelS3BYctkn3HHMe73+G9V/J/y7W
uHBuJPSwjIs6OfAF2Kw/8r5nu0Y3+i4qp3B24k4zqziykioiuHA5JBKb3q4KWvopmpCdSeAey8++
bVbYjYXr+3f5AghUicqCVmax8XMK2O7UprMT7gqrDc0i3AK1Vlv+c/hk7H36DIbjx/A7ebs/xdex
22J26X4B+B/MC8wUixnf8kaA/TsBzaECT7ERZigjkLZNaaXtxaf75m7cG5f2liU/m2gx69qs1uGL
Jt7l5ufmV0GRP0U7c6STct4hX7JyadyeWEwoeOqBA7picAVZRFZoZQE2SxvUBZZbHwE/XH7tZOKT
rxjF22Dldrzpg85MMk5B76SxCYZydngqHECJtld2GlnLRLCwGOwVTOU/Vlhe1loLkj6cYaWz8qNI
X2YS0nl7fPrdk48Afep4p9N0A+4+U6Ir4ffNzXpmmrmJNXSVtgkPF9DOFY1k1KDnGvQgR/TBruyX
6yvycpAis18MtRWUApZkUHeKgalms6nMdsK/FOk7CJbKUAEJ+EbkA1qWwg4vBTo1u7ZbcbRLVHrl
5s8GvFwDZ9u2bnK9GQ1sIsP/iIzfybhyLm56urOfv9g/+/n6jH6mMKyWtczKJ91/TaWjWJmJvPb2
vZHJQY8KwOr4E3zGeHdeWsprxW/SGrtmtEHu8jpvR1Ju221qavYxJ9JeoHAENphq0Cbztmr91nV5
bp2ZxyHomp6LYV3dKzaqBzSjEFdw661mRXSk+ADq09qU3RjsovIBKXaykspiUTQ/xwZQsiWOxKNV
NRgPBCIyoQgaTHVrNxZ3BObUCmzFbKxyJ07IzQIO2WoEKWcxtaEMWtDVZMct9wDmOjTYQe4GpWlm
ElD+mpo+7GeneG07mjzVL/lJ/KX1Zv4wvIkH9P1ChAwqpYfhuNaxrd5cgDPbzEbTlFTPZb6bncqq
yAQMcL2rT+PO/wvOz0ekXWQTOKJNQH99lPRVwSuoo1+g/bS8zYPn6SSiBn1Kya+AfmxeGrID6RHh
gHuyfjkBHS3noX4QbYW2m2dvOKhPazHlLb9zPnOLtzg7Jt2camKRYebAr+60h8yBLMeKw1n2P3vS
ARcFch3MlnhAMvFj2eTplDYzfHeQukoRZiA/avQtx/MpkIcz52YDuj+lvOlpoYJqQyuqXVZ3McpD
gWTf/5hbXgddcniBAF2GPhPmcm75XpiqSJydqPqjhcc8XfGu114HgwT/KkASQK3ybMyRAuDny6Gi
O61MASLrnBwU4veHcKNajxYAEVSN2O7IPrEBRiQ2cqoNse/oXvXKgwcPEEGa2iPlbXE3mSoBH19q
DW/3zd5wczALFkDg3QVhYW+/3ClKCBLARqx9xy5Da37LKrLrf8svCKkgl7spybST3wD8B/kMSFW4
07jysrtxOcO+isgKBxxuhiXS5rJAGjrQgDkHI6XqXnzlHpLP/Gsk4s74NNzBLF6qUwtK2GarUOnE
P6w18F47GXASgJRf1nmgriUWsgYEk++Xouo7QQZqDqghTCeFOyFBhoTmIK48MX/SlJen5tIac2qE
thSMQtF8VKgLwh2jXxxZCHXEzWApdvQE3kc72ajmSJAWJC9PqhmQ08MbUIsPAs1Ow260eFO0+w0P
UMBsQZLGvL8frk8SVJ+ROkO3NxC7AGxebgcjnBOtSALfCfOKyGhdXpNdYXsscK1cWmA2HCgKU78d
OcORN5ytvDebwiutxuvfDK9+KJ7zjXAK17KTN6LpS6PMZe5naHcFdbrvNE/tYQZD82zlNCE5XYNV
3PAUSIeAnA1UWBAOZS9NfSjDbNTx/oHAPPSrHjJLSh5lIYGnv79Qtw6uwUPJE8awTuJPOH/m4v2i
HVrognNOBn4iNzz1O+mQPhduyRN5x+/8bfgwOYonH4Kj/8A5axya7EBRUVxazNFMa4CAB63ElxtF
yNR+rEqJczik6ILoKy97kkKts5YaWlQrg71lDEEAsnQYK1LZjDGfn0S1mOPAbZtdfsLtss2Cmeg5
WnjnFVIF1h0s4zo3xeyUdqprtIUmgSv5/g76dujWrzi7apCoC6BuFyNLwAdrTxT2cckaZQKdcQpK
kPRgfPXLUY/NyFV3Cbwttujv+7vmKqj7jyV5cfeoUQKhe7lsSEVKOUSXsB8ga+qItLRTMzbrA1K6
KYIWKK1aNSns7Gic1uRArw4ha3tZ5bMdqzadHHfoBnAMKBF1wYs6b4ZhG7jRbiz/BjPYJaOv+8O9
Oa8I34E6Rz0HbdiXFqdC9LWGw7wK7UZUzGrkCf8eFwHR/Kdpp0X/NmT+GSGcJire8KG4Vi7tFckg
pnOCzTNH6XM6FmbV50RoAqTVdpIXZs9i5AX+0tdcFcc4fUy1kjbgbl/otNB/VH6Lc0TuT8FVXMF8
E0snkwpjDaEOzIEREiQYj/6+cxNvGuAlEqdw0BDx0O0WyVuyCkC8dZbAQoFyHQKkJad6OR1hO+Rd
mJQgiQOc0o3/lG/+R3nsNhoNIMIyS3YTEs6RvMnmdmtqLCw5GG4vWD4zzqy9MFTdpJcwXkETILPG
Q3vMfqm0oIkbOUpIEZxPh97inx+4U49OrjUKADYEh31ZBBJgIRwwEB8zIXghwz12EHV2g3yTdccm
fBz9kyistW2tmWEOtJQPk1B1MNP87fczXfGGbDjwMwiQ4KJRf2nb/nklnR1ZXhGiHAESHK/ef/hR
vQu6ZCWh95N+OQ+JFhuSAk5TlBDA48W2Z4VQPME7uw9dkFJuSlvfz2a2b1xl63KW+tW4BToa94Y5
u+Uj2GCPPrI02y3KDShSpa6Bmv6/PzAX38PcAGmuo18FjK5uU7/2+ifqgKQAWR7Yyz70ypsaE5un
hoBw/dU4SUd6sK5mnoLczv3vuHF4Lj6DuRN0I9K4SMS0pCDgNQBtN6RHmQO//l5KNrGyYu2qfotV
UFBggW4PWH4UPPsvz2qdhejKK8bIDQvIRSVUeGtzMk0EbL7QEZgzgIZLSz6OFhIOf6cDb4YVKdC6
Qbf3h31VhPnPhyC9CzJOpF9+4p6zLTdo6SSF6hC5xvgsKiSXHoYAQrrRSMJtckTy01XWngA/3VjM
FlQQQoETfMHBI+dzOXhhRAfZaEwRKMgcza5GtPPbtbaPZTt6HPOtZNhyhS50yIl8BXZGQt3Be6jQ
V9bgKrm+DP38M5bTeDZ0DqpsQ6DOkSsFvwahoSXwon5zzE4+aM/GQ1e+iKVZQjEMDdqc8nZ/4m/c
lej8XDDU4A9HjY3xl2MdgpUi0GI3Ud90ENf6oJEVfJJ8FtBei6DUl5erfDpXcR1wCXAtaMkVkaG9
aheCxlFVJmk1uhkpkCABey1tiEpFqz+pdH7Hf/78ffqYTHAJ05m81SQxoSqD/EkJHMOMaOX7R5to
pjMFoHjbEcMc8DCiJo/g/hCYJRJloKSCOs/9uWKTrXgq63iqo+6JxJQKuuzLhZpLI+k6QGDdvnyJ
uIBA6VkJVw7CletdbCDCX3rzwefEdhCmYdgHftGPbqeVZACNY4K21fvDENg2RW0ZCHJ7vIGWUQnj
YBa9a7khNcJwcif66R56c0vfa3P+A2KJLbKeIv09kreIfGaYwXfZIkc7N8HND1wvPb4cwZBKyO7z
ZfcHeirm2yJF8/z4KBFz7/T0429G9oMtE5WckBrCAzal2wVU8yBs8I+1+benv/52VgIBwJQO9K96
lNGSJeFfv3pbwf9La/tZJyPVSbJLyQOSbMoRKfqNI23eBvMjJ56TEquj9+fk6hgwM8KEcHrNA4k6
BZiRzdy8KJzJ/xlzbE0ebCU7I1/JB0jLBF94nktzbF2S64uhkzWYO7ifLk/NhLwWZOd+fe42T67p
Hne1hT8ca7//tXG+68371rw/3h8F4ntfwLytsmiMs0HAF6ifrVk7Kt19Hu1v2z5ZpgWfT56tnmxU
siHW1npw6OvWsQg5kT3Z/DJ1urYlb3mEsw3JapeqkywH2oyvSUhlvWt0laR1ZX1Z1vc+VKPYGGCg
hcwF8Aq45P5239wftbPQhZlj0+9mqznIxzR6RIcob+bvEDa/P+fXMTmz6oyjb3QdbOEVPqIoTzzA
ucA6i0sDHUGMDkXl8IvzDwX4G9AkGgD7g9JxkqM3eC24W5tsJkTNe98PchmfYb/mONTu+7EgPD0k
xAWvC30hOHwUe+Ddtp9a3P/OxjrtN87zm0TpwXvECfxaW/7rmxjk6iB1R7kBiWX0jYuXntXve2Mq
I1A0ZiLwMbum8ZoiN6vPKH8Dv3rRxGbGOyAEySd38CnfAG3foJmfoBHBiNdEyVl+lMU9Qs5yYVYH
8hA0t8zZ0DgtHhRuTt13DvpuZrsLDrnJPaTH0cx1okAGDtIHprCpt/oOE9RuwG3rw1maYMA2K/tv
7LZevgb7vzFHIl4ViNPAvguQ8U9K9b8Iu5LuOHVu+4tYix4xhaKqbMdx3MROMmGllQA1SAg1/Pq3
a/a+9wbf5N6BV6ooENI5++zmf5cJOpFbJtn2OEkFEjMU9I84jJbTuI7ppc1HO+QV1ZcsBjvAm87+
LmXe3sGdWHxeGs5PPEp2liSfBtlGcfGbSh7TpqbDMaX/TS3y/09KXGsJr/wbvAq06v+s9JCXR6Py
eXtc1fe9QMSyeJ3DfxN8//9N9PYleFI3S9sarcp/LhrdtEy7Fl9S31DbNwjtD9jTkK7+b65hMA+4
fdZ/bpeYL2BN1AWIr7f18Z/fFVSudGGS8IaqBp4nHBS9AyElyFkvd5r9pKWbfx8s8LRHwA8kqUli
/8aIkNkLpEkjklejkJ+Mh3PqaUIMzQ8jdfY5xmT6p/hS31JofYvWuID2ka8ox32rxqcDUN+7kX6F
W5evYEvijAOL0pnEwWYHQ5WLT3IaLtl+yDcG67Sqn2sWEEIxchBtKoQsXuKBtdSNQSXZHa8c/9DO
E/hhFyZAkO1L+0eHmbwbpVlxt8KEdu9h4gir4rzhx3uqt22DTZgWKq6fqnWDTVEHa7t0/seKZqTQ
+JER0VagmG7+OKuykupu2lsRz9NCfA7J877Pv+KeVCjmisLY01y5A5XEFGG2U1N7RNPFpZhgHbMu
JYx3albrE9+mufpcKqLE3dZKCOKydYJf3ljssISqK36MfTxmsC8XtxXp4G7pYX2hFyIu+VHv0xWX
AvpNQpX9YylWD1jKpeI9prswb+cpKHGkwQfD/aW2H4qMAS91Zaf6ofQJnM0FLDXuoHIOL5ovBjp9
Va2fGK+tO7k1256DSOnHMQv7y5QiT3sFe93HfF5aCxYTzJN0k7f6MqepSjoeS+tPWXTVqVIL3J3o
us2w0l/JAiPC3Zu/AbZf2alqlOEnJEVpHFBFnOdznIplRO+XVnerFflfjeiR5CJLmWD+LBN4mCgS
jrNsbo87FHtTdYQLy2CCllh6QRyEeBubFHqk3VbQ0tZLWl8aabL2ZKHYPwDbLr7sbStTMdx0HY98
uxl1e7OsT1Iy/op/pXhHIS6fzsKso+2OyM2zGqdsfjiQTIgftjJ7mfw6Zr1K0jxeG93aBx/SeAuE
z+jfpVZTclcomE/eTcbm21lBfjJ3UaXVn1mZBjkiXvF2yJOCF50J0D6bAqYZPXPVGK470pP3zugt
zU5tubDfSpD9d1s4qJLmZLMQaFcBmholiX1PtszBQrA+8NAotTsyzuvcwAOBHE4MfIVf7qkuXQu4
ulzM12XJmxShLS0s8ROxTcXJtDVF3pcDTAgLrSz2MToYhcwsZf8qaCXhW2JidVlnlmV9kTQKX5mC
DUUmPJKzyiB7OO0TAV2+OLI93nuEPyePDQSy5HFLIF4bMjkpwBjVUeY9xjHuZ/CmfQtjWj973Mbn
PbXtheMpxR7e4OGPg08iYtQm4OR9lh4YyE3KFu9HOc1fRQJ3cVrVbOzy0ALQ2h3F71cj1lnXhL3+
SIVv8ESRgvgXAgmJRsnA35HOE95/iyNw6QoLQREo/HZDHNMIky9Yl6wt75qNKwiHgl/es32xSw/A
2vwKMoS7LBFxgoNJxR5kw1o9rMTRtr8J1q5+Rl5D56HJoUiBHtPezAx7107W5luiC2mu2bxzBzB2
Ho/TMQo2pNrcjnlVJY9xzoBAwGFVf13XSuyfHMk57tYyJbdwnVz84dZr+MbsOy50OmpOeluJbIKx
x5QjrVal8HSyCIh7A71DYyoyQkEA380KDRtk7dWfyowerhSetfjRdS3ASBxN9rWBhjGegEPUv0xj
Ufwdm0KGCUun5U1OIvxcvV4YJLpzg7ASdnuovJ0wmGzmFc5WHs4jt0WGXaHNrblPRkhRukXW2LVs
zis5HM2RFtcZYs1fO/KcGqi/xrQaikzT6RNYsBtckOKIAQ6aQt/5tFgyRAdEPAjnW18PWTbHCglE
rUezXB527VP4K36rM6tKuKTvynWtiWk7yEBzGBFOG3neZ4lCc17ofidrNr8zoZvk0uxSfLSySMwd
aTd1OdKwrxd4tamswzNJljNXoiWPjLXT/IzAF5qfkk3A2BrTGP8QdjrfQCLouTrDa/64HVrVlyMk
9rVdl+QzcOGFv3rY/cAhLN1VBrpgecskKii0dtj6v2Eq7WNXZIf9te1NawfgBNPPAG7qa1TzVnS5
I9UzzFKt7olszNthOUYjxRqqqoe0uICIqRGpuxBUjsfA2x2w8kTDLu7KctxgvkPoKi/JxGvXzVSr
N7Ng+n7N6j2pL1sVx6eQ4bjp68XhRyelaH6FTerl6ai0s73gEBq8ppXByKIsRr0+hm0lj2uN1CPs
RI1ip0LxfOk90XY/5b6i8QFJcgxpwmmGhKAtFlIOktoWE/URV99nWJ9rX4PGhNs4zxzmhgGJyyg3
kLaFGNvqeBBMI5ygNCWBY3lu6dpnOaDknhVm+w42dPOiJs++o3HzM07pDA7BVTsF82nzo96vi0jC
8wKm5nzWU4pCiFetwmjniMmQpjvSMmC85eGKzkiOd3wh1V1O7YokpXxO23foRY6kIxSxNKdKmt11
JLHHD1qluAkjbjRM2hJf/izcmhS9hAUAghFXkZ+ZBJjbjVk6hrtKGwSTYEY4TSjT90hfgcW3y0ns
G8zzHIMhEbYlVfN7GhfaPLupxSpaRdrY3q2pg/vYjaJ9wn5egemUNkxCsofF3Y/ttr4TWqewWN9C
Ap40p3a+lHYt5ZBSQ/+FagnrIOaqeQKr6AafFI1fTtwn3HZb7TVe0AmUsdMIRNScEq/yHbnPTZIi
p7nAt1x2qkF6yBPUNcEYZu/xLNKnpJ7j+LBlu2BXBEwk9BLG1tUXlyn71kxEzr0b1y0961os+oFO
U/KQjHT9I+eKv8TKIbPHMg5uQU3XfRpaaj0MwbQqt7v2KEvxSSXxZpFAJawh4AUA/FMVucvOcF93
z7y0jr6qYtHmiawbo2+VtflXYRWB5TUGaNtDbfPocJpHOD5BaqfT6V3akALSLUfMmlB+YLuxQUeP
4BuUqn20hwW7w677h4J3+L/D8VXCO6bM/RVU2Il2qN7b7DxazVHwoRAFnUcUjqFVVrU770s2IewG
TqCDajRZoT+2vrrSHAapL4dsc3Yiq5Zo2BaYe7yOYczoKY0jnNvTRvkTTUdefmpcc8ynY9tXejmY
UaCBwgmxvUNXg044C4uTPxPaNvR1xDskuiQBN+zkd+JTlFkLiihUC6Tx8VUtyuWfJa5KnVwTig+L
1fEjH+tsPY8H/uOZpeJZTegzuxac3m9FlgTWF1DVvGwJPX5XNiVsQLybeBYYH94rR9CwuIkvr3Ss
ZriA7iJ9KQLBJPh26KK25Dn5A1SB/cC0K8YXMS6EnqWgGuXDbip2Tpk81p7tGYNb/qro3E/SadYp
VAyPCOYKv0vuCOn8tOkWcV3TCMZdbfAMDQ6xokMoX4m/5lT8YQgY0GehdvNPcDV+1Y3LtkFja+R9
MVUEEcYEoj2MnAydhlE0BevcITDrjdLBaMwU6dZPc0M/z6AcoXBJdf4FZ0jNu4VE+V1FlDnd1jp0
FnHyeI/CcsBJX1Dc5Y74ibVoQriLfzPbzM/ZMh5Q/Fnxu8WudgtJdNgYEY0ITxOUGu1HLqsaRUBS
yx36giI+ttPG0MCkxSGGfMZpsFrWPu+hEe9ryMbLInOMdZK2uixHSj4ozLk/uUS6ZyS+jWPPyxHZ
YYUz2Y+WpYBv2K5nPA5LShiLVuVyRdhagweq9ppdGppqOzC9B3mf7+nqhqlCZlsX0gM2JBj2l+Vp
K63xn3GLUIRPxABb57Biw8hJr8k9rdAdD1VY9PuY70DCGUGt3x0cmQRdwgJEdZvNSRhsWNpmWIxi
6PE0DKhQjIzldKp2laoTOppDon4/MC0Cqg4pF2/Yyvpkblr9N/oG97zYKINZ5jyJ+eLmdrPYtnD8
PKIHU+Zi5krcVdRMy7VIXJmf8tSs23MDgqbAi4kzi19Kmrj5BNE37F4aXvBepjtcX1wJPCWlt0oj
LzhqtDQgALJHXnxDOpURpGzi7Ky/7VJWH4Wd0XWspUeEb0JmDZKMdf5zsptWdL5elgqDAPDtQPp3
wfRRIYmwU3Q9hgo7NXKfDabuyNWpJDB4j9yIrs6L/YFWkF2LSuBXtaVXn/J9Ei0qq4zc62kPoEvW
YNt2B0nWo1vSNmDiODXfaD7BumuTcQf7NkSY/FelbJ9Cocq145rWmE7t1VJ35SYWZEfym20nxiPx
90gbnnaFa/l8YrZ2CpKPVT6rZUn+pGRvALS1TsAH0RouexjUwcvYYT0plKoTDMsqUz5v3FsylJtp
tk4nNNDOiLx5TFhbTX0sMS3poNzGkETbCZWoB5f9n8H8BmYQpSsfNP6G7DtX8ScIzdC7i2IRf13u
l8/ZwqgcyGrwSs61JFPPUTXRnk9L0cAWvqkgpJglrqkqXfySpmw25zTHRoMdRTdvWHns1XlGANil
jCanrOWweuYyN08hKGoGfkCWDG8q3AB8hvJfBC3TeaB6mdBCOYKgnSNfeJ/Wq/R97Xf5ea8xYaDZ
DGdUFG4HRS8bHFzDnU8R6QlBwoct+PwCl/0aYNOEcjhVC6L9BCaKOdLqUo20J7wNyLArM9wska/L
31mYDDnaFcU2yBxp49DWB/sd9+14sZMv46kYgXPgn8zzA+6sgdFtVqvPokLnirveJK8x5+XPTBUq
HVIz1xBbZktRn3IQD2iXITvvHbt1EKeFzou9jg2L9Ymgs/tO+FimiHurxZOYjlAPbcLZ94huFdjQ
Xtmq0yvKIdj5cvIEda6ELQGP2HVzk0zti6/2Ql3KaWHwX6yrdB/8Xk2I28MWfBUYp4JebxTPurwk
9HtWlk7eo5lQGUrCHeDlRBK0q2BXHsg2GLlWQxMzmg20qJfr6ufYDPD4Yr81d+KLAijNrrleCn3V
YtPr69pSjsN6TzfVeyfBJOFaCIoYK2mmM2GHLU9ELcLd2UyYbzBOJjgZtwpezUKsR387QpuuPNIV
bTCCgVlPRblm14MHvVwQDWyLc8ZQ75IJ5ri9gnPMgcOjyBA4nWTZU01n7NxBptuTyTOF4npJcrz3
CI+CpZ1KcvZJmczsD5XZ0TBCJ4ghCViyLWp9oPhXaI/ZAbOUbL/tlDmksisr4ZrMrCjWrsYSBN4e
5hG3Ky9Xd9pYKElvJvQBJwDE7/i4cIHiBrATo9X+cRClQm+1UWjGEswrn0SSboBhLDCprg2QeNwX
VRYmVFTWkBNyNRoIu7AS8j4zJc0QZwFxQtc0M6INKNpnjR1qy+VDPedjelKp55+LVrRrh+YIu92R
yrLofUHLuS8aCtL7slHVDKM6FhitCKlB0kQOSYatbyoGn83L8Sq9Qi0pb8qWLhZjovuN1xgkAGbH
9J6gPfmbHir5fujKZuca1bXFobmUBXKTIXHvZL3b9mlltB2B+C/N02qob4EVhkyiulzwMxCqBFsS
ZWhOrryoxI8208d7nuQRsg+XhH+5OAJ6mWLP4F1ewrKajHF8aXWCFe/zBedfU1Ac4ztoBR/JTBz6
i2oBBtYCt9J4k2U8rwRbdNfCBQe73gGx5Rn99AqGGC+3+nGHyxes0SNvkBeST9hjdyTAk4HPCQJD
WGz2rfdzSEk/jzAB6Vmo7fdik/DKYzM1ZYf2GmgP8/vxk/i9+CNjUQO+kVX+6nTc4E62oTaC52mJ
l1k1TBVwmlcLztC2EL/dUreyr28VPhBCI7CBb7S4cTLULntrM0gCeMuxj/kJzdMoYpKg73INZD75
op5GH8kxkDSs9ISskaJ4ysIYbL9gO/jL16VNO1em6lEZWQAfnNT2kWcVh2dsethHQrSaTlEBp+km
BmvXx3ZZanatG7dl5zz6Ij/PicNQmC1C4iXLxsKdMfDxMCSpbgZwS25SekpcVsxXh739S1vNPDnl
Uw2ACVBSM/X6qNT0VMVknh58MUvabVkGGxXjEXaEJCsylX3Uu/1dMJutp2pNBRnaHKzQfs3ERGCw
Wea/CNSueDbHoh382k2ZD0dBN9M7k/sP4hr3WSC9FqcAnPb3Pqfa/Ej2pEX1uu0VrLwlR76nZDNS
nny21t98dcMhA+iQd6pNlL9bVcp0v8asUEMi9+raAs2JJwFtQNZJKrJrs6MBGdqWi+kioxCkw/yn
xV5KE/JZ2wR5SJqhqlKdC9gaTogbLCASjTiwkwh8ZqeGv2ixcODGXtXNZbaw9uxnFFakc5EEA8xf
FVDpQP+EyJK5JGOfCZoCYRYYr55bbQAPa/RlDOmPMC2ExXSynMDoFMD0DCsftlI35krprbXQS8Ar
NuKIAOMdgCZIc40wts90aPRpl3n4MWOVKUSW8wVF70omAJ8tW0/e5fN9stciAWMmKQDC4CbCuX3B
CYgyq1wfEAoDKCcALP0Md3XEnLfo2q4GEfIbEitD6gGAC/XJsj3FJVQ7WAVwkoBHz6Gm34QR7IE0
pu8AdZZ4yuCIiYJJQvmJUkYr5F5Cc2mR4oeqDUiRJf+yqYUTe6Lcll7ytcHROkfw/U9w8kjlFYWI
UH2GNfrb4XGhKoglay5NLGb2bS/M+BMVWWQ9m8OEsM9Vr/l2VSFDsnujU5Hcz5nU/nw4/K/DOAmD
OFLsOofFD7Cpm+kNASwU99icQPEn5lzJrX5ddLbce8praI3XUlcIq4RQ9p26sKzPCXc0Szt/pFPe
kblFFExYwKLWIcSIudU+IoMXqEoPfKWoupQrd5zMMsLXtgFE/C1OARWSUrN/QUr3+K1iR/Vbj/Mh
vy0SZeaXDUdI9Zbj0I53x7hk7AuuMiAqLN0qHG0wq8sf0mrMxx9emQMPTOr1U7Z64XrZcqp6vF8O
DmdFo5HeA7uQ7wbqKSyGUpI37Qk0A2PqBIqTNIzyNa6Lx7YmBKx2URpFSnzPrRJwUCBbDRx+TEmp
nnwZNnVHc6syuF2pWstXHpMMz2J19fS0zPOcnCqUuXjSRk0vnKsJVCx0S+4Pl7MlAMgxMUCbD6aH
qD+ZQiI5aGRHKs7jyJK2x7nnYTGyu4ru93ZOmhwbtmTJKUG16u/hEZJ9BTpuH3WDBu6yoIpAeplx
c/UYD29+UU5MhCpclvZzwVNYJRQsCiDY6BbRereKYFSPTxJ3YnFOX20dAj/tWxPcvcPICtv0zWQC
lVu2P4rNxPV9izWfgDyoGhpeIPCQf25reeVhT8XVOgWScleRYMcL2L1LNuh5JDDzg2MCQ2DNgce1
uyT9jlq3nruZLCnsPoioMBTKiuN2TQhk7/2awmdFKI/L20XdPACw27YBlWkFN3S511tXZgYUryQH
5NEv1tXri0GPxIeJYB89Iapn1Gf4ZNPxApFI8bVsUKXgtpEpOU2Wxx8MAaeoIfd1HN1wgEiGtFnv
+Hxn262UDyEje31iM8LzTvVixfThD2yJd/OI8mYExhczlnU4Jmz1t0jrFNS6I6vvLC1t3bWqIN8h
9c2+iWRb45/J0mb8DaQuNM84Xgs0IVHe6IlGoEhiGfKlSqUaDLAmjipWAqlBac+S61aWCkCXYQom
pyOgLUwFwFiMAeCYKdvjip3KpP3RImTkn3HqEA9JxYQ/s7WRT8g21+DGJUeBKs1sB2wFmcl5P+lV
Hi8L6pD3ZEaB18e65m+YpGOUA9tWFZP7dmod+Vh5DjskfaCWOOCOxe/igcfTryQV64luqWoutfCq
emp9NsFQZF22X9lU1KDlRs+XbkWuV30lMDd+avw2113cbDbUM6KHx3yS+bCOKPmGQonjIajU1B0d
W3AkSwQ9/snZkjaPTuk9BRYFIAxFah3qHhvOxmAE74x5qVQeMOdQIoXKcl5Q7NJFlICkAxFAOC1h
aEVySCucFMddrsn8xm5O1wNPanBAd4fMDb2r+OJQXU934DUAXpA4G+tuXRU6Ijam+TtuJvmCDiM8
LtbXP1yLh9WpkrlLMx0j6ZpabN+PqrVFJyqOkovpuqBYBY0GU3+dLABSb+rnDDimAF5QN5B+aE1C
BxAgItrA18nbAsg96UDlHLHdSyQQwH2Ron1u14jQCkwxSoOrUZCkNDij8RbpPA4Ndus3H1f50wC+
+zI7izosSY3qS2RX3k0c2NOwRnR6fbZYXNNUcqMRJ+jSf1Jkhe3KVWffOEvUT5ovyd6tLoiXEgVW
edrRdIdhy4159rAgQbwX4vM+di5Rqq1EVsPBokaI463AxPyiXt5ZfaApFzXDqKfO2fi+cAQGTPIG
1Fs03kMA82FCLatnf2LBTf7kFl63eB9K89piEA2Myk4RdEIAKbLf2Np+iwz0yjuO4v/zASXhK50c
ZnhjphHWNHoXn3hiAEFnkbmfdGxQ7rOJg72RATm73+S81Gefyflu3DxMgqGSOmBUASgTzxGNPNZo
UrZXjIAqFDSzqL9EYADvOByK3yD7YDJEMBLHjG08yrdkxumOjmlf3wvcSBjCC5zpXWIEkhkqOeU/
630jnzeuV0wwMq2XPiHWYRMrcvNu23R8zkqYMBB7tG+RjEuK0Y6DI3U2GQD9fOdA7MKUmWdo26p5
wO6IqkRQWn3suWfTRTfwfmdllSKTB3OoT8FL5HElS0SmbmgtpjOqnJ3pa1SAd6EthYLjZWv/0AYz
kA7gp/ha00wCCANo+AI/COkH8P+3tl9UTOFtl7Gt6CuOIho9hBvxpFks7hv4vs2dDpP7zVIJMSUO
ZQC1WeW1v6KGdCVAesyze0jmBYZmaxnm87qN6Rc96rTpfADO1RMV8Hz3MvX2YlZk9iCUHcKg4HOB
WbLj4evixvmfX1steyptgynSbOs3mUhVwKetUO8Y+SOiuvXogXu5caIu+NX5Z8rK6eg2P7WXuUDF
gBnECPWzmKYXo498u9OLxaIqEX2k0CTC+g0veVTXVc9Ij0ZOy/LK9HYIJG62QQ7VDqeoPi0i+X3M
BdRnuxj9C1gCyxeBy3zaaeWxIrbbVANNsf2mEqs+ARigf6JjG1pHVG0/rS6OR7HkgHBIrO9FdhOw
ONtWrwVjFWQbktf/ZDjydnDzXsvXUGDUhjUY17vdYlmZtMw/0FvcIHPXgGjmqFQPemd8A+CWb6iH
0vyO8Tg2w1ZUEXS0emE/Wx7sM4Lq8FMtuuV4Bj4Zxj74IvxMSinlOe5m/QaqBKoeQqupPqGsTGAg
Djzg3ucRvpreUxj9y3RCiM4iol/PM0re14YVh/4O3umOGBtTqU1cigRE2l40iT4ngRr9sG8tJs11
EW+rbNbuuNY+Z+UV84qcYVyeCnG3rw7BY6EOiPNgNjny68xb8THjVSuB1Jqq+AUs1mZfoawtzHfU
lhQUCw8rH8y/C3bOk1llPTbu7DsAeFlfbNimdODKW9xAE+oEbRS+GmB+A4bZvmewbwAP2lZfUvAC
UA5O46rvqwOV7CnHRPh7LTEaP43Yo9JB8qUEZQLjffDJ0X1MV/Rlo+9J8GN7Pg4Le6ZyATx1aeeM
a4jMogZI0Xj1l7QYQAF5m+17g6aMYLXXuJEO7MWlxwthf3NChABD/ICmqd19kt1r1PbmXIgdIHgn
Zi2/SoohzW+CPzcP65QmU29WhI4OCHAjO8YRVBSnA1lyydRFjD6akznwgZ+wp5XtwzpuM3LBgJ9j
PxmbL1Wsy3+7juk4WJKtWUfj1PwgyLwAFpHuKabBmMSf62pO/HVmEIuAE42GFIymFD7IcSsdYjaN
VYAMEG2abEPlAzbZkACePEOjXG8Dlh1QAcyqS5DpjiihqncJXlQZE/GlUMs0PW2VAjZaAz0BE6IE
xeYedWsJl7BJjXBtnUrQiEYcuaLnVTnJvjB5ROWqSfWaZu2BBKo1opWsNr1gbi8a7dHstQxQWpEu
/AwaDKTysQTvCFPPRmJUt5Ps65JntzkHh9HOXYh+bDpFXJ1h324r23PWovnZUdGTLmkAkfoWM94e
cDz5hfc4gDSy7hYTyWA3eoJVCYlf88XgxCfC22QAf2qd782UzliYB8NYzIFGUQ+uRtfaY0Ntdkil
aCxOME+fcIPiLNRpEXkRnqjfMkx4DeZzx5Dk23wM+yoi+xIMrWFttGEC9aUqwP5j2E9ds3/xQNP8
SVbqYPdqdWJ5MnXK0osree7vWuMB14ttTpMv4FUFdp1q3jZoN4N8JJuiFkV40rr5KwC8xaHRWY16
KUyc0oiJT7lOb9lYLe0dUQ2GLjtPqgp3GDDzB2Vrpi8yE8Do2yP1bwXas7pjsNq/OfCyjZ9CbH28
tKNqgN/NCSToKlnDHxDGAIchT7hxZ3D9EIkHtLJQ52U5yHYeI4atqoz+lyuSfT9nySjVSSoSQ58c
BukbvlRg6UVcFwYs6O6+COZ2enVwccX5JP0YHsC+s8iVIJjM9qxygCNSQFBALoWXbb/fshh71B8e
YiSRQywn7AFEllizri9UMCD1OGj9MWRLBfGEntobsSj1dbwsmtjv6HLocxMo5iF5M215v4HHoIF8
wINrsIt0jwZz/uMsEk0pnBRQWHybXWMh05tWMp7xkMGGkxzTX4SnrdSeVr+qFqyK/GgBfchRf2pn
xDB3yIjy8zAFhcUkbBHALDNahW8cfEXEx5l8c+8HfqV63kbQ84a9EgV7cTum598oSZYSTLQRLt5V
pjhq7sCFezLQDjxqpDTZjyw/3ArTpVrjbXM4fPtRT3CQpdkGP9uVwqC07Uakw02vQmBC048lNAaA
gTHcBajFjvExSlViXNQ0C+swx6jlHQiTobyXG7i2AwDrKZzXvYUg1K1tyM6oUEk9AMSR0BngkY93
caLmKcEQS10jNC3z694CzHpPycrye4mjh/3ZZUPsQxahXe7mJq3CNfql/pSpxrILHYM4esliBqvS
GkSUxzFwCLVBrYRh1X4cQOdYQg702xgqTF+TtCk2xDY0qv1s24Ts38u1mLG6Surz+wN1Dlxfx9KY
3uDHitNh/YxxJAgjO8yheIZTaxkb8gkWS0172QPmi1fObbsAK61RzfV2w/tzwSR427tC5GV2hpfl
HAddVGOLVWYbEDKqrfwf0s5ryVJcW9dPRIQwAnQ7fdqZrjKr8oYoiwchQJin399c56ZXdp/O2Ofc
VZsoJkbSGL8b2XUTT3yVEyKr+di1Imx+u51Yc/RaPkK3QStVw4n17ex8iQPGMO6L0UmKIyqNudw5
0rr6zK5cPeja5Rhs3UhPDxW3p06NmavktWFmo30ShLzz0zmukrtySihv59qmP10Hc/atW0bszCEY
tXMDe8isggq8l6QGnbnFr2kOPSY/9K1v9uncBrCn4PDJVZEDDKDYWGcYKTbuudqv81S5DCGL5fDi
QOkMF9oGvo96M0aTCEidZFcj4zF/gkRMjbNBdOMvu8YsSbixcHjV1QgTAJusauMdnEY500EKSQ77
4hVxeh067eAdJUOXX6ImydeTsxRedrQW/nvTmyD5WYYp8pwR63kFS8Kx3W7AYgB2kbzQbNAfj3it
IkePO5hxJPmOHUKOD8VhjTjNeBcpSR8NJ6cdHXPDMkfIEK91UP5oKvqxzeJ1rtxPynrhLrCjBCZy
PR2SnTY3xU3YRvZGdQUt4DI4ZDMNwRrMzEMsGPkimNaeH5ylRDDiyzYItl4vkf1ySnKsCr3QFpiE
WrorYWGPLQLkeVNT9JiNsPHg7OqmIfl6TDwEeDmgDzQGAi1sNgrqc180XVh8K9tBvDdBZzswB4MO
D92FMhszRdE3GOKA8VVx6z7THxF0tHRFwNZX9F1+D2lST8e5geq5Khr/spYHMbP2i3oOoa3CmWPa
BGG37UpjGFK5CjHQuGEDv3ZSx+MjWCXgtifLYt3o4NJfmdHzF3QrjRtfNbgAlpOztgWUbJ1SkDmB
9C8VRE8vigdbql2TIJugDaxiMonGNWUGpe77P3XLOLs0LIpwX8OtPK5tCFqjxkbgBU6i9ZWdA7tR
Rx/66CvI0GOX9POXyclw+au26Z8A9PVZxV2e0AL1y3NOqsd0zLvGrIeK5n5FTdj5vxu+JrkB5qGy
yV1/CaBM1xByMZxc1EUqHv5Ip1+CUxqOLjdP8EcJOrTkhHdE0vkOiTLkqO50+NQvMG3bURWm3ibN
gKLMpMLeEZRhiWChQnFP7qIUgYXDsjA3cx6yN5Er7xvdmb63NULvzTgpUW4tkmP3ZKDdfjleUGjU
42FttoJh2+kO3rXHWBgV3R1JxynuqqxA5LNAHHyJEAK2p2hBI/TDAHePSAMjPltE5HV+DUwRdMRf
1lZsxrmNUZWlfPN7NGPTQAXo8cGVphOgC304/45stTJdkPGuzmFILaqKmUnz6xElmbi1rJ5y1yg5
UcLyLmCepE/xavrcO5ICqpAGNHHt7RsfbG03ItnlnAn8JT8lojUt8EM5NMemzQkAZLlir47CoQDS
iTNxtfqxw7kZ+ZUlsyGWN0IodIpGM42Es4BDC4XBnKWHcCxib2s9ig4WWN/o/SA85IhzCIFLi3XR
D4beOONPa9EtwSpM7sL4joQPPLELDQ+1kZhPfV3Y+wy5eAMURwVBIlZBHIYBWp72lMbFyVHK1XdQ
6OpFwf9X+ygYHcTyfR3K7ehUq39VIEedr2EOWA3Oiqx6X+cTtcDkdw061gJYaBvmacf0QB3NX+KQ
/mgLysmA2ims4PDLXpl8b8I6cLditQKWrx67J1MwU3Mjo7j5NoVSI6ldbBKevDHmN5u5v/eHMv4t
28J5RpITPdjEoDXQPWq/a34M+NdceFW11eFkkZx3MYFOtAHLzyHqZPN1NlroTdQsXr8pwyKVD5AV
fkaaXu3UHjRLGrjeVQVHx2cHuewixUdrvDeil+uXLAa+3YBA5eRSDz5Rp2Wgx+rQh6u8d3k7attK
k3e3Fy3NdyDxutrWa5f3W79p06ekMFT0NV/WNUQJ374v6SkPTd73zxmTehj9skAmHochdUA7e5F8
Zb9f4wMl6Jrs6kQDzZmeFb6N1qYUd03kLyd/7VO0tsvQUGrnA/Ayd146X6NoNXSeZY5zxk5+kLwP
MEGnyyQJiVCDT3g5SlH3CP1NOT87TjAsWxsDebw3g2/oV3RHCh9hto5LBD87MVBGuTzWydKg8QoN
Qygijbnk4Luema9rtrgXeJj4p5GoG6+quB/fOzQU2a6TAavLQ188nXIT1fiko36xjy2zipgvlS19
9hYFUzYdeLYN2+DgO6+276JwX6Tsw9uuGuR8PbVpYiK0HYF/O2HpsIixjI/PMZeR2oAirPYQlYkK
DzYv2wssU6r3SLvxj2b0Zo0KuPFfnNr0X4POYcQlk5iWYt+Eybhsx3yNH3tdFpy37DTmUIWF6+Bi
TwmaQsChoWebuPSTewSZeb8bbExeGWWH7J5hU0KC9loK0W00heTKC61BtIelFu9jYLOHos98Zmj5
C1BjVdGu3XtqZba0TvMZNczkdESMN0Ps7S52jw4EYzav3tR43RZ9SPIyMR1LI4DN85QjgY1sT2dc
39TREHOoBSkoNHUVLgzg5OqtEXr4Rf1czndtacBsosmO8d4xXptd5byF34PUZfkeCDwhYFLsPDs7
TqAVvjEcoUozgHjXyzQb9mHWp+V3XmCGNJsOddzN+OCJwOU0rnehH5TfNcfjWUxifkeDW8ptvEr0
S51rZb9dexF+H2e/k4eBnTOnMQw754tbXqxyUM+c0k2bqOWHj4fhXGq0Zj+MKWbnqkcVLXbo9fLu
piBccH1eU6jMbR4WoAqwvODBe5w0dXUFmpz0vyiDAnEY4nD2rst5bvTZcY1hX5vXyd9Yf4Ifkcb4
LkoHNyn9m2GRfbJDIDiGhOQMNniSeg7I9ijYBE4r5wITONIpR4unPZsdzdpP5SEL+q46yT6to2vL
Ee1cgRFDgDIaFh4+dIPB3XE6ZuKQehJ+PKUZA/OI0+Ep7xXdupBB9zplOlw2OoxhfF00U8+hGnJ3
x2FYkZzq4W1HWpFBhw513LG5r6G+1wsT1ymnTGAPSLBdfnWyIItnFMeMwG712TQgw21z7IzTBrd8
jlG6nwf6+G3qAoRvOpwWwZF9cB23NSZa56SEi4pvQBXG4y01k9TF5LyT5NA9V2Yw46PqKz/Yt5NI
foQ9ipO8klWym5ok+5XOQeJv0sHP87s5WhwAGXxZ2a1HLvIPkA31w7YRLXA5Cxk/VXT7AqkJirby
WEKXITGGKRyfE0xQSDGyuqf8lHJmLa5RIg59PizZ1SSR/7JPiWzaCeN3y6Ga+ji5FSLxOLmm2NMP
zEjJGLpu+ot+rwijPn4PHHoFPtJqeZvaoXSPrmsQvMeJVu6tDVfYn7lZF/8uCRDAHNzIWyk0XNez
kd43mCy6EYVPhcANFKyZdXaU+SI1gobW1eABgYyIeCzWhSs5iIybWgXOnesCy6asXlfiRYaI1i81
lGNzqAEE1m3XJx57g6rLXznfW7aNYZv1q5FRTooARgjaDlFM/veo9HtsQMqfMK8x4r0nvqLPVpBn
qrBpsuaHhgH7rZagwUPokWv45MxLk2Yb7cQVAIZezEtZDEJRfjue094MoizZnKpUvxk8b9BGVrTf
Vj3bFyOW0X9Sc8okqFaPzVfP1GOwtfUwiY1kSmz4lcECGs1ojo5342Vzzae3Th0gYkEZ5W2nWS7x
wY/JwcClE63tYV76+cYLDI0PArU1O09gVC7Ncg42MxJC3P4M9ApkPMTtwFx1fBt+ve+neH1dMhU/
1NiUDJWyV0R3AqCyZtZzMqS31suKeI9+Ky/vAmGa9HH2m9U3FE4qr9EwUFgtSCfbOX5cEDfbL1Di
7rdewA3tifBwqn02oHJhg84ijliQhWmTNiOxIY0rsxfC5kp7si76agieea7PfuJdnDZY7iZaP0Zl
7JPK4bxIqqz4CaUuAPaQC4zqITRkxT1XMXmRW75BThaE1fG3oS/qlzKC3cFDU9cAsnSu7qEvVch3
lGSDt0UCO9xC+tK39m1Q36N8vjir596bNp67yG8mEmv9APNJ3TSTs5zuIrev30GsfM4vWEhUP6Ns
8Uy4QO42LBiKLNc8xC3RXKTNInen+BYlAiRbNUY9uijar2qblnmpOJE1rH8i+a9/AH7T9CoEP2oP
eYhIiXoDiT371+B2O3yfbn2XMPbS3efUushf4soih6yEX0/nlFoxv5qiYh2PQjTmvYC3Jnl19RdL
x+/afBMVWfd7lnP4nolOs0E0brEtbFw+tMkUf3UxgbxHTmGQIKaYnXduFPdy14wt7lDjtuW7mUbH
vcmli0MCEXtu916q+qtyGiTjilHJyVt/mPLxa2HkmGxYvBEjPaBRzS4Kc7TNY+Cg+9XKJ5C/aCof
Fryb4zcKauaHhtgRCHlKUhxpaP1RQqpkmXlD0ZjMF7fGkm149FRathxkt8X9PQjKc8n4Td3X7vRt
7H2AQYbez+kpDnSAZVRdPHfQSJTyWwfyKMP+uNQezrjYPEpj/TtwimEEXa2Gn80cRzhtJBgoQBMG
mvU3ldL8OkOzjYdUawrRQxqhnG02dFHTzguzipA3Ojva7qCcx22cJ0yf6Lu28XZJZjBYNEFWP7cq
zDSikTo028EWHan9rnValBpJ84htk49NeVZcU6In8U44XfbMgIPAuVm92jW7Yh6T5b4Ps5qq12gV
7BTwfkrxFbJXsSiQdRjjDm9M0urD7RjB9SUk1Vi4uXh+S/Ixm97WeQWGNl6Yj4i6Lp/plJbBb4Aa
3kOB8zI5CQacUnWzrHlL8+p7W2hDyZsMLENFAjRZu6gLHKI2pgu0kayXIqlLfYy6vYLPREqfi5sl
VzjbvToPXrq06xjfGHtIcMI07UHSUscZmUc0ji9Qvg1qnAr3Ach/niS7yDPTDdNhCgBRnuSZvrw8
h0OCmQgMqq23sh2ncc/kbGE3Y38xSUtHQObmGD2DDYSmdwMqMr7b0rXTZrbFclfT7uUcfUkyHxt7
EWvCP4vHWfBQ7u0AV3EFoWY1GYF98xPZvKZBl7K55wEWM/gcqlYIkNw3B1eVLQyDDVysRQgacUe0
q3nonVFXu7Rq6fUdxY/Yy8DE331/xGgACIr+vA68kSI8JXuWwZ0rlm+WQ92hS7iIOienpnEUcSNw
7yIP3AJoqrcwUuGPRhQt/wye/TZUQtzSwObrtoVvek0TiuVtMK0tpoExKR977GvuJkavCL4LLLdB
SA6ywqGE2lcDMP9k9+3SAxp6zIK8ktk/zHkyuxvpVwvrPVUkgVMnjdFdvorhIc2d5SHz3EbsIKfr
7hjWav5Td3hRNoUcYA5jmtMvMBj6C+YjjqnYr0p5cnv09zcGzvJnXSb4FdbSt3KfhVn5RKqqpdnv
/PFeagj6ixBghO7ou/o5mE3l7QlJQzOZrnNxnTCmDS9eI4h1CbWMaPtdP2katuBcqzv2YAfZVyK9
GBWB6+T6PUCJRAAO/p6++J6jhUSqyBdRX7uB0007I6XCMpIybuFRCDrwh6BrYnPN3mX/EDoQdLe0
WGN27GrZvM0MQZMou4q2fyl00DqHvKni+xxkkrM1F7xYbgQ5nRWAIiQJ+IgQdBFA5dGgDsGNixuy
w+hUzcG0rxswzNe1lunDNEPp3QJyiqdSxJW5KVQInj342s/vp6iX5iZp/Iske1Rutq9m6nYsSOX6
EwMxzBEdDiUNDSCUMxRx+i3uqZr4PxL5x49AdHm7WctURC4DqTsgNzyZdYrVtqm85Ey2VD7u7az6
x8lhiPKVhCd2vyYm8V+Coei/r4E7dSiURp1tgkrTrCJVUEOEdKIunWwzlooxhFGUhMuVEZVYb/DB
tPEjzurl2W9KpBBz0eG6v5Rkw3Wvo2zmNVYY/PB5wKPNVRE7u0KbDulkPvnJ3hM1hwUSquQESWC/
DF7jvwG6FIwNGoeCXPU+jONtmqXmfY1jH3m3FYvYYPfIv5tVDd9UUzoswDnAiDIjO/3lUSFBIPYg
OFuE0bN9m5xyhMQb2RUPcD5+cNu7Mx0xbqLhtsL2ijlOpWxHtO/lTi3tHGzSuEYsbYEgWs6EFXJw
9AOBX4JwzPAQCCr8RzVNSj1E+IXQ90VT+uSAF9rzHE6KbAafpqYBb3eQ2mLlTEilchrkNDX21GEr
utb4p8DP0KCVdBPRboHSU9suSPuXppQW59yIQQjON0r2NvBFcNX1rYasySLzTRun74+2rnCxZuNY
7VyThyG7d9J06PIZJ0i5Jb5puwqY6Ea3QK2FX59ckN6Lgc3UezAJ2bN+5rXe2sKjgxsDLztNFZvF
NU74BGV7XjrTV6qdmtQlaK78vkQ6M/ymgWvI0KgSsoE2oKNVxLmeLfca/8Dr5A3IZpuBWmLje97U
PS+BClDyrahJ+bmxrF6pScf8imgv+6vMsCZtkCp17A868r/JxlnuS7HwEbZ5q8uD7Ub9ZS7m+jnK
qxUwYuqW95HD+pdFoBJeLFLjQ5Pljt4R0b146PoFet4onuWzTBbUg9LE/luV6ctWsERJvcVu11S8
D0o9FICoKjd5NxCkMwQIwnaK3xltFvaiV0nUBFork6evQ5KV+bOPkgvmn321eu68OftS1vG8oFIc
xgdwYaP5FFdsNGMqYnuCCgKCl+lQy4NwMepuNNDj72ihztz1/lrcD0uCNxevWY/WBVPcS0UEXYI6
1yO5hUmjC/aaJa/eh1XHWC0nB6EqR+N3wfI2O+SjzXsE8k74FC5Eu8PGQYJBM4loCzk9vREQtwS4
EIviTFy/YvZeLBxxHCgx71BFZG/okNDSS70WpKuS3PGGucuaAwnFaXdM0DulSMT7svu+co5Tg4nS
f6bDjLNt7Teo+kXem0dUJ3N+jWIp5V+H09xchWTLtLdrVY+nbjWGrwQyKefbDUIk0FACbwT38wqi
frD35doG78ZDbrqJGH1Mhq6ZALkdhZUHKVGIXgpQuH8JaM9/4vGoh2OdGPcPsR2dt58Z/cRQINh5
hmba9PI2Ri9HW0+m2TrC7YlVYhPRGmq3017rb6NSL6SncwPOfWTW9hVoDNInTabmjU23uZ+pCcQW
hDamWurz8TLlPst/sgOM7gY72KxuF/IqoIq9Ql2DFPvyhAi2Lp8C8gAst9mCA5pxiCkTVTndRQG6
LLY8TYho3lFSbfKyYsOxlezDL5ZYtuw7hpU0OzahLW4RTvkKZJFgIz5aVBkaqHI+Aat03anPRgIV
ZIF8cht6BSO1lkBE3nbV0YQrQDbq10VbdWfhD8Rx7eNJUrB3i7m5oMjfc6IqSsQJkf+llJ4CNZ+n
LD637tR3T/BUuMvq+BJq4OSla+4rvxnK/Rg18utQpAuZw1Rn5wTOiVoeydNX7S7YWazXrNDlTr40
TDheaJGVLS3Yf5tWDZjRRbUB/s6HwFLoMDcKa6j3o25x75t+Tc8E9xS3oxviwN6wwZnyucawp+7D
aGpcqrShwPO9FYFwXHFPBgttxKEtOpnEiHpH2f9Ya8bxmR24LULZTR0H0TQfGPdqnfERIb7buQ/x
MuKsOrqZl9e4eXAC1umTWshW6G5iH00wnSL9lp/uQ7z0MsKagi88v2KYX+wwtlm6lUOdarLue6jD
VdABonfalbnVWNKbMEoOecL0nGbXGs8jlbSIqb4JgLKi+aP7tEOTCV89TXdOqwL1jDp9jfdeO01U
XiInQMFvhyjZjL67/PaJbmmv14SCA3Ih0M3LlCe1vs7YCeVuZPjEuyK7STz0MPkXnzabfPzLsfWU
PnjRouBsYq9UBFTOeTVelU4drcfGnxj/fEkSAXKZ0jr9vi6hqa8WPWX+aQDtTO/URPbnNaF/7Jle
v2b1bhJFND8PrGnmEDdRGOLKIAvhtRu9Yr3p41Imd3iLcFp5NKj4t2BDkUG4rP7B2yDFw5C1aVhd
kroV88ge5MM4T4AnmHbmEur22iFhc94I0l9YPSvpBMQYVchy0kEt/LWQ6HZD5z1dIL6OcZhT3SCG
U677QIZviaZ+nN0VE7GCIEBxUXyR1oTfPewznBd6Uk+uXhvmGXuAnQvUIjahqi6obDh3GhpxlchN
GSXLQ5DIwJ6hpjjDWJHBl96PmcCZssbvrWMtUQe8bnXtSKN+zlmX/ih5AOs+QxIuABpAdvajCfuf
dTZRPk5BDgQa1fBHiT/xd+bJOuGZC7z1m15TJzl5pXbMCfpufrVNNB2aMPT649Ans71vZkPoSoye
4NkqID5kE3iAT3Oi8ZsS/jPxrUQl4aeWL/B+bTlhb7II6Q+ySXYH8oKKZA/RbU5rvQ7dvh269mlZ
/nPe+e78pfMh4XbGy2Axsc404TbjutE2m5Q7g5HLEpdJNwbzKWnL7I24kZyuYazVLUZWsk6moGr3
VeDKaIPSApVqLpGhb4Bux/bE9q7ZswJL7s+aZY+AXa7Z0LYD1PWCDuwCXLn+vseD+QyFDzXtd5Vz
XrIMyNakNab1xKrxzzSFA+0pC0jvC/QUtOogxS3wII60+xRzaELkQ+uOVzMYyk28DoimZ0a0Mz+V
9B7vZvR1jMw67dFOCKjZjgVVz8U+83XPraXJsN56ETAotnST2O3Ug0qTK+KuNCQ96cMPlfHn/Bj3
cXYxaHWduPUsvgKoAwfcTpvZzjtR03Ft6X8F2omlQIsVtT1WktQSsQAjV2zS3vPbnVem02+k8/R+
CYJTMjKzaAyObR+lWEg4r48tyaLrnnAw+ZR1pCXsyOywj2KKobjHJKFxQp/Hd1ahd/syJF0AWaz6
fhcFYM1I54R5JPolB8/CsmBuI3LGXpd2mpP7lqGzb7FYzK70vNF+W3wob3D0RRXUvfD1rG94Woyy
5IGibzRWbaB1RLMlJZRoF7cAityjOUHj6hMugOCC1szFq2nkm760PbtEEhPMLw51faWCNfliRITf
GeJWPkdaLDtM5fbcWVMdVoSuKTr6cPiFfR/tDs4Q8Hdi+mg2VmBfsaeLF2eCZtTFqQxPugGBLPGq
Y9529w7+JkI70CGjIUQzga1UrxDtXm2qt7KequQmripnRuNdiV1dhAQFKDfmz0pLQs4mOa13HU37
zxabASZ1ZyqestVIDxMdtpgNCuTRh6dEW3woXBh+vjPV37TCTTwGnyjTPOkgBUdpRNP/aVyrf7RA
w/wC08Q06SAGyw8raxPtY9XN5xpoa9rkTeKr36FwoJB8uPlj6paK6U2LOzwTHxFqPONxTVc06KZG
KdD513Ng4FD6RmbpVRv28bpTUFB6H48eY3ViVPc37iViaL+0mT2zsdpyD9GECs1lO3COl8Ft/r2u
x2W6wQmAYWIie8S96nK8YYqmGh2g6PsfYRSp+RbHiAofwK9VgC8WS0c0K6KkrFOx5HAZZk5xCusR
E1geRNl3HAMFiuBeTcM5S+ewv/PH+aJLs25+t86z1mdy3r3pTthkhjDBypKXB3QMMR/uVGIJdHH/
/szBgL8rPBcP6IZQe1NQ2IiAIIXXkT977V2EtcG5omuxHr7goa32HSxUSxYEFhpAiRyN2iahlnK2
ihFj5cFUNE6srBxWcJsb3/F2YZXEyTW7HEGe0ncuIiKy9cihses0PiDIJ8ecD1/HhJmkK4q/YSvz
YPTPae80SFhwEucTh1qGN8NsXTbr+gkMaMWbyeQxeZgGlbYnJUuMiZBto39YieYMbpYJ0u2CBHt8
vBy/O1rTNdvmlTv8msbOf6gDYq2rrRpBee4W5gwSQtWEImHLTJehu0FkUwdfXaIkIIGl40yPQFSZ
eUUtmWGljlARBLsCuQtqGA96EGyQRJXmNY9s+LNio0H94cNRRKsN4HumkOxHJG1RtZsMMnTU4BCv
h1qXQ3JVTaGNjqT0mP6oJgoWDkQ0HGorClNqtM6hIlBzNsV43TY1buTMGv9unlORKlDqzPV/rE1g
br0GdP9rhKDLfRiQHhLwtS5D/FTooUtuFSZJ0AvtOMSkr1zm2GG4db66QW9bxvnytz1XEXj/SXUG
Mh/3i4f8Dnt4GdQ7L0m7x8EZGu9qBFuICV/yvOfCy1OS4IVHcd2VE8oe52KFbCAjxDU1b1pczSkr
9pTxVp4G49JlKjMQMlBHcfZOgzn3R1IzxwfrRV2/z6dwtMiUBye9wlOciq227YKbCxOC69zEgPfE
dSUqSx6TUns/C+2k3ZWOOx2jTFd0IVh7w3e2lIFkoQGyjhynNLYlYEPkx5BnPZKY7mu7cgBq/HN1
Vl5nWSGG91hQb4MN4IDft/nS+feSXLrs1BYoEYhEIzdqIwHymA9cFWn5RkTLlF40ulI8tV2v2zMj
gJkwYfyg7x961SF3W3ll4gqfUErN7jnS716CUYdQ1GMP6GEnst52dZ8F9QOw+Txf+yGyH8f6IU6A
KGgTbGyjDagUZzndkTm9/gpiK3NkuUPx45MM3L/nW3skGKIikcLj+PU+ZKuWtnZjlE/DHbrhMX/2
qnpfo8HjgoibxGZ10pd0rQ5j617Fp2G75U19Er7s/lM4aewhLxLMBmFIyIef0IVNpGfFT2Co3ULa
dbonQmSHLuSuvmJexTY9fDpc4JJf+zE+lGnJ8pLo7WNW/JCH6nBbtorS8W6qumVvDQNQDBIs+OCJ
6YL4CBBVKHa1cu7GgxNG3xosa1fCZt45xaKQfJJE/LfpEa6nUJMy7j4SJKh+DDKXIzk6WduOd9Af
e7ucivq3Sr8S0PXJy/570vDlOmS987BJ/Yk/POl1ckcPb9J4Fz/Ow0u7Xear6E46+2EbuS95c2d2
fnqsCWLYtgxzPNefDWb5hzf9X9f/ECsMAJJ5pCvgPf1OR60HBprKPXa+5Ze8mw5Iy08wJ5l7yNQn
D9j9xzsHxFQMx/a49493HuVM4hPDyPgVvV3H+5W8DJqdVBzJHlAclFLjKPhD2wnsvNcXyfFwtfh/
vMk56Lb85JP/+3MAgBPi8rovg6b/Mwj+L9HBZsDgacksu4PdOafdAQrtruie/v1t/+NFXGY38H1H
ofvxo4Kj9ecKA8OdG9SPaPlu/PGpCJ7/Hy5CqwoNQGXmfZw8XjapP4RBYu/Isn1Vofsb1/pjnPmf
ZGR/vBeWBSUIdsBIgSvK+MN6DR3Vi1hqUpTyN+M+edGXuPvkEh+/EC7hCsQlhAlLakb3w8g1V1vF
YHGvOKND1cPeYCcNT6Y6oa7490f2cbF/vNCHT5ESWg4xVdm50I9D+VQmfzz1w4znf7/KPzyx/7qd
D0stZ2TBWhm3OPfmh5f/itV5/WxG12dP7EPes8zKCq6SJ1YF2348+xxeyx4BeGg+2Tc+u5cPb187
c5LNuV+co/xLIu+T4FfQfjLm4bOXcvkJf1mRhLDNgbI8ril5kOk9L0UUT0v/v1wtH1/9h+kumfUx
WQmuQobgtnKJyYi/BuHj/9+bv7y2v9xKjk8gQABanH2sJ6Xzm/hAjJeffF6XR/7XA/T/3AmFpe8K
j5Xz4U7QB2hHi7A4X1LINhBn12LAiPvvd/KPLyWGjJcciiEqt/++Exo59MzMQzln+hyTJVsQNurm
v8ykP7nQ346Hy+14kg3GjwBSfP/Daols44psKatzPtyCbuT9bTyS5ox+cNXfFglqB89FPuZh9c5J
9LUk39uv4+0MM5OhvVTEgP37rX/MUv/4gz6srXlYg8VJ+EHZ6u0r4s9y6UH1pjvjaCx1zFJ5+/cL
/tOz/usT+LDGmICRhD2g0Nmqo/e9IVmyjuE1P33Sl3f28cP563U+LLQ16gBNu7Q6l+SX1miWcdqh
DiLuTR2J01NYL8v5EOF9+Pf7+88X+fHCsR9x6vkuMu+PX+wYl67AF1KdVeOcMU6iqHsgXA8nAMF9
znP5FP2gU7S39XV4WxPXBAz+2ZiRf3rGcRBfhhlQ7AXhh2dc+JkcF7R7Z73Lxn3mMEoFZ79sPrvV
ywnyt1uVbujhMJAM9vnwjBc3ThAdDtW5G56AfDekpVU0ae63ZBM9BgcCtZDyVdtPHvDHkR6Rx+Am
yplQUGCFXvhhSyiReBkApuXBI8hD0Mf2pEIwn7mwT+H04rY3AIMFgM0YHWPvx9xVD5d3gQBmIR5M
n0A9DtLWn/yqv51RH37Uh81wyPNlJvJteRgxXi7zS04QgiJabAS9cNvDvz+Cv22Kl4tRW/sE6yiP
0Rn/vV9p0j9lnfAEovQJ5GdjzO///QVC/v7LZCgCmD52SkCWSIykXh4mWDzfJ6Lb+fbvV/hPmfNf
3w738NdLfLgHx84ypjVfHqiHNmF8mwW/uOf7oNxPxHZDi18RAWI79cl7+r9cl04siiQFmPqwNsB8
yT5s/oe07+ptG+u6/kUE2Mstmyiq25Jj54aInZi9d/76d1HzYUY6InS+ZyYXE2CMePO03fda3XiM
s31XfAAO0WTmsT3twKiAQfocWsBN0sjdHh4kFottVEAQCJ4TuLD3B1ZjlKVETX86MgCTblKMRuBN
onNlJwaUN7kkCczYHKJNMGSAN+Reklp6XtX7JXsUfUCvA1LKi9bADUejFIXAmiaI3EctG2LRT9hj
C3SBPXB+GaQrgZyLh5usm1FTzecXZlGewiM/fw1mVMJGj0guICIe2CNfx3rSvGrwn4COX6br53Ie
DCIvzzkCkeeRHlV4njgqyUdvEvpeWAzAK4dGildNefbLCpBKIsoz/LHL2dfnEvlH3QGRCnwbZCUQ
dJAKLcVsey32I3tUcuCqJiLzWXuyekknlHpS4H1tJFHI3RplO1esJ+43sn2lIyILagIrtt6nEUpa
E4f5YN3zo3QzNOhyB3qb5AJJRG+b4meDiReMZkuN0wGYQm9Q+jCYntmnqhStgekZfGDEPKC8tKWN
FDAFA0As3HheIm4immlyDKDw7JHrX7OPKIYeNKbObKp9QbmKC28asS0wIpFngTrkSB5WlGOYvC40
PC+ghscFZxeybIWTK6iDUQBdZ8CMTj8B12karedn93h0sxoBpbkKJanAsbt/bnkd82DtGKajIjM2
0A+A/sHYXeoG6F+rhZ/PhV25EO915r00Yksx5s/B8nXTsfpCY3rzMf3mXllXsyPbM8U1v+58ICDq
2q9065/bc+FW9vMPuLLdPHwAj/AbcaskyVd+uRuXX2QA3YNm1OnYu/4LygkbcEUye+lFNqdV8bYP
jymoXbV17UQ7dGRRhD94GzxWLwoqGMUl/IefNcSN8BiwSOgQVqajXwO8CbNVm0CWHDFK37kUtV/g
PAMbrvnMMSmNmTGzEab3f/MFGhKtuNe8gCTB/RcMvIRueOCOHOuaweOq3pC3XXuD2UfSGoPqPzEm
jV58WY31Fn7tc+FLNw0eD5i3JW5GZSX0Uhv6U1Sj6n8UsvqsurViaFn2mk7farH6T5Kut/BmnwNU
3TG4Il/vdK6LmJlHPd5Np2TN9JhwUrO35/IeNfucNoKvjkSnBPNInGsmoO1Ji332iBW6rezZAIEG
JkTxonYUSYuKAulfzPvCGMP4E6KQdA4mkU2hkw6lnGPw4yuqz6CFizDsxniFXiasVeYKTT8trvBG
LHFvgC0opHEFsYxS21W3CpvKYORil0Te2fN49JRbgV/v/KICRrQJlK+W6d1Qi60C2fmKxj4+e+Xk
I4a1QYZSkQDOJhM3aeDzLgc+K3vM+iRcad3wDbah3hliAAQ8P9mlO4sISGI1DjxGEnmTUj6T0M2K
dYuov8UTAJodNE4W/UXC9PJzUddUJrmqW1lEtmuqhqIUk5g99lKLeS9wyhgoPzsik13QVLHveYEx
InHYTmV1QlFrk07ia5pM2whoVgYQpiOrTtEMLQFeX1c0oHVlnIBhLvbgAyY6mJqTH3LAL2SqycyR
QQS2BQozHvc7UKUVj/ZGo+Q9S+56NGXzNUXxc48OP0q1QL1QNZZH9lMjFqeUUYj20wpOCS8B0Vho
9m3c/mClKTLSJAPLk5B9Agp5nZfiT9QGd6EauEmV85ggFhz0ZU8U2774PQIsAJKl4BDWCGcMricy
4F7LHhv4Enov8ZGB3lqRImXhuapwECTw3ggI95CrvNe3RauBbitmuGOuA9HV7Vd5b0UH9ANHpQ3Q
u+c36PGR3gsjgtkKM/yMIPj8Ua0wP1Hw21TZT2BYQ+c26zwXtbwwUAbIqAsJLK8RCkEACKRQYKDn
iLmQXrYjU/kZ7AHEhVH5y/CvFiYJGs+zcJ41llgYGqKnsEVGGi8D8SjQFAMgp6LRAKM4z5f1qFiw
g3Bhock1VLxIjw+gQskkjxA0tTXwWvhyWjXgtVr5ueBTvPRFUTKLwrkGwBSZn53PGxvFcGNatAiA
jhXq398YGQsNP+yzLzmUv54v6lGHYVFzOIBWP15jVfKoAEgtaT4kZWjIQMuGkXQu2ilSYGjlCaU0
wM0O3L0SgzANKM2arHIIRAjVHCdiXIOwhEfTRAEwYHTdKRfQSjmicm6UnymaCMLwDfOPgFp1Ykx4
CgGFnf3xYaNsLiMKgbpWUSIk7koWYIKw7EERoo5oZYeLk6Lansr/4qIgilNEuDIcejcJKQA341Ca
7vkjnHoWnTEi+gn5zOBfnh/d0ou+FUNYe7HCKD6Ym/ljnkAJukx4Ap4resGeS+Ee/VLs2ezCYEW4
92SNt6ingvEARneMhD8jeiOZ+NwASjVLnTj5g4YlXUxBro4e79NzwUtv4FYusYtjgfy7oIz80UcB
V0zFjdI7XNHYz6Vw/MKdvBVD7KIgF0I/pRx/zHJgGqieYOZgIbPqCtn/uSsUXB5Nt0YUVO0B4x26
gJ5Md7ESh9sR4ASUr5mFEQ8EjPWaKML2wCzIxGsUmwwD/72vHEd07iDXgMgX+Dq6XymCBfDh1nq+
+Pm9EeI0BbG5BvODkyXFeSijyLEI+L8u+ikATxy5MsMfTnyBG9tgssdvN0FZU97go1CNxai9JKoy
0nsIM/BRN7oNozQdxthi5RiWnMNk+vSaCMd+5LZx9KLKriZT5C2cMLAqRA2uoIBAFqyt9wIFLxrQ
U9lrR55rrRLYH3V4KuM1INwBRlfpZYe2k/YiCpyhYOYXyoOyywtxLZqUVYxkzpoPful8BW9WrGGE
Ro3EMTil7S9JO2BkVRejFYeWuHgwWrT3DMBfxJaD34BJT+hfnMadgqkpQEGVgA1r5RSUlL81qTSf
H//SzigqohJNAI8oYl7i7ueYnEYrD+cdY4zcoJWKreE/umhM79AYH4BYFYkhDBu/y3ZIY2t+6FaZ
DQHgwLk50oY/RXK1d5PQoPPW9099y78V1bqIjaa1kWAE/v1OaQdLAzRrxQB+SptWebqTwiPHOH5Y
U57cglFCAweceARncFkQhN+fDqZvMCTFxf4JM5OmIL2xE7Iq1Wv+xaN3Y4cGXjb3DaDsmH3xofgU
8/uYRboXThj6IpOaDqgZ/inOVLscAXAOuAVN/Am4d6NA1x/n0Uh/59t+/+ax2YDZF2CfWGCNE68h
BI0JxskE/wTwJgwehuhqA5Ck5gAuhVanWXjps3OBZ4fOQlEh6zRg7ppGZVT8k7wDrKQYrrNhr/Sa
nsixlZcfjEp5aDR5xNLECCwqIGnzT0U7F6OAK5NtW1D0YZrfBIjo88fzmNYU0HiCXiMkaxBvw8u9
vzfo5eNlIKBEp2nc+04irkd/J0bfHQ4wjs6tiCo7EPELe5T9fdIjhWxww1dkApWJMXhmpTGbGnDI
HhBUy4Ixyn6FScEAWOZJFNICjYczv/9UgYhnQKYIZP64jU75W/CBA1eP5Z/yMljtOnHRjXbx0KpO
2Z4HT4sQSWj5HrSx4C3so1Pdfwhg9G7/PN/+B0tJ/H5CpwJWTqllD79f7AA3opYGBoXL8FfXfvzv
clReRpZXhn0USJdV7aomG6cxOjX9D7Gq92oBlZTK4yn0e4ZyTg++ONakingvcBxhl1nimLJS6hsm
9rAmJc1W7JAnAB8tEQNPRe7UY9utMfdJ8bIeYzUB7UDwNqAOoI2Ror+/xuyIwBTQcdOuNcBiYvUr
3M41Zh9Catvaw/OEJCRXhTmgRoKGdItTCYOKYeezO2SszWHN7ENDtVknpFi1x5txL4YwaqOmBGnE
gOy6dQczdtC8ytPi28fLPYvQUNRAV8XsP93vmRYqKcuIIbtr1shOmxhe0mvzyz8aLsCmtr//1xt4
J4ysDCFfCca8CdsWO4GpGfyWWz8X8Hjt7gUQTzWZ/aORvZ5LbwF0Zov2AcqZ8I8a6F4G8VxLVgM4
Uh+wO+UVcyEphlowf/MybLF9P7xDaHhYWW+GRyS99/2XdvL0fo0ZFFvZtpRH9mBxr7fw77NThfuz
a0D6W6Z9xO5qS0NdQTM0NzQVynofgyZCynyDbly+HtM1NSBGcUPM3gJena2a4pfO68hlUdaz/Kr+
WQ9h9AB5lrZdhPVg/mwTmYyhnHiHMWliFvXEzZ1XiWcF8GJMG2c4wdpCN4+JhCD0RParW9GuI0c7
IUIjARcDKMIdJHknzWmt+RFjvuQUX4qNtufXglHa/A+wfmmmQDFatJdAeGPgrweCGg/JvBEYxUaw
fPo+0lZH6I6p7OIS81zsbrI1Ox0c4RPut5FtRJ0zAFRqyHvtCKhWrTV96vqWryUymnDI0MwKr+X+
WpZZJIZSkMzXsrU8NzH5dWmij8QG6xNFqzwGF/MTuJFFqBWe90BBCKqG3XyIoxU7iuOZmRM4gpWb
ifVchy3qlxthhH7JJFWY5sGp3frFoVnI+d/eeczEQgiNUSFpVQpoBdh1uImhleLe9+ZgGYjLzfDH
83UsPzNZVtA9giQAKmH3JwQ8nJRhspJFD3nsALHFKjbxsdh5RkTRG1RJhIoSGWDRBwIkzQ+s1j0T
+F9u5noG7VVRJREqigPMMVvOa+qtbl3roQV/0BS31SqnNLgu6sKbzSN0VAFWmsQfi1lHDaZozOZS
cZv/vnWkhsraMVclLAi4iOthHZmNzn0bAPR6+Y+3gVBIwAPRuEjAgiobOA56rWv72OAM8EpRbgNt
5wit1ILuPvNirKiFVUwwNAIf0GhOLGVBi8rvnwMiCytewbSCrGE9gzkbX36NIr5B0zwLWhxdgXDY
OSg51LKJ00GrPsqjGHCGkMCIIGTcpv/imd7JIA5mikRQj6nXKw2cIVNvdD1fM2ua1V3YrzsxxLEU
GqivMGgyHws4ew0Wxg9sFJSzfyy/odHuZsNkwir4wEAIpxDc3aWO8X2j2YJh1Iygq0MAj2OYJDFU
mkjhUafeiSSMA+i5RMBNYWHCQT7NepUxMmDI663Jmu43TS8s2T2UgzVEN8h5oGuM2EcO2IBR3imz
3RvWxUexGfCKlF+hCb4+ytIes33zbv4ji+y27sE6qhTNVVa674DZ/NJDG9VIR4BFbMu/egfOyH/z
euKyG++FqmxntU1YqzvxxM6CnK/CbORV/KzWExPto9fXXNpgZTACxHkUJTX/xgeJaHZEpyb2F63B
+PmNr8tzMpcAog+bG+qYL98UlqgPBsjeDaAbUzT84l1FtIq+UCQQJVEiDH1TI/3e1DG3S1MMWQco
68snCSHY+9SfJN+t0xOPDiXhDHJcvcfIt8LItPUuBJhzwPz3J8x3+2a9XFCGMVBmOZgz3khMbZ99
YsC6//Ac1FUNdc9sPSP/ZFmK3OsIIbnPt3IJgz0NEgNIDMitLeYATPHKDE3VmLb9HnZ1y7+FRgrw
bNDWmd6h+QVMKrOmFfAWzAQKZ5qMuBel0IdsCLBfsPfo9URsLYHV1wzO4Uv4MmtZcC3Z6RasbeAc
C16yfaXHJk1RLT6tG/Gk+WDqBAk3kI7ugq10aMxdtRXdZhs6ts3tV6Dl/QU+t+8JVy9bUe740quS
NFnEiCeGG/A3ceZSn/PsWOPMT60lOfUugM33nFmN8Dq/occJ15zcw2nfSCRUFit3oy+EDbcDth4Y
iq3eUF771ezSZE5tjBYCSyRsgFq1Gdb9ag5kPWcyNEC5f4FTMdFLmx4f8QuuMFpd/t4GibAUERNi
uHjCNmiOdFBPqO6fWneywf8CZwsE9dln/QUS+lVhgNECAX2JwIJyEgue/t0nEPqt98II2Gj4hMFM
TLASmPnOO/LryYicbAdKaoM50xyKpVDmTiahdBCu1TIDZmwcQ1HosSNcA23MzJtoV+lfNYeyxnkb
n5w92WmgVILUC2rF7X4KmwB++YBLVhiaSRVEO09CpTRgiU8TFgsT8JzyfW0wBjBhDYCj9CZYtNeU
dVFekUQEAhXAWLxpXldvzXG9BycjdTssLz160Bf+vwpC706OiAgQZylVGs0nh8cyh6HDtjaUl8wZ
TfSm07xo6kUhXM+ZGUZkPFzOYNuZ6R5URtfT601gEbkFzSDQtpNQSkMz48UrUBEtDFG3xpgaeNjM
xgRWlcWvPceDEmBOElzswlBwecAOjlwX9VQXjcKNUiA0leoDxqCScarg4r3mhYAyZXSHWVmJJkCv
jfo46wHNZKjJPGG2tU9eCum6yuAsBOsTzlc9eW65hyq0wLG59380JtqksesHpPkOaHlzNDDK6p2b
vMmVORlgqe90xW3NZJ/sQd36L3OAt3dPJjQVCNJVTepwGXLrrbZq5DiPK+nE6jSzuOjdomtY42TM
e8CtJi45puzjqI17bifvpi/lqjHAU2yBHcShJnKXnL1bWcQNr5i2l2ugn1zTgNzrYPerbg0eXej/
zPGPja6skv1sFiM8aEDG6M9VyHylH8/7n6USVx7Y4S04DiC+dYGDaSBxDKMX0RpaaYskbnQkC14I
kHfoKQOeu5EdwtOsFkFgcPhXkdDNhpImFbqeA9I8ZKHqjrxqd/bMbraeOD5eF/9dsIc2S4wsoEUW
zWXErUyEBAmmkfvrtUZbdQfYeOgLHN66w3tQ7cB6fmSLXhtcRhl4DCIwLWXizNJe8dMMlI470CZ+
Dyb/JjTrc2lyq3LLjBbglpxil9vBLkegyawkms+6dJjQToCGUHgA85Eb3I6AQUrBpLbT8DJU3FD0
vRrAyjLhpdOikyXDfSuL2NyyVdmkAfbUblwhYt9pxvDS6Jn7/xEHze+MfAi3kgiXBKCAQy1GWJVy
AFj8r+6sOBEMqrptvqtf2b60RRQBPGN8eX6Yj20b81DezW4SwQ/0DEBzO6wQtKCnfN/BJ5U2nll9
K65vCH9YvQHSCEXm4gmij27uigKhJ6nkPc/j4kpqedg5Ru8OuetbOMUV5qTZzb9RMNqNLOIEOUDI
hOXU4LY4czE0/FOv0dBOcWKXLOatEOLwOkmquBiAhNc3P6tOuPUrCQ7e842jiSHOSqrqfuaCmfct
Ru69c4EGr6OLm/LAF+3P7XJmP+UmIK7GgkfBuuNR2O0O9UnY+FaOTFW3En+ElHl52pIID7Lhe16Z
QN99rSGDVLs2wZSM2047IeqaCJsawsapKMfzsKmzv+9bs1oeDE/nduWP58e0lB/HjNU/95uwqTFY
MnPOx6IqE8M2+9AKUF4IHDhv//FCEJo4zyYgLc2XG3D92zknNet9LIqmBudTeFBONwsi7Geec7U8
c0nCSs82LXbEX+N+DlIBpmgCWd+c8pX2+7/tokLEpkLncU0dQOhccmWRmEmNyQWCn+FR9NF1DIxY
HqBaWAGpahW0AGTPtJICATkRRx5lwn4fO2hm2ArmV4MugN7EbPivCx6aVb6++ubpRNvaBQfoTjZx
hDWANVMMRvC7zXtx5K14M+nA5DY6A4IlA+i1VmonK9rezpri2YqJA22UUij4ASuetij7Ai8XyXsQ
4GzT47CX4WQKZ8phLuTYbpdJZnpqANvxUoJlKvqOM/1NYR/WR6vY18eL85uypws65U4WofKjCf3P
YoTFtRbYYhGwxdtIbx2J8viW/KA7OYTW14YhBB4v1vQO8PAP1mDQFjCt13/Q6Kt/fPA20DZB64fr
SmtVExdOj7s2+cgKOv3JNs86jBteG0psptju07K6xEm8ohzYgo3mOXQviZhWwLSbOH/DjQ0I0ffD
CWM9P/m/yi7xrtg0+7lKT22uWF7PP7IIIwCEbwEwy7Ms45qCDXRAX8+e3Zx6Qk3W1BhqkLV0IdGr
OjdKa+j3Y4n1teFYtS1X8btIrjECaTHsh5J+ywoVdGJJEM+iNRZdk8IMq3a/kW3axikXifxOXHWI
5FHFRHJt/YLuWIu3kWs0WZhwyuEtKZVbmcTipFgEA0wCmdzBO6Uv7Vu2Zi3BPIMwyais7C3Zp+dm
L1i981zw0kHeyiUOEqFIzoBpiN8BZRSEDXYt/XkuYMldxVzQP7tJmHEwxviKGEMCAyzGGQ9ZMb1i
w3qgZsmtrNvX3aoqPtuMWRfSD7U0K5D/0vrPl/TL7TcQ5h0AmlzWYMJgxxqeG28+Y8u32N1snwDe
CTXamyhjgHAT3Sa0l7/US3O3fsJcdHwLOrlO4HegirXifbcWthxGmju90xMdGMKjKduCVRlQd2fK
1tMuFWEzRK7gMUQwW6rP3SeAafXzy2p1RGFgWL32Oq0KtVQduV3pVfveKKA0x0UCtwxCL0NeTeZn
qR9+JuYamCgwjjIsczXH05te//1fN/n6aTeigwbI1NyITQaZE+q0jD6tD+fVcc6C/AJ/EpK3J1ra
gHKnron6G5FixSsDyqezuu0hMrIBLIpsOy2CeAR0Ag4p0DZmDACMGgkk0qFSMSF4oqT5/oBJItp2
9sE+hPqfP5VVWaBq+uUb35R7M5tB0te4FUmYSaEBDnroYzdRq0V7Re6WSPM0bvUiO4VBrWgtqqCb
BRLqFoRoTRuUWGAQICNt787+9Wnw7+yX5DJmYT5fHU3c/PObc+NFRgnTEOKkONcndi/mEUXC1Zo/
2z9CqWpdBNYJ7//dRtEQrdDKDZzX/AISpzK+wUNEkbn41DHFqoFuTcRwAaHhGKRYgBsg87vs3Qcv
YWcWP9B2WwoWyIOf7x8hCaNRaJCWJH4u42MKUyL0Gc8DFFbL+OxiAxT/wkGjHsAc5zwXQnpqf0mZ
UWZQ0sbgG5lQ7dmk4OJCzC5vaLuJDgFq6EAoAyGC4QJXUweBh9M7r0avcxkttiD8qAfRxFZqjOL7
iSJkl41pt38Cc0K7VGZPutqtM6BMG8Z3sss/+8Ly7bg2KOdIAmA8SCe2V277Ps4aLLz6qq0ixCht
qrdnQ3hDV4bWWpV96vXTXKhxaJLF+1f/l2R0vaHAjQFwQSZefSgwAQiiw/SSCF9gqxqAPS+XgR5N
IfqEVfWtDoAmmQDceA1A62pmB6dB8V2Ham8ezvUToOOALCTzKPGSaSZFTHqAiVfpZQCfl7qqQVMN
0AKLt0ZgpBvjnzS2R3DIxKtJXGureFcdqhKVZtGWQe++5f5MqcU7dbOJQieTjs+vJOEV/vVtmMBU
VQl4M5pIXIs+8juQJ7LpRePAEc7kKo9poQyio8IA1SCtpjPriIetwGg6/HjM5bMkZM9YcWIpa1J6
SYcRdAxJposVmHNUbvV8WVfwVFIQVAaeNGRhvJTwz4QxzsVObrKLjBLVJxjucuaI0R1g6bBvwFkr
dfZPXQATvwfdkhuvq8BmKnuCPfgahhXGepTITDxrSgGs7/ohGKPc+Ae/FV8w4gsqeg+F028/tabY
DPrT808n58auR3L76cSRgG0lhulos4sqm/2QYoIHrJl6AuR4uFMbJlpnpZ47/YGWZL4CwTzsmTKP
4woY2HhAqQljsEL5CnSgJxsKOAL0c4zmzc48AgTPAO7WuGpAWq+Xv8NVfZkZd8CB2SA58AVY7Hob
iutWohwj2Rfw117cfBJhc9DxFwTdgE9qbHO0RGv8Y6/l4yqDLf0qvkUHlju1Md60wsTZy/NzEJY0
Byba/t4O4goFXKMEJTdll2gtn+Jf7+L3IXxRNvI63YZGtfGjVWN9I1FouOlraEvrPWZcD+gRwf+3
eZOWoCQTh9etgP7SMEuPMd4HgC2WycdmLNP8IgIIs1yD7guA/aCHTN+7jmPfmhB0naYAiHRE+nyY
vbZTyr4BZz59zwUt8Sn2ZElvIEklCZh1RwxC+oljgJ+BgSG/tE0w2WydZ6CkT7/qhpVeu4qlDYvP
d564msBjBoqPKCCdiTF7/PzGvdEGBYTntZJfMFEurtWQ4+2CLTlTYcDdJJTgeEyqRKTcPjLImbcc
qOuIltHxKQKGnUjg8CMXc0Xb5Bc+MWVJryILT7LKHeGlQpPOihtfRLPcVfJG4BwF/RsViiM0h5z0
lP/6CNS3RMC4KgJwjO6XLozByEtFm18YR+Z2PNiJRb3clgBjHHXsOhob17VoZaBQam3AgRZfyvr5
Q1i6eVCimEYCbiQqiiRYlxj4vBJIZX75RIhZGunP/NxgViL8pMhZuFOQMwPJiiD6fTAORcYLExtg
pR76RLDQejqXATjpcZvKGFy4IM0AOR0nAeiV0dvKN6bJkt5igM6U0v862njddnSicQBzmGGPHhYN
qs7EFzOcfWU3uXtxXxnTFbeBDifl9xslU7ik8zEhDJAaVmBloPXNuujmflddEA6+NOaXWIdjAhdg
U4H0JDOkPShkW13J7ILRaa4RUVT8a4lQJ4D9BgQ5xqXvhYJ/geFaMIFeerboTaYcFZ1vOdEpwBeo
M3k26koHGrAkUM+95nurqWNpJTh+4WHjceGw4Xqo7AOyfseVkYeXj2/wPPbHEPrM72wQNMHMQL0I
nIQqB9Y8HKj+DJ5JlHS1XK2VvRdLGnhKvS6OzRijuaDGGxIfROdj20ZbDLbVscmOMf8jKwTxB6hS
MQ/PBnWP+Xgl5GAzlJzb+n3CarrG98GbV/DSW5XVHXoNFUa8CF1W0IaIl2wZ5jzBjwksRoxJk61+
CYhQK0+b6WLR1yhb4HNTOoAixToYbgym/OQ/8DmMywt6fuxLkBxxhvzZv5e27BkqZwAsTZfZhhL3
kH2v8yUAWAK+BwPqcANJgHgexJdVG3D+ZebgUdD3F/NoepSV1QAOMdfHREoPMrZksCZh//y9X6O3
e6WOeU0J2PRo+gSs81Xz3Vz6svVFNQa/9MV8/zla2RodA82a0X/m+k9shH6oMQpWGjnKmOoa9l7X
jVfz+3QyXAzxmdst1CBKZ4n+YRjOCX+cUX99zYzXwgCpOjqTXNc1XmnxxKOOwoMR0BODHlV8O2n3
gAqZloLmeWeu/AB3nF436zg4BgPF9Dw+i3sxRPYg8HJJbQEwfUaazfKTfQ0IEQAIYWJ3I4DK/flB
kEOUuAP30gjt4+clDE8MaX5vjkaxVnQ03nwX291uZ4OFYv3na9T0wR0MfTt9x0daJ8XCy7iXTygi
rmuqHnhV3tmUV+j13tmftQHiIX0tHo8/WLvQZThUYDsygPlP8WMeA5J70YSTp/KxqsSzaNAWisU3
Fx9ikKk+399HR/JexnzYN/cclDZ+CrXinYPkUralHjaUl0SmZv46QEmY4XSQKgG6yr0EBqxm/STk
zDl1vOOf1eB27h6Alr9Rzd5I5ki5L4+5EqxHgmcMcTMnA7FnbCn7nVC1zBnQWfrQrGfqtREkouVn
I//oJUplfvGEoJtmM6WABoO/X5vHV+LEjB2kSZg6qFep8iagHfz5ES34OBoLiC8oQTxuFm7tvZRx
Qv1fzRjmnFuxla7Uraq73z66fmlJ3SUFgn0R0ecOCAsEWveCZDTvKfXgMefBT+2hcKNa0Ot6Vzb/
u8uMFd0IIvZNqMUc1LAQpGU9Yje0UIgseGQVPWS/kmSibeCSxroVR2isum7F2qs05rwBhyQmU/gT
ukV1xNdfnGFlluHKG0qgvPSs4JICeAf+EgDGiJ2shFJIJhELTLTOkkGWJyFuf34tFu4eHEBuzg2i
wglc7/vDKpK6AYtu6l8SufpRhdUWrLWtHoSp9VzOwotCHRXkKVgOQo5r+++NhlCVqI+6qfYvWZ27
AM45eFL8rmXhp1COepl2NsezlGe1kJXS7mQSBzaIQxAIau5fdvYBWPsAG8BfAzLwa3211mFsDdfx
9gli2leKt3udVCIM/51oQl1xlSTXTQ/R7++s8SZbb70BvkdH0k3bXmsWPuET6XJfR76hAv/bRjRl
DHAZzQpZwtrZFKb5TcnMLtzeuy+aL8LNASiMoEVSU/qXMNQceQLXuMRuy4Ez06ox6pqnbP6iOCiZ
OaoCqZRM3KuIK1SPT33/EoNUmbfCVgImlxM3myJPKQ9zybiivsyJAkaVkf68Gv+bpfFdXDeDqPqX
1i1Vo/axoYKeqTrGSw/NMTMlz6g9vcHItu5jFtTTRe8M+NpffVnp+YdXU76HbGWfbdXd9xDWA2y9
gNdmeP+CSXHufRehNcIGbd53hK4hw6NYRqKc9SCMML1g2JXiDrT2l3palS/dluU2vyQkkqTd+L8C
T/0lC2CjmOFCDQFZx/s7xAwNm5ZxElw2qb6bdI6zxt+/N28JclO/e0egwVMueW0oJPwjj8ipR14g
dSz61C99tO6aDSAP403Q2QoYl1k99BzkB8IJWPaJmQSCKYibLjxw7Huqrflmg04mVi8YV8ksMGSb
Q7aNPYXi91wDSPKd334hkbUZg2Ty2C4KLpiZBsehjaIHkGJ1uJe/fdfYcz/5ecK5sf6cDwf7Zcug
w9t4PZnvu43zKn6Gh9DMDMezfitmr/e6Q+uPW34a/+wg2cGbCUoxiUEcXHhpE/F686MGASzmyGUj
UlxgU+fuCJBjvlrzZnIa5V15rjl9+NW8MJkxKqcioCTjFxJOeBs3H0ToBeRGwrCvcaQS6A68D47h
LElzBK8w+0a7SLmdAzVWQO6JrYDZ7daFCX5d7U+l7sBUrycerSq2EB3igwBTAMIQZCUAt39/pwHi
M5QAsgwurKG6olWvph/8MTTY995MTc/DICZLebFLpvBWImGWxozX0ibIg4tSOXJpjDWmxrPxJ1Lz
AS2HubzdKEQIILSYwQqJF9Qiw9tJI7a7FG0B8AupKb5W+wDzjprV7xM9M5XgULMoBqwm0EbrCebg
zs8t/7I6lOSZBw7kd3AJ73e4nZnHwQGKI29Wk1yh/0dwI/9X7xslj/xuFq1TNV7xngK2+NqQaCXJ
JccXVWoAGQKyTYApIrSW1MmgqM4gf1xJevkNgvpIB3M0ZxixTbH7ZNPMVUNis5HrAdkAwAGJ691N
IMYtszG4YNbW9us3MIanXmB27IkPN5E8810bIfg8+Y+y0H3GZBVDUt4oG77k091+BHGlp0Kbgeqm
4NIqr61qaKrDYVph0NXcHE9xcBrH2uTyEMBu9rjmEeLLFU+xgdfGDVIxor8TlBVQ34BzI74hLiYu
mRp8A0qhdpqYXKN/YLh0n+0vl0tqxybGFvRvqLzTv1n8nEkGfjLoPMkZ8qGW1MZnZWg8I7UUQEwx
GHRZdZb1SzJ+558SJXW8aKPg5PwtjzjxsFbEcpAgr3XRzFqds2NsNVvFyXeyGfyqHGE/ucxqD9YH
sGa5gd5+YpbMoB35vJ3kdqOBAOg0iFclgOPev7HKr1o+TeoQHK6v4L0OT0plgdyN911F26fx1v/N
uAKNSWvRy72VSli/MJCAG9hBaiAY9vvPXfDVrmqj1u3ZDr4jMs/Wo6Ggs0cOraOsy/oYopi2v+zB
66VX+uV1/LFpKTdvSbuqmG8HHwQu3gO2oAZiYy1VvOASFqugOVftJuM/FAyDDrlO2/VZU5O7PisV
5PYUDsQThE8N6sliSgQW6b3eCnXfHXehroKhds/rCnji/o3thGKZ+WIxzwEk2PtD1io0oAoxE17y
1rck8ctXdIG3igHYJprdykc2N0IMuOffDTAKt2lkgsDbkEUjrVaJRgu+Z2HE2rG7YMYTVdQPH4Dc
UAYry9Dno4vWrOTE4dhT760iieJgLYQRGBpHJgYCZqBR4oYNQiQI4MuOLl3jMoLRCGZsjcFRnX4/
Vxvz7yFWg3YVRcSlgScA//Z+a3mxVdVGYpJL3BYmuo2BMquL7TrcVYIT8r6OLmdK4L2wfwKKiiJG
yQAAgdDsXmLIdXIQD1oCPXVo3NGmjhstXM47AYQGrupo9LIWAvL9tMlM/k+xQe8H/D30FWvn/pOx
n2/h8oKQ6YYnhVYQEtSzzOACNCLkiaPe1T8kZZ9NbpT9ei5loZyCxLQsyNDtwFF4YOni0rTi6zJK
LxgMzSu9MRU9Ojfbbgsw1i1i6kl/6fTCOmb/R9p1LbeOLMkvQgS8eW04eooGoqQXhCgD7z2+fhO6
uzskiCXi7o0zLubMqNCuuroqKxOsMnGsl68M0uSnxfOvGJ7v4+1y+xGjg+8C4OTUFT4CivE6j26q
xLk+tzAxm6gRAj1IIzbl4GHut0fDVhLTFBmAWi0u7n7pgRG1yQ7OzC6cGAguDR6xCmhYIdgyfMbN
0zmP7TDtEgwkr6NXiS5lg8nzVH8+lqkI7M7KaDBgYuJdHprnVqjs63rFbWwvVKHOEzLbLnnjerNo
ocA4F4s9Fv9Q+bkZ2+hOrHJIKfepGyGyD6ST0P8W/cHPdrFzZgq8h5Z+MxMLTDgRRLg8nAgoLgEu
GWVY88RT6jgIIqsRSFUGxA+OXfuel0bLAjjoHube4w97BA4RhkBKjKQxXi6jxaslFrqCYhJbXueD
ITdMUTY2IZPkqWHAzmyUB0c8sjVaQl7Oo5bxg9hiCknzIczn0kYECLgHkaOK/nq+YR52JYwhiB7S
kqChwuDud2USS10hecAHQStJceprnRffzy08PvsGEwPwAX0CyPWPS5XpwLvDMDVwigBWuKgJ1W9v
DKjiBMN5Yddram4zPsTk6HvA8QLEAnJ0UJMdrRWXQqgFIg4pyt9wWGj7pkBJ5pAfEV3fPeg+EAw/
H+Hj039kcbRiqMOLbUBxqbVO2/UV+hBmDTTwj2/UBGJn6qEi3ws1+NKSudM+sXpD0g+XGlgFaSAC
R6vn2V7gO15m4XWjfShrUAnZBnFY7bM0FV+bBZE/HDsMFGAKMMTjIhXw2Li353iJKNttk1m8maDY
rbsGtDj6gKQ/7UxS8yG2HFkartwbb+lHCtKMEixV3ncoaqeKJqeumzlpc8MZpvfGiOBTbFwPRiLC
d2rML0SFWLKtzTyU5syMrzCRCtjcZjIr0wfgsY9EtKIHLmHehbPnGc834yP6Y5g5cMWjyCDDYf3d
6jeDQpwoQPxWzLD9xQ/5w4g+lGJXLcGBempIWM9twYfYB+Z41PtpND3zUDAYDU4s3aJMgbu0gHuV
yNr7zBKj4LWLGBO0ForRbI/TY6JlsDjINrMsAkk4lvtVo20+LcBrnVuornWkx2sPmj0Q1NlLyFqh
yYA/o8Uw0SRbrcNTSR3Dn34uonxMtIy+YbRzag9KbAUUxCx0U1QDcbiWRqR0VXB0rFatMLNPhzm8
i4FG1kZznEpSbWdKm1u5AQ739Rwt6ZSHvpvRkcekC1fmErHIrcxb4lwTbWvIGaGL9zbQFtyLdJ7V
MBxC7mcjGnlMNMcFbOJUuRUrW0E06zeKxe7xo0Nmr5QCsFkylwqc3TajGMWXUiEoOWwbLtkylNZH
gJ9eeD2NDP8rRdMNWvZBwh+xQEsDGEgYKlC5d0BlhNkj8xAtYTmHDr1BQRGZUGF055ZNAAQiFRUW
4xwjEETJMZGYVW+rJWgTm0Ovz9XYHxHzuAWh1vynn4Sz/5dLu/EJiOG7ygvswmrztwBwOCu8CEhJ
RgNM3d/JRNrGa4im9SvZ4JAoeu6RJuIZiETBH0F+jgc//eis0HTN+aGiFFZavfmVWmtifYpSIvMz
diauDEihDVACCRENmjxGfsGtIplJotLy/WPPLSTLybfYSA1x2xm2Dm44EKPtC1kYBnUZBdUZaJ7e
m0JOJIM6IFdatF4hB3MFzkgynJVnnbd+jg7rzxWL7AvYZUA2Zjr7WFX14yn/WaOnFt1zcw2KU/EH
Pge5KCjBgTJljKHos04R7EYsrbBSXah/GlGmxxtvLbW/WNkFCCvNXlkH5VLoF6xLGuTbKY3fyb/h
Wx7MXAiP6UjstduPGR1tp/f8usnlEpdq/Y1GQtD+AeZKQCSNMAwVD0IC4NJcXSINGOnWc6mbYTeN
l0ZgsQcQaEIFhx4tDVOkYk2lXWXlIlSfbIXr1SiFoPXzPc1OXHsikI54FQ9IQwR49zsgbyLOrsC2
ZuV9TqAQxL6G+XIQciRFpPug7Vy4oG6SiNPrfGNmAFMX0H/3Sf0pNxdXXvv8uqrUxH1//l1/We/7
4TMANKPff3hi4u+jqwKPeb+SIra1coaIRxt60Gad69wXaI4WUOvrHdPlSZeqTbbpWa1JdIbbhz6J
6IUUa02wBhi8MjtGS4tvW4OcNK9Al1O3+++A7dXn3zoxh/ffOprDKAySgHHo1irIFrsSCYYPVA0G
5MBAF+Dp53id7gT1FKqIJL5njD8GZffGR9sUWUZPTrK+xZP1I1S3nY6cZQDJh+uQPD1vFfJx8cj7
p2AyqqXuLp8z9h+R2IPs2qDMgMfR8PwaJaUohW9jORNahGlQGQj0fhEBfhjkWgxBAUcTSIMee1ud
MfvouO6tjk5HxCmlzAtKa5XtrhMQn4UFlDQXETOHTOIez+G9pVGUxkKJkvcKjM+IiLHXPjq1NSq9
R6tYCfiFrm6Qpb6CkpFEJtq30TGeE5Veq/DWZC5P/diLMprr4Vtvrj8ljloxY+zWil7jDXfhQSPe
L44hTLnwR5laYsM534pPtAPKBmDFmLmZxtwpYFC7n4zRqewZwI6YCh/gZN9MuY5dUvKboOIJG78H
fjoAP0EJTma2+KOPglUGeZlB+Bu0wqMkCeU5oANlKAybMF+Ge3r5WFJf5dI3RJJ+fnIS0LD23t5x
JDRphwyslDMf8Hgj4wMglIp0JK59eKT7eRccT2F72eksmO9CskVP7jlYOeT4w3+bx2V4MtEriM7j
K7/7XvyCineuKP/YuTVMPKBJUBtGbwmgV/dfQFGhz9tR1Fmv67f91ltfob+z26NU5ZFjujZNc6ef
OrJafRbLnbUKdZcA9HtYvD6fiGF5x0759itGy8+EJZvYbIh5AANifpGKgIAhbma5pw4clhMrPnBb
ABd+P1RAD1IpL9LO8nrdLiQ9ZBT9+TCmlvPWwuhI54WdiG6edVYRgXJOCAnH4eAGpsNImhDgudnN
qiQ/xo5D+f6fQY3Wj+n8FhzLSWel2ut2i2JBQtbd4e1t++Gq+3O2PeOK12JGPbZk2ZOlvXTImVsv
I9UkRNethCGWC0pLwFdfFiefrPR4h+ZY6zdWv7XnkzPlWblBnQ0tmWgPHWcIeWoo0EY4bE00iPEe
/P4jRVdzJM8s86QdQKzxdgBcFvpo98vs233vR8OZSpELH1KfMoIrWgSAovx9PqKpXTsU1tFCA6AX
BB/vLaU2l9adEnQW/qOGCAIaBkW2ITUyoP+RoQcanQZzFw6HVInebXZd0hbHvD03MTlr/4zlQbu5
yQpI1fodZKjB/OxsIjwMmODipHO1uplJGwOM60pwFNymnVXxLR5YMc5hDDnSLHCXz0c0ddxvVkcZ
HUahTDqqk2DIbvCmUlDnT8r/x7pA/xIhLlzn0FF0vwEqmeUTOsw7qw4qjQkBHnV2gj+Trh1TSP/d
jbdWRpdEI0GDNothBamiTTQ8Tt62e1rfGy/poibHdn08gjeq1t8/eZZ80kRDf8bzqfyrl4398+0n
jFwnsBO1zefYgKn2tk6IpMDNbA1jf8RVZfa7F+4Qk80nBGFOC+AoQnXGdUwt5V/jDIe+QOAbRke6
Y9E5+Lf/qxYg8SQmcvDxfIRTu/LWwuDZbwKgIvVFx28xwCIAZsHVROc1ZeYQev/HSqKb5b/HMXYY
QsRKRQgrnr+IyOs2GdAJ++VRQEbcOjYvXzxpEHvUIHkAwYo6zCV6MGb848xQ/0Kxm6FKjQ9hVxkf
UQ7+UfkRrNAx/v3ZRBEPbz80UIJOYnQumLrNKsnpcC7QvV3EgmFn8jJT5vDiEy9pFAuB6QFbFdIa
aBS6X7Uw8HmuYuseeBfwXmNPtks0n2vLYEt0yJ85ar6SPlN1MddcNpHdvDM8rq5BzC0WIfnZWxzJ
XVP89IJ18UG/ZDWx0SjHL5SX5Pp8SqdCCwSJUNzF9Yma3miD0kzul1xS9FYEEFMX6zxAAX51xDv5
I/BnsjfDtI1PO+yglx8tqDQeyffTGndQ+SkatrfkLiZVeKqYVEs5Qr9R/kHh0lWUzfXsTD72bk2O
VtIv4ySJCq7HY2/dgeMbcCHVWXyAvMpwLBJVagzcwxxmaPLVgawbuGwhoYq26uGo3ByFho0DX67l
3uoDQwmNrKVJGyRaxF08ijT0pqp0dKsun6/kRP2BQcjwj9XhKr6x6lRKGyuZ3Vs1RB5EEtc6QMQS
r9bVL6Mq0QsUckEBEL3Z7OK55cl1vTE8cqN5WGc0m8Iwq7x4KwbaJcE7nby7nJmvojkGtKnA9HaU
o02USLYgKfFgzDk0kIQXftLEDNvDHLZkzB3+dz0OyD4aXkBCDDm65wM01joRJ/TWdluoawNZpEV9
zixKN9HFqHoGrVmM+tUZ+uchgouoFqn56+vV+jBzSU0OGNzEPHqYcVD/Xlo3y8pkNuc1itJbyNRz
slEuOFeFBvRcZWVyEW/MjOe1SCpe6WAmTrf1vstIA0cQg+FNVl5LCJg83zKTKSgRtM9ABiGgBhvA
/WYtKgayxqlLWwxZLin96Ojn/fVDQNPo/rpcHpcgVzEcahaX/HjjSwCzoWSGHB3KqGP9tKyq4qoq
qdqie9aihFQVuDkvxz1ehIMNtJWCVQGBIj3aOEnuuFle+Y2FiAY3sagqV2aNm5jE++VPvPi6QNQc
+LlVUZLTwrKJu/hcLUCcI2nOZWaWH6Pv+08ZzTIQBqkUOkFjvXKE24P8gzAGHnCAEEXmIFRHL83L
O3rkdsX+dMjmcKqPOCYcxduZGPlBmQLvbxfAvGy9db/o/Vf3DDEG44jvxM3Xhd+D23K3K9WOuB+/
qNY/H//0av+zEiOP2Ad8IQYlViLtLlG5z6SZWvnELr4f4MjzlU0TSg6PAaYa+NmNN4NX+6H7qnTI
ix6jzLNZqYvFt6zPSnMMm+j+Lr23PDquckU3Up6EDQLLAtRTNF6kmuJokRKoIYhcpGKhhKbL7HPh
JYzXUTrbbTz3AaObtS9lum8CzC1H3oLdB4oxrnbmFssl4TVTp41VujrBI85FmROx2d3AxzGg5PZt
wAx21zVCM/B8hcb55+hfQIi/Ul19Qb0s0Cz7fB9NJPfvjY6eShEl+RGbwGijChUB8dzH9lqfzsHh
nKyWS1PQLyGS1zGhjXcEh6RihhJ8Q2b54SYupfsPGT2YOqGJE+/Pt2T6cJwb/eOjPCukHhI0W1E9
+9rRjNck2mzeE0HfwYeT09B2A9LfmVt/7nT/xSM3FxOrVFmSxNj81OL1DXwXGWIrUTWW4HEGlf7x
R9I3uoQuf5Yw1uqgaIeZ0z37AcPxv/mAqq27KHKxKgMZIJjIEN3h/sAkeATEjma6eKEk9aLrK8xA
uD245swL+vFmvl+MkXvrOlmIagr2XbQX2s1aTi0G1CZ2rPrZzDvykXPu3pX+9Y7fjNWXlapVBlea
6RFKelte3y+h4vKiM6udyuIi0eY2/ez0jpwbV6RpVaUwCVSCYDDa0j05pB7iArwrj4A7bTaRBse9
Qkf/5fvAfYvHub7+iTTy/RSP3JwU2BQkd4fTDlKD9QBUAFqBXuUbLPRAbt2uA1VSXy4XSFOAQkLn
OqJDJzAm9j4lgKhj6ReLmWUfE3wjMrz/qJHrC+Ioc/J6+CgoFe2Ra8TdjvTn0fwicHzeC3w+uL2/
ueVzL/T3bHji8//2yM0e6BWXioLBbkD4bUS0crM1JPTa2trx2B43hDpgKwBlh3fpzFGb2el/TvnG
sg1mHTugYZnLsiXyVUaXJmuvdFQ/6I2kZvXnI52ATdzN8BjuludF4kYp7OXaW/a55TaIB4nZGCjR
vWCIJ8fQZhZ14s12b3IctSkuSwUhTKaavbVNwfBW9oLf2+tuzm/OxId/2+tmMsPof26woVdru603
fUL2+xiEvw6xN+YLUm6xSMCnfMI2mlWwmFvKkdMqlbZIlOFEiZFZFqaNjvsIUoz9kgpm8yjD6Xy2
YUfxVyDbaZorsNWZmu+RN1xRGTFQfsJAl8cXSf2ST+8J/Jhm/R5Ab7Ce2bbc5AdIICSCkM2g7jla
VLkLC9+PESXxIMSvkNrMVOMYbI/y2WtUCFAtg8PSNco1d0TVIsHR8Qw1PgyX1ULuB8zeLJBzAjKC
fXbzSaNLK3M8OS99fFJ34AMQoWzhyslS6oEftY0vskOK7qTiLTAzFZPLfmN2tOxoDYyyiMNSgJ5K
E9VUfo+8VLUzM2LU54f3D0X1sOo3pkarnkiCEtYK7g3wHR/qr+FxTCP4Z9VrjC5QLD3+ZNbnHLtg
iVO927Eair8JKoDo0jXy182FA4yXBllQTX7ykhzZ5aUy3v2dsNJBEqQd0CYAxu6N2M1N0jD3z758
dOOxocu2PB81VmWzuyqgLYrh5urzEzXxYQMAzQsIEz3USO+jlsyOM0+Rh7AJGSlpiFiQjbJx+iW9
3wGRhq4OHT0sixjFs7VzXWSz7WOPe0GmWVoRJQ451KFh9f4L+owtaqlEwbKiQ80vy2VlU7lK29GO
lSUS01KoPd8SzDCm+4m9szguNGVxzTS+G3eWRrEk+PF9qGHz6wOlYTPOmHr0rvemRtPbgacq6F0M
rlFpU9iv17K63oILCzGLq2Uzp+rxfQ1jKJLCwwz5rzHCjqmTMq9bjMt2VS8j6HfVZk7TBHpyMCGi
DoTVAo3hKOftFej263oUYkGvMTTdf3w4C9AS9OTS7eWK7NRDHxvP53DCRwE5DxIxMOOjvxDtlvcb
REHNrvVLp8ccQlkUgLHr/tgvRK0wgPNNlkS1fL0hv/6sOvLELQw0PY/GCNAEoW1h3MdsB3hRUJXQ
WX616ho9lURQE+2KEpAu8L5K5RcIG0icziUVH++Je7PD799cyTXLuqyXwSwypzp+OoUgc+M7KjUT
wj1yKQj3hkZHz89yqXbRrW69IskWa3vkQ4L1GTx56PlT1oV6Lcy9BzFABtnGQZt5v9zo7Brygxbo
hk0rMcRFba5WtQlRo1Op4o9VYpxoQpMOvbdzQJap7Q2KI6TLhi5jkI/cT4tY+n2YCm5vMd0pXmeZ
pXhG0LgzW3zioYFJuTEzuOWb2Wf4IlPyBtuNXVWHjEcXx1dITF3fDYWq31Ooq4vSWJwWn4EWms+3
+pQrRD4QrpiXUe6RRzudzdIojbi4txzbUUtlb3PAo/lriovQDinPGJt4OAwCwQoLjmaUxCVh9HpX
bB9VyAR1gXhDrVOQ5GELUHg8HCX1ihrdRcYqQpRyi+xJbs5hoYatNfbBt8ZHi8naRZ5XIRK8TrgQ
X1MRwY6ELC/7W8Bt5RkCkHKWeGLK79/aHK1srbhK7UQYMLNp0cKbLiRJ9SjwH+cc6VANvWTS4fmC
TnkQNCCJkPMDSgNPkVGgwzRxWHMhU1vSBS4flMaJkfEar2xry46WuNOf25uY1Ttzo2CnyqHO5bR0
bfErX0NPHDg3mUilihfHNe1yhlVjYrfeGRt+/+ag8GEvlGGBsfGqRBldrGX5W7YvnZk63eQcIjIY
kLwo2aIx+d6OUpciVALKxmrpMHwRhWArN0lGXLsT9CrLqWXjRwzhwWAdVa5iCnw3J0XGDDtjtFtx
UMDjD361AVE7usaBUIXMNKfUltdqtG8K6cBkSa2iC3tMrtmVa0h0fb6S4kTkcGdyNOrIE5m0tmGS
p800f6+uFHPlPTX11nRMmEzzAuIxS7d9p7HMrSak2yw+pOCxjc1W2Yb2a9TtS8ApBXDe/gQKtE7j
lQxZ0G6b2Ece/7cS6iKiEiyecOg+QF0gtobba1GiFhCxkM0wNisoxZ/6FYeqZPntgzV3FdNqVl7c
8EsUvuLmKFYq1yyFolAjeyOmeistvVXm1+A4KVUQu4rdnD7NxCWAaYGzQlMTevuEkd+o2wo1khwl
Ez5d96eCUSmj4vdBN7RUJe6qakHkrHMyuNlfYrRgX9o5LNrE5Xz3ASMngsRDF3Kxh7RHo/EdiX47
9xcl6qg2K3Fm50/0F4BXAWKgQ3MIgq6/PXJzwjg6LdkSl5HFZoZAUsg0pxBvM/x9beRGbIbLteyq
rtGvI8s2+hBpRU61jQhP2JP08aeMDR4MaubemIoB775q5GTCtKWgIIOvAr3lm2CTLWCzA3yW0t8o
EPUV3rpyTTW1ZnzphLsBpw4ti6ArF6B3MQpWIjEVQScctlbci9iitBpD4DxGSjlD257/9vz4TRx4
jpHQDYui3EAWMArBUICVw6TJWksqKe+1xuuU8GJrz+zmifKBzDEyOPpAeAkWkXGviqAkLmvLgOlL
EKyBjoER2prSuhqomtKa5JLVo7yKKr2NCDfSPA6giEYNG0nlu5OYr4oC3HU5tUhdneGM5zPwyP8J
bjcJOrhA/eECA8jl3u36ssN0QS+1lo8uqNbIow0vpOSQuT8suDBQrASjMN7ShWZTapaZDk2ef8DE
0/T+A8ZHPfI9OGRAx6NXMHwZH43+pjnXgBx+F6isLMDrmjkq+17TJOrW+DdzObiJkw4WgAEwPUjx
ouf7fgLYrMZjK8dzKgd2Hdkiu9Egr2nse0LvxX2z8V6Kpb9azIx64gq/szraeWXTg8+JBXBpXRoh
EBMk2GWEg5LR+RiZPyXZNMbmS1IBa22Wq3ZrqTMfMPU6vvuA0TnDXCA85YfXMe4BxgClT621n6wD
iNZJez7YqRlG4ZsHaQDa6UGKeT/DXUJTotPRiEDRfyagUNG+xv25jxadspTkucM2caNy6LUDkBhK
GNjTI88tIlSIi5bpLTdSubfqMwCMAsm3FyJqX5fLrtbRHgvqxJ9THmCkc9M6Z334/RtfLrlUJjcS
rJfZFhyc8JscGn+IYvek49QMoQyIXYKF5Krs2c12c8LWE3gcMDMBQw3JGgkUsWOIQxgEYpCWHaBV
kpFtXYbIzi+AAGsXL9nQ3jjCvq8XDmQJaf3fXuQ7w+OB540EvqYW7yl/wTIrRySsvJH4miSs6iYz
r7eJ8ACdNNAaASgVnenK6G5SsrSi5BzPipLb1Fde+c3bsyLNjEiYuIp4dkgLyJIAypDxOy3DC5Ep
FdwOHHntIOsovPnf4m+7YQyw3auCkZGP3qg1Wu03stl8MlDqMgFt6NX0E7d0tqn1zTvaHFa6udno
n92S0XnINi0vvbp5X61+53RYJ44Zz0sg42dB7gBXNnKkUlzTjZ+wnRWmB9BVKpmmBOi0KSE4g6D5
+WpPlIUgJXJjbHTKcjS10pIHY+vtXvwMNdCtW0Q6losv09TRFQ0CSQqc6+ylmXXYE67zzvRop9UK
VwGCyXQWa2YIizxyNdbfr9sCXWThq2KuPqmlMOPBprzlnc3RhmuKNLZLATYjkr1K5M1fbpld+urP
uI+pxzoPBLYkgnoEKYLxxg75sqD6GtOaIAEWa4kq4s0BSml6iQdsgfjLNkpdfou0bE8tpZdv4Qza
i/OcnM9EKQyre/MZozuxtn27cxt8BgjjGfD47kpMLrvq33R+T1n1Fb2WLZr3wPm6PDHoJxRmttew
e0YPMUDQ8UtEiwXoBkZLzNtFglnAyeuSn8LfFfLx+fb9A9M+GsDjgkV39iMCtfd7FFPborUA5/iA
AqXWb/hXeQXsvgg4QQjVesfM9WCZ5ZpkWieURhTtdxAJALka9VKjgbGEehC0KsncKZ4e+j9fNrqX
8QTO6KgtW8uT6GIdOIK8E+Tw9Hz8w/w9Gf4ftvvmliobpeSYNIcRm31nWad6zWJEl+hairfPLU0O
B+1ugLqDhv0ht+p0aFyoMky067unTEavPTd34c+ZGPzizWA4oRBq365a67Xq1AgCEFjSfWr8YYI2
0RLthyKnvq9OqFE/H9vkaRVuBjdeK7aleubP8hu72hqDoGhiHj0TgbuWafo7i/2x+FWWIaoqc5m1
ySX8x/Y4XS7GnFxnVd1atSgsGvqVVq602OvPRzh1z94MUBpFbnRJteAnwmZ0kp/S1qT2wniG70ba
/8MMWk4GahF0EI7pj9sCBD4117ZWmjqqXF4dzqjTU4Gn93M7U48dxAv/GBptlagPwKPCdq0lM4Ue
xejWFuycYAclJEbjtgvgcOAhmeazv5wvqSmY9+oa5Slb4I1MapcOy78qbTSzgwerD6fx5qtG24gT
AIZXaCxljyLmmS3kwHDDHEDJEvgT182CQ1fz15ySuRko4VSAIwioeqCHEH2bwnCybk5OBGkQW6DQ
FV2k5aFhPT3LDl3/KsTsmlbmMu4TsHhUd9BqwOIFjPbQcSK6jSm8+jPkZe0CYBlPE3MSK0CMkwIi
ev03X6K1bxVeSjC5gK6j/RUjtefAfDiTz5y8y5FuQS/An6Li+OQIQq1AuAYo4Ow3ct5shtdCTk/q
rc99SrzhtxDRgapOr7zNbL4hrT9e5oHEbCiqyTzqd/ez7bpsDZFnhwbYg1YTpIm31C4l0Yt9cWdy
KFO5VNBYIm8mQuIAGIRRuBJ3be3EbNRbGnNhQGpyNSsUu2NSXKoZHzgRjOEGhRAPioQC4uSRJS4Q
+9yOUcvwl2WltloBBBw0nMPj3MsGxNGP8wf0NDpeBbAw8Ei0389fFRR8GaQI+hUolmyVtrdFvSiR
DDZAb8zIJMxK1lWz3uZbI2Ql6pq1vP3WJW1NmbQctyJxhochCVwcCTXhXAE0srVIJT8t55bBuYoh
bIgeCZl3CO0A/K5CBjyIj5LoFAAd5RnyEF6YpOFGLiVP1MWUVxI9iZC9/YZ6vU0bUJOjZCRY5cRT
ZV6gOy3nazret24kDJJj6FjWh5bS2IgrIFkJC2FhSlcgCsERJ+g6T2sbxxeXTd8oBy6qQ26fSEkb
rvkuYZ1t7no5pYkuZXME2t0pbfYJ6ihrECuw/j6KSyF/kxKpTl5q38uVZVsCLWnmRciluNpFDxjR
vgl5Q2lDjlknadflKzYS7aGGwNrilmXoDM0pjc0xRhwWzhk+0G1PUeeFxdYVBFdSc3B+Q81OyEA4
m+Sej1eewoP0XBF5r3wJoib1jR6IscqMEkXONb5PO7RmdBHU7zybCsDEw4Z0pQs2y7kLJpdbD7RO
GR1YCR/W8ZcgRECyE7dHluwasSkLLbPATih3h/oAnx7EqFH4hdSCmP8gZZWLnrIu5yjClmyW6GEh
hR2mPm+9XpWbKIk+YjBWibqHhEHxVcqsk3/xRRU5YK/qCypeVAmvNCuHogT/FYw2rq+76IINz0ng
s0FG8gKddFA0iHxxV9eS4FmQX3DQxoYaEJrolaBNUe/JawVJecepJOh6F2LMHJ2kqXotxD9nJcmE
Cn9NlTi2AgUavnqTOrWzLnIkRn5Dh/HCZlXUoeDuqKoShXf8mBTwiEhq6o+SK8sS8nWxcg77sOtI
CzFDVs+qKEw0OwMhs85ipvFFii+1uzKnoBlddT4rmk4Sev6mYhUXOmEsbwfCBgkaylvbuU3HWypE
QsyEA5HxQ9FhvuZ6vqJIVNdJq3deEkMQPrGLLFKLPBECVc7QDwz6qyLu8rMDdUPOh3KK0sSnNE2l
fhNLGQRHQrYNKZWn0B614OKAhdyyhEliSIpkRaPhW0pnWUJfNQZbdxwzekXlXLTOEjrG5LlNKUAt
FVENg9a3MpBbgmZJhSJ10UTZMooaJnsBA0EoAd7bZV23sD2qoE+C3AIy0ytiLn84jST51z7JU8F0
OkosUPgQvVqv7VDpVJb1atdgRCfgsFRcy+96ESxJOBtVtmLcTgRpRQqBejMs8jAGY0vGKF9UHEEQ
gXYqR9B66L39KEjxuAZULB137+apS+2YPGYCPYycrNQp2WsTg/FYOs1JTVNhrzloRpF/mzimdNC1
9JcW1D4OVI+a9mfmkpm40kGXjIovuNLQCzLmfuL7OsAtnPSWV0Jj21fWtW/R9FLyLNQoiSJs2/ij
ls9ZcAUeh2Su99u2qabYP14Enlfld+ZzJu68fzFfcWBwQ8F7dD3kUR8DaDKUuh2DKglE6xgT6WSZ
MIImZ+Zza8MPG12wqKoj+YeaEUY/bpKOFcamwLtKW7EoRwZHya+C7BkxXfmaT3eR8dzaxLMDVx5k
rBC1gNFDGMXGXD4E4DWaGDtfyLS49BwduJn350amSpKg00L5AIAYULX8gQ1vQjSurGSfdtG+GFJo
MMdzvEp3TIXpK5GcF85Cj0aMkuDhVeqhA0oNJdcSWdbE2f7U0UWPdBIY+G701Eehc1AljcJl0FPn
GBL1qijgjeyxGv1VfXtzyJjRQj7YGgXEtJjnORvL7BaxuL85NimQ1c/ndRRyjy2MY8CicHpe9DCa
FEELnmkAN3/LCtgaSTqHvZuZuPEbSvCcUJBcid2KWy9C0NdDPKUjnKN2C2Tbnw9rHPj9a1xD0RQZ
QGQsxwwoHJQii0TwuW3k20btbrhcA3WuYfcJfO+34u1kutQ4sODN2B1yizdH78HuELvdbFOxaGIl
kmEXxYR+I6JGDxEKD60pMn4x22LfXOaAvuO+5X/ZBDwNRTWQoD3UiAW6CVMmcLlt0+nRohEJ1G0V
tfjClQXuAGarvM+ZnFxKHuITeCqBD25M5VcAScVXfsBtkVuVQ0LzWiwQ77s7+1brzy3l4D8ephSv
QrC9IuhlH7h6vUIOK4iQbqtfEAcu6gW143bta3AODMDRnq/f5MD+1xZ41O6Xr6mrXmiUGFMpEEAE
mLOIgPTsfCeafH1uaXQ//WvRbiyNvCblQClGamBJllWhNkD++JtmCBvmNuTosfBgh70fUcDnIhsM
dihCb70P2R/EScDaWavBS7fIreIqLRuJiNbz4c1N5CgHX+S0LfdcxG3rSPW9WM+4nwjSpCAMcDeU
jzjn8p/ZG73gXYBZUjvEMMHYjkwGnRpSToIX/5ivqJf/zNToiNOeEmatj/1InYIjeJ10G0zw544m
czzHc3M43A43vsSmappxyuRvTPIrcwHNseehz4RxVIab2fiP9wC0CUCF/af6gGhptPHdpg9CkC0r
27aU0VdCkzBMdTbdhwDWUlCrd7K5jfnoKUHTiyQA2AiGl/l/cfZdvZHrWpe/SIAiSb1SoZJLLme7
XwTb7VbOWb9+ljwz96tSaUqYexon4BjwFsnNzR3X+s1OnK0uKsKcoYXXPWo+qIfL2ipctksl4CMO
jZni3qGBJypbLoQRKIxPDbhsBkFdg4+6vh6XXzG7HrkQNl42Ju6Ryj9DtMlSzKmueGNrImZXQZAB
viMMsXtsVNkO4x3irE5dm9VaFIL8FYC/4YsBieBSVyRdH+Bftu6x8ire5qe6uGv0lQ6Ba31EMxr+
AtKligTE3Diq2iCAcmf0HRbttXfpPlcsMfxb6fcxJmaqciUZOHMrYbgupc0M5JCB5A5tQr7jKZ5u
NEkqcaFSS+P2ZZ5390AMQ32cgKAAgPpIhV0pvp+EOQ1Cpx7TXZI9BSrKw0YWc4RVZpi/Igzn4NGw
9JGX465T0IhHcw6k9fuwza2QtJY7rCHITYd1+eJdftNs6YWcC3WEBIgTqvq+SJ+UTt958UObrmn/
vEr+u3owjgLcAKjZ6PyZqU3cTOBxGCR2WFCbBX3LU1BFw8n0fFN/ELnvyAHvf3RtxYTOMXMmuSCi
RWsCIPrQWX8VM4wB6F2yJnYaIHWiWGGhZJqaoe1tPEsyBasymYmGLl5uElRu0Sy7IWB0qu0X6S9b
SYPOu86uvmVmAkY9rIEX0sZOLPPWP2EeLKgxUKy0PG0OrfQlRamR/lW0TciowcBIMNRciLdoApSF
9xpM83+CxGTNQRCsruBa+BanT4lvSmHIvfuyMMPiftB4/EcpdxHSB+Kbvsoce31XwDEADxB0mCBG
vxpTCMdokIuSxE4RZ3+BBgzHqH+6fVGuDcyliJlO+jnAVuqYxo6Hfsys3fXERNbstowldbxYx+wo
VNp6gOaEEAyPgOlprLkYWn26VY6jpWtGU3M5t4Y1p29taTMDrbSBNsgDpILEMRIPVWDJ8kqYNc+1
T0oGGqcJpxjNAkjazsyM2Hme5lZV5ghlYVf0JJVPatQYHRpT08GMtZ0OBOWuijZ+syL62tG8lDw7
OLfrG2XM6sxJ2NMfJSstFhuT+nZrjGwLMdelpNnpVbpM0txrMiePbCqZHrOKEN0PvGOb+jjwzl9x
IRZXBu5XxjCiM5mSyzcvV5Ik1OsMK1M/hBopJor8Z/6BHCEP5DUHacEmA0zjf4TNLKXYq0kgJTkW
17RGGN4rzSfNNiVw21buwLRLM+MPQej4BXETShdzk0zDYiyjBufld4VRSTvi7+G0U4wHCOFRcp96
ckLDlj9dwhVLuHyADEkWGeyy6J6ZpTb0MW2kTCgyxx13pS+YoNMReZlhUvWFiqfSvevDlYdgXgub
7gU6G4ApjeoqiGbmeTFgguYd80nuBJ+jnZ6+BKM7qaAvtBjsvnwwmm38QtcZRK7d3Uuxk2qdOZ9i
FTAkh2nuDM2n+pO0aM1yY/gXViVgIHhLOsv9lsONyo7d/RDpLy0z+v6DgiObeNbtA58Xz6+2YLbr
de8hoU+U3BG2oqHYoR29yMDU7g9gy4iNOgSnymgAqMYqASfR8QFFGTCJWtmbusorfO3hXW7L9POz
bRmHHO2JOU4j3I1AjEUXCHJcRrrFQOi7fizuwu0/TEYKJ2ZJu9u7sHggKL5OCN6YZxdnmxDKBRNp
muZOlmfGoCE6HTwj6u1QRnIIRJaAFvgvBJKJVQ+AApgGmgnshtrzkTbOnUp7B7C+IXbH0PVM1Deq
DK1Ga929C+YDmNeIdcCCjrT0fIa/oKPgDo2cO8ngO5GbbgS34Bli40Zf82inp2RmQDQVBnGiWUCO
5mrAVBETKSiDYoKFcc1og+QMf/Hu5ZWGliUf7lzO3HP2iOJLYwg5rR0/188jUP4lHt4LVmG2oBsX
LDhzR1QHTNfujc+Be0++xbYJGvnBUPmk79bYNRacIHyPDmZUTWEU/QuXyiuSNITxSgqnzEMjy0Kj
q1a2dkkCAh8QD8FEKlfMcHLehL2mpIVTBYl06CnzrZCi7HpbM+cDoL8GAb2cEyfbxOQ055bRs7yV
yqIunHwnG1MzdLQVLdXSDj2/8wyyHa34MTdeuqkjKzbWcnvLi/wf6bOHLtMFVP3lBtJZVaI3JJdO
sh8MK1bvt/4y19LzRc5OS9W6pGxKLFLep8/Ce7BFeCfy0ATwvHrH7AAMuh8r8eviymQZ+0uhIej0
v1SQMm1BYIoiqxONQIxKDqharhiVeZXifx/dmYiZS6J5WsHqqC8cfSvvw28AubkfxCyt6k6y3AMB
M+va4NTiCwpMx/+sanZeYyWpQVZhVf5O+1besaGvoVl+pYdgh9q0vg8fme1bEyPjbTVd8haQ/kUL
B/K/ZMo+X25n4IVB5eu4/1qacaUykCxyTREMXJvUO0qIElhYrFzA/4dM4ExrmFhl0tzl01Jw9kRI
Pzs16NBlyz7FgFTdr8FcLe8pgZeO9ek6KmiXS4t7zOQrQ1cAJJ5som1sCxY8Id81qjsF9CbNQfk7
Ifb/C9cI6ZciIA1m+/9K/t2Asxe4BGRbIo2QrN33ZgkgJe0RXQ/3o/Gpm82BrpzhpI4Xl1AFqiFY
jMHLAw8M+b/LdWp51uQVAHUczAZlRkn9ZktA5m2ViMTM2+oyR2sDg+2lrNmD67uSHqZeVDhJ/5yE
f3+GPz64uU2hPgy6x5l6X6FUkj+4gGKpuVbfh3/w7+Gr7Pfti7erBjv25DV1Wlv/7Jy7svGkguGb
iPIOEGKJ7nzpSfA/itE3RJ9HuzbahEAGxEzpsBk7g0ortv46LrzYFSTvLk9A0ZWeygq+oO7+uVvX
/ZeAka24H5XOrEYbzN3Z+CoVa5D207lenPuUdUFZFBOmcEXQJT+Tmot10JKmcdAbYuXkoZX2Mk2N
GAzGtff39sFf7THY0SieZRlGAnwMc9DHgCpNURBSOkUSv+eRZ6c5+C+a5vW2mMnMzZaEsjrAPcDl
i2BwXu9Pe63TYpC/O9XgWZnyFGBotctQElsbuVhaz7mgmb2NKmxt0kAQeoWewyw3WKIfRzVb2baF
9WCgY0qOTdgWoGS+PCKqVjlagAKsJ3dykJcy/4XmdqavlZgXVAGKAD8DTi7Sx3MrLgUq8Ja7oXSG
VzXmqlGeCtVqdPv26Sxs2oWU2eXPSdeyTB1Lh4qpUYWnwBqRM74t4/ouadBpwJkinSiCEH7OgQRc
nxzdCWHlSETA2G9bKMD6lMrWRFxjZqFGjKhyIyNvo8LQZa/gfSVEVltHa1XgpT0luGCYl5n+QWZm
RUzasss1pXBE2vJYUzdi8B2pqeHSALPwa0nca8uKdePJAK4Rhp3QgDhTlTANOzlmXumM+cfofWeF
jBq3qcgotKEGrXTZVshPcea/9Lmt/+lqb1MDOk5yfHGrya2BWgShDXo9Abl0r/eAJbh9LnP0POQy
pu9DehLIwSgyzVU5KqM2FTtWOE2pb+s0Nci3r0w0Gn+kfVgZ0XNOua9sBXEfR4HNlF3eHyufbphr
DeqxBBNs/Hr7k9RrY4GJCqRKAXwBcComX16uphmjumcUPu5QvBV6YNSRuuJsLmg8ldGUhVqJooMZ
baYDmKby+7QraieXRlMO9j0GwSKyYiQWFA2z0gzgGSBTmu7w5TqCpqLFGFW1k0V7afxX6LoZhroh
+yOnSrySnV2wSBfCZnc4zjyJpKSsHa1khtzc+/l3m/8E5M/ts5l+zcyQ40zwLCkq6jt4oS7XhApL
35Z+1jik/hLQzcZ0jN54IJaTj7L4oqEUc1vedbiFYAAYJEgjKqhIQCEuBSqdlysq6RrHZxulDlF/
8BJTq97rWuaK7lQ79IsF1Bq+s2fxEO2yZ4AU6NEemuqQQ6Vub3/Otd6oSL7B8QTLiYTe2El1zxzA
OIkHIVaDxknSU01+WHIX0mzlRi7JQHoRPFyYHUQtb6b+vprFAnBXGqdET2cAor4Meab2/zfvjCVM
+Q4c4jTNPx/AzFORVGGTN85o14gPAB4IrEbgka6Fy9f6cilnWuzZhmHcXEM/NOSwAdkz0WLhJkw2
7QiGmJUrfW01Jkm404jN0Ybyq0hnknylU3MUixqnUYhv1FJ/LwMPduVsFpaDVLYkwl0GQhkQui+X
UxWeN2JwoHVS044MpJq5upLmnfT58oKBbONMwuz0G1LoIZqYWwctLoDkA+XcjtkPa/ny+Tg7rD44
mic0AVGeiALnBjCgelY2Stg6sZocu2fSwYOvd3qJUcXgJfEfxiZ/F/tkN1TuPgb5J3Afe9WuiGqA
8d579tEejPn/+JilhlI8ZUF2R8bYxkyT4D7evnIL54ovpXBQZXD+XI23sqGREJwUreOyStjVcRtY
bTX83BYyH7n5P/vxP1JmB5uXZV/mQ9U6yXhsPNAuG7GP91n99E9q0hvavddhOlXPTr2Yvub/iG+H
o+XJ8Yp9WVjsL4MSKDzQJSD9gi2fKXGbETdnaTU4aI3metsAwv/2QucgD9NCIQE2FR4l4MTm/Vpt
qnRinrQDEhKYc1feo8fwuXnt7+oTYFM2xIwBIxqcmG/6o1XtZP6XWLe/YLrxMwXXRDjNaPuFG4gx
p8srJPhRFwmVPDgV+CVI4htSdoir2rwt5fo5xDIxlqliYghP769XdraRJM6SbOzdwZHSfksAGqEB
pyJN3+S1hNx1iwI2VMZaprYOkD+r05GeSerqlIh1VY7OYIxmv1MO+ZMH9OHe6MzUGg6YMD55xr9w
Mz7dXuHSPp7LnX5+JjdIgiYVhWJ03s3TWuQ9afv8jM5/97S7Z79blcNaxiTJ6Ohc3Xy1hxrYdprx
ENlrXacL3vHl7s18pKGkAuAYIGkwvpJNaGZHtlN36XbcVO+V+Vlth41gEwdZaXBPlqZrZSs3buFC
wC3HgC2qDRj7goG5XOvIRpoWXSY7/dBFBvr7uSu8hWLA1R9NtECDguKlQV3AZD9m8mtZ2Vnp21Ha
3QcusOSRpMzJuG2zu3Gw5DVetevnBj1YE08gqhMIM39jqrNzKH0AL8mehPZ/tOcb2YghsFEm/jbu
cwCyqAmxBSI2KMMrZHNbu5Ylw0cGegHg2OY5CMoyZGiRvHRK9Jh06L1IWcLFfuPtsuo9AAP1bXHX
dg8NLgoI6tDrA99/bpUYFUNhDEPVCUpy1ITcBtDNisez4EkCZUNEOg0OOdM0ZaZq0kAT1BR11al9
Kz+FLqq2u5Fxtkl+Yie5yx1Z4JHMu7syMRXVrkEeKJ0kOzAlo13NJF7bp8uPmWld6IL/M3KZ6gwP
IkAJyEEC9BW8sMAI+l3VbBnokp/HV9C1DfVWtvVmd3vDr5OoIHFCWxWqUOI0GzBPt2es6AZgSqhO
oQpo+DQU6QEzNzR9yUOZk2Yf+0e52Udsr0mcjsxgsR1qX8CW6r5uf8l1per3S/D0gscF6ep51ljQ
ClqQEQOU9JvF6Prmav0YefeCEZy04D4BFomwSYpjcZD3/l51wgdyX+7jx/FHci2Zy28S3aL1St8q
zAAM0LjykFz7Y0Bc0hiK4DoeZUB/XpqHqKzkLA/xdUP93QD+stYfEuXfPxX80YWAsPzt9m5c1yiw
G+fyZvGOAOS4jiSQ17cbuu/uHB00AS+fztPflYUp00N7aeQhCXhC2HO04F91eXlJPJExRZqj3IPs
l2FC49SPtveIUTfNxtRrvOkY7/pH9PeVGfcOxasu2fKx/Rj/0PYo2KNqybU90geNbFOhN3LQShe2
sAnUNUKN66fu8ktnLkMdlXVLSaKhSablpAAn/LjX1LVmh+tHD1KQDUFrN8wERl8vT1r2pd6jVac5
7mBE5ch1FVHEY4Bpst4vuepzVcUISxTZax7R9YjAdObwcYHvJU0jxzPJOga7h0RoNScovrWDMJGH
mmlltgDaHLZ1cD+gKbwRH8dgZcmL+3omd+a6aIMrNVpVa7B8r2XwnOLE8//q7Ng0k0PZ5HTOEgZl
3QlDlI2a0wS1M9Jo27J6o2j9SvQ3Ge8rZT4TM/PfUSz0id73mqPF2kbrYmLQIf8ukZSN9TaxgrjJ
V56shRdyeqiQM8fZyUhsX6qLlBQu2GxFzYnzj6gE4r9dRdojRtV5JwRbvxes25ZhaYVgZ8LI5oTJ
CvriS3kZiagyekRzuj7lqvemyd0mdJ9SjE32ZbKyuKX3eGq4RQoOzjNIYi+FJQFmUwHXqjnAmSRc
GIFalKUpXTFBC94fmlp/wb5RLkR0N3uS/UbQMM4sqw4BuFjKgOIcPSbxq6phJke1CBSlt3QQxFkd
cP8psKm+otQu9GmGGyNzuvIRotmqBuZkk1irCYVFh4EwCXhzCJIxTTPbBK0JxkaOiOqkYbyvC8ZB
2mwKOF8MaPhE5pg6NjTgzbmumxnjJ8gLMHc6gcYryrOnb3PtTQer9xMovNvmLg7WUmPXRXqYDQy+
TlDl03zfvBOhHMZa6RiecOAfck0xZHD8ltXWNYGU+emaaI1utMfgBCZbcxBfqrUprkWFPBM/255e
RcIO6g7ntMdQZu0DkzoIi8KsPAyQYTfRG6EPysotWFJMdJ6DdI6ieQZ90ZeKCQxK2tEBj5YrV9UG
Ca4QuJfgEVy5a9O3z80JuLHw7iOKRFv9zJzQXMFAcKfAV3yGh29ZKn/UjbtHj9t/dG5/bwJ+FA3w
OtvUEUzDsu72b9YP/7z7fHlqDsCa/usDpf4JiFof2+3Ddvv+/O/hCbiB5sH0nPfD3jUOD2stU0vH
cf7Js0cyZ11bVwO0tR5row9f6HDoaGG30r2Edo3b+7PopZwLm71YbuKNFRtU1VHQYp+XezQ8yvRF
TW3pSyhsVbWSF2XP7sL84AKI/bbwpVfrXPbs1Zr4rqswxdko8YeK5GVXmphivy3jl9vzlgLMrLvn
inle91R1DsBa7O0JsQcAaoBhkgF0Sic+Jyuyes5MMOx4mOvfV3cIj0E5bq6FyEsOKKPAMEMzPjLC
81seqY2ixBHeGW/4k/XbdnqnPV6P90F1EDW7TJOV/V26YqiJANcK1h8O0Uz3i5oVwoSZ4BSuyDWM
UPkrNYTf2GK+uUjSwnZJiDAQg1xeYnQUpGjjioljg9/Q2D2P/IeYKv+mFjV+XPPnFBiFSbgVoovj
aUt38ftrwsGY8fh3bRBu6Z6ff8nMhrGhV+WxndaqHQbHVTpEYH/QCLGiTr+HdGvFs4cO+Az+kFKs
OOHDHvid7zp4A74qrvPy7v3Lft4x8+eX48bUjdN39w6SJp5zJJiBimd/TjBekf1wyECh+doYa7Bx
SxcKgJcSyEcAJo1E6+VxjIXP0iBvgB0BxI5m2LfKNkvaFa1a3OkzIbMdELS6BI1QRZwetoKhwxJQ
KA0QRbPP2zd3UXvP5MweiIoiW1zXWEzj9SDfohUGRYpoWPGPlrcMs+7TQ4SJgekrzhIzYslSfWx7
4gBHCIHCXTtsJeB73F7Kkoep40jQd02RF1HlSyEABmk9P02JMzC0TL5iJiF/oT0mRZGcyL5uy1o8
njNZM4Mui8COKsOEOJ5+GL/F0MyL0pCqNad5yZgBsPW35IzX+5cD4mzfpLbpSuIXxMkB5h0qu6oS
jcEvzL5/gDPVo5io64+3V7bwLuKcEN7iGdfRfzDTbgZUZi+PFeLo2jAcmOQXVh1ImzEnxwpZIiDx
BCsSF1QQZLHgx1YBiTD1E1+emz6oIOQQYFSUErhGITI8bfV8e1ELx3UhYpYloEEmAzAC9kSKVK6g
rVdF2mS0k2SNM2ZB0SnmDRAEiNPf+kzR4zHw6kiCoKL4i84QH9PyQ78yS7gmY/r5mVKMtUg9WkJG
Hf3BWhq6lfqVdujF/UIyU9WQ6NDgvF2K0MnQxvUA9e5jkgLfY3gmBCG+KgDjK8IYx+3TWVI5DHuh
cU8DHgZCh0tpspcmoA3viCPImW+1fgbM6pFF3K18jE4lgb9pMn/lAv/yn8+eGKSJKQVsHGYlcVyX
Qpvc9RspEbFEAEQfKbCaX8PNa2l2oH4sQKRRGPceB/Hk5vF0+jgx85EP4Iy7k8AZZ3RcBgJgx9d8
l8WNOPum2UYkApoKgfUA7dHr5zromRGxBtQMKMSAUJm3Wq7y21u/pEvnuyBf7kJYAgUF03AEbFFP
SvkYyrs4WKnQLoqAOQEUEO4FzvhSRJf2CRCFJOKo433nPY0Yo+rYyv1eMiFoMPuPjJnR0j0AqQe1
Cjs5dt+9VH8LWWXd3ikybcWVwpzJmN2JWhHLBpl8jFTsh/1rZSGmNmroDqJp/Il4+Q5+qGb/rvDS
hhP8/JMZwqRYgHLlGF7IjMef3SOuz45gICgwwE0DuknX5z3+cwIlBVQVfJi31gA1ksi3mvnw36gX
UZAQAfwEmlHmt7qt1KEfMorD1jzVlr0YcFJJ9p4PZCc3cnJPMDNlruzawqYhZwryJzT+AQRttmnw
0yOpozF1NPoyxDtEQBkYu+Qs+v93MDDuTyd2dcz1A+T8UsmSoRm6Ugoo3BiMMIipkplxi+p7V7Fu
5cosXdL/EYVi6aWoONXKQtME6HNVPoVq+6r28hsNpJoDDl0zfHDJ2rc3cc5qhCL0NAKCThp0eP3m
PC9FejGDzCChznsNwuASAdUr0jlmbISIszDtZcT3FQeell2bzOqMd9kCNzYptygG3P6SpbsM5wo8
68j6Xg82pZpW9LFaUkcX9gJ5EMUfHb7PbRmL+4u2FIIRbnhyc6oIgUba0HoZdQp/DA3UwE7gk0dq
RkNOWTmN4ea2uMUlgeUHNe+Jm2qOr43GpVEO3Jo6gIPjGubRMvZZjy+3hchLDyqqpsiTYxAGDYQz
y04HXxWCoaFOCVYfvzt0QM3Cuz386+uTGPOW2TrDcKR4KggydOoGiH2xe0jHiqfbQHjs24ijzsF7
weOD2x09H+BJIPVqTuJa6/H1VMKkbLhEaDtFwx+mxi6VrevrsirrgTqun6BVXLH9+tAh0PN2cm1q
kkEwnmFUsv5fnAPFIajTrBfqjTMTXnYKA2qHQh2pAwM1pfWDAIS2jYtk40pl87cyMbfk56ImDTxz
oMoOcwJCCFGN0do9/mgolg/A80e6AiNK6CJ7THc9aKB1eAL3cAN6HhkegN9HzC7G/ORtfjyL3wXY
Be7rhr9/eGgM/b/w8ijaPtDRid4jcf5sIoGeajEQRJxgJM9wgp5JSQvD7WVx5b79uldX2wFnH7Qs
6B4FReDldvggZgOUow4bjZcq3kW8NSV7sCp+jzLWVjLvA/7T8u+Y32W7HCBvAIlA1VeyYOs4Fn77
pvzGF7e+ZhZZSRNkde7ha2IycLUxdWB9/hW6jVZv3PRAEif0K0MhyNnpmM8BsRLa70G/Uu2GzFI7
GSizvQ2QJbAsoS1bOOjKDn3LZk4OQ7VVwgMLEU5HRl1HAAh+l/x90ge8ie6rxq4EQAMj+jUI46IT
gNVMTSqzIyB78HZaPhikXVssdvbWWie35kwRhRCI4GNPYRVaDBsCqBejm7e3c8nuoFSMevUU0yE/
eymhiqIcd9xjDu1P9QjMzuCZKUBAbFaeqKWMDYa2AOo+NQ+hAWN2p1C08AI/xbGVuDcZfwcmk0nh
G6Emx/EqARZDx+wfMaBMjyCssH6+Gf/+Vjn5ZVSoLUP8ntyfgTPrITKRieBmaKwVUBYyBOCCAYvG
xNZDFDKLNNtCrqnih8xRvE9x+Ez7Cohmn0X6qWuFpbJk5bW8BuOAKT2XN/NKwqIvlDqHPMq+RO/o
KnYBwryqc6iPVzsvuFgYScfV2NQPQdgZem+76c6HU0iGh1qOgEPTG7FkKYMCBQQpPLrukTVNnqrC
jKWPQTJGcA0mAs+Lx7h9Ze1T5HJtjLaRsDZZsfgsTPs2DXGgJ2Teytk3XeYVWsKceMf6DxeYej6K
TTt124I8XXX6lVrrUsqcnsubWyUaEd0vIK8FVOqYJW+a/iY2vkHutczw9IecwVIDHGEMLBI9AL7Q
1cYVT29OmPDrd51/w9wW+QAqmKYRnN69F33DTZ8AM84D8MxIpq5vMP0hqw/wYAyF2mMCoNPeouKn
GJSPpQ9eJ5dLq1O7k8rMTQbqtoBGQrkIjcizZ7IWfbEMIqhUh/N3lAIZoOw7zw1C9rG3LcIV+7Ew
hjLV2VFChfcOGkR5psIFKDKEzMuZAzYIpbK0k4beM8frPwqjTio+Av8j2922WUuFxHOZ8xo4suy5
S7wM244OaED42L7RbwUL4D38xPhbCjsBODQTBJcOBrHNZKU2fj22iGt7tuZ5PmIgReVXk3ytt+uK
HNq8R+dlC7Y8k1Qbf6iMuroHUG6SHlTZrLK1wdDJVl6f8X/2/LcT5exZaHovrLUO8gs93yvCO1MM
Ku5EBfOTvr+i44v6BM8XFGGoD6K6cPlAhKqvDcwtca0HiQM9ytArM4ZHGtKDQE6yUhjRWrFo2ZSc
yZw9ewCuBswqGncdRbHUTUfBV43NRSEYnQ+c1G/5i+T+u61TS14+au8ID4EohLmI2TKZFhZAju2Y
E2iiWafvIrpxsuj5tpDFc0OuFljFQK9Ek8PlXg5lI6lZyagThokRyFu3i03qWrVaGcIaseZv5Hyl
JNARIKYjQ4eo91IYEVr0q1cwBJj+NsNduBNBi44LyT2uokrk8Wcd77APFChU4UZT4F+ogm3J3Sm7
68yPqUfK5cnu7qXjf2MjhSsHcBRUUWT75e/tXVnUMMRySDxgY67iZV8gcpV2MOSanzrMhQYP0SFq
TEQhdjT0f6KyAIT7+22hSy89aEnQZYx2UHRkzNwRUcoa1MMhlFUKTyN4I3fJptEBvZbBJ5FWwrtF
7TqTNjuLoi6jsNCg0AQmMZe/VPnvgGjt9pIWY0j4ExhvBJsp9Himw4OeRKks+DD9wmvSVDwmX221
a7pnz3uP621c8waNfWKA1+gYpk4ibXuNAvwjQy/IV6gfhwkooAEM1ZBbpZK/1V69KYNNzjZ5t739
rQs3AR4CUH+ANg4MlN/k65kFi1Rl9DvAwzteNQA5/0N1HzE5yKPuVIZrgFcLswhox0M7OZrzUFrS
55FSpNMh0+PJhMHRh19SbH1/M9LtUKo8BNVrSvlYR2aEJF3L+xH/UwYk8LPWrVz/Rbs29QYCs0xC
km3OF+xJY13kQsscybN8zcqyTfLYlIaGxIKP1mjpsVp7npfU/FzizBugieqFoT+ZtQCxujcKH14a
WZlbY8bru4y69w4uye2jXRM5u1mNmzVhPEDkEEXWqMKvr5/7+D7DlLIXd5YqaCuTemsCp5+f6VKC
5Y1V208C9+4+qYK7yP1beI8gazDToN3eXt6StZooEmFY8SZeVSq1RlaqEhkcJwFRiVAeJLbtBE7Q
xQgAXfbeCCsO1mJuDxPYE4raNLT36wefLa8ruxTdE+hTk9Eiw/Y9oiZvm58UG8iB/I9qFZzsp5qE
xJ8jgCe1/LkyRorQ10rjlaOdtGX2pDCkqHQsG/OtAGy53GnJawcQjiM/DEW2qPcl59W2poxn3Ro2
05J9OJc0O9NYyGNgbUBS7P6pxZJPsZDEGjOOkB0TVo50cVkqeFoxvYfHf77DXut7YDX2qYPiEzyo
0FZl0LSQzJDEtdzwb6PT1Rb+jmig/wQlzemlODvNKG9HrygCOnWfBOEOgwAj3ZHsezRb4SPqrcjP
zegFjAz11yDdBdVgAAcC7TDNTumfB7KRo7WK5JJVAp8iWt+QS4JRnvdmFZFepkKC5HHSgWt3fCml
R5VZPvmTC8mOZifFy14V5e32NVo84DOhs+gtQm2B9CmEtrC5Qv+DzkWzzn4azImgfrnyMk5+1dWm
40FEwRUvPjLHl5suCgpJAzBrOGKQyEYco4NQiIs1zI9FNTqTMrsdzRjEYjvmSMhJ+yFBJQ7VoBZT
8B24vIe1homluAu4MHjXJvpNdHrOHvtOARggnm6kwd5r0fwaweLtAnQnvGOP3mu80mG0uDRsHe4I
InxwAlxu4CgVYZyGFdL64QerYcTVr6p6k4W1ppalgyLwyNA4M81CXznINIiVNhmo07PnYHRYveJq
Lmnd1GH76w+DcX62jpK2bo3pCOoAi5lrxUcPEAg9fS1A/dNpn7c1fDJRc6XDnM20XRjFuRqJL5Qu
DEOMuWEi1BrlkmfyUzyiBvNQIX29ZpmX0mtoHf2PNDIrOqEeEsvon6ZOWrGdkh3FDMhS4Ucp7KT0
0weolmuUGiybHx/C2DfzUgLGz7jv49ICITsfo7e+Al98tWP+K+0T7ur3bvfgZyBQMQSg3fdIcgeH
CGwp4m4aAx6rPXAndsA6Zy0u7iNGhIEOwlMBkyPpHUCsm4ELySP1Ai4P5u2dXXiCL9Y6y1kC+tkN
AH5BnUr2H7t6w4hgoCUek1QHjPx0u1paKzkt6SWoOTHnidQl7Mhsdzt4j6C8wlkmNDTCVDwyId/d
XtTSFQNxAwbmcKuRSJkWffYw6G7TDICppE6UqSpvY1k3qAIgADFBRin3PLry6CmTgbjSTx2FVzAN
AOhz3g1FRT9KmtqlzvFd4yZ6XdCK+Tpl+N//HL9C8wus3Pwd//Q4StLGlNdX8WdDYqN9ub30hZFP
OOiYmUIwhsIzcL0v1+77HabNZXyK2ltKwxNqJuQQ+VvS7MRx1/aR0Tl1BaTvvYhmt9FH3GLDdwdK
Yr0G37HUBH4RLMy+RWeB4kmsYI5QbEkdbIXCIghOhscM6K76BvmONPznKkaJ+OoHYCLDWqV6Kbt0
8QWzd6SQehB1DQhX/PhPRu2qanZtALw4zaYab7uHafZj/MnjiCfZrl/rxliKIjGJzzAfifQhFHLm
obAmboWsrRnAsDHPXMp2k4xPKvpu6vgpVO5l9wiGeC/8rpN/mvIcdrvhewQKu4ZqY/ghBoPR51xS
Kl7KoIqFYyjJf+uP5Klf42leCutQ+0LJG6UpkaDZ8lJrGlUAn1ZRMcfV3xHHeolrthg1ZGl51IbE
YGrE9fCQ1IZ/UvTUyN3tMJqYnzGltT1bMA86MAYoasRwn1A4uPyS1pOSIO8kBN4joEjSfbzG97D0
2kMCfjPAEHQgAM+00veULCcVSGFrtmnASrsV6gdJO054MsVDTlReVIdgDQFiOumZhbgQOlPErgmq
wk1V5ujps6Z/TYWuWrFX7v6CGdKnZBiArMCmhK7My72DlrQ5ywRkAsQQTcoJkOfVRC3QnZC9pDBP
Ruv3od2j6Rg13z7cAqaxPIphwx4I/V+kfdeO5Miy5BcFwKDmK0WqqmSWVi+BltQ6KL/+GuvunpMZ
yU1iZoFpNHoKKGcoDw93czOi27S0/kV2Fc4I8F0sqAEODOHt0chVnlGO1eTkSKsteyDaXYoUfvZ0
e+gLAQLygIA0GsgGgM5ImN6GV7FaJZjeBEkhCXG/nNy1zQ4liwDRXLiWfVhazXNzwrBGWoysgXoV
yO+PXP5RRkcNdNz/f0MSjqRFkrKdRgwpbpH9h+BXuaG1YsuVZ9zH/yLeRoM5lokqM8+SJOwcU+Zp
0qqF5WdoJ07oi9KiQEg+WnltQyz1E15YElyiCnqrIslzsOPI5XuKHqARSqa1um3Yxuibu8KyjepH
0+Ip5/I10PKim4PykAF3jEwOMHKXB4QWSmO1UWX58ladtknykEI8gLWOIp8SaqGyt9faJ24dSuWF
gNE3flXQaL2m9zn7F9EVzA4OeWtZApmosLDqqCpRozWW36Gnn4PQY9JQJq8DpzFXsjkLITqABgB7
aoiawegrWMoLOeLxRCw0JOWuFtyPWWvzeE+jR7N/u71bl07Ef01dsRHmUEIYrC5gfiYdGgaCArSM
Axhw28hCcAO/JiPriH5N9IaLoLqCRfFIYmyeKH2uNDdPHa39oA0eBNEx6PcpkAjRvs++DALITuVZ
4EVst8C/cbIzViAj16uIFAdFlIW/cJGIiY4UQDve6TgxaSl9FrT6AMgFajRGv0mVZu3RvZBXQIc3
+n+R7Jx1hr8TW2cRrVRRIC57ipWkmgN2qbKek64aQnQzKp0x3Ui2Wnq3Z/t6SWETrTZ4QULfWP7G
aJ7Z7BPk+gceM58jMgz4poU0bL8CD1oe2JkR4bpvuDxKkRkyv0n/xvGTtclzG4SZOuSMfxFFcvNp
7V18fVVASwGqNmCOQNHCFKcSjfSjxFBC8UMFEFz2WUS6Xwfqtgt/p/k9cCn/fBbnVQP9E+CEVxQs
nVqGIH2ILV9Cn+Y4Haq9VMVrRdT5zXTpUjCmMyOCU20UsCDUSmj5qtZ6VLkvoNJgWGj9krd5/DhY
7zr7PZJy5cwvRFIwi/tCh0IykplikSTHfdwkE85An/uFHB8YRN2giWHX+3aGCRmbPuy2dRC5qxjk
hafFpWnhwrKyglsmqS2/RhlzSF4fB+jV7QYXilAs3uau+dviIA7oNkbhEe3l9pr+PwaONDKAARi3
6IcMFSIAaTjPN81bO+//xEA0HRV5l0+4zSYkOx0lCF6bSV3ZTQvECMhSUUBCVTAD4qYWsi66VvI6
ynF5QD7m6QUERcA6/zIcHao3xBlQkYTInRfYX5ONfyKFva2f3PHOcoG1gloiIO6b21OxdJrOv0c4
v3GVKdDJxvfor1oP+s/AkXWvQ/KTyp/qKh/OPDpxn6tgrAZHPQAZiHMv7+8gAvxMNzkOkwmdhQgP
okjbVtJHz6xNXYeQLd4wFc6Kmk7NUI+CLq9yNIYJzzutcSAOLbW/pXpjpMgdge6y2RprtAXzvrv+
QlAioy8XohTSfG2cOU2TKkmgh5PlQwn7ISQhpI3r4On2nF9f69gDCrwvuPoBDRYVKgua8qYfcRlY
oJZuwPQRD09NASlavG1XiY4XFxiVxblGg25IQwiZ0PBfmFCgwUFrFCehe7wIAwBqTbOwGzm3Y/Rz
K+QkJduIDDaRB8fUt0U5oWUq8RrTsFXzJYDo8u0ZWLh80XWmWKBFQjMoYKyXs6ymdagaEcN1CJib
dseQWKNQvmj4ynFbsyM8K1q5bqZKQgBFWvXYRPkObYIHFU+3eKVvY82Q8KCI6hD0szUMjYOnWTbP
tmHorGFtFvfm2awJ4WBEi6y0Gty1epf8MMMEGB/os9xemcUL/WxpNCG9p+LJApJ8jGRiDgPKTt0G
2Devv4zYDdqH0djctrdA04DDYKIJAX8hJBTxQ5oRSykdM+YnNnmWAHwMXwZ3Bme8gAKdI8tmbHUw
hN0bB78DUc1t60snEYx1c1eTCnaUb3DV2WlP1UGdcXrMN7TQzhH7oWtUyd+lBljlbqVNbCkcO7cl
eFr0z1PSZTnCsX5rqF9V9lhpKyaWzvrMf2cg3gOeQATORw1LGSohzIdkvQEq4Jja7XDHlD1VDvra
ys27TfSUaFaBJVReINYt7Ea9ytEMNTWAlWXSPYITB50rLgnJHx2J8NqU7+X+V92vvIhWjIoUsRyS
3qU+lsxvxxyoZaRFrbtawssP7Nh8StEBbQBjLodrQeeiXQgfIj8MOnP0A106LIYjUSR1zQAgUg+8
xAG3p9Fh1G0O2tr7cnGjnNkSLslWzcssljCxQf63TF5M9XdF/k3Aifruf8YjOOCMNQFRY4xH0wHr
Pcj72oP20jB+xckR5JNFoK14/IW8AZ59ZxYFV6woHLSgMizqbDh1/KgC2yKZAaopx6B4KpFTBsWu
Tu+HPtvUcri7fdAXEsmzeTCAgQd8hpsIu7XI9HIaM5g3UYmyqe6N2c+S/lCCR6t8ptnO4ootKXaa
HJJRcfN/ceOfWf92umd+ZppmFEjJGdBI1K4AMtIGY2f0bgYNYH3lzlu6JcC2j/9AVoE4S9iqca3m
CQ3w7ENpCwoG4fb2TC6eBPTAo4MQEvPALF2ehBGOQGs1uLEI0Zxj8MYdIs1wio5tu84bPnjhQOZp
xehC4gfLN/9qtHhgSsSAoekryywzit0TcacAlyjwUWQ3TG4K0Si1+uDmpgydKPiK0Fm2iQunqt5b
uioZuji3Z58hbGIJNeZE7/EZSatAw8lu9eep9AJv3GjbwQXTHQP2BFR/FWaFrOyhJeduoLMNyQrV
nCO5y4lvzCgYigjOfYx3PPmEthUwxnaZ1nZDnUJbY+pYPDHfKkTGHAsj53dpLw4NsMtLWGhAN5xB
z147dV9Zjsp0p8jvOY8cCSy9tZR4JWoxEog1239xnc1N7jLaL0G6LEKb83KMJTLB2aNp0qHxxiq3
aE1hlSvL92a5crMsed1zY0KcbMpd22t0Nja9zh1c9REyYf/GCZ4bkS/n1EynMcgIXDvCDVbXbiJ/
pQrIuOl7xDKH9sEuQ4Ox3fbTpszdfEjXztG8aOKljc2D+ZQgywLuzcsPYK3SpGFmMD9G7jJVHQBw
XPRAALWEhFt2x7tNm/40y2MeQcYo2hjk7Z97jzP74v0NLlF0SqY6gximlzZ4bA7pU+WM0qbUumcJ
j/9otRdj6cwC3oCjA6wWMNvCwo5SHJNOtnBuen2bJb4m/5rq95rdSUW6ZWoP12W4kNuj/GcVxB6o
OY+6tZq5nq2IE48YF6EDqCmQARAuXJlLvATnNYHbRCfI+By2e7MC6RhIBwMOasmhsw3wBVRK7BcF
fb496wu9GXNNAIQ4EFsE0Y8u3Amy2VcNfDrx4/tZbXHYgEsb6RYsAPQw/GRr7iOPZJ7cb3Kn2q29
W5beFCZCDSSw0Y6Ad6+wBGHbN3Uiq2Te9nqauGG0ydSnzktOFhroPCY/rIx3IZ8GgyCXRTegBeE9
wVcOzMjSJJWJ3xiSwyviAeLSjlCkb2yTbY3yr2T1jrJ6uhYW+cKs8AqkGVVLrB7xi/R5oA9yC1Jj
wwQy0gbLxQY0lohbG7cO15jjlycYwDXghyl4SMRkNg2jUJnKFnc+GHVpZKNPKps8bgI9bvO7VgXr
6hqL37xhhQ0NCSGIrgCeNEuPCK4swlEbzBomRwLucmhjhdD1CLQ7sE/sb6/mwsVnImYDGQLI5HWw
tV/6LF60vR4TXLpdYe5NZCnM6C7LzJ2pRw5V3g0wid42uHhcZmoccJOgYUARq55lPDTVqMpw0wRl
EBSWQD+HBqVB30dmhjayR+itOxBr8GgBHjwDFM7AtanI4CCqdmP5Iw+e5eBVWYsAlmJokHjOhLpA
ts8EcpczEQZaJCt5TPwuhVIV8bQcf+5jBY4Lbz6a283YboNmK2e9VxVrcJD50Igrfm5dWAeNBkHb
tCHxDTZldtMAXqT5emlXnQaitDUo5uKqg0FCRb0EaHWxyh+ltQzhmBLWIAUaxtjWWbsblQhhBjoU
0hK6SHQ1D79wV6CFDcQBqCzMCTPh6ZXzlrRYTwK8BxT0ZLl185PFNwU75ay00SYBKlvkzUIwqBZ3
cnXKs7tiWLkiFweuz+SYOhpAoGh1uchK0qctiXLiD/rWrPjGqCLXQMkYp7lWfkOsa2W3LwQ+IOKA
rCWoOCHSowohQaOD/3tAxgfazbrkWiUKOBGhudsZxRqByqKfophciJXjHCPNdDk2PkgsSIIGtpCr
cLCXdySUhn0H+JVrpsUxsNCzn6SFduiLcHRCqq9dxIuzi1oHni4o4KJAdvkFZAzTsQ0l4jPsXCtF
1iBEyequBWNMzD/D9H3FlSzdRLBGoTSE7laUPS/tTVY/DizDajbZHYsTt/mr6o7GtRMUHwwtsfH8
ltaqjUsH9dymsKIJ6KNahcJmVtv6VNql16KXI/3JnNuDW5pLSEXPBNYoGKvi2Pq66zjRLOLXOvvM
q2JTpqDMBPVR+oXmDZUHKyXbJXsohqPyjrcnLjvh6VkkVG6zBGvXGk7Moy05NVvayo5UvQzZ7vbY
ljzBuS1hnyRRJLFi3if9MNlRC8T9mjtdukDPLQjnvMq5kfNyJP5byGVPd5qIeARg0dvjmNdadNoA
S+C2QIITmTrhxOm1zmlmIfTSK/04mLtgeDHZvqzAP08rXCBe+Hjb4OKwgEKb+d9RYPuGWp6lOjS1
iJsZtODnEySpiOVwBiEYRdpKa/I/S44LBXW0XiDNoUAB7fJoVS0t5TxDkFdqb71+nxsf4Von5OKN
e25DOEpVit1YI3HrM/BXM695m8ydkTiYwtw23Ej5Y/0x10pyK+MyhG0+mDxlUweblvw3bf+a1qns
Pm8v0qIjPhuX6AZ1hSCRomN7K/BBUnpHQYCs+BLbIV9c/wnep3qNWXXpQKFlFsBh4MnQUyqE5FbV
86g1peBkpL3kToo22lOerzFiLNWVEf8C064hYQCtWOEGzyImB3VZApzjVnbooMIIejLDK73P1xI8
l9JuzeLSfj83OP/8bL9XDSsZVQBpqXIL/MxeZ/3sagp2d2vlYC0ODXwvwAUj6w5MkDCDZhly04x0
lGqt1k3QZRVNP6oDuh7yHiD68pDUx9DaTLhkRooMPLvX489selrZOUuXy/lXCKdOK0JrIqEBCFb2
pwVNw4F/1NYrnh/AvA826NAl6Ia4Q+EPkcPke3wJae+nZA3xujTtMwkiVH50GQBF4WCmEnjFe3lg
PliE7DIBDDQ+VpNldwlf8aBLiTAkof5jSrx29GAys9ScAHGBvqgJKjLgEg65Hu/QxnrqrQ7pqKck
B5O4SY+a+lS3KxibpZMDgYiZ62fWbRIfs01cNlqe4/3TSMeRhKCSWPEGC0uKgzmjzGaMGS7Yyy3c
6UZhmFMenBoLdGNRAIeAOy/5Cis86ZrVIHBh6Sw849DsCg54BPaCubSkTdAqaXjK/qoHNFufQJJx
yLzkODyhmYI9ByCsjdEZvLm9c+cdcXETQuJ01tkAcEgCVZZYAQjGNFaqzghPoIMfFHdGHagN9EBs
LbovjU3Vr0QrK/a+XfC5YxinvOcF7NEoh5TlVyinNhlPVvMGBUS3zg91/HB7hFfrOIu4IrmH8Vka
4OrC0WwpD4qeqcGpa1KvytVd3W/T5LGy1FdG3Nu2rhZxtgXcEFBRMxuY2J2UVeX/sQUUFqAy2wq0
Y9wg21XMyJohwaGbQ9YGcWIGp5Y9VL0CnksoFWeyXa0REiwawnMLG3LGIYvE0SYyVDVeDMFp6BQ3
Ro+QqT7Ek7Uv5J+3p+7aocxzhyOg4n6CzJ82H/iznZHGEqh3+zA8gaCp7iE7GY8ukhyumhWHQYnu
0hTYNnARoJUHe0QqvlbHurQ3z79AmNSZBaBohyQ8AX8xsGRPukOjQwxQzdykgfZgmrk0+HN72Evz
O6tOUjwxUb0QC0eGUjapYmXhScLjEqwSag/yKLZfrW0u2zFArg/AHs7C/POz2e0aNF1rQxme1HQn
BX9m4hWQV4T/mPoXi4jn+X/MCF4srtAqq3OY6YLRKyOo6SVgRksap6nAw7K2Oa8DttncDDcGVAGp
bPG8lRU0ofEKgzk+OhQ+7DOOepuFfmB2nvY6ko8kpitn/BomNxuFih7eDnjCXiFI83GseDrCU4Mt
bEt2/WN8H+7Dxle2+lppbfZNonc2dRMp+lkYBBnyy1WrSt4NIe1DsA2jSeU+wEE4suiVyNtwbSNa
85vnyta8N8BxMkNyhaULiGZ2I+/C093Hl2E33ulE7ZNl/95sTvsNer9Om5P95D1BgsF+eordzZ8X
EB06CCfdlz/ew8vXg//+B5SE9j0YdQ6+8+l7D5Pjh97vv49v1v7xbnR2ht3aB/Dffu6eH3+DZf7R
eX50vMPKAi05/DmP8n8HIjj8tEDjnzEPJPDVB27XO9We1hIm88TfmqzZlZwdp0SZIqUrBtgIYsQ+
eqsj0AvWgoLvIOraDK5mxO0AiIstvKBI1OsEdKQnqsW2Xvzo1MgOE6Dvxl9Qh57UyJGzYduVHvJy
Vb/jU+2AQdSRkpdaf8ohwNOTAg1higvM1/a245qd4a1PE7YmWmCAtyI1HNcB0kk/VqAYi/ML7k48
l1V4RjHdp5MhjWI6hacEhH1Jiu7+lYh9yQDaViEqOwd4uLEvF7DtE7XrCwsnK9Xg2iu4qnCsK/f2
JC143VnyE5EARHcQowqPVr1IAG9nJoK6J/tBc+SVIHxpf1z8fjEfwyLk8/j8+9F1OoUZaP6pZ/AT
Cga2sftTGi8mdfXojWQpqL7tQXXL0U7KvUT/hmmKqOFfQEVRMTsfsnw5sR1vtcocMbFdl6kns9To
XmH9Srf5kuNHDQKVCIwPHAGWYCXs8i5CkQtXdRKieQgUgTuIx8bKIwSyExuvrrVu+muI8jyuM4tC
yqg3FCOlDBanX4Aj2y+m+/Lz9JA4idM4HwQ9sHjm2fzwfv/pDY7323QO9o+dMqycuuveS+EzhGMH
IhOehAoLT0pyL5nQqkAL5oRE5lxvqlId2PCjOsZuarS20Zp3VAm3A6Qs6B0xf3NaONr4s5Q/w+Cl
H9Coue1it9VA1RVGDrwEPNBK8L1wgV3MmnDM4qzvu0An2KAVuAclNwaUsAVbh5W+F2mFHvLCu33i
Fpz/hUEhzkmyoJEyFfODEt9DaDG3ke4sFrqkWNmCC8EiDEGPHBUnMGOIrHZK38hR2CaQipM+qw6Q
zNxVKPjkGjdTIIWmfWrTx+2hfdcrBZc7RxzozMGTF61PgjdR9TqP6yKNTkr9QU14dsqhhx3KW5mA
KJxZe9CTeRYZ9nr0qhLitPxhkgEM6te4mRacJ9q8KBq95qIQgEeXZ7yJaqkpAox9MGgIGskRlJFZ
+Y8ZXuatfmZF2Ds8l8acQ9rq1MVf6jbWtm34xnMPlNm353VpJUElAWvoYwFtjRAvRC3eJLwd4xOf
0OXlF8GBdTmIM7ufeRbaFvpNHbx7bttcOhfnNoX4geksIhmBTQvxI5pePdUL2mMRag5EGf65KSBs
0ZsHQUC0Qs8n5ixU0asxwguxiE+UO92sOe4BqVmpD4wfyWpaaNFNajLyGGDRQlVWFwbWdR0FUQGH
tUzyCCQcu3iuDfYvpNyygB6jDtqrUNLVH0m4qYCxqNEZZUUvQ4wp73u/6v70RPmV/VTvm8aphx9Q
+K2i9xaFxgHBT9zsQ31ngPeG72P5K1bX6HeW/AdAgpgvRN14Ogj+I9KndiJxFZ+iiW9RCAOQTc/u
MwquyrUK/tIpAqUOxZZDHz2QR5cLw3iUpMRK45Mc/UaCOV5L0y/tax0lWyAEv9Nkwu9vqmjUrARL
YSEwJd20j6djld5De8gGJrHnkKDg/1h7EqcI6SQ026M+jYBHuJdjowG7F+SdTrmOliGls+P4gMTo
yulZnLkzK8JdrOJFhJpQj5nTY8vOuPkbmfo1sb/F6TszIjg5TFquU6uNT1Lxd8iOmuXS/E0yd6Ge
2GbxGa91Xy/FiqA+/oZzAPb//T47O6e0V0aEc5g6Grhhcp9KsW2oYD7K1zhpl7b4uSFhYHzQGghN
wpBsPEta41ED9/8pMppNrrq3fc+iKZShEDfNKVQRq4gu4SEiU4PTxGtX7p6sFoVe4lj1W0z+3Da1
9CwHHxjAe8qsKY709+VxkkDiB8VOvJXkQHvIxnxn1pI9awGxZPQSNrmKBmJjxySvUbSG415YO9g2
8EZDTDBThF7aVlO1T4kM253yVJa7HEIDcOlrCuELs3lhRfBNejAQC5n88NSatLBLIE/1+F6BYPUw
6U+Jul+Z0PmjhXADRDZA9aOWjeY0UaRslCM1RWY9OrWxLN2xJK1cKTVAcl/mrRdIaeppfT9tB1qB
TLc02J3RRPEx1A22QWtVjjJnUbyNPV6e3GijlZ21cDohkoTkP3z0/L4SHA3k3ShDKIzwywq2DYgu
kFb/zdXMHjK0givMpQ3/gpz6j9uTsjQn31RNuLxnGLm4BAR65uqAy7QfypckyZ5zEMIpyloUu/S+
ARH6zDg3Q7sUMU2uyU3AYyNJTyDnGbeg1q/sdoqhORr4BCACmQcI+AobqkctIs9yTfl2YZiQPcQZ
+l+qLfEW7BRZyaqsS081uO6TwdE/JwhW357K6yqyPmsr/teIcD8lk2EQbrXpqR/tagTNu0pscI5W
dvyjcMEdtgm92xYXzg8MosMWvZagZxSzKbGUR4yhH+ZU12biYbNIx8akFiBzefhh0KZ6CNRsjVtU
NIr0JNCHM9U2wCe4HAW3FOoSyyLQXpx6uQOOd2sEvgYQWqUb21hZyZpc5dBnY2hfAWETmulnaOml
H1JIqE9cgbFA+ixbcF9TYsslFO3BbmOeLMPt6GcLgapMsplBnURfKcqJ+2a2r0H5QwcpkCojeXNp
f9CZNeQ1S08KS21kswfARBLt3xiZ2VewjCCTF8EbGYofVgLE+KnWGlvX3oea22RVcHVxKGdWhFsy
mCBnISVRdhpRv+kxf8XM3QHi7tt78upRN08Z/gB6Pj8+sHzClKl9E/ecpqckoZvGhNhgmL+iwUll
O3ow6FbS8j3NzI1KOJRCGjDeQYp67SiKz5HvjwDrIXCFM4OoiAantCZda2JKgWA0Xc5csGw53AH6
3SaH59+//2anHsiO20NfOhmzkgLC05lyQqwgo6waZGaKzVLw8AlMc0h0Yn+yDU29QlpD/CwejVk9
B+9mJO9xnV3Os5HIoaTU8xAnKHWUbofwCkm/uUieIinRJMM+sga7wptkgsRCGf7NwHP8L0Ys49k8
M5cAqiV8A8RYWFVDE+ck4Q5xzB7XaoDwyBsN9B6zsmF2WgzR7rbRqy4hLC7UNPDwQ1YfncVikQRM
EBPrTVjVwMZC2Fcx7eSh+Exlx+rB7QHW/94Fo6di/ZS0zLVHDtUMlLgVbSVjcrXecxkd4KdZEtLE
G2v++VmAK7UFS0NgVR9NhUiexCRHh2KoM41TgASVBiLMImu2twc/n9LzGAZkzgjJgF7FbY1UzXef
7ZlNooVkSBQreiz4GLpNKFPg6uVp5WK53lyzGXDv4b5UQPshwnjUeibkUmEGxC28/8PLylFGusl5
tNFL0BT07xW/C6MO7Jh+VPk85Ss+8SoT/D3Qsy8QPS8QbVrPzehRT8FUk7pkvOuSe00tP1ENaztq
o7yYDhn0hn4NaGpAX++hLUF2pttcPhK2Q3uNsvZN8zPsYvK/0w64aRGfGUBnC9u9nEAwn7VY8D6j
xT4q4n6bpJQeFIYG7SqoFXuKGwpQK+Xg9db0Y1IW3OVNJG8kKKM+qKE59+py3h8mTifbSljqkBKi
mBIub7fM+FuoqT9JC3X4yopiLwyRDLu9gcTIfiaowfejvginocniykIMtkpHPeXHlrLWy1VJdzvc
QNt4iCEbAQ3Z/W17V6f12yAAYXDDaEXCvrk8JdoUhoTwih9DlK/y7MnkTzKio65+6urBNrqvuqd7
kvdb9t7s+/Cu1X7CfU2hsXIxfeeFzldv/hDwgICMg6KWBt9x+SGB1eVmXzT8CGmPfUAPvH+H7A+U
v6vQCYLIUytQ+rE7q4M2N4G+SvcQhB57SNufgdZtyuCYq/quqD/RexjifwTo4+ma0/imE7rt1wg/
rxrmv78W2p/4GLxUwCV0+bVDhJwdTwd+RErnMBS21aqgTjbsMYXIIn8Jkhbaun90NJ0gPXxQ8slr
uOZCeyPT9315yOqZZN0PG83JwSqrWc/aOMycpivwl+8Xrzir6FX4BmghsBc1cKS65mB8TdtjamTl
ZNe9Vj7mdBbllaewBYYqkCLVTWs9tew2MMI7eUwjZlcDRN2lCJVuEy2zoC1Uazl6qUrAqG29Vc1D
XLEh99qspn6ctOjxrFicAxVFzOzXFAeAr5dBG/+qKq0PwJNdl8cBD4qvMKklJG/lOh5cNefmtMmV
RAFCYMrWyNjEGGNeIRX5Ltz26MlBD+XlCqlqBNopDVnHBuylJYtcrfub0y8ejiATuTfXOiXE2+bb
HLhUVPRooi/322WfeX46ja0eGDAHuBarsFPdjY21vn1ar8YEjnNchGjPA6oXjkIIEnU6gIo6LMgx
iNgxSxl2X30wtOkuIUc14Xg7Mfp+2+SVQ4JJVBQpok/QQkAo63IawylQalR0yVGPD6j17nt+HPBE
jNTX23bEmxN3tYIFmUdmAOkgiunRNui6BDvHTxzbXPEt12NAPgg9YYjH4FTxgr8cQztYlaGPeAmR
qbZTs97V1QG6UF5XjivBjxjFz9fyuSWhQJqVfV43qR74kzk5Mpkkm/T8N+HmSp3rarcJdgT3kzZV
F6BSBDtqe49A0y3z4E4LMrQCx7/Seq18MN+cF14EDg5B5Ez2h+gObFWXEziWamIEJSawvEcwcxyY
C24V7RVvg45ubu+D6y1+aWr++dk56pRCacMWpsKUHfonpfJYe0yyL0R4iB5WNveaMSFiILQwVJQt
MY15dDAhNgIufLvMNDRVAwvWTDZITG8Pb2HhzmdSzFDqQTuBjA0W1ew5SlAhMZk7gf4Azbdh8Pe2
rYVtf2FL2Iyd3hI1Ka3AlwDMiHpH7e5zvDRGfeVhtbDpL+wIm3GIGqNTU9iZik+gA8B8LW9oubIv
rtI3OFoXVgRHhFh6AKcCrPTkPdLN945lbzmT7+SX9LFSXRJET3KOHjhtaqGAuNKXfu2dLo0Ljncq
SkupKcOuNF6t/s+Y/cO3yvfgZuAvWvsQuX5TNp7ter1grM8mEvipBeqGgWrRc6vLvRPQutx0VVn4
VTusZZGX1g2kAkA1AG4J3lLBLXYZmcY+4qHfp1Jvx0C2HzJjzHElS2umlhwI0idzcIcMCqpdl6da
1+sIj4Im9LlaxcQDNwWi2aLJgPvFY+ohbbKgBr9kVQzbaqpaj0lBt8YhuHAc5tcSBJzR+Kai9f7y
G7IUriUYo8QP+j76UCILeP2W9R4dOHHGsm5WCqFXSVUsKuR5LcD30PWD2oMw6MJIrWmweOIPHWT3
ZAbuR6Q2oY8Y1L2XTMk2Zsxp9ciXQbp2++gv2waoDl0eiBSAOrocbNWMqjZpNPHBb5y+xVYhbUel
gvqbpSTOAPQ3uCIo8SqLfHDa925VFcHKXbjgXBHGIxuJrDmUTMTaHDfKWCaDkviF1VXZZpgm7bnp
auCATCssqk2oq1LqKHmVRy6LknCtg2fJPq5JaIjgM9BZKaw3N1hO9HyKfWlUoNkWV+lWa5vuVZID
NKHgfX4nhYRvDT2T19psFrYaml9Q050jbhBqCSermqSRJm2bgSOeBqcCDG5bi9fMzQtz09WVur29
2kvm8OrF4QK3AQjIhY02xq3cGHWV+8GUg40Mz9kia50Krhj9RWv6rFcZRGxr9FBCixTrM7dTzvN+
5qvyTjLrPpwKX+amawSt3af6nkXRLpGPWTA5oBXqiWm3VHcySk4qas1Npty1xtqVsLDAkM5Ad9Es
cYI3kjDLSRPyUNWr0q+QYSoNkAqExdZKzENZD60Tx+2TTCLv9lRflf0w+m8WC7C/zBTvYhYxnjMD
jdxWfl2Yuy74QarHKns32MmCrC8QA1rMd9H4HMhrLPwL3hp4eAP5bhkrDRbUy2k3xwJt5zSvfKrm
f7kReLHWo7M0Tlcu2iU7QFLMFQswNQFwc2mnT1jSMdMq/SSBh1TTTLf1N5Zq+oqd+fcIMSWyDTMn
CI6IgtbcSzsxCs7Qmi0qf2wiL6vRSY68nNZHGzV9UbSVeHnh/jaR4UCvMzSFARiYT9DZng2ilhH0
UyMVFmTFIyV5vg3AgLkSCC0NCek/az756IgU3zAFUO7MsKLaLxUHDMw7c6TbKg6OXfPaS2sIwYVz
iB04y2zjOp2vcWFM2KjE6i3I5kGHvW1sgrb4w9jiDchP2jbz9PKLTfc5pF8z4yu21rbj9VjxGgQJ
AkpM81EQ2yckqS9GXYlLP+3QQx18SUqAHOQel4FrRYp9+9RdL9+lMeE2a5OCjEmZlH7OofxSA+K/
Rjx01deHhqSZCxU3Jkh4sYKCCVJHPDM6M/EhD7cpDvQOPEt/tF3jFIBcAnne2VDertaqdfMaXR6C
2SrqESo66PD2FTx3Yuo9BC1glUqpN4BCKkHTV9yw+8woH2/P4fW5vjQlxM8tRC1nJcIE5HlNHLmm
8ZSka2imNRtCmEzqmNSgFE3RDJmjp74roxSc/pnp6gXnb7fHs7ABL6ZOWDCUcvqslKzEz4LKnop9
lWIDmneSUjiTucKBtWZLOGpIt2t5ZGCZpMdC32jDG/8JsV0nzdYaKhdeOZerNH/JmaPSAK0o4wyW
0NlYTM4APhcrRX5xVMLnMKzdkjxn8X2PInYAiFpP14KmxZHiVgXEFGBLRRFW0OKsDVF8wIbscycP
6ve46TfSGNppgEd/8Xp7Da+fBUhn4TbDvkN6AU2il6Plxjjpg5SkflpB//PYlls1cbm2I8mRNY+q
9Pu2ucXZPbcnvPeNVC7GTIM90Jzakpe7p6dfpT15GRiXVkzNj2vxZJ+ZUoXgRJ6a1KoTNJHxwJOK
uyz8O3DIuY4OSK7RG42WTm5bSA+XQ7diemkJkSQELm5eQHS3XU5qUo+mMilA4NcDcSM7UH3TRM4z
/5Ws9f4vOs1zU8K5CJPKUOsCpobpfUJHAIUar9xtWAFt+F2RjFvFcIOpB6NxCWaeyonYRm8Gu4Fa
8+3pvlIxnN33+ZcI5yZk6tRqegHPs6/83utcUDxyt/fap/wEiNZncOwfuAdeccj5JaXt5IMDFP/t
j1jczWcTL+xmyPtUARR8U18NPnB/TB9geAPdVPuS/ZLylYTEmi1hJ7MU0VlvlqlvBNs8LNFMAjjL
pqrs7Dc4ZrVujc3kuk40T/DcFgSkB3rDRPawmVqFUaNN/Ylspv/h7Lx2I1eSbv1EBOjNLckyMlWS
Wq12N0Rbeu/59OejfuBAxSKK2AMM9sygsTsqk5mRYVasta+ZPxB+pWAF0+koTZ+E9o9y302nUEfn
N3Wnaje2e32rDLmS1eKRyCUBQ2lzUXpR0aoRkh8jnR1OS3hrDsND+o0h1JR+xZ9psP2tmv66PdwT
ylN4KW7T5VWqBCFOjSZJkaeoFMkm2R98O4uQkXD8qJPmQpNRNnTJ2vxfStcDBS5RBMVbVkb5Pzx3
TJ4QNs4p9dVAZR0NQyOWHHBNrfdiepS502PykOZPQzJsHOS1Z/yjrcVlKsWIVgbe7kyzyK/fEuFZ
sDYaU/NdWLpHag2gA+aog096ubOxohdtW+OJrbh30R6n/OAGJlRpMLMN381oqwC1Zg+yVPYPCj5o
LBeBlt6I6pR1ZXL2ppM/y27+1fU7v3sY9R+9dbztB1afGeQ+DKjVFaDpy8Q0DEIzH0UBY/WXMbJT
tLyhL4u6AVpryRaBnfm6I5TaTp5+j1ulyrWVQrKo0PODz5uy+OXO5kqVhUEXp2dBhPw8DU6Cv08N
5CTb2BHMHUrat1e7Zm9OFoE8EDZoSyxP5StKOEgDQ9SheK8JD2B7HM/75KuukcE708Lac9vgmuuD
fWi+B2wt+iOXC1STTizbVE15xAs9shvv5e8Y8L+/+PVnX9nC0Kwtz5yFOTg75I/LkdjBaCf4UqwU
v+fZPoQ9ug/NR+ZoIZWO7DUPvI1U9Qpawbej/on2PByVjGIuh/iMxAcfVQvZeZqAV1CgbHPlPJZv
SvvQKJ87q39JTO/UK3ahKTtmVhz50acZDrqwmDoGnzV3Cn8L4X379fa+v0OWFneWeQ7mj0DAzhwO
iztr+cXk+V6Sn80sugs77aFqyl+KVfzRAD9DKtlz4DRm2dVaPJSC7FQkooHtB4SvkprvvUp3xGp6
FqIDNe6N37YS9KgGWCsKQXBgcdEvD4WiV72iD0J+NvS/gzc+TXJkm+hT5JPrC58y6FiqF32K3bYL
7ME7qmbrCFSfhe5u8hD8oP59+wfN9pZ7hbISXVMNJCb7dfl7orRSPaH307Nneo6mMhqrGtkp7CPZ
LfzX27ZW1/7B1sJdV10m6t6kzrGAK7QHGqFOycbXiZsaW7zWW+taXL7UDxOTciZPgxLsFAaB5VdB
bPZZv5Gtrj29HH8G3oAHUkRdDvZE1IzM3MKNVT3yO7FaAKTI0buEVycWnTYW3SBR9hOjdka6Nee/
8v5hGwVQAJK0C5adAtgTxijtwvTst5WTh8ZdPFZv1iYr2BWMa77ppkhXmvqNBYfWwlVLcScYtVen
ZwUge1UPOzHsH1v/tTV+Jb7lNro96arbe+HRr/ufqvqWbEoLznd2eU5hjhNn7DdjycYiWSjbSpkm
L8O96WriyGaO4qGl/719QNceRBrHM4M02B4dOMrlbQAoEwdaxULD7J+Z+HdpkO60Qf8zZsO9BtbV
CA1H87NHrddOpujW7eDe/gVrx5YHkUcROKB6RUUrF52mlkmZMm2HtQasDgJLPjNDtT9u+O+1w8OZ
ha5hHham1XS5VjlT+Fh9M4N7RMk2W0uAY9mSd5I3bpXiV029vxLoR1M+WobDTKfoDIXOprLd4KM+
O9b1Y0jRYMO9rhuavyCSwrDMLtZEJls2odHz/RQVpuS3sAebHG/0y9aMMLQDYJMBfKgwFxmzwvRe
mlsEEgKco7vOkP/0VS7aeqNvobfWDj3dZJkyNxho0OuXn8hL80IsPCKISugpFr3k4bCxYSsxijbf
agbxRbTQllLGWteZ1lDm2bmauty7T4eGPoxH8+ZQCGPj3QWCQq4seKMVuQIdxAMPlZjubh/6lQ2l
Ek27AqGruQm4uHWwWI9V0HQZCK1PqklVs7UtpIpvG1mLCiCCpG0tgd2zKB1dbmaaJ4Gp0z48h6n7
1dp19l9ItJ3n89vXHbP/9pfWhkpi43Vdq31/NLqsrliFmapRitG4rlz48NEgGdBHGvN6V0V3jeUM
HVxkO089FvGXKrwXICy+ve6VuBBKFpksFHixLC43t8sTJpmUODuDaNP3Rhh4u4pRHUifmcQylWJf
6Ui3TUqxVXhfezUASDHEOQ8EAbNeXMY0HHI54B9nXq7iZyk2/Z2eD6qDLkJ/FzbmfKKk6FCM4cCY
dKk7vQWSIJSi9IUJQ8FJlKze//fNoM9qcMrwfPywyzMwoNqYFCiLnEshNh+q3JJ2NXHRvVyU4r1f
Wv6u6ovR1dRA/HTb8toZZ2hImZWL6DPL859/qJeKwdjBQp0VZ0Gb9l7RHbPIGUvxcNvKSoRF12jG
XLHhZI8L1yRawTQ0U56fW29Xlj/l7vi11/5tlkPXzDApAIoQR0uRZfFl6doOdS5WbGMR8xWTiNBx
EO/6SXnKu0lzKUJsDb2vOCp6SEQ5c3qDq1jc3ikNhjSL8wI9JOVeyhijhtgrMU65IrlacuwOIpo+
tzdz7fJ+tLlEZmaF0kA0RN+26V9N/xSKPzrzU5uIdylVuUR5UhGRruXnCWBqmn2u/PxQbNXZV16A
uXU2zw3Bn84TcHlsLMkTKuaGC/KqyRGGH3W+Fb/K/A2LwAqREAgFaFATbyzfGBFITZyVPc3p+ChF
OxFUfkHSuOu6L33yRRpb208+J/FuSwt0JdIBOk4sQNUK37+couxGffA8heyxTeR6l6rNTwWZFCc2
QtFOC7Nwb3/MtfMDq808ckalmajnciNFIc7bdBxzAqt2Km09FAvbh7P3Rero/3TWXRnr6Bp1UYkg
siBuxForTpiglbgOHDxM4cv5s5zCthGFAk1IC3B4HTjoJsXJvlKOvZDNrnhjxGDl2DDJTBzERAl6
o0tch+KNcacUFX3I9qvUNna0pay1siCqq9I8pc9wB0Cwy+2MEsAoHWizc6So1dEfIVjPtWF8rpUk
Plu5DGpKkH0YyX1jo8W14kjnShVCiCadyKs5gF4Z+tqspuIMVR71Kqt57NrxGE3/QysXX8MUJngV
MGfLAQfQ9K3UjzFt/2lwAl+3fWV3+0iuZRvAJICr0lKau9OL1wgyjTSXLSAafibcmziZbmqc0nBN
r7L9Lv8UGDWsPUbn9qVpe02yb9Itofq1gyKT3aEELoE8Ws7tjrrqI5ENWMOLQ9pon+v27+1FbhlY
5PxdbU7MYCXluc4eBvHrkHtbXno+agsHBuB7hviwjwQ5i+RUK4RAST0+VJbsMwRo7yC3Ud28Psp7
xrak0ja3+icrz59BKEU4RQEM5NTCYhaUaRSOfnlOZ7LqQDwZsLWru1yByHYjYFnbPsam5iEtDgpZ
x+U9S6dCNIu8Ls+5UUm7vJ5Ex0/CjR7N2nqITSRABSrp/fIQ6GIs53Whlme1qJx2kl0RoQq9jmwI
ql7IiDdyjhXPTwoP/FyVDeBuS5Q7HJaDOXZ5hQg0zS9/uDda9aDgoe1gY2FrvoK9I3Gay8xXbRiK
yiJZTVyd48gsd6pVPvVxmx+zcOOQr23grDY2o3bm0aD5jf0Q3E2IBAx1q1YEd8m+F4KzVByYXaTN
X3zaJDJfORKoHpHCgLACWCAtbpReVEEc6UmNNF7+ZbIGJ4vKjabHmgmiLCA7cCpRK18EW3Hajz09
QrBjdQddieFFu65NtlodK+fAJKxhFRSWiDwW7s/y8H+JBLBKrsyHzohsYYKiSU/dLjzcdkIrlghW
Qcswbvfe7Lj8PgL91kRhhu4MJYqrhn+a/IsIPeEmmej1voFFm5VAgIpRplpCxWQhLTK1AwStT6L5
NGhm/8MvKW/eXs11KIMV2pvgcSjK4RcuVyOGctRLPqFMFnSPap9lMIigLan4jXXnRTAgDINZoBJc
CzuzGa3dbevXe4mrJSYFoIzDAJR9aZ2h8iLnxczPdV8gIZNE2ovqGYnr5QM1ssEINla7AmScfTvl
VZAeVDSXgeIgQ44eqEVxVnofOPAkNNJjLUamnUiC8TjUWfQ01YQCZpUCU9ZrT/+mdwUSThkzZPvb
i7++6HxcPD6/iIPEZ7hcfKinfaB7ZHGhNH6BP/FREb+j1dTWpWMYW255JYHGGkxFEAzTxSBMvrTW
1HHQo2szIxzlPHXruii/42G03la7RH4Z8pzatpCVUPBkQqh+g+ZKlR975qcDp48rGC6VTihRC5uM
YuPVXTsF88QysFZcOOXny59WW11qhKVYnCH9Gf2XJnqpQqfqN2K9te1G/AzYGfhsstnFdkeVr0Vd
6hHr1bV+HP3cO2heKO2SONJcwQtfYaSSN2yurox6KFcY6L25TPq6UcwiNSKcaKpgLwpCOqsl3htl
VDilXv+8fZ6uw+i5+ErHnviLQF1ZfGEpbbQ8kzFW56M990MsCBqRih292G5ja0fFe+PxXXMehOuw
p5B54XgXHy4nfCYGwOnW8ass/iikXWDcKz4MjbX6J9K3fPz1C8wCP5hbfMG+rS0R5iugLlHzjFTS
cdC/gyrakjRbOyiQTs3UtiZTE8tathr5RWlk5Dv88aFP/H09jKehIz+QE2D10cbpXzXHez9THTPd
uKyptYMQtsXI6Tdj6RAGYMknq/07KeYvcfwdwCty+5SsukDSLbwAyBZq5YuAcyYcrFRVKs7VYxz/
a115X5lu/LtuUbVypLe32+bWvhlN3bnNQlMXgPXl3Y7jVqi7Wi3AejJYXYOOh1jDGrdIfNcuGgRs
UGrxivHpFmc/8L3SMtqR1ANlyawWC3fU/O/DpL4Kqv7l9pJWUEEMFzOwzogDYzWM9lyuSaoNLxBi
GWPUYVHFOgZ9vh9kh8HHUHEmjRSv2MvjF8N6FWMVqTKCt/5JNE5juL/9U9bODl6FkexZYPKq2J01
Q64kpVmey3En6+c6fKirz4Z/1MQNQ6vPx0dLi1MTa4mXe4FRUvm1dcNpd7md/NZCm/Hnuxw2cOQz
a3faYlFbaYiy1dBZUOskL0NF4XKrw2aKC8KH8jyhBCtR9IXR8S6p+jvR0+zEkuiFDm9RkbxNxVZV
YgXnN3OPE0zODTyqHwt3U6Vw0yXRVJ47AH4kF0zsVOWpqb6nhmrn0SmRPmnyT5EB88Z7iHNIXlPh
GYWvjbxj5RvP02rEZxS+CRYWP0MOk5IeETufMsMo7VNH7rmpirsRGq1cVJw4SIKZUXDGYFzuNDoc
UxJ4QnluZePcABgM5Qf0Wj/fPrDz97rMr3FyH6ws3MGYl5McMvZ2jpLkXtcdGENtai+7Jts4sKvL
oQzBhtHSJuC5XE7v56GmhWV1Nrt2J5oJRBzyXaMMf26vZ9WMoYs6Y/dwtC7TDqH1y8GbWE8iKBaj
ujJg9jJpDgG1hQ3HvfLYznnA/zc1n5MPeaEgolMLHWx1DjoOQHzSIt8JIuE1bCCpLa3Ijkv4k7yt
pt76CulOGlBBUSNbbGTYGV6laFF1tghSk2P429sC1K6eCfCGdFAgAwX4cLkwzcsJu8tgTngjmwmL
XU70q0bWLs43rtKaJfq4aMaRweM057V+2MK2rOtxjKrq7IOsCBPdVeJ7hqD3ZfP39rFY81uIFpBf
MBiDTMkypLVqpLgHv6/OUi61L3E+VnupGKdfmSY3h6rIEZmR1IcuNKb9JMr3TZhvKSisuY0ZvvkO
cAAeNO/Fh7VGcKxWzDhWZwjuXD1FZ3n47Av7UFD3Zfs/XLaPthZHUxdSr02bjst26PS/5pPR/bq9
n2sfjn4X0ntkqcwXLp53IYf50Iun6pzFb36C0ssPsJme9Hbbyux8ls7p/ZFhbJMAejkE5ida0deK
VJ1hpc2Lg6J8v/33rwTozMaC2JKhnIFZeuHJdasW9CYmSIFCLn0KWOf3VMjvxYj/V5qhuUuaRLRR
T/3vs+q0KGmPgC9gjo61XZ4Fv6uFQe8ZBEvaXWF914IXs95oSqx5p48mFler6pI2CzSR+CCh65HB
bSXSjc3GT6rV7ETxORF3cnm4vZ9rR3wuxZHLGRTxl8Wrtqbizp+VZ25Qp3Vup/4oLXvqWket/A0K
g9UbDQ83QSzpDnCQxX0SOz+UOlOvzlUh/xRCUdp3huk7laqVLhNN0l5SYDbIUz9zax/AW5v01s//
vl40jwFwkCfTeF78BCvtfAiRqAw29X0RWo8kMK9+GB4kX3pq9I2y3fzBlpeByUvqnegEcXQWVy6i
WVJ1Ydgg7psgkKXBZpV40sabtnavPxpZuH6/zgDOykFzbhBf76PDZD0LvV1M/4PfR3ie1ifdJRAq
CzMCk52B1xYE7NYgnmQpddLRuK8jS3WDXInc259pbVEWyFl91uhB6H7hDb0mY+oDGeczx6CEmgTe
+kaqejfRyqOnN82GuZUPRddz7su9412WVX0xMuhlJ159rpqGs6ebpUMrKAZBF2wpb61lATTpLWag
ORQoby8zH8WLraBqm7MRFAWDF/+yCGB36KuKOw6TdW6YbNqbk6Aek1ZU9rWcZk99YGT7IA1McLBF
t/FlVxZPowGCm5k/B1T0wu2UoTnWxhDVvHLAznzTVrrW1ZUNR7N2+WnQMP09V1bIRBaFDkseyjao
gvasH6zy3jN3YfnQGDWNtbs8z/eyEXLz7/7zMcImHNXk6WReSwbO2jAiBoWT9gzxmEmP+ZzkP//7
0aGuKJLGIupImrVwKJmXDriZunsPKVvtUyEpdtSKzn9fyEcri/tQJ36pVFPVnfvJLsYvbePm0nNP
p/y2mZWjoBE/ztBSsnK+0uUjJw+RlzRZ2J/1/E8f3AeSozS/b5tYudnvdLpQ74PYM5c+ES6UXKS3
0J/T6RSFbwWwai+WdxZUzbcNvV+khfelHA76htL8nJAtou56FAfo1+v+3EbA78egeKzKrxTG4VdU
+pTpSIZuKFMr1jFPpU+VAcXF9853WhlBol+9/mPSn/Issks+aKVSp3hOsie9e9ND3Ql7UGJNfNSj
8uX2r17bHmB/tJEQAUQ8Y/GjwxRGjMmT+rMRRm5muUjU2LX2FurhxrldN8Shhbl5ruQuAqlxTIpE
N9r+XBfpATacrlQ++WH+PPpJvGFqPjVXH4J0GNpJKrgwdV+eqmEShyGOlf48Hvzorte1A1XUSO/t
anPe+zo8RJOPe6jBTkJDcxnOhF0yDGIEB4HegZPhvWgeIjcMfpfSv0L4d/tTqVfLgkAC8YX5U9F5
Xoa6CgrrE70f8nBtsAd8+LBFPnB9HdHBBV9lUtqkjLo8DNVU6n6dztXopJJdimh2ryJfKqn/VeyS
s8aEHvJSMDkCr1g+t1E96QR/EfWRRG9sMaiBH5sHMYQXMU6dKRHP/VMXJxvx4MoGUhXS5qYFs4HE
hZfnwhuMpJ5GklZJLU8wCf6QrGzDCaxUaoFzzPKoyryLV1wug1ibehwScrbQyLjJJBlObqRPehMk
rlXCIItSWeXGFZ0qOTBrd5hSx4MyY+MKrC31HVDLGAxPoLW41m2RFGYuUkpBBX0XC9lO9X7dPo3z
33B5yejbMhNHEZyzDwrwcjNpnHhdUFPiKorCTkMlpV/RUeiqvFOhSo3rm+o/TwbTKZYbb9P19SaU
pzE2L4zixlJkR+g0jTqfUZ1DPzlqFFb04OTP4LXYf1TU19vLvHZbYO/gbIFzlHYnBZXLZcoqiGhG
ZbvzCLjxrlBQgpDNIHKDphnvDCUXNz7cyuLYTiCOYBwJXbRFtIZUQi6lXY69vDmCGftaeJD+CCgL
2erY3auxur+9wGsPxgI/GFyclCoeU7+Qy+6cWcZRZmYrKF0DdNXECY09+cA02eG2xcWW8tiDgSOh
JaGGwuIqS5FUX+kHs85PZSTBQ6oP2Z3WJ6ajStH0kDTaVsN64dXe7VEJZj5G4vlnruPyEyITaWqe
mBcngwk/leZpSIG/NH7cXtUSzPVuBvZOZjfnki9Yv0szhlqbCY1DzETMpiDDqN3DjAvbe1QUzmT0
yu9mTOJPXQ83pTSOxoMnqYMrZ31/P4ZeupEKLs7R/GsAC4GqRGyIqGdZGrYK+pWhLNcnQR3rvTSF
b5kRfdY1yFcsP1XvBA9qr9s7sLLPPLegAuiIsc/LikWW1j7ij0p9UjjBDB8LAdS4QU+YMwUbR2iJ
5X9fHi8gVWIEBHhHFput5qkCS7OMUlMgxcYePR8P7G3LAKsVhwJBfqjHcJvWVfU1yOPO3AkS4hx2
rgj+bw/p1W9t3QkvcTtWpp22UwVZLJLWCsznSV7tKri/mNLOMjGwmTAuNuouy2bU+69HO0uZ1WB5
b69i0p53wyjN+lRJSdHbsR+VR9+YUjfPDdQI664X6E/42b5u9fwQC4P4E8hjI9tBWwp7oYygvhOF
9j4KkYdWPeiqu8KrNj7nMoF6/5VzH2VmRaNis/yecTwFY5AZ9cmA1wPii6h6qQUfcNiQTI5vJuVe
qNvE0fTAos2jI/WHyOLGh36/NR+eGX7EnCRTz3ifoiW1urxV+ejB5kkx7DR5MZKNqexpvisP0zwg
7BkDeVYe1l+43167DwAbtvsKbGhjZ+Pg/+o7TwFg1jclkZnUlU9mOmpOpWnRPaQsmU+/xBwLctAB
GmAzCPTsVzgOXeNkENKTJ3S+8hkeXUItUfGmaZcMrVfDFzaIn//r1ZHADcHBp1DBnOHJl6uswmnU
435sTrks5busqiXGkkkdOs3aLHPPgfZyR3lXiI/xwHQ/FjvalnOSKorYgoXc9fxERtGgjlACtDzT
zX3PexuMHAilEIzHSmm5CPL0HS3maOOAzYaWPwRvAYHLTCAODdXlov28CgtB43zlxmAhmRN+9vQk
PmZ9SKknQjs2qv/b4/p+mChIM+s6SyOji3xp0ahVrYrVqTnpUwETtkHY1UwqrP4wIu84Z/0BKFxz
d/vbLgKl/zMKzpHkQIcJYlmHCDsf1c9Iak4oc1YvtA1DaI2y3DXKdtwRDdaHVgrUQzCOgeNNeva/
mCfc5h7P86lLZIQIhVLatnxuvUCFWdXS/jtiCxKSGeqfOK3TO10VaifuKtmhNruFNlk2ZOfV004h
VuNFnNHoi7RPE2l3m57QnXSxDl8TvUYSSRXhqzUH/RDCqLhThnDcDW3eOj7R+75uSsEhzPmkAPxx
mlIu3Tzr/a9G12x15xahz/tvI1MHhQpkT6Y+e3kcxHZgNEvqi5PvU3kwG6Y4OtVwyE4ku6Rw92LS
SHsuEkvZiGCvX0reSArCjNUy93bFXEcvqehoDVanDnG/wa78mmFPS9Bb8eCpXPyNI3AdcDEPBLEk
hTCK2nyKy3VORhv0EXMkpxwAxEuiMvOl6vXomFrBdEdcaOHX20d+/gsXN5sxCzzju7wGhKKXBkM/
CqIptKqTIEfTXpgPHrXvrW7Z6rLm4hG1Fuq2y+FnmjY9MDS/PrWDp6dOI3VKFTuUrQrhOfSSiUhP
8JR+2sgiV8zSDIeufSaegk1msZt6OIEBnBcnjz8kDRga4O9UgMfHbzZSrJXzSRilzacTuOGVSLJR
SFZFNlmfSkTimkRzDL3Z6YjYtuC1CiM/1NkWG8BKFEtQQoWBJgxDahRPLj9d0VdZ3LVtd8IzWV99
Lfk66Em+K5JUcwMNwThrUBKnI2y1Y3TMHOphNEZDVUOGsvO2qBdXDhJ6KAwpk0rjr5fTk0OUF14N
DfWJcV71UzD40z7p6q1q/IqHpjQINyeKySAkl0PfBQ2GMgzl7hSr6VNrefvYEN1RgJ1oussrKMUM
5XOvBhsR+so5omrEpDIIT3Z76ZgHacoyo6+6U+W3nR0AyJGa9IdYB8dSPd6+jyvhMqMRM28ZulC8
tUsOxDQnC689rTuJUhO+Kp7Q6sdUiDrLiRovetKjNvsUe2Zh2YGCn3bFogY32lRl+kfx1Xjfi7lh
xzxjT34RDs8Uv7+XcS0diXHruyoWpOdOQaL19q9e2yA0OimpIs4zjydcHkUffFg7FH5/apiK6TWr
A3XS/VSGsnCKKjncNrZy16h0zvoYxORzOe/SWKH3Slpl8zs1VJ0zVpNhJ0nyp/HlH0HXuHUBKFNt
tuK+NatQRDGOyhyJRsZ/aTVq9dZoi7A/Vbr2WqePU/m7Sw6xRxzS7DRELW4vcuWg47Pmktv7xN8y
KTT7qBCGJu9PdacfB9+AWvRLBi9rEe8sJTtkfzwU526bXLaf5keWRsX7e0cTlrLf5RLNkYmfWEz6
kzGZcN+ko3nXJTqyJ5DlHhpV7A6Q0eZHPxxjN9XMb8SZzU6i1mmnVnDQRnNrDnzlWM2PIG5u/s8V
el5C+8KP0ro/If0UPcCP2hxGKtMHGcdwJyTT1gTPmj0IXQF1cP94E+cz8AHUMbWDJLQ88ydJndwc
lLzNzfvpK/k3YtHmv98Z0I1EM5TkZuDZ4kCljdXoyCEOp9aPvpeUcKzpX6GNb75ebsCk34moFo88
tTcwqTShyPiXBIwRj1AkWmF7GnV5/Ayf5ltbR9/FsitcMZqmB19OLDeoFOMzcyq5k/R19YSoV7wz
xDBEPjrUotQei+yv3upjycyCVbzWLGzvUcG1g8iT7SiPhwPsKfK+p+qwceOX/RpOJm8cTbp5soAs
ZBk/1LlgmFUd96dINSIYB4Q2uSN1MF99X9nHXRcd/bSpXpLQ9I+BAUGzJIM67/WMTDdMjX0RKAN0
l7riNnRNDlUZWfvW0ppj3mUj+mlSgzad7tliYn4K0khwA6slz2GSzUnxQm5cJPdh14E+7ZotHoyV
r4MGOb0Wk+gLvMUSwzswz2VVadOfyhhNN4BF4WvU1f7nkJ7bru+7KrWDWnljtHh0mknp95kxDjt5
rCK3a/tp147AQ4e6a+6h0PbuTRyUU9HgOliarx+yUfPsTAwRpFNKcRe1ubpxkK9ffn7/TNw9k2zg
s+YQ+sOtqUQ5bj1N60/eVHiMrwoFLE1Iit72Ttd3EysEkDz6uEVY8C+tmMyUi3GGL1AboXGzWJoe
fTnv94khdq4xtPLGqq79PeV4AC5zjZBwZjkfJOm1Uk9TMJz0tJOd2DT6RwisJlsNlG5nxHngNo2Z
I3OgbdEwrlmGbYoqCjBy8GWLuC7u4Ej2CrxQPRTeIZT9t2iCsrXvNBigRXl8bBrlUNTDVj37+smh
4aLMA8LUbmQGvi93WE9bXTD7ajp1zYEIzIUhaHjR9PpeEg5j4dRbLGhz0eDSK8324Cd5L0Rq5vzn
H86NQVNpzKJwOvVFf5DD0FYkJPv8l1JSnSnbovdYXR0dEGSUCFF45S6tje284Vo7nWB3aN3KKsFx
WILCTdcsWxqNswCA0h3Lueqk69PGaVo5vRTSGUSas2vKiIu1DtRmACOyt728H4e7KDh11Q/zfzJC
lsWoNwRTSxhfUyhJno0wZlZS86OWUjdMfvT63wB1s9t3ceXLsRoLCjII8sE1LAIFBtcMqRfr6cS4
T1A9idFZa9/EeHRgCLttaSXJmXGeLIbdn/G58uVnCwZP0MXEGk9+Re6igDfehYEbxU5NEUJ1mq9N
k9iVDDBSczdMz/dscT5n2W8g4ZyaeU7w0rTn5V0j+9N0otPaOZTpmt7hDTL3nBbtwRqC0ha0kOKc
FqTuaECQFJRduJF6LLuU89MHPxKlMJ09ILZe+L1EbauhNvgVmewqX73PVD5c3ZZd03ZAKN9e8tp3
/WhrEVn7dRuYpYqtNpxcNbEnqjrSvZYEDm/Mxpdd8XKkyZSJqG1yH5YUj5M0yMOQq+KJussjDQCz
J67T+G8F0r/mm1xUGxH1dSWHugq+bYZ4s6VLcBW19yGPy1E6hVpyJ5A1fEZ4OrSLTNgCa15vI5aQ
mEGkFbgGn+7y4OhFUNR170mnGipb+cUs/3T6vdjQzRr9jV1cWxTOmpohUR2tnEXEKldKZVhJKJ/Q
OWwessoMEL8RlH1bNML324fj+plHbeb/nkLaDFe6zE0pVYavjcop6rJiR7endYbJ3FrQtaMEZ0Zt
nYBvvvTLqZDByLJU7EX51Hbqq4z2hlhZdojmfZVsKZzMn+HyfmMKl8KcFlkWcODLz0RmoetjaMgn
WNSeFdGVxEdEVvb+KB4gWjhUVG2Ydt8oSb3DTD5anfl+QDXM4neUeEGJXFpV23iSkLPVz4w47cps
cpREzg5Aewsbj/uLqz6L+qKCpnfJXer5OnFGfNAKGCjDO0VGBSKpkupelbrxfqy0X7c/8lW/a/55
lDrnQitP1RX9m9lK8JIyiXT2TemhF/THqvFeY720c+uLHAL+MydXr9ujVycz91eqPmrKfS2Z5IFP
8qb3nz/BcrOIiekFI4BHUXThkHph6C2Q6cZZ/jKItmGGtv7dcqbAkdHkan+Fv6XesZ6N9nh7F5YX
mBGaGbXDfjNSR0NtcYFbPZbrKoqt89RluzH4RgvTEfJnY/o8bA3nXrXuFraWPYdygoqxnbCllG77
xftXPQ0ox7uIwM5EIhsOful0340RpHPk55amsgjxBjARaRY1GFP0XZ2/Nkh1CzTXEIjw82/qp9vb
uLzLS2vzn38I8BSp8wtVbq1zpv9DddymqUbv9vtc7b1taOkFZ0MUshgYBUEGZGFxTKRKH4UEDPI5
0UcA/r4tBz+sdivqWVsO5B6zKBA7h5nL5ei9H1mKFHpnQ3ZjCxi6kwYPm+RHqwcCeooZ00XGCxHc
pRmY39Q+MTAzhXb5Mh0bCGZSJzrGdpc4WzSvazsHLzBlH4uRKX1Z8hGjFhiEEHlnL6qgH3el7JeS
bviU5cPB19GoCCtMqIKrh9X5ckHyROFGLHzhrOlp7fZaLthKL2/heZcMYOa7GXhKICDAEkX4SzNN
lKhxGyTC2XurnqXPqrQ3NYdJX98ex/29/knrdjDYTVulz7XvBU0dhfh5Cn3G81/aZQyqElC3E85i
9RgFAQAHDSX2H7Q5OsRTVc+VC1dNt6D91y5qZh3FUZN5ExYuEwryFyHUCsV/gqvD7qY/VgM1VvvL
kL4Rkm5cr2uvQb2diGme7JdnLPPlCsuoi8ClTcFTn/0dQumz2Z7EuHUzMkKwM26/VQO/qogwDyrN
cTf/NqU8ZjMvDbZVUFcTwdmTin9K65+tE4tPxNZ22KMVMD022u8+T+y2/VQbGsXHyg6F5qFt5EPY
QUj2rVNOBnraqcWFqahFqxusoiubLxEJWUCi5mBlCexG7V33rLAPn0zvMS78vRxqACz+Ft43ClPu
bd+2VKHgXCNyyNXkhFFZB+RxuRmdBvOrVyjhU9a9Rtl3r3+bxsdR62xPr3e9xIn+UzIkMNlT4uTZ
76x6YixCVb92hWI3GkPTYHzsJlbs0t/qyl7fbHoinHtQ9HN+tqz8iGARxjFVoicpjOG8YE7CTgbP
2ni03lFfF1EAiTNZoEZnacYr6YuQaRq9ibnzMn7SZC4zEx6JGN8laegUEr5ReG7y8u7/kXZePW5j
wbb+RQSYwyup2Elq2+30QjiMmXPmr7/f9sM5LUoQ4XMxgxnABlTcqXbtqlVrdaW8sb740IKb8UaF
ut3Uik0WZK6VfpGzzJPMjQ9N/RTv2hqBQDBDXWRssmjtXC6DSlaLHgaDi0gguRBPu1wtIAO+FU5y
cupCr8k/6kW9q4iTBvNnpw4HP3Nc7Xh/g9zYjAgC8MoQ8jqcmYX/CXNVSWd0hE618xDWn5TuHAUP
bfM0rmqRXD3GGRzi16T6aPBkcEtqvDDIqqySfdRPin4Hqg14HiIwjHRQDbS56xPAH7ahv0mmz4qf
P1dj/8+DZW5Jygn2MOjzl862ixKrHPzKeJEkx4umaQutY8qrSlHTvf3PpxxQMIk41EFAsBJ+Xi5l
YE5JrdoR91ZutLsok0J3Gg31yS8UQKV6oyNDqDUrm/16NYVRUUkWlXJCgEujNInPWWQn0ktEt4g3
6eFge7kTKMjM9BOiSU3jtbzSPt/fQ9ceHs4ywVoBywFubXnClMLslVIdpZe5hq/Py8vIMClhm3aN
hy8a320m31HcMpIbeStLcraWbb2xtUDng8ik/wdariukMBmtTFeGmS/wg7Bwx1Slr1zpw6dczQZE
ETiofZrlMMnYjptnyecsM+sDoay6N9rSXrnxrsMiqAQJJ6k+kZgHb3K5CoAGKPjacnoK5VHZ5hIa
q9jM0LPt1uKHG6bIL1Ht/VvRBoh+aSof7GisQyc5NaOm0eoIpGaswRFX42St7K2lCgRXCQRh1IDo
3oEsDKOXthC8G7Soi7NTSZ6gTbWNXTWuH9Ze/2gSq+A31PGNc/yEE+mnTV5bB4RqyDXvLESQ63rc
TVn1s8kRylk5a1e1Rz6NrSccGIwQEM0tZlzR+jQM2yw7yb5D0YOrXtn3U7bxy1c1+a7UnWcZO212
KQG21mOaSf+84jQDCXIfnBvpjWXeQTDgtaqA//vyg55DcuIIpYP9/WN2dbipjNP77LAMopq1RGwE
eieaOaScuEZ/CHXV65pXZ4y9zjjlY7+7b+w6MF1YW/gvQ5e6LoCI6TTb/dGuBlf2j+W4eYufo3Qi
dfmiamuR4nUQLmxS9BMPJBZxyTVKONb0zlgXp0ZgNkOlL7axmr92ffmjFuhmLqvoMe6jji75bNpo
UxM/gAZvEWd2ik3px9KPMEcU5f5U3Jp3CJsoUMk8e/Ewl/s+6LWpnfqpOIH5YxdFVnicW7LiQxJ/
D4e02s76lK4lblV+9CJqYSp4jpDtp6GTIH1htLZjsxkaszjlg9V6RqOrR/BipVsNGZxHdRMc7CDg
9pIkaWMmmf9ItfJboVjVcUBl98/9GbjO64ivIY3C5UI8fcX0ItvDYDWlWpyMj9ZBe4xL0kpu745/
NG9M3OhY0EW7U1YxhWKPXU0CgwdPQEIUGrzLmS/lMdGsSkdQai4OlQIz62s9IRZJe6KjoJpmPnTO
Lg03lbFS87655OJ9BG6WpvJlJ4ETTXDhzkF5krv2rekmeNvhrvdUY9b3cS5brjnM+c/7k3zlyplj
hwtDBA2U2pc+zAAhq0nzXJyiOtJ3khZLMBV1Ek3s1hog9yryFqbAwAhgPS/rZdBnzlMjQNblyfK/
a+qb6bzdH8pVQLD4/YXvUKTQMOFWK08quOPPcevR/lFXgK33bJT7psQ5WGwRWLMFgo1XJgUeMdR3
WaKUqhitpVZ5Sv6Ux/KcJK69qToU7kL9/9PS4qodlNoIQYiWJ8M5Wfax6NGb8Mbmw/RRMjZAAO6P
68YOvBiXeTmuSJ3NIRXj0tOPcHQrxmv4I8g+rSYgbiwV7PjUUMSNLv5/aaeK5zgxwMafVMqX0KgN
fyoiJjn4qKZIko/Vynv0xs67MLc40bYjTQSBmJvtH1r8qVPO96ft1naglAFRDY2uBGHa5XAcybbz
qGKRUrWmmeqTOT0k/h+/OiqVZ1IHgChiZVtcxx6kNXjO88IkvUcbxcJkUgR9G6AGdGomdy6fowoI
rDs+kWz+7X8CH1LYx9h06Qm+P9JbMwlrCIgrAZp0lmZVkpYybejlyc4fQynY6toaWnLNgvj7d0er
CeUyyW0s9O0sbbMkKEAGksS/P45bG5CrnrYP2kOJ3ha+gmhJTkE6cayCrfIp1Y8a3dPJIZ723RoT
jtjLS18BfliokBI/kZK6HBDC5BNNQ0V1CsxdaD8r6SsUCO5ordzdt+btvZnFhuh9tS6aRphhI7T5
Q6ge7k/ZLQPAoMAygTYD8yOm9N3CjK05lTx46HKxG0/JnvP1WF9MxWKqOEEqpTRekfRsLNxCmgP7
Jk9Vn6zuwbLdTnfN47BJCPE1aydHZ0U9gCcat+PBad6iUN+C4Urcwau7jaHsKKtk3cp+v7F4F1+0
9BywUGXNaFHgkNqDnMhiL0Jw96eX/7keQJ5M8LQLSi1O1rJsFEj05vApzWncxfZbOjzBlX1/AW84
9wsLi6skzroWhCYWtGHy5P6PaT9GxLNKjJTnmmzZjbCCNkWe5UDEFNGdstgssplWZVa2p05rJY9c
I+X4Jk4PtDCuAQBumWJTArODDQ/iw0UuaTB7IsewaU/zoHg6ldGYxMO0vz93N/YBPKoiEtfY+1c1
a+xOEM237Snz2ZAZbG5J8sMqpoeK/o77pq7TCiJj6gB6pA0ZoPzSN8VDg4tVu/YUtuGj0sD0zebX
P2rWRysRZJnxLlFMz4dRBfIo8Iv+7v4HXI8VWBHZeaBrlJihArlcOx1h6Dw3qubEh3i2/1+qfvKl
zag1K3N6vXC8m9GrgW2AHA6Z0ks7XRdGcQpW66RIqUfLkluAiZGKNTb9a1ev8EgmmudMoeywbH5r
IflVc5QPTrkeu4PyqYiPQKUmzXELNCMr/Xh/9m6YIwMmhKYow0KQt3hC0c6ttUOitQTU5mcJjWu4
zRtP7j7V3gyh8Yp/uj7TdI3/r7WrSuzoj3NI99ep+hO8NjokPLu3Pl0liBVLfumYL80srkulnYo6
UKb2ZOa/prgHOfRYV98U67n3N1FEqOHrNCL/vj+TN/YhSLu/lzT5Naral/tjKJrRkRBuOcHev7E+
dE/x230D12Ebo3pnYOGkDBD7XRJjQN1PHlyiLux/+2Kzxsh6Y59fmFnsCD9J66wOMBMFhaf3jyIX
5Zcrh+nGRgCWjWPiyUxtY/mOU9KsLKfCb09peVSjhtZoEqA+DFrVq2+Vr/cn7sbKAP7ldYyHt0j/
LCau7cnz2tHQnaY4/w32F1RX49YzSknoFt43dSPQBbFskwakv94R2YnLXdBOsjnogdqdwmPwUh77
X/JD/SnYtw/JU/vH/9qvzOONDNSlvYVXkjNfGmNZ6U7trj0SeXzSj+VW2xpHsFD3h3ZjX1yMTMzy
u4AKNGJctpqMJf3NCaqfs5N8H4N/x6OQPRIEqwhICLzBko+0M2iwIozpTkP8TDOOoQUfa2MrSQ9m
/cccIA8IKDk6ChI3medoxYc8ONwf51WTJnELqVuSaxr3J9DzxUBn2UeaiA7Mk2OnLp0Xg6y5YfCo
IoVrnKExmdPcq6FqCFHaOrfk4ErnaQ2xfsMtX3zDwpmoauEjtNN33AKkatunTkuf7LY5NHXlytb8
bZbXkmm3lheUAsk0UDlcBAufWXRqA5ifQ6JOh3D6L0fCqFxr/ri5W98bERH1uz3U55YR2snYndIB
iYvUqxVvNGbXlj9o4x6B0dr8En28v5y3Dj+vTrGnAIRdBemFCgYtUzDZ6pGnVSc93435F99YK6/c
tCOYPP5mIyGwvxzabDoh9D1ad4pi58eAHrodSj+z+Mukr0kx3fQxtBH9j6mFj+lmKx3CRu9O5Y6w
oN20tlvWO1jcusGFWAdylLrdjN+atYMhVmdxrcI8K0QnwAKBBlpskbmPlVkuGaITF09R8tx2+bYq
IpdSzgY8zRZOGLflG5Te35XD+CbnzQrA9PpRx9F89wWL/SM1Y41yKl+Q9vU5Vts3I1xbx5vn4J2J
xTp2se0MOZCqE60P20ahNQdVkTVBsqtum78+5p2VxRJmXTVFiYQV7RB9byq3/P0zVNwICnRPr1y4
bvvH/pCSPiaL+pWSfHMo/yt+orMHQVQWuw014NGL/1vFoaxN8OI60fwwQhGOrTWp+aZXttawNr+3
dy+Eh1BZ0M1I68flQVHm2bEKDROx6uqJ67hjuKmPv9RxR+Nn/CM5qh/+Dx7gncGFP4+0TskjU4zp
IT2OO9kb1jrYr6t+4sp4Z2LhrrshkseY8IwrQ/+UVs9R4Ha2F4Ve2cIRrh2N1HzII0+fqmMOEiyx
jacAQXpjbI50vrul3ru6NLmGhtv4R3YxodZ28W2L6CetiOcGm+FX27KF6TV4NV+V5K2JLHc0z1Ot
rrwobjwI6SDiIU2qCsAKAkCXCxw2SdfALNOfuvaDPAGMcaJnPxIILfV5Hj/kJO5ncoCZ3OxrQz6M
Yalt/n3FiR9Elz/Yd3lJbWampUwb3jycpKGm3WXfqIOr1b/0NU3XW74CaA4thlA7U9FcjDRvoGFO
HGUgSiHNQmr951yttYzeigRo+RbyOrg+FvNyNrUEEXPVisdTNVfbWH6y1O3YnsfR35Tjdq0h48YT
g3ZfnLt4pFFSW/jXzOkkWMqy8SQlvTeE8d6A/wqPXrX5Yx9bbpUke3lN1vnWW+C90YXHrSXK8GmW
jLzW/guTnWWBqfpqFkcebve3xd86x+ICI6iEN12gCYF+LtZr6CunKEwsWQW8x1Hj5XZ9gA3kU6m2
Gz/5qeff8tatouYUNcUu1u29qXwrox9ww3w3I3s/T5Jr1mh2K6lXav6uGn473ce2ygDPZWuR/Y2A
Aow4yQCQOIKsa/GxihGGCdXy8ZTJh67YmF9pogrGrTOlXpb+bLfZr8jZhf/l9nb0f9Eo0688ZcTv
Lyfrvf2Fn4aKdmwAnbEXYvVYWdJHeyzWIgqxea9sQBVJzyH6EFfBmVVHCpzC1XiauQR8v/tuay+m
0T5nxSmEMhb5TK/o/gCX31qzsTbBN8IZ3sygjOl1JId7VRXrjE5H0m86pZ0zeHAfHeQRsIYhaf4n
Kep/ytr0MgStBDGLWm1DGaLCzorhKFSGlXm4ccYFfSBwcaFfBibm8oz3Eq+eNov5El3+VhX/yU53
pnncGyTP6b7LzlqDxA2/BdqRKj21EdI+y9d3Y/uGPrT9ROmx9JRgPOglwu2DhwK9O4fbDJQK0L6p
/JHpX+rKOdU/usB/gBZ9jSXu1h4H7g2bh6hKshqXA7dzWOICWChPbX6Kx5e5C11Ve7T6vW1tpxZ+
cmdfDtMjRAWoKSeuHO1k86VV/suNYGW337q16CYCN0IN3cQ3LFxfT9dw0MnTdGqKx64ktio3cCzM
AC9fVLpRn2f7qxWscD/fNCr0dxxAMZTQl7BfX5pRFmyz+VRa5XZEhjzsDlXlyqhO0u69yWwSjCqM
aNAOa7DhWM5aQu4GaIEGDCBhVJYE984yj29GxVjDKjefqvhL0Q1PzQ+m6JHm7cqrhsoN/dKTZK9E
jqt10asKusZVgt99nv8Ok5/33fO1w1GhHYFwnDQuzTvLd7etTd3cqfJ86kbgtGY1Hx34oNz7Rq53
3KWRxY5TktwILWOeT2n7gEJCVlLh2g7+5t+tgFUXrXCCM27ZUYi+iaHVbS2fhMRJYalumrl/0v7T
fSu3JsyGtQEIN3AnEv6L0xMP1mBIlXwyp+lxgMLb1TL79b6NG0922MG4NXlvor5HG9elEakGQpm1
rXwKuwd/PJjKQyQ9t/ELfO1UcrWN5iDiotcrx/HW0BzBw4mTAuyxbBxTy1iNLB+rgVlP7jBPECUA
FPfuD+7WZoCrVWaDkxkgWLscW5hYRopnkk8Fv19DNAJ876PsmD/KMNreN3VzQO9MLYKc2clTGdIi
+QTvxbafnpNijQh2zYL4+3e5FdsPA62qdCzIE9DCCko3LV2J7a8vDqEYLuA+VK7Yc4taSxhHqlUb
mSwwMQkyOnL1XChrjdxX/bhIL2NFiKDRAMARWlyHUdFnXWlxenKYgDyHN1Hnag/qJn+ANu57ubIJ
rueNBlKIJ6Gsph8CSovLebPCplcYlHoK9GnT1vu0tzf31/561vhp4gwymqAtrjTlEU2RmrhJtZM8
g9VL6+1Ah18GPuu+mevdTCQlOEgoeHODLQsQY02KtoDB7zSV6GTLx5buptl4iJI1PO0NQ/gCwUBF
olsIGi5mTELsfEgU/ZS31S42o3Pp23+0hl6SNvtyf0w3FodHHE2q8OX9pVe+NMX7Lc/mPLFO3JRu
iEAjjvS+hRu7DQAbmGjKh4KUcCnA0E66kc9tgeYPOL3sqa2m18ZX8NqD4zZQQdEEIv0wogHExfjs
ZBQq7n/A9WyCTsED0e4ifNGyAhfRBonKX+ScQrjbkC6o6mezJoUXreB/V+wsa2/jBDlc2IfOSQpj
z49i5FBnV3XgH/p5f0DX0awYEOxGzCbl9GV0OU6yWk994pxK53lSH0gUuL5ifOjyH8i8HKNe+3Df
3nW/r9ge4gFOkwY9YktRrMI08qSWdOlkhK3uJuqhUR7kYjjXtux2We8VoezVzkb3n535Ffi/20i/
y0EjkGlcGQjtqlKtyq68fNZcfpBYineu2LFb1UplWzqpr1XqSl+N1j36rRd8yh8gOHuWdvcn4MaE
g+aC1JAqvAHYaREHaIEPz5WthmerkDaz9CPptEMtVdvIn2jnAoK3CuW+2ksYoqORkIDQESHJRY3Q
NobAV4PKpFPsozNlLXR/pJx7S/ozDMG/no+/toRP42nEhhKT/W4y27qrkV4ZzJfONqaHqGnebIh2
gUrW1i42tHRlMoXzulg7zAFppc6Pz6ZXQzjzd+bqUqOGWxvWC5w3ZWe/lOa+r/uPuul/NiHhX7F2
lXDBqSF9I2qgAs66ZF0KylJvG6W3Xzrrq2l96avg0ajd1kKAKiZ1pcMD3q1N6PUIsUlsxQmlvsY6
Xo4wrf2CdExiv9T9bG6Kqj0TW+7r3ifxnMLNYjg0md3foddHVIyTQyEazKgtXaFeklwpu6S1X6o6
R+OvghbKMpt9EcjKAWzHo9b58VOYSO0+KfJvBSkHL3JgUTTC2fxYONV3+KHPoJH8k2/O6abq42Yl
QLu6pGFagXaQdJ7IXl5BZqxBciKI/e2XWGrpBp41L+iyL2WWfVyZChHpXW4wDAnuV5JsxDfLqcgk
pdeDNHBezGfG+xmltjl3oQkz2jdaYtzoo/YHSvSBy3Qt43F1mTJEjVZKQS+M+tby3m5qRw/7rnRe
pDgddkpN4yJdf/ZKjHjdoIAZntKEh7wbmM5FxtJwAui3U915sWRUJaag466B09f5aqlz87NqM5z0
NATO1xlupsrt/CgJXAlfU+7GaYjtTReFVnoI56LfZ7U9rKn53JoGw+bZCw8Y6O5l3scOGhmS88F/
qecAhisLyGaoTsN+ZZ1vmIEjSPQlABqm0LGYBrOAh6JRfZrMrbZ8nAn+IUGqE3A1nV+65iy4zK3J
3urJYLwoGlDp3CwDrx2ybivZsbUtOzXdOlkyrAS8Vz5H0BfRqSGyi2hWLAOephrLRI6T7JSpavqq
R6GyDxAeevUDpfHCiF5HOoN8F1Heib4smDHuT8zVQftrHtUbOJhhQ76a/rCL5K5EMFC2MpTaezna
JrMPy3Va/TMcEplMQdauQ/XFfy2xRO98+VRFaQzSKjw7czP8TjMC/D5S6sPUpDLtM2H34/7Qrh/L
GBSTK9oGxLN1cRMnZm50aRREZ7P5pY+fBiXdjLR2IbSkzgAGqp0veZL+j3JtiEbQow7JCvS7GpSS
y7psEPZ1VCV2dM41vT6olRrs6rnVt4nZIBI65crKBrqKNxb2FjfyULBRebYzSuuxGj5U0oeEJhCD
HC1Ufmu9C3+f+hf+EmtENYCe6e2A3UBcZ+8WsWkRi2nIRJ/RoN71B2cLEfxG2dBZt0k3iittE0/y
dgNF0W/qr+zcKZ6Re8MaLPrq0iT6EPEO4SxdubaxGLOkxE3b0SB9hpVzL+UJEkrwxc668bPy059J
GNgrkYG4hRfDJqSz6DgGuyB27+Ww1U7XpapL07MWPSkzvInz+W1qxrWL+Qoqx7jem1mEO0rV6D2K
1Ok5DIM9XWFWHjwqQbQvki3k915K9bvT7EOprDGpXXmhheFFFAJBejpaiZSc5TzZGONjnJ6q8UVW
ztSg3Dx9MeNy5Ya/tYTvh7rYSIOUtDqHMz3X04vkwCF9IIsslbs6XKvZ3Vg7MtoQgZLSt3i8LibV
ksq4VyM1O+s1CfU+2mfRZy0bXmZ1jcP/hscRRHRoNUIkRIy1JKmw69hpZzVBOaywvKw1POYxGj0n
3MVZfFAUL6ebyIhpiltxdWLDX+5PUMzgtP4SjxA3LdZvqItIHawZyp6m/V6N3jS7DWl7Z6eG2zY7
KinCkfJeidKDKemb+8av5/fS9mIlnbQdkTVTsD1+DC1kPfND1gXe9OW+mZuTywNWnBA0N2R54c7z
uGjtOKmKM5TODdSQRRPsR/8pdh7JGJMThSnhbEi/7lv9+xC/ntn/tSpOzjuHN00RFF2IMp57HFzy
Vn80fiav8al/1GGkQ6ZxD6r6qdjJj7Tunqan8iXepvv5LH9QP0z7dmcc147qtb8X0/0/H/R3mt59
UCZSB23XFGellTYSvDzGqHtZfVTk3G3n2vOH7tv9Obh2DpcWF7FTHaISK89MfN+8BjJuHm6+ZldF
m2h4CYCJdmtEZVdBCVEaWBQOkUjYQwNyOedtVuY9EUtxhhvI6xUJwS71kOUr9a5bVrg8+Ic7jUyg
eBq8m0inqWynKubyrPkuUZb0fRW/c53NEuEm+xVmVdJZQBgvTfiIt/BcD6uz5MOeRBGi3wwOChOa
1mjbtuLPmjGRN8WYQkKsjdkX+n0yrwms8nh/CW+cUSqaQvYNbkXxqLr8kHzyI6IWozxH+sB7Ldjl
1QO9JEJNdsXSjVklO0D9GDpp6uT2Yu2KkkItabnyXHQTNLzjuQaHFtM4cn9A4oMXx5K3E0hh7mNS
HsseEUfPEmPus+ps52m/q0JZ9uA6rXb3rdzY+TScUpSFt46c4NJKE85VUkdTdaZsvTP84QGqitf4
UYqmb4pk/5jSeV8F3+7bvC5DEmS8Nyo+6t2+DBHh6gq7qc6TVByT+HNVkxWrH9BxcPN6dC14CPX+
OJZeLklvQR2d79u/tYBCVEnmZQrr8LIfsVetMcx6pTr7rbHrxtbr+27bSsXKrXHTjMixkBqnaLW8
sfyZnJZT6tU5lCjoVuDspNbeTaX5+/5wbrhLkMv/a2dxO9lhZAzgHaqzYR3VqqYZ/pOS1273VKQn
+vJXGunEry23pS2o5kRzKv1ui7ULui5LQqOuz2OTt696EZufuyJBg0rVm6e+UMttrMRrJHe33Ayg
CR4colPwmj7KSkm1VnpWn404PMgthxt9MeUXudVE+wA7F++rbs73Uhr989sDFmyTsioAJSqfS8SA
AkTBLmFFOs9GoW5z+1Nf2cVmzJNXg4bWqLUtpGOohN5f0uuzL4oDKkZ5h5BDEVvr3QFJACFkqdQ0
58mqQUwoafi5Mc349b6VG/EGWRPexbRSAfYCE3BpJq8yWYoyncFlU3Jowsl8MCon2miSEUDFIzcf
imoYP8dSR/+22Um7hPfvYeUjxN16uaH4CPJDkFQLDYYlA5GZ2G2SKk5z1upKdeHsJedWOz+UUQ+O
8wSy0eoFf4hvZF6RdsU2DaAPhe79nxs4RQqJ7CSvaWozQLYuJ6NoWlkkTZpzRyZiC3ikPcxxVu3v
D/fWyr63sog0erumaBWRXEQha9jyZoF0bWra7X0r14dUjIWLFwlCik3LHjmfbu4myphTpaseNURG
oHIyf8VquA+CwPBCs1uB+Fz7OgxCiIFJ8NKcl8vJU6so0yQHg4Y8OXslVH6pSD/Tsl5bK15V/NJi
u8AcRjFQBbgk0AiXlshwWrQw1u25qX/342et+1Flb7W/4lNvTOCFFfEaeXcAczK/o1YV7ZnUHZLC
MBS6YWX5sBxmqpvrCW0hubVGWLPcG4QjFIUpLXEfI0a3zOBNNR1/TmfUZ3Azg1eWVU2CPFzj9r/y
pUszi7GpbZnPY2UDaLcbuKAgQ8o26fCf38Ol0bxa4X/T1BzpdCn+cY8s7S6i0Xkox5RUcX12zM9D
vG+ntzH+fH/fL6OZvybEHBKJUmpYOrRApzKcNkFztpLvapO5NXDSPte2tLMgVUh3jW64M2D2+1b/
sj+/35PCLJ4DsIrgOCDlfblbqjmry9KfcNf6Lj5Fb+o381P03D/4T/kfywseCjJGumt5zTENHuJx
xaUs9yq814Ijggo5ySJR1rm0PuVm5/s+ZRXEoo1f+RAeY9vcVIqxMXVnJXS6Qp4vjS2u/zIN1TAL
lPbspCSRdjJMAZXb5BNtZ71OA8EsJdPDOOKdDno+WuZWUvMm9NquhiPUsAw/2vuK04vu9VJND37V
WLaXJhHdcWaUooJe9o08H1QzBeejlWaTetXcz3/ur9jSiTAKAKCsFKhGqiJL1izelYHZpnN/1qY+
3kuUf/bJFD7ShBQf/KnO1+64G0skDjZXLck8EAyLIxeVBQJHaTqc6QxUn6Osld6aKbOOZjSEW/T5
GtxLOZNYlKGl15JS2pSlBo+vGfcezzvVK2b1gJItuUZJUo8xxgi9stWOm2V2jnkRhIwmXfZEWbjy
y60USJM+Ql08nOPOd1xTLR4Np26+IaRdP6VarLkjacJtZRbRkaYd5aG2k3kFiXV9hAX6S5TXgX9x
yy78ez7kWlkU6nCOBn14IO3zIkGl8FWvy3YbSWNx6iL/zQq0F6Xs+5WD/LcUeXmQRQkJz082nVft
EvyeqlNKHV0bz3GgVqc69cedoWoT5aNw9ohR5F2i0RLYKVL/5MxZ8YKSSHgA5l1u0XEefsRpnL8k
raZ6aKZAz5kaAwkMOd9oEP67yZBn2zSs8LNlbT2gsl3B2tQnL9AfDl7r6L7LgwiS2cI3PFOePqB2
5+x6uQ8OUm9+rIuq92j43ErEh+6QtZpr5Hmx8uy8cT1QjYW+F+pmEeMvAXh5kNRpKKMzFjo/u0Ld
BJOUe+Fnu0gOdqKeRx80lrojEPzIF94/ljeOyYXpxQ1BkTjUwbwP51w1XozE/1ibytfRSV6a/iGR
SLnfN3cV/4rtTuld9L1TEdeXIV9Twn03yul4VuLYswt9gyAla514qLK6hdR6WlscpRLYSrAm/H1V
tVzaXuxzPe87q7by8dxbk+I2FY05s7pBf6yTfmS+5amOv0FLJXH1JtkP0Q5pJA/ItJauQR9vTfrf
1w1stHSWLEM3J5bnvhpr1hsZJrpQZeIAtFLdqfkD4mLlOXUd4sCDiceF6UU0RuiLINuanEZr+pkD
FkvUHn1DORi1U//7PoLmUeRokD6FOnqxj9CbyBw7tsezmRmvfbgzZ50Gwd+6A/XL28oeujF9FOFQ
SiJFQ0lsSWxcWEFLEcmczlFbHaLQcGv7czUddRpzJoSkFWd+MBrnhJKzF1J3ZqyTE7qFdWisXznA
73xVTG8Zi+O7eaiSdBA6ayi6LOZ4GmvfKKtoPgc+eqpONzaw5gI/jiYu4vujv15OgZcUYi64C+5S
MTnvwmSnjgMtn7P5nPgGWhgE/1u/0PLNfSs3gg6uItwR3DcA5UkCXJopeiOXgqhWzknQt9s0jdpj
KeuFW9r6sB8mSX2dKNxDCh0Eu6DSrA098dYGdl17Y/Rzv1dS33pKnCLfBWFWPbdFquwtebC8sO5y
H07DTnt1IPJdCXhvxIUkSnAtSBOBWmKbXH53X6aT3duxdp6CbEPGQt+Gm875o3euWe4M6NcmL3bb
zIUGI9pAsJh/ncW5q91yLZl4w9VdfsoiRKUubklGxqeYD6aX78LNuf6B+s6uWgt1VMZ0eYU6FId1
8s2UT6n6L3af5gzJoGi5dub6c7Nt9aBs4t0v7cF/zL3k4/2NcWOnY4sXH24cqttlO8PcFXJgKthq
ie/z8rNibWtnDb50HSsyIIpdwLPYfoCDLhcRitQ+bOJMO9fJG/x9u3hqtumQuuGaNOJVpyoHV0ih
8agVeCmQhZeWIk2r7NYstHP6zZQO1rbaT/E+r3fk1KSHufCGg6G42RrZ9I0zTB4UimsKBOTNl6SW
8RCxSaPZONeG+YBYlu4ZRuJs/3ml8MNC11agdNBBvhyapg6RPia1fUYnuN5YCQpPU10/zW0Ur+Qn
b+wJ9h3JCMDCUBEtMfa62qfqGKj2OTakaGNYUbvROz3bOMWqAtiNmaPjVAawD9Ub7WSLrS5rTZuF
sWWfpUo3kTJR0ZEKxnj/f5g64cuhoARBt7RiSY3WlqNkn7NGq489UWjELdLFX1okTV7/0RZxr9Bm
AW9AGoXyxuUyWVJQpmWUOudGlYvXxA8KbSep9oirojlvlUr0aq3YdLQBgQoSrWGgcy7NRbS/2aVl
IRjNeXKQy3H875Y2uL6xH7rM1ZL5PFU7nT5ts67coPb3/NG2lyhLBito5au15FM4d9yXdASBIl6s
pTI4RtT0afA6FdBezE39J5mDNZGBG0ZgHYeUmBcg/QbLtJxdxRKwPzt8PW1X3O7aLwuv/O4iliVH
4drnl4k4vLVr7MoDChjMu89eXGNW2xUZfY3h6xR9wZMcDf0kfU3gz27glEvnnaYfjeRTGb7kweSp
9XOgyo+j6dW2s7u/PW99CK0GbBdeJqCPF9tTVrKmiXHGr60eH8IopYmmbtEj1qzcTaK1Lvsb1sjD
8S8PQcrxy6YqyVekFGaG+LXqZ5eDCaiw38ghtO0rzvGmIaRaiMK5QMCoXS4ePrdMutqPX21bepzn
4eBk88/YTjwrWGVDEFN0cT1rf8VuqCtoMJjx0r20ZWSpbtNkG79GcXgey2/ZvJf7j12678efBoGi
bLqxguwTrRwzOTPQopQI3Lo45PF/ppSe7y/o9ZUnPgfKAPK5JN0JJC8/J886ZWrkPnmdCP72URPn
mus4Q+mWQ/jgxE7+YRwtOiIdstaxUtB7bCThceiN4ZGpDL3AaFYbocV2XkyRqYBXFu2JgvtXeK13
Z4mmx3Ci+pC8+kP6qYBYNrG77ST3rvqpqNHrLPYoWdZEj70th3Ctz2669ky6DtcEix4JKpmaE6Xf
pVQpogRp2KIK9lqYjzxhX+LktUr2oX4srGOjsg0lcC5ysvIgvuGPeQOSoaI/mVzm37rtu5HDxBXY
ZFWSV+JnNxJKAeWfLlzDRd3wVdzQhBvUQQgGlmPrw0CuDaCSr5Fij16Vyzw7e1varGytGzvdEpTl
UNvK4AKWD7MytnTfsIf01Vcz7/9x9l07kuPKtl8kQN68yqUp062qynYvQk8bOUoiKYkyX3+W+t6z
dyVTJ4UezAAzQAEZIhkkgxFrrdDzmKNprpH3p8Y6GEoDsaE5IAKKGWgJjbbsIXcfBPkJtGXIAQgz
lac6rXb2+U3dG3crco2ITdYrBgoL0jvGzi1qpT1AsCQnr16KXtwt/2GNsdV4PxhF4/M09ZX5OBu/
eAMh4zm+PyVbE48wdhWyXkvSMvNMUcbGFm1eJ80EHLA2oYmSlUGD976VjdMM+hRrxIwmsEgiSlu6
LM1m1Oq+Tmo0tzJYcZqXt6UuX5X6X40H2BOQ2AGARebueqMK1C5FbtqYzqaNO+XUZ9OOE21tCOQg
IbeBYtrat/PaQqEto4E2tnXCwRwIutH+kU4DdMeVZo+zt7XjAb4Exw2Th5tAjlsrAvjRwGiTzAcV
Qi6jHVfzcbKTtHgZ9I/K/MbUv9/tkMMDiAXDAxpJFisG+HWpa8Djk0roll8MQkEXbuOk6pf7DnGT
0cUuVyHdijzBqmgtOwT12mxuzbJJTOOth5JwoCKh6F16KBbyF66znWFt7Psrc1JQmfLSWcjcNIlq
tVD3mA0RDrT/VcwQxSfC42fDzZS/93nYRBIENRiQSE3Jpi06LdUW2Cy1X8tAYsukgbUkxV9Dodfo
HJ3xsK8QLKCFlBQB0TStFZN0TZIVQY+O59ocTRfQzRpkEVQ8gu+v3B9tJOkqhDn8i841eM+7UrUn
bdwS7WrqNinJkj0ahVlEaV+Jj3rXTKG6uN1hzNQp7DNUETlF93jGdT1wFBudRrJqik0kr4PWQrs0
rhhdjNZVBoj2phdMJbVPbJrUtUtEHuqjbfllXrYPat1pRy8dIXmXod9XY/dDzHFexYU3zRGlc3Xi
JS0fO1ZYvgB74EK0xQlSTArwnyMO8SxvXiqmkQOvp8wXA4qNCuvDTNHzM1Lb9Kwjvf2hWzgasjjD
cLg/ZesRLs+YgaK760BvUkVu+frE4DpuG/yxTWazrg9GqjUxYv4psBykmKeaaLHgDr94ZNjz+9vE
PXzDVFHSQoC8kmUl38gXz+hqE++2AbINphYITT+4y2ksksk6VGgtz9T1uqMx6M6n+6PeOPNxo4Dc
AtlLPOVu7lrFXVzWl20yui7oU59EQRNnPZN39tnWUfLejnSB6tagt1aat0nKYqO6NB9UU/Gd9Iu7
SoaLf/o91fCts+S9Pcn/e/DbM4Bv2oQX31zxMkKo3jtXBJlHeM/9Kdy4apD6AZhybZqwQjavHad1
qgxoIq9JmF6YJ+EWqLy47vM8kv7XfUubkwjFWOSYIKV9030uFXVLmhqDMsVjO1mBi0K5jfbl/fAD
ae7PQI11e5lQfWt0SMeDAYWYDzLp0sIpnkDgKRQckHmo0VNW5L7Lvxfm26gPvkXKKKuPrlXFbhu0
aR6OCLhL3zriVepXyjkbAkTZehH23uOskrMt0OvNArzEfbs/NTdanOv5ijQLwn+sBSqB0kHe566X
lx4OPBquZN0AANKWBwi0s0g9dV/Ab0Hnt5z7IPq+3je9tSrvLevX6+8Mi1ukVtUmTe8GdLHjjlbh
gtqP4o4xTVmksvwTaHA7O2rLw0FJW5VjUcQA3/XarMtqLTdK2iYuaBGdqIO8+V14P2zyVnov90e4
dTS+MyWHnwNtG851zK3FDY6rAfp0GhmfXBtAT2PReQR1DHH2SL2nJLszRjntMqHmhI7gLc7kqXld
7MGftUfKaDgVX0j18/4gN5fRwMG/vtogWCDNZ2U0w2IL3iZ5ikbk7EMLBnj1QXXLSPeK55E8qXwv
PbNlEiBFIBpWgDN6V14vIV5aOrWHiiaL5nSQTmPHxqprXzOYGZB8mh88YWU+KvXKIZ+W6djneRsz
D10wRmOBOqld/FxGbwg7ZvZHVxPk2KRUHHVc8amW1+H9Cdq6KiDBhDIOQAq4J43rrxWemiKhiFsq
nTwBEl5dn1wCXnDWKhmkGfkewHnr5FmfW9D4AQETNFjJnrtQsig1Tab4NAV/K6i0nhfvf13atQsh
k1Gk+HXD7WJtfK3qr8Q6pSmEeKA3eRja78LNQuqCqZLcn8c/hCw50kCDE7SzA/IerbSld9ZAG2/G
JqJJv9AorR6Qt3jtDS8wCzdi+vA6VD8hl2NP54m/MDL43seFPMwWCfBURrQ/PuTqQanQDW48QxId
ktvnrPRrZU/z5mbXo6IMONaa9Aci5IaDoC6l3ealQhPbmSHXz4IpfXLFY6eqR9aWb0iuNzs36dYz
G2NAuh11FBRTZH2C3Jw6z1MnzIzIxCHnEx79BNQktC1bgpLr5Jzj3vMnfWLH3rLmZ72c60NhDF6I
cqC+5yOrh90sFA4DcKbW7LoMqjEHpg2VQmli0ixi2rFjfpqdGufcKMHyYjgzOiA+Vz923GNd/hur
oGXoqEBC0MSQPBMZsrlf3IYmaqHFANa3EKnIfpKc+m5m/eJ0qgM2ud+qJq6ayVfc7Gkcx2CkC25/
5UsGWTaTZUeq/O4MtG/aFY/ZOrRARgfmAq9dDZyN621J0VnLVqeBJiMdvyFS9QKlg3yE6db9SaeQ
QjEqF/AwoZiRMrTdTibkT7whzw5WArUbCH+t2t/X5nt3aBS3YRTKpAskQ9lUI+dYutnw1cN753Fk
drqyWRZ0p8R+OgrBIJbmCaM79WWpU392Mvqgml32mTYDyvxwKPE46SYd1+oZ9MNro/p6f0U34/s/
IHQcnqBryDoKdqlmjJoq/Eifz601nWyW+mWDsHfMovrVsB/yNFi4GUC+aidK2MpO4HEBVS5EgJCb
l6W/NKjmtdWkY76+VA/Ed/GPgdr1Xkri/xjjf+1I12dfTZVTerBj17+d9Cl3104eL4R+XbgbAL8Q
ebavud2ztxfp314T2CWrBPoqjYPplU5TRjrWODW2SwE4IjR3nPxnvcti2DMi3UXuRDzkr3Fb6Em2
tL5469KnbHR9wWlYlseaXIyvjvVYId4EkCxsEYQqO9HCGgxcOz5eh4D5AB8D/svNQjKLpWY/j7gO
TRIbtXgT6p5o14az4CWIvgfIAQIDgM19vbkgJK6Kidcs0eY8qMB7Ia3pg0pyKurHPIPAnzMHTP3U
pjtju43zru2uf3+XvlbzagS+EnZt+2Hh50k7mN6hdAJjDzi2tY7ICq4gUgOEVBkiV7eGqzRZw5LO
8vB2yoc0UCyDgQ+b7aK1b89xDArXPI5DpHzQTu96UHxSBkjkcpY0aOJa9OYTRVt4Z2XzZbiuGD3S
UnnQU8jXes3HnRNnjcVkZ4Fk59paAm9SZAmvbbN0mdkEcljiAS4LZQEEGo6a28Aelr4HTubE5jbs
bAj1ll1HomYqeODOY3dqOw51YjTx3rnab4IJ3GXodmubKI8AVSOnOFKcdtY8qiwxGv0V6NgXWzSY
f+dHa82nxmyOzrR38q0XkTwHa0YPRqHji81zPQeWLqBVMbYsEV0ZOTmaQNj0NI8J0ug6m8MRoTUK
MUEFRd9mRivQdNkZ85azgUK2pmlXzpopfYAxgC+C6hOczR4QWRIbmvs2Igc0Btwb621sDhmJd6bW
T3m3gcq+bpdKQ08U0S7fpqlEqPA7G8nvjGrnxeEBN8bHwvYC1Zz9qaofOmEGWe4gflEPs3Wc6B7y
a2vsKBRpqIWh8nIjyzhUzGOVQ1gC6RRfJaqPSqygewHj1rChCbtmb4FOxJvketiVSdAiArmexE7F
oaO636neL2rSI9QKop0ttbGdkaMDhG1dUBOk3GtbJlONYho8nripEjGVBqpwE9Jzf6qRnVuE8ta2
CoSiWfVk5/F94xtnP7DnnortA44OEFPXtlF1aB0IQ3Jg3d5a+8fs7EQoG/OIHA+IXDrAgLhC17+/
cx+qq82kLgNPwKBWdCA6liedPGV7gKUNp7gyI52IuTkM1NJghn8xQvPj8HZ/ljZ/Hhh4IBmQikN9
+noUvJuNYRkWnhCQcFQSzZAmR4Ovf2EEoSey+agwA6p0baRTnYJQoG6TxeQBy9EiCCX48W8pbSsJ
BvCa/1iRnI0NmavNA6zw0PR3jqXNxf7vb8tVHbUQPXocYBXKWsQOUQLV+M30727+b5zqnR05ZsrU
gpERdpb+5KYQbsq475UHWu2dsxtYhHW2gPJD+wKc9XLqXmmGcixbHVuTAP0A8RxDoH5Q+4UCCJLv
QakZurrNAdFnfhHCPdz3iO35/K91ye1I0VQjQ4PUBH14AsNAitGGCLKAMgCEqO+bWpddutJAscC9
DsoQUkby46eZzCJtO9LB+Ww1NphCDoouoMoNuAkZNQotSF1d+9bXTzYAbdF961v7y4AWExAouE7R
lOva9YH3arUWpKBk5i/g2sRElP4ytztWNpIAK80SkK4/bZWACLw2o2hNN+g27RJWaKA/MhG3hh6j
b9eDpQ+xlymPtD5CIunk2UNYLkZsWcrx/kj/vOxvJhpan+jwCKI06mfX36A7kLPSXN4l0A//St0n
C7h+VVGj2SM+2ksOSLjQRgmtUfd1p2t8prFHZTGOOc9iYb1p+V4yZnPu8cBByAqhMABvrj8oT223
naCpnYAqtliFL0CgzpedhMc6qptRvzMizXzWzuCCaqJLFGU5zDbz3fnZ4N/d7EVTodOys9B7Q1pj
2HeXjpuXukKA2UuUnoKeOVT+bCe13u5tmq39ub4N/3fq5DCMqEqJWLxL+tQ3mzfPXfxe/9LsHkPr
7XU7e6C2ojUWVGLleF+o1MwHUK8TvJLQ3UiPsvwEySe/08xotnYmb3tQ/zUmOWhRt1ZtZTDW2L89
72vmXlC1NpA8vr8Rtg6ctVgNfQ5gZW3Z7SbWImiY5j5heB+pzQ9hfRGACo7TQa3e9Oyhar/cN3i7
+1eAJd6ZwNog0ezKz/nCEItuoWksonYWFGMTdhbzGYgXANh76rF6LAd2sKrCt4C0+VsyNJSDV0DK
yvYDekyXKcrunGVF1SK3RbwLArqS934n9L+dU+RVIVwPmh3CSQhdSkuX9bOlLraNhMXwMp2y02DH
TnrQlAeDiDDfQ67e7DLJmhRJkEoZqlm1KHB6iZYOwWgWPtN3lbg3zeAFsnImsHqedD45jZeWqefS
hCnIwzijzQLisPOUqYqPN5j5cTRKkCjw0DzWbtMedEVXIpcMRszn/gG3JfOR4hnDfK2233epzU8D
mmx99QOPJ0dsHgRBq1ykNMkDs/rJlzd7T3nuZuevc/zOgjTHMynR5a2Eha7Ae5I2sYHzklg++sw+
GdnOcG4zbdfW5PhtYFbGhw7WCAUFFfLdZtkHaEYWVK37pLbC58gu9mXu43Rgjna8P5s3TxHJurTQ
Sj8upF8cmlhKCjlMe0mDwqF7cIF1D1ydpbAC6BaKPzh6LChKSXcDghxXpBijWx8Weiyto1DAnDzV
KP05O/txc0JxzYPDYSPsuCGBG3QuB2+qWGJBRgPE858Of2WjFtEK/T9D7mhRN4/9WnOLIF6R3J/P
25zbOlS0GcKtAeVbwDCuh9rMUNSqOSY0N9HTpP0NzkPYmv1bbrXJVCpPwjHP0N15sZc9ec+bO+SP
5ZXnBM4wEotSPLe0ba1ZVcaSnqmHHrJZynfeeQcI0p3uj3FrBwJUo6HDFlq5QfL1eohlzqFGxJEI
UQk6mmfMNYLc5YBJoJq4sztu3RN7C2QYKN2tzUrk6oQYZmG6rcYSspAlmBxmI6ro93oh71mRQpe2
USzRFzZLJj1MFZ+x8P6Ebbgk0pN/JAjxBESdUvJ/hRAb95vDkvytG0q/nVx/JAdIv8+5EdhpPLHY
rZ+J8um+3Ztug6g5of0lYu5VFQxaHdJJNvWmU2pdgbcM14GVyRH2WhMCpkKlygFiLzqq0XYJ2n81
hiPkS8C1RTckECMQHQhyAXAXkowZpy+GmU8Rb9S3BfLUxxldUoNRHeu4VljMUhVRkam+tGaWP1Wz
Y0BkiYxQijFFXHAXUp2OwnccY/3y6xNlHRk2OAqu0FSTeUzLwoRrkBwpFINHJc8jkFviFlLkH5H/
G9DZ2tcHEd2fzttT7L1NWyZZomUUenAtGU+Uz/Wl+uZ9Gvwab4ad82vLGVGQ92wIuqJwKr9VLJAc
KremSHugX2IgVKgR9IvKdt4GN+qqq2tAxR0MI+BN8C5aP+NduK40vIWwUcsT3XrIcvJ5mrsAaOxV
Gh/Jo0NPy9BWPMipjaGKftBZtjznC0iSaE3lFj8Mu4avgATXBhTZ3op8oCOUCFDIpuzL/Vm/PdbW
DwW9FR0nEIvL92Nl1BSl/ZondfW6TA/ZJQUvT9sh299e+TCCiGRVmoWYpkxAB1xhWjwXGTk9/cj6
5bEsRDDk5hkZ59DLd5QVbs9PGFtVACGdo9lo3HE99U3qQfel4kjPOQA2VeyolilCq73+EptmUCYE
/Xot/sjFkbzHBtU7lSc9ZI7CpXULFHwM9QhthT1p583pwzsWtXVgLZGwux4RNyAUNZkaTzr9XHgq
ZLmOOZhkJPuc9TuTt7XxUfGBagjI6yjESEdpUTCWlVDjSoZC+VmvfRzwch59lQPaoSFTrtLPKtsD
k24aRfEHJCQgp8EYux5fu7QZKA7ICTnDIU2hWSsKH+JubWAghqmdQzX8vO/0t4xlbE/crP/foi2/
m9RFbXWlseGQB+1ElPCzEZjxHFeh8NOwDaYAzQIifjBe3SDdOea2FvO9ack909Huab0oWEwlVV4t
j33PtT6knNW+U48NBDYMd6fAtWkSbSyQJcJRhFDxen65w7KmXPMzrDqZEcER3mvgZByyepfqeJP3
x8RCYxSSzpC+WZ312hT6rWgoGyIpMk/fCgTbQWnGemWHmnXKXStm6ovH9/rm3GpMrEZRKkPsh/MF
Ic21UZp1yHgWeZdYWth+Y5f2Ml/KD+lJCZwICrpfdCV09tQxt+4RgCfx+kXgjZ4skk0313tDa1mX
AHUBsE0fan8r1rpeIRBGg4zEmjoHQep6VDXP2sbUpg6h7kvZfJu6IwE3wssjMMGjPGsCM99LMm1d
wZBwBIoJVhHZrI707tZylao0Z24gb5ZZZ+dL2Q4H7YVA0xlCNJ/wZNyJMvbMrX9/Z67LyOCkqdkl
ajf7KTrHCAappar5zo0nTX+gyGPc3/ebBlFaRfkPJI0bxBTJWkcZqNahKmUtceZW6PCNxumHqmnq
ozdOfdT2qIul6Ay4c65u3RaIENdEDWqreFxfD9XlRgllQxsz2w1rQJp3ceaUddhmPQnvD3LLM1fS
1So7glKurIYrcjbNPC36hMwti/pRb3wnw61x38pW3PDeyvoV79bO0BatUr2yT2yS+kVpRWb+kmUX
k/GdNds0hEt2xXZBhlauttm9sLw+HfqEqyzQlTw0xKXQPvfenqGNeUMLW28ljAELD4Wx6xEV1ONV
7+Qi0etyidRqaJ6dNKt2wBsbjoAgC691NApd0cjSASlIOuaZQFsInPMXYICSJUf3TSs/3F+eDTNI
yq0kOAjwgE8vvblq0njcoE6fiKLxUVb3MWuGticktXGxAAMMaiuasMEZZAqpUM109op6SHIbDeOV
oSkDOna/BeCVcQ0S4iMd7W7n0NgcGRJniN7W9JTM3a/KWteYksNm8U+ffzDqZ6XYedhtuBwuEdR2
ISsJNRNXOgYhXdtNLgBvSaeiEEZGSw8VCvzogMaGYQdI2o6Lb3ieAZAHnvuoxkLiVvIJwIe8Wc+t
IWk6j8Vzby9QSYIM632X2Fos7CHIH6Neirq15BJWujipXY0DskQQ+Ur5Y7tYgfGiMRq7pHm5b2zr
TQ6SGI40bCSkhuWrpKNCzbPCGhOv1qbnvK+t0FO4noCNaR0VvGeDnHlQBmWKHhO10M9Ct0XMKyhx
3f+SrWGjJgWGM4KfVfvpelszs0Sd2ynHROvt5mAqwMVzbQrtvnnT7erDDPfe8dCNrDwgdsjFgeoN
ThlEda9Neh3tOs9URGIvBe5OIFRDrhVF7NGqR62Tts9D36ghYgvlGfcNfagzDykLFaQR1VH2uqlv
RNdXXyNdPQqSSZMYbZFMvUpDo037SNieEkA8qgmnyijOAzXA4xu64ayJbA9ZtHHnAlWEYAJY5VXw
UzLvsb5o67oekwYXrcPdb0731Nd2sPS/F7Yc81Tda1O/OeB3FqWDHERMD022YZHkaIUlvrJLlfLj
yqSCsJ/zOOef73vYxnGBtCvY18gKotIrX7gtGAdNardTskDOt0lGb/LTGbmfvYbuGyefiRwdaM0g
7d9y7gxHWBb6UkxJCXn0AR3wUJU7N9qX+6PZsIJSrgnukgXaEbQ+r53XBe6OE32cE245j4YCrnFm
kkjpuz2tnI1TD7ct2usCQwlCsJxQVcc+W6AOtySlsJUz+mx0IaM62wm8bq2sQAcP3odbF/+V9iKz
x5lBbFYkStECoMl9cw9OdjthsAA8LR6voKYgl3E9YSzPlCxL4W7dzCKPgRnhOGWA/sF7x8r6MrxO
yq2GEAMBVoDYTpUMVQhLhTb1Y6LOT4qRP7IWwoxL+bIW+nSfLl+b/Fc6/hjGPZnuWwdHlWp9h7jo
O4YLUXrrmAXRzZR0UzL9KLxIAPU0hJqxcwluTePKJrKR+saCWdKuNTKRa6DVTgmfGTp09yAxt0Hv
/r7v3RvuACA+iiRo6QT9Zrl1VScU9CNHa/REzT5QWvrD8s99A7fHHVwBTBX8OlrU4Jlx7Q2aECW3
m0xNuNOOES1VEzkUe/oIdF/Y1GvzQzQCi6bRqndu3C3DLrKaeL0BdYeL59qw01kaqZZCBdTf9fkc
2xOaoSnBpAaFADaB7Glvb6wX6r9YKfBhkemUGWCFm1ajKfIlYdPgq+PRroQ/zYf7s7nuTsnlwWZC
zhAHxco1k3ZvhRQVzoR6Sdr5WHf/5IYZVOjLjReU1e6Y2nDytf8Uwj5or+PdLeVlZtpMo+HxBUwN
N56IeFlGOxzRLNBRltP9UW04oYlGmEg/YwKhhS2FJMgHc7dQhZqImniBM6h5yDnba8C8sUCoz4Em
jT2LR72cw08dgsYs3qQmWT0GDUmWjAXOnmrX6s7SAgEBD8Vf+DxEyOTO1VXBlT5VDDVhdTQvH5TK
DdAKCp3LD4YBFdc6jXT1+/3Z21goCA1Cvx6iZNArkhcKWPC0qixFTYbJQjumroaecDkufmWzU195
6s5ibbggSqrQc4M2GfqhyIIVqcZMk9lMS+pnjg5ozHHiVHtwgWeamj2ljy1bEOPRLRyByBXIoJh2
0D3apbaWIBNfFFPYTUVQVPkHqj+Mr/dn8c9vySsHsQM0IzA9FHNlPTxj1oaSk05PqGIe0ukpVzLo
/XHfhlAnVf+ZOx8a+hCI0WKzaZ+ISCM1b6JlpKch155pJmI19T7f/6iNMwwUqf98kyzpOVggz7YT
1ZOKFtFShFMaK/a5Nw+1exnMfu9CvU1Wruk1ZNeQNMTqyhzNKXcXlHUrNVHsI8lqPzXeCk5CaLE5
9XOlXFDkBVMzvj/Gjc2P6wFNxdbOrbd9sYuWm2PvNFrS13Puj46YQJlNjZ3TbMOTrqysm+hdesap
TeEsXakl67haC8wtrUfTmSXI9Nk3yh1VuS1rSKhjHnW8fMAVvbZWI+WVV0xoSadBjJ4GevoEWvDU
h3W34yEbm399V6GTPRKviILWQ+/duHSromqamVpScCeySlGhX0EpoLIOCGtD9tLZG/6I1ImO08Zb
wd5yKYlZYzNac6ol3tiFqZ09Q6+jtN408U1T0ONuTO67xsbDEfEjOEWQJUTNFRHX9ehG7lSkIUBN
6EioMfG2tL+Npg8abT5ZVjS1SuymEKuuHr3KexTpnsL+RllkjV+RyMVli4hZvjJKpye2mzHsv/rn
XGafZ0g9onnKSentM3UMfwYMqeLGAZFTXGrq926ag8wWJ9YmkDe8FHH+SF/AOL8/Lbe6uDh2MSer
mhZ6CWH9r6dlIGgPxRwkD9qehwaBTfMjdxNtjIn7tSzzCKl/F4Wq6tfg+RmoExwwbXIRULTu1F8Q
WH8swTFLvb0P20CjrB8GkC+ghR4EmqT1IkA2ZICMYb7weJnR3anM5rAsqO84Q5QNrj+bEHgh86Hb
7ay2cYw4CFWQ50WRHqAUKVzR2EjM3h31ZBjQAFcoggGZruxVOba2GwhZEIWC2MtKIr2e+XG0tAbw
JT0x2adpLEOrW5DKMOK02VNL2zhC1t8HMBzYsNuzuCsLI3eNWk+axQirOguBdoHUT+YXEN+hbnTf
pbatIUp2dYTMeOxej6vOJgN6J1i4unSdmFl41mSgwsYTBEj9CSmL38qYN38fSaCbLIS8UKj6g7y/
NlrYdpU7zqwDVPHJapwQ8OhoUJ7GfjjYzV7W51biA5sGS7aGz+t7R5YiMXk+9OhgryeaskQt2kgO
0JCxMyNa1DmEkEKQ2vRoF89Z8d2j5XkYf1LtOBqQIJnHnQ285UVIjECaAO9vkE+l2Z7sUWOLvuiJ
O5+87vMo3krndd7rPrFpxUTKwgEJHzeOdEpoYvacqYdItlqSj5qYngxetwfL7f9JPXsPrHKLecf0
rswmSO6hLnFD2Zrtsm4rnFhJ3SHzzQ9eFQMRHltddZ7U7jUrXhrxg3pRP5j+4qmRTvqQ1A7+3wkd
tsfU3Bg7dijUqEFcRmpAbm+3NOPUlA0xk7Y+eNMIkaDat6Y36Fjd3ze35BHgxN4bkiY5Sy2jIVMF
Q+aDMgKhklXhPKC1uzc9Gk31Orsv0DXh2qnR0cxqIZ/qTvlb5eMVqoYctol7Ga8b+eFZOmKhkFMw
k6VJs6joW3FMS64GrQk6wf3hbhyy703J4Bi0FS9UVk5mUrfqozKRtwoqivdNbK3cyk0B3g/wTbw7
pUMBAvq0LkwzUZveeul0lHjrsVVOE3q2x+Z+FWDLHpYQmSS8CsEvlew16Ldmjdg9iZibiFt9aDsX
aplh1u8Uurbm7r2h9UPeRWraoFYlzgPMHYNCTFP4o5vcn7r1U6UXDJLzkApAcgrbUGaMugMnYtI7
K0ExiKEZuQPY9A5waWubX9mQpgstoqij1tyCgSmaaZB3J0+pHrS0i2f1RHVgiRf67JFwmD56ljgP
/AMdLqMac5Be7g93a+XeD1eaUHWVL6+BnsANSaJW74J1Ugu0ZPH2bv3NicUlhUAe3RWAk7teutnq
ZrwZMbGEQAusgRDURS938rJbsS4S2YjqUKletSkkI57NGAQAHCtJ654Qv9I6xJnUQmrT4SJsUyN7
1DXxIszaIUC7FycjBSWlHRz66Jr5Hs1gc3JxMYMZC4XiG4Fey2uMthGplUzDoRkeRPdoXXYdds+I
dA9CuS6dGeQOk1ZHm6zlIc0/krQM/t36vRuMlAosBmDsVOFZCa+oX5ffTCgmCmUnmtl0kndGpCQW
Mml1UaEFByQsDvqEliAv6PBz3+O3jhCUYP+zKOvf3x0h7ZA1Wc4xDsxVZ/4Y3b9mROMqwYqjm5kH
oRFNvkpSDxAb1eN2kns/uLYADvp1MQa8Wn/fH8jGwqOQ8ud4h3DmjaRJCrEsUZgN7OSQrurQzShC
/0cetVXBnkAd2xvXVnJnzZaiFgWqJ5B8kgc4tOt5qRZ2Mqpf9Q7NdZxnZ3xouuaZ5FlgQwy3mu2P
hX0obb+2nKPbn8TFrKCXFDV7Is+bg0d+aY1O0H1XThEOZruUDTTfkhSvt7p9UXgaOvzZm/e4Hhvu
gu69/zUkba+BDy4FwAPuYmc+Kq+Q8/770AOOgqQNMETItMsl9AoFfHVJ13XUJ5+WSKsDc5a+/Atn
eWdE8nprxZPmGbMTrj/OzqNTP0A6ZfxrdjnEhIGpQcYWVXEgUiQrUEju3ZQO9rp9Uab3sX+hXb5z
ZW2gAGBlfYWoqLgA0r2+w97tYEH73JqR60gYKefH0UovCvTLQsEA9nJIo0JD34PMIF5L9KQJ1z1U
SwWxcWCyqvj+rG4cV3hX6oCr4KpZgabXX2IArTu3gjiJ5l0cC4277ZjtFso2jazt7yA7A8CeHFzN
xTiNzOkdpNxP0Hsy9Ie0+3h/HFu7CYSD/5iQxzFktNJamPAMZNhy7ftAvwwE3BdtB8K+Z0haulzL
J5BpmJMY/GuVu+EiLtmQiGGvDLxnR44DlNRW3WGAne60jNZrnc3PtCh+CXUnIN1bHOnpYjUuETxt
HXg8qK2T3+Uumtv8vr88O0bkF0MxjiTVWuokpYpSM+jHojjXaXjfyDol14Evcp8oAOMBhBIO3Pna
l52hT20ye0hLor9qhHNPD+xqNiLeLl5QgLWRF1l+zN1+Lx/6p9L73jJiQWTn8cBEPQ5JQrlyRdD/
tp36dLlYH5bBT9PIRcMen7ySR3Fcvijs0H1yT0D7PtRuYD91T6V5mKbQsaAEB0GBcw+JNRp9yuMa
MsjJcPy7afnzcUASrBBnB5lCyZOydlIdUgj1kjKbB6NARa3VKtunNFd8fUqpXy2D6heTwqL7lm90
1lbTwOui2gYmEPKn0n3robs81OBH9ZKXvp4s7ssEEYXv8z/OmVcHT4sLiAj9npDICgw0CX0u3vJi
J1aSHe/PFwBhg4QgFEnA2rn2CRMd0auqcNQLsciIzVrPvs40J6CpyHcivxu89WoLBykSj0Ax4kiV
7g7VYkM+da16CVv/G/O/fRmib90X6p/p4f683jCsZEuSp3cDiMGGWquX2heh5Vd+66//N0RApRzt
g+eDSRUw3wjjQvjnxv9oHYbCH97mcGdfb67w+zFL81sQBxrdFr7kS/vnI540/3T46C9BFz6ey6DZ
7UazHkfyVntvUDp/aZ+xvjH+n8E+dPxQCD9kwTo+EWVBEIBTtnddbznRe5vSDiq7TDcydBu7PDzF
//zjPR/OWRio/utx5yi+SSPJ6yqdxcXoDMNKl788iDhcHmhsnoI6FE/hTopg01VRUgQEceU2WbL4
v1XW1BWotV5aH1Ly33Ie8c/LS9X6duoHs58P4c/y132nlU/ndWyrXimOAdSokY683omkTCGu0k3q
JbaUQHtRluCc6HsqLntGpJWydYFdSGCEnDx/eoQ8m4DigO/t3DQ3Dwl5MNJCEbTlmvAMVy/MjNvP
5Kt5cj8BtJx/gMyAE5GHtvWdIoCwde9GueOb/8ZRbHS+gyjYyl+Rr7qxBYy5nkftEtY+nv+V6TPT
n0nsfnm+BNVeULweXPKeg1bg/5B2XcuNI0v2ixABb16r4OhEUhTkXhCSugXvPb5+DxR775AQgoid
nX6ZmI5holxWVubJcxSUMQHGRWHgdumQklBV9FUODpNxIHfbcQlr3t8cvxjCpwm9NjHzaIUCrc6R
EQZnvLgReY4+3k2OmJty15LxEaAnoh3AwpOSB8O2AVIif1bsTzfRvSHO/FgWMeigRZeHAw6M0kiI
/v4UGJml6oEVdVsZluFcbAa+xTWkP2vs72sTPDsbLNd3SaxKg5PH/YMqZ3bDVGtqDtMI7o1wdjRA
bCbzqKQODu+ZflUbLLtR88Ks3OLp/lwuGvrpZwQICtiQ2dmQSl8SRyEcHc53oBmt1d/ZaIpr3dM/
DLbz8aDSAPaLqaERCui3mxJq4X2Sqe7gPAsE9wD3OtDX8lV/PXLkqScJ5Tzy2L0F1DByQn0y7C5O
daJrLnvparj+itnKgZ4uCcuQGZyp9146MPKuW6OeWJrPaxOzhYsDLimSFAsHcQcSgTxT6AZSNvuR
X5M8+/UunU7hxMoLxQ9RnvgOb+e0DgQ+69NgdMKN9JrY3A7cJeFnsklyEkMS6vP+RlkMm6/MzRnp
pKJT/SjC5LUNaeju0Pt6r5upvsmopdC90emG8+YeX74QsBnGx+UMHq6VzfqrVj0b8pwdvksCLxFH
f3T44VAoLYTYz6wKOvKRdA1HpOoDuR8mCtYwNguLCroGXL9wp9rULXc706D49aKIU0cneZCfgUDj
zGarlLvMDMcNJGkfQsJAXW8fQRDWWwlnflGHY8hQOIMiD8ixQAQ4x60qMYgBwqJhndb76PlLFr+A
WBTnlIjjRxLUFgTgfdTr/Ei81EG7CRnXKpBjVF4biVRJjU5su3D1pP4o/EyXvG9pHAn7fn9v/DwN
ZscbYQIKVsg/Tn2Es604jnLMR+iPdsTD4ZVDQL3DvdB/9SbeKzFilazU0weP8oRePP38fN/60q64
tv7z91cJmsEDF0uVDqPTV9vmsVNIorywjNkLaFTTcfqYlTX5lfaf1gSXKwpd7PSKnOdh0kxt25aT
R8ftwS4NrRhPM9zABf3gA8hvWtGHUIK8ZZ8S3uCFNYKmX0XxH+scKvCICKEINSdlC2U2aPyaGZ1m
WxmvvalngxUzBiie6UVvO7JGz7a4usKVwZnbHAf0oqugnnL6QiI54Ax1R7M2AzGE3n82YNVSY1qm
4EdrvzwPuJoHhjsyE5297slWJ1plYGgNshUaCEhXjuZker7xkPiGlAIo29HDPotEZPBy1ExS49M4
8q6Cqe2jilbypYsmgN2d1lxB5nVmoqzdUCtbHMCEgOxgtDWnf46d+1t46Y0o4/L9r5HZ/RgBx1HL
PIxAk1znaUaRcbHgWGWqm6OZ79ONtDc7Gcg3HRuqtuACiou/ZXfpITDXchDL+xvtcEi/A1SIjsVb
fydwect7Ss46niJ+hU1g8NWm7CKDib9F90nuzJD520DmnutIKun3p2LpWYVUK1jkEZUASDPvx1Oy
tA+FsWCdrmdI37wGhG1YCq3LKN42PdQ94474KWdmkJlh8uc4XElOLj0X0AQxkR4CoAt80my7N/EI
viofa+GGl0Z+zfOzbDXPqkd93xSfxIvQg/u+YkFxblUgKYP6X3NEj8mKk5lc5nxno9d9UiiDW/1F
zQAnkMtBLLMOZG0E9lQ8l5oebCpfF0u9HFbypAuBEWDIyDeBbxx9vfPOXkWtRrGLPc7hVNRPcI4E
kTTVyjto6Ra9NjK7JIai4PuwhRGtsnr5OSwJmLGT9nVl/8wBsZN7vDIzvzCjtqh4kWGwfwaFKtpb
3T4n4c73z6p0iHuj7TLCbe7bXJw+gBFAS48QWpgTBWe9AvnZ0eccgTe0h9Zb+flf0m4/Q/rn9+dD
qgFL7Rs24x3B88A0WrFicAYiOOdNj5XjFArLIxRiAJ4ZP7iuTMC2jfwn8VrQnushnoo9EbUWN5Po
BYFmdkMeG6Hk9jHpNLy/jbQBErMXsgo3GLiAQB9RN3jRQKIGWoOsWkDnNXdrqEwkHRP9gTBa8+6j
4gmETjniRkBKCYzPUO9sBZqOtcZTaAtHEKyvOi61OKntagp0BnKsI4OXME3zRDqyLYITIxFi8Tnj
UlXUByDXK9TxgIWx8mEEKF4epRjy0gXzWnZl35v312wxapgQJP+7aMLMyVVtlmgJYOCOXgMPQRQ7
sRKkpUYKRHNq3Te29GJGlvEfY/ytR2U7YSiYNuSccs/pZkVbPd6MZmCrf02e1sfxkSf1w7BXTVb3
d81TSOIVqMIv/Ol8D81K3Q14wGWpmPYoe1IZgwE/d3WUhH0RG/l48lijz20VUplxabLFK5oE9VZO
ddE9D74Z1a2RqictXiPqnF5Dv5zc1bRMT+2ryM2H3GCRyXAJcWXA87Ajjd0XnhT2/elfusKvZ392
hQ8VZHeGHGa8gYTCXvGNVrMEpJqSauWoLobraDQDWTjiYXASzaZZg6AU9Guw0BKRWhogrbsLnttN
YyXwqCEp9uxetMH6Zsfb8Nx95jQuppTzahZ02r2/Z/af75jNbJT7aca6CeckrV6fagho7dR9OhKD
quXL/dldDEgn5MHU+M2BtHxmi/XjvhmylHPYwZAtL7Y5CElyunb2XrfuV3XMR5pcVpZ0MUa5Njpb
U3cskmGQM87xNwjLwEglT1MM+HKlq8fWKXMTkuP3B7p4gQFSjj6LqZNGmwVpvOdDpLjOOaS9+G0G
LtLK4P+v7B4/x/TKxiz48Ly8SnIONhiBsmc5NdjUyfQMKOxhJa5dvLQA1sN1hQcbuoNuzx7WLJUq
9PM7amy58ack79hsJayYbvRfmxC8YSya0tATOZ+wOoMkb4/3opNlBlp9UVcKvX0uE/YERZxAWjl7
a9ZmUzf4XhMLGayVrtUrhD+6Ux4kqullrStt0Z9cjWtya1duix3ryONbWFJjvUYM7J+K0GjbT4Ap
7u+4Jf+IjrSJOQdMq+gwvjXEl4Pn14ibnOA78ogp1wHhwreMhQy2/G/uw2tbs0FlSI11aVPyznhk
EU1oAWG4LwHS6Rp0Ho/lNl9LqyxtwGuD03pezaLcBJIyaDAYiS20kWxBeo3/3p+/pS1xZWKes1JH
rs1APMY7DRUTY9y/t7v0WeV0fyUBsuiNrg3Ngom869sBJK28IxXjhvFUaGA+uzxAxB8j1qzwHnrx
0lwKvyF9IK/s+8VI5tr4LLhQ+wxkLFnKO762HV1ImwCdhQ1C0nNKg3zlTK8OdXbDuVpfgSEZQ63A
B1/TLN54+Ymptvk+yB5HtqdxbQaNXa01VyxeMyijQJZ66ptC2+ntfhErsUh4NPs5CcQ3pvSOriro
67fL/Ng/Qcc53fS1Z6i5DpYT2RzXGgCWynBohwbQSACVMyRZZweErzLGxRlFJq6mZX1JczroEAs2
hGzLhRYr7ytx04u6dtKClZfTUvr8xvTsqDD8UNY1XqyO9GVGtmSOGxzPcs+QUY9Nk6EuejpBQ0zd
jXIW7cwn8Zbf8Szh8YexGEvcj+AqRN7g/vFauhD/mRHAhW5XJJSqpEN2mnVQOCDIv56VlWTA0vmd
kGoQWkerAnABtwY8psh7tys5Bz2dg5VDbDYHXoh6T8i6rgTIi3kH6CahIQJpGHSQzZZ3yKQ69sQe
sajOfbr6Q023KCGdXbomLbY0KFweKM+BWwWCerMDBGKrOPI6jnMAPekiAP+1TAcE3OjaaGqhJkF9
ivNVPpdpquZ3MeDlYAIClBIy4bPgJXcVth1yFa9vO4FiBqCLRnWSnl2SnIzosst2a7H9Un0ComXg
e0TEpKHkM7PYonl6HCKNcyKyK/eHzooVUpjU08XH+9tw0TOgHilBLgeDQ+vh7TaBNkvk+4XLOcHw
3jF/GWXTeX/kapMauVWGlAclDWuUJQ3ewm5XcCuX9OJ6XlmfjZMRq0Fzs8m6vGsyS/wovJdI3ZTe
UUJaeE12b+mFoUwdhAjd8IoHwfLtYPugwl8NAe8MABpSHnh+jRTjq5AaIHsnVYREkVEe0shOvqrC
uID3JEPGLMttacOh39v7Tj0gPca3+2uwsL2A2ZmQyKiGgAhqdgFWI9TXMpUbHAibk7EATxBkTO+b
WDqhNzZm91wzJK3Mo4/UAfWS2TGJKTLiXq6crrH78hB6h57RfWgP5llnZsWRK//fXzA7umk58M0Y
ofCdDUZQtVYJutu4Eo0e0Rno/GvX27WFQEBPRKquN0Ut2RTVCkhqcaY5HqloIArwFpltN3RlV33T
s4MzCO17D7pmJgxXFvMX8y9eISpSsP+1MYs7VQXov2LETA/WYIV7f+NvKuP96BH8sWrSPyK7tBGP
MnnbXqAJrt9f6KWCA8xDSAzohZ9zfbvFw0bi+rhHhf318P7pkYwyNLFqO6IWKvsO7l3Skcr2rfOa
wvY0dzMneW14XugbagA1IDY0OM1oVfKD0nx06Wssr7y81qzMzooKrtiuLbGLoBYHjbqiOVWJao8h
cm5sw5j/ajI1pLRBowdHPDs1uf+fyWxorR8Ox9SsLBATkEeC2XxTSbMpzMv5z1pf8dI2xcMPsCQN
1/cvsfKwZ6UBAoAAFsjbyHvk5bX+gB9HN1+sKwvz4J4TenTMibCQkG6g6kG20HJDjk/YnDEJn7WD
duhpTb4S2mPfBiTVeaPf+PQJdZW/L4TZ1pZEOYr0OmUE0q0l8H+yvve+b7bMTFxLXhrg+4C2Q34R
Wb/YDM3Myg7uyd0k1DIenNCIzNJKTEiXkZR2hDFTiqDj/hZYuonxevzvWszpPxK104B7GEcHgEOR
AnP9DsHSw/gwhP9ms11bmjlIWSm5qtBQCE4w5GqadAxZ3fjgJAYq581DkfKCKBFtHFZM74/yJxi8
N9/Tjrx6T0bwJokm/9h+fwKBPSmAs/Q3oCTGv2HRe3L6aszcaElt/92/QDqLXJDqpZC906vdKkxo
8bpCBQfwZlTu0Zwz+x5RrATB9ccBc1E+ZZGdnVW9Kx9E4ZJwnB6YKXrro4Eqm/vzsPQcBO3ZP3Zn
0VAqS41ax7DLW1CWf63+uhqhiWmveOlVO5Obu5rvNuiEzoMkM+K72mS3OhoSqNORPyvDWfKWYHEA
Fx4KkXh3zYbTukLAgwGNhRnp63h8KqwN9CVDfXzOUtwDtvuw8tpaPC7XFmcDGz3UDLgOFov8lEo1
0Hq0i5FO3Eh6u/cPmvSAhreVUS5UrcBVgSQ1qp5TV+vsxmVYUYZsNbCQh1ZH6u89iCwPcmekiega
b8Diwl3bmr10AuSFVT4a8GxryOG1U0EWrowH3ZDWGsx/aijzIzkxX4HzAiEhopXbLaL6g6sVHQeQ
NavSxiqUPXgFT9w22VjkEf1NxKxM+p0eVI/E1nknPD2LD8+anlVwhWurOh2339+CPCQ0AsBKMr/b
w2ocU07EqA/hq3dWKLeltQXyGvKNw7+yaX84ve4Zm/n+TgFFrldOy7kbzc93872xOkvdmti6j48a
bUm8Oz39NV6Mj4K+lFbvxNSODU33LuvvzV+MKFM0hwQsiy5Y9EpLc5BE16tRrDGoBdStmO6GKNFL
LYZkE2A7RgVo/RYqe76ujX12ZBkPl5U7KLsolbPnQE7ZjYTSnBWyo/LQZkGM/y3vLGEUlWOFf9Bt
52krHmwx/pvUNvE2hnQzPvt22zBj4OcjhGqRV9BdS2GJ2FGX1UNbx92obc7Z5zej2ztp0xCVrsFd
ppM2XzpQooNAbYp/f6GtizRX/S5DBr4ajZH7FLingTF9gq7elTO/ZmjasFf+Uw3BLuwi2e+0ivMu
Njk47s45JjTnVgwthvPXQ5rNZygLGYaENIqSEv11h3ikQe3XKN/QPSQZyKlIaEs4qTvIfTPkj/28
4tuWTt7UOjrVTCDDPV/OpGw1L05gPi89aIQdJOGvGEakCQIqMt8uhF9YhoptgYojqfIt5xmROD7d
/4jFPYX8ALrnULYGenbm1Os0d2M1qjkn9axoNxLt46UyrdojJ8swvLeH7fasvMHrQFLzvmVu4QLT
prOHAjZ4prGnZuucMIIylkAPNtuIHJB26YxxwHyXSDCdhVNDVsK9peXWkHRB2mWa9F/03H2kxiLU
UDhnJ/gQEiIv5XeKJo+cPBCUQlKq6cUupcLm2bbvD3UayezoTBTaeGgA3wY6iJm7L3r4H6HkWSft
TC19L7yvuttDCboBwF4I9ZZfq49MG/eewdkRkvhUUnsk2pzwi8sOClfqsrqG9ls4pnhooysWUnKi
DId0u3wJzzJyVsBG0h6G1hhpMOppvcbRsGZltj1FOatyP4CVsaLe9hicI5s1BMJ98RoI7HTZxp1o
J90zmxsr22Uprz1lEpCiA3kRemlnd1Ug+1C8aOFtVXAxeOpF4/ZZYiSRAWRJ0Td6CaW+/q8CWS2G
xpWTfd7fNAt4KzgH7oczaYpa59yzQS5ySTvWPMCj/Fn5mqAYkWFxygP7CgI2GyiEynCN8XTf7AIg
4tbsbF1H0WdSNYNZSPrIg6fzKVB1B81UO7tsiYq2x1wxNR2fkPgf0iOLPIeki/v2WYv0olyJTn77
CHwMP3FIgMsQKY/ZyWm9rorwluUR/m0C4u/WijbT/397UG5/f3ZQkEIXurgZMVjQ3MjKRgx8itQi
lcZdWl5EaNSz1UEL9WLYZOOhbtf22O+Demt/NtlIQoDNZxofmPuyl/5USU9upLvJY+R+jB+RfFQ6
qvzJyEAAYL2/0Avh7q3t2dHKlaEVCgljj2OKmlVb5YTJTv1LUdklgNKGWK2VEqYA+tdsgw8HzP7o
MIW0yq3LaPh6iKQCuXYhqmPANdkWpElKE6ODUulk8RK5PHtpqqDVoeQFAvsu9SWBxGUkywSq88AW
tokkDJDYUIPdmER5Tga/6z+jsRs+MjYZ/2SKB7LS+xP12wVhnq6+evYsGAdQJGsyEEIlZAnZSrYF
ALcjfyf1FcQm12RaFnYEuhYm4O4E9vyld8Nxda5m6JZyAulFLDZq+JQ05v0B/b6O0JU/iZcBzAku
gjkupYnVTkiHdsLAJIAzxnQoqg3jR7qSPwux3sUJzbK1FMjvYAfpLqBXQcQh/eg23669ojVa04Ca
3BmjMrT8JP7oW39NLHMhpoAVaNtNJM3QE5lzCqedmHhu4POOXAHfH2+rkgTioQGlTBS7ZtuCnKsq
R11tzCB5BRlqk5yTtCBS+LWGrVoovuBTBBCC4AqB8MicLNqroga0yQnvuIf8qaCFLhmbYJvvKt1Q
yWikIhFWYrmFEjRMYufgPoZ0L8oOt3PM+OrQsBJKdcM5IxVywwkVde6hpw+RLv2L+A1ZaHRkowKJ
jnUs7K01PJoUJehigAhi3ESAMeZ/2A+eJjSgKkdcnzSvMv7jY/eyRky88HJDNRIzC8QRj8bB+dwG
gwx9LQQfjp8R1LEGEtjupt4pDzWSt7va2P4tNsDdO3g6rrzBFlzYteWf2/PqcYK+zCT2+FxwuBbU
xLnFdqD0AnTTGGPd9Vc8z9o4+VkIwvAj6MIYjJP9zvXiQdA33jahaAd1j6Uhoj/MRQKxtiKfFGv1
tMWjdDXHPw+Hq5HW6igmbgTb+amvCZiTdG8noOmOsr5BIUHb7DC/NHn5Fymfm8WdR8s1IniIscCw
kuvRh0jjo9TvJco+IcCIw5UAY+kWRF4J1IVIDaJbbK4MlNZIrqlaD4RKv+tb2mrkjyeZuaYDHN35
H2O1BolZcvBXBueUOfzIaaPftrh2geAfSM8THnHsHj3u0rbbf7gv2xhvkLXX+5rV2U5Coruvix5W
+2TPprRqrEb+VyMDbwQ4PeDkfzHcMh3f1FEoAG/DP9eMuIGOlF5zIZF4pxCIymwSVn3n0u/KNWPe
5EObce1uTUJo4XKTQB4MqCluUZAITn9/tW1jP8pyNkgFp6P9Jv5sNp6J+VyLnXj8yiySubYyX8Q8
62M0IMKKeEiI+N7rEFN7L16zDcr4awn8hXcr7ns8XKc+d9Bszp/oQ41rJpZ/hqQntlgjJKf9o/r0
1X2pXw5PNI7IO/4wHtHx65tCTsTHdO21t+D3br5hFrr11ShFmYRviNB/AyKS4CRsoXrdffprusUL
767b4c7ulSBmQ6WZhnscifzH8izyQoTtd2ZodrVWjFo4FmghAWhqmtopHXu7W5hycMN+snWQjD+r
u2T51/GGgyoqgIo/kIWrvdjwspdpQiY4pQlBImom9mNgVTprGtkbtol+P6zjFh4zGMw/5qbPuTJX
Rgqk79RpjUhpVt+dBWA1rkP22Owvjd2ucRYuhRtwmhOeG/gZcKxNh+TKnqRyRR6ljeC4SUi6bSsY
vHoIP4MzOFyIeGrLR3bcV2m2Ns7FvaghWw1HA2iFONuLTYhkWhd1vKO/8tsRT5WQPvikd7oLEkfn
NbzOAshsylHhFgArD5ifxCmyvRpmrUbN4Nc5gCWJkbN6pFG3CfSYjdHEGBlerOqpG2MO9nkOIswc
UvDCmVMQgPmd0Q4OF+/8cRtnPK0yuwYIJN9HvK74l46jYknld8HH81Jn2z8x6iixtbIpliZrohIC
hTWSGODEv/16PwdqupMa3nnWR5609iairc3COeKFV6D99JHf6ZWCfDEYde6bXmjew8RdmZ4d5LAr
JJA9484ZzqDSRQNfrbvnVteIFBDhhS0N4w25NyoG5O3NemgPdrra2b64R/EQAJvSJO6Op8Ht8HsP
XV0aj+tdICGyOBl1OVJTNISeVwnel077tanZTMtuAJzwCFPPuv4qbguPRAzhDiwCNNsWV9AuP6y/
8xsI1ATQYQP3INpOZtaQfVO8MsLVKr1WH+yzsuv19kl4iIwnhVp7DhwyoFo7l87lIjhOSYjxktp7
gnzu5eyZKydyIUsD5ut/vmW20Eo/CKnAqIBjo9MUnEymJGK5xbWMxdJWhhQ7WvuBnWN/Sd22UqFE
gzoKTi09hhpJUsszeoSGqRFEzv29uxR5S9e2ZhfDwPS8O2QsXLeO5hjtItLxM3AYYzD36YdKtls7
p990xepS7u3G6syjtqh2VGHHC85UAhgIt3e38rZ9IrJ+Mvb7kvDmxzhS35Zo9ef+gJc2LwhtkBWQ
wcUCNO/tOQncOh2bSMZLQ6Vt65HuEnZv900s7RLhp3eVB/RF+nkwX/nRcgy4gK8wuHgAKBcSn0Kz
D5OtvxLRL/SUTc8WsGlMQhzIMs12I197qpIwGEqHdrLh2XtB7/CpAiNDaxOS7L+wQfEk/mrJX8b4
FCriDxa3Mpvy0nRef8MsCq0k0fe4QBWcTMoYtDVFVSxZqTBqL1rhF04dZcOTB9GNvzL4yxs9a1y0
i4uMrxx6b0QvoFa0dQJ91yHl0CFSDAKRIoQYRM4j9pNPRABzshZFJVIUTAWlR4/xcdxDN0XjLRfG
yFN5UvoVy2ISm7KbKEbJNJ8jWk4eBr/JW9KVY/MGPH6zGbm+gSaXxkiOwlfyU5an8YnPSmgOFDWf
FzQdQOZEhVQWPKMCosnDv/vDW5gpJXKlXJ7bjJggMKsVDYBzP1QPkSTEdh4rEADMZe8PL6HmSxtR
ymic1ilHxqStt2rKM5s4T5WAxFyutDTn4waCCmnMdkZaog+TgEsA0OnULz9YiNewRO66xqXo1I0+
E0xVRSbVzTXZ08Ub45+l+yUf3gUtOjvB9e+ETwUUwql00QbwrWWE2fg719A80/NXEnKLIe+1zbm3
UeVqSFFydfy9TP3LMdS9M2dxIIaIjdiSVg7iQs0PJwQVZHRQ47T/6hhAS2qqhamL3Wn4e701D4fI
LgBMysirdAQF2keWU7HQ5ZhSJrP0ldtiebQycpuoqUz8HbPDIYmBO8h9Ijpiq7fMeczO0bOIRqGS
sBvsKUUAY1F1aPqHYQ0bN/3y/NKEMtx/LM8bhr2MT/JRCkRHe+VzGhGhtPhsn7VW1Z7O973dogdA
bAHycvhUqHncOlT0hELku09FPLhfteHQtAANrFQvlj3dlQ3x1kaSD3wgsbBRmocd2EVAGuTrj39d
09u3lBhb+/JtK5tndfX9uzg4QCZFDphqvJ2mv79y5YwwMgPnjaKzC2Dm/sRNgcuvNbr67VnE1sjo
MRSm3x4cY+v4AADe//3lA35lYBY5KVIfyloOA2pou5YPYOFr1qKkJ6Kcp+RkFM5ZIxMt23f1StD2
E23eG9vsaiqUBBuwgOnMOBzejybQWqQrgPcB3eB+X2weHrY80S9KSDx97Vpcip4mmOt/1mx26nov
zEPPZ8Wp7eAwfL/jPUJEAw1Cm8d4Z+XfL2/J08PWAYLkbCOH8K8O/T/m56hUhstZoQsx9PaV2x+n
B4CrPyp0OF5qoB+tcGUXLToZPNgQ9+N5CpD9bKr7Mas4LoBLjYB2PAwUGsW1MTxtQbTzx10jdFya
22tjs7mFKkfojYOENIJoRFuFxo8297aybac7YL53sHbwKBM7NegOb89c2kYepNJjEakKM9+xJrXP
f+xm7c22lEPAkx75CmjHged9HoHiXKiSAg8ZlNT9Nj8LkoKYn3xqu+PmrTX8R7XUH6gQEad1Iv1y
f4xLEeKkbQ9NImiE4gtuhxgrTSIULS86ofxZDB9D9pQwH8OaVvYCIBZviCszszEyAmRO5EqA93qd
vKZP21MIxFRBPp884uM8iITsmTOIufe0Bvsu2CsDcyCMrukg72pQcbg/7MXdA2wI0KncJKEz2z25
zxcsPyiiw74zx7iz5GYDpWx0UMgrtf1lQ5PAsIZnI5b3dn4VvuC0TPUlp9ZV2RQ+WddOU6ON7Fz7
vj8kYXEfoe4FTvZJyHGOKoRqLpMnCUxlRmUohLmM5ijQePN+MKEYckHT7l9vSk5B/uEcfxspiZ7A
pZmc0JUc6OD2c+5/z1I1A/VmECFNQmNA4kzfe3VjuQmjcZ6PraUfOnqAPjpBWZ+WL/Eu2UtbX6YN
XTux/NJNdm1zdj2rkuszNeR14YIEZD/AvzUx6vYXE9uMWF9kb9QFNeyJg/WsP68MeGkB0HQE+ArQ
ToDPztxFVYsT0wH8LXPJY80U4lfVfxTAE9SnBojPwj6namEh/GKwu9eS8It37LX12R0rBu2Yieow
Df2glyftRYEmPAixQvoN+jt7Zay/QcJwF0gHTjhh5MfnGbpRdXuOCWTRSdAOU28Kyytp6it6FLbo
C1f1PtRr/+u+0cW7/NroLAZqgiGtcoS3iNmfX90DoFzkcKzI5m93Op1esv1eoA/UtunzmrtY2Fbg
DAA+APE7iNbk2SmOitAN5SqRHP4bJCUd0rw6yGp6xro/wIUY78bM7MRkohdHdZ/DWUhjbo2hijll
gpAOLioQ900tZVsA7UYkCx5BsOvOn+yeHOXS2BaSg1wkmShTH62TRUvikwvwrCtHYzp2NxcpLjdY
w7mYWNaRobx1BdHIQl9P8joHpPGe7jcYWNP5jbEypl/OdjIDlQ5o0E3X6bwfrUMmXio9tXX6Y/TA
6YKdHJAW/wu+Liug0uGlNkS90rX2vDK8Hxr6X+O7Mjw7e1IghSkYbTrHkx/ccsdc6o2QbALfBKq1
rT8U/k8yUJ/KezTdZGbkm5/aRywaCZ7nGgRFKgJpz8dCDw6FMzSbKHgBP0XM03jvW6VLqhbdGZVe
IWw2vKfsmMW03WsOF76oCfX1xCNlfOxzSypoFYAPzM4vcnEqoVAK7dCBIaGdfhTgQKk00+PxzhXt
HG2+2wAg0HCfcHrH6wmNUKMkKRB+kmp0AuAofE2ih37q3j8UUkLQGIRie828gM0EeQHR8A/iZ1it
trZPR+neVE5rfHVraG6AYrSqtI6Ehv7nqqBCDT7kPQc2P3yMcpYYo/IN9fH+1lneOahJcSiEQ6tz
fm9E/tAq0wJypn9UkKtyPbLGZbdmY+a92gzF/TKHjZ1oofst3/FrZ/qXU/7Z//+MYnYB9X0+qIWH
Ywa2ej091oAqPEfYIqTYuR/3J+w31mZma7blu6FIpZabbBE0C0qZLcSGdH5wSU44WpjdjqMXLVlp
V1ycQkBg8AZG8AbS/NvNkQxyUdVsBKN11ZiNC6GrgYt6I+s2ZQLEUV/3z6nPrjFW/caFToNFMWPS
op/kV2YTm2RhoqQtli4M39kR/Wo8umEe0oCb8MQVSwRQTvaW/Cfg9/lf9liqOnQFiNisBJNTVPrr
bFx9xmzOgZscUjYNu6nan5oMyuAlhuwaAeo5xTFRBPP+Iv9US+8ZnB3GUMpGsa8x32Jh1j6RNEgG
BOGmFPX6K5OguQUFgQycb1Q+qYGRbCLFzr64v22n+3hiG+wfDijC7OX+V62uxix4r/ygyZQgnrZe
FttR8yhx1P/08ieNJhkRN81rF+wjTElKKlmPmF0wrLiL33W26XoBOwNCPSh3oLh6uxFTPqmaJJc6
p5J3gYwc8Sk9aQKtM7jcN8lNSW9LKYk3hQRxBbSMhER75IKXXjAHFZ7d6NH8IiGX20E82hK6gyxu
pFWczZIrne7BicESQfg8+z+gOibyqYyPhAz5NuyxgPI5FTdybXm9FQfbSHqvtJMkXFYWaOm6BwXC
xJQhKCxePrezI+BVWTFy3UO+Y88Fj9XY0xHSxkIRnELhvZdZUPpsS97k3NBgICwla+9ls4J8nT8F
0OQIgQIVvXocHl943s72bsS4SiU1aLJ6Fa1X7BA1JOobHpZWZkGiqaFAqg02VEbRdOk+Almly4cU
UBLp58/9CZncw9Ux+vUps/lgACkDmn9kHRawdiHqSMQ+AMztJitjnr8B5oa4mX8UQMHQRgwMlWA4
DLg/vXtSixyC5bwhlZJZJzTZCU0Nspz3oUlXvMXMO/0yPgvyvGBsxaxiWafOnrIPN7mM7PZ/mPu6
JklxLMu/0tbvqgUBAtZm2mwB/4zw+MqMyI8XLDIyAoQEQkgCxK/f49U9M501Y1Ozb/tSVmke7o6D
dHXvueeew+cjD6vQ7hn5E3DtD0fBf/q26+L/pzwhDEhmicfjFWjmsM9wCoJvDrzmpvte/Nlsx5/e
1z9s91rmwaoSjGEOp2DXmL0OjoMrVwjudBjrjoYj3MT/VF7j96f1x2UDvgWEFUIGrZTfC/5//ol8
8il8fqF9Cy56doA/y76DnjbsIsC+DH/8mcLNf/krr5JGCBVw3gHN89db6roAqqig4j938S6RZWKP
3SmPjto/IIls5YfJDxNO3LB++++3xx/NYH5/ljheA8CGUKMBf/fXL96ETrvaY/wscm39wpxfDitF
R00NDS2ivvXfPZ/7F5JF3SkMUn/siccYnlTf+m36EGG/HEwaq0cJLtz9pih4S0HyOvpOHf/7K/2v
NjIa4ZhkiiiL4b7864WufdAqWeNCudlffcLb8KCqKPtTX6g/BNDfb8g10wCDhF25Un9IR+e5Ngva
GRAEnSr0icruASqdD/0j23U/l4OFzj3ZJbvbdM9PyWGp+lOw12iVQdz0UVT5Ca4FyNf5nvxZgnnd
wn9ckf98XX9cISqkdRThulL6znp5nPfW8N0KWKdpvqcLyphoKJO/f+v/elv/d/OuHv7++eZv/4J/
v6nRTzDTsn/459/+j4PD4qvkr8NfCje9v7q/qI+/fLKvlhvL38y/XD/s39/8t1//ic/6x3dVr/b1
l3/sBsutf3Tvk396N07a368CV3X9y//pi395//1TPvvx/V//+qbcYK+f1nA1/PUfL51+/utf4a38
T2vt+vn/ePHutcf77njzPnEk4X//sH9/x/ursXhz/BuMuMIrCo3iBKxELLzl/foKxQuQikINj9M2
B/kHcXBQk23xpug34JvoNsJ+9SrZdU1ijHLXl+LfKEwsoZCDDAYsRyQIf/23X/7L8/iP5/OXwfUP
ig/W/OtfYfPwy7rAcF8EvAs9N3wf9h/G/X7dFymk0OLOQeRw7vi4HnywdhBupirIT5uE0+7dmEJ/
AjbaXLQXZ1OLhWLlZE5dg4ngchoZbDJXyqbPqRuglD+KpVnuc5W0TUESril4RE4H2Xm04QAeChzD
qISMAhVBVIVm3FDi9AHhe0HTqTumPu6Scgw6xS7xYBYIZDeKXC2L6oUV187vusvDFijESkKM7rMo
vBrYSSXAujYiusRJS75vwLeSQrslQH0DfcBLbPLmu+g4gn7UUz+XA8PMbKH6uF4wFyxAxREZxMqP
MbEtknOx9FvZ1bTjsN6AcnuFFqzV4Aykiy0sb3W0j2am2A4y+iO2tBbMH+Mhll/zVNC7uI1VuLON
bO4naBm/tmGWfFWNzX6ONc2n0vgE5lXtZGZReOdC9rWm+MovTagt/ODiZe0vnsq8P0POS87FoGid
Vg78wuwUy8GrT9HWMVtt47bQnUi33JTpmGbI2+cWswQdxBtelDJR+ClRrdsuSQf3kJzV2YqnR0Ak
gK6yA89O19pgArsO5Il2EHwoRkbFDWURSOwK4kNfh6bG+IfOMc1sinkd6hfVdjOEk3LS9kdTt1NU
NEx30U5zo39MflCgLOgsfWvZULcloPr4ZekT+y3gliS7EDDZwSGz0WU7DtmbqRVsHbqFLwY6SCJZ
yiDsVVwMGRzGiixrppsuSUCgD3G2JPupY3BDETG/qtx4NqcFFn+UlmuIyzokhq1zMWlnjhaTAD/b
mXDoSy+cX22q2yeCmPQByuKz5fCOLFoD6yoIDWaYjJJdxj+5RQ0cN0jovZThCkWXbYLvA4Ptyhe4
pIgQrksBCvTUJ8mTi+cOFMHOBQ2cBuU2FrNkOSkg2Gigw7z269cVNJCgXLUb3qhFtlxmkQ2hm8aS
DTagDF6jK7pu/Z5GCsmBHOZNlJAAmd5b2tdv9dIP99dB2R882Dq5N7D1wyBBqoe5YjBoFvgvX75n
GMfUBdTt6XSog9qNBfeg0RZuhZB3TJLxfo4S14D7MgHPFrPKbBXArTgvslbD86SlvFNnaqcIU+MB
VbxsEhMtRVAvHtp/fAu3r5Caq9/6BdoMh7FXdLhJMrhvYun2o/mEkz5uq7TOOYSvLRUPYZfQJyQF
4jYkG5CMdhLBT41W1bZvOKgMQMW67GuXNOzRMpt/VSkMUIt5DFN+UjKy6tRiqupeSxWgHSlpHWPL
pR0kymzWvFPjYQaVTDqDP7xcNnRmdeb7IokUiDP1usrnpW3aHEGs3dxzp2TzzXXX55PLjsMyy4Jp
UTEPdgxkNCUN0TlaFXRlo0wjPIWNvuSYqn8OKL5tV6edf9n8ErX3c28mhnXInHia1hjevRGGejF/
mG0QxKGtRi+KssTumomtQFS6ZfKl04CGq4jIHhsKZoxBMfAYswx53TemEA5gCQwhXDRW8RD2fTXO
XRvsOdyeHfiX4vrrck5URWI1Q4lGzvxiCI3iQgH1EEW4ZWNdZVNUs71PyfyNBClSq1hTVywLGeeC
aNoslV15tBXSZR7opGvsivFNw+6lGZYfJrPTzQgmlSyaPBmAHfpxHSsDG5knLNg13Pm6l3nRxDE4
utxrJiueYKKqGrHhhiKKNlh51LFDAuFZ1i27NIXR5H3dBu1pEldrjw3eN09cg8lUrPXm9gPViMk6
xiPIvAQa0jfa9Jd6Y4O6sb3s+kL7rkH9jdPHwawS7nX7DPbo+Q78rOE7zzQWheOgjJRW5+mTqUkN
U4eRtayCYlIYYFmv/BvncDkpJzPA3wdQOv+MJoEFqbiG2mbd09DsRJMlSIFiSNODa7wFQYEzw0En
UtMkK66uIA02qSS6ko3iplAd7V+4aeuhSi2sfguN//gyWIPxhXKVk3JyAotv5sHQgsHVJ99a2wqU
qqrm1cQ6CODrcGwBtcGz4eea80BfmVndNzTAWDCc4sUky/JSsx4bumDtFP5cbD/cuW3joqDhlp4S
I/r5UHMqPjok23fJytDeIHz7Jh2d3lqCWFh6pdjP0DhSF2BmBi+r6nJfRGZSH3GTtId1S9WNDLft
Ow+pu+R1qMHFrlWUF6PuJlVpLbmA9rgKn7zdwi8sASECpjhK5MWCd3+tdQQXBFjLwEWQk+1DEDuf
MWICNubEY3tYZLe5sp3T/D6mPYdoOggISTFPVINxByMhDGO1c3hKXIo14xbBEBqxaVBdu2WOsFFm
9lk0JBAl3NVTqJ2gl6L3cdeMrorXaYHTH3h+l1bq9s2sRGTFqscoLhMpffbYRFuIUV2QGqI7Y+3Y
lGDwLR6OQt3QYwgkFjOPXkUeWCD962ZDd7PQpl8ftq1P1rGgbHHZbZNjdO2WNZDdx8mywvL6M5Pc
imrJuhhrQKRrfXSCTBhty5s+CE+eJDJ4nGBvH5ZpPMm+QtcjHyrQRcdLpnQmbwbbMlg9b134Bobg
svwMvW/0LeoTSSpEYLjyrjIHbd4voo6u7/TQtPdt9KORpFvKKPC9qRGK4tpW2vG6rrbVBvXJOO/a
L2zDPNHOEDN0n62fMVIg6y4AfYcvDeMFQ5QPwfDwuDG5pR6PfTNz/R3zpibaBcuQQ/zVKcj3FXMu
Z6ChSstcD/spSebgXQuEsQIFHQ0OnnVk2aoZDAIoWCdZH2e3Obe1/7D5Gog7gwAx7W3UZ9OFi0ZN
lzoQHaqcXIRbsuuRW6ywaA2GQO7bZXTpTYORqKaMt0Y1t3SOZfNDTQSmJa1dAzymLoEZFY9rXCht
Xb0c19rFEbzf1iaKf7rVOnluxOzFQwqdz62ckEiTw2C0Dc716EHTDDzW7lFqomF7HWxCokWxqaiM
NsbDFxNslB8aFLWwH+Q8WZ+zuRuyYkiSBTL8HdU6/ZZDdvXrWoP0fOgzV38EDj68h0F0zCNKCE+L
vg4C2N9uWMyVnXvANpmeU3scMJ3tT7jnwpU+mNFJZlOn7X2HwIPBh466d4IE+pJBkfF7Ovgg3YeZ
F3wfTsbQQ5TNEFxdBj7QckvDeitVwpqk2raUZ7hps7obM0OinXdhAMtfljTNLcEPg94OiUIPryUK
G49pTPUPxATu9slsMiz1MMBQeRMtc3ZvU4dtHmYQQd/FSDs0sjXXRDjfqXY7xrLgAzIWArl7zgfk
32LT0Y45qilq/lbUFbRc4QnC/WzlAQkCcG6drNhvdZ4g6o04N5/jnOf43yjWn1WMbHrvfGqTclqW
GHO4dbiy3Zjy7mmcfPsxUNaJUs7MQQ1ujf2NHeteFwYpta3UkMaQdpzMFcyHvldeTHnPsnPYNrjF
Uxq0X8ClSsfSsUYEpY2mri+HxAFinjX81R8iNzXuNCSKr0hvvVM3sLDB3LNvQWgvt4VAUjyHkE9a
igF8rGJ2TgwXaMUyYBwy0/RG5MpL3LyJwBDCpTMvOxUupCIBnkKRtkwku1htWVsKfJisAqfburTx
JEzRjR5gFGQbPNTsunbxmJjPl7eZbBJZtGnVezNymYOCMOjuxyjH2E+VbuDJufOGj1u1sdCordQq
nTMHYrNlE3D92boVIH6SjuG8R9mRJ7JKkwbU4mJYIwKDFh9ZzB5rM+fPDIdovRci4sFTiwmv5DGZ
4gia3OM84paW8dBF0OsAaStCgjCNvd3K38vl/yeU4MLfJmXUh/0VAPgVWvjb/fg+fLLT+7u9vI5/
/MtfgIT/T5CDK2nof/1bff6fkIOLkj/V/CtycH3H35GDKPgN4CHIXdAaw6TalYTzD+CA/QZTqRh4
AjoZCfyW/gM4iLPfrrNLWQ7NK3Q3wuyfgIPkN4yCUEybgtKL6V289G8X9j8ADuDs8CuiBoVkMO7R
Q/ndZgtTbX8URtAp8jcO1ZcK9fEtyeZ6hgiGt4+dgElNscyhJodobB4IoENI7aUhBk/cfNWusPfX
Oqo7Ks4Cs58cz1QpstbS45WJ8MViDnCHD/wZTYkrrO30PjCtKPK0gU2jWZMXuKdOpZrGmylW9dcu
iPID1JO7p20e4iod4kvCSH5A1WLOgclcMfXkg47LegmZ/8TM+LOm8RztebCOMF7ILRBopEozgpQG
3/QM0/iuaGPqnjfVN3dxUpsqRXiE4wRXYqjCBmhI1QU1zRDYF4KOGvK99rOz+dDulyBKjlx7gSuU
/edZhd9blWdrQaLO4LBt0KOvcg15tH0458ExdArpxuCJK2mTKA1pIJ+XE1P+MlP9Yn1PQLymvn4a
lWm23bwmNfIqkqJK5iuHHrOL64KB5bJLhG7uO2OfKVqqX7LGxbcrM9AnWfIQLzYeyrvRkAMINnoo
HTDbYoDABB7WqxQeg2aTCuadA6P/Xs69RI6y1mwnxFrfm7Yff2RiwgR/3KNdO7L4aBNS3zdD1M7n
CaXDc4LQS48k1T2BBXK9fs4JZhJMLK0sbJKEb0EydCi98HAwvqHNubYxnJwmQbudDHJU884t7jXp
U9AnDEnOc9zEpEh0MhUyB+ldZ3AHbJNJnDqn8oJP0/Bd/F7KNgKGkcmUsrJnJLmZrUhwnk7k3ooR
DMElr+ebFDgEiGWgMtbXi3eMlbYx0Hc2XujdBL2vJ58/KKQevhiHOa+ETbrvdDJI5GHxKo2gF4FD
At3TUfNb0+X8uM6TKDvBltJvsSgTsnJUcj2DBFLDjjMk9QoaSGBRELgoagPjLDutoBI75femdzer
yr40zCJF8yh0fKBskUD3iizXwxnN2gaFEhOYaOFQKdmptIN4/ZIccoKcT9RDWkAAoBxSWaC02Mfe
t2Vm6FJqwh7rmj6ytUlvsbwqCGpBG0akkIpFd6kA3oDSMIDPQzJs35p1oxVXWA0QGoVCPnD+Ssfz
fmP5UgK3ZPu53nqkGUlcrZgXP41NB753fc7FI6YjkpOvdV8EdnMoMKBvNNQWIys6bnYsclDIpQt6
zyL/lLR+OsQZKh7kabSS+WqPySpfQjuXsYUzOBxmIDQ+xvFuIVNbcDQLACmYsalWBnPfUTZzgZS7
w0P2NyRT98bze7/Wt1BOR5o622UfQI+omacyAYiUE/mco3H3vCjJT0vcVQI6LqkX7HbWqFyh3IQN
MVGUFik4K23EP7Zu65E1Lj+2MWV7OU/PdAopMKX00aft1yaf5UVpixXSbyM89DL45Lp1fYTUYPsw
aO9PTS+qTHoU8RBe+WHnbjs0UQ92DpmAo47EHjXJMILYo1x2w5A8TxmUq4oGKQbtNC8NttsH+tAA
OXoGIlDv5pUe+yZQS8VEB33fRM770ai+Wmp+h2qlpSU2L7xS226NQbDxs3z220hRLjozJkU2C3s/
ZBHkBcStVHN9C/SjnmHsmuyaWB7WqAfu5OjjhsTjkWwkK1EpvDtM555lmyxHAmr4QQYMdl+esvE4
Nqm/C9HGf43qkN1opY9ylG1J0zHbOYri4cKXLQLWgQX/gqocch8dkeKTTTkSEzKsEuWdiJo9yBkw
t9JxuKOJ6B6xUChmCiz9FgN6Piks7t266PixNwZkut6O2Rng8/gyElkjULYItfsEUTTb9WNni4zC
CIuSrDUYTpBhsFumaT0sG1pfI/YGGFxteIKsHUSstxVdqtZTA+8RjJ0V1rDXBt5M+20EvYu2Q3JM
Vd4WQHdogVoZxICY9LTdmSSEk6TsAT7bOu8PwTxOOzmvNQ4+wGyzSOndqPPxlvSQPGqt2J6aGRLz
Lo8wDxUgyI3z0twqQTEsOV0VGxUG1J44RrTUFauMQb2fU/6d+S29h3Javg+SXlyaRNRlKrHasA0v
RkxfF3+aJa48YdMxCoddqxi/jIw9KIBOuynA39Zy3m4EofI+WyChQ6Ya/gURkMxKiq0uNSbeoO7D
aEUbwMl7ZLhQLxvLSYMsNtQNObeBUQ8Ss3f7sPP1w2YQzzhMAqA9VkG/Aqo8TN1ynWCtAqzsZ+Be
U9yP9w4242ImVQQ+SSAljjtCqiShzc63mHz3Wqy3KCg6yBc7iuQAZDES2jMzsnmqr7Vxmnzia/OD
Zz6CouVMjibNpwNEpGD7vSVQYpp8l8N0rqUgb2Dp+Xa8g3TkA/ot4xl+gPbkVhJ/Qv3yYUT4MYeh
uh3JrN785lC2h7ovXXeXZmt70EqwY4KV96QJfnSRkO3TMEeuQE3d3jbDQPapofSYs66/TSMVPKB5
0J2zZHUnwMTDjgK9ugeoAAMbGeDaTR/+CDPNUBDV8z4AzUbnXXzhaf45B3b/jYa6PTITYz06+jIR
eCnHkAoFG6dD7WjiBFuivaIKZkNsGfWjRpHySW5d8+JX8+E4Dhq6wA9xVUt9x0fA1W1OJfooDn08
xp7mdbx+pGuP6CXxA7N9tMOgRA+MP4Fmd9t11biS6awt+is6NuYyJO1t1C9wHApGsD3a9lUbOX5O
18Q8CrGMNyxUETb/sJ2CEdnSEHbLBbByvwOiYc9TOkxHPKW65INHnYmIld3WMXD1MVjPKki72yDA
Sc5zlp8Y0KuT8pt8MwsFkAkN4aIOl+dRpS9dM+zlFEEeIZxCbLV8eEjnet1xm6qdbYf0eVny5X5A
VnzfygFOo+jcoAtftfFmCoJz/YmAPLMLmlkd0cNSNxPiyif0EdabbezMjqtmVSXNdGKKBWXzNx3F
JKwstkdy4J6PNySvUYNYgjYt9NeGsseI3M0ImF5VdhLLDXaSBOOEKfkqkqDllZry123K1ddwCfgl
o1u2nKxs5x2J5PYKJAvAVOeN+465z+QJ0uLYfXZVL32fxA/e5RlQvsSc0ad69miRHCMc5zdo/Wng
TW3wmOvQoy9jWuSXcCf7trB2/hBrM+xc54HBZmDoFmNOxN3men3csnX5GMNhfprDAQK8uuOHmgA2
ABje/+xTp89BFLYfW8Peux4TosPC3HFyPdvDb9PeBs3CnmwEGDtF6Ic9bUTBAiFTAt2zqL7imIQe
fTy7CAVmRi6AshTB8GOSfu7k9YF3C6JgEEnI8MXw9Z1Nnu8HDDInOwvQHgEVThMnKG9AQMgm0Tk1
7d3K3XSMUSrjPuHojpSFW/Esortt0vRNsDHBFan+82A384FNAow63oJ2z4HTwI8I/g9nNq1fVpWW
UKgX7zZBcEYngb1YPcNhPUjHhyWzP7oUrqprg3yhS6GESSgDzEkUujUicc9jruQ+zvg3eAmtOxrm
bp/Nc9W02XMz+72KIWJMg3PC5qzMVIphOGrGw7i4atjEbQ8IBHcwMJ8H13zSVpVMtRcceCg+aPyY
NryCduztnM6PjYDXQPJzhUhnhixEQkC5BjNjq1t2WAfzMGSBO+p0e1UZueMSFLB2oGY/diTYx8gr
ywXYTalpuCOxQY5NU4wa22ropwPSEH4azHyZumg8ZMBydhkOk5K54edozNdI6lONfsIzqo8GJvck
fSEW+y+9ItyBp2dMKg6wvtrC+3pu6h0MY2XVpr77olqgkp7nZu+3IT9yNncVn1pe2Gj9EaUEwkUL
8CBkPjBPTCQuZQvf1hyyvD7MK4/As+MO9DUIlJTRuuw0nB32AZKOIRBuF6StOAtTf4TdeNYtxKBr
1BIl8VH/qd10ffJLCPgvb6aqF7M8W2GgF7/U+dmNS7NHZ5cgrtWyhDz3iOYyTJFkuvBjEpIzWbHK
I1GPxznZhlu0k6GFCiizFMH0I2x9jKmHFRPjkdlNCXprgO3ErXbRXOoUhcvaZ+jUgJ7LSm+XV8zQ
dZeekOgeAfnLYPX0acD49YFaioTLw14aLezjtqm1wh/hXJcWksTIkm9H3HPAU7Y/Nw0vskCC/J2u
D85k+VEt8WfZohcVb/lxytNKRa6M4+jU17qt6qlb91rkL8DLEcgJuw0nD0XReGZFAugYhpXolYxJ
G52maDX7ZSMIo8p1FZrhG+aVhh+AOy3uMuFVug7ZLead6vss898yhjZugCCd1mB+TtGVJo7p+Evi
J3PkJrJ7FE1pucDY91DHrNxY1O4SEm77KQ70cUXmX01oaR+lH5/jCIB/r8lyzA0gz7xtnyUR8nve
XHhmwwnd5SXDN80w0BMeXSlmaFl3LWjief2Eo37e+1jfhgs+2KB35Wl9zBs8EhjwFXNKdtopPNIB
/ngdTrqGR0hV9FGlyNiCxe3XCb7EDH9Hw/4gI+H3k4jg7d1BxaRbxKnRi7shzi4oPMHxZILibESi
kU68FKE5r2m3pwLGroDmBwyub8i+c/l5aK5Ot8j2676GqiuQd+DuHUj9g92FzXjmS2cqssDGES0b
yLqic78nxLUYA3GYIIpx8Yj8J0pbiAHY4dzBQ7eYA54cNyDTALXR8qDh8ODlOB3F5tJj21t19J2p
j5iXsIjfZNoBqEfamSJl3namGfypWwUreccBiJPu59pGDzA06g3rHpoEaP+i+/YojP06jSEB6yH6
rvHbKhkKBqwxGm/z/t7N7wtKViAT6EV7Gp7yLqh0CMWxafwq2LyWrAdtYlTHjarjIheAOfNYBgP7
qWz/naR0xltQENPePQul4TmPUkIYGDEnl8XldzxjX6I1+1E3OQdkaWQlYREKrpdA53y9LL5ey7wN
0Y5EY4YgPUHhPW2naMSuJGM3lTjXAf63wXrThavdz1JHBegxGI7IAQIT59C2a+IZG1r5EofHWG6O
0grlbX/TBoEHacKiyyxd2dn5Ltzst5R6DsWI5dNaDyDLZWRGcRkDXeJdMWDYpRDo85XJnD3i6Zg9
7kJTeMAnDl28ncy208YSSIujSZKG1gJGmDC7odsYSUUbHlul+hYEAYtils1fsSNAH5LQz3ZHe8Xe
F5qjHbqOUTkiXQVqY/Wunoe57HpzI+1LlgtRzbNZHijgK0S8bariEJ26OmGlbiGuG2i/nbzqSaFp
r27Cfs0rgp5fSc2EemUkkFzyEUkePSL0EJhzqHW2852YqpXoh7k19/243DfSofjD6ZlpDjgAsox1
nS5nXuumSiH2f0XsbmbZYQc4tuMNwi/Lo888opcWsE3BktZVZF7gHui1Ly0oLrs22KAjqnleTX71
T2FS38sJR7HPjy36DD9G2k0FWr/DxQHyORLSfVgFpLnTQXfWm4B9QLIBnCD4NSPqrALL5mMQGyAg
ObyBxI8So8O94jYm55AE7NxHBqoehryFmAIoN+DsRapaEGbGGD0ICBgcVOhpyZMtKlpg5Ttg2cj8
uV3v6y3Iq3wBdwLFhrggfb9WotEnfOdjBs6LF7W9wN0AbmdjM+9qgq5Av4KFEIX0czrWl0Xi3FbJ
Gyg0h6QjTz0q8aO2/ClZDCDHQD5NrY1uqPQn3zePmRqCAi3+M/yh9k3SvMCe8mfQW7EPpYqqaVMT
uhwz6EjjNOyiWC0o3xg7mMbDyuIL4z7et7T7tLLRAPfvH8B6+CGz8T1p1VDWlmFmsKUDegoQ4ghD
HKWJOWgaVcO63al+vW3C9GiC4azj5TXrcRKA1jAffLNiUHntoBbcur6CZv6w7wfEBIqit8i38FsU
kuEQU/Jg2uy79JRgpXdAZND8HccHCJ6uRYcoVW4DJiVB2/6AeRno2HGDMdV+efWyvmHpCjboxKFr
iCmhymmkRRRMgEOv0PmA3Ls/Qv4l37u5eZWR3C8tGO801udpig5jR6HCFc/0aa1NWjoc4kUfNI+G
C5yKGfk2Z/I7JF4fADvH1ZRKXs2N2/fwqfNZYwva9nA3s49oT78AdECfchwxfDFw8LwYel0pA5eA
eo9TaBP1QXiM38xJuaZf0EP/mGqNEJOi91G3/UPOBvBjaArRl5yRfRSiP9bGwFI22lTAgB1YSeag
RpB6mGnyPfPotEaoKdFZKRoy3YAFdXHgoRSh0O8rtS/NZPZrR199j34QrUFqqWPMbyU8PU7AWkAd
ATiOQ1pXRoKTNvvsXvL1O8bef4Ahj9/h0ieRZ76cQQDDAt3GamnAsyA58kaZAp2s9ZXvRu3eKxxd
WZecbENA6w+np8wEoKEFutmpCMtbdvaTBJBS5gOIuDDGdgWx6HvTQIMyHQL2raMuLCeoyRZM6mey
BN9FDLJGDXrJZxmNL6jJ8mp0LAVXvrvTinzCGMp3a4e3dFirJsx1yaIZxsNgBRcCcEs5pqA5zFH6
EzN6SwFjbLgNtd0e3f175q2E1SDjFQBpXvJweCR4I0Bb+n/ZO5PlyHFsTb9K2d30pplGcOay3eku
1xAKKQbFsKHFoOA8gQRB8rn6DfrF+mNk9i3J5S23TLNetNmtRVlZRWbACYLAwTn//50YnWGF3Km+
wspEAtSjgeHIcNu6zunr5kzJzpxnsbOBfhGIU/oDwpGw4oNs0xsx66YzfjpxQ4PnzKUiGEwKkkrN
YzV5vx1rkiWpNXwqLIcT3ubazc3HartfjqEd9roGZ1/VwXONid8T0zgoEqVcFtnuQitykoHqHc1s
ti2GtT2goWHb5yhv5jnsyN8av/x8vEQz+Bi0E8eEuIun4lLSJy4JEEdbi/2Q+VYDuyd9O+f1hsri
gdL2ddnzyS2im7bmoLttwzH/tmia+EDXFv6/Ojf31cg37CO73qdmEO5CElRbN2/crTvXsNGn4h0p
iY0a2G+c9jKfpfeQKnnNFes7d2d9kZk34zRepKG8yxJoLMXsXAO4WrPD8dVE4NyXj7PIfog2v0rd
8bNKeF3dt8wKMTSqr6MTew/VgHrE9xf/SpicMY0DbLhDkeKw+WzTWRUXhTm3VIUdG5ZefRDBcjEN
3gN25e/DIB6KvE8PlI8iZouGdgbHfPMYED+1KQVIuywiS85fB9l7myq3PnNRpDnXZLmR0S1U6nPu
10NSyy1rP9KefdV77Y+WIy8KrWK6CihaXRQo6C+dTlsbrhDuwRP6rSaP9y1fc7pdJe9nOui5svwA
+/s+aI3PmGWCTVsYzc4yB+oQLWGO6y4/U3Po3sSjwXtQX4OmGbfBqMyNGcR0Q0rjYpdmbsoLnL39
tAQdWFcHrVWSX6PvuHbs8KbGMbfN/OVLsyBytBqkQ43PGVj5VcE2Z3SP/qKneRPLdC899y08b6Dc
cXE/qYHSiyM2QmEsjZ27Sjl3U57cEeBNuxH6uxvo5YAA6e3QoP2q0eLid2shBI8eJgRERYeAUGJj
5DhPw4wYzNXiflTZwuDpxtZpHikEvW5MOGTWiIfyFqZw2vv2ZvJ0uTWDPnyXko0gja2xtpodlU6K
of9VF/4PJNev1YU/1tnw+PNf/0N++/6vXZXJb8Nj/1Re/vtf/7NI7Hp/gJ9j9flwmlbTFvruP6vE
rvgDbJUFY2ztpQr8GxH7X/Jyy/vDXDurwCYJATaHKw7mL3m5hSrdFjRKQ5Huuy5WsL9TJebveWI6
IO9GhRiYpAd/hXqx6a9OoCc2GC+s2CWt3Ir4LeOeoLm+zOLa2zyZnL9q009F7M/dS3+OAscs5HtB
Kw9D8/koga0zu5WKLLbpShhc2v7KxaA5pIOZ3SCzI1IePRktQ8plUOfNGWvn6pz4t7Pi9/BrcwAh
qIGjevKPhi8XUoOxNzuRxkO/MyqT4FWkNiW3NjjzpOt8vRyK5ATDUMT/LeZ/Mp92SY7AMmgPXnbh
3qmWD5rE27bKG9QePp/xaNQUzK3sy+sTfOI1Mr8uhHqTTdk5djPJUaJpqwyekLMMcVNo7Ns4Hi9e
H+VIT7AuFofWv8zlysjywqN5LPBqwqagfGgaaXYzT2X91WDcDalX58YsCvXj9fF+r4uj2eR7gZ/g
emSdnFUr8XR1hi3aRqV9OwoHbrrCHapLI3dFsl1iC1H6UBrU2clW+3uulN4vvVRfM7Op920t2o9n
fgtijuM3y29xkGx4MHrd40XUZzMmkjRxomocV+2hH81T9pYkWJTEI+mrZZm3Tdy/cfnNl4GNezlr
vK9JrhOERqrbvv5zTizpZ78GgcnTmQkq4sKQqlTkGhZ1XxdmapyYVyYewfTMkj6xtuBP4nMJHaSi
fL7PhxqcYtDJRKVb2314OXXF+7LtrTOOw5PPw6yAOGdLRETyfJDSnwWlVu5CIV/qFZ4Ym/A+Jz2y
xO2ZVXxuqKNFRWYomLyc0IaUJj3mfQ50X7VvEBoUu9df0smZC22mje0VkdCRNdU2wb717EjUcnqJ
NMDsrrWtzjUzfvk89NDj62BfA0DoHsPrgMJQEfSDhjjANi/raqHqWJTVZazUOQ7OqaEcFj/CJgza
4jeJ6snulvKaSMnQx6DS1fBQ5YlBNaOyHpI+lmfsti/nDr8TK46TCVMW9KznC2JQTd7J0GxR2Prt
RQrAkwuNnM68oXVZPd9geDU2JOnfRwNnw/NRZg8RrN2INuL0Fo9eb+c3PZqKren15oW2PPE9t8b4
8PqyeDmLzwddd5ons6gm5DckcylRxSJ4CIxu3Hq56Q8bUYbemcX+chrXVyVc/JTwsX6HJU/Harpu
clzp9bwxcu/DFHZkF4b4DDri5cEQQtn9vfqoD0K8ef5E0OrKKh7dPqqFIQ523/oHLjfUnnXFNArD
PQMePPHaELWEaJXI/EDfPVocbjn5qS2Fipa+g2RaLw3JMX9qryfKt1dd7ikuVklzZiM88d489n8m
EUUfpryjjYO0VWKHFUm1glLt1qtlBQZdwh7LhTzzgCcmlHwI7CcQ/nRrOsYXp2k3UgUbeUBTjW8b
V6r3ZO7o4NpO6OvTVav2+po8cdRyykK9phu8BanFPXq4Pin6yeoyLLFmbm+sfuCqbXkdle5S2/4m
zjquNV4jsf76DtwTOajhPqQQcJ9xCRzPHG/raEffJXHvGqrh0Pac464X2VAXflUOMnJLG93QNKxV
fJK5xUylLenecVmn1dY8eQITYC5y58x0nFhg7Mvs2WRMmZBV8vn0sxkphwqdMr4Kh3hv10ZLya0f
orIX31Qeppc4F4czz/xieeFGJoRYuXm8csoGz8fUgSb5PfQqotKQ7/oxIztHfRGfSP34d182Q9Ew
0iOgs9gafvOrnuxA7WAnGDUrFelayDKqfCu+CMw4vJTeYJuR7rRzMTcAJJYZRPLWilP/MtCOuvJL
3WXR67/mxHPTMBPaeiAQyga/yZdPfgzF+mVQltFHQyUR7iFOfOeWIv3QuU1+5lB58Vl5VM658HBx
Wpe5dbTzLnUwxwYGhag1m3Qns9zftkYyfYxTEk7JrILPrz/ai92X8SxOFXB12ITpK/X8lXp4UnwZ
s2PINAx/FNMi9uEgjcvXR/k9Q8++FoaxwXHQYW2FXB6/znyM42xxNY/VFvG16EPE803RlBGWRktc
zY6Uu2JSqNknO93PXZLv/GLKrnQbDHeVUSSUuFTi3CzBkO1e/22nZsBFCL0Km7nKBkcz7lnlaNCP
hA/ZtE1aatjTfmnKc4z09dM4mgA25jUEYghPmOsSe7KEMhUbSekufYQTo01xNFHuzxYskVHbKVwZ
hpm/6dlSse7ExsHNwvCse399kBc/wfZ93sO6bYdHO0bSCfSt8dijRiisHfi0OMIT0Gx1Y7nXqiRF
nfVtnm/MKk4/s0bDu16v4hzK5NSzpTi0ppufOZZPTgvcU2Zljd2Pd5TEaiyfhiZ8WXGTtVj1TO4K
szYHf8thRudRWoRv9WiWV6CPloOekGSe2dRebKQeQnaOau6lNFaFX//8zcgyoHqJJTtqc9G9bZkN
irpzcakCM/yFjnFijS7izGd+BDHiwr/2bwVQw2XCFutV/PmonjLJhDaljmLE6o68rZvhTRAbUW1Q
FrONLQ3nLm0v2U7pfJ0v+7EuLslvI4SJeg3IJxm2VbKcaf36ciZsLyDwY6ujyxx5oOe/KQ0FWiGJ
AcmVNAoosCDf9q3o7haHEMLIF/nWn/32++uf38sNjyUZOjhNidZN/zhkgSOmVeA1ZlT3fn49/yr6
nTO11Y6jrfq7R6bHDm6vbQpsD4iXezTnlXZqFSzFErl5Ju/tKlc7u67r90Up3UNcZsHNYjvWGSzy
yxW+DkqWjJQH54e9Pv+TD1842Dy7gEnNAmaR4lp+lSx9v2odkA9UdUAjPfTGCKtDNd/C/1/O7L0v
Dy/GXaFwHCw2WYqjsClpMV0OBa2CTYmGJeWmfB2jXPqiZWmdGerlVmoTEdIKklfJDB8n0dq8XeOx
ZY6m0o1/VnWcPdCs6MvrC+blIHCfye7w+bmg3sOjt4gCJsjngar8vAjxiE/V/pHV4lwPopfLklG4
ACApJONGgPf8tek5lRM1pDkSSpaXCC0hPSBhZrvuS3ubYo8P/vY5tB6O2Fe99ZgI/OMRg2VulDnM
eMGFebBlZ7yxNDXEvz977DnrTcsBiuUenUPaTCRG8ZJv3CimCJd9t13yqtj/g1EIjUNPkI2yjlHg
iwIqMGU9VkZB2FL1uXetYH2cWW4n3hFWYGp6NFQgH3PM+yyUSdnGD4gRaTd02WCNv6yMuHuHxzyN
KObbZ+bu5ZfkiIBUNMlF3AuWcxQrTYXKqwxqQVQFmXFl5wYWFAlKYy2ZTudOxlMPBzaZdthmQKR9
zFTpkXyNXm+gj4iHNMLQf5GbyS8soXesnnNdGk58U1ypuESsm9R6LD1f7SIJpNfNQB062YVcl4a1
QNmdI2CemL/1W6KBOcBgUjRH89dgjkoTw1VR7iSPVZw5xDn2l4Hd6OL15Xd6IIoPXE3JzR4vckNR
8hetraIRG9K7Tter3DFZbsAGnNmMTo1Ez2DbW49wBOtH13wjqMYsiE0V4Tpp7+zGtXeGb7Tvp3Y6
19vud2L+efy2prX/PdZR/EabcCuBjKqiDqDBzSjbEpmrv2QTgmkR39tDP3r7yhCC4nMol5oIqp2G
C+rexHz23NNE0I/tCtqs24zLdtbWMGxN5WfXwzQs76ZaTvUHbdTto3RHy0KHWCGsqJYGxdfr7+cI
bbZGP85K0OITsoiC/ONG7/hycrgqzRi5c2Lu0tRem48Mw2dUuXLnhlW482M0vqgTF+PG6rP4AKy9
Pbz+K069u3VCHeBqJM+O+4WAGQv0bMkxahwBwNoizG1NT12QPXLPDHXiY17DPAIdjJNEVkcrfx5a
TNbs5hGdhZAJ2bYTwyQy2htpVXrTpjYe2dcf7uSIVBToyQyAxj5OG7r003Gw7IyRQ9bkMrNXfXaI
UQeQUize2EWb3r0+4IktxCFOobxDjES57ngLwdbBC0eQmYZNEwUhSIAE1/WZlXPisRxOLV7Z7xgg
XP/8STQ1lE48j9rRUZfTGDCnk/xVV+TysJiZfGv0izoz3qmVyqYfuGRfuRG9QFcjDsg9qxnQnSB0
2iRzp/ZLYtX7Mc+bD3NXGt8q4E5GBDJO32cyDL/jhencM5GrtS6Qo2+fEI4UPacBWSd3nf0nz50k
jVfayTxFpjeInSyK+tJYuSZb20nVzeSU6Vu7Dsbr2cLI1QCVQqw6mVttYDcXpWrvSqsySUAiiVyC
pgKUgCFxHpPfWIdV69ZRploCS505ok98Y2s5iuYZRFP0iD1e+FxfzKIxNBaDOcPL5RnTIQQCdFfX
Wv/4+yuQFc8nvZqazeBofww1mA+zqpijVMY4mdDidZOb7P/BKHzMAbU+06PY+PxNaCPEzNUiRKKA
Fx/KHu5RG47puXX38i5GuoAmgwSClND98Hji6lSbhCE6ElXi/QQn0KOKXtJwZxUx/hezSkKsvuR1
PwLWqestu615i2KjBNno/TK1Xx1cohKAPkVy5yIfRglNkuMwCXN8eH1GTv5Uon3iFFi47vENZ8pc
ZyoRB0bkOFCVolu7KRMJEGeJYwAuVr9RonW+vz7oyYWFrz0wSUWCg1j//MkH0YWWOzYhAnnEj5+k
Cqytuepuk3Cpdq+PtH5aLz69JyMdbTk9Cc4c/xUvfKzp3jnn5Zt0KfWZRMjp53G4B7vAPqH2Pn8e
NXhJTCZuihp8RmjxlVltsmHhy7RChM7/4JFg45L5oFAMZen5YHkRKwT2bGqFLgSSPrPdSGQ9Zx7p
1MStaVNSHWu2/jiC7fyJA8Ptp8ihi9xO0AZvU7RwgF9/llMT93SUo++xEGbfCbtlIXCXe68adwRU
1cwP0JhAYbw+1ssSBNUVmm1zlK+1ZspJzycOeNls5smgWQZKQ9IH7IITtcdqllTBJy1DcTXZgfyM
wbn8aBWucRMPKrt2Kpwf53aIdUUcr0sKZ6z/wKQI6R2ty9EjlMe7oyM09yU7/QSBG1TJJHx8M179
a7SzqAZvdZUNeAC9KUuAT2dnZv/kOyZXBGCaYNv3jy7jQB+R1S/wd2TYtQeI8CuhrK/OnCIrjOLF
s1LWAmXByU9S/Gje/dbBLNUw5b1M/OulSop7vB/WLWdtH0RW7A1XWZ/4u3wusKkEgI5jukN/tsjo
fZtHMkJnFsKpRff09xx9rU5b+OhDtY4CrL0bJZmA1VCwayzvn3yrkMZ9+idxbaLn6/MlVxSEJVRC
OAjgrSA1dOaoanERvL6y16/keDGh9FpTktw4AY0+H0UqHYyuTnWUE7OrTbZUhbPRa+np3jGLik6e
YdneoEsmUWXHeVP8g3VEmQcACPddbohHXzEl28RfEldjwAJY2Y24NhDnynevP+VR14Lf9w5yvZQg
LJP/OMeFHKBhhaK79BRJe06/lZaLo85flPFhBj91LZoJYf+Uj/0tdNf0h1uESMiTEW3MJWwv45O2
elrWua5sjYu+nbz3lVF6f6/ZzF+/kUOaqr9PYvx3G+KnJ1vRmVMxmpqshkkLk8QE6KMH/24Jgurg
rTZzx6ncD6/PzLpZHL//Nbikbxt9XIPjaiLWL0hwFRvbDOVgl6X9nTKaHOKR+0UMxpmA4dSmARce
KRhhFCWho50Lb783gdDS5JmVdWV3wYBRxFX/4PhBsxhAv2FzIjB5vqRHUbh+lTGPNiioZKiru2UY
5fvX5+3Ud+N71lo/o+ROa4rng2TOXBJnUyMADrY0m1xALUl0UZLHl8PX2HDCXR7b/SY0tTjzfKde
GdA3cmz+Sok+zlBSpRtz4AbAWBMjISMp06uuNUS6q7xCANkzq+Lj6w978r3RUQBTEQq+F83iusZS
I79oivBPh5FrFw7mnSzfvz7Kqb2VJ0JO55L4IiF6NKWptAKNlDiK40rc2v0UXlGPGS7NoZjO7Dqn
3h7EcWghKDRWlenzoUrpwHkRxRwFgHluC/pcfYz9oT5MErdexXu/TIC/fq6hXv+DqST5CpcJvR5k
u6NPoDX9nhStQdRiT9lD1uDlAn7gnCnonHphZDbITHEfom3O0a6+lLmXjaXNdgcGjI7DurI32mrC
f7J7Bz4SYB+JDf2f19/xZMtqOYprr+V2uoSQPkMdzheYKbro9YVx6p5B5ZJwEhkPk3Y0Zx0ECSGd
aYpcgMtvIBaW6U4rQQ7WDKWHXawyIiDE+ozQ5WQKIORQYmifgt3xKmnrIRlMQYSplQOh0a07/y4e
5v4ju6N3iPE6XPboQC+WJh/f6jCt78ql+/r6s5+MPMF7IyvkorU2tHg+xc4Co01MfBWljq19KcLx
YvRM3AZ9nF3gpnZ+mng+vnBb6LdTCTV9k+SDe5cAJjwT+5xaVE9/ydGWl9ceLbHThbDea9W1qFNr
D7yrO6O2PDEKwnEOBzIHJPmPAwK3HZwkc8HVJMtYpJsREic26rIVZ97uiXGIXImhyewTRR9Xf9tK
WG3VDwKXc1/dTDmdiSV1njNzdmLpUum1qI5xvFIfOzqL6NrTSddOReQEhmTT9OYfFd6MC4lIh0og
LFXMY11y8fqiCVkTR4c6y9UhKWcxJEXd52smBycMA7ikw1eXWvcKU/I+tMS0LSzYjyqe5dWST9As
43TeLkXbmmee+sROjlaG3CPK9lU3dPTUMpVpkSaJiEJoN3cV16EdjI/5va+NX68/6cmRSI0ROFIL
YsE8f1JQdkuCrRZdUB/M1zDluh1dJYz3JujhM2fGiQWDXAYA3lrRDZAuPh8Kn3YLMinAWYTGbDP5
ULtw3MTR6w+07mXHr477GyoLdAKoP49eXSBdKDuuI2B3+ciZQq9PP5m9LJcLU9GW9g1EmeJc24kT
Ih2ipSeDruvpyTbuFX3qDWFmRaosFJd1rKAXI0bC3ZKBPsOW7dQXttLVzjF8POdQQsRFiOULaLFx
HcTDroGpvJo2+x+vz8bJOSfvy2zAHjQd6/kPgzGH0ou0a8T9u7ueq7nEnVkNf3/LwR9qrqI+Imuu
Ws9H6UsNl5g0ML0dV01hUSa7DOHImfXzp87m+bslqEfqwk2HmjyXrefjmL4CfN8nID+MxdcHf166
z4ttbRyxfLHneluUgSwu3DGgCldPXfqh8dumiHqRhsiMVVzfJkYtRrpNxbZxkIsY3A8qk0bylp2u
fjOpJQHxLkfHg0+aBOZVV4XpsJmDKfAuE9vK2z3QOz+JPBgS7b4puvBrPLU0YqokXmSA1bN7XcTp
NIOgUDNpg6G3kpsqTWe0jSHn/EZDGoQdgSetuKhiJFuRzyYmt5mcUKjg+m6dSFhJj4imF95mkti8
dkKX+MIEDQ6CXTjHyc3stgtYNXjNm6ReGH+Cnk6bptHRIEe0jIerQs/tyiYw0Eq0KU2d+FsagBoW
74pEryo0xnoFhjvqwqL5IiXO/UPt2lm97wWJOxoE5K6/kyNqnk1v9W1wUYoZk3jjNKvNJdVQd0ed
+xe5b4TlVSBVT1soFJ0d0kYKYte9DU8qQiCUJBiIW+99POGfgR09YFtvgjDT24ZcO6DGPnOLj3aS
Te7HIuiXe8vVsyT7PuEb51JnQFhSGTkpQk5M/FlmZZ8s0hm4jeyxAwhntJ9dqPnJxvLlVTvjK9ho
sXaGKHVqv69JjhQI6OcOGslILLYJ6b5waJ3YFZs8mfHWUWwH5Ocmdj5el5ZK/E029v273oWkHYmg
ICGeDJStL0oFBA7jaezf5J4vASnGizVd9NlkfgJfjft1AGUCdGCmEWWYco5cklrK7a0/WNA2vAlc
9k2HZ8nawyeTVRTbqruGTYaAr6CNAR585UOaEPHodwAMzVa9tfzaeIjbcfwsIRcXIDypS1wHqva+
z6zYb15Q67dS1O11gAmeIreJs5JblOkBAcv1B9OpQi5YjtRXfhNgIUHEI4atSJphCNHZVlPGEk+C
W3PoQ+OgszCZvqggWHthzJZN1/dhGA3+u6zyqBxN+9dUO0YKwJAWbKMhjV9NRlJng3cn13vd1axY
sy7nd2zE0HOXeqk+uVVdGps6IR2zJeWYfs3zNri0s6x6bHqZ3WkxjfnbOPGdT0XWwZIDOCnwh6bA
J6LAsWPJiqmQAlfhYHdbnfRlf1n5c4/L2p2zT/Vo4rXme4ibu8laDCCAihrTdgkz+dP14UJsirKu
YbL57fgV6LFugQUEVbHz88T9lBolZnxQi7EFaEnZb4t0Cl1KqROdSBHsGLuhDEFcpc7MRznWVQUc
vwhbc+fjeMecbCzh2wI8eAAFix+SuQB/Iaa3Y4kVfBY/gbSEt3Voj98TaRp4+LVLvwY3KJxPGXaB
ZBP4NBNhCeSgTSeULnKHGEsEl5ClBjPK6ABi7evQ8Oxt3y/ZncW3nGy7BOHLdozxMmzpK1wbsHTK
+jJ0MsfZZG1tU/CSqiUr7ll0ISynLsROnuRlf68MunhHEx0BnagzixrfeuCO+RvPMrQLA1WG9Hsx
UvCcRjhK+lf0diojrkX1Z0uDSd6okeaOcF8lX6dlpkGFrnyMi4PUngI6bWWKo6ZmU6DGHg8ox0K7
vp+mwH1vpLqz9l25yIpSuqdxa6dFRjMmBRYVj7vwZzYc0h8wC4RxL9ymoK2VJyHtUGzzlqtq7CGg
RVWnQ0TFyu1x626MyYhF/x0dXj0Z9yZgdG/ZDKadQaEEuReAXi+n2KJ499/rDiNfgAwrGvusviW7
BhyTreiDa0mDhF0X9jsv88qrvIPAkQgNLsE3ui0YSuvjnApAZh7+/o9+XIPcopsWhIbXj22x3i+f
nnR0zLSoXSE1ogSATGf98ycBRYJ6cqyn0IlyL3nPdFVIqOJ5U8C1iEBIEvTWsovsuPjJqVQA0zP8
bYPidwOnFbiJ6j/+/kH/ZQb+j9/qhf87JHqr5Lcf35pn/t9V7/Cn/9fwAgy7IWuRBJa/cp0JSf40
ABteCEAadZUHip+aO0n+/3QAC+sPIlMqY2ROTJdrDWHbXw5gIf5YldTkWJFVU51Aa/w3ONHO83W0
/tUoxtd7r6BWtZqRn68jKsfs1AuISYFz9efSjektEOGhvR5baR6K0fKixvMxVbbQperF/EIlO78e
+8kPcT12dPWgvRAgj0aEu6wf7fvM8FZ4RQuJmF4ZNNlw2l6+T8Qo904dQ8AhteYfCLj68lCLrf1r
BLV0udR0zNk1sDT8tMp2Y05uDnZddl1Iv9h0a/OMwEFBRaNU3fs7s18iP0jtA32cKndbOhoAiB4V
3Rw4r+Vaf5fJngau6ozk9PnlYZ0umzCeOjgKPJQLx0JvteCwNYfaipB6XXVzq7Z66j86hY9SaNTt
n1Lm/xcf1fiI50Y+/gvwev+vPbg4Grg19f8PDPb1MvDK5/W//ufw+K+f/+1ybDL5+PQrwxj/n1+Z
BVad7wuB7Ko9ZDf891fG90dKa7VTwVwhyRPwSv9PGzfzD2KdtV6Bd4CN1OTf+usrc/7gPrR2WMWT
+mePt7/zldGg9dl27ZLPhJ5K/g7UOV5761j/nZMpjEs4TKqKk+EDuJJwyLZqaTz1oR98syLAaj1D
fvHMvM6+qqwqrHfcY6xZXpa5GushylubBik/p84o4niftq3b/FxU3Dv9G1NVxscFCl0CrItE9U1W
T/J9N0gapvHJ1XejNQbfk34sv5s0/foUAP+m0TnJ2/ByDZtpwpbrJaXtowSc3Ipl+kUrpzjk5OpS
Ov0ipaT/URFM9P51Kj1tglqoD6NacloedULR4UJXE1Gzbop7kzAAAHVgPy6JOcK1lOQxIiZFFG9n
s83tDw02weKzJWSmbkHJiwMFuuqrC0PHizdEnBVYsUHPv9JaWPcwOukdsQQq/erAf3U2DuzQm8DQ
cQvwagU9x0VhER8VqeeON3pBdhshoSrMaOLWsNzPVZNx8cLiZhFjB0o8WCrL2pustWkEsSlbC2Ke
aPwq2HvWtGL9ykR/UlnuFNfcZpx2Zw6281B2Pn2VGpEUQO3aZkH2mLitvqSap9NLEhrG8MbGzTl8
r0Sf+59tOxNgCbvUaLd0ZqTvkQvwddh03jiHG1LXMwp5u3aXvZfQamIrWnh4FDnchJinMgOiDFt0
P2P6K2V7ZVMhrNxYZ9ulF8ktOQtqiDYophAurz18MLRVVWuPlK7YtoPZLLeGk88ffGeKuUFMk+n8
8K0pcUDH0mCMTlsiSa7TMJXe1q0siCxK5vBHfKp4/UWu+rrYLDSWoJXaoIipqWvxF9OJR73lpZOl
gNhTxVssTZpIzlTcGmv6Y9FDEx/3FxmUFgrJpQ08YLsWlIXeBI5YE+XBVRJxfKnRkhjwlvyELlF4
FEAdU6AONrLEb35hCRbFlqQhPBtogQESnZBFV4al9IkVUzVDx0FbuSlTBK7XjlPUyd6hyd5dnOjl
Wzvpvqd9SxyKjW7SnrJ5lnk+7aOc6WtgWNM7IU3/G0VGAyK1l6xt0QorTvZawb/f0HYHJtGYjPE3
DqGFHk8qDR+ybr1VBNZUu1sn4e/o2rH/nBtVfT8S3yebsOmLx7wDcB01lc6+J1PmvF9lkJpzSU6H
cuyxn8g+hGW5ivC4EfrJcmB22l86lzVPRrLqo5Hm1QP/pH8Hx11COhzV8L5IM/umCvNas0BsVGhW
Di+KhiplVW8nxyHf0ebh+CW3PfrXAo4CW6TQ77Vcj1rrl8Al+662+bi3sncsWscVS+ehQdXDp4QW
QcvW7SHpk/kuSt4Ht6JbY5JciFQ+9D+KxTdpRJZ4IA86Z0V9AUS91aBs9F7So8W87Ku+draKqtw2
ln78rVqm3NjJXMHUwm6cX4N7LNutMfUxTeVlpnkXRDcx7RTy+YrgYv5iYq/8bk8rI8MWyrldHOqJ
8N+XTm7NAtAtVyqz+riAH3XAl9ZlcJkkcrgpDMP8XobgoFfQlg8j1WyqewZ16AcgazhYbiP8t5Y5
kRCIcSMRrA/dNRZl73szd8CbVMe/B2A2nR96Faa3fRe370l4pN0G9lkNWtYc3vmxY9MKAFYKEERk
PfRIH9QGjpP6nEFlht6TzHV31dZZ1yPJ790voLp8MLodLKttYsQVKeIKqBcZAMSblGW7mL3B7N5Q
rWsbMIClcdvZftFESVip95WdUcKl05R8r+pWBpsU+MU1zw32IiNcC7YMRZsIRDHkYYK8k9UbKrLF
FyWD+qEzKgnWrB+1CUDPM/VuTMpO71yRZzftwI4FNYO9aJt4DWETxGyEy1gZk+8Qket04/Sp79NQ
yJA/CknG4sZXPvCjUObl41Sl8OQ85Ge3ldmxly50EtpmSuk7GztMtlENvxrvcENxZOJy/gOqIogy
XYwDnNzf/XQ81Qko8slvsHnY+j5WoTi4sMAIkErTOY3OKknzNKv11BdyKvAZY7en92KSmADKaJtk
f6CI6iPETBPlA6IcrTd9ZeOkL4MGRHdOKPBxoDXXO1YK3cDJwts/w7jRUDpp+/Y5SUr7QzWZeqIt
XtM/lBmetMLvY7UBQQVyjRYp8feKWxWoj96uvmhSCP6FcBogYcptWVZT5qkHyWsaN/nie9VmoP0A
PZrocvZj6NP6QoVF2ezIYYn4GjSL28BH66tkl7cydNb/7Qbc7n3anvW5HFlBfaWvmtkI04sc3+Yd
Bdysi2IgH7yQDlJjbcOx2UKyTA1qjpVdbQrD1Ae80jacRJvNfKPA7mlgoXWrgOhxDk6oAJbtwP7Z
bzU42QwDjK2vWxpayE1Aktll3IXf01d1ymV4Kk1/0w+NR9MvumV+9nspr0oVu7/IN2Q0IxF0Klvz
YvzD6KybbheIQXf7ytTVSB80qP0XQV0O4oLOAAQmqsGiRQOX1v4o8s547Oslh4lj41BdwpInG6wJ
kTabEmUh/kIYaGKwa/talIkP0B+vZXpR173xoapGPoNprlymqi5LG05bSrZUGWb8FQiKhZrPttxv
cbEs7aYa+AuiZi6s70krfcoImQbny5xb97HTiV+1n+fvBF0rHyV60yGiXVvxK210ITfcTsaRVhbL
BFVcyV8+ZocfgbkExUa3wFvHiUIP55Igh7gsuUSjVA24AFLSLjdJbxU/ApT1JDTtnnaqyuJri/MK
8m2Y6JkeUJ7Ibwd6Ca+Q9oCFM8ZB+cOh/xc99ixv0DtrcqBBBCJtv/W9nlLIK0P4Q9MU62b439Sd
2XLbxtqurwirgMZ8ShKgKEq2LI/JCcqJbczzjKv/n1b+vWOC2kRpne3KOkhWKm42evqGd6gzJJIi
rpYzOx9r3DBfuscorLrqiEuCm5/d3jH6Y5MW04fRcZcfrta0n4bKzeNDXGTWe12gx4zwPZ6Le6QN
62Rvm63xs3Lp1+8aPZrea+Rr9IG59/BXnCsE5Cy08/Fi0GYKrD1aFR+73jHL+z7SKvdYKl13jlUV
mzNzzhoU9hrE42L2kM4tE2rvEAQVj1W8oMTX57K3gWsGlg3x4Gi8BlR6cJpd7O4PgVvPuaHP+zmu
bJTuFbtIjuiZjD3ygTpiay0Kik9NSuhw4MLD1Zh/Hs9tL/o/FO7ImvsyHM84WRo2UVbh8nKPLgml
FvNcHkPwwF9zSt79rnd75QFnRmXZ48hSfqeSlaj3DaDj05Sq+ne7a5rnsKAWdEBcJWbfYFL0sYZP
gRhjiYzrDkeICHOasUGfLZwq7HZtxTTPrPX4mT66+8udC1x93BjksKdPFGWPhoF45r4I7OFPM+mr
DBcNJeYRCDpxT6o5/hHOM162tVoVn2rumY9m1y0xQrmGsye5nWYvG6vkLlOoKCqFjReNpVgAN0T2
ExOn5FOfBgr5Ou7BXydT6F+DWrhnqyWL3yOfoFQ73vI+3amhNaq7LlvGe9yHCqaCROBZmxLSedIL
5WdSWcQGVS2FIlPZK8MiLYsiPzRiiX1MZ2WPBnoU+rjsmSnPq90/52FEkl4o1vJAayGcDsMStOoB
I2Ikt91+UTFwsYCc+IgyNr4e1Z3lm22J9YnUDn1qRC/CnTYWg70zKQsia1rHEz6nQ2gp+7x28GB7
e7Hq/zevMvpmt/Lk5x6Lle+/58cv/8H/VqEInv/zgrFAVu7/lJr+qUJpLvUpBApg0YJigf9BDvy/
6bGj/QeYAMg1i74vRozGv0UoQ/uPLH+AIDDplErK+5vS48seMxVMyliqCSifcqakAK3AQti9Rip+
IUuyq1QjpLqhxtY+7DHF/jYZHYdlWJIq7XwisKV5UnEysp4Dx0mSOzdp3Pmp0VBsxl+Hyo2D7Y6O
g8Udd25X7rK5QxupChr1Qwqm/UsUxpSNGyxs512Brzg1p8gKrA9GZJJVK8g2Y4KoFYXT0CA0FVCL
fpvONRK1amIRP9S16J/NZVDFzhWK+uRwk/7tqvT1nirFTe5FNSFKAlmAFs2Mf5pxdMMaFw/sd81v
Wq/jbisSjEgP6oig2y6dquzRHEnsdilJSrQbja7Be6dHLBQjUDtq/YTW17MSGjjhqMlQZb4qBo2T
ryVLZvgWDkvWPlPw/0RE3SV/79+ENPhnbUx612CDWWg4mpcFQnLuQfDNbNDYZZjgvItnD1bjS+We
85QcfqM7v0LjyPHQsGCvAd7if7AeLscL4rBlyxHA7xJ48Sj/Im/ayiq3Mf6FggFqtEsX19G5LPB1
/BtndY33bWy/zWPLFpjjFhPu3w7S0z9F9f+3fiG/iDofkgwAylT+hgLg5S9qQwVrl7AgRGkTdBsP
BpYUhx5BUIF2qz4uR/xxo9ZziLKsg6iLqfSK3CYSu/0zVkQlHAGNFxG2f0TSOLAr4IJlFf2Cr9LM
Wxx0GXXZOCjF+7RIY5fqB14xvoHNMgZLYDnSM8K8+k8VAeSDNuGksUvTSizf9RCdgy9seccIj9k0
AGPZpU5fLT8IvAL72egQFv04Bssc/G0OqPybWMR3Iz4rtydzCTuQc+Ggw1lCE0Gn7/8CDPutfaEm
TjTHnVlhIhY75Z8L2N3csyI9exurTQ6E5oJsBQKgh5b9st1+G8gs9IDdEcgAxkbFdl+n2my/S8pc
+rLR2Jzx68qRn789vfWFxqgcGbgZoHMkdm+Fqsidsa4KK8KtyBEUB6K0mn3dKoNDA57r7vZYlyVp
Zmhyu1MyYI4OJXxZ37zoBGGplIk0wx0usDKs5DSdasZdNxeDcz/XnSnOXT9Ok7uxHS8rmgxLuRQl
OMC/WKqDWF0N2wWDA+E1tDDrCBcL+ek2fcqDpO6J94P2i4ZBhd/lVsWb9X+rv68cxqsvy7AU4SVS
VlIvr3CXkDrnUhg0Tw11Weq9ZmIbSS+auC7WSuPv26PJI/Vvl01OEsQ+kHbZagGYt4ZT210qBtx7
k3BHxxiaZ1PZx6DX9aMSZGi42EIFEqwv9xEfeGMLUeC6GpxADTYM3A+NivZ6YYMgpUla6+yfFgwJ
ROvUNdriGb/IJf2eAfCjyWqREptHxySCZpeFaYMe56Bk0iW+gjmEFUbbWVq0L9PGmp9kKl48zqQm
FpLBePxhYKZYqFZnqQBoIWO1cvkwlu2EmwgLnH8ol6LpfFqwc0R+GYz1/Ex9kcYpxBDF+rAEQ7z8
0uO6woZObQkPtd0w2uryuY4HZfgZqvUSfh6NcXBcsAJOkj4aYyyMd3GhavWHAjNg6iMCCmayH2Fh
Yoik2jOOAKM2UhWcx6yc37VoVOfe5Ex1M/vhEgtcTHqtiMXXRCk7C4sLI8wNnNcIYrPPEMh04vQp
XEB0ViTlpHT6Mi3fILLF2SEczMLEXLwKLWOv2n2kOKcqQ3b23IWUrt81g0PeYc0gsu74M8g2/EiZ
0PbZY8wokr8okCCgJ0Kcw0l4NZero1UtRODfRXbiJPmJnWtTvKkmE+OHbhlyAIhjpCgp9TSUtkwv
o1k76U+5NtWz8avQrWJs7lCszpD8L3H/nIWHUk0dIaWvB7MhYMYOc3EK41xxfroKfg94Ho4pci6W
CU11N5URyjEKqvkYKUQF+VSMyUzUeeizKe1PIhu7A0NE5+qn62ZZca/gEwWfr8gpVz4oU0HEv4vD
BRizralY/6TU7NJUdu96XCsSEvqvhli0EZCAVo73ordy924MUfcDEFN1wykqBkV5Z6lzyOujFG7U
foyKeC6eiF2qXzlADvc5bJSRnKmvAIV/Q1YsRHjBylTgD1Y6zeojUWEsnueCNs4ZD8+29HW6Hw4b
14rNe6AmhEeksGY4fZ4r6qmhawepX5XGzO+icEn9tMqT0byPwEF+itWcfmTZjQUSaplCqWn5yyko
xhFhsmSAXagUUWoetRbLl4e2FpFmHSmqaXiHuSMYXMy4Q1PzFqVr9b1K4eI8Ws6gH6GxpNlpBDpB
ZS+zu7h3wnsH6QW7BilCc/0T1Iy8/7JExUK6XzeJGp0mvVVIodCczycfIV2Mokkq1Xih8miOev1V
dOCf70uqzrIiAPAPwgMOiIB0d2RpdKip5+IcBy1OySGE6bORnPRpqJR9V2EpiJaRkqriCS0cvuwO
eu5i/AUASsMK1KojxJ8CDZBITqdB3IvUJCBVR0q4f04iUR0f0dq6f1eJsioekODXsDTFqi4mc9YV
LNlpr9T23Riow/Qwl8jgHp3R1sJHzXTC+At+Dnh5Pw5JXjmtN45R2c1YZufGdKpitQucvyg8B+3n
IEYpB6tGqojopUf22GFxipG6G31uByOO7yyjrcb+Prch5KFhaqf4TzoTqgXifTOj9dugnoXN3AdY
nFOrIManc1PslkAzsj/mEcWFr72CeggEK0VTv+CkpvZnOmvldFIavQselSDqnmGWGcbfc2fa2daD
eHldk0HReeSyJX8BUk2cuArPAjz6UsUJbL+egYKURdpSGS8pwtm1uqsme0sl8Xo8wL/gHCGtk5td
de4TibPsaSb5aTBGd0VUtneIzJY7R+eSXhZEKt/yFsr5gXfWQI27UtABiOVlnIF53zB0FJX8CmHC
Pbtx8ie01vYIirYPTu9ouzIPnAMIpPJtOcHL0BZe1uA9uTzRLFzFGhKiSu19IUHroza6T7kqpj0K
1MFZVaP6K04+8ykTLM6+Atq7DxMUav2kTpCdsMpC28AAXMWuBJUgZV3Kc/BVVUOGKL+FlBhOKLEz
JsGvaA71+6TXBP0/vFNuf+7L5SX0sPmzUWFCpVGFpu6uRrGjMNHNJah/NWWO23xatxFGMxlx5bHW
s77wrSAJ7I01Jtm/jHeAsxNB2kgyIKWBLMPl1KxgnrB57IJfNaeMcroBFvrYCBV/M3L0cTilcdoF
+67pFvLTAOqQEyTq/O2tUwddQaOc8EeVmmKrXzGZVk2dGnj7ro0CErJjNYVNTh0wc/TmsSY/pCqp
1zodudsDX4Z7CH66KixxtEcpBHOaTbnyv62sQAZCiNow7vQhthIcZaYZRzzRa88Ft2N0LFsogotY
Bop/MQI7d7eHv4xt5TYHH0SeAqdIdRzkFi6HV0Ro9QbOMj5+Vupdpov6PhRj9C4oCJQ2ttcrY1HY
QaFF1nGkdPzlWJnoFp26ru0TY7sPKHBAATHN9IkS95bM8vVQglmxndjLSPmoq6+aoSU1zmatYBuE
3vbBmZLsjMsfvlaq3m0x4+Xv/jdif7kqeGBRdaJoBaVIXWVes4hBYhRheKSt4pySBretSNY5RSVd
Bp1CxfY1UfSNK+GVUYGdk5ZAKwUEul650KFETGVD8TMz6z6UQowny5oRc51U8RHQZ7rXlMFsNtZw
RZ9ishYaFiqZA/YRrjBkhfD3/eoUNmGIcOMjniSpesyTYSSwx4kOFLeGY6ir0nsM99pS9ouXZZVs
IM2qTS9PBSzSbfycq3WmNCLVwsC5kIZyh1z+mrAfAlqARFV9oikjGMOsyb4MfT1ggljH3Vs/+ctF
RcKLchMS4WvtvaSJtA7/7ProOBgg+HGa0593tJGafoprsp23P3ordrKNK+LyWuaTQ4UhAeVW4i0i
N1u98gYuRlNUB+1xpFP4MdHF+KyiUlDu+75X4Blo1taIl3fyy4h0lKg/vbB9qJZcflY11RSd/mp3
DEdsuJs8fF8ogOpBAFRf2dTfhJEUz3kX4iBGOPfh9pW0vhFZRopeHCdKchK8uHp56W2oGbCcDkFg
ks4UIWYKlWX7KTPouI1Fq/mjUgETTrDuuT3yijIj5y0EeDvCDQuVbzQlL+cdhIUSRtLtaOjD5YhB
5bJzp9z9u1mG6TTHRr5fxi7dIw4W4+8N2ctKLQvvItM92LGj7GDUDuimiOptOvj8MLYRqvQsJeQr
rprVPi9pc+ML2MxHpZ6GvWv21RF5pO8D9tre7W9w9fUZCb1CetkU74Fjrc43lkB5X7bLfMziRtB3
wd52AdByShNT+aNTovZBs2iDg6Pp2o2hrw4zQ1uwWynNM7i+rnyU2MM1eDvOR6pqxHjm0KUAjsLv
Lt/2x+1ZvpyZizsbAROkIF34ZVLufL3ShtJOcaKN2pEv0Hp9hteRikkV3T8nPdWZhQe8ALCGK3T4
bgIsf+xQPdw7aqN+rBasm5as/mrkotqHJGp7N9XyxzxNo590pLZuncsVIdqGZUgICkWW6hfv5qoa
3mGYw0AOzq3AdbT7DLOXBRuUDEfEPgzS95i8tc/5oCImsHcR291YlfXwXK1oo6DlIJ9TlWvo8kyk
ozMNmQ1obKRLfUKYvPhg1sN3SOnDkQpCtm+j0b0vlLjzb6/R5QPHGyMHlvhlRAzATK7VHcy8xc0U
6LyP3UDxA9fYMcd3uMHXLNdt2I21YQ1fYtpFn2+Pe3ndynFlQiXFBmGPsTXk5fhbRKaJtITGM6t+
HzviSNFdHIpyEsdMmiq67Zid/ovxWGMONskVVb/L8apZnyj2UEo3A7s923iFPyoJXZxmSf6KtEnd
uF5fmx6MOKjXIIp5O1dXiaJXTdY7tepbRulim96QtYGyg7NAMk7ZTVofvn2CaJ1Q1ORWZzXlDvvt
g5adDiSF6N0fAVIewNMILCbTxtMD9HYAcZYbzL/Le+SfBWTdoAADgRVXzPLMUMCKV4IPKjvpYTQP
zyP/zwGervNfDAX7Dy4LbxWywKvD4SCf1RsiWPwlKCKvnWfF3CEu5XhpMAXKRhzw2ry4HW0HUylK
4WvacaeN4YwZueYn42Q+tGbkPFh1U0kk2PB8e8muh+IBlEePuJaHcK0jn4+WtYyJqfpicG3PjVza
+GZQf07b2t4Qvrg+5oCn0P4l0ZdkzXWs0bkm9pJoW/mp1VaeacD9acLE2Ucj2b6Kk6nH/bKlaPva
/KTkGyvHEmlrBcfeQo8NRqbqO9DE3F0HJuvTZAB6OBEX5VsP2/UVasEXl5IDROpcSKsjJ9w+HaIh
Fn5sK339HuRvjd1e0Tlwyqam1esD3J9g2i2Ac4OP9dh0Wfzmy5QKguxzM18Y5GvOhZkKZV6GXvPh
obW05/JpX1RZ5dcUAvZVYluesSTZ25dWZnpcNjpvF+ImlwffXrIc1iSD1pYde7IEcAp57c5zbGte
rc8m9Kq5efORpI7BwadAxauJ1vPloHzcHgPFSffjxPqG1PzoazNYUTN32g09jld2LiIcdGskyVpq
0lyOpECw7HWl1H1VJxgXRdafyJuIEbN0gYPotjtdqczDm08mg8Kyc6HBk7SvMtsY/ECC8YDO6zRH
2KWXeBfjk3zXZrXp3R7q+qVgyVDjA78hG5rrPRPrFHIVa9b8OM8FkjSK/m604/EhmJToGQXKLfeq
Vw4lO5S4TwqrQkZcfc/cKgdlTBgPVJV+wJtkejKi/EdaT93d7ZnJj/Rv9CdfCEJqIjuLybmwkdYf
sa5GzOPmxa/cuPum9kWOZlFWJBsv+/UwVB6o2tFJQ6YKXevLDQI5M5+aItR8PNKMma4JJSbkBYBK
3Z7O9f1CXQVEDUESRSTehstxHBeeYZsYmq9mDnuCi8hfKAP/UKMcD9xgaDzqWwO6HvVWgfZ6i0io
jmkio0KAyLG7HHlxlC4rO1xGIHkrflHrvxx6Aw/KIP6gjmgdbs/ztdGoTNKgxBEPgY/VfVKQN2gh
HSF/0ouajMvuQw9sMbrJWWbf1xjmtW8cUVbXpZ0ERR0qdASEl/PD4TsocWboaI+50R6e9s9e2PeT
VQVw0MLxjQ88o/GsUxgD9AIsai2MUGj54Jaq23m9MqinmpjwqGAkme3yzAE3/raP+TIYkS4Omchq
s0Evp2aSqpZRx2BVD+JVVK56SPO+vl+GEOfgqrQ2ztxlTUFWlpkc97KN7C1V5rVFhoP1RzAMRudN
WmeeirCaP/QuHvaHuc+TM+O1j8HSBCfRWuY3/q7euM3Wt4scH4EGh/2DAM3VVoW94qD2oXReF2aw
BQcrQUBxQhega5aNXXM1FBAMKZTPdnzRylxdZJM7oBM56pU3ttb8x5BkyDNXdd8m91ZcpU+31/G1
wVyTFgWFZALQl5b+b9G1DmJN12KDMKkqknPgpIXnlnRIO7et3j4vyo2yFGGyOfFCu9wyE4oARm1B
T1q0qIbk7oLYhVtetvT/oNj/+eaJ8VBz+Hh7GG0tAJz2VgAQjLMX0lL3yZKcL2hbJIcuKoyPt4da
v+QUVXgNAM+wL0i212DAxG4xzEErzMuDrru3WutEamF4qJqRFs16sq+qpdzYj2s6NRJUoFiohlNM
1Nku67slhNQa0KJvPa2t5yfFZJvsIqvp7paR/m6QatrZFn3gg4DDNYdS3ewhBw+mfOim4mNWGO2p
TlxtSxX1lW8BLpnCOXmwJOquHpPJTbtCs+nlw14s/GICNb+voSF4IdCVOytvYr+pDAgSb1wC/jhL
Vjip13NL6KvrqMNEAKGLYvRAS8xg/QAVGo2JN8ccLye1ayg6aN3G+3x1dOSYEmbISpAJrLXpgnBS
pigtRw/dv/RXrPeu3xIvnMpKbd+6meVQaCPC45UN1HXEoSd9GaEJMXqjASMoy3EdSYasPhUoOm+E
pQan8Pfghs1E3Eb5FvVPlUtIzvq3CyFelnqpLWv0WkMx3qFCXO1VNRg3jsxr346sjRBKpojA+y5H
ifS5E6K3R8+GBHM/ibT2B+hz2a7Fxd5/+95wZadDuvzId/hyLN3ser2uwskTtTRsNRekwAHrfIgq
4OxaOlp+1vfFWy87eX1LNJ2cHmmiDLp+/4xBOmla0k9en0ThwejK7J7rZ/Y0kddvnx9NHK4C9j69
3XVcI6q5w8qIUu4oZv0HRPwp3ycQlPbI+HSfSkOdjgFp6V+3v+orK/gCgwRvJstrV53HCGF1vdFG
LzaHX2gyaQ892BWKa8b84b8ZCVSkavNEMcfLT2nksClwzeKcxWp4t1gKN4qLslBO/3zjGlmHwmx+
JvXvUKtrxA4iJTCKefQcBHIeEtzIqt1QBS3EEL0DDhZET8oQJnulKceNAGcFniPCkWMDTQcZSa2e
bXM5zSZxYrvql9GDUAzjkZD45IZh9JTZE0xl8qUB59C4NZ9LXCDRcHZm90kdgum92jbtmYciOc1u
UB3SEoudXVDRASeVVZWNT/TK/UCrnXeOBxxDxvW6BySPrkGVUdpb/tLQxPk0CNvZuB7Wobr8Fjyn
QDcAbJKQr0KgxcpSyjYseTvYKZL6wvKdJtAfnCHSPW2at+RTr6JLOR4CjVQaSA4Q0r789kCqKi7V
gfFqQ/gIJtJl7o3Yp/Kv4ebQtz73B8Q3yNrwr6ctbZSrR/NleLJXIjFKDmvdwd5Y0j6AQOnV1pQ9
arU2qMfWcqZHu2wWZ+eUWf++MzvT2DCee/UzS8MkNLspQa4RG4uWjdOgsuXgZfcHMlrnDLdfHKw8
aw5D6mw1A17Z4xYYCXYdxxj9w7Ww/dCCaFwsbfCqus6CXdRayU8qneYn2BDwZwZEWBEYy60fiDwN
h6qJwxo3cqP+Wc5aCuUzqiBuD0HWeQMEWUiNVDAOIVpm39965bAZSBIpPbEewGZW+6EccmrRw+CJ
gaS0Qg9R88xGK7U9GsZ6sBGDXy+DjCPoHVIIwnZwbV/AYdOtCnibp6cQj4CtLH/Az+CWweyJ2Sra
xoX62niQTdlrBKx0KlanS4MqmA2LM8CyTYcRYNQcICiUxT2UNdxiAWSxTuXGoNfvBfU0meRTgJa+
k6tXuDNoqfcqLnttFafHhfbaV6hd1fcATvWWavb1HYXUJVUFskWmyV67XD4QdLMzqxlSDlHf/hSD
gaEeIu1fb2+StRA9N/blMKvv2BpjM1rxMnsDYKhDa3c4ZTYqEhMZEfKvWm9t5VHTSw1MszL0X4GH
6hiFuBliBK1+5EPTFL/9k64+MrEbgiHyM1MOpyR6OfGM/E4viRN8LWgj3DBIB5CjVHczmaZ3e6ir
TURZH0syElXK0shOr67MsMbRI00b0y/joX8CU2Z4YY53hIqJYw1Vv582HshXBsQplfyRBoaU8ZZz
/y2iikbU2iP8iH0HWvkD9rXmF92B0+O4kfkYQfje8pi+ehSI4KTlGuE2rQy+7OWAZG5Zh8OH8KdA
Ld+LOLSeVT3Vf4UGLJRdDi6UopxK+wRioqvmd22sbMnrXsUjcnSkmLg0XdnAXe0wgj1Xz5A08sMi
qv8oaGK+UykOfFOhPM+oWSThoe1V5I4TUW/s7uutxLeUnuXUOuHMXbksRGNvBNYsfFoqktNkoiCG
aUB/QhAAIfPbm+nqAWSeqKW5+DgxKNXOy09d6XZmGksl/GFCrSwGfPzMF/2VQ2CF2NvDIh1xT789
5msTpGfA0QThpQPWvBzTrNRq5CkSflnNyhmaKLYKddba5rcyDFRn46l9ZTMBA8XD+aVzelV4n7Dn
MI2x032y1/hgiHk6L7VToc+iVx/1amx8NUyzRwzkjF2mivLn7cle3YhsFLCoULDoaRC1yY/x2+EJ
kwW7uyrT/MVK8/ugt4PT4ibdxjKu4F18RmIINivLSJ8IQNvqUpDC9HlTDIavTGrwtZ6K8dTGRvCt
zbPQOnR4AmUQv1q0urPFnKo92gfDn1SdbWPjl7wyXySN0C6S9spkDasfgt6q2Vb0xvwpDc0vNWiz
05C19UaufH0lSaARtwPUFYKF9cNtNZPTFWRmftbEvwwBuWinuqwsiPH8IZBc+TevIs8nbrUUIglX
18dET61wIDsxfKKFvyNHFxh3Olt9G7kVLgoALBwxAepUXH4Eo6trr8VENVi61vCN2Qz3ZV1WO1Kw
9s4VXbrxXF19PyoMMHKZixSbopR8uSs7KOeWDk/Rj0ew2rswBBpkFU7xhL75hyBJh8Pt73c1NcZj
U6JTJ13+aBKtxrNF3NmYd7A9o+CzCi7uAOy/aA9G0+jBxmJd3WkMJo1aEBSXfLd1q02xc5Q6kgRL
JVHMHxe3az/naDT4ur5E92RnNOLLZdnfnuErg8rasYF8E5hcCLCXM8zRtIHJwAwBd1YP1eCqZ6u0
zSPXqyUVHucDujlvRHVyzKQbOtreZGqgc7EcvRy1UyrXXgqmqqVN+KQJpdkbMSbq+FshTRKhAFAi
sbMb0CPxe7U0kS5Agub2zF9ZW3kkZD+eUj3Q0svfoBY4vilWxdoi+OLV6jCAcUAmPouCrU7j1eXC
dOnXUiYzJcF2DRutEBpFB5bGnAjc9HGc5vC8JFC4bk/olaUkTuZYUF606QSu3idlcgusfriy6zIy
/CgOkj3mhpGvqLFxDq3cOEPg2Gr0v/YVX7pVgIPBpKwzUavHQtTGSM6fWOl9nxXZPfgUZF1nWDy3
5/fK4ZdO2BZXMdc0j+PlgjlBriJarLNpAOQfakX6nNtJe4irOn5QQrHV+n7te/IaEOkChaUoJ//9
b0+gHsAwkRA5vylT8V5IQZkMq1QPWCzCkEGJNAtCyP7tSb76PWlxUr3lXHB5Xw6aC9SqasDx/uio
ya7ukGuJhIKYMOy1jaFe+Z7US9AGhFirArhbHUIAy5MYGjR1zUxBsqnKCGl2oHPcP6BaGofQtJuN
5++VL8qIksfLXxIutZocQlwj4lPCRw4bT8wmWYA2C/sIgbB5EHP05+yYYiMLeOWDsi0Zi64qb9T6
mEd2vVg9q8wVjkixNRiJP6KrieRL3h5vr91V8G2+hP06ORNyEu4aoFGpE+JhbqD6OjxOP9Wl7NWE
SSaO2YibV/nit85SeUEwvrlTJkcGIk6hhBSTiv/lhzUaZy5itJH8NEYNDzAh0mlGSYKF3eR/sWso
PMjQjcgCSNPlUKjvdGjVANVKqhA8Uz0te9Qb8/ciQvhGKN1WmfO19cPx15QlcckzXx2IFGR22M9c
MKHcONYMdCIwgvwOhMOP28v36ki05UhfeJgIey9nltBIsFGBZlLRXIgf45z31gdNiVRtN4tw+XZ7
tOvTRyrM88MDJNEa64d3WRqhpy4XdUXe7GP1lHpoukPqmOPsXs3oQ94e73p2Um6CGqklyezG2hKl
A0SAnENh+H2kmndGBqwhEjjNWE4QPd8eaiVwIZ93ORbwdvYiEDSkUy5uTooHsEVR1QZiatjFO6mm
1fxtjXaWtbswtpv6iO5CEvoIAI3FOwsltBTnNISkhk+VA1/6Toy2+eaaKZ+arBju00sTzl1t3IrW
bl0qKYXhMAjMesermIZ/TZax5AcTM9vco54OgNMe4lQ73f4iryw2eTEdTgldAdQs//1vTwmS/ZU2
BYPph9ikIYpeOOIe6xvHhwVc721gxxth3fVV9HLL0uEksDMB4F0OiFXCSBhSuH7flqnfz0P8LUBN
+0SBUPXQKWsfcz3AISAYyo07/rrPzDmlIi6l2bkGEXG7HDqyOz0v+gksZ1Spwc4MzW4/1AAAk7yv
vi+DPp0Rwnd3sVlYDyrCnR/qoSqPJT6Qnwy7nrzcXcTGjrz+/pS4KF/KzAtp6XXDfYD5rcdWSWhk
lNHZFG3vpXNTnNHEX95VprNRunxtOCBzYP4lk4KU7/ITAOLLrQSgrq/QCviIYibCrIkzpOju2MPi
1ZnhZhtvz/XxphYiU0vQpcTT6+oLi+lUGmRNX0+jot3lbQm/GkeW0h80N9xCnFxXMoF/ED0LdhYF
CnKyyxkuqG1DUeRVRbKpwZcIOU6r7cUzVvDFwWqH7mAuKYT1PMv/4gb9hl6Gvc8neqom/tIbc78O
r6WJLzkuwEhZypRhx2+nK0/BX/ZaI+i55N0x69w53cP9isqNQ3W9rIzDribNRb8Hx4XLcdRWDEMW
UeGKizn6lKt2fLYyLT/nAAl3Zub8dfvSeGVaYBOARMvqN/Zyq4PUphb+SwbI0nTiG6PiYL5zolLd
6CW8snGYDc+CzKjhE672Knr5YbUUKlWtLDE+dZhz5Ds3HcdzX9S92N2eklyJi1IBOxQyANVY2mcY
YK+upblOZ5JgLMgQ4Iy+R4prfoeFFC4nSsJK61VmNynHuEG7YmPpXpklFUmuQ951CcBcvUidZncy
YpNp0dKfTSQz4p3S9jVkQUX9fHuSr2wTxqIzR0gmo93VdnQwAo0mg5qWOUf5fcRleUh05BBggEQe
MnLRBgL51fFkG5hl5PCvX/bWsSanty2UsjB9ucsSJ7u3CVhOTo3FoqD64/0X8yN3JwqUIOs1P5Cw
trGabjZ8PU8szxUgaMsUnnYqk7EZN92tF0UuzsWuoZ/F4SZ4gbYiaTqX5w7V6Eh3asfw62axGx9L
PfujEk81sIygaT3VaW1MbOzGCBFKbXvshLLWPS4z7WC10IBrVptXztV+4ieBbmc7s6t0kDaXP2kB
etqYoK39ghSQXrqYvWICqJHZc3p44+dmKIl+w6iTI0ouejlUhP5mTGfU8Om+Vu/Cqp+O+OdFXpfA
XxjgPm9sp6trh/EAmslCJbYN9OAuxzPjIEAkTjf8TjRwDNucXvdumbXO2rgMrr4htwB5Epg0oDaU
DVcTQ2d9sit0qY8czcTvJuPFSkV43ORfb3/CqykBLuPeYaHomGJQu7p2JkdprRC891GH0/KRTWPe
w1CINuic16PwR9MXlxcMZnLrABOpEwGwuzWPWqnouReniUD0MZiyqXXe/Om4FsnEoeci+48ZwOUa
LXpmYFPeOccAZtPf9JhwkixmhLFSdXwzcNeGpioBtIwEpWp9+jJba8wSPedjnBq0kNSmOyCMpD8E
enfOVCV4m6UibwN5LGgykBJS2Gy9KwbcnVKrwWnLsObJo/a5nIPaUO5u74gXWOHvdwp0cslpkIw7
KmZwgS6/4GDZ4IDLrjyMyoidka41WdGcYDn31sFNKhEOu6E37fGRE8InFZA6giO90ki/h5hgZSgR
psLlDWltbDkaFIH3WYoZH2Kp7dz4GjD8P+vezH9GVdh8HKvFeQ8BWH8yg9TAmKDO5s/gZ/tzkFri
4zj1nboL+8LR9pD+RbwbcWT6O5k63Deg/KqPk6NO36NRoP1YUx0+dwn1vIMtkO+XStLuck8di/sv
NaoO4yt7DvSdBXnxQ4hja753BfTNd2o5dMNDUNn65JVZav1w9RaOsYiM6FPQZON3dPIj4BI2BRJ0
fg2kjrh86u4uMLvwXYnaducjcKsMvmXW8XIAzJaX0CXDHGuwFN82zxpFqD05TdX+GPsyRyOaOpAX
oGCDaJaJlv4PPYRNeQgnTiPYRD1G+3ZuzDQ39k0W4XycGcmUV/d9MaIokFiT2aZ3GnKyur7rnLAJ
ioNw0z5/X+CrFnlhE5rBT92Y+sQj5EDRMlZjPT911YSCuIPfgob3kqE0NR/PQMV4RyAao+asj27u
7lSH1oXiu22UTKey6KbpZ17VZk3xTXcHLqJ+nr8Oga2nyw7/5sY9tvTljY0LXj5fF1uR6gabHowL
/rC0nlbxAk2NRauiAb/AMCmPyL8j1gxyJNtFobFgjOA4u7BcYriwRek1uFZsjL+OHwjlCf2kvgLc
CuJ5eU//Fj4PS1vi/6YlXmBN5X1nt9+DQYqvYPXg26LsPr3x6NH6587iOZMEeOkBdDmeKQJp8mYn
96GeV4E/uiJv/GVqBEqlmO8ZhwV/nPFkiEqYJ+SUnc5Dpkucp0Xt3aON9q95tI0kXvwhqNUAwdIG
IWdLJDD3RVu007cSefdoB8JtUh/LXk2Dj7DV4EzpqI7W7+YpVO/prOoINf8PZee12ziyreEnIsAc
bkklS3Lqdgf3DdFpyCrmWCSf/nz0udmWBhbmZvYAewBaZIW1/vUH5GH4ebELngsK8PFbn3hGtTUb
ZfYb18vAKwiqnjxSDdweL7BCGfFjMVZVR4SkSYSE8hJqIIYYZftK+Ejr4dKgpUxkUeC91Cbq/ccM
FvsZe2I839fr9pc+itHeto2U5UOAxYO1V72eGgcTo+B/DFtmJDToDc1VyHkhgyflmfWnTo7JK1+q
cCMDu757aXRivPccbdkq1fTis8K0Sz/xt07iV+YwvfmaYCu/nPtlhjoSW41X4a5QeDAuywzNMVYC
0M4no+vUk5hwg91jzF7lSMsn6z6ojFn8sZag3NPJxsMmYwYT2Fusi3stlAPD6DRyHRSUIV7fbTtv
MtEW5vemT5qpJj0vTeuDj5OtwDhUJgZsLczM+lAod3GOJl2pthnboEmerFnq02f8BY0/PQWdcQIy
MxLccOqA0ahv5sU2DjAIjOwWb7LvH69EmraLrbeattBeAQjgzgvOf7H0u1QooCa/OuKnZDRd1IDi
eDsUxGz4VKuqpA8dtn27w2zDfSE7jdiYhGPhqS5jLvWsgikcdq0Js6wH2BkOi1eKX0SbpMS+cIVv
i9HGV4+wpdreCjZEYoV4DSHVxYtwNsNCpGb5yBpXEqtOHefXel6Mnu+lV9XTqCWqfoZerRU7xy/i
aqvrZOZFZVNarY4DGf5q57EldibsZwLkh0hPS1icFdLS7F4rpBDbsin8EVtXLPT8b/bc2curqy2+
891s8+qX36UWJny4bHV3vkgg+w+YbuFJx3lg5g/kbI7+XzHHQc1B5HZyfujdvDKO85AN26JcTLkL
0jxoW14TcTCRBy+w+8Fkz4vmvI4xekvroD/KJXXqgvPMmeNwjhsyacUyVsR5pjKJdxIA8MEmWbzD
NJEMlVfXLUaXvBWoQXeCLMh5JxN8zO/jPKkhvbEYyeEQljzGXasN3JyF083P2J4FxBvo0+LtHIFU
JHPAYJ5bpcrDHKSEbMKlG/S7ucTD7ISbefCsOUWK673fEqjCJWm2eH+nrdfLLxlxSt9J54sH7FNb
dh++MlpD/F+R94W+WTP15k2c15mzIVDS0SLmGmnlRp3JLYdRf2X7q0/ZXCxQNsZ6VKGbVkJ/JJwh
9n57i6UtBzlbVbHtCRjEsByup8yfKVmcrxPxkdkLuPOyIapV+kdH+snvNs+NT/WQjMYdr1+fNw1e
l9979k9ywOeJjyxhXjekmDuLubd0Kb1QEX+B3nZKrO9xZxESlMaD2HB1Ws1e4Pg3/ywFKrPHDruV
+WcddBafyTCn/GEiiZP4mSaeXpLB92Rk6r3aQCdmLNuPeXlIKuyiNrOqMZQKY5HilK7jlGWGOVa6
+ZdSm+Mftlb31qPoDWzehVR6ukNzXRwcpc3mi7fIWZw77NZAjGqysV5iqyukuVc5Uru7gEhaNYSt
6K015S8wsmK72KqcX3C9dP7a/J9wQ+wFxmtIEBEXbhjIrO/2ZcI1d0gaI43d7Wy3nR0RtLnIn97C
VOqbikmcoCx38Xs4pYS82sd0SX1vVxqZdW7JJlaHuUbse58GjWedllgrCPXtZT0ylMaANCScZAq2
ZjWY+R/GZyMm9AWT41NMjilRSl7j7Qd3TrBZTEQ6WZAmyXaLKqQTQWhlXVf/GA38zbZd55q/9Zg5
wO+xrgX5CkQdJM/aYLVfbQMz/rB0J2vez8q0qyioiYobhimb71skUxPQE7fLliQK7Q40Q6PsG0eq
Z+JegmCQ4Yz76U5fZQxT5Koi/Y52I6/upSqGL02Js/c/VF9WiclYXNVH/N6UEU5SN/4kZLXeshK4
LDHgSa/jfqbfsHwAKi86eGkP5qg1nX7UsinP9wRLECuQeUzmplA6nWFE/dBq2udb5/vl8c5jQUUo
abBFJ579opUlsUYa6VQ7x4xysXz22wUr9QhIpP1tmWnqPjgtPv7Y/UA52GpDW0z7Oi04zexJc5an
YMICLfQztfzjzPPiRF1VjqTixA7+n/tFi7tfSnVjpsJeKWJFBHEXZzvwGnNTjANJ2zdg5bdh+v9W
iqusfx2AQzpfe+ZLNrRNL5ZNjNePvtElyDatasjv8G4L2g0m7RkFMzHCP/Oy8r/YpdMU26bwau/J
t2eLHmBi7nHWykToa1Nj2E1I7KEff6K9kqSdJIlp4W9YFtYWt5fK+NZlvTzaVW04n0ubkFbf6Y0+
NEjlGe7ceihuMd7eaBDvf94qigKhX4Ub1xKYoIekGifWeFRwoupdXur6PQk6SVj3bfkoZyK2tr09
SBGSzhunEL2713YuK2szY1l71Pz51Waq8xc2XA6jtJjHL0RS/PFjZd5Sl14VDuAxEBBN1M/c2kCa
72tYm3lr63WzOip3nmsVTnUnqzCRNaPocGJBdZEvpP7gkcBT7VYK3H+1cWFCuUZngjVAogELWLfc
/1Tt9pAyBY1d/diDdn5ZA823DSx0bFQlV86UFNSuH2+ntwjz999Hh/mPiYW3jpuvUAd+al/7Wuke
oXlI8pkJFq82/khzcfKImvMfYGbjmDsmwj9qJiDIHLaz6S2RMXhZbIbW0AbeczZ2C8k+XZ6PL1K6
voSr6mBfN6lBmBEVbP7g8m/1Q5sznbrxG9be4t1PANZaO/7/B7uvPAYGQncyx5r8Y9L56q6mIHoE
gQ/ObTN5f4dWaRH/QXkLQrl+KvAraDDxPMCz/uW+Dayhic0B4LfOPensW9kG6lApb/SfknzO05cs
sHr/7JPjcmvMfGGpj1yeeRdurRBZKHOxIrhYJ2QnEUWo12RrZXpAeImP73CPOCl5FgxEn7SmUSSn
NJbdhQZe+OZjig+ns7OTOcYIrcUS98DHEw+zlCOBL3PTOvl+Ksz8+5SYiEAsWaM8oL8p/+n4jRbe
qXEd3JAzXrbIQE9AQUwskRi+kazfL/ak69KBXCvt6LkD1pEi+amcfv7LXeI8cRcm29kguA/vSufv
jKPoDWDvzTHo/arBSgVODt0C9wkmiO8fb47kSOOvnZ3GxWqMTUrO0TnvG7LAFKVHsZlEhvc1QfZ2
89kDKG24+Z3uCWN1h/ytOiu8VytxqmRrehS4cTQuRVz88otB3M9e7Fe7bKHljKqp8ropJL1Zaduc
M5p0ORtP7/5JQVk/Y/xoTyFheLGGmqVGIxmWaW3/sR3NphOdZgxskt5w+y2W6mlyYlYVmKdhNpUf
zl1Wa691T6ss72xLuX4EWBWsQehGjxBYT4mz2d84L9ZD8PK1cbRZYLzQfPmf96+tVEsAJKbLk3KT
iTitYO6PRreoB7Dzag8OIE8BU/FQN5I/9eQbR0RF/c+P/4jLlcMlif8EtAdATDhOl0B9UNUiid1h
PJUtM6A7wr3sIWSPGwSZjCOopmVJV9/YRqusneZUujjZotLz3X/+M5iFr3o9DgIfAsL7VzEtizJ8
Yq1OmTe31la5pOkO2NdPkWOmhRGmvui3TpJp9+NUEBo15tWNRfwGq/zv1+BNwPEkR5uLa6U8XnyN
NkgB40TanIi+SPz96sWwkDjl4yG69APRHyKexuZMi9X+ssmFN/H9t6uHrJ8GEsBwycbyghhIXC/H
Xut2QyvGdtMajZv1Ya+bc3/wR32QO3TG3blaiCD/GfONg+OoKv9U2jGOQ5qX18cuSFoM+f22qQlJ
IvBjjy59KLcfv/HL6QI/l/n7+kO5XFfPpfdvXBmmtRC/WZ003/096b42bmSafSOZqbajjx91NQ1f
nwV+ALWA78vE7+JZUvZ+TrRNdRqV9ntCeGaTK1uQvDM2s9jXA6hoKFrLq3Zt2RdfVJymm0UUwyuI
3HgHJe7m3rssuDnodeYqLP03P4NLt40ZQFO1s2xPGsRXEfX9SHB8mTV9pDtAmJHZieWWFvaNY/B+
ha1uU1QlrG8Oj8tym+PE1aemH04Y2fl0RU5eW4eROLHxoLIeN027aopRnDpdS7TPM6LB+rEh42KT
zXmff19SAKrvAUDHo0gDLdmWxKGe6OxMD2i0NYY/+MSraee5Sx4TIaioRhc38cSmzDLpvo6knHBn
WaVQzgMCl0w9o/fi0qWv7b9rdiU0uWvwFqqiceSoDvM80wn3uLEYLktDXj0MK6ydkQGuBM6LxVCr
WLPLZKxOlmv1D3Pq6Alkk67ODwZjSRLnsFpINq3TNeT8DX39G1nH5O8MKdUc+R3r84gqQt8IWB4C
ryw3/ZrXSTUfpoUozE09m9bd6MTDTVL2Om+7+HyoTegwVoEL87iLbomYRaztVdWePI/F+9gRYlzf
ixRg2DDw2z2RK+M86AuBaXvNzJ30URttYn0Hy83wSSejx/t241WuT7z4ixivrs6g7ODVkf39HjZb
ffbJJ544Na36NLkj5MmBYAnDqB6Hxk+flAriJ8p78651nEaGej1ZBFoG9vQtaWFL3vi2/7KrMFTw
V6LJykG+5PVMaRErNeTWqQNDBupZXBV6Rrns7YYh/6Ize77xxCuBDGS6lTDLgJSDZXVsfP8KqmHM
DWLv+pOlxqSNVO2VU2T1hdA3fMyiLsPWVmb3yZD8R1u/AmHdaMBFEG2y3HJufJHrF8DP54/AhQF5
0NVfozw7TvTabU9O57nijoy9ttzoiT26v7xEiXrTESqi3X28DN7OjffLAHk3o+91RIK51SVt2JQZ
YR5W3Z9KUG7rnqiFmFSEkYjEHfMCET/Vma11IQQwEqJjsnt/13wmdYYClD4E2gKWTcpN8xWL8XRN
6xvT3YD9iX7UpyDX9uzkrgqrtJjJDbXy8Yc00eNsxaxpu3jOrPLGhPOKHsk3NZmw4zGzfls08e+/
aSZzTD41v+e6yLPupQ8a41HmbtORuSp8GWaxXMQREf/42JbdUD5bvTIHuGOmTL9SRpY3SoOrGom+
gBN7NUzCnBaO7fu/x04wm8LzOTtnvOU2oxBYsoVQYqOzGIL0dINhnXjVV1MQ5LIhnMhgCKAthXWD
6HHVq/CFVlUfbe06i2KE/v4P6Zw2WLAOk2cZ21ODG36lOvW9cioziIhOzJhbzl7b2wfRgfYQ7MoY
d7OURn+eSYjuT8pveyfdQMpKYyOC6+freagNJIQaUWUROf4Xh84JkD6Jq7NXk7kB+pRgs+rG49z+
+XjZrm/t3aqF74ngldHemh2Fuvb9j0mZO6k+ic1z0OEH8E2viCoxa24tUmHGWg4RUcGxs1vapS+/
fPzoNx7V5bNXbQu58+wc/oD3z9bHgGHy0NknplH2VEblPJE1pKeCaphJJtkRLxKXo5S/hSmBE1pd
lo8iymPVdl3YEJWEJ5chCaBfejf5TpXHJdaNie/shJVKazM6fXYqBn3yP5mM7iJyS1xND5WRF9qp
j8vm1fSH6pPWM4HF5yvo27MWCz2vwticC/TNbWZ9nkRPLHM6TBMhV0FpPfYkIGn7fJBzcgaGbI9+
yvRny0w46SNrJPZr6yHJcr8X3TCXO2zKpnvm22W177OxSXYQEuvpiwne+rUfmaxveiZ4vzVv0b1z
1dmpEcmu8n/7AoeQY1G0458inrkwIIR3BLmzMIt9hTHxtHc9rT6RN8vYvi9Me9+RQdccGKvkJrHR
pAqsSXloL8+163XUMh39684lQzk4aavx/141nnGX1UFFUNNgj/P2xhe+WlwrN4I6IOBOAAlcD+r/
QX8KbH0sc1jSM+hXrTaoAoaDjeufu4dKuBx6zGRuHP3XmxNVCg/E9I4W+Ho9l0WLKRgn0LmphD38
CUZl/oB66Y971OtJjdYIm66ob2LCfMKAuiwCRWWgy6UsHUWlVjIcSKEXLaFC5Zccs0wY835JKmfa
2LIyXbD5QHydtVqJByfxK+8wNHZ7K8jgTcx/sTm4xVdvnxXIuiIDF/rswAbS0rPZ1r28U70sa4Mm
FF5biImZvEtNFYtj0AxVIENfVqlZRG3rTaQ7eD3l65jFZwhZvbmt/L6S+G5Cc/qGlXnw6Mhx5fzZ
Zk5hqcw8yR7goc0vTQ3utG0DO98FFqf8EVZH9pm8LaPcs2XQayyO2y7ZZurIigonTTK4JZ0oNkn1
6+zcCWNC/Xwyz8xAwjj5eDVdlaxQvkx0Vdji4H/G0fl+NQ0YpDRJHwQnTxXqbw1BZ+8SBfZ9Mez4
Sdf4WuFoKfIqp7QMblw+b7Lp958DSyxgbS5DRhDE7b1/eODNZJAVrn9SRRxzEfdSOV2E0Uf5y0sr
mXyhqc09xhKB8TPxekd86egl3F+Or0iFFECxY+RqpvETDKjvWzKnvfnRUok3GkdDZrP8QnOIAXWY
+3joTxGjSO0rm3QBsHXiInmIm1QXG6bRPoLupR3VTthNFnxNjDR49OPF6ljVHHKkLceAnBoTn+oB
5kmFC+rUNr8mY6qY/H38Sd7e+cVrQRbCdoNxRVF++VoWbFdNt9ad0zQQakGPw3g0eDCcZthOxdJ0
O8trxr1TSOJrUkcrvtsaZ2UVQjBpyAefsk4Gf5s2dcVRT1MhwhKHEO01aBsmRbIgu2zn0TaZG6Nu
9ElGBTFew6eJlOle21awEKhAShMhb2gUOZet40u72dvtmuwaqylwfzgFYWKfjWbyq3s/I9R043Wy
4ws6/szEfpLCvmstrWw+wyMtracM3td47rFlIy4jnZY6UoaYnS28nEqosKhNY2MO/lLu23I1EGNy
zmu1vdF7bgsayIfAy+SnsvQaUuwnd8ZozO/qJv5WSV2uJpJzo3Dw8DNbfndji463Y+doX/rGXk5W
X5IMGHJLBAeSavljCWIjho9M57r9R4jMZ7pZCy35+vF3vG6KYR3Svjgw8yGOI11+v7xFrkNqHgbj
lNedKPCFav2flKsJwa4dHr6/Daw2SYk34mULNWwW2xldiNqOHhtgMxBFlrRhG8+deT+3Y2Y8th6B
UM+y7a0vCVTcdRxVMDr7UWGr5X1O0oyr1tFVY3GrL+n4ve5yL/3dpLiylmvvFmyDprODKOglt7+f
LNPnoCkMwXBLFrs6pfS8wS/6l9OFvwlluItVFqmoF3cV5CY/94tgPrla7HdH/DqHJ0uzreGePWfq
J7sdYdUE4yC6e9nri1A3/oDrSgyyH7gXUODKLbwMzFHMa1GUj8ZpcPUuuc96Pblv7aEfIyOP9XQ7
E+xWnCBWLe3u46+/VvLvNzEF2ApDrQ7AjD8vKv00JyPeHSp5Zmatsu3Sa+XzZOYoV3Wn9m6cpFfz
s7chg0d/Co2M9XbpYNk7emthmeCfjKQYW1ohP7GSQ4yTDa5Aliqr70MDF5qwdVVnEWiy5nAQapqx
K/Te9LtNPsydOjWznPY+Qj871JdEjs9lXebmHctVFSRCYiSe3HhN1x+IVbGyTFdxAG3luoL+p5rR
jcyXqRi1Uz4J39gz1tSL0FvQgn2qHAjcneuMX41hVXH+5++DRRyvihke/7Qu62RCLCatl+Lsp1jv
vSx4eJlf9CGBqBdSAzvjrciz670ABwNUkipKp9UyLk6DZBqHJpVCnnvcfHBM0KElbkZK6PiJatoX
j74eG3XY9V36a0BE1N0YIa977WJBrqOMNeYOZBBRyfs3TYflSTiVwakhf/s4xYtLreZl+vOAOdK9
mcfLeKO2uAi5AXB2Ia1zqDvrlJNBzsVPtv2AVCad3NNRGR4oM9lY47MYCzzoNL1qm+950osuyqZW
QBFiPtVH5Jem/pORzMWrmxhJDGdthF33uRhnaB6mPhfuLfDyX8pbByYlIlqQU0Qilxb9uqa8OnDb
5NwEMbVjOGtjtvyG8jo8aDNwSNgWYoE1V1pemOVp/bgqv1YuVh8bj2lZ92Wyg7yj9We3B14LXbNI
tYegzF0RtXPldwdtspxfWmxoJIoPfINyl3jFmNxAF673EoaOnCroujl1GHS+/8Ll0NRLp2XpuZoM
4yhxc4XRq4tUO4g0Nwhn1yD95muUd1nfmq6+KaDeLy9gGqzB1+gW5D2XCqm0Slvf0IR3UlJO3x2/
7KgfGrc029CrVcLpsfSkcdpdH8erCREmKZGlQ84KQRRxTRzljPXFDLut5fbGJ/3nYudF+0XCili+
Qqce5m2niaB6bZrZOjhuNiYx7It0beX7BIx9G/hANtG0FGW2qeBDddtOYVh+boxiKH+3jVaL9jEl
zbxrt6k2yjIJZ+IetSBSo1t658nyaudlhPZ8x8iotnddwRgt5NDmRyyoBrsQekL5k2060Mk4AcnQ
STZpP5SlJ1O+IyLU4vT6+Jy6QmjYN+D5lOirS4d/eUB60qs7gpLBOdxFV1Hmm7DwW1MrviUJE/mo
6VPA4R1GbZhLicorf8rKsLXhBhL3L2vLWUW9Hnox9FuXHqUZrLMVD0jOPqdlsSFygM7ATxcU0sw8
1H7pXH+DxRdcsI9//788eJWjMDVY5wqsrPeLmnE5rUgC7x3V1ZBRwsPhbkfifLVAa7UQ3E+eGd7e
6ov+pTch14HeBLk7BOkrLauXFlSxY7ycfORGnhdBBHTb3QzxIQ+r3B//6lMt45BkWCM4xra/3Ld9
WfbbuFO2FrqDDbNKCemfpJz97UiV562QnhHvMFMSIlr0oID7pzOg/4Y5GhOBrivm7p7C1fAPMVDE
fEqDWbqncSaf6mc+wz1+0DxA8E9LY2c/x4l4a1K6VOJGTgytTm0HH1aru+nsLC7HDRD1Le7L2yX1
fpev9BwKWu4wpszmxXXdm4XmWaUenByjksYdmVleu7H6rJw/NWVVfmXHUiIUMgle6AuqVxiPoz/h
lSWXzgO4ddJyX5ZS+zNhonlL5/4vfx3Hj4W3EqSzdRx3CSKOreaksZ+fp3xYYixQZa3SO9sQ9BjB
kvnePjGq7l6lGH5/MeuJyOAQ1YDAYXwyhvQlKMBvNyDdwv45EsQsbuUTXS9msF9KHX01aVl1kO8X
c7/as05WUZ9HR8mj7su42bQt+EpyRyy1nPd4teBNYatBlu2NGvH6/l/bSTQka/IpCtaL20HN/ZKN
kFkhpHf+P0hRFBT2VhzaDIwyNNxa2DdKrGu0GwYKcC4FuL+ypy+ngqYna5zHzeLsTK6kBs9j4R6C
WPn7VpTPBrmN/2QMUUIYRPOL2yq8ORoVVM8608P6xgF2RWFaXzk4HkUyCYfXCHOWTH5t5l1/lsuo
zSIyx1ofN0BtPtb8szMZ9pPDgONxgCCjRZBVnfx5WJoRaY0oZm3RYHxMfgp/W++E/7mp1Gi74eLH
vfalyzU7fuYU0tK7bsmX+rASwdIn8uUb91bJ7F59SQ5hyOuQiZjzrhXs+1WUc2kWViO6c1L6mfwh
LSstP7np6EM4lYF5tL1ZVPAWOS/hVTCv3Ix1LtRX7J6ynXA1uPtcXUaTRWTrxSVsLsCfiDPVe40N
ryg/E2VTftLFzEGf50v8I85Ggrebyq7zTVUX/hfyMCosaoyZ415aduztcffNJemjGPLYOWMo21ZH
p8qEFWlpPFmkjEvKg37To/8qDvEQF/5uUaaT/HARVY0bm4hvZ5tVRsXEOE5pbRezQ7RD3OlQPCRO
bpE3XwX2j1hJQzv2k+l2n7R8wic+K90+NNOW3GaYJKY49E4rWjRrcFLvBtZlExrK7vuw1hMRbEl7
UeadC6shPqSTwejQyU3KOsgNHsZMfbAsPwlbdEDccBupkzrEwMl0o9zN/CILYS3n2jcXgigsxNRq
IUz9xwsPL8W1haNqxhwP4sj7r4srn+sgKknOmlsaw6/UGf0II0eF+kwN2iYYCJpPiE2wth8/90oR
wdZYj3aGBh7QMofE+wf3ac0sxHeT87ykyosqR0sPnavM5h8I2aI7isaovUMLQa+KZo6SX44q3Vfi
CbOWTJspC+bXxKGDCoB0R0bwoRJVOdxlLrTmY2IbOFOEPZy3XylXyC0l9DURw8MhjLEaFEVCy66K
eHPKFqswS3kONMCPvSFnb0Puk/3gWW18ZloDOxODETxy4lzl+wIAJY1saVghWJgHMR5C5Q3w4fr8
429a9bk6U1OYmpdy6YS+rm/zojiz5smNJ3nAJuDBqFrv3CWJ0CIEGtzTiAisXZc07a/Si4NXKP4I
8TWrUsPXjz/xesS/u709KjgSliiV1g70kp+Q9B5VDFEMZ9utK2AAWSBYSDvPv9MxLb8BY77RbC6f
RtsDdY40FiYWF7dxTrGQZ6Sbn7XMr1OYQg2aJVj/erYFgLOtCNBSZFRTdt6mYzQPilew8XPIbHZY
JFozPhnCccsThXYCKwKCcABpywaqUPhcJ0uR3tgCVy062ue3fGyQCCDxyxQlGAdM6QblnL3JLo9D
Vnmf/byf29B0q+EzxhpTFmKbpz2WY+rdmIC++V2+e13IXrGKW1kGMJe4pd5vP9yNYPAtgXVmwfhl
dqd1Rv21t3WcfyNiOpAp9J6VOkz06lkU5tYRnXTicJpbJC2eNEY/hGPiDCG3rK6HKVqAX2nvz9V9
nausfbZ12c37ypzJW2dCWJpRCzXqWTXjBMQMb9BKI18LhiXbGl0m5s+6rtn+78xos792VgqUXqYY
yXourDmNTKboL6KevSmcZ+F4W+x+BrlBatQHp1KfyDTdqbEjmCq0E+aMUWWbjSM3nDCasZl1vHBf
zaFqz0qmTaLCHAWkNUQJdO/nyTJy/9ZqvCy9OBk4FXBNd1a3+KusX0vNJLTpS3nEvCr/3PPCnmpi
wlHfLJ6+d+Zy+OQLgbzOWfVVNF2n2RmKnYq96qDXqNY4rgkKtlvjqHRnOsvBUJwdPlKmjzfp1R9q
42Svr10HRRpV7MUxnMIQk6NVtMdmwa3Jz3PxpwLdPsyNpm1rE3vhPNNuHAz/8kyoiTgEA9KCiV0O
rMEMKhV3mjrmzagfxFSPUaybZURAljoYVCOhsLzxxoq/PI04Gt5Y0QZFGfDwpQF1LWsYv34zHEp7
KV4cL/ayMGVagIGZDoR/YwGsRdH/bq+3p3EUYQMFDHxl6ef1gcYITx8ONapsgK9S6OhlOq/ezMaU
sj6D0bpFGrp6rfzCFRKB0MCiQzLwfksn5qiaBuHIYcgD5xtZSeQ/1X6SlQ/2JHsUb1qbvxQ9JdaN
NfRvr5aLkP5sHUDQDL1/MLFQAUZXxnCo+q7deMqplp2fdaILoVB4tzjuV68W9JVZ6krSXofDlzzz
lhQjUdLs3hU2LqlT5sptUPTmDuOfX21Nff/xBnnDGt59Sp4XYDnL1bq6LlyZbReBGoJycQ8tzLkc
yVUzJ8MQ2aUo5FMjDVtF3rC4y6Mr5vrYZlrtnnN0C/VTU7Q02s1iJD8QTJhi0xaahnS4t2CLyICj
fWO60nn1jVz/2XCgEQQz25XcuKqSLyUOrdmW+y4IDsIvzWc1p9j4ZqU5VeeyDVx1CERepF8C0hGc
dFf28dyYWxacHf8WKBWNnylzYMUyV0TZqajRhz7/3YI7zUXYJM5YbQrpNOkmZyCdw9oUcR81QzH8
NuPGFCddIyJph/rDS75l9LnDHRZf9aZBLpncoUIdm4hIFTyjSw5Z86wogLe4p8JEbxtrdCMEr2PV
wHawDDofXMjsYzkn5bA6n43tiyeD7JaZ9L+sDfBAUtBW3hzGthe3mmbY9EAyT+/mKjGWFzOVRlhl
hf5XTe0yPOQz/lg3lsflRmeODYiLGxTYM4z9C5w7ECNlnpOLu6w18gdv8A38ssnE+kFutLgVrXVZ
MaCt+P+5BS41aNveRoD/M74oqqoHOJih96DQtwATwAthx04bP8bRQEvaelt2vk7DpRX1rX1w/UNh
F+HfSekKAezSf9URCl9UOThs8imGdkF+emLU1r29mOPvj9/pOgy52HFrXr0Pb5LyxLxkVJOdt9Ck
te6B9kGFjVlJ1AiIGv9rGAOvE5MtjkyEK0hWLn1ejQATZDgm/iFJas3+Nuqjco5Fa+vDrRPy6miG
VEqaCZYt8JU5Si5OSCFMuO0odg4DaYGPDF/VJz3xDSw1ynrBsSJnWBaoMf+PQ5jVCZB8cdrQlUZ5
RXOjCU4dp16Cg1eQubrzZoifu8Ck1M07xJiRC42hOnz88a4uA56JeAuCBQjqqgh6fxkwbipgs8Ta
AcBT9vez3oCb2/ADHrC5/PFfn8UiwWsHiRq9D898/yyvcZq8gpoOtUbvfqupiLcDNDcrTL1Zf/qv
z3LRoqEbJMOSJ15ShIsk1/zEU+nRjx0IHeOENNyCPdNu+tofbwHC1wcZWx3cjPsUQSm2pO9/2Toe
c+G/xXd1HtiHPJi7J13OzWYZAh8+btHdSDS+/mqrGRNAK508rzS4gApNBiF2FiTunRPkwddRrwAi
RB8z+RhK98vHb/JffhvPIhYe2qCJ5f/FbyNnzJ6WYSErs3G+Cr8xnvTW6I6cKypqHTXuP37ceua/
P034abxJaN1MBq90aRluCeDVusMJrS0boCg71By92lpDZoSxrs0HUfTLJiG0cx8HVrH7+PFXbfkq
woH0yotF2YXX8sUNUSA19UiT9e8U/J/XFLeKU1JO+qte2MWrP2r9wakCM0MmVfrnAiuCNRPNPhaL
rd/4U66vD/6SlaXJofd/lJ1Jc51MtkV/ERH0zRS4/VVj2ZJsTwg3Mn2TkEDCr3+L701syWFFVQ3t
qvSFJJtz9l5764+++lwcq4bETKH41KC+iTHELD+4Mnn7nnbXXWFIPN0dgpFjSdf+5d9P4W/zi8+G
wCAa4FSaXm3MK0fvIXcq96Sx7Z8lpIxdDnzlo9eK93aPv02vAK69yybJa3+d7lwHSYnxmqG6xu72
eD3bWPiNH2ootQ/uArnh3z/t7drOYkCSJ4UsWpIU0v78VCmrgxVaDKazsdhWOItiuPgtdxpj0PEt
LaQFRDzV91wUb38mlyesbpQ7eGVvGvxj03OrTZR98oCgfJ6Mvg7ddcQfYQ16RD/UeKe89PZncuhG
x0iRnWIFZN8/f2aw5rYLKAFLSGWrSM65GQd2Jh+SpEkc+Hhpda+N5jD9z+crhkUHSqeFXwo3489h
0ybRt/XWZiGc8oORCufk07QK08Z039kt//YLiTvDMrQdCLgt/jlUMeYJPNHaPmE91X8Nid8/w3+3
vRBrDDAK9p/1pqnRr/+vT5YyDE10mo3cMbChvFp76aFBRqCQcXKzJrsRJoWhiFhm5ypr4uSg7XOg
9t38nX36zfzZRt2IZJyT8Qi8/rVeTRhfPU7+iTK3d4/ekTKY2c3FN9umRBjWxAq/M+KbNYCTvs5k
ZdzNuPXajaBS3098BWoJBIiJEr6ps2O+QO7Nqk5/7xjCTZvX9ee6T/frt9dp/fk6azgYqPoHGqOu
NT/UQICnU9e7XPWNmr5PqPqgDEI7kb1z27Z1p3/36ozoWRYnedKbSSVo+XKHo+dkzlzjrAXVRmSu
dHGRRJoEOAxNUZNd68j+wWvM9pvfOfaXtPCsOUZroH9i61ZDZCIv0VB+p7NxyjHnjve6hSt3t05J
LZ5Nat7Lda613r+fWpQLOy8LOrjZhFX18YKZ0fzcoVaaIttnbp5Xs/WqvTURVhFPfbdOTwNIPesj
G5yBoL5G5xvqPZa3sCmr5LG1m8Y8mA2Ojl0L8OipaQ0tjc06H287CwZOZPCDb6fcNbp7UpW8k1Yo
VYV57laY4SZ8xrAg3G+eWXsfpZ2ssKkIDDrOfWr9MhG5f9edadAiRLxNG2q2lhfw/ekthtLqWCtG
1Mv7rBtLsUMokI8EUg24qdbadG9JoeHs3Rv1cueRn/mwebC+NBwVuRDz+EIPDei5AAmXRRbK0Tai
AeXXj4bRlFM4l7P9mYZwn6HDNVaxw0YurYM/Nuoy1kpDgGFX5m7WBDmJK0mrc8j/brwg9fJpydY9
iJSprbpL7pFNCQKttMBcTYEARUcnyL3xk64tIu5zGrYfNzPBtBQzj3VFx/lxFH2aHOqpzG76GalG
qPvd/INAH+dqNPY0cg9OtR8FiK88JHSu+pJutNSN39cL/YMGzSe7OuQ6VvcwzGzte2mJ9TzUqR98
n4OyLvYqM0UdT5M2tdEsOhWcAY7qV9jEcxIOyyLqMIUiR+nDWQxx18ASoFhsdpW9N9yWHbbXDZzP
WWAEd2mX+w4kwEmgAwD/Vh6w3w0qyn0IHT86Yyq6G9y8CFiEDdzk14DtPYscfE843WtprTv4ac4v
mtt0Mlg3+ivomrywQhiUhnOXEJcE2chd4X971H5j7uDJ+KRXPWmYkS0t+yrxFQxjiJ5IzEjwF6W9
1CJYP9jYaNZvo+e0S0NE9Vh/78AJyS/mkmjfulny9QjCDSdoVQnGQEwVcqVSIfLObEDV9WMrsdtk
OqhN8FJNXGr4mS8epI5UhaWrLyWrdl7qkVxX7CZ6VpbaR77GqX+ozBb8B61PxHjZ0Hs/SmlqsHnW
CfAr/h+5BGAK9Oy5hG6WheUSkHjIZHZ+6DMHuWMlZ6rJeLk2X1xqfpQulv0jfNzhvuhHwyNsGxJb
1OZL9dKLXNjwKzqh7azGFxP/tqGSzzSxZgkgIq8hH8iM8u/i4GBOW0LHj81qBGvEhgg1oUPNtFwq
TArDTy+nFP9z0uyuu8/KLnOAPBrJBAZNOq0T2fXYnxrUuuLQLNO8hMhzUAlpwaxTDpea0xFQR1fj
rpxVRX/Rspaf6BMCFVc5yzYNxyXXwmlACLTjyZrDPSJm24/pjRjPfT8397mjuf4+7X3VhovZggkb
zbLgwxjW8WPj6uoDzc42IE6kG8b0ZtisNpR8JM0ywwJj9ML0z/xLmerejZ+2WH9cmEzBqRjM9LFB
XuSiFEj5C4E1D+HouemGJWSq7FFoVefeFh3yaooxl1rbBK51I6s6GgatB1KEa7OIFyn0p6BetT6e
Mc9QXc7VSN6Ol9cn3+otK5Y44wRMpxWpTTdsvhuk7L59FSJ1vza18u8oAqgJbcs4auFS2VOx8yae
w/d+LhSp8B14rEhNraKzTzMSeZ6rIGH2yMDSfef0I/lURZ/PUYprwAxFNhcvGprAX3OVBt+Vq2co
ECzhRNvtlkgUI1A/p7Fg9SGrYbkUMs0eVrdFHjgFMwtHlWXBk6ZNFhiejCDHA5W79QS3cwH1nrTJ
s0orUSGIH/OvinSJG080mH+1tRtvMrP00ygjeXza+aOmTkEwtJ8rDd1oOC9m54W+1ORTirD4V6+Z
8NNbdxBil9SdPUaj8vKf6MibPOxbrw2scELMQQWoQX5w6CbIkWtnyOCg4IYR4tRPmkHEgs5LWgeo
hFmm/DzitLV8MNHNZ+EyOmN1F2SlepJWWn0o8gTCoha4or2zC6HZHyxbC5aMaEoMmCeFcO6XXDZn
U2+VovxQqdW5LHL2YAVoS/O1S6T6omfCKfc6ZVGS+khBuWaEr4Elq6R9Oyyla4Tz6AoqLX3vpAdh
rO7VawzNDD3VNp+qIdVeaL0Y4gTTbaZUKgbeio28kWs3PIWIgEe3jjD6txWpR6k2hYnsMMjOCRqt
o/VfrHuJ8OeG0qkNWNKy6xtUNy4W/E5H7yOc4OyWbBAw6+2iPvWJmIeTxe1P7gpZjPqub8nhC5MC
Km1UFYO4WjmYR6CseUbyUFtJdFcDbOPQzaUz3ziI6O9mbr4iLvRmABQ31DbUUcvNr1WQBmrvt0SY
XW1aoj+LPtkon+i1kIvOtSzCMbeGB7/G88DlKK+KncKs/zLi8/0iLSq8OwitEtqbozdhUCM4DxPA
ax/qPOlGIjT1agoNWAqoGQJe1iGfp/Gh9FfsQxwBjbul7TzOWTnXXOi13nrXVLY/h5iW6LoY3Fua
UA0cYdhxmpb+PsYMLbRLQ3osQ4Hxw7PzZkZbOcsbqfn9Ny3V5/Jq6fPwYtRUk8K1RfH5Ua+rIuWd
Nv6zhc19iIy5nl4KzVDlacTs2hxNo0vSC3/DCqJOg9YZDiYAFx+QSnHxs2H+6U2pIaLMFY58MlpZ
drt06PUxopNuGUdCVDc/zrrQ2MxtQ5qHfPXlg5MBh+IHci+MByvxfaysSZ+cgGZ1t8vYud0560F/
hETYeNaLgiSeH/zVTMoYFsW0C9oBwGyLqvRlYj+R+9ZXKMhmopztG6ecXTqqqZd+Duxh7kPhCrOI
mc9TEDkpeU6hSa0yO6m2XoqDpvsL3NBRF2DboAfbqKuspDlW5Zzt6LDioq+8wXqCyLG2O4kvBPPc
uHAuC4J1+YiyR8HoUxwjd6bZuJScOKfRNNCU4x3rICgftFyDWZLSlfajbvX8e0ibxoIi2TBuusBq
0/NgCEJOrcWwy+NYpv5LFjQw9dBMTu6+Vk3RRnWWJYL9FUVpXHYjbz1os0aeIanUtAek0WTPAjlV
H7bJaBz0ZiV7C7pdD2XdNLffs4Anh3/lGvVNguQnOYgOw3qYt0lenMokNfkQZ+wPEOkE6pxmyd2C
dHItax+oihjzOWPSA2tsRAITMNNotGsp4Z0t5smfuFrKB3h/HAUdj93mPJuofca54gMowRJd9Mrl
DUGXcr2Q0+kIVi9INaCcAJ3W0GlWjnSVQEgX2ktS4hj3RiZ97ObkWG+TuqgxgaSwJmw/0z/mqvWM
+2DdsqP9uc5FqAdyhsfiZOWlVKvyY7UO5Z0L/LC/gJKQ8bCwcOBWaCXf79CtSn5y5BgMsZ91/Au8
1akfmxpn9Se9M5I5WqxG8gGY5Cbv515rgWRaQ2acuN2PgDxV20l1Z84gfU4mIWpBOLR5nbGAZx10
n6mf4aKaOt6nrbXHKdsz0QmGAZ3b5xaOZU+lw5/S2Jiqot1X8AKC3SBG7UMZAHX/6mf8P4ddbvYJ
gDLhamRmG5V2DxTF4GjAytXF4JsZlvCHur1B7TBwTKkr7UG06/zJ74MqvzhilCU6AdpuWi9Zv30O
pyoqNdm0V3M1zfJk25NuhUbQ8uZaY17GW7p4XhAVjezmG3uoOc5QaCw02EYlRy8nFY33EReB9gWP
uJV8XWfR30qEgfKgDUL336Hc/62qQDYOdSjKx9yAXxUwnJJazChT+5ROw3mdKvnRNIQZJaNm7/V6
+TVMmnn4d0Xqv6LI66sv0ku4EbgMqJ5sd//f+kQz/GeBmdI64Rf1iqvVTsqKaw7wXpxky4CzIfMr
/HZZL8xzkrEMhd08mcfS0Qg3wa+E8ILAwuCxTLMNfs0S7oXUc3NA3tRrQ9dIs6veZ2Mfm2nufgKH
ajdXFI/GDwpszZ6EtSUDGlzy8uSCijEepxHaEGBTaT10XpGbF1PNtbr2M+I34JnVxMMYyiKq9La5
8+eJRTHU8ACqr2XX2U7Yrr79C7tLYp8MUKqPOo2U5doK5Ty7Euty2LCF/MpZUaxD4CZavpf2CreT
ak+XXxSdChE15oCInzg68PJ2W/UgUhShngf8t5085x5+xtOS5brcUx5aLwtqtGZv4PY0dtnilo9L
4I/ZY6clSx1zJaQNZo+lVbA7yPeC19+UarGPba4ZnCLUrd+0pqipDdhErOysBY39MA/Wei3r3KzD
ea0UZerU+7HItj9kavz078nztkrjWDTY6d8hG0aht83n3+ZOys0e71pbnAPpnn2vTl7QaAZ7y4C6
8U5t700JCqECvVokdPSMNm7dn0PhUFG605TQoXOoUAuGjQuygSXq+tr7lCTVOx2cv1TiGY/qJU0x
Ii7oxf05Hh73jl5A4pzcLsiPZr4W99o6+2tc9e7yZPa4bDzliYuZj3jHwbFzBhynzj7r5Ge//Psx
v3nBJNohVeYlI3+ksfrqt3MsNAPZeM4Jx+907LvR3BcKI5xlBiAlQQf1X4k5+l5kSeK9U2/829Bb
Ui+qH9qRzmvjjgHjh3ah7p5AxXGu4/qy56jQ7wP6JBxVk2b87PGYLl4JgP/fv/pvr4A2AHoYDBb0
sv/zQfw2uyxb+GntLe6JlkgSm6SbeCFLQ9KhVNHGiLoIvIqZ8ooRGhJ6AnYPheiBLGP/FlVLpd5Z
nf8yBdGR8F+MJnTxXyPxLTw48NU9ar7rNBy6uQlErClNP4+q6nIqaYWadv9+Bn95/Ay55V2jKqGw
/aoVMgQoMst2dk4Ivsw4H7P0MDtIQbLczs7EP6jD0GMSsla7fvj3yH/ZiogzRR7Pt00SxX8v57eH
PxgK8amiUxFI6e+rJC2+UXmdwgUI1mnEeb7JoAmp+/eof/u95NEhcOTT46Pb/vy3US2zTtKtfoZU
HQryt6oKrGw/Ea4QzaY3k4sxJ1DXR4gX+2xZg/eMCH8dns4T/9lwdK+HXzS1Sm/U+NGlGvYNlouL
r5b5XszSa6Ih65Mfad4Ox4ZTfP3ORvy2BI1mKKBZbBBFxbnq1d7fKEqpFDjcUzlSaQB+yaIUcVHH
PR8Mc1OEhT+SR2hyY3Lzyb1BNVS9s8a+Wc635BZApPSoNlXM6zUPrJNF6oTvnPDLm/sa/MIJ79y1
9Jr1HYHd22+biBMTQasN6wLN25sYMW/GO7ayrozUdKe91aBS2bCSFM7qzK7EdaqrvAw3y523D0RZ
iA8gemS2X8vCv86TMb3XmntjCd1YjNiUjY2ZhwTjte4C8Ftj4Cz2T1knnIPZc4gPbU79B7cK1guo
mr6AoaHWe68SsrqMOlLUi924uKHq1axj1EpULEoj73daPSTvvZw3HyTtfSYlyz/roQ3z889PIyBP
imc6Fueqm6jHusW0pykqYiP1zJfVbsH6UcR6Z0a8+SAYlLYh0lT0GQiztxnz2/e4DvZA/6Esz05N
5mjYu6l523uluGRpWq2nocqNkRrKUmTHFLa7+78uBwxP+weUB7RMyEGvlgNHFyZ7ro0faSboSZJE
gwuZxhvlpcoQx0KKzWjpJNNOS93p4/+4FiGpQJLLYRzPFqEgrw7GvPnZXOlEn5K0x2JgdkYNxI27
aDqk81nXxvbUu3IWEVo5/de/x37jmmfTQ7EYQJ2GFEqf79VqAILfWroa9Za+NMsjxJa+OeiGVNy8
gHKdhpnGz1U1AnXJkNUyecKwgmKhGzfYsnShc8S2bKcmjVbMt9U3w1edecEdlOqHsu6tozuW6vO/
/9Fv9sdtt0AVvPXt/gsx+nOydABiqf3ZHUem5OpSpPi8IK7fm07/c1KB/Z6v981qtQ1HMB8yBYrN
9muBmzEp2rPC7U5VipTRprD6S5pruZeNMRT/a99+G4tOElMROzYD/vnTwGShK2tFd0rtfHgoR4lh
RP//xCUDcM5u6of0tknq+Z0289t1kieKjojGq4VwiTrknwOPaExZGUlX6IN6UmeqquZOWs10k3P0
+iIyrq09ssom9IIKglXRasNL304UnNE2pP+r8AfKHvowjOZU/cF4vXoK3aJRaJHCOhmtuzwPtEzv
bCu1glMd2NN7/Lc36x3gg40NrYMShwD3+pcjvyayoUWKQ3HLJO6ilL1xzJl4/onE4AE6rduXSbQQ
WlW941Z/M5F9VlliJwM0kcwr/dV5W8hW5A2X3NPqqsoMTb6dG6uhN9Wa053beTf//m7eTORtOCQL
0J+w578556awHhQ1tenUF+4cd3Ip7gEiFwc1V++dr94+VGz46Gq47KN6wWvw53Ry7L4GGNBMJzPX
i0Ntm8muKNET1SmlTrwX5m1tpPIde+ffBkXMg8yc5+m/OTcjBUHd7tjTKdgCtOKscaspmkhpS0Ma
l3Z1TFchXgrSeN/D0b/ZvlAXsnoG2/kZO+JrhFRHtcbzy2A9ISFLnu01NT9QriXSyUomfTgvOVZ8
+Em1ZkZ5kOTm/t8v9u0P/0/HxfUYIwEa9Ffb1wjMTeN2Yp/wtgYilDrIk8oGoizn0tyVQ/0ijES+
s1S9nU2oHD3WC07P0Clf15ByVWrFwl56avOuPFeGM1kRdkavjzTqS8nx3z/xzacCwAaFsrvJmdFU
vqkeBRkNAcPrL53o5jr0844OVppm9A/BMr5Q2eUJ/89DYkPcFHqmzRr0uuiQNxh5fGJGLkj0DDqd
c0XvrSo4ILjk6aTnLiUc7t9DbqvsHzUy8NQbPWITM1tsyq8WPsTnTcJEGi869BoDSrUnx1MnaRi+
/HugNz5xikUIpljwLJPfhz/vzw+0p/XvFoWuLoVAF3bKyYhsopzSbf4zHZT70XcGtQQRsdR5GQ1N
7n/Rmb/1Df2U4p4u7Zz/aBtvdkMgMt78zmnw7cv2trWf2xl3UtBF1p//OG3wJmWmo37paoqToYnH
ITTREXzw8b0d62F5pwjz5vMFJYDKacuRgP9JovOf4+F8hXqrwMXXlVLeeSAr5xar3i8YItkBgLox
fiiEpR+LaS4O/34Rb76iAG4RwTDcRW2L4+f2578dfI0MlH+Nq+2Ca3lyx7CGyC5vHEVCzxXT2nvJ
6G8n2PZTkdNS4NrcKq9+6Uq2l98lDXhmv+3tJwjhwN4JdXK6d2by20fKzXpDftFr20iN25//9rv8
xqEv624YSU40+bKTXTuBQdTH8rl2Fl+dCAdP+g/kKdbTDzex2y//fq6vxwcYQhGJmiFuWAf+zjbF
fht/ylO9ZyvMLirV6i9WadoYdh1zV5jjABuqb4tvM1kyB1ubqjT+99ivl+P/xt6qC+x/tk7c859j
l0poQ2IydsvuCvo8E2daIHQUvW79LOe6eVJZr57/Pejrb2YblBnMpRI58ab9/HNQPvbCX6o+v+QJ
n32Yo2l6sPFeYThWeLYL+uvvwr63H/L7csWYxArhwccVwcYbbA/it4eM5NHc4tULcjynbDd0WQLO
vZT3lpcTIKjc6ogxs4tGWBxG1EsEa97oBu887b+86a2WgAwexzMz+9ViUaBrEQPdqgupD9ZzQJ/u
TmtVffEnG4GakxTqHHjaHDsB8td/P/M3fvHtAXARQQzKYYdomFfr9YCCx1gtWVxInmurY0kHmEyD
lGZW2ODfeOwr9Fz03nr4Cmu3rqduybQkKlONxrmcJyxRvbnsxwV1FXp9K1Y1wJIOwfaFVkLxbRqy
91wfXF3evrUtEYDrLocFSm6vlpyx4cLp9s167ueguHUVGbCxNiNdDesg800k9o11dnC0FhGylkrd
E2KY/hpGCzhzU5SN99izoXxqTDG8IOuaH0F6ptVRK0xXwybMZnENUC3mX9p6rtQ+gQKbXGsrBV40
0Wy+orep06dM2NmLyrdUI69x5ydLymmCOG32x4V2LqrvLtV+ZV2ijBtBOztb6NQUnbijQTFecXf1
axNSvWuKeBjGcfi00KMv98Qodg6ZSdWqmwesBbbBm9Cd+lvdCoOMTzqvX8UqluEWrDIJ6L1EChPB
G7DuR9VM7WMrnRRM1GKMZEzV1uDoR9tq2pdM94w7I1vHr40yXLhOWBsfU9pP0JvWXP2Ss9FpKDr7
UuD3t7gpBix5UP9toKmaSBx7N1bevG8Th0rTis9mb1qZn5wDAgQBLwE6J812CqbqU4vopbjrDanP
R2t0+tsZyBiyBG/MnOPsrDI7EN2qkqjolaft8l6U9U1flcnJxj+nSIJzxfhhcYUyIqOlo81pEDnc
PkVvlsbCg9pDpAD1gDjX6/lxlknd3Nm5Qcpf26wpRB5/ci+L7YgkcsaRonBAWg4836GV4dKq6SKx
7k9hi8fvawNiw8P9IVQZF3Q8xziFQfAFGIWth8Usaew5Xqa+jxpm/jBHOvbiz4bu3E6lBbxIVqb5
EIxLz7UWX/Zy07FONGE7iZpM9VWhU6kXaV1cjPrQlnSfyPOcHsFXlyzbD3O2kr+B73ohkSzNvSyi
h59ZUK+tYO8RGGwfjMRmiiC9X3qUcEO5p/0/IdVmppnkOSNE3guLqMPjXG+YZ042eAENwGY/pyUV
P3S9c4odWZRGdW97pNlcVz+xjYM2OcK4CRJhUZcZXf9pHZ21OwUTUhdcXfNIwFBlGVeqiNUPT8HD
DlcCIzOiG6ZuYK5xIfwIqL6bXkah0u7SkUiCJnC06q/IO/z0F6qHrPzgkFqqfjl0+koSIQIviclU
dJOjlYoONMhYNggUqE4dZm4e3FKVtdyPFoTTnW1BtT0tBJ/VuyJdUYnWfANdXNpiGGLySDDrwYOe
7JOyJ8rsqA5044EPV7M+EtuNfMObIKdGlTXbP2jHzlWcTpviCQaibYbrWEn5iBDKfPYzlr37YS6I
qm0r3fiUZyNas8TwNTdeUCG7n4slmblKAyp3g7OZrvZPUBbMB9Q+eh955Vp/WNfcfazJNS7jMdOd
R0pxqnw0ub+Rp2h7aggrKp/DqU1za9kTK1j1WuTb7WzgmEELN8VE1QXNN5br4Rt9wvUr6ZH6Tz2v
aaFNGdKbr3Io+5b+yeAf8EgGsLmtBIxsYswJQcwWvv9YOSiwMS1M/EU7kGlPZg+1GDCjg/5QlWor
DyrpXGe9xrY2qNER8UBQZnMRmFjXyCanIPbXwYK27ZHGHEGxGe/UIChtC71f6y8anRSEoPhV+T6c
iVASvoe+u9JDTcadLrzEiXTlUnszIfifcU2ym1hsDN8ADHUEmaBKkyEA3uBijLbqdytZWs4+aToH
3JMxl8RbF2vyechJ+osobMKkRQrXfp7spRPRlM/95yXo+GgT7rPPVp4GX4pxsu0bzwRcAkbbGc9a
nySHoLW1LdBsGOsjFaO2KsKKIu65W828PKAw5XRTd1pnqqiwHRfJp+yKByNrFvvc4m3PTibxuSfh
rGP7oaOF3ZkhpCe460gp85vALsflPLKxnzWq7QYpfknj7jZN/FNQoceMOaqR3pQMxqyxIrfWF8KC
BPm4AWroAze2wot9xCl6lCmY+GSZDVoC0A5Nh07SwdS0H4Oa7e3Zziuzue/GwRvOvd8jE4LK1NV3
gnVHO7aElL8kg2OsBLAJk3hiWRu2iq1ZIj9ekEJiiaYP738OUjN4hkFAoCUUxtoDiwNjJEaG64IJ
ShHQn5Cz+zOwQdvCAGtoEv1UMVL7uVukTNrboXCn+ULpiwDYqN5cyEXY5s0gv5AP2uWnOTCHa+UH
ZXkFYqrOtZ5V+sMUKBtyrN0YYS5MbYwXVwLtXvVJnCwDpmbM/d6sT900ySKaMaIHscO95aNK++DR
hpduH/t28bLnhCPpfL+Jyb6wgLTfpZVpN2ueW9U5I/S2/+xQ5Zh3RFSzGGn/hX/6Hai1T6i3DHEe
/SQ7CLio+U4nO8D4xtVBAydkihYSU6KftLHGVw0yuSUeibhT00EDlK8eoHsvX7sDOOe140tWdimv
q7mk3i0BAHP/MrqZ9wIxtm33VMFsedRXKX8uQ4oeuO06eJJ85AWtYIMGcBtvOgpETdwsDqtDZuV3
KqVzF7t+Zb8EZEQkZPiqzNijETfsWLmpY/zoMtdorsEaiATdPaLs6jkRzNMTbmEj+wWQybTDklbz
s6qwvR3TfO3TyK/q6WjwDv2TpeXOU0XiSUH876JTE6ACnF08Z1HQzZtes46L5gk7mnMQ6BcQRvO3
3MsnGReOpmuXTLhVerFHr0qjIM1t75pMvn7I8atW+xaqvv6oKz0gixrOSojoRK/3QBXa5ju+eJES
CCFstFYeqWmRQlPiHshdso399jrdSA3w42GnSu3Q2sjk8FpQ9bplhUrzWE/TdpdNkopcrS1r2ZH4
MUg37gxN7w6p7ddPmlWgyuy00U72dWOx4QuYdXtUNeYcm3ljZgdvVUux54xIFE1KsG0RTkbaLTfN
glY60ua0H3cGOcpj7ErpPKtgXtII7haSBUIUvGI3t0H1XSB2MfZVMCFclHnl7X07mzjG+G3CCS0Q
qHYtLSDIYPGG715BcBHZxak+/vJaD6lYKwvsiUA9qR9OmekX0IxXw5ShW6/FTdl0lXNaPD+Pq2QL
odJWZfWghBp3gYHlDQ7wmM5KdhyBF9RvXulCdh81L/8KfqXirJvN6q6khDpEDrLIMc4bf/JvqccM
2R0J4sX4cZm05lCD5OFIR0crOGhy8Bqkk226IJ0Tw8YbCLugXDQZouT07vHzlN0NxDdvfqCCVDx1
1FGaowp6yWmL3EERz1a3fNbaCY172LlVbUYTLfPuqA365MV9XjnaDj8a6n3Sdrp4ahw1RTOMBRX6
yMSIwqlEps0/SOOGJeN1rWXvmNyI1HyzXihMUssGZmLV7teytMt+l4hiLlmpKO3FyvQG9yhIOLmk
xJulkZit4Sa33MG99To8aAF0K+F0lxYwir1zNXTBUca5DFyNVhiorSvbolMxE2d8g9K86ym8Jpoo
opbDcX0lOgffikKdjcgCqfV24qbI/0EgFXI4PNpC8zbNr2BlBv+3IKLuh0+qb5wyNlq/SXe5B8Rt
Z6lmvHPXQlt+zKvWQlSti/kk9LJHbVcTaEM8DrE8Q2SxE5j3XTAPH1Y9Hcsr9oqAcJdhCACL4SRq
df261kb21YWX2J+SMVhYt6iMmA9k0xCAjt2CsydO1IHsD7je2RSmYM8ABrcC3UCVrpm1Z0cd69gv
6InEkpDdNG7SuTq6CekLN5k+Od8R4ne012XgZQeNmJFjbgWKyMm+LMktR4ajX+d11qwIrX/exzCR
jHpf55zXIoXM5hNDk3ovxbK20Md6dz4wiYSDfalQepQMgVXeLdVAjBxBwjUVwy4TkTmpKbgFKc5x
yc6yxniq100zWpEUW56zpF+yR1WOA3RYSNxHN61yfUe4Lhc8A1WwHbUl4svYaVudTjOtINJLQkcA
2GclE0ETTSRm1xxFZDl/9zUOJGElfUft0iCoiGYyUqcLCRcflhPnEVMe181QvYrAJUWAKn2CApZe
YshOJQOmwtCYuyHHeOCUwLBvmiC11x1PGX9ypvfcNGS3up9q1+T0uflQ0suw1IPAbeTibRqlwvZT
1SpnsSJmcq78NftkT0OyDzjlp4Dk56B/8hJzKs7E4uSfAO97y65a8MbC5CowvIdmNxbtTuVNpaKp
H/vqOJD559CYp2AI6tMgUD6se2T9iGtHJ4sSVaJ+r3PX+ZKsCzrPxFw1f4c2lJMzLKVOkf8uV+lw
idRyI8pK1ogWiJBTlVeVu95wo7km2QEmcaLHdPB94i0xLHHORWEoQcdlSue91UsZTVOffHZ95D/h
/3F2HktuI80WfiJEwJst6NmWbLWRNgiN1IJ3VfBP/3/Q3ahBRTN0Z0YbLQaGhaysk8fY6M/WU8ap
0Ldhl9Srqh8K5xhGMKs26dB138bWJL+mM/RBbuhAAt4+hGv7BZ+WCn6s3XfpkS3d3SjGMBVrDUvB
d0EFSQNYEHYjfjRpmXytc9UcXvKsRJKnBmgMiz42fqADqcc7R8Jm3fVaEX6LjKkbj2ruumRSKWXa
nGQgmmOOR1S5jvrc6Pdpo+tbXPA9HObGqI6PeemEpQphfyqSXTcR7rkOrbFkIzPiFi4EaKDiflHx
rBf4TKnV93oKtV9VbKMlyVxTmDuj5bcd2MjyjTdYROgVraF0tl8ZcV1HPhbQyIDoz6FB6hKdnx9C
9z6R7J6qWwih2XQsQJibrTOV1bDmUGP1K7gg5fOY15BG4VbYHhrKOqWSqtZkvjqY7AybscP2eKNB
PNfWtUFcb8tAPn8tUx5im0e6Yj/pcJflc60Qj7qOpzw31+FkRSamubHr+GZMpM5KR4I2fQukPQz3
bMJ9s6Zy59ahA5zm5GupMMzqVCG5HI66Q1wFEob0aDbcPloRqli4wpfebncpto/STxK43f4EzyQy
/TpP8+K+L0Ktp0m0p2bDQUclnTUUZn/XpkKe0InIZGdjS23tZp3BsbchXPlkFyHbsYixqXeThjUU
rI9Cre5SPp7vIqZQEENPAsg2qfGpRkSAcV28CQxMgu89u26cFzZazXkOY41234dQJL5rgSWTxxqx
sHbrSjDXFX4j9XSH8EmD/z2OuboxnNr7j8rKPlaUQ1RhrUI36av1CFVbSFQxm6xV6ng7JKH6KqFs
qivRRhCoA9x+YLuOffhuh0mjco6zlSb0TYJjlOIKyniJ6RoW/mCA2biymIxPP0KdQptS1phKImOm
Z91DYmshxdLN4PSjp6x2wgGPOOesXLn/HGS8vDIsB1yDLGjR8Jd+T3L+AFltI5FukpJAaJRqsRV1
QSFSFDSgvhMnzU6WddYdE1PY19z6LzgBjNuQITsulACGfDjmf3zmJkVYFJImfgMrhBaOk3amgHtV
OjPxMFRRZDn5f+GQIuDQcXHwbaHbqxaQ5adGIveV4fVf74YhIExNmJGMcRewpXQGi9wnheAtF/oF
2/00HYEMCdWy2qp6ruEfNzdjKhhaofz4ljh4yK2hryCj01BhfP6jXIDOFA/+ozOn57I0fYF8KwO5
1Z7ehLdxZ2UvejYlB0kcGUaO6Cn8Lq2Gvd44CCtK45rF8wXQb8CRgqXJZHL2SFwa1eHcRY2ChXJ0
0jJ/01sRbIkTQflhGt0N4strhkQXj8rCxxsUPgpeaki1FtMMDW/CqTDG9NgTk7eK+t56sOpSu5u4
R5bAjEX1zSsfY3TtF79Y+Vx59mPRcE9G47v0ZBmwVJPC9LKjHGC0EyPqiuRkWO04oMCExlC5OmJG
9LsKWTjRUETrbqTD2TpEp+5GVaAPssd29DYi7QrvNVEGddqlVCdzaxgi4wAZIC66NhVZwOsGjrUQ
uoDdIXYyg1qyiTvdGWh5bWsDd6XEcGNspy/KWDeo0Dyg2itD6r9czWVmifkcBLaZQvfxG80spN0D
FK9NrWpTscF4WZ1WI9D20UCH9uvzVb+YHvJomkV6IxQ1D/3+hbVROtqdhezX3ExInnu/mCKiHgzF
ePv8MpfPhOUThxvI93N3tfy4Ks8anIBSvIlzVDd3nSbt6LVvYU3tR9MNgqfPL7fkwFHSId95LqsN
nB8Cx/wF/FFhR2RrLX4e9glLVkvjzDJ5Mr1nAI3bhj9Ysu53vRJ24QFso6tphXRUq7gQB9l/CjQh
fUNpIloz6IkC7Ta5iegYT/MinFBBm1Vor5m01xVhap1S6truyt3PI9s/hnDzhgQ5i4EOsSaOBW9/
cfcdTYJjTvZJenb+SCSol6BdMb0ceCS6m0o7/6a0U+hPbN7MlooyO+dV1b9VJlYJ/8bAme+FW4C/
5kKCsdxlAkaL4QMW+GZ0LkKaRD8E7l1F2aB960XkPEUM1zeQQLN/48tzVYBKk3/44tgqrcXOUCQN
OtG+605uXwQ/gzbKvwSKO03/kb4ly3XWmbhZ/PNb55ouJ1Nsop25SH1860WOSsBsVfWEAYftHaoh
GoubyiwLF5OLIJtDrIw8tXeBDPNS0qbSZH1VsISegAsBSjYgZyrty+e3teB2z2+CBgEqA3V6djNd
1OpqMoNs6ORwUtNp0zj4CINCO4deB59dcXIvjpjzUIkCNEnGPhrnxv7zO1gSS6h+DMKgMNI00CxZ
xqJpSMkIbNIx0E4oMcOYcxU2HjtRYR7/ZvSB+jjDfQUzqw6IQKL7ip6DVO3zY6GnnopZe4QBui+Z
PkJ0dilH5pVG7rd64o/vhRukUDD7REU0U6WWZClRClxW1cY+hT3NZXK0GUkzGs/hOI4cutRcuTXF
2A0HlAFehCANmjxgvsBP96S6vddtBd5K7sorBo45M9qaFU96YYTyhmS44jCVxCT/QtA/MTZAOU5m
vBz7XM6REEjURdsmGm77RaAHw0ozRfOUD3nU1PTDeGLge1kBQCBhU7Q9LiRWvx200csfAq9ghKd4
YZL6LeZu48md4YDKV5qo2YgOI4xNkoWWckR6aolV2yJYJDUjNjZZ1wRALkT84rjKGFc3T1UKvDb6
mZL09mMB1cdaF2PtTCs7Qky91xnM7gDlVeXMXWVvc7yB6/f8oNnKgvuDQb2ajvmR0dX9pJCT9xgg
7Aa0vLKYFrVt/q1wgkBtS6uDU+ey56sUWl7NbLRTX/fdbeEF+eBH7PErnEy1fFWYCYmkaZbG/Tak
hq/R79WjH0bO1sKHcvzy+e0sOiHuZub/sttCzYIptLRmbMqenN3SrM/NFDz0coj2npJhhZJJju5F
kP5yzSLYax3xuv+PCyOKgg3FJ049+VhslN6sdIBNcYbdHO0hlYACF7La8Nf5I7QPhWGPwl8KO833
n196GcE9PzTFlVR773dKpbPYHKPZ50cdxuhc9ZgArSWnv1nwPBKd4KLbxq4xyIwvcac5q0mt4nOP
tvw1m5XFn9/I5ctHF8rNoA2YrdqWiQ8KQJqAddyeW4eVbgaa/vvIyphkFDvVrOPviWpHKywJ/tEZ
mjdg2mwr9lxciWdbkjyySmc8jJDz5GrBkGwzq4vG2zghv2ltmvq41uym0xhSYC9y5ZmhkXzc3Lk2
z4q946xLQA3mLrYZNc4GKTyZnXvTc2qGcUYNpWIomD5kQNhGAZDvZuz1kzeolc9pp5iehsFqhd+M
sAiidawMSX/bK51u7yecDIOTTrkbfuGMEY3JO0dwr78D2aj1XZ/kfbRrGHKVK7D7gBCZqo1qMo4w
r/PtahiIY52EBrk1LcQNxlAlYy/JV7hpuli9y90EAnWuqoOy0lS4ML4OqaBieBZ04i6YIhNRHzty
t/VCoTA8DGpAyC80ZuWjbYxgIlTA4GSVdW3vhkGTxaZr8fvd1rNx+046JJOuiGBqZpPsVnV+TA2W
FquQjMWA8RhCPD9qEO8yP4gS+xHIPr8tEhIjdijJSVUtdUVveVW8sOaIcls660rv4nbtdBDmVrnU
wSctM3Pqp0hxE/mI/KrJb/rBSozVHCaQYrJiAQIVq4hpTXwrhxydoiPIgVbpbUrfAVt9TYsEDyS0
AdPw1bJz6xuQI8ig3bfyMROQXXZt3OXJyqYpyjlQdb3YNjpcDzcvlP6lhy60TwmKw2HGNoRy2/e0
eD5eTmO0IUMmNdimSIQT+srT8O34KTAU0dZdCqGl2IVjbdbfXAJg7UehpykqokQqxBSVkSWj1ehx
KJV0RMaKLs6Y6n3dF+pdQgVOatJIJmFiCN2yvU3OyCeNIN9ovgpb64kMN+3sRitJln7vx9x9LIjL
fdFLwrV93Yq7AmESrgXYeFX9Ru2AScApyRtNB7iuhJ9ALpIrL4pG4h+zyT0CBQbjzurd8hsclQbb
F6ilr9jtZd56VBgck2RuFIDZsKnFuEP3rCZvpUGw644ZYjUCQtfowMk8kQjrGYQEJM31TFs3sM+9
7DAaQ6YemI10/9VZHqZrQpPKaqRodu6z7O3JuG2Jp3C2kR4pNfOwpnPyPSMvHd6TbXY3mpM75lMz
EryNuQKUqnht5p49PrAQsvy71Glz7oMBdcJBYRhk+Qgmk2qHrq/J1xrAd35TpPiifLHMMOxup1q1
pN9hovVjmsaUj6uvPPWm13PXgmJbxiCXQYQcbTOQMrPLnd7UvihoraZwO/utHBSvLLAUn5saOipy
mp4HpXKJYNHQwSDPCaxym7gSPPkeH72+UjZWNApI2UkqTx0DmOxRn9rR8ts0V4IrQrvFWZ1CBcfS
xEkABclve/mPW9RQNnWBBzrWi0BGa9mW7gYCgHo7qmX0XLbE8FSeaf7rhsxHR6sLxRNLZpcsy48X
TZ0x6y3g6XOa2e02R8n3xU3c8ofnyJyKzPes3Uw98apF44ngSiN5uSGRA45zKoXXUmGJL3rtHEtr
UlYM68RinuCgtO4AeQcbgtRgVM1gdhehye/uyboyy2gtgUuj/ed74l82ZwZJ4EqQSHgRF5F0tmTk
aaMLOuPdSmsk0G89oOV1DmZeB09Gp5p7yxjjvd1MzmnwFLlRmli5cgK93KP4KPFswxWKaSd/Pv4K
Ayy0DP1wfs4Q7wFOp008ImacjMHdhD2HpIOlCdu5sjf+7aqw8uiIZqEQ0bofr5ox7cNMb6rOzpwI
XGpO9N4EBRmVhp09qBKlxL83ozbIDpgbogYOt0vBQ1c1E4e+ojxLJyyKvVIMUG1afFl8UZels8aQ
xHXvsZN6KRiK7rowlvgb0c3dCUYAj5//9Jerb4ZCcXZF2Io4zVjgPhWDF6/StOrcizL7Jpuqvs1H
mEN9MlWzV8s0oLWZ3XsG5ZoZw18+dXoS20SyyMrDLWDx5h126WyoyzNjmIQpo6Guh95qvyOTIzg0
szjbMuI+f/68lz+39ZsejwqPpU6c0OKigHwwWKAXdW0dPlY4/TEk7kuYzUNcbVvOUeqVBfb7OT4e
FFHV0PbCLqa8XHzgEAToFmRpntKYARS8q9IAzbDdqNuH7KzaTo5Wtp2MCpyxwTMK3WoQRF7zSjVQ
qtvKZVK6C5uwhDdjZkZyD0bBpox55vTEneuxT3HJJ/ij5Wh4P0eHiM4UU78hLldakI8GRnOxoJf7
18Kl88UQwjoDbLh4LAEjlB5lYrtd8pQ7SYb5tLTqvTJF1k6rSD5xPITnvgNEhH0Xo+Yrb3WBULBY
Z0yPqkVH4czHio+/Y5qQ4pWTfPhkWlG/lYrKkqFTulWHDC8UMr73hZIaD4ZRmkd8O7Wnz5fR75nF
hx91HqFYnCL4fKB/LnVEiH00tWaxnPlaepLZksxjsuF21juJIfEJ3Ioh2qQ6cpeQ3PqlrSKM7lwK
w/OINyzSqtx6+fyWLj4nahcmBDMaYc/753Jlp7lTK9mkn5M0zs4Gioi96hpTsNFr09onaRfcdpOo
riyCi+8JZj6fLq7/rkdMyvJYR8hSHaihaZ7rgFzym5G4ndugzsuNXtZeipWq0v74/DkXqC6/PH4q
8+tFooDSZkk7j9AxM8EOx3M7KPkXWSvl2Ym1ZBdldNefX+rylTKd4eOFpcPGjKXFx0WGLMyF5uiF
T1VUidey17/2sWvfFBzvc78NWhJMlCr510M6XSx6Bw6pmJmj3138jqLXGhk2dXCOpRHecGYjs06D
Fzf0gXVvk596Uxe0fYwtx+4KAHr5armybaOIngExVvfH550IXxnSrI2eSrCZfTDC5/C1ToQPgdCE
fmUfNNS/XA5jAEZfbLzqvHY/Xg5vZpMzVOycaT9qcSogsNR0W1Oa9xsPI335rjp90H2ZDFdlJhNq
ObAjLXji49aG8xg0bo+YCahqWrG19Ur56dZ1Gm9lHOePUIjyYGu0CAFgFCRxDgBXD9GxxoXHyPDp
cxpSvrA+lEcwL8JDG8fqYrEy9Vwc+p5EzUe6ca39ocGry+5TXKdUTlmpqQ0PTYKgz28UozL3bY9Q
gZGMU79UeZw/1yS0ZLiCxfYMlXchBrO41/3A9cAkStlOoAKOiTQ6cm2L9F4KqJBrGms1WUF4Fe+u
NMccG0lZod5qpPI1QYja3kOqkS/kMipvLtzlH9mkMcgKBzk92lYemKuwi6zmVoXlfzaHfPrRg8I9
RbmA6Zl2owfzZxhKnI8xmyPVbAyju97QY5gzajYmxyZPynMbwIA5FIWcrDXRZvjVeHHsHkOGT4Xf
NtDmV4iZ+3yj2sMU7p1xhNk5J/q+oA/AJrENZfWrT1wI5nYWCLnLXFg/Tzh1Vsq70LFNfSSOL1nT
VpbD1vKSUr0JgFluSStjHgyw2/zij6mfaDL7Hx4EV2NjNi1acUCb7lnpSQB6LUVVHIVkXzhinmzg
tA/nGlfUSGu/Guzp5SZB0CF9ADyJjyWQrIHF+RjTOPP39po5p4XTm56WpX0/wr5KfFVlzvWI46uJ
r6RajuLWBLuIn+Ec5PU64LQ3rKQWGtl+GOjVfIhQnbOyzNKCDFvk2grEscRMqWwTc2fFed7e1SPY
yQrahNa9wPhNg6NLqpzebXBJjCfCQqGxVN9yXUfYYdVh8dI6+Oqtx7Brdx2eYsbTUKYYwRt6JpJt
Qisa+fSnI+EfuscBVUFyNmCcWbpvgPee/aMW6aCvUTw0z3U4h8k0euIk8I3sosQyFoLSbe5iRHko
oiD+3oaGYm8hwGMaCRTUQoTtcEf/EbJNvYZGW3/DWySH7ahWxbb3Is+6xxHSvSN0yyk20F4D5w34
u8TlrrGhKU06WsC1w/qP/Hj0xvi1C1rrJ8W/kafW6of7ViHEdV1FOUODluKGQNFumIrFJJy8kXba
qI9pM9nBCBnBts9uAOh/mzU5iJPoPHXPYZAqAiaQ9nXrJ01UowJK4zp+MIUxDFsMjEPnGSs4uPY+
lkcRGkEHdIu4qZwR0sqKlMLYDl3PmB/GTNvtq5jFxneT5sPGcSR3JGOstO+SSDRvAoPHH5NRaz8z
jcW9whzQHG5l58lvRYAv7m0RdEl5GKBnra1ptDFeiZPBOSCRtvKDOgR4qCplEb+RMCLzn4FwGxNI
oIXXgGWh/qOGWhXscYr0INPldN7rnvy/eK1FzAUPg2JlcPezPjdPkQd5dIXEpW9+BHKEc9U1DNKf
ktbKtH1Rjw3ooWUr6a5Ohxz+WVNZLwPr0VpVLrvFHvLowHgRWyaJU02XbpMqxuxMrUIsgDU6c/IO
BieM1mqHIOWgYP4ZHh0nwGpzwlh99N0k1wMQPKxT1k0gSAGdBmdM1gnuyPGWdtUGKDSz6o2EIMKh
seTsy9ZXHdQwXyf+/+MGRRcJXjQQ1nNjBG171wXAaatccwuxG5AlIJEIdfsF62mr4MwrxB0iGKx0
1/XYDumNUUVQQyELE2psKlqSbweSfzZ4KjNGSM0iR/ogOMCePbutKcxeEpnQHmuiPmB9poqEEcT0
nv+BXu/ssinfU0KK3qekKp6xi5PtvvP4ge4DKHfDPoSXjp12XKKuwMNMfq/gwFn3qhE7Hb2UyHQk
HrN73dioShwCFWYDpNOhKvWdoo2xe4qqQfwqEcWRqZ6VyruCxKG7aeH41pvaCFAXfd6mLPOYaYlc
x5ntNpioG7PG7ONG6lQVggm7qxEC4UiM2UoB4bHGaGCdTgzScP2spP0rTL34AbBLUY6hwdeoFapg
/IR9VLmx0yS1VlnMStpYtZm/I5EX4MBYuTUry2ukukti0d865GV6V27/ssvComRuH2l2oDp4CwAk
hMJYZdg1PuV4u1bsV62HfEoj1MRW4XObxDGvY8zwr8UQXR4hfgfcoptmZn85FPKEqvDimurJ0HAp
X0WeKPNd07pY1OE/itjNaYg3XsXd2L/1aVtDpZyIvr7SBl020LTOujU30fS05lKjTsZemvXYtTzB
NtL+q7luvKoiQoPbqFTg+E3q4fPVcvm6TcbNAG3zgJcT/6K/NJFh8TZH4wwbILyVkZVU2O+6xeNg
jfIM2zqFEFu2/T8/J5eFf2MDtSHGVxcHtkngRI4PkXGGSkXrNkXRli3FvU+zKb+37fLp35+SsxCQ
sIsh6MWhG8rmWBi6NGBh2/IbcgPLV5OwXQ24QI+r1irkvq7Vay6MF2gKM3z4RTh7MbGBX7ZYygTj
ZFrSRdmT1XIc8UOvhiJU5t0DRkaNh/aoQqnIdA1naemWV76jy/XsamRO0bgbQA0X9JM4VwuQs849
t31lMWcxmaoMOqI1YVjYbLepGe/lBLi4qjTcRbCm069hW3+5BbTqkM05FFocQ5cQHtOEoUNL+ITk
Dmt50iNAjrQCH8Sw9ipG5GhtQ7V33gpP8bpVllrdv1nh/F8pZKynOmQlYkq7WN0guWqX1o584phj
7BgqYrVqQ6k7ojIrzlIXxfPnC+3i+0W7DWzLj27Oto9L+LZWZaJ4Q6A/aa0Z39W9Oq6R7VhHJjv1
0Ujc7sqB+xKrBTiED2EB6vxGyxeAJW4IulmlVvBklYXA3JvIdjYqD+II8hMlLLd9iQCyn1zni2m3
auTrRl8+kEtrWleOi5cgyHwrPDdFhO9aXTqbOFbVGHXSBU8mVnJopMzi3nXrahWzEiVj1SLe6lqh
rPtQDb5mOhZzsSaMb9HYaucKx3DvSo35yw3hhMdewmY4U3mcxYlyNBgDudS3L5oIrVuVUchX8mIj
cxXDpI9WCXEU6xomE/CYPo3HMNQ4kOC3E7xaOhk5De76u8+Xx8UXQUA4zEPEor8nG8tssDTwPBx1
oowJjCrg/DuK+x2FR//NjCY0B0n3NlrS2Jetqh7SuETv8Pn1l8tTo9br9Cc4NINXUZg+tgbeqAdW
1mbiBPW5io6YfYvs0akK6MXYxkxgh5UV2Vc+wuUWw0X5KuZAtNmakeTljxctwjk+NnPdxxSn/Z9N
w6l5J/lbwnqw3+039pCLdmuglBZXyv6yAFP/dIAh6HdY+wDxLgqQ2gooawpAPjQW77+gye27qpw0
E78Or/c2FpKfr5ntKuZK2qgIrmytS24xBF7sXzHqwM0CAiDkjo8PDmNPCMWywlNZ1MP3ASY/+exT
Xq0MmaVfM4Kodp4ZKicP+aSPdrF9xgBv8l0a8GvY1UWd4F4A15lqkOsIu2zpzINVgCnhOmQnLY/H
I/bVKFVCPdkHtZhuDC0Utt96XojWm615F7hT+tKJiVTEzxfgX+6DgsQZFGYprwXs/uM7SWLNaBEz
2CdSw4uDgKx/b+I3wDkQitIPkbrad8cc5BPhMco7AGW4KXPrSpG+XBY2uBYpUdRMwLkln81L3VmU
11knHI+DcmUXiHTWnBLUZ6E25riOTGLcV6YTF7aP402rbz5/CZcfBJuhgzezPduUQur9+A5aZLDJ
UJMe0yCcO6XakG8np0WyhFBshzAeh9oeW9zPLzq/2D8halppF4q7AU8NW0h1ic8HimV0VR62J4KF
Wg85TOFVhIZYygFk55r/0EWd4TK8W5ofCC58AnMd/IP7GsMaEHWuaSdXzTA+QGIOVoGr6C9iMoJt
iHXeladbFtb5ucgItGCMGYwffiek/XFBmQ8YBVhQugi68fZDNxV3uJbH4z20C4zwAiN9YZJtbcBw
CRBA+hK5V37Uvz0yVZ1GB19d/PAWzZ5Zjpgdq7V6wqo/DLAcFt14H7ahhoY+1rRDxggvuzIev1jI
PPUsGwHh55k58i1eM/wSnORH9WSFpO2urGaSe6CV1lzhteEYt6BI+RuIYJBjAh9EPz9fUX955/Ne
QkkHbJnd2j5e3W5qvplCGCf2NCw8aiMSr5XpqNu0afNmz+6V7IoIlGqIcN0IhqC7UmAvlrQxU+eY
onk0HBAE5tfzx4/OsKFSR0XXTxPzn2ZtxpViHlL8IdC6BWF8ZYn9Pgp9+ILArDWVwoWZNyOO5S8s
o0IHQ/K8U4Gr1riu686yp3VTmv0tVISm3LUyJXkiD6IG7WtsQ8ssrXRQ/oNMQhATrpadsW8LeGZh
7MXptsWVJZszhiLIS6vaJJ3pBmMTtXI2xFtFW2ZliUW2ksUpqSJu2690GW3GfJxG6U82jNZsxVEV
Ni6GPkDicVURRS7JILIwnJib/sYzm4e4G5LmWq9n8GqX74KeWmOlz7O+pZcmHrZNyTTJPmXjAOTU
lafEMIlVxPTFXJdtQDuPtZ5z08ZVuZFD0+/Myi6+t2404negdTu4o+q1m5oX3OKmZp4yHQZ+TcQ9
Lrr9yNQ7KzLS6UTASi52MUmk3m2r6HmrrTK3UHa8cMSKsAprb1M15KWgUbf0+JygT1WuLJeLIm+o
zNE9+MAcCPAqW5RAuG+RmIZyOiEGibK1U0bBOh6HsVs5WmWhoQQdS9LAuHIg+NtlPZVvgZaDirDs
ObIqdFpTL7WTU8a4jyo2Gqt1Vkag1ngYdcqthBa1lXXTXBlU/eVjZD+jCsw72myd9fFjHISlR/D6
1BNktPSXLcgaiIjY6iAPeWp95Sl/izUWPzXsRS7I+ZbOfrmbsdkV3jR16ilAM/I1hCNEfBfnsgKg
L4vWMAXwD4O+36+jtsJ0tg57BhZakYiDBsf41hXO2D0iYrTfOj01iC1TJtuZBY3qGlvkZNz0FdOI
pxaCNhlCkYiddek69T5GhI9HUVoV3trs4wzxiOhm7rs2NgQ7RIaXR1ea9kWd5YWiwcB+jekmMA3H
2I9vVoWZ2wAdBEep6vU2CEZtTZ9dYlhkiNUoa2fdIZDfISTEuwlq9r9tbL8vz3F2Fh7ROV6QRZMg
k30JeHTUjbTYlQXO1amWI3B13ei1E5F35XqLFYx3JIoZADDUvnxBsJM/Pm41BY4olCk7jqiCbTTI
vW6fYby76uxz5sgfeTvmEQ4aiV1d2U//dmkcExk/0hciOFi86QoCXVA2YYYJZ67eo0LL45WhDeOz
gnYpgRje/QrVaLzywMtzwu8nxqTchBeiGRBD5mL7xz6WB8SDChfiOyRXtkujT8udOxbJOSr7Apyx
tqudLZw4XluNDkYGOZnoUcW0f9gCc7zPd/W/3g2qTA5swGX0b4sqaun4wLuTnR2ZN0Y4F89R810L
G9tU8O3ziQrRZ0m8N72oaZ/ovtlXMqF3rafkwYjMa3Vl0eP8fjkeax9Oyez8uCzqdtW3nZqrOWPJ
/j22JVOzQiCaLwMiHKFaerToWOmokY66/fNXMZesP4rMfGnYf7wEzsrYmS7bK0jSoSrwmDgqEWQW
O9LK0a975z9TluHz55dagva/rwWQ49BdUNiMJSVb0/GgACsrsQmN8oPBDBTtRCbj04h0pfwiB1F+
HQnPcJ/azm6ekceVqMgRA+48FNVm71eNFr4pDfYhN2aGxIiEUGYyfuyJ+r23O+e5RQSjbVUNTOrp
85v/23ui/eSszSkXldBiq8vqCaJ2Svxwj/cBHIzwJRlFe2cEdnBlU/3rlSwG/PzLcXbZ5mNYVrtK
EVbHUFH17WSHzgHnZ1Ft8irs0+3nj/WXlUcJmtWPpNbgF7tsL6XEO8vQqiMZkkwi8Kboh0PS2OF9
rwgNEzzYLU8jh8yKeM3c7f9tQ51XBH6q7FkocsmxX9JQSYedotZOq2NT58kD8jP7UU6y/6qp/bVT
+eWTciHAEhf8jm7aXZRcpRSdKceiO4YcHNdpQzCQUpAjIpg43ymKHd2pzfTc6uG1c+JcUD98YYDy
FJpZXscTggt8rHx10akOnXpzJBM6voU2DduNjsq88iov6vqMjcIP48PCYwGp6cfLNG5sx7oq2uPk
ZNpmaAjDLEIx7VQF2ngjhNwPYf36+eq52LVNdhLOghCIfzfJi6JuSyd1KtuqjthaxgTDNVm9AYo1
vyB7mWeJcDsfy0pYmMAFISSWVGTNz89v4S+Pjbqa3pMzy4yBL25B4pITIXDxDtD2nQMGPoQXa/o0
3STu7L9corfzs7bo9p9f9vJHtTV40zRnRF4gIF5sIGqRJlaPlP9YEk4Z+VqnpCcDFtP688tcblSs
HTTyIAzwzTiPzcXij21TiStsv8jlO0YentPPJBSThccYvyxfxORpgz/GSYxazos15ZC6etFse8wH
Qt8lEa5s9lVLGNf585u6/NVnh3hrhgEYAGAE+vGeRDV6HWYd3TFr7YHxu1WTDGimw4EqU8Dg9ob0
PUiCfoMOuDoYDd7Bn9/A5cvnBlC1wZvhtVzgawoEGR0yQH/U1ND4aYyK0fpKZk7//EWBOgDqgmMZ
nn0BbWZ2L0ZZOd2xmyNpMyN7IRjIZSA+VLdug512z755+PzRGA3y9j6WC2yXQRBsZmlslEvhXlw1
uDnZOkESxK3duOxzzWqG2lsfShyWMgpG3l8qtB7uypbh2NyQDkkQJ7yXcR1YRqj7A8s1vrdiJToW
nQnBBCYD3BwmBQmtXioR7+TaEKgrLI2wVhHE3WEvSiCfSRsmifdxHJE8qSRlI2bKG+2mmSNeSdAZ
3C5HxhRkD7noouopdUePwEf8qKaV0zXtl9ADZ/RjTASqJ+BHgR1SH8cmUxnkZ4g/XHdfxGOqfdMw
bvXep06T6WpQmM9uEPb09q1KGdV8MXCi8znB4mAX2+hKN5jpNCwypWxemyCsXlBaMlyrrdL4rgOw
M3NDVTzqcDAMrViDztqQQWqSRjhCt9muGqqmeKUHVd4LTOi8/RyVg9sNrwVyjNvgjtLlwy8OkN6t
WZCA4LP2GheLRGfydp3aguWFltbdekMMuQ6DYfFsJmP6Je2cZCDpNoCDY3XS6nCGhJe0K0nm+kKS
K957WPnwfUz4XeLzjFV89ArpMNB3+OIlw3uakOO6GQZUP1jT4Ol5MNHyfM+k1WPRKRxDucOZr3tK
EMvWX2Fmdo+zAjlYC9PCE7JzpnB6qNxKJ2laF07/qFcRc0g4+PETkBiBjaEdZOnGrKvaPWj1HE9T
JzkhFjLuI7yWYW+JX7wknMPqqoiKVZu4M/k9d9xvQZa110a2S8sAJKlUDX5Fzln8mAgSP1aPSe8G
m15THF2jV18IMQ5hUAWww/wkl8abjgPlCLmY9OM7I3MGPQC7NuYFVrXqQ2Z5Ic7DQdPOkg1wjW3e
8PSHJJrgd/g2Rxr84Dyjmq4V4hlmXHyW892SpAcaN4/aPt72DKd3oxrLo4MIGYqVDDpi/ZISD8y2
fQ5iZzjjslFidC/ye0nqzR53T+3YpML9ZuXK/zg7j902knYNX1EDncOWmaJk2ZZE2d40bM9M51id
r/485X9jNgk2dIDZzHjgYlf8whum8aNxO9NIHZg2G9VRQprZu9elEgSk2zXCkmCbYh8a52pUemtD
5WlceOzmDQ25ZvS2eeikgwRFQTk5f71CcIzB2sCbfeB4s1C8P9jyFqbwfmOU1n3ONFQja5ekGfBP
9jUcqnDnp4B21vcvx6vIGHwGjVfKX2wdsubZw+OROLadL3AFEaO9R8C1e8pqEW1To9AWhppVuuFM
c/minkLphTgcyPvlF+vI4xBy9OZDVuvVlzTJkSztgpGbgTpTpa078NHf7n/dVSRDjZG8gkmmqkZ9
QP6kvyY5LXMHqyq9ejC10PqCH3hxzNRYedKLbPqXNjfKl0mZLO1rGahc7GvZMAOnAtobwX/kGC5H
jTsKvl4zmicEtVGARcPR/jFh14WUlR03v7F0FAGUcEvUMO7N8VcfIyG1GadGiaQ0sbrw5l7Nuw1B
EE0WDYzSDZ2UKW0EUZVjnUQwGceJhGXXpKay0fRWQoNwLrk/6fLYzj4fKBa0JGpO0str9vlTZzu1
WYfmqe7onPAe9L8hxtfabrI6o9iqroi/BGFUxk94MRtL/aqrJUdqglnnkMhokp7h5eSbaDgMGhjE
k29xiFssY3BQq/tTbVloJ6KQlX02vUJRF5K+G5MM9oykBAYYu3x+BVvVYLhd6+onhG09CUqM6nNK
oPg7DYNcPce27n29P81XIaOkgePzo9HMgEDizKaZkmHeKZ6vnZxo1M9uaWHEi/IoPCDH+I0LjUdP
FtVudNlMfW9S6isX+vM31tmDz8AFhjcYOeAsXg96AeAcLuSpjoLiWwYk6EVBx2iDuYZyABCrHlM7
qJ5KFTbmwlVydWvRfGV9aUcDWpS92MtF1gGS8x897ZSMjWxqBPr0qtf0w1cBgkwLMjLXVzWjQU4C
oMJ4kGtmMw3PFCwqd/GJwyqVtZRim1QqHGGqtvYm5147KF6Z/1sha/mCO47eHwd9iD883Ze/YvbN
ZhcJf+pV7VTVfvBuFTZXJq7mBhLT/jB9R1XMXNOoDWoAY3lQLLxXt2ac3oBsTPCPO5+DMUM5Mx+Y
8aH1nTUoYYBnma6oB7CYzlLL7Hpn0TDDsUQ6Isie6OxtDDI7U+3K1k+h2ifGqVVdBIiLLDjiVmJH
wNFMYMxKMkVPqV+0SxZs10eZmh36RfjOkaqo8+ICMgVjgY2QfVImH1H3AKXDcTO20fjslKCrw1K3
FurHN0cEXciWpW5Eanq5nV20572C2unJyLMSgZQ8ADqM1siX0qvtLe7n+sdXk/yeEhMvshTGkZfo
X++i2Wq+2qc9JCAt9U7GBAtumymJr6J33lQLg91YTUjRNF0I8SjazMUKbVh1mFU6+ikB9Pc8GIn9
gojk9KB3U7VK1BzVmMZKok1R+s5C6ne1awmt8JMCzcWtTKFR/rS/vrPv0Kmss6k4xUVgip2aDCDZ
omQqi42jQxFfuJau1pHKNzuWCwEutwq27nI4FSgOoY1a8aVJuUEFPToCqUhOET3uY4pc8EdnFoIK
1yB9O8jfNO1m49l17AQTLgIny4qVXVlxMgFlNOsQpvIWzLr2nihh9KalnfHl/uNzPbHwJqn8QdWT
lmtzzJ7XKVZn6WN9gsSkf1GhVz8nSpasY1Rql8BnVy86Xym5ety89OzJ0C9nNcy42b3IrE8IDbpH
K2iSh5rXfG1VUIomjVxwpcfVUhX3xlrC5Wf/UDB2qFbMRg0ilJ/zYMA9FLZJsBZ9pLzWleW9dKij
blFWbxc2z/Uzg2sdXER6J1wF4INmz8wUwgpUFK05Kb6ZfkXS1a9/22rsQE5DCpsy38qOzPgMHCX7
LjKfliRYJSi+1KWigs7OR1fYIAUCZy0RuFQjZ78GyXiOVuiOp1ovnJ1KL/xZCcbfhG1L9+11QQ7i
LQ0aasncu0z2bBsXTdaGtaNNp4AaQnbUJ5vkvFP9aq/3kseMtJXbbwYjcLbVZCv1qzoRzqABXZio
RkG+KuO3+x9/dWXxizCtAggNt9sD/Hi55UoTTZIQxf1TOTSBi+2wJtK1H5EinRD411FcQSkwWgdh
HjVgVazafb3/A673PBelpG9qDiBwFJ4ufwCCJpLFhZe7icDueXCNNl/TxaBtPFWRbu4igEj9D6tx
jcVignxc/wrfefRojYOEIlP7080zLofmwmos8oXguYVpMp1ShyVwTkkLQAQnIsxWqnyd9UWQ/Bzg
HrbbIJiK+CtC+4n3grKb3np0AirYcfLTHG3hRp9vFolNp/hPmA1mi984x0cMWly7Zuf3zwGSQqbA
DVghcVxFYSOcg1so/TNKMphpU5ofAlvbThCJwnQ1VU5VHKU6WbtquDOmpeM72zLMFltGovW5jiHd
zmX//AkwOvZGeOxQyEMThxK2OIRpi/MEchP9qRut8cnSsGTald2Icfb9DXM9L1xRUviCLJ5wHCfz
y2UTdFc15kV/rFwDvRa3ha5Zeli7/+5yJ9ijfDekO29MkyRbpVqfl3jrxsDMvUYKvxnlonO3PCN/
7yMmBNggsrSqVKniWF/+oDxNFD9UYuMREmB0wEkeLbQQEMTS8zDLg5h4VDeAEwHX5ha5enTTxhtt
kZbOo5MqGJNgaAG7srMSx1mnORZ02y7LC3udR1MDJRZ2YLSuBuFkH7sv//czZO+CisMNL8OWxnZl
FIr7mFgW3NtM4Uev6iqCP+rlFtLd99f7ertJ9TVafbxRUv5iFjJ6qdXU/mC7j6B2IJwmoAiPpuLj
+VSEybpKo2HjIMWzUUXYLYEmb42N/Bv9TYo5aNDJp/OvqCpqq6wcutR9VMj042NO6Yo+lN/rxzCp
A+WAVXfgrcJozF9AIdpLEsCzu1HONDgDsOi0ESQyXG6Iv4Y3MQzrRhLSRwWeJIwMtJ64sazdpGhi
DTJYOYgQmNyH5xuWOQR++pw8DfbseGlc+BY6jd4j6XhcbRDQwEyHRtK4sSFtngLRo2U+mtYXOJaa
vnC4b30x2S5C0+CkqEzOBsfdDPkKik2PHNNy63Reehhj33iCCvcu8rDbUkF3Fz54jizQSPWo84OQ
JEegkDO/UBD1DhBuGccnNQkMuNGxKdxfhuprr4VlZimZdudlq0jrOvs1BxsVfBvqkg4lfZjoc+am
1guqWWn6FbiVOaxTKxgtZzUOTh68N3brwwtEHFhr155ajnukj6clZp58I/++gGRnmhuBsqMUpb3i
D9SdqxRuoxmP+GIU29GLEdM1vNp7atVoVBbO43yJKMTQaiG90cgYeWFmD7aqZ5OeUxI7BZi3/JFb
O5Za0T/YcTftIf5qX9vOWiqDXF19fBgRk9SUkMzHeeA0hFNamkpoP7VOrGErXWrCeaV3q7Xq2omR
enptMkNtaEr5A80uDFwbbDpEaxjdgjr2/Ergo9FglqwZ7nysHmZnsvBgGAbU+Z/GxvEw3fOUadqU
hYbGzE5Rxn5fVk4vDmPeqtkPPSo9/CjuH9A/9NSL5Va5CXn9YBMhUUjFc3Yt6Hbu96JSHz20P4MN
i1wGhykW6KDHbeUoGz+YklM8qmpwpG6rvdV9zjW5QtkmsM590auqsU48Onqfahj/bkX/q0CDVKiV
5/srLJ+H9pCjTJg/48tgD2sGtMVrCVnW3qYa1ppr6keh8SXz+8lCMbAbvlml1g5HB8yquo5F3Xb7
wMqKbhuYoQE8UFeDZ0GIH+5Ayjb8h9SrcZM2plTUSHh2ulrRoMvcDR4gebMif1BgAmYtk4d83UDL
EuOqckVDMUk2iiVg5Kw6w8Jqw+z7VPuSqsFwrAMvGJ41Q+j1VjdCw9z0WLE43+N+ml7VEOTaSguz
xDzcX4+rAwGck3v6TwpFNdaZPRKY/TioDLjhY4DvnbazkG54DipD+SRwQdlYWVYVB4LJpaqo/Gsv
dwF3ldyCaCXR8p0ryRhTgLitVXqPrlFN60JJxFHkBd+Yj4P9JcHv5IMdFM47AR+VC3kBE+iYs62f
e7GhJHoMYji3XIQeKNu0jdVviDjxFrs/qVdRHoNBiNK40Xg5gU7NrhnkGeJC1GX4BO5t0g6JFYFm
C2kmGwhJgk2lJqcW7qaKx0aa2zjQR51mVJNNZIXhSZ7idOHkX084vwikE21kOQfO7NgJ36X9HfTB
U+7W1q8RZ8o3UvSBfpIU6NcaLEPuz8HVtS6ngGsPOi5NQxjXl+ecaG+IkOALngrLaE46w+5oaUYP
NsqYC+/u1VCoaGI1AU8SMhgfOPu2Nux88ixbf6zBNH5q9Wj4hLN9tG4q0S581fwql0KylHKAGgFO
QedlFi0jGwvnI2rsU+pFlbJtBFBzhJItezXaHO+VUjbesUcxdFWb4fDdy0fn8/15ncfrIDeBZljI
JoICgfQ121pDX7clugTtkxo6EvstDC99DCp4Az/vD6TL2PTijDISclfwiv7UBOfKxVWQ2KgqaDXp
EKowazEZOM72oeFvysw3Po/FiDl3NWplSBKHfdM6QJZS2fHuUgNHYCO1lVettcv6KdM7jdwibUFp
12aBv58bW/To8YKyvTOkCKxxDQAtZz/wDORW7n/I1dbnOzBMd2CKkqKD27rciVpdQxLQA/FEdaR5
aAWWvHUSaQ8wor3/WkDs2w+Px+PGZoSVbdBEnW1HrRNardmheILtV6xT089+8lIhhpsY2eesLOyF
K/xq+1OJhqcjIUmQMAl8L79PKBiCEo42T+5UjQ8isn3eGjuZfpL5fVDGj0oDY/FcgOjjbNM5vRwL
HIyHWqjbPKlVrT9p8aDsPDf2T1pQ6TvRWsN/ejiMCwt49UbRjpbkL/je2MJf0ft7jD97DNTUp8CZ
JjQsLESH9D7Za20Jvg6Ij7NGyDb5cX8Zrw6aHJWoDSohpSWa05ef6o+FniGGoT5BoAdRqFjR+B2U
4RKN9Gr1QE7RBWW3gCdEmXGWIZb0yExDsbQnp0aVaKXnZnYifrW/6L2jfXRnMpbckFT4JUFynh2Z
KvFlhK/Y0xCh6s8Z0BGIwdjKijwFjoOdl+f7c3jr42TNECYoKDISs8s5LNWIOljcYWs3Ck9dsXvx
+5sAWh0FEcDSPvmDD764sUjpeQl44pkgEJGzkz66eYW8q5V8mvzAdDfIb0X2ZvDilnYvQptUlyrD
QzHGqs9FaSffAAAhlBNMlW2tCk+N9zhzeOpaD4bmqwFSqVxndjQ8q1WUonXDe6f86Kj0ipWJHFL6
GyVntuJYO2n3g8ANQ+xdCh0Fu9y0zc590rtf68EgRlSzEfw/UlxR+Q4oVpn03f15ntuzk0JJQhBQ
W3k6Ueab3QF+HQ7gGQLtyU5sVXjkEDB0+rVNujZuAyzDo5PVe+YztbYAa5sgMD/HRomDZGwS+9Mh
FVn7UA96qUNMH1xKTbHlDKssS0S6RTAp9NZupevJueizLMy3NV30/jFLuwHfRCyvkzpcWZFetF8R
0A2G70TCKB/7ohmUhdtuXn+XHT+HpeUqABBDT3t2YKgyZ6BWkvhNBGLammkE0gyOHS5oPoJFWGhO
oXjEtLj0V3GZDDbyG7j3rjpbfJDK8ueXAOcHhiQv+itxFWke6yrVEL8ZrWonUJH8dN9HU7jXyqn+
5nWjsY1MUS/1uXUOzV+7nGEp1oGBosNNaEWx4/JQCYS5umhw0rckj8rnChU/6CJqZhzrvkDhzFdM
JUK3rKsArmMpt6/d0nlynRZWDaFDtc3HMIsW4iJt9sjKH0X7nVaEjIuIMGerEvsezIOgLN/KLA+b
VVC7KKQLo3VWQphUpMOqdbBNVFIn2JT5WFf4qsd6sk3RTHp1hyr+p8IG7XemNDmxAGUcc62nYbsX
9D8XOvRznCm/lQIkzyW7CAUJ0KaXE4hDnyWmKhxfqGFVOfYdJkhp9O+6dOUQQvarDqREjDZ2SqWq
6F0LTTDPSv8zOyX7xtqI8USpojhTLtCXUAzX80iATuIgYbDQRMzZFVYltJyM1htekKfCGwTZjK+6
wJdiVeVldkQ9gor9/bvj5ogGFhEURlSEUuSf/1Wny01PdLnSDi9p5EO3SdrQf8TCREsg4USoHZaD
gUb+/2dMqj04kpmSdXs5Zpt0hITOMLxECI185S4fv5Eh9+/aiESHbKH+d388+fddHhmyAjyhqDuD
g6HWdDkeHE63YR2HF3OyHgKRi4JmUTq+6aWjVBvPQDWMHSw+V/Ui6ezW0LxJMmmQ9ch5HoT6ReTi
oDi+4MQiDq0L8cebbOt3Uapil7SWeVS7wH2D5NO83f/o2eP7Z5uDXIayg2atbBJdfrSdab7rCkbG
9S75YvakDSCesR5XAt1YuJRujAXBDfElggtgbHP3raCsvDEzx+klaTXxTRvc5uQ7StNuzAlF0IV4
8MaOZTB4VKCpME37UxL9a8dCAekS+oHjS1K68KYbV9TaESXGtlwJtQ2f6qTyluokN8eExUIRHxVk
bo3LyewbQFxD1/CBgfV7qN0e9zhhesquSGpTpz0jymbz4fWT9i0wH5E/IGCbXVMa3WSQvTWfGTX1
S6kXz7lIjHM6jr/uDzSLr+VGuRhodhrd+k9oOo0vXM/RGu/IeO3Vo76u28x583s3OFRWbP2+P+jV
hAJuANJiQyWhFkmT8HJCrQoFfORgh1erjiw8k8Mer2Gfwl61iwiuiF2A9PuH+4P+gVr8fREgIiE5
zFz9dOCA9c7yF1GVk5Y6TvkWD5L0hVYGZeDBA1K8omWefS6qJNWPKKfohyrUhLIjp9LUY67TL90H
hEnVw6S9OyS170E4OZ9N0CnIHpXTY4V6HH5969RBd5JY2gnbdTbYo7ofKwNc+qRYCgxPtAHidUsH
MHwJTH84gOnHHI5sETGSoIwDmK9Q4D8bKFn0hyLw63MXpZTxeXT6b7FH9v0PHr/B9BO/kPKfAv3Q
x0HvgGdiYhGKfVXqbrIwafNqFiUscEGUVT1Tdu4oF14ulVl2jj9WdvlW46SZ7kI0XB3IL+Pg77W6
wxylLC2l3cTG1P0aGhtX+NTqnVWYWHpzqJFmSz74fICiR4qDMjbpDIJH8+qhWpahcFy/edPAT5or
xArcnebnGHL4GHwmm0zU/cJhvFKbkmPSMKTCZEhZirl0X4C3TdUXRffW51rbo3w6Zi18bDPN12U/
QeNwtKT7xyOfcteVK0hWvb4fdlPZme1h0KYCMreTxWKxoM7kX+5o0GH0kjlEXPX6vNQ4lH1jG35f
vjlNlz0FU+sfKLgGk3zQFtEm80PLJEiiLq8o5CNZT7ncCeCfbeGXmBUjxG788v3W/W0GRh9skGXu
Ect1kAxe2H3zy4khyRyZbyoA4AjmIENhNJBFnap9UzJjWtdeXp1pL6g76Jv975obsTildlf0C2oT
8s67mFZ4ddIvltHhzHAALr80E6hjFp2pvBqxl4m93tjOs9G64rsG7cXE1NvUua5yB8zaFBdLi/qH
6nQ5PBubPJ3CFYqRdHAvh6/9qGD5OudVTWWKag1uOnyfYppzGwucQvNG2S8/uVlvseUK/83VqCEc
RtjEpK9mk/zMUP309j1mF+5+RBHwxR3jdNwkutDEdjI7wDHwuMx8A/NDR7xwqHN7PYnWrQ+mXw1K
T+7giX7YhyQLurX1S9EqKy3R+nYzlBR+d06rem/uGJE2T35eR6uaFsJWMbsw2ScFO0H6LVXttg8w
rdujKKs0T5hBeSA/sI/6lzTOLf/t43E0X0YBmfKLJUaTcTtYWaq7UoskqJ9sH/m/f+4/AlebmP0r
rfwATMl6wZx5G6mtU7lT4L2iI5I3D46pBK/1kGenko6XvfVqNsrChXW1iWlGA7FnO5G2ys745XJW
+lRgsIdX+JBHlY17fGg+N2OettuMhLxcab4xqIBzMEra3f/YmyNzVilH0pqmRHA5MgK9E3buXf7G
q9dzUjDtVhu9fab/oX7K45Haf4rd5ML3/uGj/L1/JSEXagGsXAkBAGxxOayTCB5iXr+3gYDQ3tVC
s969CVLjQ9WBfN/pjt53lBSohAyxop7cEiP4dQtSKHwA6WZHD56Lc8dKRYnmZ6Z0xVJwNZ8XEEC4
nkoCEdk0v3Z2vv0wVgtjKJS3NrFrE2c8vfwZ45xRbP3RRM3NGv2XavRcZeEdmQfKf8alF0FIB26R
0O5yYsK6o0g95MFZsfzyTUV6YwMQyf0SdWGxvb/0V5WS/40loeAgtCkyyoPwV5w89ppbVpqivNVD
KU6NaMqfnQ+lUIl0MOlahctj5mJytsbbS41Ra9PsY2M5OGPd/yHzu1T+Doid5CGg0nizZ7s/MYFh
xshmvmGQ6Ro0e9PpWyqyfFuUfV+vTBGY0ToP2kl/zCKeyoXNOD/vvFXgmjBdVamOIY0wW+oJ563S
8ev4DPET5X3A+e26w2/zPe4d3Cc9XfEXZv76g+WIUuqXrcXszz44QC7IVrwwOftV3z6YiVVusD3r
P2Wpq9AZMnid1QCjZygvttjfn2z5NRcnj6+l4ir14BAdAdZ/uehRhgdYkzbJuQpSda+KXn0s0tbf
uWYjZXHrvts2sWE9O05BoxnJ+IXFvt7gfDdZPSE2yeAVwiLBHxaGcJecIQ32J7B2zt7KEZ1OWlNZ
eiZvzbNs+ZEcEQXq7qzohLdfEvlalJ6HCe16XBFA3DqIZSCLlOzzTpu+A5tBkrxJk6Uc9Pr+QLVE
ok9VACV4Kc2WuK1o8sG9T85SS2WXAdJ7UcNWSn4DdpqEV737iuYtXOY3djLsOMhyDmY4ILpm2csw
ZGmrCCs9m4mmlStvMMEhgCeswL5GcTKsNHPQlgTHb3ypTOwBbNiSljZHryiaIV/3IjtnXmQ/NO3U
vLKz8At3ksgm5THsb82kBB/fRhTxAQVJZBBY49mhjRvPn1pjys8QiR+cyEUys6e6stV7vw8XjuuN
IyNZSlRnpKrY9ZYFrEyeamXnwve7H5k/eFvNDFGyTeLyGFL3PpXUpb4HyGo+pWW3tKq3h5e8EvAX
pKazVWXyA6VqbFYVxMgAc6d285Vb1FRxs7ZwvlZj165CqCDWJiRh3VRqE9sLd+StRZbATF5Clw7C
3Ci1iQaq1X6Sn30EV878H2KTOLW3AohUILEQj8FqUAqxQKi5cX4xDoZwAlaCSGzeucRCwqv7MsrP
uCoEBxs3Unub16rYF6WwA3wkYaSpudeH64oE6/49eessSQkqYgCA/FcyFmSsccJhzc/OqCnqui/y
IdhgavyvjzVkui2mEQD1/SGvEmkqLbClaE+xm6DEzZMKIJ6IWERG/F4q0nOl6Os43kd9E24bC6ea
VUGf6TM6xcqnoSNS2BNAWw/0BcFmsn3idCHHuQ4Q5O9BU5O0EVwYQMLLt0LH6rGrmzB6H/3AyI5l
0Xf+HhQ9lRHPxDMD92cRDVvItxEe7EODeHwdDPzyiGrYksLm1THgFrX+F6ggVUNB+vLHwDD33Q7A
CHEi7NsxK5zHsC99f9/GwzjsGwBeYp/XaKqsW1uPAbQir7ywKW7+BqrBAMN5wGnKXv4GY0y7WEuz
6L0W1rTp2Ttw2aP0Z5J0P3t1ct4iI8MyOffDaU3TK1y4369OIVNAR0t2Z2nRAlm6HL7oy76w0jh4
z0HpbTkvVbyqqAFtuqbxvmutUj3qFOUXQtKr0gZ0L3pJMmag/ayS4s+GrbpkEnGtnIM6xLZopNGz
Rj862acIyr9l5uBscxdoQRCqDTbnRXxoxmT46iLu/tyzMRdqybcWAY8GWarnF/HiXP6cgYSkzicn
eDeGTutWmM5rm2EsJnVn5LG6MrLReQz8pD4UqA5sOLfTwi64upaYD9mbkG0i8sN58q1Z6NnH9hS+
J3YUvOZN4p0VLzcfU8dM32yE2fRNFFXp72FK+vP9K+LqVmJoJLZolsMsIo6bnchJHyfcSdkB2iCK
Q5ObgpWQyIcKWWcLU5T9/fFu7DjSUXpW1ETB+cxTBGMCGKzZSvROhNW/tGrakIrp6tqOLHUDGd78
HAbshvuD3vhI9jbMe5kdUtuQ8/9XXpK4CQZVvR6/e61jP0ML5FqpNPtlVMVzPSn+R9826B5/1Kgl
xJhnRs7BX8ONpAa2oCz4HisB2GwVRQ2dqgOuRGHnre1AzdBKgV95/yMt/taLOJxRecupWUlu49Wr
rpR95PmDm7znAHx3ah56O6Od1L3mg0L8f3whWDSJ1qJhQIR4+YVmK3hsslI5d06UrgaK1S+lNlrr
boqdg4BkQVKLTPr9D7xxSiQTjBYlkaFsgl8OOoW2YqhdppyVFlo1bOY4eTf63NkEmJ1viNaNbp3n
hX5yYttZOKE3XlIJPqJZiRwpxel5Qy8ve/D9lu2fg6JPsAx3OxPz8rTWw3UpNP+HTQqwCVMrBYJL
/NqsyyJzKcMOIx3OJu0XjtHVYlMhpCdPfssiyAj9ci5CAsexbIzwbGNOebRHy41XUEpUd5M2AA8W
lvvq/MjR2FckIHJfz5XrasBsicDs4ewqkbf1u0zdV37y0OZ5W61CNKpe7q/00nizV9FH9qkZECE+
t0ES/Ts5vkAoqer6bD229i/8ZeDYf3xEgLNkkmTsRCazvaVmcRnUwgzPUVX+DNB92nWNk7yKOFD5
QKy2Pj6c7O1ZSJNS3p932mgKxzHlxvisNiL6ihE4Wp1OUO8UDB3cNQGhGx/vj3i9YUgf0frggZPN
FUu/3DD4BfaU4cr4bKvttKq8TtNX4K+nFSLu6tJsXl3yoObgIDGdUtkFrODlYDjEU5NEUOXsxtx1
Sqw0PvJYTlNuhhq56Y3r+MZRg5mX7u5/5fXGYWDZXpTkTA787CXXRj2xhG1F53BAfWE9lh66E4oZ
Jdq2A0b11mvaVC7M7NW1JD+WdiL0Gw7IFdBZBboxubh1npumKVAnQkRuZSHW9clRBvfVBw/1j2/U
GPmZaZh0C/fAdURNlUsq1fO2UeBz5+930aD5hRVtcia48X8g+5p8AS9lBHsl861f+LJhxUV5Xf9s
OCG5uxjFsNVzUS38jhvbC2wUClMysAcvMQskcRRuM4Cu8ZnG1NRt69hKgi16riNNOsV5vb/KV/Ga
/GbiVRlBgg6db6+ax1R4pZKceQ/A9Hr5IH7VI3Vbl/dyF3mUDFaF0ZQ/8jzwaRMg5XO+/wtu7DNy
5z8BO6VVDHouNzhOhJObTNScYr1t9S/lVIb7JKA1tAaiHOzUKU21jwapspzJEwRmk3N11XbTaGqg
3mYl56lqa7GpoNJgNeGWxYuCROHBrVGICkanaVE7M4KG18APF3BMN441zWxqiUCFkBGdh6npkIDa
zJT0XPnUqVel5qRPXa10v1XKyt6WZkTvvttJXyycalm7v4hs+PT/iRBiTwAgYnaqE/TuE1iN6Tkz
41hs47zTx0PVmtnCqt74PlquZCaUI6jczveV3Xot5H78Mj3Mcb9Bos6OGrYha+F27ivTETwPqb0k
LnadDIGsYx+T/sGUovQ0e+wqbYAF6sfZ2Z7SIfiZ+CY2QV2g46TVK0bwQihZmxuVZ739hTpeP9EU
q/N67WtdexRD1UxbperjpaToxolGrAqghmzB2rRWLre4XQCwzzw/O2tGFYbbctCdFW0RtzuNRl4P
CxH6jdFgZkHLYfpdBpw9T4UJ1KEtWdEiFG31JUgrx1lR83SSfyxfN6OFO/vWcCT/RDIunAZUFS4/
jp5YXag1iDq7aTCtVAxyrDX1LvGfghfX9/uXxY3ty/yBHgLHA2J+rpigiTZREBouzllqGdM+9Nt8
ePDjPHm7P87NjzKkWRhYa6K02UbCB7OIuRqK81gm5XfNU5xVZAi65IXWLdzAN948JOWo38AMwWJ5
vjmwgEQZ067zs+1ObYcQftWdpijTDumUkrsLW3vt9TzepZPRfky1jEufZBUcKh1G6pfwYmZLp2eI
phhjflarzFZXpl2z/xPf2QPwjl5ahPoXtuaNW4HbTu4Sol+a87MBhxFwKOqIxdlRA/2rF9jpRpCF
HYIpTZ5Cv6yCLf0ooJz3V/PGEyPV6sGakN5zI8nV/iuJ1JqqiUajKs+5PlZrLKmjbWkkxcYYRbSy
lWkpo7gaj/V0IB7QXsCAhX+5HA/XZkHJJdXOJq3hU6EXAnALnGpnlVIlxRik0Zb6hVcbllHkWacE
RdEGztblkEjwU2a3K/0cTEG8C9NRPCdhk0GSHwRg6vvzeR0psXNo2oCKxF/GA110OVpqNAUwb00/
x9ooXpAd6D+7va04uywDgrTukxJR9k7T4p2WKumjZlfOEbRA/9HtJPuSXAVUwIgfrmW4aTtmvELG
uSNzOyCvPrxbCnZG3Kz50RXWXh3duF76ePlxF0+oHBU4KOeFprwx93DNMQEdg8TUkQxp0/c47OI9
sh3O53YUegIYY6h+qYMxrAaEud/zso43AyLPT67qW2sfukKzGkH8/3t/Sa63HE+fJPhInUsqJbMV
KRJ04tTWMs4KhNtfHQQuf2Oju6pviXaC7FDjCdtu7o95vecYE0YdGgGgy/R5m6chWY+LwTbOmNQ5
P+OiyD5VfYL7hBku0bKu7n3mnIoefWCQh+gRzE6w3sWTfEDNM5wFs1k3QZCnm7pXlkTPry4oxpG1
W65EgkNUYS43duC2qlmNcJXVNC0faeubP9A+qFci0MQ/lhUm6aqF2b3wBNxaPEiWYKGk0QR4ystR
bWXERJxfdG5aNcE5weoSn6Cz7jr66863ofVw4/z42tFjxt0LThFY9dmQdVPRxghq4wwNwXxUAses
9mk/1Ouq6NxmId6+Xj06JnwYUQKX05WBQtHQOs+S2DjXkaErnxxclo1tUwvV/n3/q67eUrImwBms
IK0a054jRIGRA5iZLOscwUj0QUHJfNxDc+1ryF22y91Qtze9ActjQOsk3d4f/XrzMDr3oo2CIW/c
XJqMqiFKxK1tnctIG/ZCKdND3VfVocinehMIACsrzx6r3f1RrzfP5aj65eZJEwhOqa4wqjp2L+Hk
5ccCFS94Gbr1X1yN0/7+eLfmmCiW65YwHe+P2RteN1rca3Zhn9G9SbfYWYRbSonRqrJhaWq9UqHq
q5Ede1H7//hSvpXiAFxoHju5zf56xuMuKDHFnexzgIz41klNNcJUFSfHbeG14ms4QpFeOCa3Jld2
tqjVEd5eldi7wfEi/KztM5re5gEaoL/FgBAYPpBCG3wsLNtf96f31iaiyagSEdLd49xcfqQyAlFM
ptQ6N6XtvnfQujBRj6pWxxNVb6ytlhU0dRuBZdkSD+j20AwLalJj/8s//2t+B76ostBXOYPGhxGW
+/VnxGboHta1JvCbZ80DMPru4f4Xy6vm4j2F4EC5RRabcBe/UnVKRqh/cRNm710VqAdLHVDnV7F+
d2mpNas0zSxSx97Z2FoerDLP/uh+BkRIHRohW6w8oB/OvrrtGtUeBqV8b6NAX42maN61SGsRN8ez
qewy402rR+PkZHW4MLL8m2cfDvQXTC6tDSZ8jv41isHCZbav3mMcjzEexfy06rtibyA+fzSnMniI
srTefHi2QTaBDULQCKjtvN1QlaUL6U7U71iz9O91EVSPFjp3+6ijKeylkba1jbDc1sNYfTX7Rlk4
w9ehI91z2R2kVwmki2W/3GRlHlhenhj1uz21MO0bR/H+tUHlTs+qMU7m3iFYylaBbSmC0CXK8wNy
fYl9TEZfWbivr+IXfoo0SZAVeYNrZXaTlUNisgCJeIcxhdgAys2YxYz/R9p57caNrO36iggwh1Oy
k2RJLdmy1fYJYY89zDnX1f8PNQfbzW40obUxWJqDBUx1FSt84Q3Rz1gZjJUX8F3N7vxbMxbNBWBl
1PWALZ5PO6hjh9K7Xr+lcVg6XkBY+2UarE7Z5prTPNRTJwVbgll/22ZxmLumIiiXV5jwUn4KI6iR
+ijFjZeYKaV77j6oJUJKgwg2vmQ9a6Eh+buk6Yf7vG1qeoADk3rsh7hrPTuDWeuFRSK+IHoSv9ze
UJe7mPAbcY656ztXqRcXlkiLoWobv3lT09bYiFkHJDGdehOFUn3XduUTYV35MUEMEE00eSFuKrzx
aLEtUYEgIsFhWkH7pqfYVzpdN+7GkVaSEHWzle3y46XhecAZqD9TFoCUL+JPoEVO7Rt9+2Z0qv5W
NvQeufulXWDJ0j31QrAufVfFWyUWeeaFs5agizLM5w8vNTOmCzr3AhCOXPyKvm/8YpTL7g1YU3jk
l+KZHQV7tJ+yrYws6sFv1TUs18Vzj+i0AaaD6xkVUsQYzjfuGMRQx0a9e0uR6Im8giMNhMSoNbeb
ZP1+sDJ7r6kJGuyUnE635/vOclucmll5Fa7PDF+jcrAYXC0bON19+kZxOvw6JHJ2sMe6QxwZj2rY
wlUz7YpgxG+jzcLhYVSc+gdKLeG/Ul32/V3XKB20uV4qfg8jXPDY99NdZxQFispY32rlc1jsZEl1
DjG0vn3UgfReCSAuHzfKVeQrYMe54bnzzmeAASzGCmmUvhnJFH9voWY9tGkZYs1WJP1WSpV0o3T0
FaAEh24lNPXu9hJeBDB8Pni9yFm848iXpA+UBzFEk4vsrbS18Lka5PAplJTqLlNbBxwrkn63x3uX
+118slmtx+KD4c2mLj9ZlyboMdpK/kYPvX5oVCs5IEDSI6+KSJkroSByxMs6fK1UK+tcv59kyctt
I3xJYK0+parVfJlEPXbuEOuwjYVVfaNSLzZA751NapjtBryi9EILM+ncokk7nFgM4R9qTc2+aBDE
PGsSSJJkGs9bhIfJQ5KEJFIr05zfhuU0Z10LLr25WbVMSEfJ0WpUqrM3BxiyiabAZA2b0qyL3G2N
ZvgBXNG5c7pEb13adFqwrVuRlHejGeXabopD3HGyvox+NaKUTo4I9XoHLw05w7Gk5DHjZKbITTlm
96B1KiBkKhJkpZqueqEujU3mu5Ty/Cw8MMNlaGye79CKFk9dpENC1BPV9VZXY82zSozrPJWa8WGy
nGLawB03nmhlxKHb0au4y7TAfw2MYnppBn34iQAaDoim76TJJs6EuVNlKfWqMPv39rIvLqN3pQRA
2XB7KPJfXkYoiVCDLZGXm5Kw+qLHZiW7iSQrh8oJBAIOlRzUB9+a1WNrhH7ESvCyCBjm4aGdEKGy
UuCWl0U2aHx20Pml/4g6ToE/l9r5A2h07A6Q8eMG/OhkEVojm6RgSb4F3XLxYRRrNigp1McSKjfd
+jTcWnqY7Rwpjg5ADos7J02tTZ0mqyoF86301+5monMZRKfQQqgySxSeD21Sygq6UKiPZhvEn+qx
iu4g9JteGzuwB8NqyDZl2aqPbSVrB3OyWxdJ/uaDZVt+xRwi8o8OBGimcp3/ijyUY72Dpffg4zpw
bLo0fvF5ebZ+UkwenM5SWVnxRSgzExJpm8wAQhrtUMgWQVrvFFZf4BX76GSJ+FPV8feB3OEuGVvf
y9JW96CLrWU/F3sKSS8Eh2aaGuEwZfHzSUatLQVh48ePQyFFn4JuNH/ROvsROU72saCJ2SGeO08M
5w6WdlnyASKswyCQk0eRFDGERoV6+0bLhwmVjSjofkyy0X6wzPQ+5ox6J8amUnqht92VfVMHvp88
pnGb34mgk/BFQekC9yqIW7fPy7WVZGpgedBTsqjMnq9kH8KXD2MzeRx9tHjsQFF+atKQ/9LyqE+2
Hx+LtibERlQJ+HaLs1kwehboSsLZLJFkqQ1t49tydxcrUryCRVu84O9LqBPz8dqosAaW09LDHuS7
n6VcOuW87Tv5MRqAHhsxDhTbOFDaNdPby2PAbcONw5gzCWWZomlaHFi0vJPHKE/jb0YU299scDSU
JOW45fQXYnCDqUQJ7/aiLnPD/6aqEyaBKJ8BIPNS/FWAmCi6poim8AWdPvyZG4m+7dMmB0Yb2+2u
nCYLbJijRF4W6+JHXlnjNxVb4JVvuwjZ/vsV5DT6HMfQl1tcfl1qGP0kIha8k8dnmZU3wup3Eoy9
fFcD7XcTtRXaBleQwEM9ck0F9+J7k9dQFJiRgPC26a6cL4KwRkey02E66m1a9J+QndTbLR36uDLc
SZPTgBu/N3x7pS6wjAMI1eiac35QwKX8DfTxfNy2jSq9LqP6CDWksk03r6Tki6ZVOJ94FeF00eOy
FGJi0QK6/6zM5lWfCt/IUs+UMlPxoA7Fv3HfK1q3h9LrwFeCSzncW5mRTg+Wj6S6C2q2+7WyaeZj
ffZWQZyea+azTuHcHFj87sEq0c7tq+4JOZIAAPSMcDfDvnALwMe2VzSYyVmN5H8KHUX6EiWFs48d
tWy9oZIr2ZP1Inxt/TZY2UVLFqWCNg18G9hzNAFpyCxZGcKABVNIff/UR1OHmWGepqGXtpJ5DMqo
bbe93tZfUXcKm8m1R7wQKfjpzWZsajv2lKgsx5fEkOZfGKlOfFSgWiorN+bFTieX5GIml0QbgAxv
Drf+Om8RdeICPkryJE9jaXshxfkdTaT4KWtw190U8dDoOweiOB7Xtl83ezM0ijVVxovbBvoXTyDN
b7jarNTiR9gG9YM4rdsnM0O9vAvV6JcRV3KzxThdeZ1Ikza5bom329vmcupzxW+OeEmPMPZYXOCt
0dXkhWb7VNRNtxsrvwf5GY/Qe1E2tyLVK4ws3khTab+UptWv3OlXRp/B8UTdcygLFul84QvfHEYY
2N1T4MhoebawGncUzQZ1HyGdEvzsi7B9RhK1DLyhT0cHzw/ERl9uL8HFRUMsS9nL4tQTTl8QHYvA
pMquOO2TKplQDKWwctnG028bDK5XqVL9/cPjkWrM2kimZePhsrjda6sTqanp8ZEqhgwlaaphjlIL
LJ+VLC3+mKBwk/3tId/bnmeXAy80CuacQSJIZjnHDH/tcNq/BRLbXX4MCHNtdyr8KZBcgkpgKm7e
+XgMU+4EAzaWFN+22SiZ3Y7QFxo5bTjV+Gaogdo/aEmnRThN6lUojysXxfwTzn+iDnYfXWd0rWkx
XIRlxRA6ZFrRUW2mLHsam4nOVV53/rfEpwi7u70ilzuPtg2rzMPC/iN9PV8Qho+NcajKo2PlE7pZ
0hDy13ijAl1/qVr7OyQebO7D3ryfqkiWVyLsd3jzYrbwiCkjzVUJIC+LD1LHWY25xBAeC+Rxjkk/
appn4tgaPY+mX/mP4ahP3beQKli+sTo4fE9hn+ipi5BL8L2pqQIfKD3Y37jQ6sDrhO8E+EaRju1S
OSMDaabJUDa9XcKyK8e4VF3DKtRxbydq8czcc6JQAbAXsaFC059y9vkjsoPxS+bUkuJ2UZS/tDbK
XfvKGLp6Y42RGDdNleT51i+0NKPOpTVYCaYlrHgENaQvcRGp8UsYWO0vH1MA8YoIj6K7QeCwc4Ri
CO6RKlFfU8nyAfkALrg3xTjFdLAsP/0TdF1TfkqUqdS+5pHcTp6jpbW2MUI98DeNQNT5Pmv1dNgl
yZz4zPincjchXzjeQ4Ku9U8VVJjvaBWWkWeMlqBVgz2qdtfHWL0f2UKFsht7oWUuyEKqTJYUNNbn
dJDLcK26f2V3ka7O0B7KsvPDd767eEzyOszj6Gi07XA/1cX4qmJr9uDbCVpP9FaqP1JCjwl1RyXK
2GbpB/GsvLqojdDVIIXjF4DqP/8FciJ3nG6iGMQbu8+1lIaviGC0m9qSUx+uPH5UkSTrT3pU+jtk
GeWVMOpyBTjFNJHexRNmLMb5+GltCRShVf/JN8Ko3sWFI+hA24OReoj7UNhynVqY+im2u+qxg4me
bpzGFsnKy/6OGjs/ZyRc3LH8Dq4+oL2L32GYkygcNTpGuRCWi1ljJH+xa615GIa+sfEaz7IH3mXr
lOOJeQ/XIz1hOBfYnwWPv0mboizjV8XPCvO7kbY4i8VpgwrS2n3Az1j8TJK1Wf6WqBOVs8V11FSV
IL9AtlzBbuZ+UmO/hrfI0+RKYc9NzbNV/HP7BnwPZBdj0t9E2YIu1IwDXowZZZi1OE6fH/tGKMNW
kof8NbKbnDZyn6HunoYGbstuojRR/FWEjpZ5ai4Nj4MSVzgBgiNNjO+3f9Oy0D0X30gloS/P3SHK
EIuDY4jcVKUhU57rok6dpxIMePs8kcSrD4EcN8MGBodjuimCf+HLZIyG9Ggl5UT/TC760FXrOExf
MWIrBk9ue0wY1Epqky1yLHnyDSeAody32TQ4r2PZTcG2QHH6qVYmefw8dSIbd6WvBfJKkKPOkffZ
QoMvIZHQZN41/iwffK3qErvLde057nRxJ0+B+Mfuilz7Yql+sNfayonfoqriXCIgFjn3TmY06Z3e
du2bBsYz3cCbjh5MPdX1tzoNqwdroFyxx6Wrkx6UHB3Cr44RRdPnzOpVyatzK3tLfTXqD7e/zhJW
jDs6mQotEJBV6KGA0Tw/TKE55LEFff8oN1ajYmBA63ZjykURfO4HhAzcTKAYccgiY8C3OoXI06ZI
kIhgxrkkPuT+jTmaUDZu/66Lu4bfAkB11lGlUMeLd/6zojDuuzzrx2MO31Y5SFAVngRCNfc+ijZe
kqfZ98rXIkwWrH58FYMdrYQu80k5+8D8AMamhEzb/vKS6f24QOjYGY96h08dvVxH/52ZSMJ5gxIU
X+Q2XFXymu+t8yGp+1JwAS01Ax6XnT8tdAgbcYk5ylmk/ZKH/n6aAY+zSYMbk5Y7LrQ9v/IUyy+e
GxLdR0ona9SYy1x57sChI/jONSZpXqz8OKqV1pKUHBNVxCrg6kpvN1I+qveScNLA66VcGe/kHo3e
wpj6/JOGYGoEQajKAAYmXM7K2ygJLX6kodHrG2loomqjOGk8uAM96cE1JmXNAfPy4uNXz3Avyrp0
o/hk5/tFaXwMyGm4HJsGVPMmVftfvB+Z2BadKp78Vvxj8SOTDS0rays10jh6+Le/SIVJMf/21r3c
OYCHaCkSdb+zLBcLqEd60JXJvIClbu3C2P6tF636KuOq+pSkTemsvDMXjQPgv3Q5kOeBVgNRbPEc
isiSR7W1pyPXOb7xYSOeaS3qe7AQwZewE4YrRofzYXW1cbo91Yv8ltYflyCAYJ3ynfle9PorBaFk
X1PG7s2jaPr2W+8nTYTocqBYWz9SpGetSf+NwC99uz3qlQUGPgRvC5gUodAyw8TRcHTKxrCOtp1l
9N2iMNn1lim+Z20TP3ZV9O/t8S6yGMoHRPQgrAH+zrYD53ursfq6GaTQOAphcBNW6vjatfUsspev
OTVdXnvnQy1CPGEmtWQXsXE084yOtB3WmGDIBipTYRUOO9+xon3iZOkWEG58RC5nzYL0MriiE06Z
kLq9xSVEve58skGRJhkKffJxRL0ludOzsmwOtV+LxO2cqj7YeaSHWzO2s3+cTim/t3Ydxvu0rfQn
etHKL0308UuFP0/nYUYZ7XKEd9aaJ5fbbgbZo+nKzQzEf1l+knqlHIlB1WMpDe3GlsduI5v18Dr4
09g9qpJI937QqMVHmwy4+mA7MdtokeYBYztfGuRdxzomQD/iAivDvrRKrwl166Wg0HqgzhDc3d53
73il8wcB/gKVxHccK/+R+SD8dbwcNC70suyt48S1quyxRXQ0pEhTU0FXO0it+7CVkbIF2jfeof1o
Trs2aByJBzlqsR7QKjqqcYRz/D7hqT2SRI3DgyaQ6tnqky7/QVfOnvZWm7eHTpEn3wssdEbdyh6t
IvN8VY43haqlzlaQSxv7rlXwJFKjpFcoI+l24qpZPqlu5lsCpUVwmsmL0Rn63kdkOzzlsjR8oR5Y
5z8mpVG/6ZqQuBho49gIWZfDXdj2k39fA8c8ZUOVv0Rd0/kPA1ly4daYJweTmw+t8ef2ql6eZuQz
UCqiOkjfAczL+aIaTVN0Ra1Yx5Z2WbjxMwPwVY7uAU3PrvPX9JjeRQOWH5FQhioIRejZd+Z8vDbQ
JKlvZOMILAPbDa3QCf4SOhNuDThzb1VWI/bKFCFXSvbfF1sNtFp0V8a4oIeRpbY/hiIjAokLkeXu
3PrddJhIKW7kYOC1q60ERWyryQjbbi/UtV9ObEv4DpudcERerFRW1kjPDEl79IPA4odmarhRRaMf
kTitjddA7yS00EdJ/TdLumSb0L2yn5WqzSvXzENN2UYTcld1Sa3Ak+Su6BNXBgTR/ZScovAa1c7T
L6w4rI6VF/HyFp3xWsjBIB6OuvZ78P7XuYEM3pkVXgdHjoTAd7UIXTm3tPumKEq3diRnk4/VD6eX
kx1PyIc7rSSlbC4QPdgdEFovTi12NHaeDF17nHg4XxTHD38Uk2VtQT7qezF19be66fthZc6XUQB9
AkoDpJo8yByi822GlJgkerTTjs04FP4GD1N/YwGMOZRj42/GGcd1x/WYHbKgwPPp9la5fJHJIOgI
8DbORtLLwQu9MCLbSOtjlqfqQa7GIvJkdHDRep2kUx7Iyc/bA155AXB64Y1CMRMLj+XWRNWvMLMp
7o9FpTX9ZgQ7htJ2lwUb9GEGL+wBmPp0ur/eHvbKIlP2mE19bQiY+pKP3yaVEHbYDUebPCk98QNQ
QLYs/NA2Q9CUze+asovxmAsjL76gTdyu3F1XxwcZCBaRC5/Pff6Ru1rKicKK7mhLapOAA8GGttOm
yNhPYPhSdpw5ya40NXa0LyRDXmv8XFv2GaEy0y9pRRuLra3h816myAkfcUhQKjgIcWTvdLv3X7Rc
7V100SWK36MUrdQ1ruyvOcakiDDTOmiKnc+bPpfTIx/BvEU13KkDMgVuKBfyL9WPuE0HwDkrO/rK
5adzlGRC65lrQaB5PmRuJlrF7h2Oo21F430+avm/3PGphv6YmTSfOly1fidzB3GvpI7/z1BbvYRc
zNj7nir1pv5JG9RE2kt5LeEeGeDoTnnMMvEEgaQX7Fvdjr/WWR+Z29t79D0qOH9w+OWQX9imJCDE
Kee/HP0atSimXBxjJRpeYAXym8smBaZVa375MAZJjHgO1WlP6HYWbiWT+HYj+r6tPzVhGBX0QhVw
X8AxpWRTobRWuZNDS9iL7Kp0DmWZFY1LdbbUPuVKoSansoPN7RXpaP0ri1Z5E8Y4A7wpQzt7rRiK
xB1EgIfu7YlebgokyzSiIyp5M2RpkWeNqaWUGlr+R7ZqfKh5lL4GJJ+PWaxGG05FvxKOXXY9qWJx
+GjjgcDgNV8sbKtgSezIdX9UbNTYhQs/d1auNKumdzUbYYM7rkE9wfPJFvqPsIuGT5yl0NkaQR7G
GzU3cH00okp7UwuAkS+KKcxfH12TGfDGfUjtD9byMmKUMvTHxgbAueqECjBWjCLB7znRfU96vEti
GaOz2yNeXgmMSF2adjDnkzvxfLeh4OqIQRrEsdXr2EXXWb0PRunVt0suqELu5H9ybqL97UEvPz11
Eg3MD68r3LwlGwkOZGbXbSsf4Z9OmzxPdDcZ6/Bkp/JhGK369fZw81k/P1Hnwy2un4H+pG/6g3zs
pyx0oYq3PwCln7J4Ur/eHukycgFINJNryWtJ6pfBaWLrqIzVpXwss6nZWf3gWztKT0b6q2ks4mFk
skeaWpreYAwlEKzyojEZnTUblCsTJq2eRddm5aCLHm4XZY41hT5irMpUI1MiVSowwEDeNjhQrRyr
K99yjsS52kHmceXOv+WvYE1Hx7LIh4L0pE/FHkTFpLu6keJXWjdQI9oqU3a3F/naiDyg2MfPfRyS
gPMRQ9yY8JEdlaNSSfnn2ErCPYqlY+oFWRdsxNCsRStXlnOuTBEhUUIgKF1cHHXQ4Ngw5Oox7wWi
cHpm9PaznOrO5AJp8/WVPHW++BbbFdbNrMQK/tW6aAxjeaU6fe0oxyLigskkzYn3SFbV6koR/DIa
mcGENDcIROYMZ1EXkcJSgBlK1OPQFp2nNDp9IAwWdhnWuR5ZlXwH5yDe4D9JGfnDn5ATQkKFqxN4
LnvxCftA08aKyuwxSavkPuwj/07zAZ5gLd5t8kxdRY3Oc1muKVwBKLQEMWzWxSeMKmqLuLipeNDm
ujeG8bgvnKZ7yNMgfFD82PEcXFxfWnDTj5JfOV5Ud9M2Vevsg5pqVCBAVFLqo8g5C4wtq8Qk2VWu
QVM88iSnX0StJL9xUE8POtfu4OZKpouNIqm2tHJOr21iitMQ6Oay20WZsRtKJPWrSjnS9NX2zmDD
0ZPmGwiXB2vlGbs6loGCMjVNyrTLnJn6k54U/P9Ho6j6H1Us1V/wfQMP3SvGGgnk6lgzjIJcF2ja
st5dSHibqCPzKrVs/N37cKI9ctpe/1l0EBBWzsyV5xLAKNoUc2EHlMBiHymx7oiaQuoxbk3noCMa
sdVjrFqcRhbf6fWjuVWL6Ovt03JtigBEgAO9b+Fl4aoo9a7raqEcI80k7AgS+T5TqzTz6LvQQP0f
BpubGMDtqZcu92fb2OWERIp6hJMVl59kpCu2mo2RVRBhv7KynFeuciozwOPgaAGzukg8B7sbUEPm
KjeN2NkkeLfKJNqO+qNCCHvT9cjXfzzgodY+X3uEH3zCxdUjwizUCynVjqi8VpvIKrTcxVUCe7CY
pq5Sa9aOLb0m63TlE4Iio3LFA0lnYdkPm6y6Gzqhc/9EpfqdZztVfs6EkgOPnK6/3P6EV1YVb1Ee
Y6gP2CEsCSA22YEjJpP6alSnd0Pe/ymbwdi0KQVy9meirYkbXTkVDAgBbT4SBLCLU2HZeTlG1LSO
plbK3T89HLThQA3S6PbsaZ/qNzoj6qY1gkB8TKxqvk45bsQCgCzhSy5T+ig14s7UY+0oWVL5DHgr
S/aWNsH8ArOW/CBDGnJPZMP/EveYSIxCGKVoQsF9/uJ/xT1mkLRobwrtKCQ8GusGytBWiYT/KAK7
OspdWqzRY6/tIYI6Uhe0tHk656/w14jB7O2nNZp6pGwsPUea5VsbJBHiZJeYIktWFvZKS87EzoRq
LmANgBpLq41RKWWKhXL2LGqyQTt0MnNjZS1lg1wS9wRo0a5XIDYObdbeS5oVRE9hKQX31FOUz7c3
9CVWzqY9BvqI//EHLsL51G0tRZlSidPnKDD51kXfatgz5WP0uajF+IlXpb1r4ql87CZz8D3LGPuN
WY71b2CT1KzjFBE1SPTxx3TG2XzvXgTof4DrMrjCzn+Wgj5XZxlt/exDBUncyC8JK8BqPQAAoh6s
DtKXBGgVpk74aK/cY+9343lIw+Yjm50ZP5y6pdgBILYkjBq9ZdOXfxRpAoAfGsZDlYfWPlSS7HNe
53gyqJHuml1Q3yP/269cNJfn3kZGE/Q/0TF/l8kjpXE0AHJ7fCagiTtvjIDAjZRHXlrFjB0XiX3N
bSoUVVfeqMsLjv1IcRY0Ex0uyAfn656XLXraTjk8T77W/xG2095BCWqkr6D3eYINPbCCD79UAExn
0Aihmz0Lb50PqU9ZHWRtaB+zQNmHdaKqbtPGxdbQMvtzJir/5+0tf3nY5zQSJrEJYYSC3WJrhQL5
dr+TrSN5cvGn73uD+qjpvw14LX+5PdTl6UKeB3wP8ZPMQGzlxdyygMc2T+ono8vEXaeP+V1XFVay
dYbMv9dTfzj2YSdvwxZyPJL5gfrV0NqwcDNDiU6hNhX/IL1ZtCs7/CIPwh4Q6CmybXxn7qDFq6LW
ftWCeKmfsk6t/oyOPEJ1opdRHG7P/2I3zf6Z5JG6ym62YFecT791olxX/G56gtRhD3s9DzkxekuK
bjRB/icQprn7/xtxseB+bLb6VI7TExKOQeNJtp4e/KBtHiLgMPsoUve3x1tuJs7n3AGafc55sqg3
nM+wQj0YTlOUPZa5ntzxLGuPheYflXDmRt8eav7pf99K70NhLGZhpEdtb9k9SatsyoMyyx4jy6fH
pWfFAMIvLU5gaBHusFvzp1IU+eQlSqCtnJnldTSPTesEqj8FbqCeizPTNcaoDp2dYgdGTypKKxMW
YGaj2ECne4v9tPYnbzP7++0ZL7YPWBv01GEJIBRCi5fb6HxxRzEldoPcwWkaG+MxipxuY+K04emx
4XictmmNuDY/dn8t8X8DgmngEaGHDkTxfECrUVpZHWX/rcPpLful52V/Al3nH6qpkp3HeGrj7HMY
ZIb5rMTq4HiVCPLN7Ukvlvr9N8x9BOJLIr/L8jrNs94XQnqLYuGHmyp3ZFKfCkD674HyaQnEy6x8
oEJBXW5vD718+P4bm4XmwIJvomd2Pn8ksmK1b5PgFI99v7W7IPZKBMx2RehLzsEyEuvfimjxCevu
ei/nbRhvhVmvKXRcXYG/fsW8Lf6KxvqmGZq+sfy3SSua4ZBq5QiaNtJE/WJG0fhnEHo8wgar9Wrl
iC1O83/zJ4+3zblbd8HCSv2s09NEk94gmGWqW0669tKUpC/EGekaTWFxnt8HA8bH9oYXAQtrXoa/
pmmg11/VwRCeAC7X8mdZzVXJHTHJ9TeEPMEnNGns5A9B8rDPy7xZu7muHS6TIAdC838KJefDW8Io
CaSr4OTXbbxzyiw+ijyvvicOnADCutxc2djXDhc0EJ4dupNYJc6P0l/z1aTJCYbCCk51NNjDRtBN
2IKgi7VNyx1KA1iXLGTkYmwPPZQGywQt+kSqVoLva5/Y4m6YU5s5r1msuqjKTilQ2TmhX+gfBs3x
NwhCGpvKBCR++zhdH2oGSM0SaMDxzycsGSnjCyM4KeOQfKtVCXiQ6sA2UtreWksUrw3GY0swD5mP
CufihtYU7kizDaU3DT3cRyqberor06qUN5ESGeqKss3V0biQ504+KeJyFQkeBoHapf8WVrUCrCbR
wmk3SE0gtlB/B+tjr/r7UQEVT4L/Tlhb6gqrTTsGxZRIb0aV1TTY1GSTIGn0PIVofwX+VOw//uXm
bIhNysvHXjn/clTzAvz1SulNJzB0S8dKYzftg/zV0cNUWdkmV86FTYrvzPIGTG/ZmdJR45al0pbe
gKqEHvMU9wrgtrtOlIdm6p1XPKWtHYbECNHaxdgbK+fyyrckNuUims3f+NfiROBSjeu41QSnVpni
Q9NN7acuBPsB74m44vbCLlPf+UsyGMV3+hnABpfqV0hbWCS1ncQLW9T5kxVI1m+qpnm0se2+2mZD
XEeeSGZpuU4IufAqewb15YCB+k3VlPpasnflGgSgASBmpm3O/OfzT+0HGHihNc7WKpVhD5ODolUW
FhY8ora7V1iDNTzKte/Nt6aeCuHAuljvLImkusH47qSr/b/IXolsQ1XX0byGu+9gCSk6+lCEtr6v
2QicrA1/7XOz+iAY+QhzMHc+4UDNdCWN/PSkGrH2I7UH8SxCof/Mufh/3/7aV4einIsSAO48sALO
hzKtoGs0p45PHbJQviej6ZO7QUvBHJnUtFrJI6+8p+QYNL0VHm8aZ8s8Uh3jsYUScUpFp9Wfi9LI
5GczNsvhK4Vjy/GE0/fZP76iNPvaoObzcnu213YS7zgP6lzbvTCtKQFa+0Fqx6cy0DFfCw0R/kty
q79aWmP0u8wcwzVA9dUFnpFzc/OFqvniW+rEMbKC89FJz81p9MzRsFIiNtqFRz8elR+3J3httLkq
h4QclE6y2vPP6bdjrSFKmJwqiMIoxYxVIKwjpsCZ+isaBv3jbwzqfOTq6MnD6ZIXuyftMgBLshWf
Cl3rKYZxS+abtinEobKKcA3Wcn1y/2+0+ev+FZ34KrxtlOfik9YiA/IyVaL2PwHRNn7bbbimtXBt
MFBaOspQqDsQHpwPZgC413spi055mfjt5zFOY9sTXW5oLyg0+cbKrXvtZMywZajH3DkXIDQqi4U0
4e9wUiWtz1yjJHFSc+BS6CVR9dsHg+0UGpjVvvktp83Q/g8ng14kW2YG/SGIfz7dEphAgehUcmqa
2vrZWJO1R0402RZSo71EoGHXnpmr6zs7kAOAQPp7qZ7R6mYXqYC0T4NSy2LjJGgVuGoY9oOXydVq
z/XqcLNuMM0/0LDLN6Qvw74txzE9maEGs7apFZF4jWxlXmsP9UpldF6sRY5Kq2MuNcDopYq1iE0m
v23yNo3Tk9MNdvVJniKhfRqgkqyEJVeuM2fWh6exwv1ygXQAUxn0NXaLJz8b8UtVIt2IRzca6mln
VJIQ9wV6hGsKK1cH1flqaCAh6rAMvAYttKq+a5NTN/q57aIQGTqu1I1Ds2mLRDN3iqjzYmWmVz4f
cnO0VFH8pwuwTEwCG60AtZKTk2TUISo1ChVXvSbn9ssIQm4O1+f2RXp1lrxV71pLRB+Ll2pS6zEQ
TZGcjGoavuO+cpgCVSu9slKylpr60K4le3MMt9w0c00dcScokObSbkUB/R5PCOKcRFbkn3XBbUtN
WZidZ1Tcso+06IHRy3JnZR9/ldElxzMJF+fZUn1x9gUMONv3y/RELT2rdkaJcA3qm5n2mGLwVnnh
qGoRMpylL9teLWW9/e32Yl/7ugAi5vQBYV3aCeeXT4q4KvIpZnZSs6T4bfeO9Gj2mul7EOLHj+cN
sxQRCcMcgQDJPB/Lkfy4jbBCPFVBZTxESp5/JTXyfYyi2p+3p3XtGpglNOgN0l4hnDwfStJbQpFO
5KfcD5Rxk02tFWzhkJUre/Xa8oEoA7pFcKxx5ZyPU9SmOuitlZ+C0DZ+0Sy3XbPpcmRC8mENu3J1
rBmWTk2Eup++2CuIbZllpzrZCRX/9IDaT/Gc0/u1XHbYGpvv6ljcnoDC6fBc5Mt4CAwdNNX0VCVG
otwlydDsMW9Uzb0Cmf319se6dvxmi21iYYdtuCzdoj0QOoVRZqekj82DKcmGa0NTOSYDIiduN45/
aqRN724PenWG4GAAeRLvo8N1/uWgP4iiS9n4ddLghNmm3e/JqHtk/VoA0Jvbg1270igOI4w16/vg
234+WDajxBSZnR+neWrtaywUJ3yuayAjslCDfuvkcPR3twe9NkOSdBplDuENL+/5oP/H2XksR240
XfuKEAFvtm3JATkzHNvSBjHSO0LBe3v131P8Fz8bjWgERwstpAhmFyqrKs3Jc7w0F0pkzvgLUjTR
bvTA0xbG5Ppl6GzhKVZtyflxSCyoCZgLW5T/bD2Yg+ziWQN9b5tZtGNhDYizaYb4g6SUGXWgoywN
aO3ycEcm8tl2aucXg8o7Wpc9kBSwxxA1ahBSux/Iid/Z+JOJ+ZXJhbe4ILrLMhzyS9bAhvIUpUb/
ty7Sutq7ldp9GSq6VPd3b81lgBWpquTspyqwaELFVds3Q9oWF1sVIfNi3vgxUCIt3vVFbj9OWpx/
/QODJEpcYpKkyVwYtGZoNzUvKy7CEdl5YDt3th2p+y6rG5/nad64OlcX+MbewmUGK8xSM8yLy1Dx
7LFCNpHSo/mb2Dv/lWqlu1HblIds+cpTtqfaCHYDSOXirp4a3CVs6uLiqFmdHWp71BnEK9zqDwIm
IgT6E4wWM2coF/4mVyqRpuhCCjgXUXfVX6lmKA9NmBUv7eS9D7D56pUS7ksAgUgG7921pbmVYzV5
X1wM2tL6MQUY8qtKxWYIuLZVkq9QUvupvHML74dXOI4j7o9L7NThS1ZUwdd4broHxvq+5FVtbARF
W+YWGzUAGwajGheX2rWS7NQj97grck0pqP/rYXmwneYPUk5Gr8A0SO9n7xahCXGzN3e6mV9qKaJx
cGLHONlBVldfrVpPtnjl1jyRmgQMs0AyAaMuFiiUvEpCMRSXLrCcz7HSRRDoVaW18cStJLaE5lKQ
E9ACIykLM8OIZEozWfmlKyc78FGlULtzWtrVuSRzeWotuLP3dSAKlcmj0viD8/3W+uLNU51Ghisu
odFsqC8hcqQNUkhagV4t9AjqwSvFlgzR2neVH1SiW2VzcHGF5bUN4VGs5ajDZPFw1hVtqE55r25B
FdftkPkxLAg76rIRWLUZBX1ShQtktEr5rxdpQ/nZo/zzTiqY1wMumWCQzmaeCJe5PuCxI2XCo46T
UEWZchZZ/cEcoXVKc+ejKIog/4NHB+eXoSxpEC3Wa3t1OQcKWWBxMcegr3bpEBSHKUznh7pqO3sv
LDjs7786qz4K2oLBBUCKtOuuLeaVkcBYrhQXRRnqD24xNzBf68Z/M23BM6e1eSm7OH0cdV6++5bX
ok7rjeXFka/bfDCGNCkvSMW7R2UcpodUabJd0uTiPDt18dMrA2VjuatGwZxKnD217eU9A4lPGYq0
KS5wrsF7pNSBuysHJqJjQpmDyjXe7d3B3HqSVh3WQXoYDR6gNpb8WW+fpGQo6ZSHXDguvZOz0iWO
e5Qgu42nb3V5b+wsdtObVSoSsU3QMlRHRmmjf/WZ+wmWK5ryx6hJq+ckbNsNfvW14NMGCUZJi/AT
zOD16iLY0YAMyvxhzpTxHMNtp54qYyyNJ9hZrWnjWl01Z0DLKSv3pCyLQ0nW0HRj7SUXOFd0BV0x
hpif1c4q7X4nu8XxX/cddW3zYBBT6b8wAgIu63p5rQlNvyfanCmlmkKdpqUEhFXt2VsqRmvvLv0B
OQJG0RVGwmtDtlZZxRiT9DlJEf3TFno4PxTMLOankqks5gAto3u4v7ZVkzLzo9hL13upLTbrk6FO
XptdiqbMxCfPAkz/X19obfMhbHt32KewttUb8cUSd/Z6rbJCsBhM5Zo3zFL00CtHjRzlZ1zPofWr
mYEJn4imMu23ZvbFfMhM5KPOXQ+96qd0SDUH9tG6NSw498xBdDunYFjsXFeNiJ4mgr3v97/KmoeR
l4L2diTz77Ln2bR22FWQDV/MMpy/5gxR9rspTqdHFFO3tNDXjix9IbBL7AL1koU3k/22eWQo6aVj
+LM+qEKUw1e9NeNgp1KJ33tJ/Lfrzpn99f4a17xaSrHCwwHqHATctbPB4dAShXBo+7pLvR9MTbdK
tNfUsd6CGa75mAyBoC6Ws63LElc+1q0Sl1N2aWDaCg56FEz/aVGqQiMc5H9bjTad3780yTFDTUNq
oS8L3k5aAFeeIpxaydrxRbRznZ4RGc63tB7X/EQeHoS4aJfcYEZ4waw5yclK2yQ1xK7X6qh7cNWp
a06NmAZ348Vc/ZDQVHJUQakA2rzesqzso6K3gdTl7TieI6jBfHe2Q3cXtZHj7GMxjsGffEqbsEAW
aRy6l9cm6wRgmaor+UWLXW4glHTohphg3H/f37LVpaHYIwM6fHJZW0uyEi7iluTXVtqI9k8nqpRR
LDMa9no7CvsQA+BrNr6njDCWCan8mJLUX46hLI5elhhFMkHfdhmdpD1Yapwj/mHPzcGZ3YlxYPp/
T8DtgocsTsrP1FXLf+6veu3sk4ZQjCVZJVNdbKjljNzudAwuapTk0S5oVa1k2LcNGZ0qgVupjV1B
1Bk59o/7htc+N5BmFg4CmGtuEXvFU8wzSfJ/cQtFPRKsw4Nt961nH2gGN98bEGzzRpCwulYCLmRn
JBXPMmZXy9LonVbJLm3uDPEp8RiP/aAoZVf/UuJZQLFYtwFSN1DaJVtB7rptbgKJZeNGWHznKi2t
QYJPL8gVV3+FVpw5vgd0AnSOm+Z/ja5ojF1vgKTb6IatXRA0Fej5M3l+O6Si2lNjT0pDxT2G4vJY
iKQZfdfm4vvCoE4stkrUawAWEF0McQF84tguh7jKBnpnN4mpu9eD9sMaxaM56FTd1W4Mn4RTJ3/X
cS8+xKpT/9CTPHziYcq+at1kvdz3sNtPzvtJ9YyPTuefB+b64tCisXBmQIMXJWiqU2ooju9KFTHG
kODT3JVgShgR8Mbm8327t56N3VcSaZ4bxiMWwVoP+iLqHVdcDKcvz3pqBvGRg2u1+zTqZrnVZbIR
j67gUqVNhmZoDMohlcU9os4jzFYQR5Jpt4mz6505fdApig7fPcWo6x2tJdv5MEZek56mIPkfaULj
hTs9HsutMcXbK42fQgKgShQjfaVFKO44DNdbnRNd4orMZmZS5jeaR3P0IavAKh+D0R7bszLYggxB
ydy91Samc76/BStOyI+Aa4HxEKrEtxTulAZyK6Oh78REsJB2F+2/udFZuzJp7KMTIWOA2jCgNZx4
ukT2wH9MQ6jNyVJQ+d645W8DHcnzKWlf4MkENCzP6NvcS59bCExHcZlH14YRwyy17EQtD1rD++te
NSTx9jT2KYsvz14xqeCWtFBcKsFcL8TGSTScUiett3A1G4aWz0at17ZVxRWGDK96iChSwNsMhUW5
sZFrZwnUDsx5ElvPhXL95dxaVZPEHaNLk8Apt6PSpapnEzKw4VTZTPrDiqhW7un+V5Qeev0o4zUM
oTKxw1AfTJ7XRitatUoe6tElhIBE+KDvxn88LQ0/jkU+pmdQFWLcGcPcn/OpspONPVz1XRZCQCCn
KO0l6a0eWZ1mVFV0afsOSXgDBbdetKF1GkPymF3aCBi6wyK252NMtdbcaWM/IO2FGIn2Oy/Vtjrc
/x63Twjfg4gIoXjq5mSG19+jNVUU4rwyvsSDlf9I1bmm19L289HOOEf3ba05FqTvsKZSZOJKWxwV
0ZRao81xcmmZQRqfoYPRoSav69HbKv6sW5LiGFToV4CWEZyTrWhYVWja06EEOdv+hxBFudVVWft8
xMrU74AW8O/FhRinelM5SgK4R08/qqMo/lL69t9pnpw/uWckTTIxLAeBSsj1RqUBzHdZZwGbcPQh
PcIKi2CtQ1+g2UCerd3xqGMgAsODAyxk8dxkNjj4HA74SySEM33xiiGNfkFgFcW70hFl9DFxRR8w
hKhW3blX2vBTO9jBFovP2gP/9lcsHnjV6JGCyKr40raN+tC7KYyEGYHzoR1q84OVWroPsqLr9/dd
dM2svBykwBG4wiVgI6aJa3WliC+OGPLkEIah+Qg/j/oNnFXd7OYO/oonpmXnLRr5NUeCwh3MkSTo
uekZRN0gCqvS40sEPt4HTEn8ojsIVUl+e3sLUr5qjTr6awkCOO4iYvXExFz8MMYXiMrSYzWN3lcv
KidKeGO0UQhYcydudzBbEp9Pf+nabxFCrEyrTGIGtQRMkggTlO2OqdM43odNaOn7xjEA4ZZJkka7
UApdqpow3S/393VtwbCSyISElATc/vWvqLWum3sm8C5uAOvSXh0jrXwpsmhwdkZfGFuSkGtPGxTR
9K5fZ9eXr4zOTFo7pDyhJYWe372l/hg6VBdiWBq/g+mON5Kf9dX9f3PyOnwTg4SVOWlzlgm+sZHU
R7TrHO+lnGfgFSS30dYrtnZIXktKEjUuY55rc1nTunqtFeHFRkwnfcp0NWjgmkQKIToj+qv87QTV
YB0Rw7XLjed7daWUKAB08H7clM54BqeRsSjg+pY9fEF0SSq4oDp/cHNIJu/7zOomMgbNwKGcTrgp
zE4D2NsaW6LShj3iapZflZ26A6YvDsIZnXc3sOW4BZq7pHJw6C1jA8WMJujllPAym2Y+HkRmh95B
mbtw44Jf+4YE75TTKUzwniwueGdowdsrXXxp2ir6FNd1JosuSpJV+1bXO31jWWufkdILyEIQuAC2
FkfPy/os6CrC9ZH+E6JQs2n9UqbCOLruEP+YR2Pz7Vhd4Cug0eVJJjK/9k8joRhqAxK55FnYn9Je
eOVeSYoWPlLYgA73vWTVGI1l2VXjwVwOsiFbEBYwPYqL0I06O0K0WEw7HU6TFqY82KruW1v9mECo
EIqTOkpLtKbdWG2APL24DLQonpFwKJ81EJsHUDixtY/UiFjx/RYpP4Jskpz3ZL3XH1NjOmeKO/Ib
OIBzSH7a/6w6SF7yqhuO2tCLjc+5tsA35pYvU23bSldAJX0pEMk65PNIGgcnxpH8OPpvpprw+0+W
J2fhLCDaNw3KbmSwH2Ektg/+xv8BhHu2Jhu5vbyzp11QWv0fXNW0B6kaEyxK8cvrz1nZQVRpNBYu
vZ1r075Uqulbk7SBdybSNx7vL24t2eEIWHIKHyaRZeVAh4pqGKhYXFKtUo86Nb+HEpi9bwvVU3au
0RQQeavebkYS6Nd902v7SPGTQWJm7IlbF26DGF6qojaWXKbW+CtVRjXe2WGT+KY2oqEaqunP+/bW
3iRqnXxYbhhqrQt7SZI1Vq6MjGc4dvWb0mqbH7IiyY+9XRgPhLPegxfU+ny8b3bt9FPy4h/J7Xsz
Mw07C5NtTgeQshv1x3GgELWvbYaY8rhUso2zsWqMNINirhy6X/LFtU4RNaEqUlBqfXNhApoTYjl9
d6wdEzn4P1gZWFQyAUAzQIivHTVVo7yNrRSJnJBRCZhWsxdXSWkYNZb4k4DiFX8HZAZ0/3LCMRvD
bO5hLLuMSlfNDw6qQb/sUuSfITWydu2EasJO70N9a+J54aQSysgJpKqGj5LqLIFPCaGpVyqCelE7
q75euD81sxFIWcxPQ1YmG5HwwkX/nzWHF14StAGRXjyESayAA7Ha7NlWB1RnQwiZ9d2E/k5wLLWw
3jeMTn2YK9voNvzm1jCzbmwhpVIcn6Gi662sRJBGiTlmz3Egpg9hXHzv+MwNIy+B9hAlI0FAmY4P
9/3n9ttSJ6SrDYgDbAt0TNdGMyZIAwto2XPouhPQv9TwmlMamSO3uhUYaP8NzZby/NpCgcvBTAXb
BkDcxUL7Kgz0GMd95u7VTkbaeA+qgehWiPDa52ay0z3c81tGF6eSbXVUqGKY7SbFIXhbGA1FPzHE
U+bP1WQ0xz6aNfMYht38HIP+2JqqNvlqb8pXVF1pbxgmHV0OCloHi1PZVFEAtMTyjqEGvkXypgcM
52bquJV/L7cPQx64aQr9VIZ4XBerqgwtSPus8Y4igLAlmEzzC0rk/U5KfH1q3bbYeBdX7RGtSR5n
iyxxYW+IdU0ZSsc7xkXpnJocz8zJy46AeMY9A90b5pab9ro8+erLTJ8K0cI7Ne4zVyi6d0zdsvo7
UtrqWLZ2dKZsvDVzv7JloNVYF1ooBG3LcqrWWAxH1iZqCVlhHYpQb/e53r5z0gTHoFFKk1EWFcEd
LjucVjXEgZGP3nFEvnwXmoV9NAWKCrqWZydbgcyrYGr9DAePfrx/0G/Xh2X5TkAdwdu75NxEqzDT
A7v3jn1seCdbGzoU/MKtqaEtKwvH10MPzETXekfuMc2n32afhI3QwP213HqhXIv0PzI+IAXSbd4k
0smgGWVu1N4RIlgptTiYVCwY7nettjtGbePt7ttbW5XEGFGVkO20JbMME25VbSKYd2xmJz5FM9ks
xT39dN/K2qokvteifYT2wNKKGqhl3Wahe6xn135IGKwTu1rPHfrtxkRkDRblvetCAAhIPVg0TWrd
LVEnqjMH3dhqyWnu3eK5tafqmRno+HB/XTeHmEgBLQzYaLiqcPnFboWJZrdGghRWNevVXrV5Q8c6
j4/gf7Z4aW700KTeF9ctrxl8IRCjLfxPsUtFaXQUhZqwir+ndEnPltcp8z5D6O5vM+vaz9z/0dFo
XCF2bWEFn1q7sX+HWdOhRQTzqrnhq8vHTv4ipiNAcvGN4XRfrL6cU9QGgiE5eaLJHjOjyT+MxEwH
2h9Qytuz9mGC4nsjmV/75G+NSld7e0CisKhL+GFOkNnWp1arg0OgAO/vYxS737+7DJWSUUMhIsnL
r01ZNV9XEZgyRRHBQYPsKarc7ZRTDY7zLfaftYVZPHhSAobm5pJqsguSTjG6FOWPJmK8mkzBtalE
uo19AjRfbbEg3hxJNk+mZZKpnn7IkuGuR3FkarM8OTGcHH1UIQpjUggOlhj2hVMWO++EEmnSWQD1
sDJYF3li5UX0Zt/AJAS9qfMKTGalw046jEd4NfJDFRKV3d+3RdIpTTFIwGALIZgELy1Oii5MPcy9
PjiauRO633tmZ7MHKxFF/WimtHX3KcojeodUuoXuT18NKJHd/wUre0mCJOGi+A+NxUWgrWqtETpx
pxz1YLD+F9R2rB3GzCg/B1ZUFBuX0MpOUkhjmSrgVABoi4ReDWemg1qVSCIpRgAueYTiTutI9Hvc
DYMHV1k9lxsQx9tvzMEgDySAAWjM0Nn1duZpAkeQK/v9Q+bs9WxuD+Wgd6eZ0ZjP+Gx3aMNaQCVS
hhvLXVqWRCmvp0R2DZmoX8RpbWAjFAXOxc/QdpjPUlTi78gzmo/MbDFdh+pl4+1tPav9OBFwJr5v
Z2X7W45H09ZjchEsxPW669gJnQChUF/NXLfeI0FZ/YuoiXHsaatu3K/yb70NtV9tAQJGo53mBbKj
17YgXGsoKojeD5teF8e6hzoEJuGpekyNSG8PXpXE8RfXDofHNs5D54mQwQvP9xe8vOT5EaCZwKxx
AZKqLuNUQyhpknjx4DPlUDwEnh6+ePHkfonLxnsBGNKerEz3vtw3unRpLDH1TlojnUtOzVyvvOXX
zE4JlEhU4DV/M6tNMefkMerUHpVYm9tfOdeIeF+5nYrYtVX5q95cUW4iDB2i5sEf6nhOfmizk1qH
AbCj9dO0me3dk1YP3+6vdHlTSJtASOAtkF1iEtVrm6pSWL3epJOfK83sHuEa6vsD0miJtnOjZtjS
T1j5sEBXiPZedcbI9q/N9SU1zXzwJh8JNvvcW234PTF5t/tJF+W+m+JoK0S69R8g0LQSYBG0icaW
l7GiqV7limj2tZmbYmdpLWitqmm1RzVUFfuh5zn42EINsNFjWAId5G4SkIG2JOkBJ7Xs9SOZUFtB
NA1+G2rKd7cOum4XZZGjHeo5/6y7lcN4GcDAz0ET2PGpNoX2PVBgcHkEONhuCVLe3lpEbtwcGszq
lEGXIwReb7ZF3ovRr+Iu/Ivh4PBDUqi/u6FQvnKonE+QHsdfeK62Kky3l4gMGWXHER4XqRBzveNz
3GVNpVSDH4z5eNIjIzyE4Jh/gBjTnnIh4peB3vazGczNJ0Wz4fe67+CrCwdeC9UdVxncEtf2gx7Q
sOWwDdS1+q9QzHs1zLk9XBbwW9jzXoRR+qMyqvQ3WMLix33jK85Hm46WARE6OPcl3ZWALbMLRhaf
ilk5oj+TPNfeqDPzPfXtYbDaBh1Atd5I7VetksRJsh6JeF+8ESMcRdA9OIMvChEdJ9OZfAc9goOu
JmVN0bvNz9yZWxJgS5SedHjouiW1tSmfqJsCtKYKq0VIEVgClP2THIEDRRUVUHUK73MWjNGxL8bw
ZCXWJ0VGfhpKdOc/+OBgB3iyyGNJjK53m1YYtybU974igv6XB8OVEKqg8k6L70sgoupLqwjvdN+o
DB2v30kWDqha5iFSeGdhFAqWdtZad+TBr+2zAhFHuYMcM/jffTNr20pYSRsWGgI+72JbmUuXvNMp
pNzNWHN7OROEcKqilvtRj5xwbzSJ9mlCYbjciANW3ghZTnTlfQZh8PIIm1M6BkmU4cVOWZ6CrA0+
D1X9LW+yfMNz1w4rdmy4dCjXgiq83j5SRLXTm370SwRUvjXVNH3Xi8R9UMJUH06OM3WfQr32yL0Y
Gd64sFdWyVvPyBq8dFyVy10MZiQuqdlOvg4j+44DNPh6Hxf1B2PWtC118ZVbkeosFwKTDdSsnMVT
b4jUncOomXyt7nVykNI4CLPVH0mxgRRF2f90Kq7/2WP8zTTi8t93O9JrERxecWjoYCC9/so2Sfzc
a87sm30wBSdiSubJdlFZBeF+nDpPPOV91KkHB2DrFp/Iyg7DrAsQhk6VVMdaRFadETOMmIw8x4jU
KDuU5MT8ZM5TBHrZpbZQx8hOq62CtFoc9fnWvOmraNLirHItMohJVo3I6fLDd2YSDGmtsMue22Mp
9yzlEBpMCj/nejTn+0GZ0kLsK4CC+R6Cs1B9zGctLg8UIGwd2tlYVEdTks//reZpVPlJlBaHTh8c
td94ulbuFciIgSmg3A1gcxlBzJL7MDL00VfrYbq4ZmDuHbWK39nflvc2/VjmhgzOHXHgwh16K20t
TWSTT2khdo7arGZH02DGn1mNLM7Po9WpG9nbivszECLF42nmkZhLL3kT6UIxXMaxPs2+R1kIXca6
7z/OsaN+zKG1/tS2WpjvwEw11WOipu2vqFaREbl/CFaOOx1LiEMAZVCBWPYRTGbuldaKVX5CzzSR
mnTRtwBNwArmvj5N31k1kt+Ym5O4FwwWYnmLJyJmBBC0b6b6qV1Mz6XRoRo9SWLKxzzMsi3w1cpL
IfUTYCl5tbZUDkOTIUoDiNV81wiHc+ya45cITuEfqtGpD6M79rvOS6aN7GVtTyEGJMQGNUhrdnGl
8WKOhZYJ1Y+RzNg3tWd+aMpJ7LRSz45A3yAMBHj8orhR+SkwqnDjEV5bMxQ7UvrqtXi9MC8GRwDk
1TSfIqTzb9bNzhOdIfEhLTWt2BNhi+JgT1Jq474fyb+7vFAINTg8FCNuC72uooswqXvNt0tjCCJ4
HOa0+1jzUsMGELhKa+710omC/+6bXbtH4bTi9eBi4KVcHNrRUPNIVziYQkmMAxw0xld3Uuu9pjDL
Bb14fKxHuotGOqYbIzdrcR6tNw4tDUYK9ssurqXS7YiHZvZ7ylfRvpNHp6EuUGvOt9RLungX94yG
/9XCsSSe6J0DaEyYb4dtMNDerT8mzzCNQFo+SFTBQLSoPpm5yQHqy9kXeY2cZoIIGYNHYjep5XCY
hrrdDWpfn+Gn9B67GFqUoDDVXWOILdzOWsIHLE/SHMp6NAC260sN6v0wdi1+Sa701a+ps8tfYzIq
+6YJo4doGo2Do9gFqJOupoo+R1PxwWspo2hDyIm87x4rpwHUHok2oAIIF5eYU8ELGLuDzh7BDPZg
UZk7ctvMwwEGyPKjnqjMyOe5qDYO4YpXAkHhlnvF8N1CtIVd5HTXJ3/ylEZlpLiY+n1CZSc8Frab
W3B6N+gZusFYHmJTo2q4se6VW50aJD0emtGQ/CyzfUOhctdBieiLSTVPZTBXu9plftTNHO39saoU
LqHdDT0aepCLE2gWY93T+uMNQ9vXn5qYwTNOZLkbuPCe9QYl010zxUkGwYNhVOf7G7x6CsEUcAwJ
4mhrLZ5QJS/MRlE1dljro31vTtZHTUuSYueiLP9hVIrqwCBC+cnKTFLskdr6zqoKJsPu/461Dy6F
Vcn3wHSBsLp2+lQtKs1qpNObGiJ7+RQdwnLS0aePlI0lr4RDlHIopkgacKIi/dqUgRBNx1SU6pNs
6S+VnTZHPdK0l/sLWnnGrqws7pOwqoFltFhp7VT72Y5pcMkd3T1ptQs3o9a5X508SB/BWNUHA02O
n/fNLw8uU8C4KH/wlcSJi/p6kUSCkTW68+QndeA9u05aXZJqjH+qUxbFvCS6l+9gVTY34pPlqtG3
Qu+HzghpBeIXy+ZPRs+n1mHf9IFRzuDSQep4OyOqpnOStWV3mOyopNBaVl+r1u3rQ5pQ/doYjlm6
kvwNMvxk4IJs+ubO8rSh8aZEc/zJjXvGHOiZmgetjkF5pEnjvBNyRexJN9OFNAjUAJX8Za6ZehBG
M8Pn+CER//csi6t91gSZb8/e8DIh7MognbtF9r6MFl6NUuXlW7PN9vJeDt0uLs08d/0E/NHeK90J
dFfbOl8LM6k/wsvpNMf3OhSjz7D+gqhmewn2rx2qKhu2TpSuPwWMXKtd272IUa19q1Oa6FArTfEV
Nv983ngJbv0Ys6/DmpTcEAddmE06q7DMVLh+GOvWo2Z0qGoTg3ovnej0Q5ZPzn4KnHHrOlreEXxf
CbaSbWGpTrAE0RRGasMd7+FDpd1BOuMIzztktolWzv3PuuKsGKI9ADQelYBlHmvWXdCG0H37mUMB
BvL07lQFlv6YMXa8cSWsmgIcwaWAWMcN6VNTVGbkDbHrW3Mnnpva0plPq8r9oIfFhrOsmeI9IzGm
e+gyZnntLA1DXg5zj55fdlb1rKnpcAIGZf0cemdL4W3lJLAW2f+V+AgaPNemSAo9qO4zz++UsP9U
zw7HDxJufwhC8bkpR+/x/oateQYcICDHqS5LFMi1vVEr4Hhzas2Po6QF+D8n/wa66Dc+4JrbA6Ok
6UsBSuJhr60wtwPMhKjOd50CRfEpaxqQJk5rPZYM8wZnwwryc29E7hY8Q+7M2zREOr6k4pN4k9cy
3bVhJ2hAh3aJ4Zd6q8079BOnDyZSZw+NpWjBHgCifs5sdXrqUOpW9oGVbWJYl8Hf609Atoi5MZh8
biAvRY7veKGt+0NXmUyKmU5xqNMiPdXZ2MP6ZKclUUIcpbtZT+kv3d/ftS/vSOpDCqSAoJfDwQPX
QWWaoeE7okEmcCzrhz7ngESKqL9OkeLuGoSAN5K/NaeSN6tcNNP4y/MC9kahnCU034A2/hDRtvsn
aovqr/tLu4n1+LJIflFatiRqlqDvenPVvHAFsHndz3Mv/pDTpDnabYOgmtLqR3rsDtA2pfxYhYiw
p+00F4cm8raIlFc+MGKIJp8YH4MdSt4db2o2ugVt2Zx5mj9aZm+GR+SzG3MPgUmm7bPRGJP22NO/
CvU9E2+ckf39j7DiXSiEUxem+W3ZNyNXkdF3vd2opt8NYfgcZa72LSxa5ySgq2r30zxmvw0nVw6u
221VpVeuKmoKsrjPrSg34nrlvCdFMyWV6UcRAwMP0NV11r5hxuZiNKNVimPVDqoeblwlK3cxdDDs
OdgYzLoL9E8QVp46wFPkj9B0HQNrbr4w5+AyCG3YD/e/7crlQR5DLiMHP2Xx/XqB0CmE5VCWuq8Y
cV6c2lof7ENfh6VpAbCFnnIvSCisT4Op5NHXCiHox3wovfL9pwn+EDaXT81GL78zQhI10ZGnI43s
pd6ujcz06DqlOW+40sp+QpjBTqJ6CtH88ji506C7jRkZfht54X8FBal6N1tVcwwbd9h1ot8aKF45
OhLcT8mTdhwLWDjQ7MKPVOi54feDOv9Kh4Q2YDO/RH3pnkEXD09z7GUb5bi1RXJeVJ5xaXiJdzL1
vkMUWBh+2qCn7Q69Cd4ITKxmdeaRxHgLBL5qjwYvHkQCTv3j2odgVSN67aFKjWIzOjiBOTKMVed7
iDjTMwFM93jfZ1fuA4objAtjjkqyJ3/Pm+so4SWIu7m0/TTodWhtqBl7419CTG53RHRaG8OHoPFo
9kI+L5TxNMCcuQXyXLmYqfqDr/KYqpVEZnLj3/wIyEiKUrSp7buV6ZblXss0UX4fss4hxKijSn2y
4rjv9WPrxXn8DeAITH77Ri+mbpcGY7IV/t5+FNImJMBIbqj83tBbjh4qG1NR2X5OhT09hkXTfUhi
q9+Hhpm8JLAwvbhN4v1wjfwPnn9sA++moURFBMD89bcYu5kRIZzLH9K5H/e8JbA+hl2ROHtFLcr+
aXDbqN9TftPCXQPW/fd9h7i9L3F2yHB4meh7w+J1bX/W20KLlMD0kTYvzN2cZ8O5z2Y73lWqkW5c
Vbc3pjQmuSYBwoKnkD/m7cbHOi+hmVu+k0fT0Y1Ffkoq4TwYQ/OVACT44aGu9Ck3RH6euz7ON26w
VfN8Y8qdpixBLb511EWlhbiS6WNvegKRRicts4Ivg9DgepiC8qPogMMeBictx53ZkAFvhFurXxuS
YvkVuKmXvSkP5jDHmR2eYyvLvk1q+qXRh+IxGsetg75mieFSIh+gK0Tvi4Nez0Vc2cI1faUSDyg5
BP+GkamezH4U76zogQ+RiAkIKBEfYWcXVxjPbZXDJ2QBVfGa8jOsSzBpnUANZOPnTHRoNR6QJ/Yu
4DnV0J/h4P3xfheWGj08fiZEbUusSmQkcWpVtuUn82D4ddqMX1RRdTtRoet039Rt5CobfiC66ZlI
2Tn5/984cDIlRlf0nuUrIRxoe+a8gW6HtpH/vG/n9lmA+JKKDnVxXvWbN31GqKI0y8rxyZfFSXPH
FziZe7FLAtXYFcG8Vcha8xZqZ5AOcP1R4VkczLDkLaw67AVmP427pjHIhtohzx/sPi83HEYes+uk
i8UxFCyLADxCy86pUpVORZrj+IWb2j8YVh9q30NVJfvf5I5m/Usf4C3f1UFbmBuv39pn5YKBgFE2
0in1X2+f23aDpSaB7dcqLfOdaynuviwsa69kaZzstCL55/37SKjE/UqrlDMiX543/lIble4WoWv7
EBWV7YObGmm9M9s0/NTXmTccGZfaqpWtfV2ANbgPYTdwpsVW9lXvGv2k2ET8ZfW56vP+QTiV/ckq
u/RhjkK12adulG/VBdfeUO4z4mGDqOJGMIZ7M4EKEQ9yarPct6AiSVjrJH2KozI+aFY7TccBLpqv
Y6e+U/iBZ5uKCNhIVDsI3XhMr7+yXqDQFYnI9fNA6fZiTpVjlInoNFQq+nloE2640cppYXzChZVA
suLeBP6drhaNpmKPoq71CEDPfYKVKft7MFxto7q74rF4j2QIlF/2prrrjCSxZjVRmbNL44hGHbSI
ASMhc6r1TBc5W4NFq/aoPBKewTVGS+r6U8Z9GthOQAEyb/uKuWTF+zjbWfnPrE7Nxyzpt2Dha5+S
WjLMZAYTOYy6XduLnB5ZbmWyAVjm+aEZW17jGODnaEzKFrz/ptVIeCfpDmVszzgdnNfXxuI8K5vU
Cz0fEnPr1GaR8i1zY8RX82o6xVZd703FSLhlnak/aPB+hrv/I+w7mqzWwW1/kaucw9Rhh87Q0DRM
XA00smzLCpas8Ovf2m94btW9E+pUwaE33pa+sFI1FskPLGWz/4M29T+PCz7KDfG7OTMBfvnPxVBS
9NjAQRqUK9jbQnw0/dh8kRxDoHq9lonP3vJcEn6CZ8L28b9fSv/1Ob61uRB1gYWPgAhwTLP/VLFU
1SRF7Gxzv4Y0hsR22/bWVs3+scf0WFuXs+OaN8wM0cgj0xa8QpJg0eh87X1+1D82ZP08V1H9f51j
XFP/ub3gsIZmGKPJ7WwBs/rvPESkEAtXETwpkxQEIV4sS9ZhPaZ1Ny2EZW3JxnjtD++rL6rAoN9q
5R3QQ4NYPLhKWbX1RdSY7wgWLrLBTOABdE1mMFdlKy9UXyawgRrh51EMAdZUWedcjkBe2FG5HroT
H95uOM8lEWsUdbYY58x3cCVNne7muYFxTcfydE1M52AiRUxrA0vm0B37QcenOcTb8gNolzo+SJxK
etpK9AgX6FfmaW/FXBbjW2RSpdN2ZFnlYA+zRp4ghadWyn4e/PaQL6U/bFTCd5VZ+y3PFaGPDunP
5jQh/jn+idUC98+C8o1eM5FHzXthp6q+jLEHiNjuKAHJ0TbyGPczhzYQ4VNpIA27E2o9YFI9k5Jc
y1jkyI856jF5KWoJxusizCG6iRJXhraALkvAMTDGEwrLEj4Njf1q2iQPs7h6lUK71fha0fNOrGQP
vhZH/jwRGPrfI1M5p+c039caNtEp3LdaSJ3ZRYomXq8bFKfuO6gZjnVbsqpxSBtf5jDzU3650Bqr
3iFDAIZv4fZQFKdI7WM9IFohYR3gHyKR0ELS/Ys1SRr+wkAozR4jWyC+GTLgFelaTeGZeoocpHXt
UQOPfDFlOYW/RaQWeqoRWTI9aoPchJNbolh/qci2hvNSwp+5h5T/pqZKGEQE92C3HcRdQX8NTafW
1dXvSGTk7hOwtkvguF5iMrxbSzgA/0FAwsZFb7X1tBgs9NZ5xyXCYfc2yYJc17aeNjKxtspkZtLO
AWO7OSRzaLa+pwa2dkhoHiPNH5vVi7FHbpimul0zTqIZTkVwtnoI5QZ4LeJO20sK0RD+WFgpF7QD
IlRO9HEMulKPNIIEDYGmpc/WpKdyS8LFAc9CBLMCHzR6ItkNcO8aDXX71KFZoPIHlGSS3SUw2YlO
WJcbuQ7NGh35ufJzCtN+kcHGGT7ceVNr2yZe2slCIxzArOuZwiFl7baPorzbmgpi4gCQhF9hgL83
L4mg2Vx2iUGA7tMxErL/JWNYaAdvj3lPhqlkZt87RGOD9JM3slzgtjxGuJgaa/GIO+ASEwyXEz4B
r+tNEZJtKObgwrBFYKS2zkRN9RHBjejGT0z4ozr8zNsxWXTT3uRG7G3ZI2cGLQR8bxrMuVhwMyWW
N+xk6gj26aMWpyAB7qVdlk5l+lQB4gz9eOx5+mCKUhZXX1cYpfqVg0ByTv3I5K+RASS421hZh1e7
HtJNXeR3k7SzDQv5K6gyoPXEyUgb9LOzjEPcpVFc7mfI7zewnqKKI70mhBCPuKtqQ8RljmVlrpCG
zeuji/fUv+yF33cLtisZm3unSBFaxucq/7vwFNHhbTzbY25p1kQ3OupRxePfMWeR/8gEF+oNzp9O
3CnYGi5fCSXwc4EUh8BrC1unHHt32H+1sgl58zKq2MR3ExSV4X6Oyj1NrxP31SjanQM86FOi4bBx
YkUJvgTMi1n5a8pkRP5Qc6gCDCFAl8OUmtmcFyFieUrNkZI7fLlK/BGwmlCPyNqNfNyW+RLjLMAD
abK/DdmWcII0rJ7XNjHFcVyIhSEFykytkz/Y78eEtDB7jP3XaFT4Q1lNx+WiUg9/uwXbOvIsdmmO
p2SS0XGNxc7cG16Qquwy66TpSpXv4nyUiZOXKT3i6eK1SNa7eVPu+O15Vc3hXmkC6Kk81mS+as0t
cmw9FQcuKREBEEqJosnHAQLDfp1ruZmT0/HoPjaBgtLVICPBW7Xk9c0CMyPqZlRtRb3vb6HhOWx+
R5lDuRGTKY9/QRYqirtt8t7r0+pgNvUODyjYP9gaRSE5oewwc25E2YgdYVvQQw4TBBe66kSYZ97N
o7Xighoo5TcYY/D9HUy52POhNHA1/uU8Xh8UC7dvFYYc8JfEc4o4e39dalDQnqpywm4T8ntYiAP3
dVvTwUq05FcWGxpd8bOr8jVYb+n3ieBUX2NMqO4iopSCYl4U3NN2zRv6cOhy1JhM93r9KMqotPcG
OMjNMFcvvngDArCs734VtkyRJoszc2EFqAocRXPZk/MiC29s67HTLs8GlB/9FTvmnPfo2Dl2k0oU
ohQtaGqYVhoJouCLx157G7a5BvGgZQXjNXJHOUVYkkAX/Shn5IIPy1FHmW7BWCa0Z5BcR90W1eVu
Wu3QhrYGxiL8MnmjUCwk6LsdvtsUFhyM5uWFIEkktLcklOa+2WI+DQtcx6afRckbf5eVTuV2cBmr
7B2I73Xz0+xHRL+So0kNzE93o7KLUtXYtG7XUBS1qyxFKvsY5xTR7ciJ+G5iMIYfTMjH6HyEjdJp
AGOYVgI+kSUNH8tuxfpvVzLGJ+TYdDcviIWR4Y3PU77MncDEHDqfMyS/dS7X+E6RYda456CbzJ+Q
QwJ06XcWhUPmHeqkG19H2BacEIMiNehlu5vOG3SJ6ROhfuL3wM4gcO2h+Rjh05PcnsgKBuVf3Eqb
GzRnaw9fA4gyfRrgG72FsMqXWUb4qrxFcmEHek1ctJFoin/rtNDXSqnpQOVGHNKdMceO/ow4c784
P/6RdAcKHyE1Tw5+qiLRIYu4+FnMdU2fhNjq5bzutdrOZlvQgMfwwIDOGR4+Jwg7EetnxJhiH4oA
1gaf1STbk1VjUeGnge589nwfk1Yc+vhLawNv57om9JfKRvKmMh+D1kiqIzlRZtbXLCNj8ezWYOcB
JBADV51Fx7w5Q+ySLyfjK2ke3MIUuSSRAXNTUpTRO7Zu9tVl2ehepKyj5ue4LQltoRkuv+ZYIEdf
I3hJ2j+SIRwj4cmRdWj7xhcfCnydLjuK5D6Omfm7QAC3dGsu8tdd8+wFAcghb5stbeQ9PASX3t+E
QNeYx3DmEJXTc88SXaIThjMmWjsERLrOE5/wM25bUlxEurscobDZ/iqAAlAUBTymT8Vzqboqgbts
X5ejIT3PxfQ6Hnghu6SK2CvlUvxd6lqP57Qx3P8KrMrWvz7A5bPz1VLibZ5EErse9p9I7JkskMtf
aDBN8yVaJLdvOoXDHJi7xLFLgG0OrDJZNLMH9EkCm+x9QTOjUMwl+vVRVl9Q3mh8ZwFO5n1T+9y0
sPOt4xPF6xpYm5G5+jeCu4XhrMF4eCbgroiznNEtd9bzcQEn4MjNS6oAIT6YRFj7nkeArVrBjd0G
xE+Q5rJwgAZoogIh59mUJCt6ydISr0+RuWrQ+VQhOMsjoKdJcA0+HIeJ6TnJSVRStHdNyVtzFPHX
dVnd5xxv7OgLfJJvSxY1ekAJy9O2rI/DP4fRJw2mqBxtAlLXg29oH2BuILpilXLpF3/A3x7wMpv6
WSbInY5qUokLh768+YnyyYphRpWKzgDTXBjbEMcq6i2HIAxYdc2285LV+/g0qSUjP5ZKVdtgRbxn
59nmMe/8VBTqBNcaah93rwwQJbHt/ANbE7MOUbWgxJEM19lPOQeeXm8cQAqRgnXNhWQ24z+y/CjP
SG9WoP6wzBvWssUt09DYktoXTBaV7TO91DOomjIJ11RAOIppEZbJy3gf83omONbZXN3hBgHVtS1U
rcpuXqQ5EVD5j760DRN4oqkG9p06NvbI07FVB6ndJM8BQi3d5jVZ2A+u4uw4sTgToa+MM75faj4i
7QaxM/HVITmuHNJVwb9zFgvkiNlSEP8tWFXFSLVbue82DifwGEcILRa5YK7yTn8L2KKCSAGGdmNB
7d0TzUwbzSVZ6X0xuiqRL9GRodTaDmmJSYrFfAk8Yj3q+K7Sa5L3o5R77TAST6RCAwvZ+YMMRwI/
LlxFcP/LnfikeskkBIOp948lgx39E2bnLf894RtlvYHXP963I9GY4UiOH7U3G2imiTPlqx/BPu1n
YzAEOdhvvdcgyePsqSh793lG3TWR4wqwJp1sdk2I0epOpIij76baL1tL4715heNh8R2x3/5XgV42
bp08YCq5GS9qaFMSvw44xZnqltKT+gOZcfHcRQaYCxSpa4CXuFiyaxbW/AvDvIVFyZ408uq3CBFh
MtmysoVxiK97ofiuW+oi2I2OdeNYHznv6o4LfjybJQFNKJkcmA3rPKb6fuG5x30AiVg7Yz859z7J
1NTyW7DvxdGFZN3ERf6OjUdDT5zWOusIE5vsJKx1xDAHAQ5XVk9VjtDaZdrarWalR5wfQ5kLDDrZ
fd/iss1TXf9rjp383CbYibdVPpX/YtWQ32WoAuvsDCuqrFEiwW+N/rGIbsyEeC2OCj1HM0eDaHKy
tqkgxbsFIPxvcgc7ugkpHb4rm4P9WpDiPnWC4hroQRrnmH7EvI3XMMcG2a8cDOI0W2kBxic2Kr3O
Kbp9ZMPnSZvBa+F34SIr2wUgs2slHC6+lQrDSUtTV86DW9YqAkOuWpfOQj0Kza01i+ijSO8R7tLK
fNksU003YovxEB0wv2sPZpJ9kLkncEZHkxm12e5vRt+5H03HU8Voy4LZko5iOJk6y1VTtfBXnJ43
F3vVljAiDOcDM8hzuUw3yvlYuOMEcT1iq9EX6AekXUF963IT3iEExtxnRxmwHZAOBtcENiHfTDpz
3tkqX/5gPONQCUfKq4u7nb2HAwkbSZdIShGHdjRQEjd+T17qLCywR4ib4yXK88X01HsErG+gSz1Y
uNE8QjaxYljFBQnTQrKLf+k+l/EwIh5KwFop4mfNcEf3YEvNe1fB+x/F0sFdtV0JxuI2cg2Q09Bs
8FTdS5X+iyhilrtkh41Kh7dsVd0Bj9evOT5ZMoDrRaZBx96FfqIelnoLlhZVu1DDvoktdbatnUB1
mHY09D0pafKHZbE7esOTZO5nLB7xWchcojSDSPViMoe0rK2Mpg+e6m2BrHeJoxYDLdjuhVltj45S
k1PAcPIIqhW2oLC3LTDQOSgeBphXlQdcWhdIRupKlz8sx5Cta+II5t5SvwEn34o2K0KW4nYOmYNX
Xgx+pZ1BDRzdDquyZtf4gue9RoNThwkzQZLNZsQzvnVwKRIEpp7r8m8V3SSqLPW0S5dKIqHD49zE
ydsy7fVtsi1+Czonv9xS275RHrY68bjNT+bAsgW3yVh/k8QrelJZiYI7gfEjWwneDXYgPGTvMCtN
VkgpCoGxHLuDC47ZluGilAlrd7u7rJ0zmVf9lgZP8HdbNsCcSUDln8GprgVxabJ9Eghf8XRQJtrd
JckIHRzLoendfIketELixI1QX9p2lMsBHSpJDtlWYk4JDAQ5Y32y1fFTSXcdozjHMIcEZbpJO1LO
zd884xRaNlx87zSdCtqWYwXPxUod/Av6Hw276gzpnq0vkUncpugG7BeQF0cQBDw+lsTJlV2msxUu
otpHaHqEkLar6Ory53IEoxdPJElPUPdjw5WwuBj7gm70NzqGFMobaaK/lu9LMbhVla8bijLruJkE
5uu4nv7Fs+Z6wPrJ/2IpN7xnBlNbqyco07qA7JP9FcRlwp6nSrv9iceZvKuOkr7SWdWm5VMyPxoU
6e0UatB871Yt8SE3UyUc6IIZxUA2NiJm0+q5m51YCzT3GZDHHH38ZcEysepguA4dHgTh5dji3Qq8
Y1hITCfQ2VZ+yrF38ifsDzG0cASvtsjxDKjr/BinLoddtO5IAQ3vgOZCzfcr9sx0iIGoNN/iI4zY
a5Z2xaAIG2ZvI1oPEn6XmPmFZsuQmnj+UtIoj68pToztIIzdzJ81isGM5qvKzUMiseK/jgYahMtI
A0JCG/QCokfkrXoVWZixdoFLE0gWWyqxFcaUrDvp9wozukjzRw80PWndBo8HcK3LIj0TtyMLwh9m
wh/RVU6u6EVc3NUsCq6NMzhkdABMgTUlG8KTLsLBIa6raQGdjp5y/O5q7CGQNmQ9e4yisOn+yHOc
4BQRV/ElnkECpEqUyxlW6PMMGAScow6Sx7jpMJEftAXAPu1nJs2G8atRtnivirk6TtWOfVC3ajOz
FutQrf8I6goAChFmz24mdcX6rS7godmGeqM1XoCYJ7d18P9vmkz4FjDTLF/qkNo30Neo6IQo8aM2
jRiMx2nGdv28ERO9amx401YqpigQqINXvDtClECMxcfyX54KFLgN7i+slbTBCLwh6RrnHtSeaLCY
ilwX0j29ikZLed5Au3gj4Fyy7iCQc8u04OE0Fka9qaVZdOvxps39inmPwXsEgM6ASo+VYcb3qRry
ilXPDHkvOMCT1fFpKVfcdrjuxVA1NFo6QAv+ayqj+j0mUT3f1SSY5CWVkqG/SdG8DVAn76pFVZHZ
421rKxEA6EO4ViBkfaXQbOy93SdQRheGQ3lKwgG7cRxpY7tmwux7hQhlfJGxJnIwoki+ouY2pB9Z
vL3v1hSyDTfblnuKBNB8wHYVo09js+zrim0pbQUSgn8vFRIzkF+DSwACaiOwjqAEv0nElGadKXN5
Rd5iMB3JmfmH7z76NKbZRLugH/gHv0sMNxufw9rGKnfAIiShN98oYAinZl7JPOjlaMgwb5bX3Vrt
6x+eBbEPAo4nqL/BH09cF9nv/Db4tHvA+HDGMMAIgOKV3201Zu3e11M69lYc5idlvPwogQf+GxPK
P0gTwRFwHCOVtHHIUzeguKCrmneGZdjOYMjysCBxaUBE4M77BfsA/Jsx1bWiWPzzeuyKdXr2xRd8
t5XHYc63t1xWfIHjyXRztp2O4o1h2Em6WgSTo30tK9PhszF+Ist2YG+41yhfI0w6tpbnYXKDwQ39
eDuV32GANaquhtqMDSOgjHAqseh5la66uSQU9rtCipDr6cKCvPjUmVfwWLapz5UOL3JHhRvqjZtw
T7EU9gPGLHxdFAYOTceOCFBQinw8gsd+5HNXwglBdXqUme0EViTboJDlo9vGgEnWFm6dMKrBoBjP
edpK2gWdhydmbnQvht7X4UudG4lVwU6rvlKy7uf1gOlOCQPGE3YJKTnl8e7+JKjp5UA8I9cDNmFL
vzmAIwDmdnji2HHC9mPO+XQy+YYnuMG3lrdc0unV8BI7dby72ztPnEOvZEu7dAwmj6LVhm8vQVIp
e3h6z98Btce0A8odPscDg1FP1lUVnVho/eq4lNVZBjn+ani03tlIafNAyny60mLaS7T3if0+F1an
3QxmhQO0pDffQ1eE9G1Np/m6BFk1p3qEQXNXADmKMNnp6Q67FqvbAtDtnczBEW9TFZTtjnif7sFC
WlS3luko+gWF5g7TsITjQKUy3bMdmS+d8iCcdFKJ6bZ1a3gMDQH2mlihHhxQ7kJuISEykO87jJrk
UAB3Qj+GTmzuFxLpV/TT/GiPDHmWrZ2WFIJvSM7/ZWMNifCS8vCIf3iYHosimuwd9QdG/ZQV5KOG
D1PUqgNL6O4Wy/uIwOoZdzcis38KX2ODXlOH4LNZruY9KB+NrWe1HDuD3YQ/EYjn3mIHjWcMVO7n
OJXR95zE4wdyA/Yafc+CXbUPDYS6WL8uLRTCPL5TGeGIoUym4j5DT3p0We6370GR8Z/DDexbDNHL
cw4dadZi789N62C0mnQkTqKfs4vgcb40GAE70KjDPERIRwO+l3GXtmzc6rVjJroR9JYU66dFNPA4
Okq8iL09oCIcch0oWj0virItjYA7D29IRXtIyM3e11kNMBGjMc6Hm5UFMhIVG2sheZJHb1WBWSBW
k8/uCiOjpDvMjg2RyI/tpUKKFhS3TiPbCzZi7O/smg2cpJG59+oQlpx80URHj33RMV4jorb0KQJ5
dD2REstelGtaPcAY26ZY4TD6nhh4GKLxTTnDtgBzIvIVpD9OSb4mkHaVMSqlOBKcjUp6ib7TO/oj
E3j9TtU0adnysE2ftawDzMQTTfHXkmrK+whwKf5/ltr6QjHR1CdTTNiguYRm5yaf1ukcrQAXzkps
4njSUJNWbbpZLAGBexyYkxU62QHKIVl36GZnivkNd/QJvK/RXsZEG4k+JE2+za6awhm7azSyO5vs
0lfwrnHPFIJgnJyVYW17e9G/Qumk4Fy/WpWgSCBRfMWBR+wbNoFNsLYlZWnFmeo9HdiUS33iwiBU
3JtaLC02CE18KfO1+IE7FS8nQiIWvH2rJb7NSlNEKPBoSiBLV/5eLEpjQ2kj7dsIGyvaaqB82NOT
2c1wEdR109m4pLJL5wn9Y4NheW3HrYHpHsdm+keK0zr2TqVInuDOIMoLrx5+lSRZ7ti8N6+BRzjO
oLxh+3hs4Sbgyt384QHhoKvZQFsYJuLT5DInygd0dcX4kbEGprSZW03o4yqa7iq47/zQ0wQWc1Ir
zAlglzTrMJdWC7T1oFyA5xbDgHs5Dhp1QBaKN4hz56ODfcESemPS/H2TxMHcRmb1Iwwa0bjHiVUP
wC84OQM0TNhdXRXj8hgxv5NvUJnJ6AKyCUp+EvIDwL9I/M+GGglMjMFy4b6QdNY/8EbsaasKDeOM
GZ0DdvNjamck3ZcHAL+MZfNAJ1Hhuq/oUZ+IHQFyRUX2tVHjlA7ObRH+9FLSGNbQhKNBj6FGfbwR
7PyTxQKGveEYTmxpx8am/nHdkpm9WtT8t5GkzL/CPhCPHJZYNRuA8PLfucp2dsLHQkQnIgrG7HnX
UPT9XFyi5eMIWrc523Tah/pAd3/hG0NJFAFWKW2u8vKX45mGjTTDobtwOK5nl9iKLX7NQV8Ivfcs
34e9LhUuZfjGeFyDOnyJKWMegYEHcKM2JGoqzhsWV0krNwA6D15g89DmaFk1opccfl2w+Q4YymH7
VFxTIOrV+1qBkALFUnO4F+E0vlAn61RjXzoX/HXep4h14cjkfI/osyY7CSQuNC/hKI/opEt+iAEu
iozfTzWi7NosBYR6KcIWH4CaM6o7vuWWP0x0her19pDs/daEovxmYVXvnhK8YQS9DMC84jUUO8Iz
BlAflZyHnGIwRjOJnKXHxQn/Z/MMdetA2bmoOh3fLPZOkB4dDlhYtpq6aqVR6ujHhajf5gDsNwAb
W34FEISmAXlqa9Mfpd+gN9bT+nQUpWdXEhnTYR10dDKevmCgVrjTlmfUm7exrMeuKZX6vVqjrrjR
indE9+aYKJHB+StAcxc9JTbHsLtDAYATU38gqlW8Vbb4scClA9Zjq/hOjpq2eEVkmzGDi6vPF76d
qSLrW6JdXp5isWqsCib3q8pd06BWraP5u2bJ8lTGSEkHe4OXps2lDNGdaWjNO/BysAudlYJxjT6K
5jMYDagCanJ6IbJokGjosLgaR1L9kVlO8hOqf5N/5ZUX6WlCt+Z6NpMF1ovxUrbFQcv0gmywcAZo
nt1j34W9Xs7Z1xRU1BP2G/XWRnQ6/uQp3M13UCNw3+SzHlQt5uNkN67dKaNNGp5nBt+gqYBFyADE
fxviYoIlG+RjRV9jKgGQU83Fx7xNWAPU5na9EOLH34CxxUc9+2cQzZutXyoERbRGNRuKZwp5XbtH
GxhmkUyrQRGN5eiO3HHTB6uPM/KNc9WVOmYaEbGoUe2EzNS4x6vT8Ba3q1rRSGK00C4cMY5tjmEB
gRPmyzHa/bpTKHwxNDXLLzQI7AlM1xgjWKmKi8I7mWEaMxm4mYIs9Wld6fQPbl0lVt2Y5n5m8FNK
MJ7V/g8nUCt0dhT0s5rwpRRFmPQX6E2rFvS5ZQL4ZranuXDVekKSlsrepa+3TyvcgmVzrLGZrvTk
f8A5l2A8CLcFUJHE0cPCGtW8ezCAsqc52473KSizYdPIXHQZV7POIOaoxuJaAXulDUVkq57JCKe/
1inwQgU28TkbQzWeZFxR9Sij1ZaA+6bic6p5/BeUWLK3UOPH8VePrgjynYza+dWvMaSTrD7qT8Qh
4uSMbl6GbXP7dC5sBeRVoQl7AKVquQPHKoHfCQGbI8d3FQHHcPugi4WLr3gFMQAK5pbkFOt4tx0t
Z6kGi+ZX9hAlcf2pxWQOcHFSFJsI939ySaBjwkpTYsnWZ0BLjgevnEzw42QD+jgKNDnTuUZUO6YW
PaFH34r9NCUFsR0IQluzdSsoIEs/VgkyFdbGoYVXocSnKkdMf2sF2tnJND7HrI2ZQ9xE1fveh2kR
UZfMifhRriDRtJbmBv4iMsx1exgygtzQZNiOZjC6aNDc5CgGdTRVe6vA9QcZzJYLvSMqaVzrhCg+
I31s+5OPDjR3eYBLJKgoyAFaYEv6B9Fgmnd7rpxG+hgBfcbWIK32ftNr1I5+FuZuDcGnp9tkgOVX
jLeotNi4t6i6+Thoj+rVNq5C8BwRQQ6AHcD8aPTcgHKUG4rGMcIi5ZaxBMbLDHYRBmkvAWUIBKCq
u5JPobxU0PzpXheK+OtKlnwaKP4xxelweX0A9Cm2qS23uXic3Lx+EZNTPzDQjBi4o3j7SsakuKLW
6LhvgpGYRMN2W9WbNboqFghrobTm8zBStX31gHF/z843T7nIhEUfo+g/jZYSC2cgsLwjBoA+Ft3h
SC+Vz9B7gd72PMf++IwjuhytA3kua5ls2P3MZ32VWDTCgQVY160zTRDSzNb0E0M7A/EwS9k3XrFl
7pVMAL0tO1mTdilJXHVJrd3PdWLuinof7hHwGQPbzCey9ridvpAQ478AnVhIqqOk7td69bBhthMe
fDXGoLOVCbdFC/jDN4Ouc3WXzqt9y+ESX3R8HLkbqPXrnQMyx+/gOLrmcOSOTAFRo5xfUmKX4/5A
XOI/uoFG2UKVD2/aFABYhnDjRL35lJenHSofsAlSOGueNnTUN6MrOmM0ieReYWWyjGurQ4NmPHVU
fC/qmX3iPgQBZCHr9BLX8TTcSn3oa5PV42cNSuCprkcArXNSrGCLyFG9jXDBABiLxrg+F81YrP3/
4+i8lhvHgSj6RahiDq/KkmU5z4znheVJYAQBEoxfv0f7vLUeWyKB7r7n3q4axVnATU5IoZcDEPHS
1AEX2rxwR8xBNw2sbcAdC4whp8MIs39N15n7hWl13W9JO16LPYgHsrFoR1u/VqWrPoOGCcV2CtzG
/z9zrb7GrWxQtbxB62VX5F6OiAZfuUf7sfWx5+8EObVh2GyYNimFfs9jvA+7vNC7OjIB+oJf0jTM
KynYR0MboW42HZzpnDEsQiRleaoxS/naI5dXe5vLsn6rswo/U8mvS+3Q8CeynAgBhCWkTnCyRWYr
vgjSLi/somntNlyrgPmigFK49pJWacf9J93jSuwc3XY4CZCFRnnM+yJRO6cK6J7efyGxZms94nI2
tqzVsKtja//MVSUzfumEhaCM+cF1B5qfX1Hc5t4OiTjMt5CEvrOtnSz+CsOZMIYZ4Xo3S4PZvq3S
/BCziPxaB1P3m09V/HX0ovXe0IQ6J1/FMdIZCCXqVCYpQuPS6wYIw7Ltf4FY07EDkHuP7HVf33te
p3ZbZGJ8WKjF572rSucXuebTdSFvKz9OwkleJ8wmwcar66E7RcNKNRs2tvK2vChljWmXtMKt34wE
Y1koUiZZJmspFFpimmgQsvjbGi6Mbaw3+ukp0JnOnvs6kMV5AeiItnEwTg2pVbE/sD6wCL1DIbTD
BTCwTXRnVnJ1Uc3r1DkuUYTG17l1f1uJCzLbys36licUOj/cZE48IRd0aToeg2yes9PkdRBPtmQB
dagTCpKqTEr/TBOElW3gbQ+3nJWTwMjO+O+w1qV/IzcUQMT1dOHunH5luMowdog3MpwdTS2u5vx7
XhSJ+LnSQMljy1Cs3vKEtqPL6jWtpjMXZDjuYFSZ582gR/GOpbMQ2QHZVPFhiJl5bqcpjKbTRN5P
s40qb+XKhpKTPNOa66SNGucrBWr9W4bWq/kVsj48ujQh8f3/5G4uF17HN7TUcth2Ikv4P43kpAa0
cV4LGU0Ayligyk0g0FbmuG9+lBls2SOxuTI/+JOav1eV7YrtVJSRfwjozZBp2Ek8HIehmzkC0rhy
z73gvj5WBYm7V3bYaXGg/4rZLIucFR+psZhilgzxnBMeFiF2Zhq7B98OLHVQGedAklR8vEKYP2Md
RcMxKWwWUIEU1cqBI4LuGs18edvGFOOLbaA5mQuFnb9JuztmL5B11SHM1lI+rbVv0100+MFwiLgj
4n9erONvWGKz+TCjYcaXMk36Xz7vNfOPxmMipyOWY20cBrbk5DUSWmXtVLOleOoeXe2UD6XbB4dK
jNNjqnOXcAGuhFvLJoMPEEnW3K81lgagwKT3HwfQh4m+2fdfdBysctsZsksvLGEN3sPOpE9NYJZq
h9bfsLNxDNUbJkC/eZDgHyOz5dxBH0sycRpSw1glmlvP2cdIjvQ0QfltGaRdP5qyjarTyl98wxJa
EeQWAcQcReXpK34gUBcz4pC4cyKl4drGqculHsloB+U5yU0w2YBadw1pjGO/x24uAqI5IBODBiUp
zSxTNKJQt4Siyn8kRKbLMcZztOzKdO1+Q8XCAufMti3SRrAeJrzYe7fIswtxuFbvR38uPpY+4lm7
q5mvyyLp2xFV7/i4zK2ztWNRfM6Cse8m4h4GdM1+1k0fXxGq5xdQlOUPnqgYnwFjbiY0QK6kl+RV
017HIoB7UdMY7IciLL8N2mUMM3ET7hyg22WjUXZe4WSG3/MIOUljUMbPfnRflK1yIsruM339MMg5
ufR5m763SMY3NsPUf/t0oJvqiU65lKYKnwtvHJ/azh1+ONpPKTrScXoy/HIM+nVYfy8NRf1qw2He
WN0Ff5uVNxVsi6y3SobNQ2NWh7oLG94uSJ350TQOUiJ3SRPGbJXt1iZaf7sDg3c93uF8GzY/bEL3
s5Q1dU2N5OXJyNmaJJj398Hxvhgic6hmpY+rG6u/eq79s83C6NwPjvro3d59kEEvkFEDWqJQ6XyX
tkh9Ye89AlAOe/ro6QX09E+uRsnnwS+jSpKJRO1SWZDMBMnSZOupztMv/HdEfJR3/UmboxNr+wQH
F33cX+hj5SHpiZlfe1qD4qR8aY+JSq5SMwD3giXYEOWLwBya+hOQN72h/R7StH5RdeIhb3LXbts0
OJTj0j9Ish6UM/yEUPjbDBMogloeWhDFDf+VtaN+NF973bfvWUdw5rbQkDjTR6EF7RVpn8PWJnps
d5By0Udy34G1D+Pe3yp6zccwj2IYcW27P1G0etGhcuv4ce1rc576qJeMfjsDCZ+0wCPFeMO3ztPN
zADaO1FDf1jbsR32eVkthNloN95GSRX+sN4qXlYMoN+6BFNI3sruqRVK/pngxSmtSHH4iprA+T7Q
UPwUnQjelWjcJ9Ts9tnp6+ZipJj6nZNX/kFyV1zddmz2KYPoB1R9quRh8Zp/LZgloE0755sk0NF+
gBxCf/fS22LDO2k02j1z1vqnW8FGberULS81evExgZFGMCNt/VukluTLcutfPOTSf2kDcRTfXHQS
A8s/MLOmzjEHSIn5kdRK9SFdSxWfGPPAqAzbeiNX/eZl1vkKcZ7sKQMQb0fDvC5dvU/RBaCia+Xt
h74LPhLelVM1jQVyxsggs6jeJPf2sxv7/CjRxd6vIr2bLuZQwvuFy4Uzt0Y99FQP6p4W7gFxLf6W
yrW5UiKzwpezK352q6D+zuUcI91l3sURhH4CQSxZy066wjnOU1I/OAoyG3BIKOQVt5l/+YHIX+YI
X05dlOIWq2p+XcvOmzd+b7zDqL3ipxgz/7OYOjNjuOiWM8WaGLGOBNkb2QHN50ycD9CwGxR/uzzz
+fkyKxiNmNH7yUDAvmJI0tAqS8QzN7c1P6dEIH+GAGeJADW2TM9uEwhmkSkGJo4RQmuWRGIbGCfe
N9nij9GqKfZTa/xHYEr9YMEjHzwAjo2N1fo0kxuWb8HzXLELJwUImeQcdTV95J5RYfuc6mpB0WeC
+JHJvnipEL1BSx0xM26Wrfw5LJka8FuBENlVtH/yoZe7HjQu2UQ2TGkawoKtFG6ZLwZiMAgfU8rI
mxYWW1KE/+s3ugoEoh8k60erUjz9KQ4vjGPR3Yl1AQvtxy9nnRHCN8Pq5eZEJeIGL751Cu9CC8Z4
aE2FGP62jZmcDYM155ufmz6CFcfG/pmNEPCnysip+d3lWpVPHF2+f63qpXHo8pKs29OsrOE2GUT1
Dv4Y1hAplXKbPXAJm5dNX+uVDkpFLvFDq+5kvp1XVYUtf9FUeRc8HtVypsGw0Hv3VZwYfeY2mbgO
ghaOnhZTNMlrZ5bafogoB7LbItsX66GITRY/W5aee4+ygYjeh6FMzhhh1j9kYhfNNl+aIT/lNADt
s2qoFA7AQPPsHPLObZL11orIxPrQ01yU8tjHDOiKTWJGPeLAS/VSvBkDjDty2dk1+VToDRF9Edo7
hgZfLwsmhRBMuT/6HRBHgWluZXFouyA17OFiE6gFu2YGk7CAnHCudQu0yKI5FBia2dYpvV6DdKMl
me0MWTfLnT9FuXtTCEvJyWt6m/FJot2Y35xpHrPTaTXuaM9exoaO702/juIIeVbYYZOMoLs+9Xo2
sCXLSfpk6dk8RovsHOKkmOT7IGLu4WQgZfIGBdMNjDB636nYBYpj4CNy60GdR4x1MRoIZfYlgBBI
6WDnadoG0suIO6/hMPcFkF91zYPYZjv+7qJ3EM28ZP7Bd5FD3UfT/DXgr3Xel46D8WcfO81MO8Cq
bNoc2cvG+SQP2yNoZqVQrV6iwbrdTSPgemec0613JDCjA4wPOrQYnoFK44Oa66a4RRoJDwayd/x9
gFITH+s2U/ZfFKmqR5gBOH7DxJCp760/uMjOk+cxEPFnQ3k6FtotbnOD6ZU5OStlvG2B7yg7rnM0
I6rRk3FT+I6w1LkNsOlOJqQbPTiAGtmKvSPxi4Pw/ML/kdsiFo8InAtfb9eLfrllKFrJO0YW/ASO
ylvibdc2LZ9rSOEY7FH52QnzZJxtCJNf1nOz4Md76tOizxD3Y592YhX8o/mGTyuRJ5EMywzw5PTW
ervR10DITBrbsHxiewcH8Jo4IBQq0iEzHzaWdd2TyEdGHxspTCXTrUWnCMMjf2Ean1wnriCTcSIP
9Rnr+oBaHHdI55toaqUkyImOOfzh1MngfgVllGEKmSwelT1OYp0hcWJ+ukcFZV06HFtJ0bPX/Iqe
u6ttH9ijv7BT0z9zlidU1UPRMRtSnvb9n9oRPCNxXwlPsAE6ptfeCLxaZiQrK6NexVcTztdsZFK7
4WQT7S7j+4wHaL/78GPrC6XhLxjBZ+630ml98xxCCJVPmZugg5va1t2/IQ5DdaHOjDvcSTmoNjxQ
UMqLawlyPyJOWPEFZJJ1/zrThv1ZeQxo91C9ecZDKxdzHOJhaq4kK4iU6XqZ6pM1sxofhMqybOfG
AKDbdAr84Ccu06DcE5s/Tc8l/JI49EwA8bAqbNebJU4YieE+RrHOFU040z9p1r2Qno54Sj1SdnZO
lU/ezi1rHv5DwoRbfqdGtEahd4vZdy5haophOnCdeAgGXREX4oHFtmPCMcDqB4TsilR1rotIwbNT
5MxTTS+nhu4hCMZUI7L2tgx2Jg7EYpmO2MV9EzNyA6oSTfhbtOILAbZ1/fFRVIuKj2GNBvQxzQ0b
2jAy8N/vcjAcwdzh83qYwILGO4a8lFuWAhrzibu4nM6ydf2QYw4Xa0sSXVhiZki1LfcLH8qwnLKQ
3Nq31rTICZ7fBuVDm2kHLtiXDhP/fcIU2DzZuCzLn9otJe8qvb231rs2xhqbHSh4Gs8ehtJttT4r
bEVNd6z5SBb9LbLM5z8dvCrewlCW9/65TcK+jj68zMfPvMlZxhDt3GJICjooaerkorRU/0aOknQr
6rFMD6G0I4ZlWHxnPWazX01XIsmxvq50UONzvLTc2wU5NC/xNLo0QH7VzNupJsaHN6P3vf5XS9K6
izsxRFSIDkXLzpCnIW27qtkyARXlNQ4rEXzGa8vuT5YaDeqgdMgCh43mLM4d7OlY7s4mCtLs2sSR
ywyiZoVecBF4reu9z4HJSQvHmD4sDPzbM6jCgGBtPNU+Gk9X1SXmikW8mRA32g3YwJTyMK2Te4gU
k9hT7c9sVsQP43fyuy8q2Z6YSabCO43uon33o2Mj/PI7j/02/64qkrt8+NNyjuwGnXHtoZfYVaU2
Y19F0EClhQma2ciQ78OReYJH2zj19tL7KYOp/cT2Jn1V1sVgQyZSFffbnkzU4kUlCNNqUydzC2SM
BFhvFtEV6VdHSGAvGcaLvMgJCyQj+xB0ZTB5ewL6I398SsJBrWcc1Vr9wg+BwMFf4YsXrZlyXt0E
eDrfaSHpz5ppHrJXjNqWBQMTU4psgzcYoLn12IX9wPPlV0hEqwwl5tBMzMeOivVPuEbGXgKbET4h
xmhAIYlNqt9WJ0+7H7kAIwg416pUXxCArGAEiSDWdrg9goy+puJzynd5MiFvUuuYaDvLpKqONOca
20MdNvXvmuCw/Dki5KL5ByVp8n/+dN/hySp54sgh2oHXFkq0wjEYtUyIZxPPoL8TnmxCxq/FKL/h
aajL8wCW2j5F8Af5S+3iszqsZRCr87SUlhpoJfGpPvsFtdS8iXERYulM1tBBMgat+xqV5VIiWs9S
84xTr5vxUGsrSrziNl3GYx46rmx35Yg2cMK2iQif3be0PThDFam9aTr376LqunoByw/7ESaVd+/S
wG9dSo/BKKU59t8f7ZAm2W+o9GESm3qAoN4ZKLA42UWZjvUvZ66ydTktUsbDt1CRX6E2uUeQ00aS
UkKmCxoOg/tklFVIdG+Y0F/N3hzFO9PIcTxopFbz2XQM13FDOu78HcRiVJgruH/cdx+khptJBEXb
7VQAbnbT3pKgci2uI48OYWDQL4GeBLMjt8oO3P4crCPDctSpxAgkxdGidh5qr7yDYkiiPgK6M3tn
15u78phRMA2nNqa8LykBy0p8row2IFmLwkm/B0NLYMOWcWRm580QB2X9h5JeAuoSN0uXEqK/ZtfF
t7EhlYPh6iuSz+BvS1htKi40U/UsAa6WbxLmi4wKwXW9axMRBb+5X4xznPCUEa2aFQywx5wAgGLj
mzAzhyItPHPDZimKfWIXHfzJYice+23gNMF0KEnrKqlJ4JVnfkEZdV8Mq1gSHJB0VW5dETAB2uC0
w3u7hLUH1y0LQX7AkKBgCGe0BMn1atQsnc5UH97LZak/RDzOQPbhUJTNwXY2zv/ZjOMMQlTO9fSO
3TpZjpzx5JjT8MySgHEKRPfuGcPICBxIS+K52le/llVlk7PT9UgtMXQjL0ikxiV+J+d+Kq/ANbi4
y/HOA3TxUDSnoh0cmBN2a5DOYPvKX94Dm2L0R5qI9AM2YlooEZdLOVNE4tv6SZZI1x1NiO/sZNO5
bi1PshbzG5ESKHYHvfQMYpZwxFV0VFQ9+Y4tqp67HMQEUXysEkmDy1c9hccmHCLoScAlz8dH1s8Z
QHy7SIx1U+bV4ZXPfV1uw5z7+hDYcUx/4UHlxNo5ibXsQpGFt7xrtt1+Qn8FnzpwZ24xDUxUXMsh
ZPi3BysliSH0Bjd/cD0lMHzxnJcdvIhl5rRjUVG9Xm3eef13ys/efPcm7NfsCOaqmq61IzB8UojF
3W4ZMIvXZ5531Se7haoKF+0Yc4EKWqjRJu9OhbciORpRDRJaNCtXFlHViozwRKdzfzBVv9g3z2/s
NAGTTrkKEBs0tOa5ymGL+lOPK6y0xBStQ/vkxrzZirF+v/II647QhTeYe5E/r7TLy88KIkV8hSTL
zb8qyYLGc8vBWqyQpY6bfvGxtstx6SL4J8yScyl3TqPtDF5nElpoh4UH62/yyrA2UayNgcebGqcw
4YhfeSH8TWgtDT/PoRmF2ZB5EYgUtREqm9ubCzcy15XI4r7bM16MWwXP0I+RvwvCGaX6FFCKlx/s
UmghyaEbwvlPuspu+c0IwLG/Eeoi73XAsRr/y4dq8v46s+nHaoMIGtTeYw05PfX7zFGjOhqn6Hm/
+ykd44RLSk423LlzS4LENgbyxM1SO7aojzXzfWIYPDzsJ9T1IjjOo1TJSytHd3wg0tTY10rpJLx1
RmTqtUNSLX+YFpTrkE9rqm8O6lu08UVQsnOH1r74Chn2Z+cQXJp7hFvU3Y0szS62Th6witFF8gk+
Vub90auzULOSduKr+09A077O45L43R2ZXFjQ1XGFIHC2/hg0D5l01vp7GNZh+oqHDb8+fXLlqZ2r
OZFPaVZG7skw0Qr2ccsJ9GB5LsyRsCcfskc7hAYnOfsodsuMx/xCcocz3UMFVnqQkBiGmUNpMYH/
DIezBqfIJeKp4EPxh8EeuySFk0HmnlacO+ESF5eRByyKdpgG4uaMDGW8ldzpgEnOINdC7BvEmtBy
50KPmR3bOnJwrzZMRPeLfJimHrYTZknS+Bcj5uBBT66axW5Ft/q/VZuxH8P3lvgucf+uYblsoDN9
8XfyKUc0uySjbD6CTU7FLTRYbVhrvfr5Qda9DE82YFSVEztBb3Hp5xVTF770drjjqBHG60e+NWeh
K3YbDQIwSeOdcV6r4KBW0ViKj2bF9N/iWEseqcGU+zziklu6PfZ7B38AJ+vwaEsTqUNu5iHUkCOp
E31RqufkiOH6pSXrm0htkbRZlEkPOgzikwYinHmigZXmbRCAsvc7UEtJWneBcWMsr+mcF4rmXFXW
/xTMpoIXU3FgnfMZSeNBwf5iCuTOGkkmqVx316soyZkdllKVlwFltCSjaOUwY/OaYaZNPIzJDyv/
Y/oy5tHSHXsirvr3DmDkfr61fhx9axba978EJST6Y4hUjXkr8+YYu51CMv2GgcYhuSSCnf02tqnf
HUyh0vYTRGChe6a4d4rfk3ZG/QLoKCjksCTyGkNbeOOLWEguRjdz83UHXlk3L0kz3JEV17iU/10y
4JAco3oS8SZtTWaia97WwPSdBOM4rLYch+NCrEuxDwi5CMlk6OAtrpWMcf2mwTw3b20Q6PRJVytq
42QH/tYpoXpzdyxxG6YfU87Hq6l9Qs7eY1MyZ7rUzMKrfchnn6bbapZpcJRx0n32d/M/ns50AR0Z
fXf6SgZLeuOFMR8CE70cKS7U0ywNvMYa59/PLAkKZvH0eJqa30NnKL+tpBFMVGzAshWFfQTBCaeW
YRyEjdDisybL1L4jRVn1gUaMHrpphz6fHiEPpvX+DzMybacUp4mnLBPswk3V0j25eSereL+krcvQ
ObM+q0HAV/GwjMrx8bAbzy437s0WEUpY/BzglW3Vjznieh7QE5RV2Dfwwj7YQMlgq7hlaWDEFgOo
7b7mpV/1CU67LbayiAg8SCh3IIsKOREAyq6ZIQyTzcwsHmHFpMncPQa5X6cfs25TKN5AJ06w4fjK
Df2HRzbPhtnYHOJ9SQy/coKrdFfgeUs+VoWzHmtlkXGs7Qu3ZHNSF7YW+3hrYoGhLJSuWnetk9VJ
cJOuR+VxrgLDrubItN6in2Fuhjx8pbHy2VXNFtY4eC9Tx5/Oc1cTOD3x+fZ4gZc0ZtBUFv6BUDzH
e6kbVdiXcGHi/WHJSnB/OAmi5yEjmKR+wDtMfuvojG2SbaI8zCKiFGKd3KbBVs2lKvoWS6gsAra4
HPMlmFie2Pkk7ZcguUsOWdveN5SihXtlQ2sfqrq0P9t00HwYuetepiQVxRMOOE0r2LWUMjuFCUQd
xagRhDfAiJj6dpHMEf5R6nJyCRqoixxTR9XFtK3YCLJu3aP4Mj5NYPbpw0QRBd2eDKcxfWKo2xQn
ThsUKAZ+wks+W03V+2PpjMfYkE8Pzh/jISMxXL9u8DGIhXJ5g20dlIv4RebKSECxw69M61WeR8ym
wa7knjLltpCKgWbM0iXvtc4gk+w2VqVcPy3RFwTBsROqhU8A8s54tPxADeM+NTClgIB56Xp7woGg
5BpnTPrnFRWKeT+QSgpyJgZyLuNFApeTRFEXJ6+wtskf7zE33b7u1gVyqacNU08VQwGnOA/3uqyg
kMAEqHbDaFuYJFjNaEjkJZpGer+bnlLsCRD2oR3+0Qnjjtyi8txJKxWV9fzWTS4RYAc2sLvqga5/
cf6uvUmNz+q+LvfEwQvmamBB0NDyia4rmsMOf262vNQ6d5pXAl2SaDrHqx/o+oLLxJY3DDnloaX5
rv4yQGfChEwFdGexnRIe4rnDuztFA+2rttPvGUMY96Vcp1fmEkl8dNq2+JNL+NPNOoeDHzN2dXrR
bFaOL/8ghnT9HvBS/MlGIprYGESc2IaW0n+ogrmb/lHeu88yUAUC5pCn7i4csCdheDLe09wzozrU
Isurs0g8dWjqJfdxZs79y+jeMQ5A5TH+6TJTbUkWmYiQgRQCpJwwKJdvHQmD6pZzC1e/RnycjktX
nuYjQyev96cPztk48TdO1EbLt25cqDA2tEpufWgZzd0xVG9Yb73Gj4hDce3Grdu5PY1PMN47AlQK
tjXj/4GezQ2wkjfjKYezBpM/9FzxRGHEso9fuHicX3WdQ3xj8vEvUxjn7RG6mcZ8JArM4xlt6Wi3
Q+XheM/xfGUMewqkdL9ZVm+HRqf+jp4i8z4Gi3oH1PEBG4g99X70TcJajbqFMzuFgzbVpUyU75J2
njbeXvV9OVwLyEXzErICzf8OcGuD77IJBu8pSxhmPAh2mnYPBZABqTB11Hjdd0aYQXgmD6u+6N7M
zNsjlaawNsS6HtMsJziXP1ZU57LOMguEKtvI/wWZpzpn25UEwZ1hcOLykPsrXq3IdVJx64t6ZNrd
LHQ8GyTeZP2WV2EzPQIOEQIx/Z8OT652/hyAhpIwUdt0vaSNiOyn4LZMLOUiQ02mKirn32DfjTuA
uJGvNYKcIM2hKYxG8gTyrrxUDrPWldrBFoViCJs28bzni5vTBksElARyXls3abUNg7UC9yJ+jQkp
WG6mxu8+A9MA2ixhfu9WvQgeKKMi50HC3g0PAvtTABdatdXwPQhDIy5OCpXP+D2cPai3tB+7k8cQ
P/wSqSH+jYUJ4XS2VYXLVKdt9QRkOisqLj+u9m7YUTBQ10ycKsm0RmS6EBpTwbhHKedU4fKT6WoA
kstmDvQ+qdUcHWqm1MGbR+ghpsESQ6vewYXYL5rmedoldOEYSMtpeZtFWTJB9SafcCUJGnnzzLS2
d1NG9Mzq8XHc142U075Hciyfp2xK/Z3DjZ7flnq5mw+m8meBP+cmQRFx4LngzvuoDpdXU8JUX31B
ANfDzBGJqFV13qXGu0SJTNHBqHyNsUi9MKTDvUlCk+MfjYdTGtCciflz51fZuebIw4o0QMU/cfcU
/SbhIEtOd9wl2BAvoV2ehASjWDBEEYamuJjsE7Bs5f+eyJOQOEUD1vsISNalw8Q1mh7ImGi03BBM
HNTAJB2RgFaFzMQ0VS8LSfqyW6Y923pZSCAd2n1OxikghHZbdo4dSa4QIqW+bt1/nKc1MJLBNNeo
iyyAV4MjxrF82LlMw9Z9Py8yYKzpNb+SefF0v50T036S4YlxuIiHJrnvNrQi5SFlgoE7DGOrBmTU
+Xhh6WLNl555RKUc11DFEcntbS7a0zo79fJCaAfuKXrrfvlYcpBikmhUGSxPbVv5/4zvt3/xgDrh
MQ0TefMzSsx9WQxUVY6iR6FVpiUEB+/ZqIwLrLA/QrDV8SApts6xLEiMtpmoCZxYC5/fjRSF+8y6
iWx1yBB+X8HgS8xauIavRAa2uMVhtN0Df4f/irVLfbmuVxWnki+nOdRdFzJTIJFx2cQUKeLCD58P
pYjX4k2H8/8WLsqxS+awAHZHxAGSL00rLy5zpQixYsp/+3U0vseccL+FFyTLtTA27m62dcwHf1Ef
fMqm6odfYc4IiKG2rdTJLcauPed1hzJqWi2zPfoxeSgy7fEhuAvmd1SRttpr0iVAzvOiGV48EPbl
JBhNE13i1pW88mipX6w/rqPD2hXZ68Ao0N/pgOp63wBCjTwFWC0ZF4R5siP+FJRaslEEeqXrHUd9
LZUN5ZaHm6qooDU0e4/1C9WvStWESDHYyvoaQ7QKvdLbOajKQOkpHCUOM1OP0YkoYkngRlJSFuIe
0LxIy57NYq3eosSYZjePzMh/iiLQ89kzRIQ8O47MlnsqFAtVQbd1HRPSYFwKzNUAsG5Kp0eB26T4
7Mr9UBUC4owYuPAmURj/Mq8T4Z+BJNMfXe8W5Rs6MORHjNx8Qx8kKDZZJ++MVsYtL42ziBNTzuQP
o6f6kgoSunBhBLnGuB7HL5JevDxE/UQYC35Pl6xl4oAbAgNYHr2tO2LrCGbBPA03iz/jycfVyhgw
MwVhA9WKws69qr3tiMpvPvCKdseMofdCiVURp0EooXZuGTk55blNQ4DizJdreDEprz86vJs8SWdU
7dbO6CsXJoZjTUWlieUbWxesUXPR7LB1Wk34wDLdPGjMcdsS+eWCSSXx20Q7pg8dD8w/QXjqPXmg
XehRYVGdQ1plTXbM+8Q5N7o2wZWRJX7KvrrHvNBa5e8VIx8y/ugWvC2hq8lxQWBkvB/WLo5vwcrC
R6Ni8+SwELnesv5L/Zl4cNBkR5aGR0zxWBSBwC5YUtIg3G7cQrkRExHgj12l4oq9xWPaxycqAYTR
caocEDPkI3ZZTWv3ymkAvLsWeT/vyC5aYStRnv30uFiz3lQc6mebTUF9jO6KeIRoEx+jWfcktKZ4
AYqHlhVdgX9QfFHVCRlE0iTTa7l7I/ow7i6JZuzifnO1CK3ZYybMYQFwljQ/pyFyy2vVY9c9UrU1
loWrUfZnQWF7yAY30Uc7laTb+RgNfuRw4Ail9MzfInI8aP0on9iJEXFPiNNMiLD9GmusM0cqzVXt
ZBlyFP7H0Xktua1rQfSLWEWCAeSr8mg0OfuFNfbYzAkkCIJff5bO2y3XdflIYsDe3b2atTwR8KyK
BLcYZ+fgNoNb6O5XFl32G/QJov5vO3Qt0Wk3bfIawGCfutSgEsONM0wSQ3zr8jdl84ry1vOmkQOP
DKwhPMGLJ0/bBjnTywsvwzvU5eliLb7lLGve6zFZT93o6eyzdtcUjKIAiDQfCmVbRbICZ+5OmwgA
xSg8z98If07uIepq1KQBm8gB2y2akeM4YIRij/sN17WiPYmEaUU4mtfXip1+mfRnsXj1AhWoW6qd
DyAs2aP7Q+lVRoDL4Qo5u8Qv1Wmmq/I+toVcdrKxMwUy+awL75nqkbn6WYZhQEFI4x5oD3AZz//A
NEXlwV4wGnU3QknQUlPbJV8DykuyZyXHFryoe6FPfTMRC4/TTJ8JnoXxn9iCefjkGW/zC5AJtVsS
fOKoKXq5KfgqWYw0MXxo/BnFj6giiqZ5i4YW/WEwD8zwS/taw5j7N2ryfuSQ+xrcgKC/cFOM7Vg1
u6EweIhJBNnsEmD9ZJ1TGhAfosGfcyOAyMM5KRpbH02VLOHBdqq2L4WgIBQhNYn78wDHNMcgJNLh
GKsmJFnbs9bdlCsWWnbB8F4rVpIoGqfe5Av+qxiYRIZ1vjxg2GHalGapnyIk8X5XTKLqD0suNACU
uuLdmcWJ0XdLX/bnnmudbJlcnWPTX8vzdDu4T+lQOvG+9EN9WYfVw/e9cmff1jhJSUh3g74pfaL3
u0zoCsO/LbCBpqmHBLqh66vHWDjJ8bIQOmeCWh11abOBzFw7c2B7VSBI86OYGWQ20oZl+KuZSFht
Khb+P7xis8d4JHF/JCpWPjnGCeAeXMUi9s5qUZiZ0OCdDdwOtCnjLeEvGV0TKlwrTO6kCqGrDCRL
d9Yb8kcFkIC/P8/Zx0h5nNmRo/DqX+zZtb/BCLjeQzGasi3bI4m/lM0dHK46xDKeSBFg4p2IFB08
Atj9Nraz8ysanWnBWuExwukShBsx++n3YmcCWlc8A46kiM42GuMIkzcFs7JHK+Db0skJ6Ifn47WC
Wmx+RWxWi4e6dDNNRNkBZsgjs1HTY6eUIOROzqg85m7EOVY7M/EDirxadISVahG1jMQGlgRwNPG6
pjiqzu/13cBJV5+GymS/55KHMJtVd3nN7Gz8vbYr+KYC9W7YsRDiTAM92x22NQ0wJ0DhM9v6vNSv
SVaE0aHxjdEHU5rhT55w0L4OxdNzWzphTxrUIVzH/OBD0sE2a8gOr8FHjam/3leV9avNkpdcxEHN
i3/DJG8+k6yX7a5uW7/cAXmY0bp6ER/btSsIAPbFpcls/TaBmMAU2bbVL4yFWX3bw7599wTcnFtw
Rf4TOn/9DlJnRc0T2XiO41mTKMeIg+9ttYbwZLqsfn2PPy3+i6KayZsAzJs546/rhvskCtsbPfZ4
SAFEJG8ErYGozzUxapxXZW/vgyYjUl9USHD5PJf+HlFB77EUWvJgg65Z6VD61F8xXSlmXsBFyd9o
nhtrDgHz/Hwo+xDlIRXwtw89BQXpFuhEcq5SjCw7comVOVWzH90ARJyOIAsnwgYmT3BqGw4n92Qp
G3dfdNYhxd3TXUH4DRO6wF57LPycppwJrx2T32ornj2VdKMDILL1zUtL4dzlHWLVFXmuyCBCBuAG
TsFjm6n4Qn91uWRtPyfyvo7K1HlGmkI9ipdQTWc3GvzxZhmyWh0KjN/OpnSS5NcypKAnak58wHYX
QfwqGpfMPZGGZPpNWgSR16GKQ0R3Z5HhJ+HyMubtMWKYcCsozbtRSy/tsIxbfEyRbyW64Srbttn1
KSRtIOPZpL88kTBubNIxn95mOsDY/XqT2unJkcVzfTUHb6Y2cYaHStEZdZxqyglviIA69jiVrgQL
Ng8Yd9ahYp4dR3YX2xWjHYMj/Vbqoue4bf+MEA4ezMTUfUkViFgsp/jyWcQEYME301hG7YUNPyAx
uHbzgGvC5eFvLInHXbeu5VMVyPpPymd8GUuGHTL9fJEsLef5FRzopFg41iv6r7RA9mGcIw/0If5v
v28lq/Csr9pdIde4P0UWzxaPtSrxzkom8ryM1n8P46K5p64YkI6Hpe09dwUErkAKyKQsMZcXy/EJ
3guB8vEO1ySaebbg4CSErr1u5+VOK79XQzvGmbbBOD8WIzM5Uya74V0Pr47QsAMFEQwKj5tyIoqx
FQEs140Ef/OGdssPXNo25bmQz8t04HRZx7sqnH1Axp1Tfo5hZN7AlrND7EG8veOVSKsLVXbO+BVl
knI8d87VgZ1F7d4DXA7vWh+5AaWyKP9YN2svuapV+XcUvqvoZGEtzUE/hm5KqQOiFedhYJXzbCcU
LhOsw6chCkd0peF3O2HVL98mShKqt2lah7sY9bf5jsMgHB7xQ5l/E5S+clt7q/eL01TfnmFSqwYv
hKl+96FTPTajW2HQiwQkOVu5CUZ1b7LmToQu2SEmGjYnU+Iq9ZTkIWKj5Ne+2Lks/mg/dZ3fLtFY
AopSWXngskiZZRi/6p0nJDkgJMLgtIysAm6g28zB04pAPHwyaSzdP6hM4XJbu7mInyQxeX+HgX+p
zl7XTD+zl7j9UZuk7m7ph6xRcooQdbI12M42QzwsM7s7O7o7IyKWS5spdNbhpe6DJnnEfysW/sXW
/dtVRRKcRRgLl3921s/dVKfmPBbNLElAeN4I3hVv7iOjSZ2+9sQR0u2MTX3ZK2iwzwtuwA7FQY83
ScnK/aWDx0u1hq/DY9WO4L853gNYIo1QYoz4wqUWhXcxoN1iM8f4PSkRo2PhVCUYLwnalUl1GN0Y
T1iCOrMNwELvYYzTwKmLwPEflaFU8JJagT8UEKBetohgbBUbkyxPuc3o8OLkPs1b6xfhV7Uor8u2
XeY1ZtP0aYMzOwRzh0VlyAn2cCaAgKhS/2/QsTG4czFefQDYK91jii4hgQaJ6Tk0vKN2Ud6JlS6R
vpx+QlhoKH0JixlQtHzZ+4afGW/NWHhsVtaxC3dFicp8yQf2eiJsdPApp0H7v2MOnzcjfQhsASml
qf74gfXHLeecjlQBNwRuiHRKzmwaPKb6tekvxUTD5I4UXApWtWOo2ub0OqBqlqP6agMvR67vVBgS
HJbD76RqYUKoNVAFgtSE1x967/rjpD4DBBTo4GdtCGfcZUZbNK64SpEAOiaaYdSCSY1JuNtQ4MFp
DfAupoFZ1Q5DazsDo4O6KbmW6qAeH6hWYV+DbpvJbVgZC7h0pNZRYTtXgJEqakWYsrorYxAv1Ak3
RMpOTGOY8ApweyhPfTRuqaptBxY4nnjjwB4B3vdbQGJVBYjFz0O9EbyV/nkWUzkwXNX9oR8go6OC
iYInccqabuPO6fRIyFPz8ub9mMOJjM2rwWXyB8I7cIakmI1lcnDBgbn+jNM5tOFy8jgbLxvWMIQ7
BzBNTyPuVayCNciUzYBhyN+BgNRfebWCEK1YXNGsEjRReVesElKGJJiAqzecu891RG+/uoskLCnT
PNer1UeuGPg7IA6cpwHLTMp5rRzOfpK4pChDRwAHrnTwz09cthqO79eHwlbOb+z1mLxClZQPeul5
xqWQu3qWv7V6x2gBD1aWVI+xChXjtuqvK2OPmMM1HQIudJf4i3jvRe6+jM3ctXv0aPzXlW4Ev8Q8
Lz/sSZq3kNxfCIELpWYjGl9TuMPiBAYVoL0G6lsUkkpt1q+uGurfayRy4KFoNHTjNQEhtnSaUhZ3
VRSxQGe1uvH8uHnOjcSEVBv8tny0OfpjQaie+NEiu82BdgzE3orCObh51FMHbq9e26bK+8eh6UVG
nrNg34DTbaK+xCZwdymIXeutx3T2qttoeOTNWcMjDHmgE19s6bGPMF2/N67BM7/k3fqhmwgPIHdm
k2/lHMUPhTdzTmDQ1uQghWPrjfYEHlHAmh14nZRM3SEl6BJvqXBuPAaEkgU43v/+fR7F+g0yoJTk
MzFPZ+iFsOTDOf93HY8h1K/u8iJlFUJvw2vFKY7vmyNbxurTtrR6BJ12iLVZYskuBRoPg5ALaF3w
vPHm6rY80jLTJkRqFVn2kmVIsS25n2/A2cXD2daowZscjAXx2DzG3mqIuXwZURk88BBfn+ZKICvV
bRr/qcnOgiyJyPkeZB/F755t2JvXHGGfWXHyPzGyXvtqipEb05l0L/drJ0F7jED21r2I0/qpyLz8
u9dX0CABO+fQ8trJt6ofubqA36T3kdcQH+bwgFbIF8HL2KYJZ2mZJUu3XYrrJNK0LYekWkRdtu9m
f2TnVxYDXgqqwt4wlyK2E4G5Jq9tom5mD2fIbsJn8NdZnewvxT9KIOTH4iaNmvVj5jmot8lYy89l
cVSO5lQUb2SBzWfdhCIm9RXohxg2krvtfANqb3Z5a20KJtmXZPRS9reRBhWEgs3M75c41tlD4EIk
RlWF51KO3UdiWWqdU768P7gIwYbAjmPCX6tcniUu1uJQd8AQ8ABMet/qVD5EoXX0fgyb/CKahUey
v6RlDpoj7B/msY3/2ILb5UAgI3E2VCaJZg8rEn1xRqVgDY34S/tAxBi69guakw4X4+/CUMFURYvy
frxcehj6giUcT4Ue06eq8aFgzD62y90Cqrjbdt1kgFCpwg3qjfGF4GJxTXAmYOZ8J2yfEo7gS3XP
d4lsPdIAeYPyxScg/5PpQ0t5EyPWuPS3Xcm6excnvuVP2PS/+Cla2rBB4fE4MsLlJ9tObpp8Cvuf
xrv4uZPCTehBbH2UmKPkIR5h8xMFYmWiHmuFM3ZDgRJ3b7sOMCYQmbP4NguL+LcrFJ5vv1PDPzNj
PKARpDMTPZ8THM8/qwcIJdg0Xq/i+ysMADMal1WH540NtY+RH0NHK44GlLf+rIkAKLLHFCosgIgw
LlEnkxYnrNU9qwQ8DPNE8avLSfdThpYV/cEyRIYn6Kgomghq4IYRsnnlDHm8nJCbiVt1s7Knkh4E
joayyunqSohgh7k/fBcqUvE+zr0apvIQ5b97HkzfEmowsv3UJTkDds7WbmknAqqK9eRPkvTRmm6b
fJBTd16V78c37IF74rUJrlq+fhUqHVxmXkTNX9p4LEPtNIr22gClrpMM1LaGiaJPdPJLevjFduxk
s5B4GYrMUfRtfvEbXMfb62EOQH+9EESzZAAIcNZqLLdrwcpB17lHxN9PzTeSdIDzwOvb5WLhmSeQ
4gVV8ny5XWNwDYFonYfnkJDFEJHskVR7FJzcyS1nrGhu9KrUW+WW/D3aJ2z/UCzsQzayduLvJAVi
xamMiMGmxXJdPZqsGilgqdLqt2Tjmpy0nOI3R8XGYjeMSNP4Taf/DTYgI9YAi+SHcSDxUgrNUL8H
yxerYzIO3SuuRRVuNMdeKBWtbKjGydQi3yYKDV8NqG68BH4y2pO3+GCsMzp07DEhR93vw651m90k
J/8eyUdPPApYu8Yb8lrVcGs8VUy/M1RW96+DXV3wlhhr8DrkvI/GX6LHzLBw/egLg+pc+m5vbroq
bsh/Q0rr6i27rKL+1sid07hrc+LFnClsRvp245H3cy7MNtxcmKTlz6wniH98FKe+FO3qJ3BYxhA1
OS2H8HaMcWDSoVSk5WYKwp4mKSBOo3ig6p5jYA/vf4W/mUcY4fyqKnGAGGO3qG45LC6cIc2y7906
VUC6ReWbBx4tefM3ROdWp4C9LT0fmqX+BmhQ1r4QZ+/ss1dG9tniYGVTtcwxN3gXASvkWi0MEPi1
FC8ry/ec13gy52+gnJPlIx/Lubu43iTEXU7zN4+7sgxgJxAXSG81Vj7ajBricHsZkU4ibFz9rz+V
6oFFQgngqC8rtetp7uaoGiKwbFi1p+NDrJW1p6Hu1C2vd1415O3M/MNGjDajEPsRngOb4i/TrVBv
mS1beWeqMAl3rua/+KPWZRd8EiL15JME5cq3jSOZrStgLLxDFGHpBx7iHUdrIp54Q2m6cA9G6+zI
abyQ29oIdHYuP91tGoy84zeWcPagYI2wPKbWsLuD0QMzMquXeXgjLAX3IotVqu9RBLpw32lW7F96
5R6p+c3A9h6wNNTFE3gxBJIg0vU7nskh2kyDNQ/5aAAateu84hAF3ypPfh32yy2a7iDeu7Ff550T
qohiEmRvItwmdb3yH1rB4t8oIhfT40jfXf/e+RGXCasUth4hhmwu+h+DrIudSDa4MVZvlMBDNVZ7
WjENbh2GkpY2BdjzAckZ1KP+loGUsavB6BM8UUah4jcfNheZV5wY6Vcsotx9BmU4Q/tiyD3DoFHy
XmNAGS81au2R1UfbYsLHu3BDsgRmz+qxlPwNezNEzMH3LJybYnai8pUDIz55OPy1cudtU5JjeY2l
aoNXMmA+9EDWcCT48EE62xFeBYFBEsguaHOQAa8FVojoyHHfPeGMqONXtD8quDxslcWuj6x4NE2R
21MI6+BiTOa9pklFANEhLLCvdFucw9Zl9YZkkUFTKRoOS8nEpb9d/Lm+LMM1UBJppLOnxkFKP0/E
b8jzkhYhajBbYDy4CifnZsUSmZNidEERPvhjRlGkv47G3qMi4dSk0Lvwf1Ueou0X91QZ7vF54vhg
Ugl5hesaC+cviuLxXUo2ClS31VLNDR31loUFh1xJKGIjA97NZ8GOa7hrO8R7gmHpdDckToIh0IW5
JwmkJcRTFeo9AQQo0nmCHDzhlbrz/WR4xePUfjPDyvQ74WN+azmy0KyEqBBSirX9R8xNxazLaoGE
tCxLnt8sXZY/YcJes90E7WDcaqiuwEpQD+5Y9ip0OX6lot4Oorw+jkLCXNvBacQuLIOheU5tP3qH
YG2YU6cF6yq0FLNa6r5c+RDGTRgfqqRlURDGOUJEOy/QO9JmSHYBmhJXXVGYbjfzPnbeQza60ec0
OW8ZgRuyFJ1zDCSviqDlG97QAyHiOwpd1pnNjd/xWlfkiwRH1qR3yvsuWFZCxlNVoE6qAUEttnK5
TIJWao5pkMvp3Ega3a+kF+Lurqtd9WYH1V/pbavnPpYsi507BRE9eASUXwVHzd2ujrHljnvvBMer
zeSBl4Mxl8zVsZzC5CvPY/k3xkHMgWBN5p+qiRq6HUbdQyCA3/6ipqiha5OqnRY3Tru8M9di6bDF
7F2CFqcUhV4m5zAykNQ6pSwwSV7TTpLfeH0ISwiDBCnStaBs4ViQwPiW+BbsyxVpYB8SPKeQTQc0
3X1ji6zYRhgLy2PtDgXNns3wp05qt2POdnp8k05i/FPGYa3bh3j8L0OCqr9jse4adoq9MBBVSXtj
c67qh9kOIQISYBT3HQAOEDrg1IyAs2zEelnWEjav5ye9PjXR2A8H67Jzx5sziHpLyavnnCqy2wzo
fgmSC+jAFG1pYnRZCEpCTrsUFewp5BwJQBTU8TjiXdUF16F1WvsR/F8uUw5LQdJW0PJ2h8N+ueEk
FOR3QnT9J5NpMx6FF4UwEEYNjz0T+bgjpdUTygGYdvCj1hwcSSfIhupcuxyaMVHFTVNgeQd84iUs
PLlpWPJFRi7HFHmpufc4Iay3YRjN4X5KpbjWehRz2Z1EmAePqZ6D/issaI2mK8SO+oiYK99TOsOA
r9XInaSyYxhscORpJyiEMxnGJSFAGkhOVEE0RBy3kzyL+qfAevVNENWFA9XWH9eDx3Ksf4zmdfyb
YHtFwbA29prbscvsTosr+prt0rqbHXb1tyxrUTecjnzD4wyNn54b8haPtYj74uBx4LgWl3Rl8Dng
mSd8vhTOt+e7xNsQeoJmjxlP+8V2hjVRn1Af1udVZEOyHAVppIADNhF9wc9hfIR5f3WcWxxN2EOa
JuWomUUOMiwIPVKfqioPPE6cRwyMvbftJpLWCWV+VdTs4yiQ87bNURQwVyufyVS3+pcd4+o2XPBp
bRNW78kx0n40AEsC5RNxlJSccLe2iRRvcNIA8oZh2luw9ke8CEwLnRhFZAU7sCJnRnmC9bWNlsr5
yLEg3ipdy2UbgcexB4oD6T0dHGwDnCg5CcMxWqePlUxQc8CJBxF50hCJsA93Tzzg3BcaQdL1SQ2S
Ax7SZtdyVlqInNX9Fbkcho0DCKGePumpw9PhYSPCENumbylGuF9oiaLkN1xYYOCNEv6pa+LmwRuC
7rtrr7CQdQCRPCSJ9S+lM/Lyn1axgFEqO/e26T2rfzdukfRPLvnFAwfmnpnehlH76vVNmJ0lOnd9
dlmUHYPCVzgqlla4Tz3qIZYPLxLfgXe9UopYGGr+urADe+LHpDwtrEOzj2giSTmZaI/dt+dl/W7t
M6De9ELSFYSE4OcvdpnTYNfghpC7hV+h2l/RqQGPeJo7D0xQtuVNP6nyWVl3do+Bpm9zAwGDJQuy
GgiNWbjkdFiZayc9oiVH6IZjlsrwmM69vmoho78+B7lafii2iP4OHIkuQCBz/AmCsurjqOS8vuEl
57QRekv6o3SfTXfKc9JHHjgAsfAtT1DEfEitG3/ilH/zfyXIp2ssL0gs8CoVfyaZUfXsDuRJ9oDJ
eXI2fd46385IsFcIVcUPVV6E72Q9OvcLbbWNn03LcxInJa9Cl97ktQ+3Xuiu05e/zK6DaHR1Puzy
fIhTzCAklzeGCQCDfJP36qaAwytfsegEkLDQRJ2vcQ2CW8hWVsELLD3SUkmlgY7r0AeX7vIH0FND
sjpAq9qz8WRmdgT96wtOvzG74yeqv0h0VnRsjL2caXfoxjs9QvAEadvP8+3k5XTIbXK/ybih+cnb
74y9UPQZ9OMoGBzaikYuVq5Y1ZmJ+Fk0vy8nPAhaAc+ehtrtGJzAhewflJiJHMsvUAdJzDPATecb
peKlPdUSu+4hgMupzjknvPDk+mF6VzNJro9Bv+L5GOW6ZPSD5CK7YQrGjL1x0SnT83Ct3n7EUrCu
R7cIe/dB+zDHG9hoOAG8BoyVqgfNKbXl0xJ/rBIRPrV+pc7XjOy6764CAbAM/zGCW/VXWHZpuxmT
FGZhasR3BAC9M6ngCA2ui7NsfK1mM85/JqcZ2wnfl5L2uYvz2tkrs1wvdCEiRgdOUq+ZqCiC3hgu
pG8EOUd8XQ0O/h74Yeo/eqbQyU3SM6zdNY2MzitNFuEFcyVbwZhbfPpgianrY1L7zrLNx2SCA2PV
uAOdUk/7kaUFb9P4moLd1lEQLd82TUdwxFy+y7RuE7maNwdut/8QQvFCfaZOmnX/rrcOGfjrzHaH
qV0N9+wSo/HQMVRgwshrBnf8jNXyPdlWs1hUvflTmj61j+G8DGS3pzmhJ4fnLcm20ITzE5sUz8N+
d7VX8crJ70FeyoYNHAs1tHw6tLYitKZ9op9zrI/5jJ64NVSGnN1miqi3MBNP0aoo+24HrU8+XBO5
jEvUMQabaPEa57GlgsxuQn+kWWUawC0eXEMaHOAX/e87EzrZC5Ufwjtj8JV8DJ3NzUFBEXhdBnj6
W4DpkrqUZc5R35ZZZvLQFJ5zpjgJy4oo4fHsUUI5TfVT7A3bkiZPQjglzib6OMrSayzQ4MxVuxWA
TnTw2br9dpPSpsgRyXjPOujqzQQ+u8sIY698Gwt4PnIfnEBMrqGBsbBo2gMLGBR2oOJX0JmgNnIr
J9Di/tAviuIZvzc7lrrdY1YSx94O6cikgMFdUYNwLQS2Hny5bTw5s4uqN4V/ZN/o7m0i+C0eUHxd
sR2izMP5CZ/wDtthdauAK67btSRXRilaU5ozvXrlXw8oUHbIIJ3d+lIVGdgDf1je2nJwcDdPiXNb
UqIUXQrXX5NzUYRdDR8rWP4motfFB4+y+alJCtmdkWqJym4kAtlTmXjLFUzsGjaJ8YyF1KfDkt7y
pWe4MCimLKI8jjmengjQUls97dMu7z7JIK71A79m256J0NHLZgvoZzdoiGQKuMx9+1Ny5OGdoaOx
2RLrExQTCFbYO140yPNOnxpauVsaiDhQp3VI2UiFrb0nfh9vPE20KoaT6+KxLbpzDTsahA/bsJMc
aJwAHcgya6exQlX7FcH0ecUYKE+ohNHyVk+SDMoIuOGkAlVlW5zs18pJem+65ynDvhMlpnFe4oVk
JY83xL5H1gfBk9OxF3jM+IZoR89TVjwB+dWjdEo8qj2K13fX0DC86Y3SWAtksBwd2xR3yPYiOJY8
Qc7GXUyOMwT25n0ShJqiFB7ApU/0NYzbB3Kz7jGixAZCZdeq8WBz/PwvyJXZK72pbX9qq9g5mmai
fMQdYnWuYvaNTwtyZ/lNSl6DtYujtfhRpUP/KRhQLnwEUn/4mHFsnKUzuFRkLoTW58HJmotZCeVu
FlX5YI0lufptTOi5P1sNDBsVLAnrg9TOAmjH0tbAnxjAOh6fc+dQ6cBWYkZNo0YlzB5miHfLGZIP
/PUcuOc/WIcaKxO63jO/f87ni2Uh95UPiQA7wVTrj7pOO+LUEs1QUEnMBhK9pd3zOlTBceKtQzCH
Hidvo2wNd5Skhb40LVrVo6sIQbG7ID5MAWrR7c1QghlEAFk5/rr1RImlGdN1nxoDKTdkJSMvAfDS
x3ymsm7b53n1MTVx6R9iWuYLytTX8MG23pTuiSkNIWHFK3N7Rcp5wkODwMFO18cNUXrJLzJI8G7g
iEzDfcdSXG6w1fS/QNDlbJ7SK9iw5CiHMDYToHGiuqSfr2TE24QWSsJTYlyshMIt+6eOU5l7YlAQ
H+GoPeThMjYn6kbb9XFxMWdhQcOKTZh6dW/LHvA2/Rp9nDznsonVfhWlYi08iX9sRA3jHVfeD0dq
c8YnigHZ5VkMGWVW7r+r95nCSVoU/fMQ9fopBmcUbh3H4P7BnEZs1NLzdYVhD1QS6ar+8cYCA/uW
k118gNgSpK86HvOzB9Gy/kt8yQc3R/pVYOQrxgH+oGEzTz+3v7jzUYOfWN4Dhln3J/X8oTjF2J1Y
CpJfhpDvta9zGmKfWYMiI/6bDVR/7pDL5ukWHkYMSJ400X4Fvk9SoQ3sywgHhJNWktvki+o/CWBH
wAEEbNLm93QqWG5p6+M9yh0pCiiVS0HxYoGV9DaNi/LfKCMsZhHgs4mlTFx6ZBSu1Zpk1zkUyVll
L4ta54uxiMXbjg7adOtOjaUhkZzZg+BdM76GbZx2m3GY2uLYzk4AESJZsnskNT64UJouvdbrxG0y
gQDcqHQlMmAwsPKcwuvymxO2zviHA/buG6WpPDzJGtjHSY/OcOwCQvpHWgmuJ0MHof1maIbqtCgM
/ltby5VMX+apWziyy2/MPU1NXwQnrXtb6CDd5WMXgyrW2N93sA9D0qgRrAM89jQ2nFwV24z2gSCl
is9rqvQf6yIeGaBCdLJjYna+sUUzPeadC7kxDQLdvFc2XZGZQpLrL8z1kFIdyci4xSGBdUyUUpxo
zNP2EK1d1J9NnYfdhaPewv9ROOE/6HoTwKpRyGOaxDF4r6jBfpuRph9uqA8kNGdhjaWs0vnC3uOp
8F+hrMcoxBGxKrA0mQC3UeITXAlhqBPbjX76zOJeyujW55hsv9p1Uc7NQvPm3Rg1JJHYNAbvESaW
aFuMAc1aIAxWOheM0404AKO8xxNI9SUcADdR0ZH7Jw+OJqmg9pV4dl5HRRvZCeJ5Do9OlVpcmwwC
ALDuyEIPoY6hXcwVo6GX6Moh67Doa2rIjfeBGuwDJCERYI5NxuvcRZp6L0o/nQ8gDqiFwYAPhrub
3Vht6JIFQcoLV19or7zyrDDnMpvYxYHR5JfrDhlBq11irPqYDRVOnGHwo+3ZYBE+iKXQb6BzJ2om
GQO+tOoQk3u8xDzWIa25+PhpqdqkjDMJjcrj9AzRiioKZlKH1Jor+rMaTaQuLsPwFa44SXP03Ha4
5zbN11tbzcGv0qmY2inlGNdLVVr3e6SHqN+may/fRlO1TOVE+Ski5Umab4lPNxaBn3FgD7IxemM4
zqhNKH1noFDETe6Xyp3iu7E2vKChZnhvuRmSezbVVcE7L6/Zk7fGXFrR0QUFNmU+qBUy2l1liuJh
8UycbYdOUa3nlLrNz7x4qoeGsZXmR08m8d3CmpWktj/5/0rgG0dP2gq7PsjIA1sQJzoDwFx4WIg0
f+Rl5poNQnbk7c1aYMHMO1hzAicMl9MwOJ+k+cWfuB5o0ySoPBxp/6n/9sLpfrcTXWmYkFIW8Uyy
ZdkCmc28x5C6SgBDgXBwYsLXYxgWli3FdvQmbOipNyLrpv5EUWvH9vYy090mttzUQKCmfsXNt5Fc
vHaXrTbU2z4A2rPzjFMdOhZ5/rbpCz94QkWv9H6huekqwc8q3a8rZG/Mqk7T33FooORvM1Ng+MIF
01J0yPaSKcpPp/eo6jiKuSUtUiS+E0yj3sxNsW9jPOk74AcExUdCvn8DMcdvFcdaypiXvP8NVxK3
iFiM1Xe96cTw4aP47aWqdcjK0EE4Adk+fdDgAZ8pwsr44PY5pnWqmXHsQNb6aKh+SrYkLwBHFDzt
Q5SqeTqHTby4u0r4CCQVtc2PNmDZfRrLaZluzFjEzxAN2BsEbC0S/tM1BcMF3zn1StB0NvRRMOW3
SUplIoHQPD7FQyix8ghClzc0g+NFhkEm/uPozJYjxbUo+kVECBACXnMePJXtctl+IexyNfMgQAj4
+rvyvnV0dHXZmSCdYe+1SfYjMfLNp4dwvpEYJ2C5bN/fz4FN01/+FCKpZm73jtAHwU8Q4KrcM3nK
WLKnlWyGP0GbxOuZbs1MkEXbGJJ6lKzi1PNJM/8m/E/coElB9UzwxvK4mJA2JcNvdsbiltaHjoDM
9oFVV3QFvBvw0Ck8OxAXWjDTKzE11bWGzOYek/7/OPY5igCTtrDvRyKx9vGayP6YS6gen4j0vUc7
UxTuXBIwzNbrAXdRfS2wNrYIQDKySWbbhVW/6QAOlEdsghM+yMBxPS4v6VbEDvjrr8nzQ6a/pR1+
1eDbmBiPARaut0AQA/BVQ6hQ1xisLCyxOEyN2z1FmURSveNvaxaH67p0GV0w8/RZhnIhWhBIUUXS
8QpmgAc7n5jtu4hrXiAq2PZgZxv9orCU7X5c5+baDZWYdoErsa63KwXJO21Rlh7ZGkyMwktvuMQ+
0LwdxYYf76tRDb+bxdAedJmwQIeWPDi1ITPnvdd76gePsOFwNFwfm65pvD/F5EVX0JPFe9SSabEh
kcUQj9cr/dX2go5at6QrkHyLYmYTsCCjw3HH4AktZ0I4XtgO0X7sh6bF89iWZx+RjTktbTvLI+MZ
goIoIVncziVC6yMBDe3HSmSn8y7EQrS6AxSvop9JphNhpfNTjMcXgYWjy/bLcVDpbmOoB9SwqkVK
SOaew+gj62v/E4rtWp5H8gPuB/gq88ZLlvE/oBaF2q3Sxy27KgzdJ2InrNozPWvry2TXm3MB/hKq
VULfYtZ7+NjRugXD39BNg++s0zi9I2esVtx1pD1nU4NVApNqlZ2zxnV+YW7v8aRFSC7uiGNIxJX6
PEEJvXjaBseWzKz0TCZvtYMviVxjC/goqU9xDI/kav0FCg04AoRskoH2lo6mzq5sbpdfSc5DesLN
uXA3q4yAzz7gCkXSB0bnQGWPPG4NrQ5ecMWR0lmnJvP3uI9wESBUtRYyhiR4CbAanUs+MD8HgO6b
LN+HY6UIywBTtMy3FgJ7CZSSfn2PJ2ODsyOqIf9bliUORafuPbJWoO+j5dtQP65U9vw5MHsHNqxl
7+4K/Bz+nlQo4vZUK2loa9q5FQ4E7kCCovgf7/BVodiHDzHuqfbjfwYZ6Yj6WLMIaiXtwiag7WeO
01fpn9RvGGk+KtYwyQvxcNgsYTTG+DZ5SRDCXJdq6Px/VCFrcZi4oP61RN98dCOZ2ec40sCsLAua
FWGDx9aEJ7CJL7gr+gshBGly6fTgvoyxqnkt2Va4hwo7lb0QFTH/Rwiz+NswBapuL0wV7fHeKJag
Y9Stu14A5EZL6AwP0Nqs89ubcEIlS86UgXlj6dMopzmSLaZjpXmt4cuI+yRllv3TlaQDHBckiXym
UKzkOw8g3ovtAOgpOWV8+d53r0bhnpccNR/zrW52qlMY+qLEu+rJ/2iiNfr9ma/oksyK4Nid48oR
faRkCvfjBAUFeMS7RzZCMvTiDAALP7GDlDc5uQsP5SXB7Iqjw0M8yonkAZ9PAiG7kOBW1NZblTDK
NTtvBhYLOQXMCZs43wm4xozPJSSSzFH3HUhm58qdl637NIa1voe6odSz62r2zrhdpvwgJn7iB9TR
iLPsEPRn5TjKP69hUDGTkwqn1gSoy6eXcQJ9SHVYPfCcJgSaTUzpgR6X8GfCsVb7HDiW5CNlmTxf
RIYIjxlxEIW/aywOcOKqPvRZELfmXeSd96XRzsSvA+ZEOPgsCC+xHQzhuqoInznnHQLNFsuoFTRB
czd1ktxNvdZI9QHYxKeBJRUx9u7oXw3Y4PlIiUmz3TlRxHQRW0u9C6JZBgckBmH1xy9YfZwzS0n+
GmcQTDZmTDN1T7IEImiI0ipHXVDUKnthJBvQvJcMCtRx1EC7Ge3WNy5FHIBnhZQesrvZralDz7oJ
NSGmLwisZP2wgqnKD0zSku+mhVGKZRE52qEeicTc1q5lIUWLRGzfHHbzu7NO83sWWuWcuqAL5T0z
Nax8SCnLXQ+j5KcxnUTOqAofnOvgus6mxtpt0RYqBk0rWoVys0wCy3xhzGz3NTk3MTFWsmtOsl3j
aA+ik3wW0FwdxvCJKKRLasrolbTa7oGBGguT+KbG3wFQHyqygFBac+90/kdYkNq+oYheAIUmAQLG
FfsByWRSkLkTiST4pKTgnBka6rOjtzDG2CTIHBDcVmQaHetYkjWP6xP+qTcG9glFdlT9Dhnm3XKE
jXfl11p8zktEJLsyicFu+j7g3rjqluojxr2+gB3o8sl5VkOD+CU3kFew/qLieIPiq+ALYudBh28R
Dah9b4ohvyYEOyPNdWRWXpfOyuZjVYT3ffFD9clXF3g6dL+agY3qCYt6Gh9af/AfxoiuBh94ljrb
qYR0ceEWWkFSUhjyd7qqcZ4LAFYMbdZOr+OLbUVbogk3YAguBmiZOpiAwdiFfYVZvjKvnN5veFP4
M3admEYmidjBbsgkgxy3TrMz1urQAQvchWhDx3QSV6cXKtrORBB2d6qaiFeMGcwxVs5l2lgS0DhR
YVuAo8u2btlHD7ddDFqmIq/BTRooXxvkvuG18JKUIHEwN4jhiRCnU0YiBfX11tO00xoWxzmqC7kn
AodXSg2QX8Aptmp6YfocARxaYk58mCaO3c4pSjYUsLHkbmvHNPmLr2WKf3U99/FdOa+Kz0fxZ+PH
QplleCUQry9+KVQ7N82OcRNqCcJysDSz4jw3wLDg84Hrw3BfLLkCc4VT+RDOsUcTAcm+Q+yXJ8mx
VRnE/o078zlhrMhBq667evZ7j5TwUDZ/aH/nX0L5jQudNsedwNhMXQTrJYfW3pHI5cPSeyGCeyWw
y1bQPPb4GWsedg5bbDZ51x6N0jr8LeOcXpMV5XrAm433QQMCGhGDs79hJ2XZ7eehF/7m0EUjjp1Y
8Zb1oSETEfzW5zCF3k8GYw61EQcocNKYIRLiCyH+ZIxjyaVER0g+ueiCzzkvia6mQCEent6TtMmk
I40H4AmX6BPaIOK8fLfxH/WiAmLVYJBTRbZDyOm20QlYH7zoPRAIr4xzsV8QO92ST1QgjivU1lfW
z2xXGpTW5VEx6EAclv4/FxmSH14R03viImcvLmDSKyKa+5r6hrXhSEzp2M/yE20KCBP2aBgPl4hp
PfhVHVTXuO6Dg8/ogmwXXal5R0Hpcd4SSIfeXBUzqzhjkH9xKnXQ2vFMMJLm0k62oDbSf/koNKmL
7QRvOl79H5MTxZdWSf5NZwTrAmXiD0hZAh5cjONnv2aAtiGFvHC+OZ0R+CcDD+Ge0pH8z8pxQ4Rm
FUjCu7aVQOqkb3Rzyme0skjjoJc/ZDThnzUTrGIX9mHxKjr5OJs5rh77YvbuwtCU83bpA5+gmCWE
7RgvjvBPWs0S/gdLQiblsCByjggUnC9076M6sHFdcyjrhuKnqpaC+rQeqLpA/622wZNZ01WCLkIW
CNe+KX+FnTfl98Zby7/u2kp3X9cYHgy/mUMztKWrX7/LBWXhsV79bt6iWSV/OzV0iheXgeCwbUK3
6DZOqVqEEE0t/vRTaf9oV4f6UEfWjfd94Tr+tU3j5J1nYtJH4KZB+meqoHRvQ2dgbB6Gi7qvFzqN
XYQKkKzouUvJetKJt3DvJt5rHFkS6rp4XKe3Xlu4nDYOxF1LzEm9g15CPCjjMH/eta7M3ppF4Mfy
S9gZGJDYOsa7OUaFtxXzMNT3OE5a6tymQcuzuIu4iiUgsbrDjgoxI0qNQANX1FSErwI7oHieMGbl
V1LSuuaTYfoILLrPMFAtPIlzUj3TD6fvMPkYuWHQYtJlwiSV2yAVDgbFtEYDXO8GwgeQ3rUKuNy2
z1pnvFub0HTbhW4of5kC3XOIzWEQ72KEZ7gLJ4Z/sM5wqsyIj3udVJJD3QgMc4Nj+BlvyhOsKoxd
4UPxgE/ukB6bdsAS21V1FwNSB9jUsdzQacFErehw9ejOMrJscmWQ/1onchGN482j1agG323FMSPV
xK73WJEz1rTawYPfP3ldrt0D/VjXvi2NWInv8v1ujA9lngyYy1WGcXlQGJ+f604aPlhwc5AokB4b
LJisuOPl0q+IGw8zmTn1vY4ape6KfOR8vLqpbIlXQb8dTTDuOOckMIQuMEeW9cZ8s52ag/eEvWnx
1mc1CmdyUAAobN2BZNtd0XdrcycY4aMxq5nrwg6LkhGGlA6xzE8M1quj2/DHX7IKFxTcNRYYyHc7
EziXwjC9Pq6izvInXaHg3DAG0PxHtbUZZLuUEAGU8FN/N7pzNX8UaeuRwuYskvAGUTXbuJPDlUAa
ub4I4HP+pZsqiFGOu0zh2dAez5ucwpQMUVIqmDw0aqEIlho209GyVPhLV2RxDJShi/SM0hJ9FZd0
AxoohSVEfwVS9NKzaDXbxPjeStcMZ3vngv0Ej6CEbXZji7J4F3uOqZ5FQfBfv9GKBN37fuHiQgQ2
QnG6ZymhzHPh+UNzj+BgGd4CS0/MxLNM013gzHgJfeS5AE1UO/4dA3/NHrDSe3eNa/pXxN+iPvna
AxmmsIgIxggtmTaLT31YNR4TotZtBPuhXI93xWyAI1c2mVGg6OmGCWuhR300BZpZzEFl9F3yftk9
tFFVEdFCIboZM+hiCFRFDBadL0aGR1/HaL1z+LzqtMTrwBKOWrHaouMiERV+Mx6lOI/JXOQepGhj
K2O7+7n1aN4bDWGavN0ZRWFJCEt8LkdponeXYe6fFj0wShikOfdZVeTrgzNNov6EO9LnT8QgcBKw
97crIvG+isMXQ/emdwAY7Fc7OBTybUBlckIln7yjGO7OIMzQ4qOWE7z0NFl3U63RNo63Qo1sR+ZQ
r6whdHiFsovbQCDJdLdWz+58MqgNvL2u3VE9ZTy82MQqsB8PjiHoYTdz7X1HPSL7o6cCk+GLZOS4
6d1IFTu36ar4whOtnwKwf7fQBtt9sC+p+l2g6BDAiwzLZeb7FlsbMG6+06gN0HIApB2vfdelqzkF
ZnXrnzWIFufC3xDWL7mr5yfiX2dx53gi+ENlKOuKCOe5gMEJsgHFybYrhsj9M9dyXsoj30WZsp7G
VBgwbyTn9LPLfJMQZhMWbzkLVrLWSl4+zHw3qvoLa8w4YykeN+PvpEjTHt+912OthI9XuYeACq26
ZymdJJ+8vKsPIZc1P4oGnaViR995M/OPtSUzGddTH9awAbyi+BpLKJ63s5K+qAg87wZAKYPQ23lR
xbjPVMmAstLkudQvln+szmXAKcwZyjxavrbrOF+yuIDLoLlbyLwpWnzLnQIkDzk4uD1qZaG+aM7k
8KfGbnrhCbNo66cIv5bXKdpDYtUl6N8UMvE37qxAnsKoIKg+A3ff/anYp3TETvGt4/BfXORnGu7g
wUM7/icgM/4BgQN5gQCwBnsgbswbkV4k3cyAJKxHBleRfIMbqchtqybH/41yX7ZHixzJPZc3LBDl
FJlGzyrA5WPsOFWnCiJ6ti8Ct8MNimTuarMujYlWwnux9138gJQuTnIW3YzzaFiL8puXvP+0eN9B
zCrhv7NVIpxuAZUYHzPlkdzMbq17b8LEJcd2GtK3VdfmCfYU8+wWDwSiN9Kl8X20cmq+qcpi+690
fO6XLiAbc5eaPp8vWE7q5yY20X8ZTBJLMLtnIySyEbisIhubcotgfF7fwll654GQNH/r+HR+25E5
bcdih6voyJo1QSDcGNApeRPIlzbqlxIPFpiq3q1uFVPn1j7rjFuuOkr0YmaISNboORonxDZ1N9X1
IR9n1e8slRl5kGDaiRVGfkzo79yxTM7itEU40+dMNGFWInGkNnN7YkuMdzBklTv7MgiCe690DEqQ
1S8euV7Yz0+x5wGY78OAdX47Kx1uc4fT6UC0yhwdkzm8AcMhbhfjn6S8IYiqPkp71DwCe+aQ2uGr
dHNYbBFUIWzARCRMuBIGpqmeX782yHV4zynk5MZiXwEli2naG56tiREJbFDgr979hMH4vzWHH77t
rXTKbb0w4QGTQEBODeotfXFBuKPKE/Hyxr6PChowoAMlElg70NLcbRH2htb5NxQ6v8q6jctLu6Zd
dnJU2tw3JenZWAH1NHmbOV99Arwls57dhM3sY8Y3l15yBabvjcqhuBrRN8XNWBu395Y4CfF3CTzy
qHDvJnB4HK9/57EB1p1iXdBbpsoBzCNVpG++i+XmqGsP/eUZ2nc9f0w4BhC1zkFcHQ3ztGewgdHP
hLgPdf5Uu/LDJqOZ78n+Ic8T1SwUZwD9LaFgI9b8TZR5HftHt/mL9yK6Jy8XWYOP9+MltB4hxCgp
pHiMHEZh+uyuYmXrCZXFPDRuMBImI/rafQrWOfePAbdRjEDckWXfHcxUVlYjTSdKwUAUQ1ZIBd8E
kViuMZVfCKfMDeW0ARNdOjQrLPZZImoR/eCViiQ/BCHQJ1Q6U0jmMYLdTZ0PjB9wOVoYOWJYMFHn
7gDdvlkUaClJt4QPr8YDQ+U538Ud8dwHaUV0ATeRfE8hnM2dqVy/e6eOnAqC7TkrvjzIGW+wTQxZ
IWnzL+wne2zk7L9h1Aj/ZdzI5F+4dAQ4x8nrIu38IUZxYBnQAMjDrgJFgf56Wk6zKGD4daSCvKHU
5tDHZsdtrBPBfiTUHlOazKogucIOXj/RqqxfmDX9T1jH/DJexLKHuR5Gu0OIsOiWr4MVLyfhZT2t
hpJhi8sEQ1NMKfhOTrS78snH8XwinsPc/IM0549Mkwv1hKaqEYhfqLj0fZB7ar0DYegsOzyEIS5z
clUAAro3GFff0CXxbofQAnvUVvW37pQdzh3UJogHoV9U1wTIlQOlmayU50Dwp4pNglaTETEKfI7P
DrntPVTXErPh1IfPazcSvYF4PyfG2uB2420gFjnnCv3td8L5wR7v+qcQaJn4NWdjwu2NxoAkFdxq
7a7367p4uGnef/OWEDIzFNWyhY1TeCxol/LkubqEY10mZHb9xeGCJHRMPHkyZKWwNi3kfKfiYpDn
gmROQG3U/CDuMSIRuZLHLPPbN6cqahqxnK6ZQFts8nt/qkngkWbyRmBsme0+597rw52v3XE9ss4t
l0vEXIuNPBjm5gd1ccwHUfB+tx+1gi54xG3g28MtMWh5C0pnGrdFeQOCgrwgYoRll07iZ7/gPady
lQonGaZ/yEuEq237siOydlOgYNmI1tHxY5pSTl1UXA8aOi9K9ORwu84hxFTEa3lyvGlefdd7bVii
ZexGl6HZ+qSte9uVlM7ppaKSzw7AtcRzm8Lj3Ijbt8y4sx7zI6afMmbE0XKiVulo0RfZWtwJEdUn
sicJsKBFWvUJmg/ygYLS/qNYQiwOMSftaUL7yu+LKO0JSo1KvgGS5ThqUqUpeZKefECWTss9Ww3i
LJIscABiTgH4rogj97f1FqR4RrpsUWfl9+AbR2fZC8/X/lO2TCu3Df5+JEKoql/HzFvwJ665vp8E
13PsdTY+ZNJlMsWatlnR/1aS0FuUIP0z/USPtRd30b+o1r6+EjxgCTCYc3PHe1+HqHVF94pcg/Rv
VB70L71T2gRK4WKyvWmD4LFge7gC1cRGmvd6/W5531O6KwPsmGF94OLlZP0HHgXQbQJLAT8s+QXh
CScOm3HoMoD4NO0fQiw/9oqjz6nTnAe6sGnfg19uzIGVSu7t+V5dLPCZjdg4VcZf95r5Tjzs+pb9
izqi9Rg5H0UOp9J99sqCLk/3geMcx9Zf+mPgDXwKXs6GgUcxRTVSOIv4bWRgK5otB31CJ5g57USe
J+G/ea26hGgoojyQn2loeg1wbJRXdh54xZisVs/IGZfloegwXfEsw7ZtzdRxmRKfcM+K1DAQNZxu
R7AJwRerD4bSM331eNQNHPozQkp0V3kJZ2Eb4N94vdnDMu5nR2OeaKbhvnAocF8No+ZT78zeyGw4
Hakax8pDAkjyQYp/CJXDeLEOF8YOawxHJyFsTXpRhOBCsB+i9JFZO2Agi3vH7sNIrvPvqRgJUqFs
yGDWpaRUvkelqO7jFLoBscz4abBxIxAffbllWMpxnjg6+pbITMDkaZS9u4F5OSOGJjO/1nQg9oTJ
Q3QhjoNMxq5M0qtbOlH8poUxp4pgkHKjognBBPFgCxqzmOwo+kHbr1I0R0Cenr1jJ5uFzxCRwPoy
pY8ealeQXtXiWPu35nTdO2SVVm7FzbxwUnU2AzoKYrpwB0GrRW3ly1OXLaBdTUAEAQVQE0UH6hdj
HzuikvYVDXq4T8Fz+HdDFPd635NuIjeTAVJwKAuPimsiZK04z7DS/ul0RneHSRH6JmGB//UroXKn
TIWwvuG4ELNyYiWVr2c9WSiFeUHBzpssSVeHndWnx5F9DoveUHNFP3SoTEKfb2PoplNZDsPnUMxj
gM6J0Odb1DeQB+7t3gx5d4ejVkfTSRHRN1xK4VUu6h6u03dXd3gSaguJCKGWrvlqrDez79Q4GbfI
36E69rQxXzrsygkdwqKXCbkm0JePRFTtEcZYLd4kEvHyGapH0j/M0LGIaIXdD3YQEKO6BafmCeY7
j4U0s8UV/gIqNpzEG82grXhRdYgmISRcO2Kdn1ERF9TuuJfKdFAPOCkIB2IDcCO3rCQOLdvWG9gy
lOU03NwsdUnQXV4yUNSrB1ljSBrnrHNeVmZBFbNz4u1G8m/Q7nL8sy+vFha2yV5WUUMbxVMpk+Lg
ZURfQm0xMIify1q48Q3L4gzzc4xwH/GFDrp63JQEWy7pgQajknq3Lm38GThVme2066zD7444t3JX
oVN+wIg2v+ROUtgNLlgGPTNdfLQdwBnfNwwkn+ueQpmN5WAvfuSj3Qyw8z+nTprTzViS2g9EaRbn
ECn1cuzA18oPh269ILgFTVCxnZwihfm35hWwymEa1o9VWuS5W17uCrqu8GyHphY42feYm/oWihVb
pR98xlvchwxAUbZHQVklLFERmi7jpk46VC4izIG0yYwR8YMJEZ1cI9By7AnrBNXkjrsukAeCup2I
iAsyytsHDsBEIvVMA7aS2OuhbaEbB41ylAzZouAErgpE6I7+rTXexmMNCc4ddVte/Y18tGmclpzL
qPMJ4IKqVpLniFCROiBz7hw9e8u9adKg+2EYODO9SVyhsLS3Xu4eG6BIaPcqbO7Y5sFBr9G4R5Rf
pl+tG8XeXs7ZnF49ACyGuEt3zpL1fea6+snQyM2UUYOofpH4gkth16EbmSl2h8p9KPL45qii+X3r
a9x7z2wjffne+aMD2sOTk5vftWLtg/08A3nZIyIuzT9JDyETVq0ZxIx+4vINHtjmBjUKxzYBbkul
42ePERnpLjqnvOix4FXL1D/g8ZzKPedg1TyCjZIoDOHepXd5gKDjqXdpsL+TeYAGtXcHOSeslBF7
ZjjoWdKovwHlhHcTBCfVu8/NhvPDMMW6xAIQ8/uCYQ9hfD10Imfv1rIrspbVXrfzsHLHe4p8iDj8
H2EQf8WzWVX6KjE9sFRkxZKHx5aF8/Q9yMjt8etmnXOwba/cY6RHauYVVmAGnygkeGM3oBOLScSK
EiuwUteUWFvPIViF7XcWtndow+OUxLV8lSxc0LpM6Xlw+0BA89LKLt8tYcLhcZKKFSmYXvzKH2VB
3Ywc08vS3STbbkFyaeP6bi611xKentFBTwlkkG/XBtBtLKOoETkEl0DyCAmE2wEnn8sqK86Ec2L2
6867DPB4eAinDtQLtOao845rsfbzA2DaUDJxg5uDDEjM8e+ZkUe1H+p4CY8G581w6FBsF/O2Dsaa
2Hv4N+KFQCHiNhlOef1Z+N1A2nAuy4ozD6OPD9akTSYGz/AnnZD48JneDIvF6uXQBZEIodSPqW9A
5EJpOIAa1E15qkE/yBZbBochkWpT6PLWkidUiM3Cxrz7KMdxVK9KI58lhKlXZBXZkCjMbVvYzB8w
mNPRsj9mEhZ3u7DAcMK/ZFvx3ZilbLZ48Aa7mdNEyI8yyvoiu/LehD5m6RK1Ps6BhhP1L89aTYe9
Ej9zn4o+AWWmWKlvokIryJi9JMOBbdgM9QmIEYYDGuaO36Xn3n6fGX34d6wrSvFPNcjt0efODkhj
FNQyImCiZBgKyZhEcyXQ0oNyDOXJ71Ljoztc2ChcasWg9WRllN8skMLnUCc+hBwsHDUI80ZG/tsA
fcdnRRk3/SB6YOpHrJEXGRJSNOgUCbZl4Maz1nkeCcagqZKWZ166WimFKZy1+n0Ijlw+RT5YHQNn
F8oT9tA2M8+G6kvHF4bZA/S4LVbQHCZPgwe4yh9CMEK2eABY2Nro0EJe03qPGdirwS42IhTRFpQ+
5umFPASLpD0q1ulQNkVYfSSUAdM14sEbj7bpyauo0zi3bNGbIT5NszvaYydcUvmcQcIwYmqB+9W6
y0Li0o08embaP05ogzPEnf1QezDDbBSRqp6CANvXRs3nitYKiSgfUr2rEbGxR0aswLysqPJn5LOa
MX8wlaQdabqG7YI5ots1DSX/zrHxSGXE+IJmLWtIrENO7W0GfxmzE/OaYDmFLP7Ejo2WQE9RZPFJ
ELT8zSHPjLEulLxr/ZFgW7QWf3QlPLMXddlYvOIDli6Jg4SRUpAgIsCCwFi0m7PpTGxU8m9ofSKW
uyCJhn9oRoLgi87G7fhKkMVtFdqW4ETgsra/kNQRhWNmH+RCWwx1eGCsBxe51IOzbYlbY9vnT87E
Lo8Dadh1GP0s7hMilb/LyLZXBCMFlL1ypYlyKdqph6pgxvmRejjcIjCluMh1mV+HoW/jKySGqcXi
XCFuSwmy9/ZspqjUwjQlxiQsch6s0GkLJJ3tHKycieAc0fdG2bsztvl6quE4DjzbbpNcOQTQTo1T
NP7NWDq+ikrMbHyxoSGfd1vK4Uai/mA0RZnATJx+bROVURtsZjx0kCYWxTvggEElcilW8acLOSB4
WnzqkD3FjUJ/Qn+SXUicCadH9ONFfh7iYBTXcK6WYE9aRPZ7mGQUIQmmBbyHaa7figjF5ZdqUoZy
TQBja4f8xU8PXek6n2kUVP9GbOYN34Y7/DbOuuCzIgew3lrkX98QZPD9k83LBqFLbpmckxL6GZ9y
7Z1X0tz+VqnqWvhOUMcR+XVrTopgaj22fIW9DhA5/40TwjAIpXG8/iJLK3tswUAtx6SuA71lwXsL
tGlF2O5DEp4JnunD5oT0OJM7t2tjzQgU5eOv0WPVdBh7oqoe15HB/gvLKpI5+HyyltOWyKQN+4Lg
SIcEQi8byje4Cv5/QZsXJ3TWoO9xc+WvUptUXwrlw8MgewdWuooc8bCkE3Zg4kbr50nIqT3UanEj
UpdiSbwe+Fu9kSofXnQzl8ymOYwOBYrn5hjlbfoYSTbbp8ln2EUUTxXjVZ2Ij9w7g1YQpWSWiI0f
Mn9+zJraKvDjRuJ4GMaIeUxaOFvl5vgSBDPW8MyIZT6HjouaydhQ0iU0KY4fcqH1A6xeIngcFWJD
ddEOEVyLX4Zoilg5x6ZPSMooEQqUDJ8lIiechqyhCRt1ntpohlQI7KbwNyjVUqSa2J9upzVOt4NW
vMZfSYq7bRcmTvCM7AiQvWls+kvXoviRTiHuGqbkzOH+T+5y4gAtf7mutwMRQz5KxXoZ4bKPBZM0
EL3NXQC7AtHYOAhWmLi/Y3KRYJyVN5LheAVAEKJBG1ZuG1XW9q/rUgKHpBuA3gjb/DwRT3AbM2EJ
RB84SfK6nLUed0J1erkieE+7OxRr+CTmIvug6FsUwV5d+mowgAQXG2SkYGF3KP80zth9FwTK/xSg
N93LLd351enRYW5ZMjYXza+U7zL85UxrXDI4Xlt3iN9SztHnYC67CvkXh69AmN+L1xrMbncmoWc6
sPbjU46SkHBCvwvsNkSRPlDbAJOdAUIn30ytfNQcoMuqowgK3zsJHeV/VyHWn4jdEimMZi2OMVRb
rHpOJaITld7CljLmtye1WqT4V3l1YnpcYcNdjfaDuK80GO5G6IKS5ThPCmOTNgDnKUtGZqQyrRdr
phAoF+r7e5RWY3rmG/QBObsIoneNCEr2HF1MQzc7ZQK4e6wG9zpibMw3xp8xW3HzNg9Ln9sJz4J1
QRV5brPzV5A7d+va6zcTleYd8yOMndiJynIfppSRWzO6twYxT7tPzSwIEErOjO2jcabhp18Fbvx4
tAQkoRUpVHStvEZN39jxmM4CJFbfqV14KY0n9bxhtyf+EYW6/GPR2pg7vSZoNDeqSdK/LgqeEnjd
OvinKCf9e9NC4eE0RSLvHdCWR8290VHQHAa6On/rhzroX2SdsAcn6i4++H1myP0g3vX20vbjq01B
s+zZot74gmgoCE2ibCdVDSgMzW7RZD42JHRuWztKXBRplnkfim1wcDeQEDa/NliqId34WU2UL5ol
HNDOBOvHTxz3HJm4IuKl7KmK1ZgEzRVVGbmhUCjav4WzMozOqetfolaW79jL0u8EOJ7dNwt3N2KO
mMZ0nELs7rnsH5OOInGbZhMk9Xbs0w9w23iSYDkpNnNtopkFpezwNiFjtQShzWp2QeiTj0V4VVVv
S4n1n9D78BZUKB35jPaHfaPKCWeeieyOnmpX+T9QBCbg57L3v6oMOckJDwYNsd+i9SEAbAn3ioij
5tHHS1Jyf+eifHAF7r0Hm/fBDY0KFAFnVYTlfFcF0XqGxD7DLaxnOIqijjt/l88uJpjOloPceYM2
8DKRF44nPbUztDMQG+7RjREI8lPVBBqN8El2GV5jscHyEZlftqfj2UQ9/tVLOwTFqTE0CddFZxpo
eM8AYLPS/wT7zDEFrUKjlzMdhUQhTLyrch6sxJsRnkRCz7PHdepPf5iKZuKx7lgj/I+0M9mRHMfW
9KsUan2FFilRohp9e2GjD+ERPoS7mcdG8Jg0z7Oevj8l0OhwS4M5KrsWuajIDJooijz8zz/8RmuD
eHvbuSUOpLsehnUU3NH7I1h6T5/Batpt7CI05fohexUzz0nwZIyminBo8vyu/pR3ynpmE3fdrQrD
uFlPbhq8Nsgomp/zhOja3gLltmLtDAi6CfG2reytClPntmvRFKA5gUmQEQwF8XiTTHZX3cHDm5pd
N0wFfEIYMca4UVRiPqtdGkgjKx/k7pEWLzIJhYFutUqmVHoYN7iyPjiYvxZ7pLll8XlCLmqgpfQx
gV7jy5WH96SBRRLgewazgXQzwSimb4rVA6JzUnKwInPSdWLY83A7sDFGVzMbNDQvogQDhMlwjK6h
j7TcJW23X8IHHI9NAx1cup6VOT6Hs1fbSICbrN7BKhLZVkBIfFQByrONm5EpBJpipM8xqQHyzi8d
ilfwCNimAPu1/Qwo1/3y+ICplbXqiQkcHY5lBEGOSTOQMNs1q2bZ/t2iyvZOqXr3qhQgyzS18LW5
orcjg59EfsGFxMPQdnZFGcL+dlH9hlek6kwWfXO7NvNbFXZt95MDXkZ3OEUwXzEqvsVZp7Cf5FKv
P0KECPwnrKeWhuI02zgWpBPLerfIyMPdMOP/xRkXaHllqwDOJVVsd3CncIr2QQBxeVU1I0ozLuTw
2LnKm+AqoeDy4lAyYlfjpDpbx5qad51DUBKPijs9rYWMePX4S6hRrXIC4CuVzNg9UxRhBYmjg9ZK
41ZUTvdUPZKsAI1V1B2Oj+pXg2vH9AkUQzdfe2ESBAckXsEfcg33OktwTnoYIkrfY4mMwrmyArAh
GFT5gB49nPvVFCijO4Sh0sVNMcCnXQOsliaIUVV7X6xibMwtOKXJ2UBkZfFbCjqCO9hrCuPTMA9B
QC3MPZ8gvffpdR8OIGbAMR7MpwBmp/1gwT997RCJWXc1ScbtTvgUGBgrSDRAU8Lr2vWkuS8WEvU4
VGsUfyGp2nUN5+QHAAlicJID7E9wAUeBgTzxBrBSDb8Mv5aZnt6oK6b+ofIIdSa2aBBqDwFOoiMy
SltnKwjoeXkXcG2Ob0lwcOPPZUHvZ+PhakjHGgFIDrYDv9xCxYk2EFN+aWG5Cv6tMWeCjlVWHvEB
SNiaTwXEl7Z+GDPlx1+7pI8g/fNa2LSmmF48x4znG/eRI9y6/spNYyCONBBBRgPKmFvCKSrbb51D
iWplxNmiQ8jOn2jLO7Tam5qfscc1+gp1VKeuAOpEdODIE8Y9gPngP9pBXDVXlDGkDQ6jayEktwRH
SqYaO78foWaH26XlI65MhRBu60QQt7hT082m1WSSS+LbaND9TFGcUuY0RM9if2HUcI7sHdD0QIUt
CTjSN2WACmfrqKjJfuBSgNnFGLrRsbKH4Lo2SgOMxBFSEvDh98/SAeiAM1cN47XoY4RidjA4P/y4
mZt1DS5NIlFicIi6Xi8/O8gOfQLaWaub5QRzFtDVOXgSvyHwbsyj6P8VeNXAEsKRM29EfTX3ZrdY
WFWorEwPticdmykpcRrQ+JPWuZ5vfBd9E5DXiJFk1WuzwjVwIKOnARYK1kkLP6VO9fjNyKP0YQq9
MERNFSoImzCxsXPGKO8wlpyP6CTr4NkMMYIBnB+MOwPlA/Klhg9qDR+Pah7Omt0vsbzRC3Tr9nc0
lJCRDBj4NJTLSPGfYJsBnm5E+JhTAP5EjY0uWUEm9mkhIwDcKL9DHwn7G2ZyPsz6kDhJXGwq2PZH
aP309iJnHMieRXz4CqVGEiJEvsq1o4i02/bg4i/tvLR4GplNn2sW6R1Gh+CaaVLo7oDXaPo2z7JZ
fNYG31iHbmc94B80PA7Sb1/Jscx/y8ZOvvtk0N5IOXQ4O5bw8lcjhznaN5hFb2CjEK/qqarLbY05
g7H1sjQ+el2OL56A/vwaIV57MqDGh7CbYZ9sBnSMn7OQEK2VVxfQr3B2q380CdXKCplv8YygQj57
piV/J1H0V4JT17nrWWc15OzOqUzsMEVCXCDkY5p3QS42LDX2xRHmabKhiZzdaoiZ2CERfVytIDBi
tDzgYZqz6VWIGie7ItEIzSR9jNhnXyMphb5Rph2UQ9KO2W/neEJFUYVw11a6MbkRcNszUmR+dvG7
tsvGWZOwWf+iziqirRxyN6KAybHyjHPp3rZwDk3kVTaNcF2UPGtF4E3EtcL10hvHSlvURuxXHQFS
8Fa1CUUFumLs93s2g+zX0Ff2d2Ngv11cwjPjpiud6odLh8+DwpflpMF64PHbwMAOa9vNdvW5tYR+
4swJnCvS+ch0mKDN4pCRM0+rjn2V25sRufV1DQKK518fpE911RBUKTmvSfkt6NluBR2X33bTGV8H
CMFXc1XKLxgtL5Y7eDU1tMySEL4JR/t68GKZ7SM/QJk2ham+rdPZe86xxujWHeYOkBuLAtVIJClS
IIGg+fVoCN4bcGaq6yHT8rHv2/Ch8gVnYWATqoUTQTB+Fk2f49YBk9xahTiW3aL0m7+bPdX5OrTI
v145I7dwGqwCma3dj+PLYE6YZ3IZpe1Jy7qGnG3lQMKhl10ruE79uqtV+0BXrfoaB1NxF+dEZq2g
zACcqcZtHlKsIIFpAnf8LZIY6giNMGdvJW1a7FqTzPKdYZBKv4Z2Tqilrsb5G5qq6knXfUA9Ikzk
JFKj8dtRN5Fyzndf9GvToJza5iqah/UQaTyv4NKZKzC+5F4XQcx1aCZMFdN8FW0QNsaPHhdbl6rR
z94804YU3vkBBnQsBYKzSu5kjx4eQPwOgY5nSxOhuvUWmcJ6DjIDqG0uk+fam+CpZMagPgWlyOXO
o3SqVm4Ts4MGNUgSWUJsrCsPy7JjPY4ukmSHBUDZ4LM2ONEgCLE54NjelZG4JyCRjQqbLvEGkRJ2
aTgPzr6Z2vSoOpkesXPJX9vWgljJRNifaDjEX/3cwSG6zYHrr/sszvbpiAfgZqSv/QoNhyuS71ZQ
+YcZEhTFQ0zd68oCP04J2zy8wvuB5niD6LW/tnPuz9qH8I3p00Sfq+ZrxLSpLKkHetB6bvOuiccx
l0dCJpPZ/UHAez1gbqbqY8Z188lyDJKYEYBo5ECV9TChFhq3Bkqsb2kY9l8GjXSP+loqqrY+s+eF
iAUMhtFc+myYML1WCEpNOJFB4A0b4J4m3pqQgCByNgDBq6bzFlN2ui3AOYUrXjQfMA11J0+mldOG
BNEPyQTdxQTtu3IbbI+3aQIdYAt7AitoEo+TgyISzFzNyUDgeVI3Gse5PiQ0omp8LmKVnXhMRiDa
e4gx5bjBFT8OXuMmtH5HUJ2cFRyuBnw9bRFhZGHxFmHgcGtGwxIJMAg8i7l2BJq4lSk/4AYspi+W
r2s2CBMZaS0Gq72uAyZxjZVHhoGRrPD7jLm5FFd5HS/ES5wpcIOqajPYGhgy97cYWNJMtGsYnqAV
Qn125sb73Xp586SWXw3FbhD4DtcBLt5TJmC/I9dDg9GrhfKa1DgVenFZPSVj5n736mbgGGUTRL2K
Q8h2MqWN1xJY6Ce7szHf5IaGgY/GSo0ASRwYYTzTlaNRI2U2EoiArRxfIuJC3HWqdE+McbEEk/Ch
XXV017BcGijftxExJcUKbwVivLgdI8AVXIZIf5ONjNArmsFNzkYEakyEzG+j59BbG5i+0O9wcAZC
B5NPNiynmNQ5mWAgujK9BgESfrrlc4vZID5ktM4/0RSmj2WaPbc7Uwz5ISUyN8Z0v/BfYOqj9vSD
wdqXLZ1L3g4yc0Fa4ZKkOepFdp1ze5Nl9lqnWR7eUkLYX7Q7V9DCyzj8jjK5eM50BgBd+naQ3QQY
bwDNGyYYQUQvqdnVvS6efIJzKKCTQN3ZyJxw5Rmd4TUIWs5puhx2vQmFDNxt75BuvzJlVkLsAbPe
DLS69KqPkUjC1G/qLxZXXyT7yqi+86kTk+E4fvF7RPZDyiwcC5iqdhe/aQ9htdVxl9zlZog9FNK8
9sEjhQiwMS7yaxjsZQ8C5RJGtpSdwB3uKA8p3vN0RGgWLxJn0mlwsdT5dRqESwOgSSAMdmiHiTGg
Act5VIXQbS1rZJnyQvPPIz7cPwLsi8jAmauoWodtErw08ElHvty8/ayLbDRoY/C1rmTSIV9Jrbol
+MDzf7HCAXQwIM6B12Pzia0xewrmvM43qm2mbwLtxQMth1atAdgrHMCxyfrsz+3CXSDJ7uC603BN
fq1trvkIzMWmysdTQwR9EuBXMs5HAdf5Djkgygqzw1+D6TMB3lzVlxD1iaAeMBsNsX5kMrjvT6PA
0suks0rZkhiq2KSeYd0JViMRLlGmb8kER6vE65TFxqoteofTaFGOtcROmmtjqCVNbOoTtEBi9oZt
nRhOvYWlzexj7um+pHYEahvC7gH5qErrqjGWRyszUR0cqbnAZWMPktHCeH6YskUrRXmrNzmu+/EC
9aCLrShqEQ6lNhezDtXAVY3shhyXqO+fiTrMn7h699/HME7QFTWk5xiADeU6B7XkMCFo3FwHcyb2
WHiR8dXIwCqplfLkBc56/dJgyBdzPC5ShsiYaFl7eHxj0xAT82X1kfubXUW7G8QnMdLhtB3eQsyy
DnNJA3blWOC4W0LkIueq0ijL9gFV65dGd1y+oIfHkL+GNHqxbOQLOHQSV38TNkb+CLEwhKyDbh6h
lp+Pr2FJtbUOc7DKDRaO4pqtiyt9Awsl3RjwBYYrtATBZ9Rc9LUssA/MGiPOHfLKMhWvERs6HtL8
KGjXFr1uvNODYviepfR8dkijmq0gUYA+YQXbBsCzro0Nbfw+fARhDii4ysLYjEghzc/tGNMR9/IU
otmkadRet+SOfkXQ21zhI2jSIJzhO9KwpclKD1vG3TbuZh9HBpaEtcGgx3rtjBY7yZpcyvY61Gjc
d8tyUUwvX9GWdjZWHFxBMbGEOFgT1WW4TrUz0D1zhSIkfMJikCzysagosFJtYxmhbTIPYCmRBktv
tTFxRvSKYa/FUHVryk/ODnTK1aNLhFmwq4QzfmuicTGCqSWKYZquNhQG+B6kebVd8QbaauNmINGh
rAz4xs8xPjeYxwiS9VZVDvtyYycJFj2mGcEOqTHaxr0uKsRbW+I9vUakL7/M2BDBk1EDkVI9pC3i
WVubzVt7i9tsEybDfC3GOGp2eeakBz1NoVqVmG/BwKBgSK/apvTIlkbK5++J8OIiAn6Ig2nN5eZ3
3MWIIGULnes6M9wGE0NqGdBHe7D9qwCwBMX7SCo2NkTp3Tz1toHoLejzr45LKsoG3YTvfY7Zn791
4RDSLSoqLTZV7g9cYEn5/Q40gAVJNzYlsBLdPOsBy5iy3iC4jO+jpLYGeA384cYkdorvAi0JSdya
KmdjKSM8znYG7TuIrOA+7XOr3RL6ZO971yRqaVRJd0fBN0Z7yaUyWtkcRCZff4fJTmMk4ge+T/Gb
6LCAWdelkddfsW/XD5nZ0VscZlmbe9VBDYW4XHO9o4sQYeuNMRUoj6ziN3Sn+S/U5aJYp6aPaINA
SjFvDdsJDSRdyDvY1iMDVIWbCgZ8VHchWZj9hgOzppTB8OvYJxr/vrprnTfbmXWNOMYSMDGDcMms
drr+yu+UDROSZLt8pyl5f1lAkMEmhkhOhYmu5R69EAeuKmjcocJqf2lAmhpQQrp4LCGL8/e9iewe
twqVvUAZonlXNq29BVKBEgKmx1UuxYDhK4hb+akClkNkldb58DXD59Bdwcih3wI5h6xleMwSYDJ2
48XFn0DSIFPRVWOqzGUVZxNe+ACu3c8ZalW8bWpIFhuRutMxYXf/mbMdPU0400brXDnzVnPpxDa/
CNSL1cX5rdkQcLKxC4s+uqWKb5lrwaPBWqq8x+8s/DJb2kZp0KXTb3Da8ZeJnuWVUrK80SCu8abE
+Q8zK7vNtikmpC8hL/iRNhVUoaQD3I/CAj/7ysttSOXZgrV5ZdeMtHEy0qhQ8ySf+cKwOqLY7YcS
J3gCn7ufVF+gqHyUZZw+wJoJHUiquuglYATb80aEU8cmYkrVe08eYrR814a9466kmIYEvU1tun6/
yjSd6G49i3FqP0WJLOgww7RqvhEPwDS5CV1mIO4mMq3rAPv+juZNMVVQjwCW6bTnswTzWgsjowcc
sT6XdI3WivYtKYIj3e7J5EupROAlNqceZNjroenQBtL4w1WkTTxrvJfEqCKmUOxg1b0vXUn7BnMB
h1i22Em74EU6wsz0uuOdIwGtYkUeANZZuFs+xURF450/lG53S6KdZ+/sborV3iHnMP+BqFW6GEbI
shmwZiwLZ4uzA96JN5aHYSu1fyA6vOjDVDjIeIE9x/Yu1J3b5FfaI4rJuUWwTwtiG4U6YkJGq8SI
Z9skyCPsLQ6FI+4qIXF2KxOE31xuDtzxEfWNlGqeMd+n2PdnezjfNO9w9mSTzOyWA58TqnFvYmIF
jfUo8oIwCthOxLCitFoswgb822MyyWd8dMgLXochmnU8FyTbD/Kf8BB7GI+t4hpiKpVFlAtEtI6y
uKFT621sgkw/K7j1BY1/yCJpw/60QoBtfKuB3H47tl2/gObWzTrGa4CCKiO/Zd1GvjrQ1ibYpyuk
gISniELfRAUKmo0Z6NRa971T/144w0QDDHa8uKHUCiE+XHYS0BMLJ1J8yW3uY+P0WzsorYnHzkZ6
QvD6qXzQNCRbhFjmFZxCqQAhyvqu7Aw1rTAB97676TDtMIAHnydpo4V71LXgaK5tQYsbujZ6HeHo
fwvIz4u2Y27lIE9YPxNERmdMXfE76L5rwzbnKxRTVPn4BlOUlWOFs3swq87mn4a+szNUMWCHyoUG
NLdIDkeHanWNMahfbzFCIja+UISNRH3uHcHWIbCghc2cG4cmPpzKJoEB6bWZ8Wg6NgiNsuLqdyhz
a1pns1LdrY5r+UTNB3cr8CiMV7NJoOh2sGG9rJTCb8k2TSu+JhIFQUmZ01JZo36EfxRJTbK7ZRtu
ddMuS2QTo5sx9uYwzhHGUoLQEN+P3WBNrlmM54eY9bPDbZZ2KkwKSaReL1GCQf4kYqRKyFgfJhhi
I40sajgJ7FOWKMDZHohF4wIMwxs7gpw8kS6stXPV1Hl7E/tN4GyiXg79WitfvJFk5fFvY7ejVnFe
+N/hEjUHD1ooRSoqi1+uJes3eI6Dt+Zqw8ouZYuH/Iid7Spq8TTdoG2zD54J/rvLwakfoIyBMPFs
yVUHyf4B56Xxu8qt8k46xNzuIro4/pYEG9vbwrSzODGtxfHIqulcb2yJ8nitoDbTivCdOl0TtgGu
hsWrZ64w4MK0QPf+RLs0jn/maU5ka97kxme8nlIs4VyzvsmTHNtl19HVPovIdbz20Nzfmm2dHN2Q
DZnoUPwFNxgeQEKE3gyDSbSO7a78OcoOsDwEQj88ur6HUTLBBHSJvUWP4jYrNQVRtAIa5u4T+HRr
VkwHJ38DKvrshHJ4lXNb3PuKFwXCmANC5AZ29iSLWbjoToP5Fmcqp1HfRY+JWDDWKLOmHu91zXqz
iaJDfzcC23DbQ0VA8YoiwA2G+M0s8HIVSdQjWjBwckD4NEcHbxKuswlhE3q7khZ1uaIgoFeA17JC
pSc4rPE9H0KcIsjdQvqLfo5AN3f4weVvIjy5Gttb3iO38lj40XLrAo9bdWxFeFxiIaQXUwX3VXn2
okueM+xouHvlEOKIqfjCFWssNggKVHcFNllX684R6h4fn/ENAWP9FnNj+UE3N+i48M3jMUVc/EgH
tD3i5l0/jViXlyuQF/x1hOXwxHhDMhH/hfQNkjyV/rbCtrS8qkw3xFmj9jAT3HUlraCbCGI/qVUO
QgK5/fe//sf//l8/xv8Z/Crui3Si0f6vvMvuiyhvm//+t/3vf9FXWP7f65///W/XUqZpK9uDV+kC
eUJC5c9/vD1GecC/LP4rNKOwqRtazaWVtXc9DvmlH/b3lwdx3g+iuCCYnu1pIW3lWY7jvh8E0NCl
U+omR5JU61e70Pqzy3mxnyNrwIZWkHr1wWMtf+Mfj/W3EfX7EWcdKY0/RXJsCnO6Z/8jOtSogofa
1/bammYkA1jRhPvLz7n8rX8b1bGIkLFoewnrZFTAgl53+KcePddtH1IVO0+WlRvGlpCyCBHZBFFQ
p465p1pFvH158LOT7FpYREuXdWCfvEmILEAeMFiPcVNPnxZJm36gkPM/YSHr59dlXQ+opy6PeXaa
teQCheW9a7nLb/pj9YiMwGGnNdMjYV6os2faMz9p40av/YwWbgrFsMsHQQ7P5WHPzLMwGdJxAeE8
YuLfD9tDbitVFSVHpxofMx8su9cJzCBqTFgDI7fgQyIW6hMU3tRbXx785ItZlhaDa42fE9pAYYn3
g09yorWZN8kxlRWlb4Go5gbWd9pdXR7nzNwK03aQo7iSB3W89+M4NRdchuEhDcJ2DCPkJOEIBMoZ
+vZlwGpyn5P98Hp5VMXferKEBTRTykPHtW3EH+9H1XS4Rz934yOLfPE/RQc6kWFQxlAdi7YM7y4P
d3Yy+VxYsjZyEHf5OX8sIHQVJAUZJTtDHdBxFbE6hFZIf+TyMGe+DWF6pgO5XbP9qNMFI+ZmxEQj
PfrFiMSUYJ+aYHf6dS4HHJytKpT+7vKQ516fMFmeCARg+arlz/94MmNh9NYwn47RYMvocdAJ9aPB
SNM2GEq7+KarwOyxEuU6fnN56HOTStwTHwibugtb4/3QQYMlPg7dPG050RWI8f+t8NwN+n+wQv8c
52SF6j6ZtYgUohRIfmjKq+AJml21JYgNdUMYYfRbBNH3f/BwwGvSwetZcma9fzhR6hl82kqPrle0
/ZckqWT/4ECf2vyTcSzPgSWrmceTSUT052YjWuPjyIUPB/LGnIPHooZz+cFCOfu2HEFDRVt4s50+
EHwAiExdnh0hPat9QspKsMVZlRzIyw90dkF60qT5agpXy5O3labKB+AL86OTusEzJUsotpZpeVj/
xY3LnVJZjYC5F1MfXx753NeHfuf/jmyZ718ZexgaEHh4R1zMzS/CTTF5ZOsR6FxwKP7etCBrl0c8
96zSlPgFwZiXfAbvR8RDKybMssmPcQeR2KfIuWvrMXswcVjGQbKggQpIlXww6rm9U7IkIRw4DgLk
k1Gjyp7LocnzI9kuHix/cy6/Y3tYHl0CJH5cfsJzc/rnWCfLk3ZyMaKr421GVvviGe3i41URkTyi
WX7okbg//v8NeLJ8POj7ptXH+THTac3DGU6Ub5EzlU+ikfZrlSOi/Qfrht0LN2QgEq6yJ/MZEmYp
SzL3jsWQ2nu6daq90zEJe+s51QrDNjd2qtvLj3nua6T3bnPsSqHs068EOjqK27pLj/Sfm2pd+6Tc
bkf65R9M59kV+v/GOf0mVB5XItZpikFq+Ebzd0JaEVoPkU6U/koW7RBdkyXsflSwnV2ifwx7snu2
2IuEvdukxx57LAFek/lwoSrajPvQH+3og73t3HAcf1p7rpC8ypNFE7a4eMxRlEEYNP1dgjbrmsow
wOk6i75efnHnJtQSfO3K0Y5JEsn7T57jsAxQ1lL+Snv8segdbnILtsMq1cGe+/EVjuDdBy/x3EfI
9qJMxf8kfIz3YzoZLQMVcgAO9J/cNX5L5TXKKveW0LAAyDKv6k+Xn1Ise+VpfYZnreXCm5Ge1PL9
kBMOia1j2BxLug3fXKgOdd9fG30BEQT21gJIoZUFgRrpUxq6bHdqWBI+L/+Ms+/VgSiGTafnarX8
+R/Fzey1tcosHR+NACeOFY4d3S2GPqi/uXGA8l4e7eyr1RTDStBE5N2+H03FBsmIUxgffejQ1+iQ
Swj96JofnQzMsUwrfRghwHyww57bCSxMTJf6zbbQdL8f1calbcF/l0o4NBEwTH2zacAux83lpzs3
lxQyVMAaFZYSJws3RVgOtaVPjjapRLfd6JfdbkzmShBpW/kfbG/nB1N8jVrKpRx+/1B9MZC74U3x
EQNV+w0/auPGLAIHd1iz215+rnMfh205JsgCPQfPPhmqtSZ4XYbFWxOmJsyeVtN6DKvpnuARKPyI
EqsP3ti5dQKAZiuMFbRpmSefY5UVZuaiCD52bY1rdFiMw/epcQB2OgtcjyTBeqz3IEDio0r43LTy
OSDmt7l6m+ZJhaMbv+JAFBT79AgIHI1KsZ1zZQ0bjcHEB2W3ODuakqAipE2zQk+ekxPRzyfYZkco
tfW6BJb/KoWLrYhbWXsDAdeGTaBDZO5Mw5PddQ7Gk6Gj7xuEibd0KhUmS2S90UwDXX5JjMq5vvzq
xfILTncp6swF9gFSooR+v8yIgC1SklfTI5J9yOEYRlxlRj3/SmDfwJkTCURhZT30HsGZGI6KlqwU
7n1yFxLLcfm3nPuMuT57Lh+XAyJ38mraYTAFVurxMS3Ik8TD0MQLpRjMJvwHZ92fA52+lViOTVIW
XGUzs/k2lxjDbGQvhLjuCtjuH3xdy+5zOsPkcWoXmoRUKPnfz7DZKHihugKFoBNVrCHnGtCdasel
0YTFHHAg+aIQw6PPeB8168tzury+08FxLFqOvOV6K5cP8Y/tvx0b6NDIJA8koxuIo1pPIxhJ5Y8m
Rhx/T+CEbTzh6zvFe10Gof2CGq2Sz5d/xJmvgBKfbwD8CVWOOJmBrhzCuuG3HZTEGAuz27RzruxW
5S9lgazhg0c+M98cAVAKOO2ARk7v1GmPrQQwmocGqKuf8NrE8U1UGJvsFEqDaOPmDcY6eTDUn4wa
kuA/OAOlS51BsUFfGFj+/ZTLEeFiUtneQcDu1wtOzvZK26DyHiZBgI5vw55+VEQO5h+cT+e2G0xw
pO24cIdorZ18zAsnrYrptxyc3qG713dSsM0Es3dfZpCbdyDVQf6Iagmqo/YG40AFjVTDJMVva/ge
XuFW2w/jpwCjIGJPyqmz7qYRDcXx8oI4/0P1sgPzrbPjnSxLiwYl2lbpHzyMnoo9KB1B2abqp3ts
RExcVSZacaLX9O10O87dtQ/Fb9iHUTTSry975e+DiiOLRG0vcfesBr0XqRl/UMOdW7ggQh4nsOQL
VifzWSOIHPzS1IfBQC1qowX7FJGH8QPflm7+z0snSTnMG/lrHz7F1xKMOAOTWO+D1eO8TPNtplNZ
VoO4Nfo8qDA0bYbQXped8KIvl1/HmU1i+ToVX6Zlcxk+eUySI0ZJFeId4NHj5tC1hF8MqeDWb+cw
b740tSp+4zKQfmtKkT6O2J3HV5d/wpmCAIBIMdeIejBSONmSU1qgCNN97wCnjs4wVjVomsvCfu78
GTmO7GP9DbvwRF1fHvdM6UNljJOWsiw+mtOClRjvDmmh8A9ocgYYLpy7+eJch+V2MCfRHo/iKP/g
Wc9tUBgcC8FxoOk+nJRbs51gMlP6/iHBzTm6KXs6ezEpLx7xg8hwUVN2NV0ttNsYv4X96+UnPrem
yfajEeCBVAt1MjqWbLlAm2Yc4syQ0wZlXzqQDaQrK77q7baetpfHE8tfeHIE4R7ELDuWw4aoT771
oWf1kPzuAxc3MIbRT7vXs58U4iWIR/Oxr4rpKW6nJSUgquDyjTK+0kaO62JGsjFTkxfm1tC++QGg
fa70oeoBZjaFZf39YCY2hQSs0jIOCq+Pl6Ce+7uEuaGhi2tkvOmbPsMZsHXwQcxTxK002737NMQ2
ah+ly3RdnqgzS5F2hUnvGhQahObk3PBdoCrCToxD6tM24GKoYvvXnEYw9ECm6g3F+yg/WP5nliI3
cWFhbUMbClnq+7Mqcx2TOMjAO3SVa90UZNiTs0vitt54TpVAjhuwi90DgAQ+dNMo9V8uP/OZko/H
BUsF/TaFbS+L9Y/yRKTE6EEDcQ/GkGREo3olWueph6V1eZxzc0vnQuGQRTfekifbi4AvWBEo5h3S
KIOtlU/C/OSGPXEgDY6sJA4Uff9wecgzO5rFngKCw7jg3yePNoreK0KCFA4wuJrbeLCGcN9GMoGE
R/rhGsoWje0iGNh1Lg989ln/6p/gKMDusrzzP+ZUdRBnvGHwDg3e1jdZ6VeQsSRGya7pus+9CLA8
+AcjAr+znVlCOPpkFfU0zSe8NPwDlsvejUE+4yvyXZQ7ALdYIJPAKnaXRzyziXFScQ1fel8cGifv
s+4KqMJ+6x0SNtNdgNf1bSKjr0k9ds+XRzq3Qqkk2bn4JKX6q5L5YzZhBVQtFZw+TLUdbVBAEWdi
DNMs/8FbQx4Ls9ikW/m3XRL3ULD2zNAHu2ravQ3DHM/nzokfLQN72F1eGOLb5Sc7N4d8EFAx/mrM
nh65zii6CM0C62Qx5ENjRB9xTQopjidVT7rVf45nWEp4TCMY44JGvV+WYxhGMUnfAEBQ6aBwFjP8
pXDAWMXUiGAuP9u5t8aJ7sACocqkoHg/WIxLNPbbkXfQLMatolGzUJ7wwPwHb+3PceT7cay+Gq20
n70DLlLDY+qRv7crLHQvWAMtvg1attnPy4925rUtHRftKeZRULO9H1JMuiftxNIHQ8o320+8w2zN
hzqpnIfLA50DMBlJu9xEObkx5n8/UpaP2IfgDn7wNLmWWVubd4ROBe5KGXW+x5SF7FnlIfAtjEgf
1ACbXzZl+uvyzzizndkgAlQriiLUPQVsWq5yREyNrJsWF3wrdsTzQLTkmvGyz4Iw1g8e+8z8clEG
LAWtMVERnmxmBRmtUed7xgEjfwrwWQcPiR8KbHQkmqDLz3ZmmS51p1IgpoQEmidjeUnlZ7m0/YMx
5xi4kzo2Ed8bLajp5YHOTKIiG08AtlFwgkW8f5V4B5J5FgvjYOsGzi9G9jBJ60wZzRUZf3nzLGJI
3x9cK84UF2wZy+duwRigvfd+UCRGflC3c0BTiFyspzAP9FbIkYgUNWCUvyEtRYZ3ZRhEhGWP1UcL
51x9x/guzA8awxCQT9Yv8Z9OXY1+cERmI/qdZCF5KBL6JQEBhuGDUIG8BpaIYIDmZBAlY5q/Ir7G
zRo5OskS//k74KfQPPYoFE375MN1YIjI3DWCI2IXhIoC21oaqzmuFwmM/VjN4uvlAeW5t86pTOEI
BIR4YvnzP84uSHclLlYuL0AbGBCDi6hjxiWoupoGEbp4HZJvGdxDHLUINi/L2D72KZI60toIdtqZ
WH7GVwERLjgh6FlEnzFWxft2oCNW7zzHxjRKZHZAoMDM6T8cRk7Qu1g3hviim0XkxcliJhBG0wEy
rF/a7raE1hF8woisrb9fftpz25VD+awcqi0YXc7JXjwZBSa1XRwch5o6OSTp8NEJHDve2kRG2Vsn
wSgLkYB/nCy9C0JIjDtVwJT5z0tqWDKWCYKB0wcVw/tJD7D/aga7Mw5ktftuAh+18sYvmZjyr2Of
uw+ZcLPrMXXcTz05UdvLk3Bu8+Kahc8jvoYs/JMlXzVw7SOPOcAFv3nxI8yLSLTLm1UC4vrBWMvf
dXKvg1XlUmK6IG1cot4/KCYYuBioyT9gosFVFacJv8aKA+cm/KeHO7cNkPkr5NEN3uiDOaxww7fj
Dz6qM1U23WZ2T3ZRSWvgBDO2ZNPVU7tcLjFpI9aWpK/gyc9D85EDJR02HaL8u6lVY/b7P59paoul
GcQEAGu+f/rAzdAmua1/8HG52zoN+mGyblHimaGa95fH+ova+bep9uBF0UT4P5ydyW7cSrOEn4gA
yeK47VmDJaslWfLZENaxzZkszsPT34/678LNbjThAxje2EB1FWvIjIyMgHU9B2iKwoRcTc/QW6KG
79CPw0cP3ZmbUKbevapAIUV4KOq/ajmGWDvHqXW01kwaw/BqhL1Nr2jZywVo7FJabzogNpTBKBif
EbUyXGQ1DMvAESwnvG9wqfuqS9faO4OGQaOnZM82PhU4i1go3KSm+GYl+LVWpTJyFaAxtgp7P3cX
3rlL24GPYoFiUHMlsD39Ko0LgNG0jvcm9RSdcAvat3rI8bRXV7hLSG2logeJthA3wfVPdHlg16RI
QExtzAklvu0WmsSN+i1MHJoY7apvHtVgsqrzKSmsRwUG2BZbbjyurw986Y53YOWZJkVX+CzTD/vz
jg8600cn0X0TMQqXDvJMK7Vhg2SRdoPKfLfw2S8Oh/IqceEkYzRPh9Qxp9m7Dtj2bpm+Wj2A7EpG
ir7ubZRcbnmJw/bh+gwv3TNcpETyFJYhk82OOGoTnXSjhm/a4mu9Cj3LW6koZMQPkvIgfYWFkdIS
FzfJa2lU2c4Iauf5+k+4dK0yW+SDiZ00juDpIue0pVVlb7lvIc4Xh5agrUbS1f7ZREGbb66PdSlq
mp4NAhbwCnMOA4UxyL7VM10TfZgDzYx0J/Eo9z9TFWqNhim48mSNNdLcjoR5unDVXJgpwCT8D9BJ
i0dkdoAqDbJCiSj6Wz01pvW6tIu92dU/WqUowoWZXhwL0MGFIAgWqs5WNY1HpLlwLXgf0zK8idHi
QfESp8+daRpdsXAzXNi4U7WBCIQKHKjr9O9/nJOmVXtcdcLwvS2c6Gmio60GL02+tPTl4SuWL9XU
L+zaz6IqzAt6e87YH3TjRXSDFuF7I2JBm3UU9ghil3WZ3Fv+8KnmN1gfajoat/QgBMFdrzb46V7f
S5dWeAJlJuwCifozZiRm5jEWIHAIlKnMDhEuf+kgf74blSoWbobPutbskbL+HGy2deqWxqSm18N3
VP3cf0P4yeo+jbRmXw6o9hNyIz6x4ilHv8QkF3+u8xbh+lVPaxl9HnQFgUIL0/rhKPmor2kQHsqF
PXBxOfgYPA8QOFxLnO4BERtQ/AN+IfoQPTJPZeAY+1TUyJYDhqPidH31L245eO8qNxflSDEbDns+
E9Kdy3Aljdm7RMf9atcjiY1qJaSf4N6wmo/rQ17+CK6FNrhNIYXQ/3SKXhD4PowU/z3TXVhWK3rV
rCOePAOqBshj54dWRUbopkbm6D5LXQtnHteO/ydI09+oxAzAW0UMMQnbLPnTaYxOW+A8X/oKYDLT
gwV4B2B4+hMz5o/zK7z1ANmHCEkwAzMJTA8OSok40MI3uDjYVAeG5TmxkmbrgeS0nVaWEr5r2IP6
j9Wo1PVuxG213o9Iyv2+vvzTjTU/AlMhQUyRKHSz2WNctOZg43MQvadFFiQbs4K7eEStbly6pi9F
hBQkifPJJTU4NLORYKibPXaBKI0WChqgMZD3DyQj6F7T8V0u1rCf0JzQIdACOkf9jSciuYXbmuMH
aRYH9Ozb3fW5X9rtJgRsXixQI9Lu08+a1LIJRKdG784/UVi2t2amFA+aF4QeQixGtXSfX0z3wEnN
/x/PnMHclVH5ApWM8N0wIq29we6rSXeN6Ok5V63grgBt8b5ir+GvLavGnogMhD74NCjy4D/cshY8
VOB+WG98/9OZT28JkQsCaXqWFsMKF91oM2at+GlSSF3//SoD2RoWEKpKDDbbz2PduSNtqhFtPCbu
A1Vvp9hUNlD8EMMp8EsgJFIXYoILEQlAKq+IADyarpbT+fV4gOlanobvKbll9sX1+rjea0gufkGn
1Y93YdH5w76RiG7i1tJnaN//h0lbULbgilK0nBODaBdp9CHmUhstWBOYxSh0p6oBv3Ubtv5k90oZ
xlsY9NLNAT9VcwBAQT/F9O9/BAyKYjWeynF+F7nSfuvkgCl04vIwpW36fn1+l4YCeyGwM4n5tHkR
uiSMhkZYBe8BAmTRrYXu3xbPCrFLs7xRD9cHuwSLwYohYaD9jPT982D9MbGulw29V2CBqQ76AYKT
8zhkQh1vgzpBvYFSBDU/ZIgUdU/RDNcHen8lrECTruWoYhYLkcOlm4MdLWhChpGHecnpSoeiyezc
G3wEBhX71h+Ji5rCsMOtHBAb2VCBSb9eX4Npx87vaQASzg+xLkPPUgpZlwipl6X/nupxaaL13KGL
PiCtl99LxfTXheK0yQbth65YuCsuj0xZ8H8jf0J2fyy+6sUqzqQOW9lxGrGlpmu2RxqnXQjsvWJ/
Sd0UfRKXECjb/oc5O7ZJoA07Ck7L6Sob2MwoPCf++0Ab0xN8Q+/WqdD7/NHyT6sWxo9za49q8evv
h/1keE4hiW7bs4+rwVsEgqwDuLlavWuRH1uFXNyHANWNb63s+hohhyge/8NsHYqDHCh68vR5FoW6
rtn0PmBrjtfAs4dlznOFpd9toaLBtotTDJdWfqJg0Hd9updgEW4L3vXpkobgNJ31Pz4w6kkm722o
vDWq1g13DlLnN4hKIKXjq7WNPSTN94kTlvYdBFs8k217oxRshrVWNiOCBKrUX2uI1f5/iLqo4VAE
Z9/rIKSnv0ugmjQxw/z3usdxZ8XDSp945nvRe1tijLBweV460kBywobJM90zs9EsRGPYx4b/7icd
PsF5a/ftpijpHrJbrdkkSDz9lw9usLPJ0Gn7tqbQ7I91B2Cib0lNwvfJdufYjzjeOqHsf+tp3CIc
TAa/UZXFOuPFeRqgoJArpxt8trtRcgjRyQ6C92gMx3dqOY36tXMLMR49KE3lxkDGdqnaPu2g+eVF
RAv2AkjAczhbWySOEC022/AdUZPqexlVk8Ll6Mi1LVKnWfiQ87efpkEKjVQrEOEwBWnM6bJqkYBE
2fbiSdInhbAhur2WKPBXLYWQB4ywsWsbRWr/VrLAWHqp5jOdBiePIc61QUNIFk4HN8zEjavK0580
F7Hgrd66sVesK2dsy5vBiBLxjJ5bt+9tKdQvKHsQmyA6iTmqYap3fjA6NHCadTcJxytm+gWxio4u
xMz529r99DtddFSnkiEsb3t2tWo4rnkyq7WncrDVbygeYfgagwCuUxwhsk3plOHz9Wvm/LPAFIJO
y8Dcbdb8Mk9RxJo6uvUn4LLRf2xwQHoNdCUZNj0HrL6NPVX7rtE2798IuzK+XR99jm1MlVH23/S3
QIJcn22KocZ921V1/amB3LmtELP71/bMlndUNQ60yTqbsW9c3FejdFcpGJZfH35+6KaBdVgfPCZw
eex5lsUsDZ/uTvHky7Detuih46CX6kjSxaG2loi8L70m5xsR7A+S2NSma1PXmW3EJNIbFL5z48kL
fQ/XFNtoXxFXR9LSCAv9L4OTaXom+QSgOosMUfB01w8DliyVzMyneghwzOztWvmt19LbgGuo/ZdB
jYOXtK7bm+uremmOVIj5w2UGOjKbI0saKSl7DRc+Jf5QFCd113Un7Fv8udKlLu95GDTN0TaJB8hL
J2u72Q7SM8XqagqWTxJVQExbegVQs/XUR2wWfbkO1NrY5BXWh9fneJY0TuNOTIYJcqTpwZ0FfnoQ
WiXKZ8YTynMuWl5GAH7cNMgomqHAVyVLq5+VSjysRkq4zUbT39qNq3//Lz/DNlQgKKgGRPynnxgB
VPQsFdt4aoWi3au9iHeW0hnpqvYz5Q5rL8R/okH+OwSh81BVuXfIm1BsFn7F9Dj9+ZCwGBqXKzc7
x3Tq/jn9FZZZ1GjSWRofoWqwOB/svN/LVvjulvs21VYtkhFfx5gq8dbMsS1dQSsbpwslSCYBxWJ4
uv6LLhxsYH6NLgEN8ro5L+YhW5Ul+OgYcC3i8FYtw2BX550+uXPE9zWWKQsrcL7ldeQLubvJ8TQo
XrNkOohUacdm430dC01FUr1M5ZuaICqYoY1fbq9P7vzSRKqb8wVOAEiCIsTparteHCBdI+MnrceV
5JEUZBT7vuraDRrGQbrFVqi1N1lQFN8ta0SYRG155FfXf8T5uZtIzlwroPufye3pj6DTy1Ryc8if
8qZKP/g9DfbHHfrmcZ6i8uJ5vn4Xoyr7l6jFdE+z2yeCNzg0MPPpsFAdWkrAlTjGPXYuO7fSsPfs
bsgIJg/HyXv8+jTPNhLookNNEhEbGO36HDCguQw5S9oL8CvDafSmJsN8Meh2THYdppf1Np7g3/8w
5IQWTOxSG6jkdIoZOqGSrkr3qTJBwm5y1wz3RWK7yPOaWd/hGI2508KynqGAHF+YJKAGXKIkO/NW
E3xFLBexWv+YIPOLXOaoZuX75Kc3vvRVb0Q4EWpudasXbvLFzmhd2A6uP2Rratdpf1PUBXbJkG0D
ZeFgne11GvtozYbLTMGPQuEsIHIDEP8Q87en1K6b17js0ncbDy3E66qwMh5bitk/ii5okicsuDPc
BexwgW14YQeA8iM4ruoWgNG8JRSAo8AQZfCPbaR0t7of6t/xssrpJil9DAkhBC8hzWchGXN2QW+m
2gLSEHP6CfZoCi0TuvvUenSm3OUiSW8S6Tic5h41M/yOpLHBIRUdcUqNYqnr6ewum/SaSLRphYdt
DyXidP9hSV/HfViEx6CocVLu0FrdV+jLBnu6N5ewsfO5wrSZ5qlC7DdpbDsdrKVkAt+niI+RotQ3
GGOqL6NZiH98w3yHwhDtEjfPUaqebNcWjvb5Ez59U1uQDaD0QT/ZbGyRV7aPKwtjV4H5zcvA1mnJ
QSm3U8rvVmDmzxnWkevaU9A+6LLwd2/4+sJhv3DwKI5CeoHYBo8ECOl0AbA8U/Iua+0nUfW+js6+
qOtnCA2K+ejgIzyutC4negHa6nCw6HrFOxhKhhymVnQRwsF6oN+Xk0fLwrbXp4FP3nRAT5qgybkB
xmnxmG2DrM71DIUllyiOp31ba4pZbPJS2i0WZOoQbkLFQRQV0p2KcKBVIaVNE0SFdmzp+wdHKmO5
76POi7BkdNAvzvM+fVMHgGjKlKZi4PEyGE+TjYu7a2y3/+2EYfu1TrD3O2J7I/Eup49HbgNZRx/X
b9gz4JJ4ELl/XhHuVwqa8xQ/AiWid7blhFmOUm6Bkew1Vu3+Tc01g+Vb6Fv7XjPkGnKWdpcg/7Qf
7TK+t9U2Xbh5z95Rfgo/hC5VMB7+zHLwhmfHtrzew29AmOnBg3X0zbe00t5WaudPcqcOAui+VUbP
1xfhwsA8aiCXOgUH+jpnGw9V9ib3uIKeXLPU1L2iJ/AJwzFu91Ta+rWIx/Yl8ANINtfHPb9eiMhU
IA5t6iQ968/6FJCUSe8f69qE36MOWrFWPNxtViYaywvE0UtfGi68Sy/6hBgCApweL0eWddbiPH9s
cHP+FXh2Fe/rNhL1Y4easbkdrErL1llkKfV9WmOq/FxDQpEbocWoI1dqoSycq0u3DunK9JzpYgpl
ZudKQVPfKForOIaIrr9KXvOHJletFUTESfu6DotVmsT9TZpi9YRPVduvMLCs99e/wmeFena8LR40
3gfOwTmsiZ9W31bYLD91SpPJG4wTRrQQvZi2kkZH2nqbhnmb4N6Iy8TabG3zHaPJTG6kkUTNoc+V
zHv1MA3Gg9RIhl/9Z1eKA239UUdn/+uoBQEyHNSIi7VH4+fz0EVYRznGYNYPimOh/owDtf9l9IPk
l90QeMDBysR96TZ9u/NjEYXPDvzlYK3AiMOVxFQGBnfiHOF0w/CsWw3Dna3Z+GG5C/CTGtZeETna
3sxrBUtvB3VUWr5c+zCUqudusPvOw38jLSgOpdYY+EAgqB2tK8QP6QlELNLZsWMRRHedIdbuGrej
JkZ8m30tBvRM7msgSjiAOGsVt6o2quKHMBPEOlGA1odt7/aWtmkDB9NHJyzGRyS6xT/SzTR3hVRt
+Hr9431mdfOPB/mal8Pk9qIGc7qrkd9ITL3AB7g2suHnkHXFuKdDyLLoum1CUNI8RfMfgWS8D9LK
SZsPWvXCT91LOkBQZCpbzOyL+sHINNiGGEA0/5Z5UlD+9fJKLlxxYnpIZz8XAMKhOWxKGPjJpz83
zPoWTV5XeQpgA7cbv8ngseS+N2AK12KDeNfqbVI8+nWlOnsFMmyJzXFHJlOluL2uJPQXkqqyo0li
pfQNNS22dnNokirCUAWp748RuadyJxJV/tC6KH6GUxkhbxmOKp7FtdWMW5gg6aMpO2vYKrFlMnCV
RphLt1BP2eVtjKuEq/VEWgXrtZJBOxTbGn3MpfN/aTHQ4iBH1CC98vafLoYKIKNKbN6ewhRQ7gcP
XddhZSF4SFdlPUiDgizw8gohkkx9sMvavcUaWclve4RPOox92lre5qA+SznseaALy5GWWYruXM1k
Aqc/zKptA0qeyI5xgGHdI56K4/fIKNvwocTS6FCFabXwDp+PCBoL7EZgjxwphejTEYNe4DoZu+kx
9CtdRZJIJ6BJbYS1/Wp4wtAyXl0/OJcG5M7juvvsIJ0LHWICptm6V8ljanXOgRcQKtMAx/Gn9MpS
26uVJ6vD9SHPn1kIjrQF845fQp7h2KXuqDXy2IZdZa6M1P5eJWLEei/NorVAtblAs2d0F4Y9z5uI
b8hZ+cuC1zAPK1KEwigf2dmRGoJnP2BO3ObryO2Ln6YB2t3TTT+6W8T4BQqeptJC3zH1plwC/S8s
OCee7M3SQf8pZZ1+4dbG3askgjmmOjIAFQr3W+7D4LtleDT7FLlcCKcvjCeACByKU0Q2UGdOx6t7
v1OMJiuPeeoG+zT3/nHxjr63YNLvQ8wmj9c/7oXHnKnRQsW2MUBY52lz1tJbPWA8fkT9rcblcwgc
DZMsXOAJksWwK4k3gi0xjqbfteDJPEptnoRHrUcJfiFVvjT3idxKx9+kPTmvlGFUFUunaMuj73nd
3tdHeS9iTeCp7eWPuEaF3cJpOusKwUSDbU0MySmeykizELKKIsMFn8+OVmjgqu4FqvkBQNa7h1Ha
YOno9KPYPVQ+Q6spvI8VOXP+qKZGluFWI7oa6/HCMdeWmiliZeWavc/RccADpTZiUuxCGHJT+Rlu
omoz4l/bcI2g+03B+7to87jdBVgKBKvOGdxho0R4/n51e7gr1z/zhTPM/gXhQ9CIppA5gcM1IkX0
Vp0cC0TiXlTEG3cJLmcMKLpbicDFDe/ezfUxLySGlEPIv6ZQETHKOaSY6vi5l95oH41UxWtGp+PQ
1nvxT4ETyt5SquhNDzBDDdyGlfZ9S94WmgZ92lOQfMeRWhv++mxRJdLdqXJBiwdqZKdna3Dr0IZP
Yh/9UIuzVTlY5jYtQq/fouWu38u4aZckHc+39AQn02pNAWOq380CB8zYcexAheWYIEKorJocnW0W
YXgNIzXWkLIv+4XQ6jw7YUQBN2gC/EBgpnv1j+Jv14e5k9SMGHvj+B2zVmOdjOPkHlZk7fb6J/5f
U/xJYISeG32z0/vHtcU8T0fzzLggyAtcbml7bH4ERl21uMtFSRJ9AMNUfYV2RIBsfJHT8L3rsy5W
sMUN8Cl+5WQn7nsthFKpK05UMdx1+HeXTxkOb8nBzK1E/cV5q6yvYRu1zobmBcf/QTswUvwmUvDm
OoKDXx562uluexXy7D0t/MRbou8hcPZpZ7z4tfCNB8VSYcdLEzdBFkKLGjzAifM0YhJdDsT5LfBd
soFkqAy3CjYMX3Q/rcxmLYhwxEoaZqOTUQ6u/qqQo/EQyKB/Icdtx11Cl0qKip7waHe1ym5lqmWD
NjuGYm92K9qHKaCPD6UVmaja9UG9KSKQ303HeUzWfeG7uE0rKlSEdeciMvLaFKJW6cBrY28tu3J8
omPNxUnPdNuPAIJIijxXjqF33anPWm9qA6Z4mdF6NxHy3N69FWDOTBCvmU+p41XZCiciDQZ9XA2r
Ite8rxEKY8YmHUVVbnJR67+IR+lJyTiG+R1UdyNcoZFbfCDrXv4oG+CzPQSO6o7zjFpTpPsS44w4
H8KXMqfgKpANfC/TtHgKDb8Y0MiPvSNOEeY325RxvE5bYLpNXiTVHdIRebQOi94+Wo0vvuEL177E
duz928aulqxA3zOsFHV48NJN3V9Ak5q3tetJozfLKXOuU/oGMdjJ4V6tsU+sk4dMtF73EGEw+WHX
NlnUoEXAv4XAyWalJBUC3wGUOX8/gBfKTehWar0v4qz6wMaudO4CLYB5beK+F64gn7kYFWcYK31x
Rnrqn+gKwNdVUVPrzkFC+xW4E7+3ynCxvKfd012XiDSiu18GyP4P4VDQj5BhLWXarl+vosiSkuRs
ugBwVUe+XVUa9x94OvmPRupd/MCkgg2OSU6zHTsvuPWSLtVXRqc23fOAEny7Gcdq6LelFxe/0Ekx
8KJp1G7E4tymyaOheqi/Fn4u8CZoK81+wevQ++jwzFOeG4Dt9s5RkUpb27Lxgn2Q0l8KIDO0JcYC
OTojUqaqgcDGaOIwKam2/ShryiGYUkLU2dLM0kzHy5fDKgxr/Lgayu35Dm1mjVzMla26CoHg1HWk
FnhZWyiHvbdZnXbfNVkY+qOPq3XzLFj+dxCcvP0wAmzJvVXrVnp+E8CIuZ9cT/N//M7KmydKsWOP
9V4pO/yn2sr+t6n8qPtdBaFhPVQuwPEuNdKMXmTMn25zNXSRT09GKfhERf8DLXn3UeLkZd7Ffqn2
d03STt5kZZDg5jp0ZE0bTw+9hxH9hvSW/5hs674remvtjAnwZEKspKzw2tC0A5bQWvgtNWNalqiO
1TdwprCHHGv0WVYJ3D3EUXxsp1ALMAr72FSQbaZmnMrZYBsJyakui+6xxHtauyH9UfZWG5nuHnM1
3OdrH4tc7AuHsN1lbh2nd3qRDN1O+BDRbqzRHcYXeGhu+cB8vfw1iqKebDIpjfpRK3Trq0G3iLY1
0jr9VSuuFiw8lWcBw9RByM0NqYGy+1mXjwAukbHaDUfV180nL3ZoDOZy8bAmwcfj1hgNLdx7iRcv
ERrOnq9JIVC4dJtPdG4ooKcPimq4vgMLjwsiyZSfKHG/1EAW4QZdovRvmVkoBgDUUnKm3kn+ZswT
WQNanJkI55hlbb7L5Zh+BKQ2xcobTPOoo/+zEOCeR9sUJChTTTMTcHjnHKkRZCmxCj14zsyOBnD2
0EPY59nPJrC0B62s+lvVqsReG5H/WuPfhz1t3xrv11/teWZFkRvKCtglt/pUNJtilj8ihJAqJ7Ir
dvqsDyLXV0JSBdOaPPzAgijalWpEKjUmZtmjPt1h7F7iM7WAIZyFRSZiQ8RDcA8A5s90WdJciyK0
iJJnTeJRuFNRIfylYPuHQjO+WtUtIsr6Qj55DqSimUDbEyx5sqop3zmdtqbIpjK4JY6VCPMVuuLZ
JsKe90tRFcQGrtTkQ5fJ2Nlgv1B9yBxhaOBu+IGpAdi7EJCfLwAZPNw8ch2CUdeZfYMIP9DU17P+
iNaWiY+ahi0r7RgG5k+1/eTWir9A97hwrqgBkt/BFYJVMCfbZqFqj0kjhqMpk3HVFYF5SEXcfRuQ
PfzbztNpg1Hgn3j5k+jIGZkichQ8s/38uTFL3d+4onbXtlb48aNrR/U9kl4lSo95+uv6vp6O65+x
KMMan9wk7C3Aps/aPzvZDmWpy2en7nTv0csy9hMHsUIVJPD30m9zf5Nm5FtfhNOkb9dHny/wNDoH
exJPg/5Gzfd0exHd4TUqk/oZEIhWB+jq9lOc6O2NVbUQPq8PNt8++lThpokNCQX0qlCPPR3MHuNI
WHFsP+tdPdlgGW6wgrfYO7S8jPqH4ctgqbPjrJw2SRPC1CYtp2SEnNIs1B/CrsuD0i1eUkWgH7FK
1cEUKDZgu0FYVqT+AXZkp33L1Z5YnXh+dDcQZsRH7uuUPuHbYmiI2Kg94s2KW/DK7yMn2nks0r0p
PIsHVuDmuw5Sp/9Cht26O3pMCrnORde1P1XF798GGPPfk6bvrefrCzp/7z4n96n5RykBeuUM5mmQ
4+nIZeqX2u/T48RVvC/JD15i7DbWSl9Zd30YB7+vD3om/ciAVJDoHIf9xU045wakje9ANc/yl1R1
S4kOlofNeWOH/p1vNrZ5g0h3v3FaRIJ26VCa9q2jyfYgKzoY96JDsG2FU/Mg96Sz/cHFor4/6Dg/
9gsg0YSCnB4sBwoDFxXRrUXL/ezLhzQ7YFRT6c9DmUl1F4OV1HvEBPSFS/H8CDGOy7KSgwM1znUE
NPpswZsFBm5FFQ27bLR/mjDOwrXWqhQ5ri/+pUlxGTIfUlgO7/y8pjF2tJDWn5VMCTcU2LLgxh5F
MSy8O5cm9ec4s8VrHC1KOtXTn8kFCpzZXXgIq6ythklmRIFIdn1al4ZDY4YeV7KI86K37Etb9g48
/5DqNyGbDO9MM0z+VYM4W8JGz5cQ4Js21+neZcg5/QCl0toOQp1Mw4u7750iMbprQTVf/3ZKoPqI
fqMHSimZ2PD0sisKVS8jasgvfl/gsao19cizSa1tskHUP64PdvaIgAXyaEHp0Nhq7rzpG55+oyFQ
HL6IPG7wDE8z94PED692+j+He1hi4QtdDfL3aDhGt3AAzm6haXAIiHD3aZg4c4iCLCDGGDzihawp
zFauXtHNn4WOS0+wn3j7WsbZjeZZ4wJUd2nSCHgQAUOGIz6Y3X6hk6HJbZfRS1CXHqUctzC2md34
L2M0ypc8ntL6rlEtnADNwvrrx2xSk0PZjIoPNBJ+wun3tUcoLEIWyUsaAZaKLs7WGKEqP4yqkDdN
UC1hcmdHZBqP0JpNC7mXBvrT8eB2ekEKrfDF0DJHuQ2wpJc7VAYmSYE4G9zN9R11dkrEp5YtJB3U
OJCLmF00ulUiB5E07ctY+nUKcpIaP91R9gsH/xMdP7mlBQAGfGUCS3pikPI8nRZ66gnvbDq8OCHw
yD8pVFp7MxaOH22ism2+WAlI2kFvLNfbCgpXYKydVRTFPjPd4TaxsURaJRZqVAcvNGtrU5tycLZx
66G1S9Y7lONtYRVJ+eI4+P3lKs1bK/jYDWpyLdKcq1JXyOpXdUZGX+/1OAmBaGRmveY4HP8IUPZW
Fo7L2YdE1Y4Xg8YmakRUwmcXQ0kkh+pM0LyMlmLDxujtd21wgn1hNeVCPnw+FFphwKmTkjWE1fkd
hCCY35mEPy8WrqIvQRDT/diF1bHpIc3urm+Y80gLL76pLs4Ohd0FVH36JeHbhqSOevnSjI4Z7L2+
Sg42/cwYzXphXf521Rq3evgto7kPRCOfYfwjE+CNPWCH5iEYD213HINso1a28jSoaYHbZlH1kAZa
35DbyPDHfyMfp9h1ZTX6b5No7UDtYJA7pUYGexUpQVU8Fk2opgt8lrOrRgB9IWsPfgRliDaa07lx
xMs4xNP4RbOrtl1rpfT3/KTma6+X+dug2witYl27j0CdF7bLtGynB4Svh2IJJxGE/CxC1zCm8L1i
aF5kAJa31hJJ4dzoU6NZY3lWVAgc49i5MOjZlT6dRoqHNA7BloEodTrfpnB4JPEgfdEKren3GMRn
cFJkVIsN4Vr3kGE4vMPX9q+fEsalfIjcBdEAzThnZ8PECBUf9xddVNG44quqt4EYbxz6c7635Mch
saO+hKicHZMpOqRfjnKtahPBidPZtkFfRrXpKS9ZA6aJwSo0jpXbKkm68zo7kdvrJ+Usp6dmScMZ
tGZ4GQbX+myWcI1gtWVD8DrAVb8LC0rRWtBF9yB9X8Iy31tGqD1WUVU9ANSZh4YpPxRlt+QsMP/I
FMchZ+F2SNsuNMg5tICt+sQ7KuXbJFz6PuRp+6AA5K2FF9rbwKvigzS9dOGaOAOTPkdlsSlh0i0N
0fV0sXs91kYJyfMN9mNy0xdCObQibNDX1ax7VWSYZHAWDwU32m3vJ+k6HPLo+/UvcGHmZDBMnOyA
Fo75B6/7VOUlaMo3sKtmheKi3PSdk3znVuofBOyqDaR07y/vECYO/4Q/dKODUs4p7RqaKoZekNe3
VH+23eD1GyrEw00Q6K9YsI83ZpIrqywd2oXDPL9BTO7iycOISGnqcpwfZjc31Uar8u6Nxe1u6kr4
N16vKtteqj9S6VR/GZZNw6HXCkIHkEIsOp22P4A63Y+qOoB69OaCXR9sK9JXxeD0m9wOxMYXSfRU
1Xr61LmNszDRs4PF0GSkdGaQmkIdnwOVaoR6XB/Ww5v03Pa2GTFYtxXDXUdFor2qnhrvJA2QVCoo
//FaOMOmCjDF7ZW/vlI+fwnvBW89oCHMntNFCPoRh5yu7t+8ftB/1WBqBxMj2reqKJa8Bj+BqT9f
iGmsKTAEPPof0nE6VtyGCsps1fDmtr2b424+jg0EK7+CJj/aDgbkMkEsCTpICC3OlOMH8gGaXNVt
z8cPMCd8LZE0SNeNFxWPQlKT39B4K5TbGF/mf0wzSTQKaFo22VUPtU9Q7Zmv10/k/Aqe5gDeQ0bL
IcHDbHYrOM5A4aU2+zfWdMDmW2pKvqo8UALDE+U/1wc7PxBkSlOb51Rspsdk/nEQrB8RzdHebDv0
joFGmWo74uzebFq7DsW20ME399fHnF7M0480+fai1D5l7Vhqzl5U00d03hKNhihtMK51obQQ5Gwf
sZFBpZxXBto+KzyYGrE++usaJurX6z/gwqTpR5waEllhCvuz/CGZ+ukqJ9LfOn9qyMK04z5NB3XV
SdX6HUI6PV4f7/yORa8KyxwKMXxQ3MtOd6XulcUYEM68KbXjbS07pjzHoFs41u5O8aW/cQKhLWQt
FyfpqlN6hEgUyeHpoFZQOUqI9PabDMtyTyksuUmbtH4wx1puM7bTwo1zvm2hFE8oHDsX5tPZQ1LT
MjKimvLmY/zwXo1VDU2WXPxp6FtTW8iVLm0hA9Y4ImhTQ/XchMcaRwrNcSXe7KzUgoNs3Ikz37pl
ueLe91AHqttu5RtdVGy1JLW/pqFiBwszPvusnxUuYlGbJMY628f0MstgxCnirdQLojGjHJX9QJ6z
Nn3cv1dUYeUDR04uWD3MA/CpsIZk4dSvrE6hw+xRSRUsxpE9Mt6y0WtWltZS3w7Rft5EkWK+2fjy
3dkV7QIO5NLD9Y18tqeQ7aTREqqVIEykFHa6pzjR+EGL0XyTWRj9k4RKdOuifvVkSD3bdqHMdv9h
PPA92tAENlpzH0dn6J2BR9x8Q3Qp49q2e/Rx9Ah3KafNg31ZJEvVy/NvClWQbkJEArgg6Gg9nSHy
BxKZJ9N6o4m3e50qvY+i1aydopXFJgmy9rVMM2spD74wKoEwzURYVU4tXtO6/xEnxOnYJWUTKG9D
aL9iNOqtcw1lidSzSHOKWvxK1bpaIuudHViuYLQDUNzC45T7eLaPIEMnRkuf/ZuDgtgPWVu8g6KQ
r21r26/Xv+P5lp2GIhMmziS6NmZ3kROrRgkDT3nzrFC9w0FL7kUfGO8l6vLPnWEU67amz4gYFVW9
/zA0sgvU6uhRJpE6Xdq8lY3W41H1LgY/Ho4JLXtH10z98UeiZggw+EIxd2SWAwIinUa59vrwF04M
XdETS57LanptTocfiiihllcG70Yk899ONjS3fW8XKGYPKlRc+mT/9tonVRTGp6YpgAcNsqcDGtia
d67Ug3dIH2kAmhu8IpJUf68kFR8Fq+eFK+HCLiJ7oxIMjYwMZt7dktSlSEcfydZBQqEmbiKYWCtN
bErKrlxBC+t5aTiE0qb6INC/Y/0faefVI7fRretfRIA53LLDzGhGWXZTuiEkW2Ymizn8+v2UDs4+
ajbRxOjAgOHvk+HVVaywaq03rBbtgJpThOJteGlLIztZNd08X9VD9VFvxnxP32jj49Gd4/QBigcC
cv3xIDzOLSC8KJg0o9YeoYWY566ToCFLVXTraLeifrq/XjbGJxuCmkzFaKNY+vXnE5ktSGAT4FNW
X1DmiwflM7yRaTqESf3v/VhbwwNAwAscKRTmc7UrYwpz2MjMcdBknjimqJ+9L5scctLcpWeYAT//
IBzzSFFDCp+t/dwUmKTWzLEd1P2SNn6bduYbPW26c6RZi+LHC25ofxIRSQZKDACF19hGWqw9UME8
DnK9yroDwIRkeNOmpaMfmwWTNkyQMjg294NufUEJDuG5AzyD2/L6Cw4A/JasdpSLkuaK+ramilEe
RpHM3ZkCqLV3JW9cHRxubD5qqNCT1zUEFDnbGJ2tOAgTtO0PAOCU8gyFSXlY0qkWb0UrjaDKakfm
7HaUwIvI9+TeB666vpk1RG55PSOj59KvX/zaiK1D1Uzc1Nq8tw03Y3F206TidYds8fWM6pWWLdmI
+iwdPv3JKjvjDPCif6uY9p5e8XYodGDwb4IeZ61CNR3sMEM0DMsGW3qcKlU/hX1mf/RUIK2vXinM
IUf1/w0mb83fbn11FOBCVTcOBICe2q+cYe78CLcu5dFNS3vnoL5dKESDT4synWzPruVzG0XrPcVg
aMIbECmlc50fHJAxpR9nbvVuadz5GetY88trtwPNMB4+ZHHkNZjzXA8S0EhMywplyyQdkkct771g
co0KZXlll1uz8fUoePDSQhiO6s76chB2p9ujlMTtGdZfngBTmeNEJvy0yvcA+ZuxyGTQK6XZiP/O
9bhqfZ6KZlxiFOgM8wV5FuVtDmoFkGK795LbCgUPGu8PCXJjaNehvHrOheYocbDEELD8um0BkVr9
2EYHLgbkbu9/sdtrQRZlgYLju4NK5XqhAMQVvW6jyonarvbBHqu/xthWHm2t174kY99/uh/uNje8
Drca3WxXsRVFaRygEA6yHLR2weUzjt43FzGw9xiOqdWXdhTYKWf8oNP96DuDXb9olKSndAdENbCH
ZKAeoA9+SPb0ARew5RBq5h7XeisexyY3vCRyUHC+/pZlGLqjyf0XeI07PmdeqnyOXGc4edlsfW8m
1Az/4GvqoD4sGEI6DbDVOq06vSq5PpAKn73wMy4o5dvKRpWoAy/7tNhDvwNT2/qcv+SJse7mkLyp
sJq9UQ+dRcJLQdnw2z4ZkDOb43o8lYCdl0evr1Wc6hPEQQ8we7qdPt/WBMNkR7uXfI3MZnWCDwpW
HWEtT3BhjmDABfnT7NSXolSrf5kNZedY3dqc0k8KmgxEct6i1x80z5XEiNswCXLRDJ/ysafWYZhJ
+mRHS7mneLMZzCODAjUmn6erjG1yvSGbXDUOKiVs+/dNN9RPeiVm8W7KjVcT10koLGAUUKu4NKTE
1PXQitrQxj7CwrqoRB4ecrMpoDtMieXTQlo6f4rq/JsLb+Cgx5JY6BQjlGpdy14mHmI7ifHG9QWw
mIo2cw2wY23wVpYlvgG5YONolW29R9dpaqGhhN55DFnZvjb0cfJIaU3s6e/c0KDkPKAuhUoHtyZ5
3eoTh12RGHnfZUFawlw51mE3/2Xa+MPYbeYhIsG5z99l49pvk0pc4EKX5A6d5b1DG3942+nitZZw
8iehC8nGJYOQDYbrT2OIwpFgbpSTUS2cD1CT6OXDnY0eXn08WnTGaPHw9qZUsIoTTQkKBTECTrop
Jh7oqpI+wGfII9+di+VnX7fOx/sRN84PTkUeHnSFQF2ty4h6xvVuWXER5FERPs+znUwACmFO+6G+
/JvUnvKpDbUWTrvrvBLTzKTyfqUVSZIJru/muWDHiJosZhEYQxnUsExoMdtINCOtWn6cY3v3bJbb
9aoQLgPSp9CAUpOvrOEPKBO0RT94zG5a9OOpwjG09GtoU93rLwGIcxI0jTIxGMDVoTjlWmSqsSgC
kZkqEO226Y9mk7joPFh1dazsdq9Vf9t/4pji3pEodRoL0MuuV2ifGlaT10sRNEmoQ0KFVDa3i/6T
6mL0Bs2A5JHiW3dY0D+0DrIvd8i8JT1j6zb/dX9FbZwcyGdRdpKvapsE6vqXDLUeocIcl0Hc6J5C
qRRBy6Rib/l26wTAqgGJGZl6uh91fQ/ZGNEyAzjf4mMjASfXUasq6R2qpfMFTlX7MPPvPKVJz9kp
xuGnk3loHrw+IAg7emycUSRCq4BLM3AXMVL6aob7PKVR91SNSzPBcRn6F23ykldm9nKEvORl/0S+
A9ea9UWXRYWS6vrFQLyzfIxBUfzUe0tpj2227HX25Ef6favIYPT1yP4oQIMXWN1FOZVBZOx69RIu
WZ6CSHeL9pPiOVF8NOoyX3ZOoa2vB/ydVhyXDQtxNZm97nYGPJLlIuam097CyyvyF3NqjL+XNJpP
9Tw3O3mT/C+uB8hVS80HrTFu9lXEeog1byq7BZPPavFhk8SPjWqVzyNQj/iAgnb1ggZz8ZWqzfLQ
J5Kcdn/9rLeJnGGPljHFYFncX1se1JYQYhCpdtEpSxW+3uvGp8KiF6dEnvljUPr0w2B6+ef7UddH
4P+JyrMUMSTKo+vNGS29NQBN0y5qXWuljzCFp8NCs8zj/TgbH1RCXOUjlHTmppQ3F2aLgnKiXhZw
WO2D1bXNcMTna0keklRXvww6ULrzH8SURVi5O6Q8+/URoHSFG6lepaNNX3k9qOuULrw/ZiJJ3/Qh
BT6cjL1K+Xo/6g2qhCllPgEcgJViTtcALWMZRgpfo3FJ26X6EKtmcVRD0ZeHmiScf4xP5mimn7QB
wdBTM43Lc6439g7CY2O/0hv/Ve0HjQ+S+XrsqdHiyln3JmVhJ29gQtnhkwo5H7/V3N5D76xzBjli
1PYlLwY9SIC/18EWc5pqwM0GHvTz4iGOo9RHMenPnZc12mmyPEo3reFUL7Bw92qMGwuY84EdA7pD
ehSu6hu41nmCPrV5GWajL46GNaH64nVR9XT/s24sYK5uGDmUNfi262S8zPWax4thghWyGu9NUqTg
Cts4NAP8m9OvtMfqPQGPzWmFMkI+RD3AW8vENJlCKzwJGdooPTHaSECl6JCWMP0QzvdLt3g5kkOT
GQb5uOwhWDYORAntB5FEIY7uwmoFRdNS0nSYuF6glnwXoLYQcyvxODgncTK+mZSxnJ/awRs/WVA+
Wj+1oGHuXOIbZyJ675JjCLkVETT58X+r0MXhJIbeyjSsCqM0e54VXQCZzWdteoeabKY9sbPVZ62J
1WTn7NgcPfU6GF+op0DjvI6cRKJ2BOiEi2hiPXunhFOBFJibqicsmpFqBhu4yCS4rKyjxb9c+1AR
tOD1a47mx//+iFXtQNGTMV40oV9qVeveA1opvhaUSE52abUHHn7Gzhrfmm6EcnW2ESDom8527cQL
hHJPv+gKaAxu5nw40gHVvwC29NKT6CDwHnAuj17byZcHCJcKKTKFe7QYV5u4m/POxX3PuMRV036P
LRQK3sYFlN9zAn0Y6OOcut/0PtU+vX6Cuep50BvA/0gTr7+yMrZhWAjTuFBnbk9oeXjnsMcVz9ft
JTkt1rRnvrk1wwA7JTtClXJA8tj+bUEPtCGAg7Tmxa209iXzxuFt5VSpC5kcy7qzUpZxdIioXe25
lW0GBrMPyhBgNM+Q68BoRril01TGRRkr7Vy66j9j1AzvMBkSqi+SsMJtFSHJfOfa3wyLMAzgAUpg
bOTrsIU5DRpi4MaFfSo+OGhRfB6KgZ5PWBvDf2GGy5tvp6hz7SRTW9cfSBj5iOQEA1N6HbcGUKmE
JCQXezHorYl5sKZzHolRga0rnD85p5DpBb3KEJnf1We1uhz6fcxntaEnX/BGWT4s8+yGfokED1u1
iY1TFUs87evXLxcfAnAckhI/dj3MRc/iCqimeRFdvzwoaZdGB9NrexuxAa8cj1NOOedwP+bWJ0Uw
knyKKx0cpzw5f1vCeWnOk9UU5kVNzHediPRLV/fGA09KS/a3e8Rqlfnr/ZhblzyvWQpQYN7Jz1cx
FeBoBhoUxgX+XBqh+BPnZ1j0qblz6m8tG96qAEF4NCJXt5pPR4VWLAYHWBNGaD+VuNLzwzIOgEXN
We2mnWjyV6+eHPKJAzqM6gMQwNXmQKMJ22O7tS+lZoXPuuir4lhN1du6aQJFpPmDxpnoYoO66Hjg
hmIn/MaH5BwCUc8FRyXcWu0RIESdoziVfUEeY7IflCHEqG9RzPHSlNPSPGLzqGZHs0jmfCfyxsBZ
s6hlgcWDSbTuE4V4HdhD7hLZggGGi55xDFM96XyMCf4j0YA+H0F5RXF3qiqMxavEVF9/MDkUMSlk
goHkRbJaUalo0wpVJQdjbTV9GAptAZ0x0d6IPWuJfWcy2zOd1Nc7rvHO4mNLW3HeyDdtW5deXydc
51KPhpqcastAnlGrvf+UNOp1X9ij8QdzLQFc8tiXGH+5Cn7brrOxqHzmxLn0yhj1mEVOafxD9GkR
H9WhD5Wzgd2H8uCZS+X4PUyrLw3/j9g5j+3bpQ6bgStPvsYQw1kt9UnXZ3VuUueS4gcLF2q0faWe
0JexUqRucuqN/58B9ethWxWSQfkc2pdFOF5zUpGMsN+EYE1gA4Mg87U0UurT/VNq4/SQJGTSVBJn
no4rdF6jww/Ky5qPW8ao1qCErD3Ta0Ljz4y6fgeFuHEkAp2loQzak8fmGj1m6FPeI6FnXaKsMVFg
pVBr+qWLVOzrB8X7CtgYonqAR1ZfruSJkZKw8LZz9HqpEKcuh4/xJLLhlEzG3Fz+JBxdBk4H6tDr
hWKqeRsirGRdqjnu+zdJ7DrtIRQ2bc+0Lt2dZtXGC0tWWqBCcJkBn1qf92aUqpzy1sVGHEk9wPfJ
TrUi8k9NERcXy+vV9y70vzfx0OxBDjdDg7WXbCrO4DWowi5zygOjbV4mblpw7IbaPpmZWaZPOnCj
Bpn9AYW8IZ6TfxX+9x55e2utAnIHFcff4MqujoXEa4Y26zrnYsR55qMvln5Th9o8zLXT7KC9b+8Z
KSPP3Q2ARCrnrVaQnk/tCItIv4Rq1IwH/ErEv7E12fM5zw2rP6Hxm6e+Wpf0Yu8vpttTR6f0wwyj
aco9u/68ir5MsWdn1kVNtfShxj6uOEKdM/XPLWKrj2OUa+rP+yFv55WQUusSVCeKdevCpWZAkRut
AYRuXfQvkWJiB1zzhD2oShLv9ZZvzwBpQi1bGKT0NBdWl5jqLahg5ol9Qdkz+UdzZg2xuNzDEvj+
oLbmEeYtsi8SrUaOe32YTnqn2ZFLHMtdcB1GNiNZjunsKNaDbVTOMUO93N25tzZWjRTXoZMJhIum
gdw/v91bbu/YrZU13oV+q1Gf27qiJZXWqS1xOm34LNzB/dkiirJXqbxNTnj/Um3hIYzEDmvnOjCT
ONPRBTEaVpXlHSZ1iM6IUCfJGWEp4ztaystxHjV4jooa98jATX2212zdmPDff8O6MVXrbW6WUZQE
paVm7zEZSdJTJoqqOrp9Xx3MGcv2Vx+F8tkPsl2W3SUD8XrY7uh2PULMUcCVs8TPRmwOxqFOvAxR
Tncon5FKFngrzUX3d5h2/c6xf3sayuimpCHKEtsagJ3MPJlhOkaBHlral5kKQHggk7C/NJ0J4mYq
0w9kp9XnJILPf39xb+xYdivJEbV/XlHrxrZRt3aem7ZymajDPJtKPb8pMkf53IEGergfauuzIsEA
EpIclsW1OgnzDNfIcsrwkdTGxh+rMfrgpeF87Jf8sz551pf74Ta2ECLYODvzlEElaS0fCgpGLYY5
Uy55GeMTgQTxNJ8KJj85YSWYTohNzyDRImeydzq5GwcTGBT6KDQ0pDruKvtq+2hWsDSIA8rss33O
hjFyHtAWtP5gQqn9upIfjKrOmkg0GCKtEGJKAlRdigcuGcTsNIhaOa5+qP1iMRGf7s/p1ifkSqET
Rm/VvUm7GulanE4GfolQFsdzAjygfPCQlokf4RA4zVNR2fXH+zG3viOtIXJ3urm8WORv+u0oLLIQ
MWF0tAK9M5yXEUFzvABD9WBV6CvavdWcWrOwd6Z2a1tQ+qUsxuzSlV8FxRSZ3iLaBxirW86EfEZV
PemJUXxsGwiL9we4GQshGZ74wOsos18PMKUwh3C9BmY+H+sPaqaKQzgWrXes+lEtdwa2tTZJu/h6
MD7AzK+evaWjRTgpxUmQ6V3xXdVQyHvo8qQuj68fFBgRcnRmD+7B6gJr46VpjazwLnniDOesqpzw
gLFLZDxZ89I6X14fjaVBp0B2JyiYX0+hYQkr0RTVuwzuqDon5H/i0jc7tUxObWrE/96PtjWHvGNp
rzM04CDyz39bkVMonDgn07hYNPffodkOAAhIVJPt7Lata4GL+BfcimNznSRL8pab9Xl4oemBM4oX
Oclb+iTu20UDxFr46K4M4KDyJvkeTZ76Wpc1DhVpxsqLlXItpNDVpCKxhRjuUiuXbPHcwleMdjgh
eYDGaztAS5+8+swUJw/qwNF+Ksq2/Ov+PG/tfLgBAGPAglL4WOUiWhRnAq1e5RL3Inwbwmp7m/Fm
eSmtJaftYNMUajBrvx90o4EJoByQJLp6ED3wobr+utIQQq3CxLto0dxkbzFfCv3W0WPjIadgo/th
icqW66fDouvPtMuKd6GFKXJQqkv7c+e3yN14XSOjOgammPcDz0GKf9e/JaLiOgivCi9FnnMMNUz3
I5R5ER6GHGtSdfBQv9Cy7phbs/WggAguDjxLtVNI02w+5E6dHWur3GPdbF0DyGCz25DcAZm1OkTw
KrAWWoAhhKqqMI/oi9TjE3qfCQTvOeoflVx3nu5PxWZItriJbYR8Hq++Ch7rfaRXpnOZusVErtWo
u7f8PFQwDXMySM3iwvr7fsgbeTV5q4JFkMA7wKu8pa5nX9RJXmIjYlNGF652iVWvnc+sDEU7U1pu
Wh+GhW74VaoUzQGBmsw6WYs+tic7aunUZQumRqGnJt1DVsXlEz4EUxkYSj9ax/u/dOOg4OdJehtv
ebltr39o4lReaFhRSCNHIEbszUXvHWbe05du0JV09AVytSfLyF3rgyVa3Dnvx7/dqL98GC25HLjG
1s/pSi/KpEESBKZLjIRPIZzlYxhNukSIG01+zh0oFH6DpNheIfN2WcgdSnVG5akiFbevR24s0Him
xYmDOFfD70MWuy/umA3GGebZt3oOu2bnMSgPvesdSUD0bIGCUnvCqPo6YMjSDiuuFJJYOj4HPXQR
RslaS+Cem7VpslPnuv2y4ObAJcCp+8XoWR2BtWuIUoxYcceNkbUvrTFW4oBr2+weimJp53d9n+nt
o5OHieYnSoYCz/1PuzFeCmxUo+AJSnPZ1QlkID9cLQgKBX2s6UdMN8cD6gDuv/Kd+Pl+qI1vSV2c
JWSTd4GTWaUM2oxwamYWaTCZ5TQhXG1q4o2SIf9+1NwpzZA3L3fZPRtLFz1KCS+GJoLs1ep72n1d
52VrJoFVD9rR85rYO4aR5vznFan13ER5/hAik7Ln4imPjtUyogAvYdtILECnXo3VibR+UBANv9CD
7XI/yupm+Njl7ZjtPGw3xweiVTYggdGuz83ZDnU7aibvQlk61A9cI7F3yCBwhkcXI/D8I7UgEDFK
U3Z58Prvyb6UtXfwGySc11vFjPUajU/SJDcaqxdbmOZ5SEX3POamfuxAWu7c3FtzCgSeEwhqJito
dUWAdq3zdOncizWE2vikocd5tByRjzvPu1/MxPXHY0uAg4fUJxU4rwdmmV2peHnvXkpETZ9S9KUP
5aKMT7MzKwcDoc8veqHWyUPUVKcmH5V/oclhAxLZnd0+8sZpvlSL09Xnqjf2FGa2zgtZbwSNBGDk
pq5aF0vfT33rXiI799Q3dW6m0aPudGP/Jc0GW/Fr3GFgIOtG/WBqVRK9+po2pOALr2ipdcYz8Xpq
8KbFc2fRQlqIhftQxu18nD0RnufJtg71Eu5p8W0tb4PaHw7uAHXwJ7mO1xRabBQt8VqKoD9UYejV
7I/2mI0IpywKkvydW4zP06Ivyc67dGu5ybxM7i0gkze4/BnsCs7xsMods0arSan74VR0TvvP/W20
GYc7DsEDEHW8EK+HGIIcK5xY9y7GkkyPmWic/GAWbPed7bN10kNzNBDeQuCBvOc6ThVri1ZZinfp
WtEdiqosnuFltGe81vbs27ZDSTsT0iqyBvnnvz2gyqJTqkKGMpQsexwK9UcWNuNfouUuvT95m5Eo
vPMuxL+GYsl1JL0vUD3CouVSJBhngFfC9g3XgRfWcLhzVW+FkmoGUu6IDbiGAdYZUNICYZeLltiL
PxdtMR8dRCliPxLeuHNXbq17shBAzSjPkhavZ5CugtHrkXLBrUPgRIqlQ+I7AjemQ2bm1ROGDOry
xjOW6q/7Eyo31Prs400oYeWULACWXk8oTrxARzsY4knjNN/ZH+Jz7qi0VHXvRUvj8CEJbRqbUyLq
ly7rmp10ZGPcvDckXoqajIQ9XodHF3wWXTREQVd45WelLcAEzoMnnnVryL/ZtZd8brys2+MTbKQm
vPa5WHiK8iKzV6POajKPyM2gcjtu+bXo6+zgjq0V+raSIejgNenO4bIZkCUrj3AU19frtgudehAW
tEQkBau/0e8JP0xt9Fkr+kzjIsn39ORvD5lfjTiZBXEAaGveS51bblOB9b7Mbpl+gnnIfUUSZny/
v3puPh9ed3w5aEOU2NEGk8P+beMbqVqUihWLoLWb/DPukG7nD5MjgBzMRvesVoab+G1h7eH39+LK
P/8tLkyRdNJ4P0LrsbgUQsf66CJH/lAo5XhKnUTtfWTgXnsXysFKfg2wXKmiuAqaTyzM2DREMPA1
j0uymMesEaSxdqx/8sC7vPasIx7vP+qkUtydM/x6kNqotpRRIhHYVmwNj7UrDNXvOlso75MwSfZg
LFtzyuVHdR2GFjfvKoXNUKrSnTGrA6ty62MWjzB5jLl8zBqreaiEaYPF6vb4WbdB2f7ImUhROdbR
mt85T5UoTGuqArz90ieM0p6zEAkC3x4LVOTrFH+heGxeiyaH+0GHkSsV0SfwOqtVOwIPjAvdqQLN
o7p4jC2t+5TPqTof6273FXRzjchgFgplmPWy77XVNZwJVCqKNhdBTb7zd19V4qMjHOewdHg87Vz5
N7t+FUv++W/bYkjcZtTnUgT5bFvTCUoN/nx2NmV7hu43x5kMJFE/JGpM4PoVCQwwbaxpFIEjhPtx
zPrynCx2dggd/MTTye13UvStZSIxevTIZEdvnWBM3AZNZIRl0FHHxc68SJ8Mp5wphOS86pyqVT7W
yR4M8ib3ZpC/B10tE81KSq820ioo8LV6YWUoeLUl2HCdXIB7f/d1Hv2IPZr9Q2GFOwfr1qqRanYm
tyJ/rRVEjbJ0J2ckdm+U7eJHuTscJ9jI9jEzjely/xTfWja0paX6GQwPeiTXyyZ0c/rWaVcFllLX
H7NJmR382coyOt6PszmhsA7gcQAvpfpwHQe+gaMsbV8Gy5xWBwy90Kfwlp/YGf+YKkdFRaKyYnT7
RJnvHN3yv3yV5chP+b+RIUZdR64XPMTCvimDhvX6t3Dt2reXQj3rfSQe0eL2viyGmASIoxJqsq71
ypf7Q9/aML9UEekLw69dYxvMHhUlkRhVYI7Ws64L853euO1Jz1HdHmDRf7sfbmO/wBcEBc6ZSgd6
TegVMFUs9n5J19/sfIH13eL3bqP7HFTZF0dt3JcRP7rz/agbg0QtihcAsSlarsuGmSu6Eu3RMhjH
znlOqLo/aLFavgmnRo8xsLPB29+PuLFy+ay0Mn71VLhDVt9VjE0rM8egFF12AoGn44bdtfmeDMDG
dryKI//8t4O1ssZyKrW0DOa+CYeDihLQw9APuuNnHcWP+4PaWKw8tvlufAw4QOtcsS8SEgLscILW
ELV2GHqvf9L6pv0nrKYoqDPK04PfkvPpfoOXufspVSbVe7j/Iza/JYKhpB6SIbQuxDY9GoQUf/mW
iDtSWsqWh6gL3UcSkuUBn73y6/14mzNMdgWuk5g3yU4PyaodB6OEU6zXJ9xSjclvc09/XBavLHeW
zebgYCJBWQBHcIMi1a26o8cTVRxESX+Y42r5BFxMfWraWHuXzXm0sx03B8cLCzgKe+NG8l9zoikb
FwaHwWvzMvWm0vqiHxFkV5LJ28PIbm1+qdRLX4WtyOvmerHaQneaHOmAgN1BqzstMKkLHfWjBtrm
A5c6fjtG6/z3+u8nxVfpajJQ+nvXQSMMbzM7ntkh0PDf4p6l+gZWVt9KZBx2DvOtrwd+CxcF2FQ0
01bj0yojrUdMOoOuS8vppTDSRHlTTb02vyVHnsJvaq9gi7mzZjZnFaEjFdoJ8Jo1osiqGsrVdVgE
qVDVL11SuLAE1Cn7odW6+6UO6SyqsfNqXCV+e8B4ZWNa1lbW5V4HvFDRGG0RIBiV/OWlM96SPW3k
ozsmWn4I8WqI/Xh29eoxVjDZ3EkoNweN2itMSN0FqqFff1V6PVVIHx6sWl7lfhiGSADS9nKxM4YK
2UPnSv0c3MpO6WXrCwNfYpI5CCSq8zos3F6EM2M49qzg4ik03OXAHSke01q3DhFQ5T8YJoBKSXXn
uOMdex3Py4EBxyIqA/DJ+Vcl0+pjo4zZB8Dmw5PVDUBUMmxOdzjaG+kQWB/gKDzuKH2sYUWuooZG
79p5MOlhAl+pVFAIc6KLprbTeRp75dQbZvdP1sXZ5/ubdeuzkkbDDeGWBku1us7KpbFzWtx5gLaO
87YtcZuLUqsufCHEfNSbQhw9SzQ7Im8b9xqnC81XGRUFkFXtrhnUmgpuxHhJ9hDttsdPYxRFx3KG
hHhMWugCPqZEXGuxF1qf4mZwftwf90a6wBomYaDYBVFjbSi1ZIOmhjW/ACKTm75JhiJ+T//E3aPC
bJz3xJHvFLoWkNFX6aaexmZTO1UW1JHjNoc+n/v+qVmarDpJ/b7s8f6wNsOhZUA52QCHt2ZHU4PR
KcfbaQAJkpUEWSDWX+zQDGGBFFW+ZHvVpY2Vy7r9fwFXh/0yLjbvZTsLek7aY+s5KG31uL1AL+UR
2Axt9VhOSfkjq8flw/2xbhwNUkEBJSaVVwTkyuutCulPB7BbZ4ERda7pg6R3M5zB9P7v2hu9f7O0
sHYWzcZmISKS2/CGaWWuj+DRtafObM0saOomfq8asWPCFajy7wmVif9KZfD8vLKHPRLp1m75Pexq
jvuhLhXNVLLAi5rvlaic59LssgxP+aH+LsLm2XX79wgP9G9KNan2yB+b00w5GpsSCXVfgy3bctZD
veMLL4NAsNQpnjH0m793qjk/mJ0zvrrUxUFI8QmjEBAhADSuvyqGWhmwhiwP7L770TbVTIoSaYEy
aJgQ3V9Am2uXJh9nEMrTN9gGre/D0sPxPvBy9U1Yi+KN0YR4VbRK1D8kXdJVfhGH7hvo0tqfjPK3
0KtP6tVuloxtnQdagwe870gXb08xrUtHGrgTa2vVck9ifIGlKyfe6gq1BkrfemamQYUmUIsxut4N
sDDyoT03iuMdM0Wv8V2uEUt9vD/BW6cRhS7pz2ZKErJx/S1LNL66XHHQwAPC/zxZyuK7zWz9Y/bt
HmtoM5Qk3bm8iGD9rUKFsQ6/OVbSwCqV5smtl/ZpqErnY95Ow6c/GBVtVIaEmjc32PWolGq2sjmN
swDGRfrgLnXiT1lvvkscLpI/CAWgWoMKAJtmLRzlLJIlhdd30Cz1MOC9PptnOzb74RznTjXt5LVb
+8H5LdpqoXRzBmUn1bJAj0XW+r0AkfRWC0fzkOSZ59fOVCCH1urOg7DacicFugXnYWcFYQmkOrwd
CZe/ntbFCxU1GoheoHSn+0485gj+6PoofAgi6Huo4aS/UIazPhdJa6uHxcEOOM8U6JSvn3VJBIY9
isAIgNrrX6LXPUbxdVoExdiO5yHOnGca883JtjIl+5NY4Ex5o6FKdmN3bGedcGpNyblSotRPCqQA
DiLBwn6qO1rP9we2NceSnyqJmia4rl/aWr8VLzAwEcpcVmlA37Sb/dLQsvE0q0t/GpCJNx8QQenH
Q6st9vxG67TqnWfHijiC+no19FsKiSOKQJOdyxQ03vUcI/4Xgy1s0yCpcuelTEYDI2Bl9K3wn7DI
5Dcv9L31vXGT0fzGc97G0FBqC1/HpBNmL7MA4FWPU/fDarVGOztNkThfx7SpvYML6nYP6LsZk0cT
r9RfGf5qnIhkwtFdJlQj+zJ9gw9b1dM8GSdEynT1XTSoyp6q4FZE+TRFYgpY6Y3OnZWHajzZKPgp
UBWQaVfcpxbF6A8WWdLBTqNxL+BGKv0LRSkJGRD+1s0pY+wq1RkICBfNPvSdPlWnTBu1PeGzjXuM
hUIPk9o0kOl1HarVInuKNJepHJTso562aKQXlTlGzyMtzuihFi61xXAanOl0f9/cRGbH0JqS+DXK
RKAarhcO7EnJtkbLtRw9HtYDdXOUsyJD5IfcxbT1YOkzWkSWVzr/vjYy64ZrjScagFUAoNeRo3FG
D77z+iACsiwOjpZmOHModrwghGBPxkErl+48D9reUXFzn7JgZdUIUAqXKdWV68Bp6SIXNhVj4FRd
A1J6eBNhrmr6OJiN3+6P8TaUrL4hV02TA37aOsGckrkJWy92gszEX6nozelTEoXxwRtm57Wnrcxf
aQlz4gBwYJdcj6puRgvdjtQJelqf6CIq4AGQwrem56I092wwbjaiHBZVMLJmcDc31C+RQkJZUjP/
iitmfIraaPnPHO35Erdq9ZdcZ3v57O0yZXBoHiNuS1UKdfrr0S3CyNumy8qvYwwmGBRzgzsnEu7P
uSeWb6MxTk9o0++ZmG4Nk3e8FMniBr/BF4RhZ5eT1xRfa6+xj2WpKioyrpgyC88ucKROuz3Z6u2I
sBckQgaa7+pNLdiJKc3w/GshltGfpt59W2BJ+zae0/IsKnc83l+gN3kRH5K82XWk6gp6UavccjZs
5FUmt/g62X14mvtEOXWqNf1Ft6U/N3EUo3aZTSkPBy/0dq7s1eHKs49XPBwbqU3IDK+fnEWZxrrL
wD4LDXmBcjl0/U6SvhbUJMUh56JEwbWIYx5Jz/Wyqa1Z6e3W0L5rUz2fq0Z0Xyn1fdPnRX2eeOR+
FVOrnDM36/6i7tC+pH37EThU9+X+LOtyGn/rzEl5QJW0i5mWAEfO2+vfUVYdSBF1qb9Zem4rWMYo
+TQ8R+ijdM99j55d4lcLto0ni1bSfPayNDJa30E+f3y/5OZiPka9W/X/dF2nL8ei89y/ndBufjgZ
wK5MglGm4QnlMYAMYFu94V0z2u1PsLoWEhKd2vqIcg/vDGH3yT87Q5PnyvXQcOABGYMukjzq1udO
Z3f4NIRa8m0agTu/A+nQfUvnxILV50mF59lRo1PWpa71mBi1iTuaPam5cSoTFCifZ1Vo2gcnUeLc
X2JnjI8zYjHzQS+SRfwPZ+exG7fStesrIsAcpuyklmRJ1naSJ4QkyywWczHz6s9Df4PjZgtq+Ae2
RsZGdRUrrPCGgzaVaXRnAKkujzKm6HG0Rk9Gxyo3c+NzmvKPiJJYzgXkxOoQ8tYDnODA+7g1GORd
68sGQF/kefX0DNS4fDS7IOnCwEi9TWsG8d4t+gslQxy/1ouIlAHACaB+FEgJHpdf9FfwWiVDoWVW
qf10sqSCEtNMJGIhwPjavZ7z0Yt3NTqS8cYDFmN8Up3fbAO3CKadE5UoQC7Vmnyv8Lb9qQuhGdsI
MoUMgX/1PnxgtxJ7vG1V8Zg3qZ5CYp3je6eD8nrroNnpAbcJhuIgfNQkvzd2FMU3Kqrsub6fx7aC
stLmE0xNix7L4yyDobxKyy53aGFLrcpDZauxP9CNUde6LPImVNloJA+zEQ+fCleZfughhPniNiKZ
NiWOX1/sRaVu22g9ZzLzsnovJwzPrtpcS6NDKXuz2YxZXN6WWVZLue+qYMQCCB47FbjBQiHkruzz
7DWlLNaH3mIVt/MsrUieocYmftikmSc3WZ46cTgamWbLvZsNUfIfPJDsKZhYspuCRrm3qZ08k5+q
uirNjmKBTWs+bJ3a0W6sOvJ+eoRHYmfVQXZfq7lrwwn5aPeAE5KMd00wZfZx9BOj2rYmuMnd3Kuh
2vlsbFRxsjF4LLLGrEJ9cJrgAFIvjcLJaSf46XFjqW1a4RS699K4S45Ko04jhZxRauYxi67K0Uzy
EPjVKL4E9VD5u8Jwhb9tOtCtt4WuV5hQRG4e9DuoVHqyAYs7eje9XRoI3ZlNhHRlHUk7nPED+2ZR
JnVvvMkM6i9kT3Z355ROYYMBmNNrs7Ot4r9KcGZvVaHGO91RXRci8ILfY15j4H2se6jOPICqdna2
VRr5QesCT37SUzN176qkdUH3amqer5rEl0HY+gIUe44A61Vvj9pN0tGQ2/S6HIqfcSXiDoq+7b/4
iAnj1eWW1QPX57JqeDSPO7s0xXRjtSrL7jz0eH/Fcyu6Y9SWXpXiS4GBTBpmuoo81Hf6ZPA3vFnw
6lA2H/O7edA1IwutlMu12mq5EPEnm8Ak+mJI3+iOdR0HxidbV1pxjHL8V7C87Ooi/xLnuRbvxx6N
m2ejd+vivtG9rC23TZtF5m6IzKqrEGxPdPkt0kQnzHAwGq80N2i4585/OtBD9wYban06enUZlzSN
yB42HL2u/aL7mlnEe3O2rArpEKz1+nDIUYO5HgZ3rDg1Caow8WYRWZJtmOFyFXxXEWphW9OdIirr
yCn8wHko1r+KWOmPM81B2ODcC/KYcDUb+zbXzbfID9SNDQvR2g5WOvU7s1e69WUW2jQ8G1ZlAUfp
9U5+HareubM1S9S3TsfbhBq7btIER39VXdfREIyb2DFbte0DF3DOYJa5jp5LLt86oK7Ona6TF01U
9txw1GQ+b0opncNs+MIIdeW5L+5cWN9rqaTB9haG2rqIbjoIw1gDZtCa1zRhmflo55l1PEtqME3Z
QAX3zX1m59UI4GhOjE2DHPyrb4gJ/8dUyx8agIt+KNzSH68Kmi1T2DdxhGKzV5T5dZ2OdbPXRSuO
M2LExla17aTBLcOfqQ4pv3b6jqAK0a54GPz7Xpu1OmxstzC26PJgj2fZ0rTTnXAyzd2rWa/TYw9z
qQGLkGWB86RbXv4a9TbnOuuyRmxdhTXMPTq5bXedKTOyb6vGlX2+l/psu9eJisR3J5NTs82QyBF7
R5l2sfHq2Pkym4Yctto8ebhGOyiQlHFY++TRG1Om5X1sp1H7IwtALm1oE5kIbNX6Mruy6rUtvX2z
2hMFmPOu6riiPpe92V/pQ2GStCm4JJt8RAT+phmyqLufG4HBYxal+g9F8+g3z5sdf42LadqPRlPo
r63nxubGaWagXkhKZOj9VnPxoAdpgEuRq6Szs0a7q/YTLad+U7m1Pe41mpsguNPCrcIpBfl4ldEl
EVuo7973AozHdDO0fp9t/cyxu2PXBtMDQISkDIe5bYtblYL52lXo1bvHAqXmODTy0nRD+oilerST
IqkOYJl6dxfpyCyGTeVpxm3fL1ou22ZwYuMF1mCW3OlaPXtFiJBsZt7GSyEVNEDMega8Gd0mIpup
vndyqMrkgLWfrXnbDCPKS04lq3YGjT8YYDhnwfnnJUcZ8/Qdp3kedcGUzs8ydpr+qozb7EtdG3F3
H1kRZ9znGTFCXht33Jdti8tOXnR+dyGoX2Wdy6+gwkfcApJwEY9c5fRWi/miLlzjObKyJAm59H8Y
yPoWUEyyt4/Dv7NQiaHI3amA405GRr3E+H8FLpAXpIjbynzmVix+NLj73nhoJv5sq3nqD5XhpWL/
8YirjIXJwZSHNorE6pLHr8sGqRR9SmArXoLMFqgXetVwZ6AFd9tqPqe6qmWIzYPFy98a/2jXuvR1
qS5SrPiTEzprgF3hDHSGlCZf2rYa602KftdTTklq645ZdilnWJbuJLD2AQr/6ckBFEKdbFXSa1Ts
O/Sn5HMsWu1RwolqP/F2oCdjwGfwoZJTyD0U6BYF93mOyuuu1tu636l4JihLLQmzAE5ZfYwA5X+x
QQP3lHnbAAnPQfilvVUYSyXfBk3oOvLAPB5HFKaaX3Xhuhn3pp+XNzMgx/6KWK+wLmBdzzYOwpdo
fJKacRhJdld7tJej21QS/56ZaFktr7kRP6SmUDeD1is2bd2Vl6QBzs4FY0KSp6UK+3bB2Z5uVtUV
/mRS8H1eXq0uhB8xJNedRukkLINFZ+/jnfrHd/DvL8jiUBpZ6v6wYNk6qznGw1zks0j051EG07iv
KqPoHkatQT3cIZEZdo4yZlg9fD1nW5iZ/xN0Rm9uaM7Alpq0LBmzUMLozP4TtUWufoBJOqs7syo6
4yqbYjd4nGtC9AQzciI+pOAtS1Rv6NVGDuE56trtGJZdpCdfK16yeBelc5PfBX6W5xsT6GK6Q7Le
eNKFMxiha9c12MmKLhpJTiWb6zIXs/hiq8pRD3Fhll0RztbYlVtQ3nq80Vylaf5GWUMkj7kNqDQs
Ma7oiHIjU9t5ZurIftO6veHtTfr0mBeNduM1dchlQYF8l/dOP5bbrmwLmmiRrPrm0Z55wr4HyH4V
L55QzkUL1/XOowtEh4v0DlX8RSxqdWUlXSWTQQ3TE/2CeJfMhRZGIvHvvNl6KYdMu9DnWj8JLuw3
EmS4XBRSMe9eHeNWidEYRKs/oQjnJ3t3SuP9pKXmA7aiWXzQUb3Zmj5ORGEqrDoOG7dM7d3HO/Fs
ykvSv1zRlEBot62lqYZY1+IsKMyn2I2tjeen6ZdiKEVIBd8m5IDKdqEYeVZ4Ydbgf/+gJ4A2URk4
PWppZXROLRvzybOJKpLWJ58QKtkPZYTu4eDOKKOXxgY5028aojU3RmfHG7/OjAuvxTszZ+U59Iix
Lwaoq3oaXgw5BzyznqI2SY46zKud3avpM8Ar/aZru+FSxWldDmHiC4mVB0pnuXktTieObRZCCUgE
Pk0yaH55bebeBeQ97g10Gk8Pk076wbZt0zk7lCQqpLhKU7sOwYx5Gw3g0/ZgLaILBY1V9ZRmCT8K
FTh4DNRrEcA4/VGxRtcfqpv9BAxIbMyicHZ+WXd6OPfF8DMv0SLYz8qK9O8f77t1U+7PwHQwodvw
aqJKv7pxm3QC38bN+CSEH30DY6LyrbKb6qoWqJPvRCmmeZtGUjylQam+0z2VO4i3uvGPr82yABD/
uIUBGkPkWC2AHSSldIbReeqa3n+QyvQ2USBcFEiq2iPo9Mu0O3w893fWHJcpKv9UdBZK7erypxup
a/Oou09VkvyWg13e6HY5p5sc2tWWcl37LaME/G+4oWW9kaeEUYx4ETnY+sXpDUoSet65T/046FfY
F5lUe+Z5fKTAbYe+k8aXyDjvXG+LKi6LitgDsJbVygbE2FlfFc5ToZpZ7YpJzTeuO3hzmHpGdAc+
q003lnT6YQMfqNzoypoutNfXEeEyaaZKAZvGAOo3qzPeWXWLAimT1lEDQBaqb66J0csNltHxVk+h
HuJFVmxRwC4unPazut0yNLhREFrgV9FkXq6fv8LfzqLAlkax/5SMUTp8kgU74lFktgMaJHXMbjci
HafuoHpbm8ntfGvXk8EPGzkY4q50RlMcczloV1g0d/NvxRvbJaFO1yHZN41njK+jPbSdDItWGI8z
9Ap/U0HmuoUa1FT//EhQgaRVhVYN3SMA6qdzqVXZoSydsYwVT7h0ulaGYrQz0BJBmt4ZIIouBEjn
e4cRAbfRR0IoCvWi0xHd2I6Mlhr1Uz9AOpptrf0xau20b0WeXweZaVw1lj4dKp62A57Z4sKlsGzN
k/CM+5Dwk5I8cvOcl9Xwegn+ntzYfQp60R1Mv2y3sQjGfSzG+cIz9M57yGAcSbRuAErS8DidqqCa
OmGM4T65g8ow/HO68dgGRifCsnbtdtv7XUYVqzM+eUFZBFctx21n0tcCdpdUqJ396+XEz+GZAsKu
+0s3/fTnpG1k9zhyuE/1ZKIM7Eb1TlRIhnsCBaAZZunBQyroQlDwznr/WXBISsj3IlF3Oujoa7Av
q9Z9IkT0Dm6pDy/S8wCFNPB3/q3xykW4fFw0PCjgO9yGq81MidhqlEzdJ6M05bdhkiBCzEkeG7TJ
L3zb8+tnGQthjeXFBz++uujrAFiWxpd/ylx0zVAhBJkQm2ozpeUxcWJtE89dvjedOLmwf98f2Cbt
5lMuOPLT9RQWNSG7d9wnLDGC7Zj0xZUX5F5YFMEI8aLc9YN6Rpozv3DfrpVEWFxEdRiUBJyYEsHB
04GdHks2W+BjaY8olXwBXxzg3+nHBq3fTs/C0qHbs8fjd7D3dW7XHl4OWWpsJc3G/MYWRsuGHyqq
yE1vyZ2ltciWfrzB3zlwCwoHWVJ6m4sm9epdwte7TMt8tH6Kqv0ZRVm6d3opNlaWmds0dpDboNy/
sZu5Cut4zDbNGAcHFObd7cc/5HzT44wCChM9TQQPsHc6Xas20ZtOiN5/MuEtADzqx4em7rXnaXC0
S9Wn85ADBORiq8SOp7u/htQBMK9ylwzsKaUDcRMZljpGwpGA7nXt22y0adiM6tKpXk7t6S1Kn4iT
Ru2H3jxBwOkE5Rx7GZa4yU9lWjQvaMI/dZEHxi4CzLetVDf++nhF3xsQ4wWXd2MpO621XylLDCK2
dfmzb5zpOwDeZhcoUz9AaJh+dK3+8vFwf4Lj9QSJL6CmEDsvLevTCcK99arO8+KfdeJX7n9lnprV
hnpao99keBiFuD44OwS2fjWjiG6UlQv6RF5rHCpi3l2P3ylIyiHpsr0ztLL/UUF1vbAk73x4TK4D
7vE/xkfrCGgKxslKosZ/ipRdbUuHwEuObUY1LB1e7bzzQyUkD8zHK/PO1vZ94gUKKfyd0aM19PNm
a3IZFY0X4EqpeTsHo/MDv9OLtu/ndx17i9gOEgnWPxAOTj+CljkyE+im/dS9RG7qpuwPuWqyEOX+
+MYVevc4GV21iVNIJf86S0aDSAEnCovIM9pB1YqoGXCI+YmkmGfhQZAWm6EphB6muS0u3BbvbDZG
A00HNHPxcvVX14VWSK+bhib9WcL/MTdFW4/VprKLvH7QpFe0O7stnQl3VdS+dlk6+N4zVO3xvqIH
G4WOGem/9U753s1U9fW0E1ngyy9p27BP/3FZyKXAVnu4MFFoPqvfJRjreG3UihdkoIN8U3Yq2xIl
T9HOj9pL+Imzr79EKoghL0LmQAzW6MY5zZUzyEC85GaU3vZumh1w0qJPzvKEfalZX5Wb3KL0qS48
sWd3zVImooBAfIo8FYyM020nipFKGYW9Z8n78EyJbr7p+2r8XGX1+Aw1xLtwpN4fDxAXcTjVqbNi
UeFZpT2m5nPU5MWVmQXa934sMlzAMQYMY0PPLlSn3huQDCZAv3chfqzjUi/KhiSJRvsZIIb/PPej
+1BkdMf0Jim2Vm9fEthd+0IDpFyQm6jD0qJgi6/98WZDF6pzTO3Vz1Xnbsuhbsl4TEELPAqS4sbC
Jqh/yYzJc7SjgPBcPoKIbtv/Cmuq431fw/sxDkVqyuhC7kw8ztc8uekXDvBiBkKhAp3QdVzT4Fen
2jHvX0EFCM3dYnIviKTA8ibeZhgL34lufWo3h1jzs/neVnSDaAs2JHeadERwh7FSvkWEpvC2I9q3
A1ZLHdIwhWfrzZUqvKE4jlqM0FAG0RoBRkBRztXcJHZypSZD7/eD3ufajzbqgD9SqLSynd+14tUi
VhAhsTPR+dAbSfGYZnkDUBMGaDHJnVtZCje7gs7xV/q32vQjEK33hFG8nn0y7MR+Il6W2ets93G3
k0GRiQ2AhexFtAh8YyDq+d+1KhDNIYjrmJJBP07ioTYVpYq2svhfN45OMoL6Hl3Q4VjGrpM8elJ2
j2hVRuOVhrrsfzZ4pinUFhzTdpIebUAtHaubyWzNL3PQtMZP7K8DFZZpmst73CvGGxdNyCSc6Shm
Ozcd3PxrY4+6fvTHBqxbiOSyNmwb15K3AZRX/9qOfasLvVhT7Q4D3RTTt6QK2iOdElG/NTmVo01T
G4qOzGyWjxI+sk2TPkmzW39CQ4jPF0RfHa9rin1jlJMbOi56o5M/CG2LDXnaHKIp1m6jPB+DTTJ4
pfri1pPQh11n11Va7NwI305xVQKN9fcjkPYfsyZ1+zUVvURaPKfKuw9qzfptJ9Fc5hCZ/ICCuTsA
iRou3BZn1+JSzloA38S38FbXZT0jiPUEK7jplSuiPYhs6PaJ3cb7JasOFfi7rVZjxa0nQ3ohBTgb
2YMkBoiWPiolF56B03uxdJEGyKfe/uUOeq4QmIBXtAVBZ3ymv1R+VaBz5jik+lkGh1bEKKdceH7O
SgcEHoiyoDQFbnAhyp3+gCkfEyfPi/h3i0Zf/NnyW/+HhsEDgViu7uGcS3kz15HaSdHlX3mdpgsv
9VnIBc6W2gGtSDIvus2rgIR2m1GQuKQvhPfGIfFzO95WxVRYIfold1qB9i7N9KC6BJpcX9hUE6lk
EnATci9B9yr3yvwaEXuluy+TBkChnqf6WJk+6vmoj6KQWGPD9fFDb68uRdrY5lI4pXWAEA7dg9OV
7rJ49iNvDF5QbPNmMER9FmrLG30BBLeOJhfUO0hbXiH0PFxKiqfj4BtZzbyywQuVoiS0x6b/4pRx
/gboxvlHYTTknxAoWOJJohcTEPOyyH+V7czJjqbEHKIXvSznKzx92usmqXV0cZFnqXtVXjioZ3Xw
PwMCS4L8x2EhjDkdMPOTLEuCMqBp7YjPXh/095EPCbnXh/Y46Qk16KiiZpCryj5adfVstpV29fGH
PEuJ//wIOF3EUexcsAGnP0L1RkVjOwte8roz1TZyZz9MiPC+irafrofJt3fClenrMMbRmynm4T5z
Cj0PnVy/ZBSzvj/+91MoVcOupWa8JklnRaePc9sHL1Xgd+4x6PtChX03+wA2BlRstpZRz7QfS/nZ
6Kb488crcb6l+fze/x99tRAIcdlOh9znSz0UydZt/CneWAIpuQuf/fysMo5PWAUFnRrEmmw1WeY4
BG3Dgmdm+p8dwMlx59Y58DQON24SzBfaPO+NB3YF/rNJqEoGcfqBy953pyCY/JdxcCzUXEd/G0zT
sOm1wP7Z1iq5ML/3jizkDSJjDi3w+GWd/zpG/YLkHfM4eMli5TyYo4qfCuGPx9mW+FN9/M3emxud
dEoNC9mI6PF0LDypJ0+ZCWMJSDCHsnMzTCsTfw61TAuKQ5E51tePh3xnm4AVwA4KsQR4iuvltI1i
8DVZRi9aZHTxpqF7Fe/1lKf8wtzeOQ0MtHw0OpU0aldJX5VTyLCrOXpp9KrclEUUgIqotJ2bdNGV
qaZsU5eR+iKlag4fT/GdL7hkGdD3oRpQl159QbNFgNOuVfBiWIMIDrM+yzSElzDv9BH43YWoYf1m
cuqRoySBR0QRxa81q91NTPz9jFh7yWzNbpaC7JSFjemK16jSMqKINg9jK4h+fDzJd7YOlzwCEFTG
2KVndWdhu1SYHZY3UjFCE2V/Rao4HrURtoOTdvWFz/neeHBVIMaQwjHmErv8dSxoBio8yibtZcFH
XGuwcrZ9CYtqp/mJvLVZhUvt9vc+46KDRRy0UGTM1Wek7SSDCAmTlxjNzXgLqzbaaKaLfxAmQtGF
6b13LCyHTImj/6f/dTq9zBlEU4k+einsqjNpJNvAy4xx1i/cLu/tFuIO8n2692yX1YkPelVb6exF
L14ed0ccCqZdmqXJNX3r6Nar5+yopjm68Ei+Nyji5kvyBw8PzMbp5MYyKoMUK6RXjUxhY2dq2GVR
4V4JYdRXXdXZnyozkRdO4fmg6KVRzMSmnkeC2/R00CHq9STS3fi1w27O2uRO3dMhgpS298e4vi1M
FVQhLPBLrmnnX5JxlwiIuhY0oLVrGhVrNcbC40ykraXCmg9BSELJ6PfHB/B8e3KBotHEcoK3oU97
Oj+3k27elJ14HQcvuLWmfArl4LmPtqkFu38famFRgPcgN+AHnw6Vx0kqdYzfGGrIb/Gel19E3oNt
Rsrin68V8DyLGBRuKYQw68A4rhvRQOtgVoFVfMq1RjuOk8FR6MWtL5py//HM3tkkaHPwOHCHLmI2
q01iY9+Tdwn8nUZvnG3ije2PQLOyYx7IBMycZaJAW14SZl+nWSwiHRR0wmldUOZbzxF8iyrsAp9C
XR+Gg0XRZWvZmNckU2rdUWFu4RmO5jdAHuMuSPV/9JgiTl8Y1KhzsH0W6NLqXouSevJqS0teqc71
R55JXFm9Inv05j45fry855c2o1HJRhqds8BuPd04Tun3zuzW+WszZla90/OkTB98JPPNr1So2s9x
Ben6kvDUe4NSC+OgkUwS2qy+aV6lKRD2snw1Bki+elwGn6kLWbfTWIgr1wXh/s+TpE5A4uyYRFFI
0p5OsgjcWQF/Kl8t5TkhUOYEbdGhabfDNNi/JWXiCy/++clfXkEaUhT6KGqu65kAg2QRd2P2qk/m
vPfL2PvaJ5YDDR8fogvv0jtjkdMtCsJIJXJC/NPJEUaUYhiq9FWL6BR8mVJF+h8FUa4dS+gCXz5e
yrPRljwOt7xF2Ir273opUZmMq8FK2tdF5ulni/ZRaBCg8vhqVv9/GIvMDITEUuqgGHY6M9BjlavP
Sfdq6aUDSgBZqx1vIgSPBoPS7ccTO7tnSMKpzS6ZGTMjTzwdrLfhLNeROb4GY9PcWlHibupqcO7H
Xh77QO4Ss0gvnL3l9/9dd13QcoCBwaeZHINgjcgsKz8qsliar7jIEb60XlHrO5Na4YW87/ybLaQ+
jFfp1FOls5bj+FdgFqR905Onma8tPQrYtXiMXIsx6ttNpgeXosBlnU4ntaTY2O3AkeY1slYvkdE4
cF66IPuVOZ0F+LFwvsILlZt5zDwAoEmxgcgW7OLULH59/AXPqg3IhCKxsKhcoz+rA4M4nac1ulbe
qV79pmTqPicInd2QWU2PtYRtlKl4+FUhHvhF2sZ4bdvS/2bm03Bhrf8oPv89f+5tDyNF/Pps4hr+
Tn9EUmhjVM5O+4ZPNSp6sysjnMOTLq6pi00d8iaJjvYRYv/2V83OBaC4yTKu8sFRKTXj3HxuU9Dv
x0w3Sv3CW3qGYFgoGjxnNvZLYArPfpyVICDSZo75hliR9djbkfWsgbT6QcVb5ZvMgM42Uj3a1WSi
N7Usem8TOJqxcBrLJZiw+29qTsfvsDC6S4oMZy2S5cdxJLAKWMIK4MOnK2coP2t7YzbfdNUGnxI6
Tz8MR8vq0Gx8636AIziEQYusUjhQrs9DuhNCbHtVDVetLaDQCht/zQvfc/1ULT+KRJhIgKxmYWuf
/iivJ07sU9d4m6dsfHNqo/ztZFRVbb7aI2Jl7u7CJl72x+n+4YBSo0aqGYkK9BNOBxwhFuXCGL03
WSodN4qhaFFF9PI2rEUT32NIXei3npj00M5k529LnurHqLD7EH5g/quYiGf2ArtIeeGCPF8JSr9L
sk4CBKZ7nZf4WYmuRGdEv9LOedawUabdX/TDbeSh3ZhL9fbxQqzvYyq99Nbh5rPVSEjWtcoo6Bqo
EGb8FvMIhLOOR0yj1dqNqpr2OGDsfm0P/iXH1PXl9WdQvLuo8IPbpfJ7uvjQ5QQcMwYtZyCrLcbC
B1peAYTA0njo0D09jGjMHJsYRu/H031ndbmjqWtT6F7AyqvPPsyidpxOi9/QKRqeqtYvt0Im1o3d
jel29MXVx8OdrS4MIjRHuaV57dAgWU2USElPEinlGwenyUMLYa3X0eqmBomOfAipa6HQ69j9pTxz
/RQhBcKqLgURQAXnBWED15oO14j0TWUcHSg35TYOVORsdJd37193LIPR2oRZTii2aFeffs1KeWbv
F136BrQimcIaTqu2yyyqH+DvtR3CHar6x2CM+VHHh3qGHfhS5V3dYZAkJY3yPn9z4ri4UpHv38AG
jo5zAoT140/4zlIyFABcHhpEbNacuxlSNyaOVf4mMjPZ5YGh7UdhmgW0RAoEF+Z1tj2XeVlEfWSY
mGOsdUioQkpDw3bsDfSi2CTpaF11NKMO09RrDzmec/+X8RCqAflCDcRfO+boLagmaSTlWyKdGEWI
qqzbo26Ozk2silILq8q2LkAnz87+MkVOw3LdgA9df7pU0JPXUi9/c6UcP0eyrnaqxMJddVhhh3pj
tre17aT7hLDwUtD0zrfkeUEHib2zJH7Lv/8VoU34u8sYqueb6MYSOhPt/qumHiS+7bglP3y8cd75
lgxGWsI9Tiy/pmoUhZXkmdWUb3ORWrvSdrsdkMLx0KPKuBmg3l24a94dj5eT1umCJVsvbG6anajy
sXzrlHSvKEikuAWq/IGHq7hqeOYvtAPOFxN1Jezh+Y9UDoHz08Wsx9yLh9xI32Zv0B/ruKu3FJin
Bwr5l7Dj5yEnQRTcJhLnP7pn+uoeNSrwnQRL2Vvs1xUmPLOZobngu9+DxpSf/WmGMyb1GuRUb927
cA73TT/XF1qI5wvMj6BBwOuBDgmVrdMJU5WcdDmVHE5vlgcnLSVyE4X1yxur9KoJyn9F6zASHl3A
YSkaUGpa17PRNe6rVpuLt2ayn5uubq9ii4ermr1tQqq0/3i7nn9OoGF0YilLWoCu1rJVUIS61Iq0
7s1K7egu0WeEa2SQHG2rf/v3kUASEnbQ3Ke9vYr1kgCbzFZT/Vs0mNXtbAZiN/Rxss9FrQ4fD7Xs
i7+iPGBdSFqCjgXCgLE3oc7pJ8NUG6kOLTd/x0VpwxduzF1j+MMGhzpkXuLGPea+E2/FkMivug/q
7+Ph17H2/8ZfwGXceBah9rKl/rpwBiCbQyta4zfUB9vetX5tfmvttjsUMX63zVTpt3ocPemR6V+B
4AaE487z3vaa+V5v80vX3+rqXX4N1RJ6QGT7xAfrBJXWLZBpozV/m1rvbZE1gILhFpH1mKIOfmgi
G+GDvImMUKaqvxAkLC/y6kugHcYRpjPOdbGunLojVjNmXFi/xUjDKe7K+ZspPe1CQWidFv5vissE
iUeg/66hfHlLEbMoDOt3C+bniDiLFRZNgGiMqZTY65NjhoVE1w9BmPmTbLQ7CwHSY+K1x6wcqv/A
T6tLhi3rxji/6U+pn/eOfJXgfXVR+mM3BlpuW79ds3xuyjy6EiDc97yRT50nfRUaiP7P2yDqk8d6
SqCJJB1ArJmg5uPtuDri//shvBDwI6hEkj+f7saqLjwg5Jn9G5gjHvCBdI+JQBFV621t9/FQ6xt7
GQvQF7OlQAFLYl3a7YYgWey/RIwrtY+KBhHdTT+08U+Ud5rj3MzJ1mnKaJsjhb8dtYiCNqifl49/
xSr8Xn4Eim4k4pYNZIS/0wkbsV8ODoidOLRlE1x3fvC5UgOiPrXR1f9JZcMybnCPu7DX39mFCJ6x
wgQZhBswKE7HnSLsT1Mb4ZBwtJI7RCWi7FMHFQYpEm363WSjv8NxLX4esSiCz4AM0dEZtWHTocta
b5Jer66HhmbbhWjvneuI37NoIpJhQxxfw5yD1BFukClkX8Gk6p/isRNHNMz8sEu9cSOKaLweEThB
PiRz92jy4MziNfbNNBfmzqJd/e3jz3O+H9HYhJfFq44oBgt2ukytGfRuq5cyDlPHBiiD/eQ9HwW6
uV1eYrOc3T+LZiuQnGUsSnRrY9KqKAdNa7w+pjeE1gvochSH+iqPqwsf/2zPMRCEIPYclC+O+/Lv
f1353lCPk+r1MUZ1N5/TXYBHgLnNWgTHPhfczm4I+q+NrzsTtZAL198fwPDJLcvgxJxLlZOeChft
6eBR7Yqhmi02XgTVatrPVDzNG5FV8UOSW4imZb7X6uDYAUZuJ63Wg2sjQkYNxtRcbmoZu0VYF+XU
hmY65GSso0FcJUNEHBL7oczRgNsgC9HaIaheFyNfFEmSZ0d2pfbZVZUorh2p9TqiABj7hZarT8Tw
xoiwUxVG8FiTcWNbsf+CqlLxQ+QC5Uh39pTV7aJZ+Va5pWA1w21SKIv8+HizvfNd0AqmaQdrB3n0
9eVH9bu2stEy4tDlPTgWTZR/suw63whRFT9JWscfje+rSyyGszeXSAcmyQKCoBRAynP6RXoHURy7
yc04FNCdmuNQl5PaDD2qgTdZ1XvZNbyu4Qb1uSrf1TRsLj36q6h1kQr+o468dBHh0a5RQi6UNKhI
gyVQzTKDKQSk+/9IO6/eurF0Tf+Vg7pnD3MYnO4LkjsqWlm+IWRZZiYXc/j189DVM8eiDO0xGlUo
2KWwNhdX+MIbWmru8A5kr3SK7puph8aJ0//DQzMmMpzoixDlLSXq9w8Nqh3Rnx7tJ1c3yu8ltnNX
BVrqNJkH56iOo74zYCJszXE2T+yA3zwtGQLG2lz9C3VkdfKSyqWGk6L76E51vLfasEr3oarO4U0b
a41+XhKx5yfygg8ri34+hbNFrBRSGAj090+rhHqXdBQ1E9DCuu62qCa2nlIbSu7mQyg8SUjORQ3Y
Jjhx1PysBb7b7mRf4DUXFiKoF+jJ70dG2Kl0ck2DDtPKfVscR1LfpvZEpynZY4suAWhovVPavY17
Ydx6lg3U6Hw046K7sIqBUGBL9o8eR41G5VXXzVLkKrUKZD6X8k74ttPqu4jAGs6haNC6JiFAnM6F
dhxa36M0MztfJ5SXD5ZGYo0wFP3F4Mxp2c2qKxWWEuPtJTXzRs9zOb40UwpCPlratfAzAJl/KD9O
eMmZh2M9GRqanDQd3s9HSqwvk6Opj4PT+YZ672SRm0+3f3aQrAdZTXraDa02K5H6qN0i7SG54+TG
V86JNbVex+tBVglvG+FUbkih+kia6WqKF0rHOj7Yp7SK10t3NYy2Op1MC/q4kH4+S7i3buTb6XDq
SdYp2HqIVbZXhoYh1Ix3gihCdK60rjT55mt4196rN5+/mPWpsx5pdepU0N0tuWYk5So9ohhmbIyL
6Ih1zOfDnJqzVRStwkso4Qiqj8FF4Se+fDsclOv/bIjVKRYPehtIQaw+clB7uh+40Ubafj7ET/nb
X8+O9Wytgq8YuyRNVDxG9VJdVrttDEPC7e57OAXfY8mNn5xD6EsHZO2MU9Xbta7Bep+uE9E8lqq0
HXi+JNzV+r4JvCm/lpvWrSXjqKgu2jWXhr0JtYOiSa5kVICHDpJ8NjdbPrM/oC9i3iEk10CG/nxa
1iHpelZWJ4gM0SDJRtZQZH3Lhy9N8dzVJ86P324IroulVk6fZ00wVSMiP/RCWD+pe5cfla/O19AP
t+X+8yf57TL9ZZjVbiinJHailGHKH+m+fJ2epMO0+8+GWO0EyRStltNafew24WZZppP7p9H0z/fx
y1OsdkKrQX2fs2WIozgPj+qhOqSndsJyAn3YCb+MsdoJdaQLq9YZQ7kqHLc/Bz+GQ1z9TdRup3np
d/nbfzZtq3ihCR1ZanNWf/ljPpMetGOxO/Xy1x3ov3fYL8+0WsdWqkRCQgD7MfgqztVd+dW8Hri3
j329bR+ie31226fohOHcqRW3uhjbtBzrKGbMafKkR7PyJeE5d+b9fzZ7q5uxEGGGGiWzN2zG/d+L
Tjt8PsRvL18KvMTLCI2xTd+HEbgBzQAKU/XRqo+ldGvrt8Ywu9rw/J8Ns1rbchkGWTIzjIg2jrFL
0qMQXqyf2KQfyk8k/FCjSH1MfBDALa0u4NaCI19n8vzsNHZUuEo8dl8CoJg9lHZI9NuyKFFRRLUr
3ksYixR+iq7kjzitdcIObBte/uypAY+AEVsAt8ByaHOvzqVpGGstaQPl2U4zrOrksbiqiZAJ1yrN
JQ0dT0RSyyz+ursXsApmQ2BFwDeB7l/tblTh+DipE30NjdzR3SCJMxyoA+tUWLi+OYj+SXrIA8DY
AvJZS+t3Y4CEuK4Gz32j2lXkgcvr5COJ8WwrHo215g/dxQD/AOkjxgXVv/Dyf16yvxQaMqC1cVhn
4qtW5YbHvitkz5Zw3rKMGbvipBWnBA7XG5y8mStrqWQj0KHhhPN+X7RUtcCJafFLo0rx2Ryl8ZWJ
/+IF4sv21VzO5XkGueBE0fLD+1u8zBSbSUVEhzbQajPmWiaPEiLRqI2qIGaoOuwwMVC9z1flh7eH
gv+CCgB0TsUOZNr7R5OEjTh8rhQvtVQ5wkMuvLx1FvvnHXCY/MSN8/GRYO0sfqBgJUlT1wKqtqB6
iElP/iLMojuvsZj8UlTGqYlbh8NMFqXepW2GbAfp0Gri5GAGv0d35B40ADK3kmlc9Fas7K1pEQSK
zQm0a4jaQEbp4e7z2fxQ/V3Gpn0FA5uaAsp4q5ViyFlaSVFo31cRVwKU3NGuX6xRBuBelFGHAq9d
xzGY8Bm28R3KmYXquGYYptJbmvFtJyb8JxD03SFA0w7RKaqf9IPAuqw+D1dhgIC8Hj60EhrNSJak
jVXsjK7twy85EiPWWd0WuuLTKa8bL0Sw2XFlnZV3W6MKId7wGu6mwGtQ+Utb14Q4blaukzVmc8zV
xhA+qW7b594UUtjaT3qT6H9owQQmiPYMnEyQW6wd5vT9Cq0yB/uFIdXvp96ULkEzI37c00V+rO1c
6beI9ZSAtT5/jx82vE3zkbIU248WFgCt92PWLN7INnP7XihMGgXPwEWywzqiha8dAvDMF3ppVYfP
B13exft3xX4H/sTTksXDG3g/qDoieZbCi7oXaj+bmzrRmwzHz0aDy961trXLBk2ZDnHey8XWRAQv
3KF6bp8Ch3/cPrQN4SADWmE3gud8/zH6JQXToYLfIzBUzDeD1Dqai1O6qR0i0HGVP9fU8jaljL72
pqyEEXz5fB4+HEmL+snSpaGSBllkXVaSE6EbsayWD3M6xQOtg2Qct0YVTJFbdGZ46lD6MBxzDS6Q
xQVSCWDuaovYYW3hCmKlD9mcZdR7mgKmvpRAf3dT5v3ECfFhdhfiDbcl0lLcy8BY38/ukNJnM6JO
uscWa/qSdVrniUwrdiINB9eeqStNWTL6FOvsE2v649n0sziIx8/yD5DD1aKmQmWgY5PVD1pUS5d1
7jjnep84l+XUGR4PrZ9paa5+UQI9utSV6IeqtPmJmOzDvuI2W3iNC7GRP6yZjY6Rp7oUVkTiXDTJ
oh+YboQ6pN+HwSiOehU+x+irbT5fT+spR4McOAFYLWIgeCVrbJGhD0s00RkPtSiL64YW7JchH/T+
CxLn849BtVrTz425Si6DaA66E9P+YXTgb6DElvGZdurv7184Cu5V2tvD+GCWln0eZJQgvzVCdTIv
1pKajgGoo3zH1TTsygnx3hPDf3jrP0vfXIU0APjvBzRO0IeUPc14ehhIjBQvSlT7WKR2lx61HrMc
twRjf1k0qrhNqsY8Fv0Uf9PKYDROnG7r3GL5HFAIIIEsiEvK1O/nQTKUwZm6Sn6omjaYXAIEUe8G
tc1qBPvCEARUl4sTSJ2PYwKQRs6AYf9utr0fsxtz3CiwFHhwsHDxW713rubKQSIllXzQSKeEqder
G/wajkTor5BwyIjjrU6S1GhntWlE/ZDMCJtEfTtcIEIybyXHCVW3YqGjRZw33z9f3uugSoMtwQ2F
DCyri7t+ta3D1NAEyH7jQeuwv17kOJNHQ5+0U3fi78Zh86BuyGD0klYLOe8GO67RJ+Kc7KX4OAdS
Znk58AL9xJJdH8g8EMhRzmJiNM7JNb6qaScHOblOeQjTsXFTJSg3AwLjbiQHp6wWP25OhiKih7gA
JBdY7PsF4nRQPDGDUh4QYi/Ptbm2zrpBD2jLskRhTSR+G5Xzt6xHiunzt/ZxacIMXPzyAOrwztZo
Z6VxLLRVVfkBkzdrW2S1JR8rIg7brVLTvNM67J7+eEQkCmgDs0QJCNdojCEt5LTp5fDBitJmG5hW
u3WUwtnYyLC4FsTPExJIH3YDwFgYZmhFAr7Bjmw1t2GB5s5UdPNDUqrZrp4oKRXAkD2ZPXIIc9nc
iLJ7+vwZP6xRsM0L3kFfrvNFE/T9+1T6FKJ8XcwPaelIV2mm6VutmcoTF8pvR7FBjUGYh0m3Jj4H
Ie4LHdaGD44ytv5UZTrWSNF44sCELsqn/TUgRBhrwf7hGoyXI+yaVSJj9MXcIekR3wdSLSE8WE8Y
q5paWaXfRrOKG9mNUlgchgtgrnISV0viqHia697IF+V6kN7fQWQ0094cMhs7mDaLcONNClxxvAxw
mPONNog1pa6DaETwpDlJ0FeeFJlD7bgAwzuJK3o0zdnT5iHIrxqt7KA9F2PTmjua3h1FrgSmjOIN
Ux0ZqR9gQDuNCARbIj8LRYC/gUtXnqrvrmlYJJGXtLNmUmm3sTY64EAD58CFQ57ZQETqvKcXr2W6
6I19h1kxZiJTqVaK6UYguVOLqiT4IbcfIJOcOwlOOpdwTbR68BE+Gqt0Y1SNnZ6hnxaVT3GiluUt
OnZRnBwwotNhbQ+mHOD+NBXjFEauUFTshtwIyZ1KclVVZJjoKFrZk+dIrUkvcDCq6kBVQ0ke50St
Qc5GAcoaqjsPIjI7MiVqFftcNqb5qm2QbNqR1dnpD+BmDiYZeogi5VVgTB0lT6wVk22NgVf8Cver
KDYxrjYK2A9gjfwmwPH9ceAGCbYk3mbyoxzbVN5WqA8NnlHNvfmgIfJUuZqRqvl2jMtZvrZDPWrP
1TAzYtx2NNGloZtp0SJnl7TYnrqWnnbZZasEGdCXscODeg/V25L2Yai1/Y0OIiZHY5nzfuOMTmZc
pzVeMs+yTJFl9JQkRy7Eg12lazWLpCjDg6JK5Rvq3mJR2FXHeBNk2gCmK8SJZuc4hST7k9qMzS3+
h02xmwh1o52gJj8dIlNkvS9GLUj8vojCxrdsKdS9IRiy4awLtVrfYSfjDF5dadhD6UEv6iOWmKZ9
m9pSZz9NweTUs5f0QF02o5SVoRfXXWTsEJnJI1gUpt1vicfgVhh2gxlwNtt170787tjvFbApqefE
OKsghAMc25pc1RzstGaxY/W1QXijwkQQR8Z2upYiSZqPdKPC9mroOzV+7tVGN3ZDAJLkfu4zDVf7
MBsHN0cvcH4JE7wAN3i2dHlBUNcsRnMU3hr5DtoQMG/L1CLT3uiWQC8UFVVd25rmaOUXAEL1hYBr
9gjMuGFjNHIB92aC1u7aHXJXrpYFTX3HR7CHw0jWmu2TqnfkTadrY35TApUVbxVpfooREBIs15Ot
VIbsxah3AadTB6TIVJYf5kDVrE+lJ1LLmApPzpS6QU+fqDj3eXVajGPdjMnLpdAjC6/nLA764GvF
R8JASMICLjD8rNERCxkqIFMvej+OARQiLURcOi84CC6SNMjDAzTU2Da9UrRJO3r9VDjzmyxZSqm4
cREms+HCk+24U5UilJR93wO6/14AmYjbPQp0zISvVuRC32Fz2PGmgCPlfPv8pvhw/yIK8rcFKXkY
NdJVNMNjJJjQZdKdkjWF7WoyOEUvq+vxwsxijhq5EPGJC3Ed10CmVgmBadIDRGPRrgI1sD2Agmop
f04iq2r9IFSdettJsTa+IvhiWD8+f8J1bKMvESFALMJt0BkgEd/fhUWCdYNTpzXDDY7jdYGoozeI
FYV9ltY9p42aJlZf8MrnttlFqjEqz59/gg8PDM5psWd3AADDrV9jUiAdCMGRkz0KjOUenUiLvo+y
3XxR9QrDwT8e66f20KIoCex4fSdrDVaLU2sljx26svtSGKPqU41ue5C9lV2diN4+zC2+I2TRFLt1
1LsQ1no/t6o+SXjLdemjMpT4uQF1c25w0G2vhzjPd1gmqs8EuKnqCysrHz9/0g99DbDqlBAIFyAf
oFmwzqRi3aAkQ3z4iOJ9cCfMhMLFFuJipIP5lZDo3mZhljoeLp/qa1lP4QgBC4ZEZ3nqrI/Kl94K
pPFEtfpnO+HXYAVtR5ICpgMKD8ttPSVNHsPhDGv5AVW8Xot3ERpXKNsXNjHJNafVOGbbdqK4QCkn
mS2qiElU209hYeUA8Jo+a0oEy2W8eTynKuxwTymwMEMfkzhOF00MJzU6PyxPsmFq+YiHLfqzQNTe
v0RHKqdQCwr1aUSy0NzlVpWq+0E4xEDERtGpXONDJr5o4RMzEg9DNlhYOO/HiytWYjwZ8lOezLp2
SdFdHf3A1hqxjccqBzU1hBwPO1WV2kRxLY6g8DoUxqBta8PCH/PzdfRhDQMOJkwGMom09fKR3n+c
sZLVsNWt+KlpAmujZOkIUA4mgJEoja/OUb8NZqPyRiktTnSmPk78olbCvwgWARc1VnEtL1+KhZ1H
TyRkRJraHCHwLAJHR3QWhnn+h1UAFKYJoBeGh7kwoNZped4OzZwT9D5Zs5UeYLzFB7NxpJs4apOD
2anZH4JYGA9pMoXj/qc3ytoOq5CUug2ysXlS2jLAjMns84c2zoPab6tSrd1mNuAFanmgn8AAfpxX
kp9FoX/ZfyDuV/WHgebtctSPTwZI6uRYJY5UXERxMSe+VSAofmJef7OglysNiX54+Oiir2U2Ctpi
+dAP9ZMENUu+i6EVwK6o7AJPlinUkyO1AYT/SgxCch/sbzv6ETqWsWeXcXqqPLG+0En6FjlpPgry
zuCdl8n5pSuYp7kdpf0QPS2gVH8yzODQaJe1pXkh1az953vn40yTV0BUpGaso4O/ppKPgYoGeTM5
TzaiDvelGJTrRJgogcvoc958PtYHwBIPhmwShmeUzxZ50NWTBWbROmZXS095W4RkVCj4Wk3sIZDr
0P8sRZZPX0qi+vwc0S1Zwp8WeYQHUdHEOxeaFIYtbZ/FhoMeMDLIylaQgMjn6SSi7JgDUkPeHesy
4z4a7eH28w+/miiIa/LS7l56T5x8VH/fv5UZdORIOF3eDF2iAZa0s33ryEThwZieuJNXQ6HZyV1I
WR0NTzS06Hu8H6oNsdS1Cll5pENkRUeWXvVsk21GiDSkpuT/0YMtCqFLZ4hyNg9Gk2T1UrS8lhEK
zs1HXUqNRxx9waqZkrGphLBP7LNljt7drD+HotENYwDJ0HWDfULEDk9e01iArcqS5oV+XM3NPkcn
3p/DRncTVs2BWz3ZhLNe/mnYyvCYHNOuXeqbMIHfz2tnAEVK48p+DEh0YlpRTpESYWAmcxaGsiOd
eI0f9jH8wkUnGpbWMu6ar9Ah/kotSUbI2uhaT+9nzUu6MDwyBQ048SI5Ad5Zj8eqATVNA5zOPlXi
NSotjfH0dgZZ/dar5rVt9+GxTs3ubijzR1KtU5bkH0aj57G0AiCLoxUEgPn9ZIpmaFOaFeMrbAQa
+nMtYwRslU68Uy0Ri82EPPOpUuO6XAUGxlySgIWTw4G9JjhmfVsPXTrLr44TFNdwN4qzLrGqExvi
N09G2XvRf1kCCjKq90+G32xc6HYpv0pd0D8YvTFu8HLI/HJCtdJVpertzzYgxlQcLdy1SzMBTMhq
vA7D9FGIIH3Fy112KyfKNn0/5W6fVPOJeOXjo9G+4aWx3alLEy2+fzQqXMxtnbWvxWjWO1nMw46c
50IQn14gKdX/YSrzE1LPqbmQJxYq32o4YuSkmsx5Qm50WKxF7HYb6mHmmaV5ymhr+VW/Hi0GOQSF
72UPcHSip/r+ycYk1VMmd3xtrK7EqD6fDzHyFOcRPtEPn7+vD5PIi8J/AW037mhuhFX0iwyvOWmz
0b1OrZM92QjV2KEVC4wv22hfh+aJW3OJXt8/2bK9KJtS6OaeXi96Q54BPkC7eQ0tYT0ZiWxQnBvl
AWfvzhqLDUIj4GgXPFP4h+cl3U10Gei3seUWA6FVWqEPQp5mu8hfnZIL1SVIDNyZJNsbe2yxT6yV
j7PKeUKTnBY2pxeL8/0LrM2qxznXmDhPTGcflmn/w4LO8GhngXHfheWp8+sDghlODQ3cRV4DqAuA
qNXTUTuLMphT0jcUfuzxmwlubj5IVhIHimdndVBAopunVKibGR+R4SDGGKeNoorL6DAFBpKMbh+z
GF3R2W3ut32cFC2uaEORtGcJ94LqKnIsSx12S1qQK26HkpIFVgedZwnr1bqjM4MOjzglBraeyQVk
grgTNwC9ceh5q2tObpQ8n0yUz6dAmW5KSqP7zJmqDWpW6bOhTMOJN7feetCSqIj8tC7iHCM4ev/m
5E5IgVrV2lfUnBIPwMnoSmgf7VLaaqdy8/UNsChWcXUv4DVOFBhy78cqY/aATqb9Da3L3nwTspOg
qxZOYSdlfofRULkN54r6tJoY3IZeH4OsHN24WoisntMuXhkeHLhES/wGoJiOIY1edy7HL4YNJybm
Q33DRLcFzA11BGisIEBWJzs3Z9RngcheO91phze1wmnXL6Y+HTAqp0gsbbSokdO3PpS0FjtqpPm/
hFg0U9FMiZDDXcF1n5+KS1YHCrWeRZ6ICJXNjUfSOk4wAl0KAqG0N6Ukjb6q9c52ytrsgJ5G56Vo
RVFCi07Jbq5TrJ+jwqOFQE6WAYVvtd3ysE4CMzPaG1Tsiq2dDNE+K5zqWKrUVmpj6M8IIPqtzqnt
mXD/rvCBPYV2X+2M5TOAgiLwBI/IDllL8nX2XJeB7lQ3YkhF4iHypthe3k32zqob+7KFvn+KPPib
yaZouMhAgPciqVstWMDBgxhLpbpJu0m7LoZR7CTseJ6i0Gl92+bImQNd3X1+Q/12UKCWtPRASnyQ
U5VikEdtPtQ3OV5Eh4gmyE5WqvgCTbnAgyHZu1KZDJvPB10dAz8nF800g0VFAQ3M1futWRm2oLjT
NjdlWtSeQWvdw7l49iFo/qlQ/d9jmVQraUthmbyOY7JEqmmfqPVNVEpmceioT8iYm5R6cDbPTRNu
C9hqNI1UO1FuaiXRJz8K1DpxdVtSWwhySliduCxXJ9Pf+eFyQ3MGUhNbS4sg9tOqg1xgRpPF4YXk
KP2mK6NTEfAqg/o5CrRvTkAuZW7l1dneKjEnQiWKm7GcoouubF7nXBpvWzmMkIcy6o2GyAi+Ykm1
BzD59c/e8JICUyvWF+0JqKhr0GsihVbSh3p8I81O8oWrU/Kccu6PaPaVJ1bwb2ZzwQ4utzPpDJif
94uJdtOYSUZe3kg92ohhM7ZX+BKkL58/0G9mc8GAUI8A34p/2yqSy/I0wMZIEjepAi8Pr7baS4LA
9DUnsjZ9p1f7ftJpSleL2zq28Kck7Nbn0aLRAs+cWwKM75JrvH/KrEoHzeqG9gbSW3QlB4KetKzF
cubjDCC+FkYYnLpAl134SzTJAlrAoCTCiNMBa1hjIsFwiDSq1O4GR1XpLBrCMdwMs9R8B+RThD5I
YuWyCNruFbm/4YB/ivTaOVH+qqAy+C3jMf5tE/a/Xsf/jfjb9d9jN//6b/7+Wgoou2HUrv76ryvx
Vty29dtbe/Ei/nv50f/3re9/8F8X8WtdNuWPdv1d736I3//v8f2X9uXdXzYFWrzTl+6tnm7emi5r
fw7AJ12+8//3i//19vO33E3i7Z9/vWJq3y6/LYzL4q9/f+nw/Z9/Uej6ZTkuv//fX7x8yfm5i5fs
ZYg//MDbS9P+8y/N+IcD4ZwsA+EpKtvLRh/efn5F/Qd5DAZZZDwLsGhJP4qybqN//iU5/2C3cMkh
aAZjGxw8FwOy2T+/plj/oH8Fcg3pSCSY0BD56/8++ruX9D8v7b+KLr8u46Jt/vnXv8Wh/mclAQVc
SOm0byi+L+o46zQoDxDFm9V5pJ0OcRq37JJ0tSES2gZpUD5EBYLQdCONYRPZer0dM9vAritvrmMH
W6/CVvOzRq2zO7ON8UlKpfpYKfLsF6FQzhtHgbRohgPWqLTgXb2v2iMmnOVBiBbyqZOAwKnOanM4
M8xcfYMV/5z3tVfNwU07Fxs+nPBK7C58E4o0mATxoLcybnf2iEhmpR8zRhed4rXDcKXVo+FPoqgO
2ERkbpi1nSulwtkOE0FJTX3XVKQfkuo8dmVKeNltGoRbD5OC2Nk4YH4sCORGqHRHMQydixhhuQHg
EALAtf1FZPiuql6mSXNTLIn2nZpgIKybjF8pt2Gebh2tvGzxO9jOcn43mtkuFIWPw/BeBNWevrPv
1NO+VMzU6+TU2fRD06BwGV0VqHxSSpr9SNW9LjYvKOABsNk0iD7oeeZcKVn8GFGirLTRG7J4U6a6
H5ria2CiDpG3ZuQmGhqiTRM9y8hG+HJrTPvJUCQ/F8rsdbDPD3Fo2S6FT2907I01hPl+ylPkvYso
vSkwXEbm47WWQRCkji1tpK6JSJF0QW4qv2qIjfqt8T0S5jGSpS8ivzOSyDfybZ92F9RS/RxMyAvB
X7cjrAhvbKW+rNLmKNrHIj0CkUj9pElDj0wAZv5QHoZWeWJFFd5k92eq094UanEuBhIprVfVXdaZ
13MxvdWWk/haU2AbM/Z7oxy/hcO0T9u08q0gPWLWOHv1nH+PUUwOdeMKGPxZXdupm8tV7CWxFHjo
3f6g75N7iV4cciPYajmuHo08a1v4+Ml+zDIfakYCuB32eNqD3cQlrU6uEjks3C7sUYVo5nMVZ7dd
MQzxdtCCm9rMtk2huFmiVS6iHeleFs1lg/UnMInqNeiUV0Su/G6aDlraHRMLLY8AppxbK0rtBq3I
PREm112avjWx8UWp5x94FC12Z+24KZX4Ta+1raOOLoh2xzMEWhFFE9/benufJs1lKORbXeI7cjt3
LVqYvqpWmW+P2sYKokM5V8fILPCriueNNYfmS6/X3/S+f+odLU29MVGu6iH2C6e+c0rNR53SVfDd
dGHSc2+238O29VRLYtObt3E9FtdVGIPl0ooyARMLQihUcUHT1GMk1bZfjAC9RClMP5GyY5UaL+qg
bep8Zu1gMQ2Nfa7IsK/n8AxdLc9qGr+IbXdS9kHquLWjfDcn46gG4U50RySQZoWm24gUWCepNps/
c03oKWaeH4p6p1mSl8+1X9bBdhrrr4rGmhlAl/CiW3cAzTPi/VZkj1pzW46WX5OvJ3qOHASfnS3v
pdXLoO/wtoMI9tjb5vcoywTwl96S+SbTnQU071DWXLzcLPF1aAfFYXuiwKi4aTCrwjXTOgkrF3HY
LkrdCSe8GxsPkOnY13NGF03D/+3VSHrdibc6pw4+K4UU2/qBDoMcfUUn3aSgak9WWnyRzUYvrixF
5NVzKeJc2UexHsRHYFVKXrqNRbCyDybsU7yu1YL0bM6m1HSbQQ1VH66CikRxj2qKa7ah9q0WuX0l
O1Fc+0hX9l/aqNMlTzV0cRiTEh6NNuc9suLJiBaU3SZ2tIsqXXvMIPqo7oAxZL1rKg1JABm/Oa+m
Q6dtGuQ9OZ2TuWo116zDijY+RBBzkxUZ+kRmqCW93/STlG9akvdkO3PfIKimdhgqViIMHLdoNRlE
k5aV17NqWBuwQzYmdnr4nDexG0wZG95GEFWJQiRh9L64COrmAG/JN6Y2fcpmI3tpZuKZJLvS7US6
KJtCuysX8UZBP1N1dXO61RShu4Zutc8ltoz+GAQPmpMnWPt13+GziX0rxvwKahBbB7xTbQjPdsY9
lhtHLBedYzVvsWP12jE9a43hQo9714lDLzeFZ3Ycon2z7xPaGWnPxJfXg9a4vePsUo33DopdAlu4
4aSd9uF8VJAw9gKyF0vKL3pnTPxUtHcxjKXY7YPnRovRIhLW+dDzP7rmbdazvWXnsjuY0T6Prf1A
KaOiROOPSdzWnpVuuyR2K00vgUkO7WYQXXCUoswPaswaut74atmh5qpoXLmjYbbbmV10MMPuAa18
r+772dPjYzMLf0irwB1RZOT6jG7MOLiwRbgFPHYboGHkClS87sIpys/HCWdKuh5wwcYvGX3Vg55l
Z3kN6SrWx8AzqZwBfAx2vM1dV3bCFVPzBqzvh52CFdBqJd5H/SR8xUmzvRYiNddY1qbOKOOMYtqI
kb03D/heBlF+PeTTVunzH3UnnethuwvMxk9r+dKOnjV9arYhKlR5I67bwvA0LfJSzCEn7Fk65GxQ
7dkgafMQSeO5EPONmZUBcqlt79d1zqVj9l4r0l0m5j3x+Q95aq8tLc+uCgb2R33eNUptb5RROu+N
7tKq28SrU2cy3A6L7TswAC/BcBWkaeSiqOTsENrcRnHuOfN5beZ+V/Q+PFOZq9Tuv5dG+6AnqJgK
i8O/HRXkInK13UajtrUiMJZiqu5bazyCZpgvAynfm3IdnpvatDVi9bo1QIEWTk5iP+bXuZGmu15P
7ubopejxwYy7bT8PBysY6CfLHU5y4hiMyXOOJc+k2Z5UYq4W0Gw9KG1yhl/PtMFSh88S3zS0aetu
Z1qcy6Oc7xssGrxYmM6ZlEY/LG3eYNX0LavLvV2ykISyGcbMF+XktQ7KTHXFAuimjmogxA2hVtup
RCpBVvYIdT+HQX0hymhfLf0+2XInqXgjw/SGPN9kPbGYzqjYbDxqRrs3DfZiUICFbtiGcmhvbbRq
DpT3dhoisBO+zjhUfWtTy9fj6yY4j6jJC0xPJXDBA16htXPXjKhVjjLxzT2S7hssdXbt8FhpzV6e
zOyhEzK34JUzy84ub8tDFUh7MCzuKDmeljceGmiPcvWCA+urk0Zc/eclZeC3OC/P1FT19AaDZXDU
WeDsuli6BwgTbMLEUnGjtfMHMTigrOTslj1pu6HFLVeG/UVpyLswM38AQN7ILSFN5QycvjF4Xuzh
8GeqwXc01eQ3RlS6hniUKgRRjEAB7z7AgKToQQxd+GHNUWhPkAvSwEUWMU80HvmrGW7U9KyJv+Sx
sQFvGqIGD3a9jOfwGvmypcd82SVy6hsIBbHULDeMVCCXQXeGyhQRT/ky6uIMne1LJ1WkQxUjqjAm
9T6lwz97ITB9lJo4wTZZ3WxzrBKfhrgvuGm/CgiPflgp4QbLvv/D3HksyY1ka/qJ0AYtthChMlJn
Mklu3EgmCa01nn4+sNruZQRjMqxmNZuuLqsqejjgOH7EL4Le2sIQiL1BvkNwqPBoMtg7GsfiNRnF
zol3VTF9XnLzMVPayZdK/YtTfx+y2u/VaDcgaBbMwnpktjj6AMqIDO0AbBnUZpf27SYxhYUI6OjF
xuzpCecHngVzpjuE47ehs7R+bMgYC1R581oi2Qcu0tSXH5WNgBbRax6OGjwuv68nXEjo5PjAg9Pb
thgzv670l6bhilEqAwG1efoCOWb5Fcf8mf3oyooW3SacoaDpH2jzvuK4SWbtHKyl3meGqF0A116j
pN5cx34yh0cNf4ehMjdNMfpG3QWGnnWelFvS4zKbnevk0fApi5aXXCXDkuabGtxPUIim90r6kyJW
3iRh3jSW2Gn5sG+Yu2a2lLk51kn2FB1RDXEjJ8Fi1H7r8+lH1SZ3UfHo9MZ3Ecfr5fK5nhQ/yu1A
9AhC2VxPo2jMF0MppN2Cca/borwphc3O7MobJVlu1SRUiP4j+xAqvsNFMBjys2Kq9/lYbyZR+Asm
Xe5E4eqqct3sKlshDaG+88IEtK5hPVS2tI10Hb/B7seQl+aO6gGP4a7yajNE3DjxKr3EiRBBG7c1
zNLFTGDeKfb0qsn4tpc5kGK5S18cLtkoT7eNKvba2L+SCELRz8sNIn2JW9fzIR5Bryhvtd07nhwZ
6n3R6j+MWDrgRLsTRf7dKawo6DOxXeY46IxHrpUXg/+o0fsxSDUahMB9dERrBnyOBbIlU/+WapJn
xv3dUimJZzTKr7GJf4aTvOnD5FPv9Mc+AuxcKPFnvZ1u9Rk6WujsZl6LKXYQ08g4vgprEzfUBDrp
LXrZ3K9y0GWq4iUUd0GWFW8MCJxPTDS6I1jfnZ4j6Vhn/Qag6P0ScyPHFjqcVUJNGGrjm1lpX4sM
zrPlxHdZJ32rlzhoivw1QsDQS3LHo134Dgzew7DIOrTDfa3OHtPEXd3gZSpL6PBU+oNtRc1zrReb
pEHOYVHJTiuresxqezOu8EYtHn+FS8MWhVoSIpbU7VTiKrMXLXD6IUC26RuMph6hLu1dRCaSZUZk
eM2U7/B3LsD8pb4muo1ZwEgA8ASI0xryG2VqyRL1bxg2EUccmwrfmJ8BunwPm/KF8h4YuuRZw0Rv
YdP1/QaYSOq3qbXRyxAYTrUxhPo0JmEwqFaA/XtQ9tp70TY7SIrPpqg+VyTumZKRKlEjMfip7RsH
wbSmy15FeSza/BEYQP2EYTNyzMOu0RnCDItbRd/7JdvG41vfC+u2qWsDbLGZfE1Tuwl0RUwlcor1
U2gOPZXCQ2850Y8wimWoH3EW/Qy1HmVaPREISJaFsudESWXQJT0vmITEBbCv7fHHc4I5ttWXVlGr
B1lZADKlnL1a1Dp2M3H/lhfoXKzi+fvMMme/mSmexbLc1jkprk470muNstyQz0dU1BzgWA0V37TG
drssfctdIW9GR/4ODRbGsSyHyj7NFcerjXra1VYMlwlUvKRGxasCL4eCLlS/Z1NWv7VMcbYRNJaN
w2h7WwgUu2mftntYGOUDJazyKDRp3NEsNXaiHiKefV5rmyiytVdoGxhZozdZwz4OZ/XJWERisH5J
mSOhQv4iuMoOeIo77iIVOqydUCXMZ4Mgq0+NmUvDTMsjV0tab61kyfxxbXO0adffRlWExo8pxgMw
/TjfyGM6v68Cjl4z19OeCFTuwzaa90OJ4NrSFdQene6VbRPSMIjVzSw7fSBH1vSWOku+B9qMamRl
Ifa5DCUXAD/zyZym8Zcgn/JjYCLbQsPdAY/s6X4S+fyOPCFFr5zPYFyKrPKgWduOZyVUQSU7K49p
EkaBUlbL6mw9eVYT2luJ8/At7Ftz6xhz+p1AfhjSLArgw8g7JF9AFHJTTT91xiifu2EwHA+sl/Yy
mt3sTX2hHzVtkiuX+ZXYDcAOd3KNKGlOqd4mDRYvxqCl3gLQljssf7G5D3MXwpDY9Dz827xoGSqG
yPn0Si/TRLIGdJTX/mJFKDG1Z5owIvXSxbgz1c76Pql58iLnKc+LSVqydeRK2lSqLF4AJpY3ZVJp
xzweUj9X5JtUitPaXUy5CDRJ548Z5bJ7tPRKRrEl6r9EzEeJqV23PFpxTUECMij7HqLybLnYuEu+
Sna7s+oO+bJk1na1PlHE5kZsvBdyNiDOV2M+6gnRpfvaiJubJm3Tg8EM65iQHn3u0nHeJ71m3Egx
eiquJRxT8kpVFQeNVd3F7mp9k5UNgmRKWWtv1E+li5xG6QrZ2sdxESB3uDcc81ExOANF4zxNfflN
Fc22bsRhTPFeixQVOpWtWB0JR2vn+050uJHObU8HoLRK2/ay3JhvqjgljIiB2x/p4ChZEOV1tnY8
DshDT8OLKY2qj1CqzHiKur7wzc4yqD0KAfJdkj2dcnqLDqil+YlpiadyLKKtzFOZjRnOEd/ANhVd
yLQ77Sl2wlESW2Q6YWTZleKDm81a17bGb3ZXvg2DozxI8qSTBxQ30JtuK8kqEIbNOj91mOEoy2Ld
opEASiDf5HbxOOOqvUUcset3ZV0PaLuNvXU7WV2d+w00z+ewqL6mhbJ+qUy89jlQWd3T1LmyXKlq
4huw2EYWdCkhNWPcuq0m/bshOkAHCs3XW1CfzuTOWW4eyZCVoJgluq25hmWYGw9dfVDwr3D7shNb
s3FAVmpVUb1nKkM9d7HMkDeKo7DXF83jKJNqqyq1FMlIP3yBFzAX7tJnC9FP9LYrqVMt/BhKh7fU
RfMqtXU1w15qnINgGh3EkpUdF0sfdokaQt1GIrMO5f52VCs70JRBfdH0ZU09FnvYo7qe0VO0xHzo
aFRwvaZVezshDLvpFd04qhXzRUKI4my0kQqRb2tRaKp03Z6mTBDnlIF4WgdD2Mvbxhr670rdx36L
taebmEgdgqgOHBMl70jb9vV4LHt1fMKciOq+12RgdhkjTiMjD6FgTo2F+tqGhcglvqe8qn8acRtt
FrsForbAQvKy2IhupzyabhazpV2iqhF0gKovw4M5lw9AQSuSH8byjxkGoF9DajDHrfu6KKghwUqg
hXSDBmn1W0n+XrXCT3pfv6ZlS2MRmIIyKJ2HL4Xp1yvVsaSgp92h83iT0S2VhtOtPXcquEAxfnGE
hLCQRqctQy1XJdZS2sRfNUWKdmPWfDHz5AEC6ssglF+EEW/kUZKWUodLd0NjVSQWJd0affRruQWp
bPGvzOIzElRZgIcEyhpJwlkqbV8uTYxACsqw/s3AmJ5TKvJjbX1RS/2ZTpKyFU2to/uiPYwTrDl5
LLe5YXltWkq7eDQ+tXXGJHXRu0f6TA9xMW1iequJ/IJgqHUsDQirxD8la+j3SoZeH/tCqh8liWY6
fm5xsMy8SLcjORn4kmxJchWLfl00j1hNCfWrmMsITQ7d9MZlsF7jxgzsVvKAO7/M9OddTMXup5bM
wXDyH5mu3sl6WXlk2L3f26UHv27eVIZc/jA4KxVR2df67F7GuC6IahHYOZ5/1vicmXq3XeBdPA29
bAeqPh3hhLwVi/YDyuu3LnmFKuHJENLjZdC2mfVWZkwgVgksP+1y5P1TzOcV49uCI6QrYut1lB0g
gjgeSTQAmnnw6CIuiDoqNFOS1q260S/pjRlh+TDQ5RvaageqMWCrG4OIIJi+5J28oW7+NM0W93qu
D56ok4MzFrkbJ1B7El1/suDj0TZtXsa+v8faClJeQsNr0baxTL0QZ6ocxHP2M2qHhl6k9TTIdbJL
ydOO9Bt2pR3Gt6lCkgcMcgN9STxoCnWB4jQ/NZOEdClRzqBB/DSR9bvmQK0sRuPZNIzDXNHcrmPL
CToZdHI87pjp6J/7cqAqqD5lJpYktOn9zs5/4jYxbrOo6nxupkS+B/uFEIpqF3vktE2IU6b0hc7B
TV/Qq8au4pOt9t5iTdNOHtrHei7fq76PvUWMpGhl/qsNE9pb8q+pUN7suk/8clUABzA2uHFoxNsG
SsCGjsrrGNM1l8ManFCVHmg/L6A6RL1Bprjd6Fleebj+9X7dasdynr6aWbZ3QoUnRzfMHfPyhW68
hBGsfBBm3G2bSde9dm4ZHjHM2Bvoqpd6W1uuKozyFg91zXdS019aeytrQvZlkCxQJb1yUCMEDTKD
Xs70GYZo6BeDc0z7Rb2VWuTGU8keH6dekbxOpoqNnHmDxYseUBnM8He7lB0uNnfucqzq7FFUMTzY
UH2x1Np2FdTBvvZGNO7kUTbvNKBQsYtvfXJvJjC5B9h6rs1kzZu6d7tpjf0ipe3zvAzpFy7y6aYs
o+8L6qtf9CW070QrdkXPcQklk/KkXscjSeiFVX2gKhJ1KoJY2LGn9FCLtVTjm7Db+Wg6qbQBPOjr
WXkUfbHtlyoAH/FtqmnY0faQaEkxGHO0+bYzoKdOILyIy3WWfo6Yw0D6NrxhSncLXRwimvAytZSD
KOqNW9XkO60mJWj19F1Nok0xs2vSPNcaxSbT0te6gVaerdRrhUa1gv0Q83pekkpOTR0ntNcY9Jbb
M2ynH939Str684JG3tGxEn8OLcXNoeZ0ZBiuFuJ1o8aKC3P8gHEmpFaDrjYhOqLCjZVl+GrUUhMM
oh1dUdivy6j9QGfsRkqSgwIHMcnSrQO32EpbWirtLhpz10hFfYxRwLkbZUV4qYOmdAXy23VQLcNq
cJndqAhLT45R7JsSNknvqqyOdb/scSnMyFp7Y6c4R8iy+U7HHeiQAigJ3Uo3PLNKX2aRv0na9Isp
Fttd7k21KAnta4YQfXZoMPV9NvmwF0j1R/k5TuLXqZE0ryqivV4v+3kSN6JQbo3G3CYMsVymfjex
PuIqabT0gJVEXueam87QKj/RKUUsphtJqtFxlJ2bTEHvXV2Mt3bpODnjaLv2ZCgHxiEvEnzfoUd6
oJbqL4Lptg9jQb9N2cmmNCvJq3IzcW2DvE37VCZf2vEXtECfqTEPRVkSspTY+NmF5temm9zG0ndl
rikMsAoavqDXXvEPzA9GxQerhnfasLyUcfytlJsv8sRYIRdV0LezN4Z39QCPoqtNNOEzdCDRhrF9
hwoTizNX1XrErUnPSBtCJShZ1miVx6FOEDXnOSTxuBFh79Ki8mpZvulCPd9VHdFhsWk1pKVMASHp
rl7IgaFsRrP22mTZOXmKam9Vyh4qJnB/0/4un3IFSXCFSVeM/QQyENso1+1XC6g+15wS+biFtffg
xn70TDuGVtquI85BilLPVEXk15FS+G21fDWS8jFJjmhLBXlSyf6S6RQwWflS8xSOS6oQwBXzRUn5
fXPClbfIjZ+iSD3zoDl3xiD/MuUfydCM3zvmhxvDSln8QTYly8WrxLlDmO0RUUAvBWGYVPSBxir/
hI2o5urOQsY9PK9k090ilwSc/lvD+UrczBk/aTRkE4BA7tyZjxAOd0tnYbZYbumpMtSIdCbkXO0T
cVxWnmQz9gBopO7SJK/1EpZuPOIes2yKlh0D+y1TH+EA7ESTDZIWTBbV8HHJGTZOk3Kow+VJkILo
csTcmRFJmP8KcRylox27GP2O6N6RtnLV3KNS8dWqii06ZH7dqy4k3tArEnETjvkNspKUn6sUl5Xm
u6TQ9k7FXZ3KbfaDCyX0BkevNoXUbsuY7jo+A43vqGjQUZ2QHOTFPZ9W6uP080QtBCyToRwgX93v
Gr30MT0ZXNUaX+gA0+7qq52IGAYr7yT+uzySbouK2j6xsvewHSGjN2869GJeFbDc6IGJkDdwknEF
m9yy1fxwxsiepDB/y8Z+rwgGKUBYqd/7+FOuZBttmaELoQDxZKfVj1HLnlr0cMFAynvd7Gg+xjdO
BWBACT+n2LV4lVL9ykvgCLMUblc0rbfCsRmVzTT9jRDFhCG+xUD0e5+a5a3aN8JVcEqRw773Mw0s
w4CmazHOX005b97ipRu2o0TzD1Q6njeGtetm6cukp5D6a1p0xuiDA0HxIVmYv6YHPX/PEnHXFYPn
zBG344R8AubP8vhcKthuqN0vep3MM2XBhyXm19FO4q/9UDzMFKtjQ4O6GoJ0kCiH7PrG7robteof
iuVLKC9eZedgBxRXyaxH2nbb1X+zFwiAg4xROYtCa7YTSEEqU0QPqVc3GhD2rCMmaXOLZU981w22
mw8Df2N3d23F1VyWLnCFe8YD+ypRNlOp/UDlm+jXdLe4kB8bYryDwEjfPqIgQZ4JpAPz7nutqP1B
+5T3oRsy+HP058IqD90sH6JoTQX0UXjc2VSAsm8X3Ii29Fmqc+bKynDTWiPon3mraBOZUntENnDD
LevbQ9+i0aF60rCT7ZwkkrMX29tujn7M7ex2ZUV3rWTYUpOKym4WWi8tvfy0FNm2142NXnGlO+mT
2tZv0Vx7XRoGUWK7gxHVPhdk9EsLibKhVnqTme6p8d0mN4NlAdIUduG+MefbVon5slC7qtPwTZaG
Q6rQWskfSTfHTcKUeEoyyc2Tb0ZTuKEuvXR5G8hDGFSQCKSFukGjtmgUxgbqTd/o+8pcOn+RNLq4
+NSiwrFBdyr3y1bGeWGId8UCEmDSXbtdtopAmjIBWbVgOJPl34xMfxus+Z6eW+ZP9PbN4mZo6l3h
cHkZdfSITAlmBpE8T4Elz/Tpk2r+qQpKJzHrv6YIodCFB2VUT7KTPi/GwSkQ/cnU57gY7kaGJgT2
hoqqaoPJibsgSTFU1coto0ZszQaJOtrmZM/cj0FRp3catL3XlvSUABnRcKWdoof6AUWOwO4z6lBl
+dGSOMVN+uxky7Pdjru4t5mT585tstj1sZb75A5I0nJfDtPNpC6kOuL9D1Tdf6Frf0LVzpDnv4Fq
8HR+m4w6qgya9BRlCQ1+EWnB0RClZdzPqTDrrY7Z6XsBFeqtnkYaqXExW8cJP1IywGju1GBEFSW7
gpA+4wOA5luRdyuAdvXcXk0XT39JHJNo552CKIpqtN+cTPCmFXqCmZvlRfoEUFp6p21vv2Qge5/t
Ths3DC7bzpcWM/35+7H8K9zl/xVNeYLA/BCd+f8h7hIQ6h8n5C/c5fP48/3nCVDz93/wD+5S1f8D
NZT48pu1gfYtEM5/cJeK/B9kMjBWhOCCdyS8qP/BXZrOf2QDpxxQ7woGzIgC/g/s0jD+o0ERQy0F
0SvevGb/G9TlelL/F3KJ+Bg/AL4Giq5ItK5g7NPz06+KSM7o6KBGpjlAoMd6zMisfBtgC11YM3lP
6o4qVTYAEv/xjC58RevRPF8aDTQF6g2wT1SkT5dWcwA8bVoZdLNtagtVr27joY19mo7FFST95aUM
3gIylyYP9HQpWdXptS4ANuxRr/08nRYPJ1m06AcAjx/v6hRm/s8DdVDMg++56ixrK0D8D6q9grpI
g2qFwaAs0sEFGtiV1/p8Rc3g0msD3Q29zYCTATngdJU+D8NEVKXhVQvUtk6bxWagy3voezCn+EYO
JW3wRguKPpmUKzs8pYL8d4cW7BOoIMDMzy1l+1o1sySpDWqVrgWYqDfAGWVoUkPORLMckXcUo31N
P/LSK1yF2hF0ZF3nXMnRycZqhNGHpvk6+gy5kTy6ncWuonO///gVnmL4f28QLRIkMSA883me+9/Y
UCJmJTd1j9lmBFQ3N6MtrJv60WxS1GfVePAjOISBY6OIJKpWCz5e/8IR4uCs8UBluygxnb7cIo4S
ZXV8p9Rvkhu1dLDm4mV21wy5TrkC/+wT2oVlyzjYIoZ0ts4g9xM1dgKMacmWfQU0zpVssz1S7zZ+
U0b27uN9XXiF6ir0z0eoo/d67kNnS1MqIFfrXgrAYQcUG/Wx2ZxfEXa7pux6cSns9tCEsCFmnasD
0uWUNRJaw5vG+kfWVABF7Kx7RIdPvfI1XDosGgvBgGMOwQs7fVkCkeC2Ya7kabNdBZaGdZZn5qFy
i3p2+5IzWrC90aiiT2BolGM9yLn/8VO98DmqUE2B35sG7KxzqRpLKpSEgavhRZUqvTiCHqBlMa1s
FpRk3FUu1FeRfvA+XvVCAFq5ymj1QNpZNcJOt11Oc0VvbZXYiJEgZAYdeTmum5twGqVDWkn9tm8c
Y1P1cfPr45UvvdqVjYqsq8Wlqp4FWBjzFKWdrYOFTN8ypTe2S5YajLEQVft4pYt7RAAbhh/0ByQ0
TveotCUxFFEmrzNBHXUMr/ZDN8+/qnYwb+H4xQ9DJjlMmSrmCFeO1YVdEn3oOiL1Dc7lXAI1jvWE
dqyhA9ZKsl2rxpBLKT2CWAHc9vE2z3LI33GAeawFLwR/TzQszvbZQuBPsQXVvZCesO8AD8Glbel/
iwW68pwdM1yntmNbm89aTr+RBt67JEfllbB7llX/93fwnDEHIDpA+jt93uTZoEMjfkekTRxnEb0O
Fhqs8YrFXapa9pPIyD3dSb4mY15vpF7++fGTuBAQIdbyQ+Cyrk5x60v54+7u+mIJZRBFzN+71X/W
SFH97qONqQM5SbUmunLALr1kNJeAW6wJIvSp0/WqYnEGqnwOWDnVGzmuNF8GmA5wUbKvRIkLYQrN
u9/SWr8TvrOtQZ1sUDjPgYGILPRKa0Cok5nj+GyOfbNHjNQEvjFUP61qzO6bITf+/XlG28PCKgSB
NqxIz8IkQq1FpGQZXy3Sp/6gGoZrLGZzMJwo+fdbtWGP4+8CbZ1zexYgVrhtIUt0LDDUkO9nHXlL
C7VMLF6jFm0WXQWHLocBM3XbXZlrwceHaI18Z2ntn8uf88mrZpHCcqZt3IKI8vmK002NzO6VTZ4e
1d+ZuonDI7kQOkvy3z4A5ozK6qxVQZHBn9NUxHYsK9T8kmZ5IFIzvcLyOz2q/11P482R13LdyGdH
VZMUJRwVbjjE0Zutmo3hLl2hxzipX7taTo/q76XAKqxiTugjrhJSp18FjVAhJ1bfBTBZZJCOKaDw
Rf2WVjRu20FWbnSnKn2z77FoJ8e+Eg1Pr9P/rs7Fpqh8LfRTzw6q1CvwNzO9C4TBODrSVpKViqNH
j0gGsrSjEjRGqz18fGYuLboWiJxa2McgoU63rPShNKtK0gQjsrL7DIhoIIM9DBx5SX9ZdpI+Wks/
Xnmlp9fb753SL0Adg0sUD3gdPuCf0U4kWWKnKX5AUs2MKY1LYxdXs+nJSEXFbmeV8PBCtYeeVmlX
HvKF0+vwZcqrOgf9E3X9aX8EWtqK3ZxPQ8P8Noy8jiHNsavQ4ZQHSwnUepGvXC2XtrpKv5ELsmH0
7k7Xs6KO8Z86NoGyAj8nGGgHyxjBLkymeczKrIa5r0nNE1iYax5CF7dqkbBQ45L4nitvZREoXBHx
amdrTG5WLXo36rrpU8+PCBKYDVce7W+TjP+NP/+8VmV1EqJ/QH/oXHhORqqpKEK9CapKczZFbhpB
hZO84obGUr2WllnbHmM1wEKL7kQ/o8J2HhJEofea0OZAGUYru/aT1m/m/CfREaHDYHOp0u84ffyp
NGUxJPoGCsD4yvdlrxhAgEaJ0YHpZ6QxNap5xGhEC2y5mYjUyDraetRfCZoXghiiHKssKHfDmrie
/g5Vk6ylyQ2Qz4Y1g8QYNXRnkm9MtKwrsmSnl8A/LwEtAZo6yJGST5yFS1ifcjQOCUSJ0HJu9RGU
K5OJ7vPHYePS2QJQh0QlHaK1AjndD1gXYJhm2QVOo+S+GjvZJpNn5VXumc9McgFu5uMFLz1AOljI
P0AyN2gAnC6IdjgYTxl8Od5xxaZf5Ong2Nq4H7Uk2n681KW9meRFSLPYyMidH+NaC4s56fUWEHNd
B5VsFbulQHdZD3uHwU5Xbz5e79LWEFVT0OWnQ4Qg7+nW2mbOx1IzkVFrhnHTW9BDoKRUnlBBH368
1PpHnX8OJHzYbzCf5H/PAq8+yTROoqgLutJU4WAsxUuJNvs98CDVTUnVQW+jMc6oHTPQj5c+97xa
O3wcfRPuKFR9Wkdnn+KCpRnTqrgF1oMsXussejDFAElwje42qiT1L3SUxY8ZfsguyhZH3iFhkm5w
kLNgj4hM3HeR3Ho5Vs/2jQnnuXR1KRJ7XYEcZmbWbF+5pS5kA9RfjGJMTgNf1FnoFmoratXp22As
UuXWsacjtErlwSmK6H4Kp/5ejiXtW9zOxUaD/3ktdK0n+vRdISyzatqsxjxQ4c+ORQY4ih6mIHRF
qeRmUS8AItUJnNBYKk0sYxbGrK6ExvG3qpFMv+37DrSknthbJwMhmBiL9unKO1zrsbPftIot6Gs2
T7rwu5774/bUq6oe8BOvAmEDgbcigIlRYnUHGf7vRo0byR3jEbJVqmb2Y9608+NcxeaXj3/F34d4
vcFNngzdW1KIs6Jx0Ct0/MuWlodhQYKp0VTmQWlbte2lQ12W9m7JwBspc1Nc+VLP6sQ1uDqsaOJL
QruF1tUaOv7Y/0InxdJ7iaVRlNhVxjrYYqqsbeF4Vr8sJhv71hzDmwlmYxRoA5wSJZbH148fwN8B
A5kPGD2o0DGCoQl7+isiSyhLWeCfoUkV/DBIF3ywSnJvzeV8JX25vBSRFIENnuH5IeRjLoGvslQK
ivB7IzXGSlxtcRmwIvPK93bpvZqrHAwn3kZY6ex7G9PU0BJtqAJUS9sF/lwudZ4pQV9qSkf7gc1N
AeukxdZOrVFQvxafLp1trs1V3lIlCbHPbpgpydsZzFEVNGmk3ggzsr0YCrDXRt0SwDeobpwGnaVw
BnxeLI1x0Avl3yka/j5eiLfo9F1+36xnWUIijNrq1KwKkt4uYLgPI6lSZKo3CyDJnZJBy/v4JK3n
9ex7JgFnqMPzZkZxXrAO89Bptg5rOYHUvItrafCyFmSQBztzuYlDBXLIxyuuZ/OvFdGtstawivLH
2UsWWmWNaHsCnKHJ5Pfc3rdzklu061pxAxAfHTonvWqpfOHdqhwoWs2sS313dvcMZZXYKjj5wOoA
Y2uZkd5OYBI3k+E0j5LRW4faAX3kjyEQgqTs0juzi8b3j7d+4Vvi2rNRNKHJhELz2Y9obbVw2rAD
LqEPyvcZpu9Ws6Z8oxpN8/rxUhfeK5c1kyBmbLQQf9sxn8QphaaLBFQbbYrwZ6s6xaEQSCloHRAj
A+RTfeW1XoqMa8JJjbP2erRzR8sWOGA420Ud0AseDF+qO5H7tkhfhCGhTiBn+vC1JqJWwBNzEEII
QQM3DYV1bS594Skjzomz7tof1gzn7BvinwzIOMR1QATHAyBzGmZhE7wyTdT0GP8fnjNiS9w0tNK4
kE4j8WJrAyy3oQ7SuTNu+zzXHhZzNHb8hu9wcZwrN9/6cZx9PGhmMjdxND5YJvCny03WIuKhZG8Q
sebdOBgCXoJuPX68qQtxmM4Oa6zVOV3us00lJT5ixmyAy3MazZs7DfWSNG5B/JKWedrIP3OTqc+q
Ldi65P/h5JIGExwYQIFGOdtioZlYFk0Webcm2mNexQP4qkFAHcYiYQuRH/zIx9u98K2QRqzDTNrt
HN7z7XaDVTYa4C3byhG8wRgDLHa6NO6QmdbjUA7F9uMFL5xQvkiH0S/tZgNk+elbzAYZbZyZ7h+U
9GmfozVz141L8QRY1P788VKX9rZWvtwoHE+e6+lSWtUqFXBFckitSD0sDxW3ELl0o8TwFkOzLK6k
C87fB1RHg8xA25hUyT4fSfGerMS2szYABlyhNsP3QEE6W5gqRqbfmeV4bJSm5H7pxAS9YLYePt7w
5R9gU9nQMeQMnW3YGKyI+4sf0C+i+NqIrD9Cyk5dG3moY+XoMWQKO3R7MF2fk0Z9+3j1S48bOx36
H8xQV1/f08edYHIij30LasqGTtAJnE5AlzKVHgZ1OhDnrxl3/t1yWceaeOWtOAb+z7mJppXTZIOR
AMJsSa1dvApBhoAufVmaXooVIzlE/eTNC9SNScqTTzPGNl4yOZVfS/bwb1sP/BhGuojropgI2uQs
MZfTEdUFvXPQQR+722ZKUKKycRb5+CH/FQRZhVKREIg/LFXzWYAXTlrM6Wja8JeyZZN0QBTrobk2
mvrrVaqrKKHNqJS5AValZ6uU7FFdQlX1y26cXBvOUpMLa6tALXTLSAt3H2/qr5igajQHVZ07BNiN
ft5PqUKL0GbKkOmcsPgy8nW82nNreWMdX5stXliKRE9nXEuqvbpEnB5SZ8o7Om+z6tciBNheSXHf
4VEXotYyIZaRBB/v7O8HyWtC+pBExMT7wjo7FEZj29SEugbj1/wu5WKA3DxXm2ZAiqvKx2tqmn8F
AFZigLZW7bRSiEKnu1NSzGOgpqgMXqLIjwuzvkuQMr6XR2O4lcu2PYD9yaEet9GyGxp8SK9E97OZ
JjXiuldeI6acaGoxvT39BRYqUEas9yqe5jYyG6GCQplngY57iwYb2+ocXas3Ha8ZhmF5PaTggZKZ
fHhScugNaTM1Vy649QI7yRrWH0RNpeD6RA/0/L4ZqxqseQZHA26W/tWu1AT6alg/YFD3NEvt8gyQ
pPsZTYrxb6sLorDJ2wdNZvCXc0BS3pqtxOxa9rMyng+AEOHXySF60qYmbZKlNa/Enwvvnt4EDQqm
J3iHnuegTr9o/4ez89qR2+i28BMRYA63TXb3BMUZ2ZJ8Q9iyzZxTkU9/vtLFf0Q20cQYsA0Dhry7
ilW7dlh7LdQR7YVpHJu6SWP0RCpTx5Q8ws2QwjNMwIybAydffvWSkP7KqOoU9u4f+J37xa8A/yFp
q9EI2UQwszboBepJaKXNc/pYNU7t1+rsnbnY/YGp26hbgmh43fmyFN559tZnTddLrY3gSQkMenKQ
X8TjeYJs/HkeYUAoPCp5ozKWwICnGVIAOH3Cueve/pUJSBFRZqSbCvd210dFLdErM+ZgcLTmsWKM
MYDPOjnDfVGfJ8aQDhzKzlemiEijXqJgZeS9XnNdQ8u7wDMTFCQcqK7EzXtNaZSnzi2Vf0RWFgy4
FV75CjpETMxZR4w53P/COy4NqIKMcqTwh72F+KQh3E/qwrmmGpY96WqvM3zTLb+VYH7/QXmsSg62
eG/JJBiUJajBoHQg//sv6VwE6M1L8Xr06As3fckiI34yChROfMW2GqixCP+aU1kVMGnBEaZ9Siis
HvDl7vwGMg4eDugxEawA+7n6DXFqgQ9wAb0r7pJeENTpKdG0uX1FYKe2TtBOtK95rYfXRodoK5/j
//BEEluYbLoLqcjNJph52oJJbJcAXkr9lA4ahHVaJM6uEU8Had1OWGWqVHwlWgwfZmzDSAHjYebV
zEIxxdZGEJfBATdx/t+5MZMVUZo532FfawM3VtyHLMfDEF5p1oe5ddpgsvr4QA3l1oXzkqHQDf7Q
IkjYljxnynvaSAMvsMyofh8ltnggmG1Pw7jkT2XZwYQQt+OV0vTRVtxGW9SiKPbyhNBDM7e1xswg
nBYenKIChckHJ7fGJ4VreYCSvb1RRD4ScCxPFwq+Gz+G/Fpn1IlpBVwt/dWNGv2aIpwXQC1pBhli
qdHBFb510pgjWkVqjq6Lvm3LKnEHztmI7GBcsiJANXM5GwaD5Xzp+nLfW+yaok8GBa4DS/H2PZig
9VPcvLQD3mDEGOBth2chdnxXOEeucXcbCTpwSlB3E06u7+gStdAQxMiBVpnxTgxpdEFL04AXLhz9
mqHCA0+8dyoJ6QAB0yuTxYK1OVVXpsXWSOz0uam/AAXOL1zd2u/1Ln2pF0R8C6gpr+ijpAcOcXeh
jlReov1I0r55AxZzzOExmdjTRGv9sYYtREyx+h763/yBdslRM2bXHu0YSRAMDHjbStfcKpwjKl+B
R2fzATLp4osXWaR0eVg+2pCI/X3/zNw6W0pp8rKD54FkeMvlnRZRkmsZ9iabDdTRyaUwYbWMjhfm
JWKI+aQMte27rZc99pp1lGLtLZe+J4Ut/D2lkc117EVdGFnO9sJl4sGLYxlXwEyRb/Se+bSI6Kg7
Lj/XOkJFcUOF7VnSMIO92Zzbep4yMxpbO8jCtH2f08J+VTrbIGTsw8DoeucS2dFRWLxrlCzOphBI
Q35b5kK2mTqwW9kBWEvzyZOjU3FKAFW7cwjX1dhcp7rXL2//sA4ZJek6CZ++FZvVRGp4zVRCDeqG
VesPWtJeOhApjM7Eo/1vpkYFZARakgGNSUr1ZLZO/OX+T9j7uED/KI7yivKWb4KJHvaGpUdXNmDi
1XqqhDGeF00Jg1phmmsYIM57uz1KUCRjPCOUvzdeAkLtPEekhJqwbsw/1IJhPHCe1XcNTL2BQnuV
/XXf4I7DpeJFkUCWB2xwY2u3lOVqXRWDAXdEpxk8jHNysQh7z5Ez/LhvaWcrqRIg/cY9MXhINuc2
7bMi16rFCZiQe5d25Z/VYiXnJElhWm6guH6zNdDWYK2JSoBsacZ6XVWWK2JJVCdQB4MSlkElwhkM
LWgy0QZdH48HQcft6vBADMeA0Jflgq0IRNtADWorSXQWMxOrDg+0P6XIJDDGN0HiMY4HQcDPWZi1
G7DB6tDZJb4nndnqQSBDDl8aGufQvs36D2Em7g93gdcMNUv1A2TV5h9FXo+f4jiNHpN6aLJrCFnZ
RS2S6R25AFwaUucod0P3KwEsae79/Zdfc/vzyHBMBqYIxvkS6/33oIPStTIOA1vP7QduZu3rM4Oo
963s7To3xcT385AT86+tdMwOMoUxw/WTQudSd1Xy6BTOF/gQu8de6Q9O8K0TpAnHA+MBGdKADG3u
ikG3j8ixC4MMriRfB1SOBiTcp/B+i0tsOcWZKa0jBOntBaUSRNzAV+aB4/asl2gaaZfG9hKdTTVX
fW1BIz7NIvNCmHHUoNlZH/I4ulTTpSlF6Lw2VY3eAnS0IzfOY/HUR45zMm3IiSCpzk7ZpDbPS+Ud
vSw760PPAO0S2mES8bK5qDBLC/psdgLIzgLaohaDH03O8IrUan/QMb4NFIAA0AoiC6XgCnR9vT4P
YURriPT4PKI84OfjYF0aZSq+Q9bqRbCtaAaEzmHfQIHed+9bC9K1+8d179JavNrgU8gO+ZfNrSAb
tKdpKpOzU4rqn9oe24/TBHGVP0IqcuXHWBd1MAEBCldvf6hDWZ3hmKvKYKpmcAs9z483mcNvczTF
7xsgNwdB6s8odHNtLYokwGq5uUiCbH4gg/1GGAklPotxzivY543kKdFr5WMKiWrqdxO0UIko9E/L
pNcfmLuY34cl5IQ1U22w6VbzRy/1IrAWoFSFikbBKS3b4aOuxOV33VIM/UQkQUfzWDz9p0ff/HTZ
B2M0Qta8dWdzOxnBr+wi7OH3VMvXqlbzR63JYjk0BROAAyooLrr+mg01xOVO1l8VHlpGFQb3Q17q
0Rn8SH2wmzfeCf/HZCFtQfrp/HNTBZCwsXKKF9NPJyd+jMqsg4vEpJiYeZ3xYkGzcLl/vvYMcoV4
FOhjyYLP+oCHPQw/g2Bam4q8+aDHnfFUDwh0O3mJfsYYZwfRys3dZfINMyB2KarZ+OC1PadZGLcP
Gaoyk2m6NAyvAFIAlbBMrgjevDSia6wwnGAAitvsJYGwAt1Gafrj1FjoT1M9+tdbqvzVK5QpKCuv
OzC4sza4I8knSH0Bhm4jMYW0rCtqCDmFMqB/QTs3MOhZ+6Y5DC/313bjl7DAraMoyJi4A7B8vY1G
n7YUphi6gG4CWMVCVq3NZX6uC2eR/NVdgDxy9RLryhi4UXEEML8twmPfQZmNlIKDCsR8bT9WQqq/
dsrQB2M9gaUP0bMH980F7u3upVbg4jlzd8LukmiT9sXrpvl95tTNQ5SFk39/K6Sp1SWWPwU4D0OV
FDjoaq9/Sg3+QXMi5l8iHaqdptacAP7K7u0Xk6CBo+SiYUv3cePl1CYe9dCpTIifovGCGDDspGAX
T249ekFWGUcp4u6qyNmkYBknajuKOzMiAgHYAF0iDYXHqYzKdwMEPgd7d/N8y70jeZAgN7zgNgTV
Jnpu+QQpI342/NuFwtNHVaCkTkPTBKK5Xjc/zYCNDmacd5wOMFxSfUoMjKlvpemhbqPDM6NRnmi9
/a3Ty0Ig4AMB7WI2WnrujfaoSLRvkbtCkY/K9hZn1+rNiNQRozsN3PanKmMYYo6hCS1gr0SrIuwP
Nvb286F/RukElAz1E0r360NZ6NAZ6SX29EFXrlbq9o+0G60D5337+bBCjxGkCvLRCKWvrcCQE8XU
qpmHWqLso9666dlovfnDVA85yM1Zgf6tUjvrAEh4u5lEXwZpElcB/7PVhCQd4lIP3AXUEfOHIWzT
B1OdXJjQQvXZcnNxsMybOhheXEM2lJKhw2ttbd4MOu+FV3ce4OneLM8mOraPgweLs6cJwqKQ4mll
ud2pKpBfu+9bdvwcppktceWnBKq3cS4zNC0TeGrDt/QsDKJ+cqCRs/Rz2zlFMINNPkXa2F6KQcDO
XujiotiK8QIX8VFgcPu2oFmsUdagFcVl3TrcfgTxaqd4OUUbs3PYNLGvar3zZFvzUXi993k5V9Tn
CengcNj49i6BJlYPIY6Iht4KnBpBqFabETewnPGkdf10vb/Ju/Ys9lbOHMsMdX2Ku9xA6ICWiG9y
sM6RUrCBg52/G/iqDMl280EevLeVgEe4mVCrwAWw+aaDDauT1cPjkLnIW2hqioJe7KI5oOlHzfk9
NyBHt6mBMwwK3mG9tKRToGUuMdU60XD2iOYCo3TfjLDifoBdoJJIHEuZeHM/ommO4rBB0WFizPcU
xrl9ik2YnNow/csZHe3At+15HUBIYKzoFLGJ8nv+0i1b+iJO4SVmlhaRp2uelYqvqG33VDkl7Opa
5J1Frh2NDu4Z5aFCrEGOjNCeWhvV6plOsAM5d2LOPc+8bg4IDeTpXzgN670y2qV1Ehn0kvfPpvxA
6+CCMiKjCVw8l5nt7fheHS9Wh9Su6bdJlZ+LoUmumuJ5X8h0a1KW0gug/ZwQKxPqgevZuxWUaolr
eCQdFr1esCG6srInzUReum7gEu2bU5JUydWLIKkeOmMM7q/053T9dql0feFv0GAcArqyNljmlprZ
asQ17LwpPulRaTMqGQ3u3x4PiYW6FnArYE0wlga2EaHjMxdJ+UEVY/VNI6MTCLDUtQkjVYmIRyVq
xL3ipIcmEnpsKBWRqkdxwwWT97VLbO3fnJozrMCNXnQPAP2zzlebsh79WWuW/uQodvbiJpoZnegB
gNxAHArGy3oZ67eiGohDGA0CzoY7INzaHOe+ipdqXPjEDZoVlziz7ZPh5f05QZvSh60N/TgPOkOo
B4tT3pdHcKGf7m2z76D5qNjA0sOd2t5ez+i82gpdyCgXNfk+G2ZPX8du1R8T2iaRP6Tt8NprYFFP
poVY7qlIDP1Lo802JNd9Yn6rXKTEgjpuG+ua9UP4CYVV5Jd0ytsAkltot/ysdurHqLCa8RTRf2H+
KC6oG9w/QDtulf4weKef3AZkBevzk85LYcUtQZ2jmAJBpjl/nQQcnWTg8/ntphja4c3gfgD03jgD
Ix/qWstMg9MD7JLvR79GQ0BvqPL+oEi743fkfND/TG0ewxLlBM1MWJVlDdrzqNf5t0VmRScSwDg/
9SXqCMKqloPN3DWLQhATKBQmiO3Wm2maEBmbCSvM6cLlp7a22pnhyQG6TrUe6m+elyjn0GzdA7s7
H5EWqq7B5MJIFsHG2m7sdqWI+T2+2hrFQwYWGrJmuNdCXf1x/xvKa7U59rxUFACI6SSqceNu6qYq
hVNmMCRMU/5PXgvn4plNq5/KJG+eE49Zp/sGd97ilcFNmCHQE4F/kGA57nL1dYQP549adqjvW9nd
QDiiqKQQNVrb0WtTrdwp12vYPVCNBsbdeC9DpZdPSRUeTUvtmdL4UjopqZy82BzNVIiEK019Y9Ci
/mNUtNPZTDrGpvLy7/uL2jmNxBV0ROjlkSdugacj0jKTHodkM3MLAgo6iwuMzRR4ocC7Zmmjvcyi
sL7fN7r3vcC2ycNBd4skeH0UExR5nGrke+VzwXlM0GdlBPk/xNWUhkih5KwX32zjSqiZDvYMQzKc
Dq3+PWrLf+pSd17sJjs473tfi6UQpMA/RVlr87UMZwSgOiJ3V8VQiVZQMCIYGUV1gP6ActDj2LXF
oJNM0gDwbot6tSSNgIbW8L3BQ9/Qhbuewkb+KPLQCN7+lQimYXZBzJ2ka7OseNYmq5nwj1qHVO1S
RfHV6cM3Ix0p4MnZXSau2SXO/PosGMi5Ijw1s6C0/zaLoTlTqlguiAEpflugs/MfFiULosTtMu3c
LMpWvNms3YH6BPXRd+XQkW2FuQOl+X07e/eKQf7/2ZHf8ZdIWr46TK5jx5gY0dI0qz7pZjMAA/KW
C5z67lPXFsPv943uOV7m/4CxABuGqGFjlKkW2IHh9veNjnlTlGW75OuYzP2liR3nfd67cKXetyi3
a+vqyU+o9liItJNyrZeZahn83SpHP04LC+7nsvXLSNUP0rp9K5wSOd7CJPTm6ULkt5h0u6PEU4z9
k9fARZ7omfDvr2Xvk8nhMpXCGYWrm4aXlpZF0uuGD6QpeQf7TO73OVqo5Rwjvxa6z/As/3vf5O3C
KLXoVHdAQ9pQCsla8C+nJNV6vdYmDn9OqhB4Vm2/aKPhfrlv5TbTkQUdDSi+7BEz97q20hWQ9MeM
2jJK4uTXuLbNhzHp2s9lE9Z+BOj1RB/TBgSZDge37XZLsYwToqCMt2JqbG3ZHNArH1vWVxbO+N5Q
jOQrqObhueob+IuivLsoi+UeNPbkKV+fSSpJsvQoEbVMYslN/2VTKW92kKDzHecehehGsVxY6nXt
ociT4eH+zu6bAtTJiNDPotnaFBJVGm0uoBJxNExB7jSNn3qjfl6kQMZ9U7d322JymaaAVG4HYLS5
ab2V0hdduNvZODS+BOYFdoyYjMak/2/ZUCgHhdy9oyndiJyFJADZ4qMTDY6gKSJ3IbuKfPqXiDBA
cX/wrfYOCIgMKlI/Kzbb2lfaQoTH2CFYE69Df7IzpqsywXWsLlPvJ0njBszMlcH9rdxZmgwMIGpl
yBGsxPZUUi3vGcXmgCjR9JzryG95I97lvpWds0HKCcmv7ELS99sEOWbjwPGbY2VAKpIJuRLuZNPu
PnoOI7T3Te3sIgee2gl/ljLqtvM2UYEa7YILrqdqGNChgQ89dpfAW+rK1+A49tHDPhpH3lmfTaNe
dqk4IjftPt1ogEMxBO0vej7+TiOr/AoGAqm0vMsPPpj8IOsbLedjwVnQl6KbucXwOlZBe3aByVp3
5+mTmU7izJCx4+cmWXTe1KjMFUrxJKK4eHFj/Yis8XaljEQQMKh0ZmCgsTYhSh6PuerNDuD8Ipr+
cO1QbYKSqbjzUs3RcHDPd43JkgUf02bcepPLFBO6tMNSMgEM5fq1SWbzXYsc6JX0VLvePza3MxDQ
z5juz5F5aqaQM6zdV6k4el4Nc4FgKsrnsH+Ls8p1OHvpMD+jJZ+9swT8RyK2GARGHdkc3fbT/d9w
exexS49KvkwQx2whBmBoFBtJpSKAg1c8qolWnyOI5y//wYp8X4kyiflMuem/PAmk4RlUom4RTPrQ
PySEtmAoDPPgxt+6aBmcMEAja3usSl9bMfpWKFlJDc2AyvudgaLSo96P0VNiT3Nx0qq+O/iAe5uH
/zLo8VsMTW6x35GJZOQCcCBYGqN96bXMfj/WbnfwyO0tywH9AVJFl7yWm80rUvKLakGhrsky8yEW
jPznSyXgORPFqdeiI3u33owd/MXe5qVDGBqqEAt7zqy8z0FDfaUEOz8kUpLPXdw/ei/2Di7dzRKZ
JabhJeFzFOsA7a2/nIqsVl1EsLwKvTVPY4pi7GSij4qQkgYndHUE2r+55NhjIIDykwtbKGn+2h7y
ykvXpyMnRYmTS9zWdHsMgAz8yv7Ad/7s6aycp7RlyN4Bh4Sh6U30J3CPFQS+RdC14+z55iSib5wl
8dFZhhHauqQo6bQhrz4Xg3duas/4U01SvTi1mZq+65dY/23RDfhE5xQq3CwvKCCJEXCxWRZ/QvXB
7y+K6iuZfPeg2e38mQL2CF2bgZ6HUrUHDcrdncNn0XXhdaVFut65sobeWXCdgqQQ9rtJdYazNZLh
uF13VFW6OYdy4zADCEOyi27RB4NwDDGRbwe5Pf9hTW75Jxpy87VMe/RqRNOlo2/myRHr3Z5ViQVj
/pG/byb/Si+eK9sQaEEo2nz2FlEz/WCh4ANPzqXoFRWQvq6d7/vHvV2lQsLkMfPBQP02nmvJ0iFs
bCUng4OErE11VMYh3qRAWB7BuHdN0eUBVQaPIDnd+gNOSzc7EbCAoAf7dUIfuPGzZAqDmLr3W/0x
HxA2PYjdAQbIatPaVOxGkzm5Zh70U+FeHVppwWj14xnFevR0vCL8/f4u3r6n0iCgRZMBBHggtpgL
RcheHoCVQBNR2p40s/IQK9byp6FF+HCKlu5ZEcgVaWlW/U0dVEefI60OXtSdA4QVAB9MrtF22BK2
eAU4wap0UUgeEydoE6MKFmHWJ2tK5g9e6DVwo5vlgdGdr4rrJB6kns7Dt8W0dEXPuKJrZgH8hck5
TMPpCzqJKGMJ4BH3d3nXFEUpEJtMdxCXrb9qUzKoPE+Yilo1unZdHl1GVPU+dFabv93ZgNORjKJy
2OmmM58UxmgapYKpsfGQ3F3ci9I0wq/K9qjEcRPiEv1IIjtAvZA6k76tVxUVqQQnhRnEL4UXqFFm
XWs4yhGD8bwfttUI2q/QprYSpgCV1FFKtLepwLIlQRdpBMWItXlCeZJPEvKghfD3NA4KrK21qvta
je75/e+389YCKAXtIFsDOIGNB1+cNG4Ka8iDxRhV5sfa+jUPF4ftbcsHrTDy6317e/eBainRnw2e
hXLLemnGQGHEzkQeZJFePxWOBQdMrZcXeH5on2kFepNx2hy4HrmIzaMLEfj/G908uslcLGMLg2Yg
QgPWraHI51cmue1rVWbOY2YYMQqYjobgg6ln3+8veNc2JSwAF6CoAUiuF+xqYu5HHbVsXfTG81Kq
PbqBtuWrnRH7bTn8mXml9jQI+wiut3eIKBdLKlzYWgGZrA17c1m6KC/ngdov0cNM3vsbo7eRj7s6
AoDumiJa+/lMSpqmtSmqWXlZq2XOQIGGXprqvCKBOfnLoIYHFYo9S4YHQpbcRNL1bxbFpgmTWb0s
AFGHUGe3KOdJAMdMhdNe3v7hGBll8J1gDxzi5maU1AJTW8XdwA9aPs5F2jYo1BYvTdMqV6NmZplH
UvFjvRW/3be893JRf6TJgnmHublNAGwjS907k4WnWxQt0L3UuDSt2j26sx37QyvQjXcS9+vYxFWL
bjSN9JG62kGoundTaZUzX4Vb4NXerH8Ok0zWTLIAgUrvcdBjGPrMMvabvPxTc+HJpn9zRON2k0Lh
dyW8hBYRcT8rXx+kOtGLMUJIOegThj+F2Q2fIfxxD4ppe1eSkRQ4i2Qdg4nPtRXklWcRd16Gex3E
x9Lke7oIU154Lf9wQqte/KZ36g+zDYfFwabuPSzM6DHRRReHN2yzwKkc4S9qizwwR71FRrRPprPo
sujBsrL2a9rX7p+uF4n41LrF7HeLqyoHv2DP4ZM9QmEqOT2ISjaLR5U6hnk0C5B3pkTleUBDYqRt
J5XqTVqaRyP/ezdWvqBE74Coqeav7SW5TdNUwZ6VWrnvzug5ao2dXmKvzQ9u7N7SGP4h6ac6xLXd
mEpb4XRJZRD2eIl+8irXZpA/7B5yu5zPU7eYB+fodmn4V0ndSauMyuK2h2+brbaEUZQFo5heorYb
nnqVQDNHyuzTfY+wZwkAhlwUHEnUgdebmEtmL8/ssgD9zeE6qVx24PHjpWhH8+B83FIGSJwHf9GC
li/m1u95XWlSCC6IWJVEfNe7bGxO5pDAONV20/I608n7exK58DtvSC6JbQ1wi5X2Sad1geDxVB14
w1s/xI+R7Ki4RGYvtyjCXFUcs18QvYuVJP9SldaU+bnVmQ/2RLnqFBZ191s0IHl4EDTs2qXCAs2w
C75g29sddBr9/ZhmAeynP4SCijhwA+fdYFEGJ9ueg2KwjNe3f2fmNhAjkKR/NxB7j36XWUgVUnPS
ciYFp+zipJP6fjbQ0fgPpnjVIMjDC5AnrY/UMg0R/1M+cwuk8WK5ycKNaWwETNoj3anbe6mDz4A5
hxdbQvo3LqeDeNQaTExNpl6dxoxJ954YN2iiSH0AbaY/vn1p8tUCWgMWFLzmemltYg96mTfcltL6
GLtt5fOWlxe3j5cDS3srI1HgdEiE5s17NZeJ4TKlllGUSCQhEcMKS1NEqJ4m3WufT+UBhE7+8nUg
K3EhRM2MYZBVbj+aqc+R4lRoSdta01xGR+k+Nm6rf377/gF1kVT/cpJ925XXdBQZi6JOA6hMkZBV
NPtsZbS5BnzO+b6pvQX9ako6vl9KwWVi9mXcY8qtMu1j1ofpFfbu8T9cZfIomo+A+JlX38TggqdQ
ixC9gSksE89e2bvvwxYqUWsU4V9OyYAzCstHzfidsyHlRST3Cn6L67xeWtSVhcpznwR00P4OQ0o3
xWI46F8waTaH6lFzd2cnfxJsgygl6YdcZm0uhIoKwUEzgQWg6S5dbItPzEW9Te8MTjBQZD8LYUT7
NCu2B7D19MKMG6wMRT22JyUNK7+BTfgPESviA+jSo47EzsvHMAJ1BSJRbtq2Fgb1notFQ55F0fqM
fSHrHMfoPaeHpCN7pnjwKCxQz+T127ipWrRZlPV8sDws2gDBh+4ylzw2YEaOelh7j6ysYzJHRaxC
tLvJmIw4Y9YbpxvkU6iekC3RfmihYqKGmkhulVyqxKBMEMTCU6/RVOg+/Cf5tRzK0p8Ke/jz/jXc
W7qEIqgcU1KrbevJZNJ8spQ2gZFdST5qSx6+x+nBUKRGR8DHnWfVoT1Kp5I2pSRAXJ9TJHUZBV3q
hLFU8JaG07QAcAag1nHSjhAUaeG5yrzl4a0L5PUBFADGCN4BOM3WVmOdNp6rZkxatYl31sXQnjKB
Q7DSJD1IUW/vvcEQMZgwJt/pAm8FHsDxO7WaJUlQiCk/JV0znkGpodNSMdPvafURV87txQeyJyur
FPtY5DZPYyYYaBjS2eDb2vgrtd7izKygcn3zBlIlIlfictBe3sI4hkzYOVPtcSD6yQiKJm1gyuqQ
10H45XTf1N6CmFolMYOx6paqfSqhmys1JQqI2BWQbswkT5T5g/tW5G1eP6VYoCrM0DmnkNO8PhGQ
jdIWHGMRlBBSfVZbL73YFqxTLbnhNeOPnZxIKT93zXyEiNk5IDziVBeJhmTLaZOmMGPuCA/F2IAX
GBmX3hsundHN/5RLilREmc0HZ3/XHmXTn+MVXIFNpIfgUthZPfbCtpiBTVW5X6hD9Iim/Hy1c6Z3
Dz7g7RUneSDSo/8KXSPfcL21ed3DLlQQIXdpE15rBnVhN110P0wgm6dZZT4ZyZAeBC17RplMxYeR
2UMxtokkxswgMhdCBMzIl2c9G5yz06FvpdmD8s7Wo+pzgqbZQWBx6zclIPj/jcqt/yV8UfUWjAQA
CDqhduhXzeI+04RCbr7Po5f753V3fYTpMPtzM24Gkfssb6ex5rwiijv/pWkTmhluopSXRJ+VoCs4
SmXlvHlkjDyQ6UOuPLVoeF03n9KEUqgScS6CzGJIha7bHAg4yBlBSj3qe5b7djeDPUI0xANkIr/5
ivWweAhmlSJIHcThCXX6swkHpT85qXO5v6E7DoDU7icNIH0v3qL1twtDpRuroRZBR+/meYFZ4dyG
BoNGaZpq2gNMOMo11NTyfWVM4YHtHRdHe092wyjDUBTZnBsY1dOh8ZaJ92567Xpv/igaM/1yf4E7
hxP9ZOaNYWci1tiWQ4iatBLt1ikYYkMSLA7Jlee9DrJkbg7ykp3DyYQfPUvp2CAc2IQzXpJlc+Xh
Pd2S7nybjQsVSbV8Kiz6fXmddr8rxZgfGN1ZH/QGlPCkH9V4cNcfcFaVhdJMMgW2J7xTXOZqAMF6
95A6U3e6v5Xye6wfC+a3GQ5nLJ3yC5wKa1O21YWaNzHiz4lM/lAAwfkmA1IvVPGKIKXwf1BZ2rUH
UhMkDuAjqh9rezOIi3pqiYfM2XKfilwk7+M8qhkyFlHxV+MNxYHB2wPJAunNSpY2kuZtx6lz42YS
2jIGWosyStSM/XPCPN7BS7RjBd45CTCShECQYayXFcdLZuiNMgQcWOaZgUE8IU5UHjjlnc2jaMP8
IlAcTuW2YLSMRjdovKrBGBuTQUQ9jddwirKvSjskz4vWhgdVgJ1lyfkoyQ5BfYp3dr2sypqqhKbu
EHiVqV5rZ1TO8fFk/e0dI2ylEQE9jrSzRScvrp41nr0MQW91yaeo7cMnpZ0TPPOkUU4enE+QmLQH
X2xvL2GdIEyBykmmluulJYkyEK9YA5imwv0L5t/cj5iHeYhnuLbTURyR3NzeaTIw6o6SopOZgC1M
s/Mahr3qYkQEqhBnPU6ap9bkwFC9PSJ93Plq9FdANlFvYxJzi/qZh9Rbur7kyJdj89SkhnbNYlKS
+55jZ0HcYuBgXGJqiNsHbbFSpXU1FiTCPP+kp21/Ts0KZcH4iFr11hJ4ETDWTNEDkzG3PoNmVez0
aUUs4qrtR7NTrS9eUSz6KZkaLz5Y1u0wpRzi+fmVoErGBW9eT8i2xgTFPBEMSVyNEICXEpa/JK5z
gsyC9Gqhy/IwRMU8Xi1iGnh+5sSCP6pMVVLYWrXyU4gi8Y9+UazOz7y++m2a5vmH4nbJlzk2xx/E
rR5AvQYetIeZErNxyifdWIL7H+j2WjH8R4EBfgxJlLFFiYwMM2RGlPRBElGvOcWiqH7LaBtFpwKK
khPM6kxeedPBvbrlO6BASXWIQQLoWTnym8fLw+N2RVz3wchU11cRLgq8x6O1aOd6GOb+mgyTfTGl
tu6lnZg4t+fQ+Fdx2to+LVlsegcu7PaeQ7xN7ighHBCrb3W6RQz6f6LDAON4lzx3ZMrnOcpz3xiz
/jlLnOjgvdmzR08a1Aitcc6svJy/BM4mEu+ZlvYEX4Wl+wXMuGevYfI2Bjt5GlDNOngTbi87ZW50
yMlKcDA3D2o30lbJGYQMEidpwDq03MAyO4qW96xIV0nHlp47rnq9KsQ/gWgDxgzGMvWuFfK3F1pS
7cGJvb3okopIUhryYBOPbIKDcWm1KkJaNoh0NzlTd2s/m2GTnVTu4JvRIdIUMSqMzTSCtxiCdAbI
nnsN4T+aYqhNF9MfhYMQKyG5eLDDKvr9/mXcWxrcFFAuwXYpudHXG1irhcH4EnFxbQrXb6ElT096
WcFUZtj5j7fbkoEIx4/iPSWbta1OqQcODARVc2fGz7x+4ZniU/Z+VObySFVqx8lwIIhVpVYTgcJm
Xa0QJZ4gInlTB/VBEZ5zCvW4OtWAkB6b2RK+Tpp+vr/AHRgBFCYEx7BR8zCALF+vMNQa4fWq9NGi
GUArJvFrkU2DH5fcL3e2hocZhrBHHXU4v2vU5dLNo/bt/o+QNtaRs0TeUb8FswVF6xbKILzIW5ac
Lzo0A5x9k6Qe4SmY3L/u29k7OQTKUHXJiTQY8tZrdXPHGZIJOzBvpkFBS/GU126NbmwtDvZ1z3dB
NIQdnlnS1I0pegnzpMwhzGbcw1MKldylTuExSN322c6m8fv9lclzuNlBokp4YmTgZwAlXK9sEVmC
ZqzMU0tLQy8UsOaQeHVzGpdFe5h7GAnjePBOo7Ec8aztHFsZg5GB4AFY8Sb6A6ih6UWbEVJES4aC
uJHDF5EAGzD0XvlGt7A8CacW1/sL3vmUK6ub/TXyaF6WiZqDAfnPQ+bm87MWRcKvveGI0GV/gbIS
LblDOTbrvWXRSqPO+DehRslFmPYMqqWivDHwHCOdPj27mXYkdiH/p9sPKiGpwIrprltbyKQTVgJK
Dg3qv0yFKTpqow/htLwdms3rSlNSBlckC1tu0lxMKkyyCS+eF33r89R5yRcnvLTGoB91un6mv9sV
Ueqj7k0shRai3OZfXnPIC8KlrwDL2J1bfLTifHgco9AERZxUHzQhlL/7ue0DvXO6J4ihqxdjyvrF
xzlkL8m4xJ/10P47is3QJ9zo/qXhSgk2t+bAc6PhqOW4980ZpSNPo/uNxNemHBpGE9SENc+nHi+S
Wgp28LwFYZnqSfgwFKZ3puVkfLl/pm+NUmLGD6p4Yzof24M22b3VZ44Dd5VaJ/OpcbP6s1qqzXSi
YJ980pbZ1R4Hxn2igxf89jJRjlHJ3iiJogOxRTGMowFkZKb428+2fVn6xnsmu89PyxiGb/aLmJIz
fFA600Xa0lXbvRraQuCo0lkpmdt1xjpQ2sn+aClV052yzrCv93d1d3EyTwQcAjhmS0KuKk0LYcvA
s9pbU5Aknn0pENE4JXqrHQTst16YxdFXhbgHSDnnZnPEw0FPzZJTU/SOeen1JfsnU0r3IzK93bke
GfSzeoZAVTU7gujfPjdYxj3RnKN4Qu1kbdmIjKaxPS7yXC/C9zIRvqsKnrc4nGA2KLO6fb2/q7sG
UViidU3FC8jq2iChazN7iYyVXad5dhjhO+VVWvlFK/RLnAAOvm9PPmBr7+HCGkoHC1kWmcFutjYy
tcEMa5xwgQb6U9Ia05Onwb8zI/cUQM+Uv1aAOa7VWC8nc2n/fLN105H1dIMfAAx6k8hGet4M9ATJ
/2yTvnKUULQ9GYWL4/La3s+Y77gwYvZ/nJ1Xj9xGuoZ/EQFmFm/Z7J6oscJIGvmGsI/tYs7F9OvP
Q12co+YQQ4yAXcOAdlVdrPSFN5Qf0kT1Z8NsjlBrO5v46gdsH9mx0Yxi9Pqwb2ji0R4BQ9IXw2Pn
TEdEp9cvD5EErSt+L4BWus/XKzsZmefjKKRCvK67EA1IZE1Ff4RE2JsQtx0HkkoiqrDbDTuOjlsP
jQobl5Z9NHPRzJHCBh7vn9Pbi7ezVdfOJ60JYpRVav16Qgl/WBu2UqGeYZEaGXYWlCPihPVc6KdY
O9SQ2psaVEKiBWZGoLeJxYaynWqn1lXoZLK8FRoXadxXy4capObB1F7rUVNgIetAkIM+ILZU231h
rV3Q1lRg/qArn+LJrbJTZDdLGdDT8pcA81/ngs3yXN7Mpo6NeIzgzh9CxU5Bq02hLQRcwlBnSszV
l2yO3EfTzprs4GLc/SSrayOiexbl8fXPf3n7ablRCMp7FZpJ396qAUmqqY2fE5n7X95e7J2aCXEh
PmHoCQAHpEp9PdQ0COk3Bl9Er+ru0nYVpnQa1dy6Tetz08ZfUqhSN/jlTBxbXZwESrn3sLXag6XZ
2XX8DkIHSm0kANtnp5lh4KqcXVCp3JdcGYsT5CabjazWgqoovXcnNzxxLh+Y6J9QddtQjc1kqItU
juEUJ+rOEwOlymGg3uZE2sHcdi5jOANAz7kpyBi3nQ69qMDjzeMQlq6FBQH0sLslLdIQj5E+hFWY
QCfQh9tmiZfQKpIj0OXObqLETSGOsdcsbrPplQuLNqkEjZZE6vcit/4ucN35NrSH52vnLiR9A//I
AaMIvEViN0iylHoSodpc1tZZ9Vn9vERNcqAFsDsfMObUlzFOohl8vWWdJrdjctEhbKdiuU+XcTzH
eWJQL9Xqg5XbiVAo06B+AdUFfPc2/Go8vyxovgyh48bFV7V05X0e+dZnw8zMYKjxpCoTYwqK3n5/
QQp8N1UUSlIGKDt/cwV4GjsKsPkQFnljhLBtCHObKj3PcW8dxAq7dwD0j1UVBiQPl/71B0XMWHW9
Q9Ov7f3mohuFvCnKtDpPWfylr5zs4+CY/SN3UREO7pIFyhfVjSIXOvjae3cAETXccmjKwCQ3d5Gh
hGhElY9hNaOIF+RLR6tJN/Lpe1zaYKXjGb2wt++/nRwCIDTUYQiUtHWtzdmwZ9PNl5R+rt/0Cc3+
wcKRyvUexIy/zoT12EmL0Id6e9C9Y7IuLD1w5FVJlK+/9wyLUJkOciotWVOQu5P22Zqr9OPbo+wd
E4LqdQMRhUEivx7FS63EsVvs76xeOucoGqpgmbPmaTKrI3L57ldk3/CMUCgC03A9lC/nVGHpNYS4
GiOaaESwaxM1VGdEIP/tp2L4muv2Ucq/Nz/eK0AU7BjB23U9qF0YjnKragw1bZzYlKqrQl255pPK
nengiOxNkBq3zu5cGwzbll3eLpE5xjNXjjHE4s51+iT53KAY7Xy1pvWVkhXquI455kdNob0zAfCU
MgBXGq/HJrwcl9m2ezQWwlpHkF4Sv4f10KmLSozxDJzwSJzjaLxN6B4Z0WTVKeMldZ+GejPE57xp
q4s+++IiB+tIRWxvFSGyACLkH+tyXq/irGFar+ZqCDXga9/x2sMVW0W2OuMEnhw0SI7G2mxTa4L5
n5kgAECfmOdxdvz7cqb+Vc3xETx/dyjKxHSV0aSie3g9LdlbDaqQ9P6tunC+9gr/lXgo9POkue+n
79HcBaxBx21Np7fViGzwtbEy2ZuV1vo3qNmJG7MFAOBzPC5vXyl7FxcyODgjEkOT9Ww2Bw+QKB1z
GEI4VLZxLvmew0pAOLqV9zYhiQC7HVUmcNebqyvOEorstiAotd3kk63lLg0FJ72vPVt26AcvR+d7
b7lW11ZokKStcJ2ul0tgDI9WjQQrS4R20V1lX5oSI7ZoUub7Y3tyuFU+BSzFa44ITV1ZmktEoKvP
5TnDLfSZjaEoBzjpwVB7ywUwl+4IRVGSxs1nbCNhYgCcDKEfDd1dSVr3RdMO3Ql2vx0wcpdnlIbv
Fqe0SroTWMbcUHKcb1O3wPnKHRSvzWQe9eP37mEAZv831madequyROqBXUBoIL+BxSQePG0Sf/U5
nE5Nj70whVX2G7ueVh0CCyDLqXKuQeIv2Vie1n2jUq4oqhrVv4XRQt6SvYgOooLdTf+TgbtymkHa
XA8z2JLTHbMxMAkHeGjk0r4X0uYQdzjAh7xKR+pIuysHD2vFaqwY5M3b0gLxquRckxgMnR0FVu3E
93PfauR7Bld98PblsTsagABEKdEowoj7en72IJWD2SeojWpwP7i+vFPNtBr2qH/ePxDfz1yzSHTd
tts+MlLP0KDYha7UqQCJ2bvFBuRrPFTaASx9Lz0g/yCNJFNHx34TgrhL07plwges8bT6rk0IC3iV
ma2y18l56Hs9KCctPy1T/v3tKRp7m2UNk7FqRPKGk3f9MaXra1kxkmkhor08uCMu35UzVzepGhB5
V5pzkxf29LGph+QF+aTooTXTZDkh1Z2dq7jqbtxUWn/qkSrcx9yNy3+VNcz/vf0j9xZ8dYVeoxb6
ldsNjfh4nRo+b6Cvj86XNB4B1+aa/Mcf0iPHkr3PQV8GkAV4ybULcf05nBJeauPxMJWRjygtd8TF
7Wak/U2gD9h3HXGq96a2IluIdgEmgDi9Hq8vjYTnZOJ5z2bExEo3/W6vAuhVL34nEYRQSNtszT9R
ubweipMb055kam6TYsOA81P7HSntwT0lNRYip/ev2fpcCNSAYHdtUzBZwfRoZ2MIm9o279Eg6G87
x/mxxjIHI+0tGRi4NfUCswLa9HperqZrbp5FPTA02QG7wL8a3GENIsJHh66V0ni3rTOhC4VNKgeg
tUgaNtfdYDe9sJJUIV5ma3cyNxGBLod44ZD20UHytff0ojyHyAHFgzU9uZ4dCb1XzTZjVYM9fM4y
t9dCUsLBO/iKO+OsXVaYYzAYaUlt3ibP7OayQKA2dEYrvnOKuTnnUVP8eHtX7I4CDgAUDrnWq+4q
hJ5iwHVYhZqS0XIupIieXaDW9fsDFhpB/z/OZq9TxQGYmDMbkFlTMIupBrkVJwftu9dmEXT9UUH7
ucdp4m5zDsf2k8HABTasTSue7928moygqnOupaHJsxe9T6q/xrlq1a1V5QYJiYoh29uASv7CzMq0
zvrsdHeGLrUYjR7PzILWFEMfQNHq/xSFLz9KqZqnPilzM1QlIlvcSXkpn4Y2K9dbcLaGYIhKazkp
WLQZlYbUvhMd2cS5rbLluZ3zNjr4uDsHbiX7oRFDTkLhbFPlGd0R4JiNja8UAtGAIpm/WG413NpV
WqLOPx+xm/Y2DREhy/kTTL7tI2RRafs1ahBh50T+p9lq7TtwF9ZR6L47LcgUcEaI21nZ65MG/zgZ
45yHPqptceFGS5+J1/RQE2J4kEkSh2+fhZ2rf2VT0Him+khyt7n6FzqKi9XzGQsNzbI2LZtbqxlw
Ki0n+2DF9r7gql9JwwclBELQ66mpnJIK3tc9+zRzqH4V2XeLfvBBELM3ylr/X/U4Vxbf5gPWmjmY
mixp1jW69gKidEyDkdL4wXfbQU6xSA4tHu5ggujtQ+b4fWZ3puhRm06UHrpikh/xpbIQjVU41Tw1
bSfHD2Nb9l9wa5//Tl1XM862kWFs8vYS7s2YkI1yDq5GUA82J8GY2mqJYlp2kZ3OwSIN87ZTpn5Q
bdjbmMi/AdBaqRRQ4q5Xrxn1SY8W7NAFVbAf0imq22lqSu61Pp8CkamDS3q96jctXwR8ONdEpOu/
bNYxm2SWd5bWhUDZqYo1gzXHNz2JKADcxCqnE22uJPvsp5rIA1T/pr/f/qp7B4MCKhcM/RSeiU1I
Ond52xmY24ZeMmoZfjqad295mfMEG30+WMHdsXjzPND7JNNbTZvY0YStaQNI35zLV/M0DyllJPxr
16wP9u3uMhJVrqR9ynBboYUcl2s7G50+rHq7v8vsrIV45y546tbqzlk1j3/jMwLeRf0NtAA9jutt
01IOJpzlfrG7IXqIK83CNMc37q3YOOpu7E2NpvJqh071CAjN9VAD+kT9gFoAtOHOuVHDnJ7i2ksu
Xhf13zTGPwhW9hoNsHgpEqy1Ari8my06DN6IsinMh4LuzqkYlPCDfpoe6qlcZDAW3fS1XOz5f+rC
VjWS7dK9AeUgP7lWVpa/8Z1//S2b40lE29mSKnw48G2QwYexiVCwgwxKLG/ev6Tcd0BcfuolbMEf
cWwNjTtAnkGpTeEBVhpgNtPu0rSTfX57qL2rDQ3g9fythl/bR97QxxRxNHLfeNayU2aa4yOFV/3l
7VH2+ujgpFcRBsopKxRqs3OE3XaTNnGDtpXnYpmWx5cp16sQuD8cY1eMj46VVo9xCRqva5yZazZS
U39pM+VBYaDQcgPUu3ouI8e568mXD+Lv1+7IRAKAYwEII/bJHt880yaiiSXqYgomWdv/Wy2p98HW
53m6KTnHN3XdYYZcZF433Jhm1j4Dx/dfYtvKLpjupn8ltWUUyOJOwjpYoL2bi54lmaPB+pA/Xn+5
skYhyKDkDfK09ZJTM0biFkim82cHsfY3tvgqCUBuwEsHLPJ6rDZVKD1MM8mBTNUX6c3/Ymnl3zVJ
Yn96e0PszAomEzBhtAfgvG0PdhVrcUfzBGFVbjSbYHe0OkzPCNkgB6B/fzCxnacOUWiY3FwktGW3
NFMbKddxENCM0kjYgavQTS/t0QvGpi4/AOM1L0mm/zCnsTtIHXbnuaq3UWfnZd/CcLyughqawzyi
DDkCInGKc4Nq5Y0+iCN1hb14iSr7iokmIUK7fLN6JaSk2TIajnJpJbfNrHCX8moV+CnOxVovvJMR
deMnqXGJaGOCo4A1v9uliZFpUULoRdeN7GB7YUeAm+Ke1pZSvoG8mPsXbbby3CFu8TtLSjIGHmP1
mdi66laRotY+UUor8eEbAohd4t4fsUHR4zYLUJg173zsoS99pRcHz9J65DaBEyHT/w29Ba8KCBm0
/5GHr82ufZl0Os0uviFf0C8o78cp8T91aXEE8dm5qAk86ThzWEhdtmezi/xYKwowIUM3jAEKGuZD
BHvpIIPYeeFXpgJ9KKoDqw/L9Q1gVapqmhV5osZU+y7jtEpPjd17T8s404xSMEUP1nF3Xqzf6sLI
zLbhi64nnYo6nY9px/MSFH6rV4EZ+/a/779xICr/3zib2AUKYIwrMsVF2hr1ZZyK6DxVpjhZtUgO
VL12p2QC3cGYhKRvG2zmhlyk7ii6XqgchimWCCc41Eclxb1diJ4qajFsRQxDNhUj10KNsk7XpbKJ
4aUZrXGtPZ3V3DZhTMZyW8zuEblq7z4jpKUMBy8amYfNoMKtUN9UP0u0VXmvzwhU9w5+YpgixAen
bHcrrqUAcMyIUW7zZmMBC9H3NKPcCm3zEktkI1gElxoEujyUZdd9+Y0dskoOWQQCoPbN670/CnSh
5UQoZDVWgVLsYJ/SYuo/W5hh3v3OUIRdJCNAircUK2NehDavjTajyzJ4vHMVNiIVZ6+yjojYeyuG
CxXK6fyX2vP6NP7SjLJblOENbb2smqr5pppF/olFh/M4lkb0/Pas9vb9GqWvnG8ER7avLPl576lx
bQ/pqXiGEp1/09AiONgXuxOisEXKitgbSfn1hHpdgy/S88xRltMuuHU0wZi19e1Y6kdvzN4WhCIC
KhntBvQYNztC4joyGYLXu86VvKCdrt3mbZo9L5ZqL8huRQcXx96RpvfPpFZNGj7j9dRaqOUS9wFi
0HSuz76XJU+xnKZA0bMKMJdVgeYu0d9vr9re92S9KG8CLSJM2QS+bqrV9YTnSSiLTDxD2x9x+Vb1
QzSikP72UHth2C9DbZMN8mKgrzV1VF3ExXRJ4kR7yitPqwN3jP2T1zvFB2wywTxy3fnh24PvLSbv
JtKkhAzUwDf7ZqnTxK41ijirD9AHMsk/cqfVQ92clw+JGR+Zqe8dBpBasAbWUg549eu1NLE8ROV1
BOZt6zB+bAe39E4/kmnaXTyytpUgxk25jfka7JqaIqNm5CSLPGNrVp7HuG4oPUfdwbnb25xsylVv
jjoDILHrCcURwkzYYJKULmoGfTPPZxypy6BvHfNiZRZWHTF6028v2u5XBJJG/wNAE3DY60EzszBT
2VEDBJSX3dQ93hLwPI5aZnujcA+z96k3gufYbI0IVQ/LTXLg01NRAxDANGbuo+L89lz21opQFSES
IOWkwesG/eUmnhaItc7A7k8R3vyepFT2YOrMMvAy9wiVtTuj1URsbZfRO9/sPorRXq5cihVeLZxL
6lQFdBlxxOLaO1IEpFyPFtxkopDrGa3+7GmsdFg/Wt8jn26v0YBT3NRFVtx5XiXDt7/gXj2IUIAS
5IpAYMzNY0aTTgdSARcSE2TQl8ni3+Ra4j7a2hKfxwhbcmupnUuzpFrQZ255It2LbhZzfrcr/KoL
AxuTKh+6bzSGrmc+6750vWKmTYOf2aNl5+mpAMSCnRneEjIptZc8k85BcL63gVAqWz1CMC0G7n89
qD7XUVS4wxjaeaV9GHQFFaERyWeRgvx/+0vv7R+anisqAm2E1/boSTQLf4SxFk+tf5F+l30d8US9
eXuUvQkhL0W8hSQgIeVmQgZVIMuYIDnVkakFpZHKcNYEcazm/wZLDdINLDW2zyprsrlIqpZrEcdu
eHFuHwWpE1VBY0TDcz6P80F/ZOeipFNASxxUDgKd27p6l3XUv/xVJCx23IuVdmUw5/V4Qf+sha3g
iRMd1yMBwp2ndTXqJMFBj381HLjeG0OkklwYPRvS0tI/zVRYt1U7qJPVtdl/9NIWiJ/JJz9S1vvB
9bTsABLSuCbz3zbJa5ANI1rYYzhoCSQtJLROVVrXJ5K6v97eLa/2JMWilde4EnFQS95GR+6AETrt
uRqx5Lw7zR0k/oqG6ue3R3l1p62j8MaxcqCOaPpcf8g4a0qK9DmjDGq8d0HNPJW4gFyIEz/Hg/Zu
+fJ1OLQW4JSzYcjkroeTuTW2Q53UYRULcaPpqg21wU7xWjWs9542eDJECehLcYPwMmzeBHOmSRlV
fR02/qTubb9Ywm5OiweEtI5i9PWvuqqQrPJ/fBEYU6Sn6Ixez0rvZeEVkjjEcsfVJqJ2Aq91M6Rc
Nf82AsEbIMzS3NWUt4PRn94t07cOT3qIvik8MQqM18MXKHdVSQewp0DL6EylrPlcFyttlKgsbMum
OtntfBSqvLrM1kHph674fB6E7ZxrvcUxrJBNuFoZnToY5pdKw7LTSiJ5eXuP7g5F+g1YjaI32+d6
fu7Cw9s5Vh16i7fcdKnJ5eISt9etNx88BK8uM2ZFCIGMJGXx1W/neqjVmspNzLEOefH0NsCPp/th
0gqdAlnb2qfK6p1P0C7ir2/PcOesAyhawQBrQgny9XrYhp/SjtKow8mokB+YefQSWfW/8R3XaZH3
8IgDh74eZXQmSRbMPimHvryxHM0MRSKMoB+lf/6NCa0wAK4wSqRbr1o5e5pvR0zI1L36s1VwSCms
uSgJvT3O3tag9AQ8k9cOSfTtlHpK3XFu12h3JcVZNOl/k/LjsBj8o87R3kgr+Q49PiZELf/64yEh
7GtUTKrQNRZxK0CkBE3q649D6tTvfWPYhHSoWCOgDSse9HooySbRRo8iiVMnY1ANo34jlonHtLPz
u7e/3871TwcELjubAg7MlknJFkgG9MnLUFauaoJuzvX0g+mN4x1gAzGsehRZcbBme2PSHQDORbXw
dSMe8zcrYYb4m3Zjck7wUArSbloCAy/sm1KIo2b43pn+dbxNrDDlEas5YP3pKIPXuu61UzqZ851Q
kYUMQxzf1E12pGK0boftk0BZg91v8OS9siApea+dTm/K0NTK8kx9XD/lVFcepkm4q8J2EYy57hFq
CnmyJtc8OH+v5wxbdPUHIZWE5u5t5uwlTuvWLfdYiZbYXS4XKxx7mB2DzPsvejY2d57JgXl7M70+
IitFlZoD6TJsua26nW+ONv0YFBj4pxUsS6ndT+QUgYkExLuvMvYs/6G+gYoSw10fEVURoLGjG+h/
k/OtG6Y5mJyo+FK0Xn1wRF63SmFYGDBI6N6BqIBwfD1W6ri5tjCzEInwPsFLohNpUGpV9iOfygre
H07Ap6YrZH9Sk9F9AE/Ok5tBMDN5sWTyw40yVBOEDfj14Ci9fjdIsFcrjZ8EF7E9vs1QUQ6xXT6D
ZqVfUqp1Jx0vla9vr+vrA0vHCSAEqkqUCxCNuv4AGEL2eSwIb1Ld1IMs0ZxAeoP/rLL6xRx7cdBE
3JsUA5KzUzUAGL1us18KB8vstnZDyTMUbm9fWojezR8Yj7tHZIm9aa00WRidqJS8KndS8C4XNk4D
xbhBWayPc1A5riuD0u/kU6e0oxL/z5Dz+lKgNkaStNIAAXps0cOINenU4Ni1Io3l3SSn6sknKXzu
Neg1mDLW9rM3RzAEo8HrPkTKVz8y1+/CKPOr72kp3Ieul+JBH0ryOctvxru6iW1cclP5Oa+NJDSK
5hBws27vVz8aY9y1SIt8w5be4UUkzJadtJBs+9ILND/TPzU4ft9bmGo++V6vP5bObL3MhuYfpJZ7
KwRCYYWgEfkh33q9E2bEtCYxWMTVvf2fmqT/5C9NeU6E/a0F2HtUXdwbDlgR3Fo6jysy+Xo4q0z8
SG+TLpxxIPqn1JzpVuFugcaDJQJUeo7qOzv35U+FMo/LkghmW9pPStcu+0FrEeAwh6e4b42AKqp9
V4vxqO248x4w1JriEf6vMO/rqel23OsZJjiATdthuYhG1edSJ0G4lw0HOLc6EXagQQ8q/K8rWIh4
YaDBS4R0GbWjzd3ZVljKthmg/wXHVISu0g6LNSMa2yDNZfQ11ur5c6WrKkzHKGrwtfS76cGxZlEH
rS3zI+30168yPwe56LXXuz4Qm8pn2UW56CqzDfVRqZdU2cimi2J6bI0xvqQ03X7E3lTll8ock89z
manL2zfpzlnireIG1am90nVbd+AvV5vfLRE8664Dvz9nLzXOGoEXJ/Fd42nyJJJ0eZ5rNd7WlXfU
i9jZa6u/Otkpa8ETvckw4As6Rj+pLqyF5oWNO8qPpi7jBxAM+ae3J7k7FNUZ2ttr2XIL4ekhQtNR
qRB7KfEqLhZpBwrQ3qlIwHO/PdTOiaX2syrLiLVOum2aVsqAko/YRqh0jGduFq0de55mx8sCo5+L
c2fGR3nv20OCnbpeQpFa+C4h5olHskff1BVRQnLouNopWbT5ceic6QAou/c9/3+S4BSuR2w8d041
LWoBpi9LKN2WflE/L49OBojoN77neljpB//UuLoeatQ6I4nsrAt9UsIPZWUmT8tQa5hQzwlsodx3
P7494N6BwEKECjc5KXfTZm517Nb6kiBXGpsqCaKqrO78Ifk3MZP2I4zn+d7rHP8J0YMjIs9OkEHl
ArQVih/Qj61NgIykQddZSduGkcrcG5Kc9oSM1vuTRghoFGRWcNDaZN9cu3NTKMsl6w6lXv9Vlfny
wTKMCHbm3J/f/pA7mwSfPpqoFLxQ49gWRLuurhY5kFS5EV6SSO814TjiCoHA7REydOcSJQxiWnT5
YCBvu/n2bJgdMMoibC1LdafJSJuHVsH0QwFI6+4Fmlnf4mEs70u7zB5TBcDu7bm+hn6tfSvGp95F
gszhv96mi/AGr1xRC/zlE+a94z/DQFGv0Sr7prWo2xixK86SiCgoe9e/IWy3D37DzjVAF5oElrCE
3/BKQCzV56lPMGm3izG/uKk9/jE2PqDk6ZwUfn779ox3duvPIibcco4K2MjrCSN83k1RxoTRqogf
8sqNvw6qSw5G2TmMjPKzBqU7pN2bNyJXRuwRhDAnzIJ/DHrmBr5VNB98r64fMiwOPhPF1MSBy9G9
s7elCPKgl3MZIHK1DfQmMcdjq1MSkIZzG7e1CMuU/pJM0vG2SzqNRpthhtNiVRdPTPm3tz/v3mLC
LKbDtTbZqGdef14zzfKVHcN+MqyFK8d7aQiRL7kS/+labB5csntHlfYP9x3YRQLbzWKC8bHjMuFS
WNg2U1B1ZXdvloAfFpoAB9v09ZLSj2cUOjAmgdiWB1sJv02HBuE1f4zmT7HrRKcC04wAPJ9zg0h7
Tfcugu0U8UPe/qavMdCE0cCYKH+gDQQMdbOmTSQ7Fcu6Cz1HYumXxU5yNpXWctHi+J0H+mzat94y
OudctEKcZ6/LLx2pTXbJqtgO9L5p0yBVmWcGkxV34WCP/V8HP3L91tfJDbhfKhVYnlNAJDy6Xnnh
yrRKRnRC20nOD+ayvkQqqwLVTyV6V6J/XNzP9PlDX9pjHOiT69wmVvtucBvfCoQPikYr25zOyPXP
QEnCraHEoXZVWe5drw0/JKT28zzY+cVA5fScRstR6fT1poeVvXJEVjkqODjrn/8Si8rFrBIZdfCa
8J5Jz9oyDUaQo5ip34zGjPaj37dzevP2B3+994l9bdp2AH7oom0zOuBmnpUrcm6F18iJZqQ8TYMb
/dGluXNQRvgJY7heW490lbxi1famMbJZWzVzJPwC5alI6+3yElnW4AcZvS62fx2P932C/vgNTpAN
yfQISuY0lO7099Jqg3X2rRQtF31xxAeh2rY4aZ4afoxmiweFJmbxDbHber5gMyz7oCv17o9qyMVR
hvh6jVgbhw+GbsTa6dxEKYuhVVGesilVSi5kj653Ai+l/SerOIcaORTP714eshNCCKpdFGC26Roe
yfz1XtaGXmpLF+XL2v+0IG743Dqjf3gPvr6cgLORHNLS4eLlX653YJ2lqTO3Hn7mUCOaD5lpRc6P
MRtxqhdxXognoDDOGGg47/ahlmt4TDqFSqOLRx89veTjqkM9t3n93aSd2AVV5ZpxIPQq/iCLhIK5
GuKICoq2PFkKrFAQ+7X/tanNxAooqGG3EI3C+5guZfy8qKU2A91Dav4SpU78hxcJ9TgKTZdhVREP
BU0e01bOcgthRLCFXXU2RO3gUxyB+juNmnIcfMox+LsdoHrNp6ke5+SyxGVaBxKurLwvslxZQVah
TX7y80nPgxn5N/8BJxeZYoudpMOl1xqhHgYivPilBQmKR4HZSxOpQR+VW0vq0Udryoz6FlEy3C9K
I289qmOu+HOp0Tx6d34FKILiCzhsyla0I65XCOipGZsuVWzpJX4gcWA/OYMs0Ej2/XM+x975vfsP
yhGawT8BEiuD4Xo8rFFcowP4veJM4pfObupzj87Sx3JEQv7toV4fLXJTclRkk0gAyIivh0LxXzbQ
OpvQHJviJhJG/ODNBsgrL5sfoJ0cJeA/W17X1xF9PXYVF9/60myrPVY/WwCiwPbOkYNv6Wy2y3cz
VYm6yfg/PJaWFf3dobkrQyLYSH7M58ouThWlmuXkuZEffa3ENH7lqU6qIKMZHD3YbWv8U9VN2wQ8
Ls131dvpx2SqqJ7EiVzEE+LOJPrNIMe7QktRiyPbMqdTm7mNHvRm4seI2PnON6+z5IuDo/ZzY7Rl
FDhu4dTw2PNJBgssmW9tXKjqBEim/p8Sb9IvelpqP/oB2BzyEaP4FncI2wRtIrs7Grn5Eialaj/J
VNP/BYWOSnftR+kSeHNJwL6uxndT2eobOm/ufd5l5r/zgDlJ6NpL8jfxXVufjQk3l6DOMen9Y4lF
QZskbbxP8ZB332BwLhTUtagrTnUHjfyhyAzxdYFWJ5/KLtadoGCf1l8WFY/xRy+y7B4tgy5d8tCU
eul8jApkwk8+YRcHD2mA+1z40zerj53+pMFXftHaIukgZbXJTDXIbZDcRC2I4hWmlFmoQJgVVDWi
7FOerQbTthGppxFZJj2Azz5XgTFQNb1U1CaelZaSvpY4hPQnN7LnNFBDKx8W5VfjRzUt2llKemIH
+3v70q666ESyNM05u9A3Nvt75JiBEwYJNrltfW/0fv4IXST1Tu3MHxwMts1P1sE8nlqCF5gw4CWv
D1PfS0x3lGNgdarnpylX3kVE6gj086qauLZ6Voc+Xqa1gOdY18PQjbcb6HuQydMy1s6lkNMDlabo
7Eju3aA1/elLJB314A5Nh0xuLuwxyIWupdDPjeYI84q2xzqxXw81v2j9zisye1UD3wI2EQw0k2n2
sJcoCeuePZVrA009x29RJHcT5/socbO1O1vQozEaFBPk6JTLLaIpKYqmZTP1IAtMDWf3um/rbxMm
7xb4qTEGUyHLMQ5Nv828oKtVm95GuDJQ2ap73TyBL+mjT7WTZta56swiDqIpiYxzVrjepeugYpwN
1JI+tkMn+V/n8Xrl+HkXiFFU8gJ6cRlOGEfOZaCcwftv1JOmvPGtIcnPqeYbn7gpvPKc95P/h+yj
8c+2NuwlaJLISW6aSvYvuQ4X9TTYGsc7jjo++CjdbjrFbmX/1dQDKM+k6dRTlMOfD6QqR/cuLdMk
Okdmrf3IKuk+eQiI4UUM79UPgchwzFLCUM6gpBB+thuzekjjeBoebV2Jl6pt7BnPmba46+Klk6ds
iRv9ordi+kHnr7+b2ykFF5JFxrOyRe8EGgSfpymT1R90kao0nOSCAVwjRBYFSonKOknTSz/A+WZX
0U2bn7M69e7xBSCsQ0GabkoB90oE2CJRv+6huKgbUiqENrN8Xh5kXpSAyHE8OXnI6vzJOeAXmmAC
7pWuHAlxtsD4pM61arw00p7hp4kp/YL0kmOEQ+Y0BKMxxoxB67VZHUZDEX+UJdHKZyWa9s841dF7
lngOfqXFV4pgiszxR4mipBaW5lT+o+vd4t5WKBQvp0wrxMuUyFYj0ulkdgIF4bxQpJ2/DHkvnmKB
0+tp1nr/fxZ+/JeprfFlQGfD/dFXRlqcdM32v+oT5P9z58ZRHc7lYnighyITNd7EqssQmErUn2Yv
kn8oo4zN09Q3JHN4E8sUaI41JUHhzn73rSpE98+g5fp8BiNfPwEzo/1gJYbzWCyNmYW+agoraBtY
vgAUkbsJ/a5KL22hIQnVovpgXWguev+UfT7/S/Lu8Vc3prL6u1w4ULGX3FD/kUyU7TkW0/LVgccy
f/UsiUkpdutad0rKdtQex7l1mpMXizQNh8RzP3VdlXxRkCKdByfj6wXkzXDolrZLUBst3aS44fzI
z601CBzDynbpU97CfnhEgrnw7x1pV+NpSCZ3Oi/L7MXB2Kd5eS4bmh0Y3cyDdVd2U/mC4W03BY3n
aTdx2uMRgBRN/HcyldFTNYomx9yo1l+c0uy9oLAs+UmNy9IifWDaUFI10kFtdLqPtva/nJ3XkpxI
166viAi8OYWiqr1vtaQTQhaTmMzEc/X/wxzs+FTToY7Zx6MRKkiz1rte49V24her82vSdTDE7oh2
J14wZLmzi1CzRMVUP+doju0TXlL1tZiy0LsJrAyCZL660rwkAMP1kqoSpVfFeRu0duIRInuzDxG/
NsZis1cXUT212Q6rLWJbXjIy0jIYvrkv4yYT85REC/SrxbGlov6wXHJvOlRmdz6NUH6RTaW8R4Pv
f5PtHOh42EhpSfY8Kn3ErmacYkezqK7cyhEPueHmlOPOKIO3SFThcTL3GHnRr37iZsKc7pHe1eWj
TYSvSvpKdzUOtMxwY1oiKzwYw7Q8BY6twwMmM+GAc6tcngMGDm0yOEUGNycP646Rqs+DraUq66Oh
2wKJU5gV23Xvzrq+aja3+mFktKuXdZV3a0qOT2EeVYhNaWLlVRAdMl7ZFofLkpMHtRrzEwmneZcO
binusCCHT2IX5KVdoTz1ZXmqMtkVcZdvUXM75X7+mwlFEKSw+lfnaLgjNgJBvZrflpkBb4x3yewd
tCWcn3Ta1EDdWjmnbQRuTHa/wge8R5osUTIboOYEcwDf265qEEbXG8wrw+iinK24OXNSbQh3bm2W
neS/htGTLOzgfgos92teRnN5sUk5+w+ogsf6qLqoaI5trczHVXjbultUtvfBXPBNCP0pyEAp641l
bdfysrK95pvZVJNMyCAdH92pCYsTebXtcrVOS4tIp2usT1ujB45meymuJpw8PeYUdvcZrM6d8I9q
509ixcM8nrdgGIh5Iwp61g7bpUOVoo6NK8LHSVtEby3WEHgHCMVbmBp9VujYaeeS0WDfhr/1Mnoa
8oFqP7EtzSkmzsWoL2c7M39U7qbk1TY21iO5Gc6YVn3nXwk89ORJ1nUf8pI6/ZT5PlWjqW1/e5x1
lV8blKZUFBmfJe+xzL4Mclm/GKVh9lyEffOtXKbOjqWS5nfEtqUdZ9k63OqMZX6YFzy8rvCt6jtk
AK5XHr0iii78ZdrmtCSPVsc9PJ/sWMzDFCVSUxqPLWKSA/Q47V5HhR5wjq/koiB6KbHDYtH6VU07
LzyyhuHN7dbhvi6s1Yx9rbFxFGNmyqvOkrh5kyVWfqG6dImWt6KuS4IJ0vLVXE5FmbgkfkuqAsu4
ojz1EFax6rf6RMheJ5DwlqNLeujaYSTvVdIl5HlwPmmtOAvLbSx/Qt/N7dhQbp1fqrFc7bhzprp9
yBSf5bLbJlvdViFuLa8bJXd50zFJKWKmKltEtGVb7eyXwroXm9VEse802ZiubOspySerdugIhhBl
b72tOvanlaHPONtdCiNt60E5+n692P1nikMddM0ns66qLBaqk/e9IYJvo9vwxyo/93D+WfR6Lyuk
Ekmec1IdZRlVUQyjoHorjUo+SmaQQzoJK1iO2KbONqE0YqgSLqcMb/tAohzp/NmuElpwfaxlvgI+
5HZhxlO4sDp078230lLbBI1nseYby1roEHctipt4UmVPxHIDl1u5zJ4MwxrbJIdS823Jq8g5TMrM
sHuXJp9pNbW+s1RnBqe51KW+kh5KireyLKnggmr03vrKNIaE9Mrgc7iBehxsr66aOLDHDCu2ss5v
sXTPwhjweJxvvcIdg3jjb4Up2IFbRINt1DFaXwfAIy8Ndz2MXcjAPZRmRdNOPif3qOaXJ3ljL/fB
uFakeWWm/0BDFV729jgbScvTfpJPmuNunGPF0Tu1Ux/dyl4kVKdsWE9yiwISlyvP+2YCm0dxJnX2
A0YBGuBGCrN4DoTsnVT6jnyrrKBu4sqdrJvInza+TWM5nwrQBex+DGFcYENkhIfRnlznxIGuboJt
c6NYrZb5C7TAI4ZyGakH5jA7qKWmdjKdrMgulnAuzaRSXqET6c1edcCzwvqJXMHYP0lusX4tRxzw
UQrHIzYu7ZPTeTlRoau9Sjg0pdpiGyH7V4SyXB6id2FKWzVJB1wVbVckXV6F87XDKVVdh1O1dGzo
HuoJVnnB1dbAyo7XWensyL7UKmn8Ybt1297ODuGY12tcQpXjcg1cDaoBzWxO6mmUxWlEvTwiylAM
ymFFEBecj+F0UdqGFRytrrXfvBYM+ITHDztBLab5SG9UijSw2jC6KQTRi7GZ1fNt7XhCXNYWN1Ys
nRKn2YyRybPZa2tIi3Ezv5Gnps1jlttan6p6Vm+BuTBHooHIH7yZLipRBYZvsRdhWUfRsjIvGEzy
lHK/Da8orx006uCkzQnUyvAPinGpiTG7wwZuSfZbjgxrjCL2d1c2cnyIxqaT63wiFBUKepeGA6iK
7ANoHx6KlIQYjf4lizzeT4+r0Oc+x9SHFVqsYWKORUhV2XpfRW8PKqkJA+JEYm1zn4Od3OhFSc4Z
s4eqZTOpMoAoArXGwh7623apxRQrrBBg6vl9LZNQs3gTf6s95+jmwAdx5kWwx/n2SLl4cg7NdZbj
974q/Zbzp4k+Vf4Y4q8YaTcrY+Jx/OqU+TO0P8Y6MqQWI3YzFlCcX6meXao115/CWM2580O22IXF
NjFR/TE0lKxewnaJGGdggBbEnjctE5o+Ca7fYOSYjoEj+rSDYejFkNJRkjRoejjTooioEb0ZTX+q
MSS52pyl4mfg6mKdGk80buIgPNnizWnFlqBVXKzEacfpwduKGXYpZItfKs/9mragDG50p0hJsduw
DbgHzaJ+yDjLv4zewDVSsS63WGz+dsPxQG3tdJr6hCBf+1criuxRN6363G+N0dw4YlqNFKe5Beml
g2XNrl7Jkgr57qs5ratKpmy2fUZKYXRd5av3yBexnETTCxzRX9hBWrbT8imvVkguAgKblbhT5lTJ
4uXBtb2UkMTR38hbb1654XUZtiXqNsaih2z23ZqKSxqHShvjmkS99n/73uZF154cik8FISN8/XFa
Po84cpB0Nxj6Z+dGYFrW5AaXVudOdhL2jvOwONbaAvep+mYRZg+lUxTyxe1yas0pr/jM80BGUuIr
ouZj7djNkLSLzK5the9cMotqcA7lUjR1MuWqeJ6wC1awXjV8lzLCs+1aFuOckVHjz10MqDk8627x
cMbqC7e7wkfe+1UEpSsO5SDpxX1rznHiRRXWHfrSH+ZYi8h43Vpbd4kHWtid7EaO6KrGJoy91kdd
y58AEmtM2oF+arox3oJpYWjmRLI8sDzd79x/2bfCqII81oscSQnnUG/IdM+Gn54aRvs2aLa6T51o
8H8tKmsICN1kTTtNdRr3oiqrwxxVwG2C/B/J3d3wRzaH9LGflrHZP0aVs4zNqtr9CtAD9IxHyvXX
mpXFVY4TmLz3WixhkglA7E0bLiRLQt8bNprZGhyM/ei+mk4R/g6s1SPDwhrC4lBNSx/czI07PLaj
X3zBms2vDyVdgohBbfvtaiNN7xe+/8NlSNkVJXVt1j8sU5gzl3AJpjDqcHy25VzmF4MJyfIizJyZ
DWgu7e9mtucqFVRnAhS0dT4vbT19G4OqMxLiTEwJAtNEIDD1rJeLXfgmY09uroq9yZ1UMoZj8Gho
jxEJxtAudNgMEztYm30wcvKF1i1iFhidrcqdIMZ7qPxdkxxQ7Ncl9tstHPSfA/lF38eqLwRtFFOp
A2SpURxWy0EWyNSn+z5kxPYdMquuTsVSTOpAZVZXYIpYZ85B5vIxiLsDDwomm1ECb3w+mmryPpty
YkDgRxWWm07ZBR1T1MBpU72Y3m/l+/QUU7mPO3FioPeuSrjNLC8xx03bz5/QoORlklNEPRuLNAaK
g8W4UAxnwhj9m+ZunsYqNgRWFrGTzSTX9pT5n1SjHALal2n8abS5uqtVmf9oRJe9LWtZfh2pmMGp
MXt+VRauzEnW5tvrSlK5HReugbS1dsM1dnATyRO7JsM7oD8rY6vM7Vu90ucckEsEZrouVn6aSFZ+
0ms3PK1hCeTSy74SNNSKW1EDPuPFWnBBJPh3y5cwWGcjdvNueeS4BkeoFmP+Jg23+63k3EmUS2Wg
k2lzRRtv+PQ94t7lPOO5Iy7pCMbf3jY4TwUb6NciO0h7NfBJR9tvAttGheOjFFKmP8cZVrlhbNKH
kl7vruGrojuc4gLI4Ztl9V1xgNESVKmSBGvF2Br3TFW8TT+A5aw19fVQTQkDmVY/erSh5ZUTbQgE
KrtxvujCbx9G256+RUKK6UatdTgzlpwDLzaVn8ubUhdhm9KCY3u9RHN3KHsVdZeCscHPEpj/OiLx
sb3CRzJ4xJhst5Rj5CgTd90sM0UIKG/CwRhexGxsP/CVbF9Q4Abi2LYtiPHI7PY26LcuJ53JxxYY
xpbo435svbemwSvnsKlQyh3f6p9IAsvs2HKNVl9w/Mrj4DaFEft2xgG+cIcxEzM7w0wazunHzeKq
Rt88AEbC9/PwdDKtDmS0ytsny9fjegWs4T5vlMmM+SY65hQWqSrjHMx9A2asl8upASRN6tLsWTPa
ALdvGtLt4kqvrZUUoRHV6To4S5PoscbjzIZVd19rR60XeRSJ8M5lZvi7JuH2tcORbUzmdS+hi1WE
l3nWzBVlmqnmR7YAqBBxOONdn1etxmfan5ukjvDATYTQzqvndowrBrIg9oGL0Vo3qnCGqwIEI4tn
jV73tOp8U2lWtkFNL20tTDnnTf6Y16V8hZfbqQOOe3l1yAqPpIBejy7FAIPz39k8LzermrafteAc
vTU7a2ZbogAfTpS/05W3dXZ/sarauPBXMx+ZBPljdmxAWNtTT83yLVoWmlhHbvZRZo5qDo2rqkdy
YY17N5Duc8/wtIxH5QePSJabLwq/yjJtReDJuDds/splJXI88b2ppSec3QwMYFm5LjQNo5c4HN7i
UAzZTjfuhz0wsl2HrxSy1VsxhlyGQWbInE0fMrgqdTVeAIpsIxpXh10hREWbFaymxG3RbPHKEIri
IPLKH5kzeX08TDCy8BVb8poRjN03Mcr1bonRaNivlCT+k1svQZ+Mdbhc5Z20olgGnnFZT+vgXs8+
tPlpbMbyol7t4rXZQJBuCuwc1TEPBllS30+0Ja4jvS8bzUqRkjrQcyVUveAuCcIsSlZm/a84A3nV
EfVZ5x3GelXFkalt/ghFqiY3xQKVkp0VnaDPj188tQS3ejEEUzVhm5cQ/KuOkZJmI4gmEjcWA6wh
tidRPhi2xX2ux6mv0nZos285hD8Zq0lzGpLMjCYsrDe3iU1KqOeM/GxKx7oVQ+pPWf+21S2kVy05
KmJMFfUrwkXjR8UC+DFAZSgShhTZZ1fY1X0/UDUk26wcBuL4u5zGTQPuFaVsx3Ty855Aw6mpr+p2
NPKjZfbGVchp56eYpbjtoZ+CrL0Qfb01iU8uQhPL0ue26XvPunHdYQxSPAqot2h/kTDbQVkcI23n
XVJoZV1uIPQMFDo1nipGYV48kjdIidtMcwi6roYW4Mx3uZw5Yqkwcuh8EcfPynQ4qm4D3UWURN5m
/2wgYXzvXAxeE2HVFnXAgK9FhDFBXI+4wifM2/ogjrpM38/NVloHdkYT4OWxEuXnRuPqnnyrNnMa
h2J7GxxvNhOx+p1zGAzAHioIa6ySoFvct66GxH1dEK9kxxpmye1qrJGVqKix7qdtby05fLziGnJp
95JtYbGzSGzryaN4xvPP9ZjjNrW4YsoRFklTDcZzoLATwTOrsu9rOpz2MbOb7WcDyyG87Nx2fA3L
Mn/wVXgsc2n2F4thAYs1vrYBBNxVuPALouh2iNb5M7OKUF6gjmquaYLUT6POORlIUeX/EI1hP2zz
1kfUk9MAOZQW4F5y/5BEFW6AthmVA2hO4Na0mcIp0r3Jng65FOGBgzWPQG3mUV10sLuAjWTNAGgl
7b2+0bVTcFi6c3W3utnyRXFXPzl8nDKujcH+3YUFle7ulnczOFG3nPiN3b1bVZLStVoyIHKH/2aW
hGPtlsO4Om91VNOCBizzmBgLF11sM0EC5MM+OnMGqA+m7331l4CywdZZ+QMyBM5PA96eVRxg1BHd
MtEF7QtbF2SK/BrPPKysUI/juzaQMkEs0fdFmzdm3PnYh5Hk7g952rVqeHEjMsGuRyYafbrWCOdo
gX3UudLfJGEgJF1/gz4i5HE16KtTnEW5bGxd5NspAm1/RR7t7HixR7eyTsyaLlbgqjEeeoGKrNBW
DqkoDxo3BgAPAX8M7g6uBz9vU3drMRWk0rPqY7kJuI+pGY6RqWJHzat3nJyhMe4aQGcya6WoB/lL
FloXd0seztnF3JeCKoecSmflFC1tYad1vRgwTqYcDqe+G0vm0Wvi944aX9Wo1HaiapG5EVeZA5kp
WmBr4lFnF8azPSxuiNO8LeBExXnjcw6mgbLa6snJfTVlsYmVaI1d6KqcF5dc3fZOtcZiAr5w6bgX
vekjqCI206aybk3DeDOLZm4uq2VWZBngnlJ21wWGFeOzb00b9ZURbmH3K+hKm3qGeR/PGGSEdCEe
O8Obae232bQuvEXY861yQc8ZFcip/e0Y07R1CfNjmq+jln6e/c6iLSAaGkfZ+rpvSb59E3mdDz9D
i7vzzgy7zE8WXOWXT8xZtPnSTL6YqiSL/Mb60hnSM/1jXTMcvMisaWKK3DtbuP00lm5n8FDDFd9a
uLLixGM0Y8R8T9peuRIJHvjsuIbJ5rYCbPFhnwGdWUYcarfH9amDkQDqwigFlwfB20Et0Y+BdzF5
22g8N57dUWmMs/SCtz6b9AqneTAVW8qDaBF+95XjB99HPxTBcCoZkOZF7C5+JXtQp9JtPsuQW+Zn
RLuK+1+4OOX1Upb1cO+tyto5tUWNtTeKlyy4XjQajVPpTFNzY9KVu6eQ9Iw5rcHMt0df8u/vYjNk
RoA/Pwl9P/MyX+oXvzCN5Wu2LlwbDEnW6EKzvvlpviWiE3j4OF1aw8SVWZg2MxQgtVlfrcaId7Pf
B2K66JuZnJChrcuZq3LsqzsYUIU6dnMwdld6M7cqnbzGEV+x9sgUvW0f6hS40zUvNNySLa5a6teD
Y6xNwBADgCVZPbcNPwt2zBP2gNVy068eLcxmcr+mwzJgi4Ct8/plzJfil142S1/6HALisLgi+2Lk
ujPj3JjmV68FBT4uZkRmfNc4Y4x6viZEievPTTE0E93XvBdZQIPlRMtFLvlDCffGml3mbJefo6cq
cjsgN68nmJjWK4ojcCUPsD6KxwjsLUZFYzwwQs3rgwir7euqgu4JObT1soa5GdAl9WXaq6JsmR5Q
I8aFQmgbMzspblv67YcQRiPMZbdvvDjzs+LrQGCIlUyeHqYYs9D1c2Nv60whO5nmwRpt9WOtPfPz
PIrlysDPuoYH0/mXY4+nPZ2ZnxoO+4IQS3HpVJWCJDBsN8x/pjrt8sm97tg9c7zZI3MbuWYE8Lrl
LG7qgBDM2R2YPOSOlE08FbYcmM81kDAkwM/3ZrOWF9nJAMg0qKf2oGr47IetYOT7VHEivpiG7gGj
GwlDbvSCYmWg4cA6qC0flkfB230pFXKSg+gm/RmiUfiUicYSx7zNguCpI9T7TRFYCUPHXbyfUTeJ
FQDG6+mjV69pE29eRKrzaNm9HUSAF3MugNXmhZTbm36wZuw6atVcTuZcXMywl7tbD+1SSR/tcX1H
ugW/wFmOQQ2+k+A9s20WN2jWvTqRY1bl4M09+bxc/C0TT5UFbqy8QH9VOXdTuqwNBI6Kfp3bWEQk
245btl4AZeXuoQ/7priGPmU0JBeWTZ2W2Ta+bvAD+pTecf3e+FbxozKIv4opMPsrJ5eudVyVKr/q
YYafHBZF9TBIt2RmaYcdRMV1GxivDLa+pl+iZ8VyP7rd9Qx5YjV+MSRQexjAMFVlzDtMLeEGsiFX
NSZQtOeymmrXiFW2Dc9FQTscm6LDHj+g0tEHd1mXh6FyJskrWTwzLjiBtjjXQc2JZ0UwrPKp5ziP
IhzUTxYw5hsTfSgPk8CAOmFZAlZXWymv84USK53Q6kwcbnvooLeV6otQjvtiRktWxxz7rBu7Xwf7
xpBal7HJCOhznvd+TY/Xw+Hues0omcMoLI6EpRbH0ZTGmARMraxjbUX9o9fn20728+zbLtf+A9Y6
OL42HYd4bGwiXNOiXNeHEi7us1Mq1VzryO+KNHOnKk8UbIMhzbwsDxnyUGQcQ804fMcNgPInb8wl
+KXlqaNlN1VzHKUbAfzQAAK8DsuUjKs1fm25e92ktvDBeUNT0W4HZUJ2A2srgjw1i6jEBz1w+mum
J2v32aq2sEw31wi/BV0fOokiI2FK2dyYJ1QNdsAEyfWRe6nMbridFhKsEqyQQNbDpmmv7M4Ati4s
OrkjBYL9SXmT/sUZylRLlOaOEIFmm7SfixUmuiLs+bWq9HZRwaGowV0NZrLwgcSrLrT3Yi1YE19b
3HePW2P51AN/Z2X+i0gGPRxfpRDXI5Oa7tz0qK2HdaSoAnuVlT42S+FdTtWHTzlXw+L3i90Rlt/4
00V4Hp1R32lSlN9sbZhICe4c1Hx9r7MgOwnIHMvq5EmJ/fgHP+1fhLz9of/wP5FggiLu//1/+PZj
bnETZdhSu6QIX2OZ3D13JAmcGmb3//1RpCLDzsU9ilvlXKGFA49Vr0IGibQgFDhhOZxyX4ynwlLt
B14l5zTa3Tp5T2H/J/sBP7ozSl4xy5ZtN4VJVsGrFxmhCCJoyhN7QcDYbL//5/WxE4SJnMbeDCbg
2ZcTq9wyqCMRvIHVvqy3abkMOUc/eH/v/SgYzGhYbYxQ/7U+kLM3gViqKIGyR57sDOPbySxxqCeP
cW+lvQ/ok+8sDYuYdps6HnUEE/o/l4YNI7zvEfknka++l64pDvkMp7wcu498Qd7ZX+SWmZhVca6z
GM9YoUjilFRGGSUAIPoZIkBwW1P1fvD+/rHf+IMWyaqI0OWxIHyMFc51udLTHs0hn8kYwO2zdvRu
7TkDgbZJniNUgDNThVNiaS9IVGbSySk4L40onBN8GncfMI6pDV/m+b8vn8iD9+1yjaKqOeOz0+0F
SDV40b2GPp+UEbQVGFsOITt/f9C/qaoovPZ1im+iS+Kzc/YkuyqQcxNymsDIMQ+DVYIQGgXCBq6c
I9a9Nl/X9orYgUiceEZnHTTsp3ib5Udun/9eXA7ekQy+IOdysEZnO9QorJ75Cj2/UYjlO0MWJqAr
PgqfkeKVH4VO//tk5WG7RNHZner5+X+u5KrqrYxZCAhZYIW3Mmi/SekbDK44U1FfuAeRT/MHQp93
n7kbebBbd8Lz2TP9JdQG1T+7x5u8oyS4K1GjGxybSMqDkftrYlqNdfz7B97/0j9XOD+U+GJWE1Rk
5Dl//lAoJ4urBIOnAeQDpTtEeJiA63EP74wHV6jUthR803b8KPz33e+554rs6tsAfdCfT25dhRln
s0Ss3n58Xfpl+bQ6NbjrvMzN/d9/5b+PCwS+e1IIlyWX17m/TOn0lZxUFO2zmvBkzqs6WRuThr8/
5b1f5NH+IjzitLDOvQno4TMw14DjdvE0euKOydbYNtcr7PkPrqv31opnowtDahrs06I/X94mol4F
uDUlEZyuu2VYszsXhtAXC7cGM91aN5tjKobKS//+E997kZjlYURLtCIi2/0V/M/lb1QmYOlIG7zN
dvO1tom7OtTR4MyHvz/nXEhrcewguwyQe3oMGp2zm6Q3LDITVj9CaICQENdYdlw1WAfGFwJWa0XJ
OI/eTw1V8m52wuKDn/nvixNmDUoArGJcXFTPc+DHyWZ+y/Q5yTDXTlxM3uOKzL/DMFcYIZrDR3Z9
760cDB5351YHkP/cjbPAoqNaEbkm4WhORxJiHjMyhA5t6YcfHOgfPensxeI3upWr4sXmfoditbEI
iqhEdmgIAr38+zd891F7WKuNqQXWZGcbHOwry3XmRolrlO53bCxIonBK+UmWxUeB5e99L+QU/+9R
Z7cU5Yg/MpWKkqmI8Le2RU5eI2ARgd8etE1CJv/+085PTRvO4C7xRuO9m0J7Z8+jE8L4bRRjOhuz
dUKbtMDdWqOj2DMHHGeZjkEO3uOsdf/BSXb+Uv95MkZCKA736/hc2VjZI4pH2x7TsBfh76brokvB
fBhDfav7YA++9yjsFU3OZqwJPffsjPEx7K/XwRyR1E7hb4j3boJo4mWYtPFRT3H+/fZfhZhsdxPG
VZhb989jpa5HbZc5XFfDWW4Zz1ifdDPrmEmG/1SH9UeaufPTk8ft0l18ZGA24o559susYcybKoym
dDFKmJR+ePL+kVagtGDC2nX8Oxj1ffDlzo+0/aEcJ1Rs7t4VRmcla+lNagg6+JshE9Eb2/DExYRR
yatGSXyk2vBSEKHuqhhV+K1Yl/n5Py9Zyhm+Ir2Uw28+2/hTzsRNr82QNqseToM4dt2T0+TjQ1OE
XspctoNT0n30o99ZQ+j22SJ7CGuApurPDzuNlP48ZEiFrhjq+LaxJdSu/u9cl7AN/v4T3/usu1bf
DXe3XBbTnw9TI9QRarMh9XBmTKLGn+86XfQPmbUWx0HBRjNkZ37wWa131q7Few1YUCahIOfm5nUZ
5GYu5ABfXdt3NhgvI5rQH77XQxddqGmeX4JiE1fV0NuP9IP1Gwiykyr0vIrcHOZqWdSUwFiIOtKs
y5zYImX8o+r53X8lFLbdZxAS6vmSX+joiZeuoC6byPfUEG4xq8S70LXRX2jfq3/8/Vv8U+z8b2G5
L/cARQx6dZgO5r/Kux5Ko16XMS0QkSFdXILXIRqn57kbnbvSBia286x8iXrw31ot7TVxq+UB2VN2
Lcq6v5iCbo6OH/yj9kX+r38UjamLpyT+MufuMhqQ1C5wYE+F9JtrYLvmGJCNfhHkpTjIft2Srh+8
297cZOrVHfxvPnqqRizbSWTtPqgX31uvpNaElN64S7jn3j0w//OssxlRb3PRXEM4H45yCKd7+qvv
QuYBM6pFfbBc33smHhGUw5jMcoGd3VyYdZqbMedDiqSogjFjT/soawgeqzWcRMzwDziiydzgg8vk
3ecSObB7XEJrOE9Us5iibwUwHcHmjs/8YWh349mRpFKmMQU6W8PEuUwo94NP/u5zsUXcDz6U3+df
vBuKpRy9dkhNu3Yugkr4PlTkobrOkIkfpm61GKqgQvvgKNpf4/lCY7dxq2GojfXjmWfDDCV4tB0k
IlhtTq9lufQHe/S917+v53euFDKC0Jmzp3GaPDcegH9ae0O09amvuyqNsCm6RE8ACaPPf6NznpLe
XuyEasHBqnV0Pqjv3nm1Nh+SnE/Xgu53XopQOqxaWAVLqa7868qHbh8S73SiaO3TobWh/6n+I4ed
d84xHgocQ6Gwy97P1i+XG0a1EdfYODKDDlbBhb0CyosgK5PAm6f/vkfxRrL3e5tgZvP82gz73bDZ
D4fUrVfjuvd7/VjABu6OJqLKMjHrIT+uUbA+/P3LvvdugXeo8nixNmnNf15lA1ILDwb+kBrjNpzW
zmouBk+aKbLc8MGG446yUK+P/x8PdUE79iSjvZz+86Gy6Uuz9risfVF014sLbq5Dz/iRS7mczNa+
I393FR/slHcqBCoDlrDNe7Rx8P/zoWtWBX7tZkPaZU0PSO6Mz8MaIsJ1Io129e+/8J26nWQMxM6s
2j1P6LwcGWx7GqeZGmxFjOygO7vy5s15NpiDxgNy78TB4/s4iE1//vuT/wUlch8ySCVjdnfa2pNx
//ydZrtx668RfCTAA+Ybq7pTDDF/I9pYj4V0CFB1pPZ+hDKTiN3hNUMGMWzzqiYb/JVpznwt7bkt
DrCi0Bj8/V/33q7ipmZjgXLSV5x9BG+aTYOTm3sxhOwWDh3MfzgRt0zWzTjLp/9qBfjPywD8BsKl
TCNs48+XsRahFShFF1NAsIy9AbsDGyTzVNqD/d8vgN1ZGLIpoW0mATR/PopZk9MXCMnSDF76iSr4
U8suP3HA0M5E2ruP7Eak//11EpmLUR4W/KT4nG0ktHCdD/F7TAkDBz6w2vF+Lts1jTKIKS6xcU9/
f957pwWmfGHkUN+FBEr9+RvD1ty66f+YO7PeupFsS/+VQj43szkPjVsX6MMzH82SJdsvhCTLnBlk
cAgGf31/x1XdlVL6prv6qYFCogzJpnRIRuzYe61v6WbaTG5i7udstDDd98MnbJMWtnwr4R5a6hcV
3s+eGUio5MCAyDxTFt9fdMoz4IrYEDZ0xZ3YjzqEaVVurNEVGmeEgfOLG/mThcJBVew63E6yRD5e
rw1ZgJlaq42n0/Ky9XL5JG1X7+iwlV/++vP8ya9GVx10HL8fDWD//PU/dLm8he7nshSKKSbqzSDs
AuzHPsZFY0QwDml++UVV9pMLuriz2cMZFZ5ZgO8v2AgX0wr+ik3Zpcm28dVb7eb2ntA1VM0Iu3/x
fP7kowS/CRmYATEMio8HJebwI2NjU2161qwNwsByhyzCRZHu/4o6/oMC96ESOpdBZKmBBaO//GHd
8zOUZ34+z5uhyPTec6AddLkx3hJabK19NfQcSM3mJh9789i3WHK8PlquTTWmX3MQ2i+4wV3ICI7c
T+c8l8Dxkvs0keNVyDHwyPNQ7Bt8L/s0LYdf4cx+YOX+9MOfj620Ib0/J2UtlkMYJ/K5jSd7gcIo
wbvl2bN3IuyueRIIQShi9Zx+jtiOD6LL4ZSgNDLeBkfk+EgACfTrv342f7KFMR9gzGZR6gQMwN4/
KqYhAKlKHhXLHwy0SnV4pjVNUFwQhIG2KPeLEfWYMoXzixf+Z1emW09rm+kEZKOPq4w3khqfpfOm
MINv5FW41OvLcIUT3dtYg109+f2Ur1Qfjb8oNH/yuDIUYQTFiY3H1bbf/8ophrFmaK15A009Q53m
lyvSBp2N15Gb99ef7k9WUjjd5+vQHYeH8uF3dIYqddgNZ1gPyVnb76p6h9BnXrXjjDZSL3IfdPb0
i1/wJ6//eaUhwYK6wLQ/dtW15Y2yFBjiWw0RxURQi9QbzMd+UXPDCgASpI3/+hf902fK00x96Z2n
FTT4Ph5QUA4Iaw5HzduX91e9lTU7W7hqhxLzVzPEn12KBxayBUVM+KdQu7aoJr8I4GecNZtH7Hr5
qpxCZEr0uH9Rx/zsUpCpHO5g6HsUFu+flMZqdRH6ht5gIaZnX0t3jD00LxkqJ1X94lk57+LvFgeg
g7Qq4azTckW3++FNDLHWIKQFt5Cjtr5CwF342OYE4Ja/vlV/eu+4Dsesc86ICdP9YyQlhgaF6cUG
66BJ8AXUnB5zryUMCcMY7hmyg7Nx9I/RjM75r6/8p7fhjFX0KZRZwDmI/EBj/mEf9MsIksG5o47x
tdsPY99uevyZ62E09JbeuH4yrUpt//qiP7mHHv0750yj5VzwMVorA7GH3dVCwoQYDvyGnd81mqZe
MCC1/X+5lEOUwfmXo3J6/7j4OOcsNJBntdRA/K3XM88HX4fAPgr+MbD776/z/0jfxM0/nov+P/+D
P7+KVkMIy4YPf/zP6/atuR/k29tw+dz+x/mv/p9vff8X//Myf5WiF9+Hj9/17i/x7//z+uvn4fnd
HzBU4DK6Hd+kvnvr8QH9uAA/6fk7/2+/+Le3H/8KrPa3v//2KsZmOP9raS6a3/75pcO3v/8W8l78
9z/+8//82tVzzV/byufm9e3j978998Pff4t+Z3pCkwQ8JcstpTJPvno7f8XwfmcqDceWA/BZt8Is
/re/NUIO2d9/86zfzZBcg3NRgQQCfvJvf+vFeP6Sa/1Opt35bv44ZvHo/va/f7B3d+hfd+xvIIhu
RN4M/d9/e78q/+josuXw2p3PDWfxw/unowQ5LdGAU/Zl3Vzu4UMvjy6j8mMj6/6iLEfzV1j/P10R
VjHdBo8zGMszbfP3VzRrox2wlE/QeyRSnczDhLIoZZmxmKVstx5MiV+c+T+cS/m9sGqQMO1xK87/
+1gLYhHLRWKWmKF8RCRoOnWd4INMEKst9hLEc9oGG/bKpNhUQBs+j64w3BU6z++zI6sX1doT8khm
Xk/nMXD4i8Xg/Qp0/ukiBGAmp4xzf5Qo7PefiCNg0w2pg8pUnGnNU9NDr0qW3r/2LMyOmBwViGVP
/JrNfV69/7W6c2WfKovzlMtZFcnAx0ZTPjI9z6QhVnpC1hILM4ToUDlwjUDjjOYhJ+4Bfbpvy2s0
YtI6wSGJcPm7TK9imXYUKRraSHXnWZi3f7ElfIAS//jp2HQ4LhAmAv/x43zcnbHmKTafVZuIGbgJ
jYcbxPhQmCVW55Xs6jzYGxKi59qjDe/v7CATmFdcniXsM/1XDPP5bT02pXGZ9XmKtYN5369YkedR
z7uPEakg5SIVDVg9JHzsXx86C3WY+9Hs8WGQ3ekdAPXKDb9NcSrLytwHJqb2qlg20NnlY5Yq96Vr
CqxHLnioa4ki/IJIGO8LmTYuZshm6m+NGQ9EoavSXo3Y7vxDN6XeZyc3umzNYNnSuLk863mkqzLE
hZoQhZe6zHZdGlXZeg6NYblRGmrprRvl1suSCAw5rY1FtqLGk015sxR2g/w5Eo5zW5C2aG8cOThY
sDjLF/bKzklQ61ZDKpnyAqtYipvMx725S4MGnEaSlm6/HljcMBZNgx8M94H0WosbNYcvgTGa1Vrm
ndEfQOwN2+ms5t4NU1sQCjsYAQ44K2gV4jyeOWMBmXyQY9vb1xqgtD4s7JjYVARUsFUlvbmI/YDg
FRZ8NT+nQebXq6WJeBn8zHLzC517CxL7pYS24XNyiBcKzGE1mZMLUKet7VviZ9J1NZReHRdBn1+6
C4CPS6g1OAdsE2cI9g9UHjHZyqmKU1GW9Ouly0c5CJivOzIph3QlYDBj5JryYt5pwzRfUgDdbKP2
wjciEcHOWrVyXHkq7Y4tvQh3OwCrrR4mnHunsFeOQRh8Vujr0XQAe1miqx4tgCEhvOoo/IarMlAr
TzoYzaxxnuMaK8yLqSVtwqAtEHKnWCVvfHdgnV4S0zsZ0zDXOLYyG1MxevSEtzY0X1GtleW2iKLk
MkxxsPv6HORcp4jzN4bXkB0joiVeRiBHaNzT8eAuRsozaI8mFIW5WVZJMWa3C0Tob7lQmLF17q/k
0jc46GvLYr5nD/KYFKUaVlbhRfPD6E4CR6kjsmjLqNWK06jpbgA9Iszt7KF5MlhZpn3iZP59S1k3
Hzx6vEBm6lTdhqWb6xUO0dLCjhfl3qaRkzh0XtvujHKwjjgHnmsceTO9CVE+L4Nr2K+tn8gtgXfF
Nw3WpiN9vmSpkg6G8403Nh1k/2Y86cU/qXZYvlnVaDKKGfodeXbTqyfs4tKUhfkQgANcYge6KD/D
MmMfVNK5GhKvPqT+2D95ksGCA3xlVeXQ9nEVZnHWD2LrIeoGOzjbmhsfppu0zzrAC4aYthERYiAq
PJdn120HazvXA0ABoshYx1VvvS6YSeFk5In9BJcv8VZW2SgnFlMh99LzRmZH7BOYOIM3LG7Fg1Eg
Tu8MnM7xwN9HqNhX9YNoTcdacSTJjxZ21Rjzc7B2G4ex3tK394VrYFPHmVk8lQKZai7DKd2oDmvn
yuJ2g8nSZWpuzDQCwdr3rF+L0iD1gYPeu0vhQb/TzTV2xDn2uy45UyGDQ5cP4gJ4s29gl/bEqfVs
VhXR+c4UiwH9EvkKjQeXaXRx23WW8Xbm2l92wbxsRosme9yIJDtSkGbOKgRD9V30Sx4viQPdVWfG
hPFKGeXNLNMw2s34/wBsyOUOn1MOSjR0T2XaYzEueiMjCd0Yo1PVGSWT5cqazih4n4GQKTfAJJBR
QrHhdTOXa+gcWCbbYVCfW4f0b9w3qXNp9xn8TagYGHMsiHBlaZLwnNCvmbzBvi3TZSCntWem1iMM
cUfhPXZRK/I411BDVpkwlrNJFhZ7bttiO3ZFuCctDG/5qNz8qMcOK1HH/OoCH457cBpT74pMAHJs
jKkHpd0wCEid6iX0c+eysOSED35OktvBYly6pkEhIaSA1burOVnLvbGM463GBGDGZp74J2/C+HMi
IDTbTHpebowGoIhnqrOlxKxYy7K+i3mKl69O2mN7oAfnb2FBnXcf2prhbTmK2ritedLbQ66iJdqz
IRvJAWMecRmqn7NtxxPLu126V31gl3GkaMtMNjQeuAJGbJcF9Ibe64+Anm6mUB1obD6IJLQvYM/o
rcLQiqNx1wXWa10td60ZvfVWe2eJiAmM/aLT9FouagtL+IakdvdAE6q7dh1pZSswcOPKOY/AvMy6
r1pa9ZaZb3sier25Use57vh/JG3EHa0S2N7KOhsQl0+JiuZth+hu27RnxLfuLSjYtnNgpwtQmebF
G/OHbOMaabfjGQw2JU26l8nt5tPEJQJ2H+FvZMjnyASwexSFTBAGm8Y+0xg4zhBTjCyew4D3KMEP
aPz+UXui2zdBnzEBGUlhj9XKLcfnolu2BImb+aVfl6NaWwbYwoAcA6S9fKBJ+kx22TieGTzGfZun
6Zb1mcS5vPAdSi2nrjx8TqkZXuK18MJN5GX9gzBZVO2CE+RWlfVGLd2Y3JGyAnYjhfJBzEoKcC6y
OEaDCbGpdQfvYsIatA0IQul3lBoqjuTsZbGTq/mKDmOEUx3UEonx4BnB4SEPiGnkFNM66iD0bkzL
nfZWKL2rzu8o37XjYloQAmNSrOcA5J05LMtdkfCZswzSUY/drPa+dGOQRRuYt1m8dCb2CcLEbLRj
1FGfeGe7i0KbYLwaA2joSkL1B8Zbtze0pr1tgVS42QDFrb6F6eCcP6NgoyXzAeZIGAcxpOfFQ0Bt
H604OfduDLfbt3ehMtzbwMgTwnWi8ntrpQbG2TZn9lPlDTzaNE2x6ZQS/wPwgSgt7U+z74SfM9ut
x2MnoraJiyF3xWHIHRw33aTVLgN8v3cbvHDzhLu6yTt5jSK8yfbsJtU10Ir5ywj2584tPHyTtRne
AuBpLhnxPk1h0R8D8NOXwqnSR1uDfRoze7C+ot8C9kFHZJ8mlfW96J3gUzrKfiNh2b7yyXpfBisx
T9w4nhh+PcKlammDncvBMT759LgABJK2ssGpWUGBlS+zLaCdcpaLS2ds96hUpIbeVM9r3n2qAGxi
joIdVllf27O/OQRNdARuBjkHalp/LJXTNNvSxXBEy66JF3FGvznzfPTrftqNHcHZqhWMm1Sb44ui
8ltaH/gYEdNWDEqUO8nMS2+hoZ5xE1apLibfOeUpzIs6kT6WO5//mCp40SZm/bDldRvB+4GWSndu
uGhvw9qFtMlyTkpX4m6smGHGOnWmA/6/dNMZbXijGKo9kFUCUnywuisYVfpGQ3YEMYqfYVsq0TAR
8zlfmvPB0FP5laNpFveRmm8jdo0dk2kj2WDrXq4zpxlWZktjC4UaJyLOjN23xnaTi9qarBM0x/7T
eUi0L7TbHetoyHBJCHjtZnkCuncdLElz0erRtEmDTo5pYBwwWpef/USoZy8ZxaeRYgdujn9rlvmO
Ig4CZyb6HZ7jbkVIErb80evj1sS6mKGF2FqMTi9higVrnPkFGxpdKFHV3raS0UB/GoFi2dXtg6M4
o4vQARbZ4CC38RWu8ry0dkq3FwFdpk2UDuNVVOKMUT6uRfts+Rs6jImWM/fXTlkmB+WP+BtGpU+6
b4dji2rvgZILp4PXGKdJZSBGI243972TWE+zLFhr6dqPOu2qXQig5KQgz6yZk71kbUYsUTN2GxXV
EwyNfNrB9HvrXCgQ27FcasySbnLqjAW3G24HuHTavjZqLR6srG8u68b0gXqkaMXmzKGa1gbEkBFY
JFrX4aTbABO4ofW+DAxvjW1Qn2owfg8o0L5HCpQx/AxsOdMcwfKy03AV5LhwcwBfuzYtql1lkgSC
xaKBY00obJ3V3zSitC21d3NyfZyXgQ2DfnA652vpJDpGHEDAi+x7GNgg7EQlwM2bfh5nToFjs6Hy
SBZO6vSAucU56m1mXbdjONgPgZsV+5kmPhEYHVyHtumiS1BS0CBGuYDL7XgOHFlsTdbd14jK8C0A
PLoaJ4t9JknsQ90nxiXKjXKnezf8BIuUs9MwVOpkVC3T5al6DJeUNdfz6lVSIdiYIls+weQBvZsU
RxR6GDWV43O0sia2fliyYCUZbF4YcgKvMA4m7d15uUha39qqIb3nnswQf3MHpk3Sb8dIPTIAaWIQ
VNUBpvtN71rLxgFtwTGm0duqDnaZzpsN8i6meV3LIzLhrF6b4FHwNuppCxeW5ajkGGOxtzwAB3L2
KBXzQ0h9wYGucV4r36y39ajunKH1NHtBlD2ZuXFTpfmyNezwjU6ufeRuW5uQreUQ5fkuamnvy264
0mS8nFgLOLopo76nXlv2JeqOOLNt9tI5v0BVrDVYZ7Kj4AUwuI66Su8mQ8BxhSq7Tnm997S+Esh3
9pcaxO4uwtbxVMMWvuw01kpPZHhdm2XcBgpHEt6klz4K75GXWXGbFFAtW2vETFsJwG84hXmBVo1y
HZh1YfGtqSr1pOqQj2BOZ7xwClyuXpqbqqjwFamgPANi2nY7DUENmqwG6kjlk+y9Zfmce9my7V2G
CZx3R71iA6vB6rRVvDBvGQ/h7M/uCkDTQN7EMHELu4U5nhtwakLaT8kfphQfZtW8JIN4qoi2/tZp
JGL8xfo6IP3JPyQd1i83bQvYIFK6n9NRuEd/EtMVqS76uTQseaOsdgbKqHS3Z3DwDK4aQqQfyvZy
Qlr0XLlme+MXZoGo0HAvJby2G8zubmwKjhfKys1bDpTeEeNrswNc0x4R8WE/T3E+HRqgSUejCdXl
kMv5ltgcedUBRL4E7UfK0wjla6hng9aGC+EePulLrYZ6bRrDKHce2KsAZkOp91HZlIBK6HgdPD/o
+Q8ngR4Yx6ajrPvUBov5LTHcZRONof4GgZpJohfOW4ka01r1mVWdapz8OL3GdjdXHIIQNUCzBWzi
EjqCwCTK2NXmHBB8XzufSLxUI6pWj6IT2s0TDkELnVZtem+T0Y8kTSddd9uDAH90iNAK1/h0xtsk
MPRxlgGNUEBUr0k3R/sSv81nIZQ4po33zcir5ujCZ48N3wkeKNvvMTXmF13BiRZIL0xklO1PGUbz
TdbO4940zeyldMPyrYVNSV/Ap8xCCC0qsz9O9RJdDBI7M6Pw9iHE1HdrBpK8cx6afVTAG8B3kq7m
FqxZMw72TujUuEOOczvrNlu73niL0Nl6rfqZfI9aqMtyUl8YhVUOG5Y5gGWZjfYlMt3J3LEiyVgQ
GzCsOSXhnTPzOdnXo9F+nkG8r5UojVPqFyWBTBlDyNFML2urD9bkd0OeI+bKPzrNrECn1zWNHKpY
d4tZjeedZNQ0RiUS7gctdXLXYp9FZg4U0dgucp53ra39t0D5y6azVHHZpuK+dpJZvGYD6DuwKrbX
WLcwhSZNV6dvrqey8pKN8jqFKEma1tEaZUd1Pi52iPBvVu4mtco5e+zoPsEs9FvzxYpaX29Buo5f
IwqvcjuBGNglTI14CoPFPjEldG+n8oynCDW0sp12XSOyzwkSLjBUcqDLfO/IIM22dPCojmtd+eGJ
eW+iYluWOtxDwoyGQ7PQcLlobdhAW2EkE6i2zoPxLy0LtOYQcsqyVJXu2Pl0DuIrGm9YTpvyuRtU
Tpu79FGhnh9a77PKOApdZRDo/e904MoWsoKeBs35tRhYPIlvcuGPOTUl9wppc2tdu36FWrseAVxt
C6qWbxN6gQebAwHBGdV4h0F8Tk6Bq6rHoZbVI6cnYPmJWbtfF1n6yJ2a0FuuTCxc+Y6RHoQuT7lX
I28Zx/MCW+W6g+dQbzSn1kvA7nN/IM/G0nQukv5G2knSHGGNQFWHswso023qCygahgZel53LTWbK
za4JMcOvjCm9zbwkwAvPsLng0cphIDdNW32PYEvJtXW2D3wixHqodiKXrOmZZVfVJiXkQlA6WUO3
6ZVSzOQM1xFXFgTKivspfdrwNCbLvYMbXa6kbfP9zbJwX/s6Yn6y9N18My0Tr7ef+u50B8lnsK/n
vufbUaRl8Ipp5T0kLY/n1poYs0Oy7ZXcoC8gRGMhxgKcYCJp42W4T2DwagNms2H55lak5+5IYRvz
pV/04NxSKxifGHio/VRmlXfnCyNaVWQVdTHaEUwHHBI5M3uNE15SlZOxlTKAiJ1xrrO1yBk9xT0P
hBkjSe6AzKYl0MBgdIn9scISlHZFaCghG1HNeHKxymVcV0RotoDyggwQea6CW6TsbgAIOMn9A0kk
Dk2N1lE3KWkIfDJQmaBeLWUT+8Vg9iwrDCNAizTzQ5G5AVXy4kOh8zHADfHkEtBwWBqVDGtYU6wZ
s2i/Za606njkwP1FySS7AQTbfBuCanz0bRXRA2/7a7c3rX5li4CBO5KmBMBMPavdCADT3Xt+YvWH
rMJ1ehBk02frTLpCrSaSGi76roJeQll1Q/a09uJxaqpHh/r9SdvzchWJICKwqGvR7pWD8D55piYu
R5KrwN48ZsHz0qHdN+iUs0vP5L2DRA6m+imHAkdBX/dB/n2KJlr2JHWO5b5XLiU//eem3tKG6aOL
lP12F3kya1d5CAkDhIJynqcp8gA9gPfmiYeyuhnngKfPwXl5BH+Tf7ah/DyQ7jVcWbJMd/QZeGTO
c+ZwjU46BXs3eEuJ8B++aizaNA/XAowsSFa35lUGD+vYuxo29E0F/dy+8bqgdk66auCcDOhmqwNY
92aMjakL2LiTdE7WAd14HWdgkE8z8mf7OtQGC9sATy7GP+Udx3xw6qPpUyVuOKvxcKuCep+cmNH8
ii2IsjM3a3UPcgZUdSZG3gqTgzvv3FgbB91PLPWqCigpdMJHKVDe8bQQ+7fpMx9KZJTMst4vsi6v
+nCI7GtsY6ZNQ8KitGq1D9kXSDe/guStBNALMBRE34/n3YR08kZghu1vSIRors7iYHhZE1POsIef
Gs+jFF+hxhPR3CnfEqukH6p7+rnhc94N5Vdtd9m8g35WPTI55y1Y0tJ5XEx6ASRIzSbN9aAu6S7O
03XI61dwJAjmJ0uXPdDqiObKwcwVyaFlT8L6Kqjt0geQUw3eqkgTePHoUM0rVzbeS4K15lAPHS/o
mA7cusyazWwXKI/gFsJILU4GTVQba8dNGjrd2mm3ZSioXosO4DMzTN0SV+C6V25E8A9cRZOIyEEa
zDcTw9+gk0shIXetkfHEEzpyMG27V7vGEg76Z2+p2DFkxnRlaibIckJVuo/rCfIqxA2WxhULVxVs
xtrurpsoYs1jEx7X9DnmZMsBp24uxkKpi94lYmfdBUOwfPbdWrxqEAf9mm3c1ieP89F8259hbvMK
wG8HThLs0VqGovukhgDhR1cL5hxwW8Lp7scUS9dWXR8IoHYdyPqZ9SJ6FV1NRSj1tp/tEMA6eyRT
26hN70uwPfb+vHhufF62YGUgwn0sXR3knEfD4Q6WvLAOoVSN2ORR+oZIMI8dWLq8dLkbHbKJdtFq
GcLh0fOSZV7LUTrLSpRklcWiY6sDGOyqi6SzAaa2fRPtPIO4ktVAl78hVdBmZ8j8KgUc2TQXiWU3
eH5C/FrfRiBk+qaIhi69kv7Ay+vV8wJOb5463kAaJfapL4Ni2YtpYJTI+dmpDl40JNBnpAEwrJe1
/C4FIEXGZ0b52DqdqU8KwFryxQYM3sHsB8NzcHoi15/N3CyXRzs5VwehpYJw45VTFGxCehTdvZsQ
28AuWG5aC+9S7J/hf2s6QPm68Xv6PlOC8odj/5BnB6DnOcdLAOzlENcBO8WLu2Q5XK9ZyXq8oStf
9LfEtdmfyGgUASysyJm3puhTaAqdN3rXI4lBVHNpvg4n81RiMr0b06bcSlqDT0FVLq9pbiaXkFEt
jr+ed0KFsjy5nsipsPv+Ds+p2Lc69FYQnZnmDH64LymXrkGtybXdwnxfN8kSXFDMcSW7Ncc1U9ng
HsrL8FrWQcrjE+XBzsyy7oY5dvVmtXL63i/pDMyH1QeW4dTd5UVbRCcFvvvkt50v10apVB4biOpi
YpX0E1j+fI/lfjPY0UAcTrYEX2c4hF96bMKfDErfNRacZh8QObMujNR7q/M6dFd43e3LSRfDIZga
8zo7K9j2GdoFokASbZFqJMBK5KIYiOnxvD3HKtkCPCrES5u1Pgv4qIx5i8UN3OrYZc8O5OW9QZjl
qgxVdIL2MB891BuxbxnREfsXk8O5DK5AOtgbXw8DxP56Sco11C3XOGPIgNRX2XKf5YZvMsdqTCCV
yFQuw8Wd9xUdwmd76EnZCaLymjcIRmKQVRSVQdaPr8qJKvqGjKIYek/FxYDW2I5L2igdY+m8OUdR
Krmdoi4qNyKos+uFfmu6ytue0aqXghF2rXYCxwjQ/H7xquw7s2wWO2vixAYv3SxiWsotVPqaCKts
yga10m7pbqhrm6MaWuSnXZlnhH6OgttqlXEx5clBRwrYVBiOX/zFqtZjN8oLe1lSuPIVwzEreUI6
3LD3eAkuscBCTrdBDy2ftLK+w6kurtpx+hR4lmYrFOVG09G6YH6qr+cWOkdsuDK/EwOpQAH4crGi
61nEMum9I0Bnxi6OMT5kmmAREuLEhYXE4oZmKg8+DNdma3rSXM9ex7MB+/SMJ0X3EvOjRSn1lZ0c
KiS7kBAnQ20DHwT1OqrNLnupHcCuDN7icJKtjI0il7tsUT1Jt1xw7YYKhZ7idByXs3dvzmF9gZJE
rJhYh6DcmCTubT4zptUc9G/cEc/FqvWUuFySNjpwQK4emTjU64G4R5psZzytlxBhhUQ7IiOgGcXX
OZ/YxZTOxCfVhsFVvhT6S9R29gbK0Uj0krSeGstQdHQHttRcSBoWTmlClB0VjayVrKuTZ7CT68bG
1p0S/rFWRvvdCOxp7zXtUK3PEqH4v2WK9B0wf8UKvS990dEd7A0fe6BjpPHUbHgLj0VOU6q3YX7B
2P43tbI2c2mAvQCMYCd5uLHOaqY/qAMl66XZtBlrbtGxUuM69k4LAVmvyrOZt5lgDAuil7JfCKDf
i6RQlIQYVfDckxX3g9Hw4bJgxwgf0AMD7cYIwlVdwWldV/S8WVLrkMNB0EzhL65p/VAd/ksOxFWR
rpP1gVTQMSF6RYjO3v2yvR8NdcX0eZjAGQDAFyZzKJPFa4WCaJDbbFbjA64dhrgIaw+IIcJiz9Cf
E99U+ji5MhwELwABookDVG5yeA1g6jx59uAZB9+gY17RmCmE98K4mRq69dziO1G7xFiIieTXvYcF
ix50YQ2vQSQYAY2QpQjLIAe93uNWbW4L2hoGcvDFuZqsdvwUcspVcT1Q1t4K6VvIgMyxHfYZuXwj
gnyl9aZUSdCtrcFjPFdwMOpeIk2839o3WiDyPi8drTLU6A9EQTBB7QD9HsxElwZTJdXhjvCn5eA5
jX83Oyh9Y3DrqMJmxV6XITDeZJRWW8eguIzJDXTcdZEaC2WhUSckqiBL8dcyw6xwCKG4ZWvdN/rg
VyZnthnsE6unJA3LIuiVuQnn6ycki+T4th4i+7oJc2qNeQ6CHROr/ItfNba3I/vo7NfD9f0KOZtY
HYO4LaLewHmbm2IiL2PVZYu/hi9IJhrVG1k4Bt0xIzZxn3XYXweYXzIqaRxHgZSnaCnZZsJFFRUK
IongJQ2ExjDcRtD6MiNvdimMVGclcHfUG4JhCGsTKiPkoAAfek53KUuPLIZRHl3wzNG2m/VyaCNt
zrsf4sp/S2b6INA31B+Vo+/Upv+lvvTdd+3exFnE2X/8p/4/FKEiO/uvNaj/s0lF9fxHDSrf/g8J
qu0iJuWdxgvt8oa7Z3H1PySolvU70tIAGgXoNL4n5Cv/VKAa7u+Oi0aZkg6TpENj5F8SVFL7fjeB
4+DmOYvd+ZLzb2lQ36uhGbI5XMYkcJl1hwXvoyRUZOaANxXYWGEP5o7pR0TNQnxKPp5HS5V5U1MJ
3es+h89aUCofZiPy0B50kf6WGn4wxg2hw8+ddkjwGPty/izJ1bnW3mR8ZYhri7WtMvUki6Bz454l
4cod/Cw8QYgkLN6NJt9dWbU0Xln2GNFERsH4Y6yRusUdcrVoJRHjtXFVjtF9wbCeI5wdmnMckveG
Hy3EZbUDL51G53FFQ8KXNboPwitNuXVJ5PmeloBVoWnVs94gRFJRbPZV/qh10XH6MHKuQFXFIJsm
dhBHhueJtahISSFBFDPWepLmDJ7KKxGheI4tOgamnTmRmWkNjy6pKfORZl5Tb3qaDoSupILTwiqY
lUovAVVXO/awScxrpcOWcBhl2LCFanCKzfc/PHL/VBf/UU383i3AjcRuhZIeMyDGQAzh56//YbdU
bbvQe/XZM5rgujQD9ZQkc/Tv2Tr410Mk0+j1LUpjNsiPwDrw+aw9tnWtphK6rCHcrt5LMfbZfkpJ
nfiFSxkh9Dt5Z4ipkmfzRw2Ahhsq1Ad9blMvZZLk4wszesjZnVNWn5soIGswIgR1v+SGyI4Rzclu
E/S+3cS2z44ImnKR1K9EJAHhnSnWF1JFvxSS0dU646Z1/RupMnCtwaJq4h7aykpvZgQ5bL/pENJC
B3gVnhxtUe/6fU/6i+0nPHvEJ8MeZzZ5Diyj33105NwQaEMNj+isTtvLyMqM4cYZLPEUupp8gnBC
tkzICWc/CmAX/5bBuAGerWJkSCyHFT4k/4u981iuW9nS9KvUC0CRSCBhpsA2tKIRKVKaIESJgncJ
n09fH3juvXFOdfStPoOO6O5oTUW39waQa/12cTofvaXLw934xtEnEbCHuFMOVbl2o+4u6N9Ytis/
92ai2rrasU+qaKdfos78141rq4yVJhUZ4NKdswt81t4FHQVbd9Hn7MZnpSr1ju1HXQFmoG5aSqjg
qKDxaobP7olRXsn/7bsVdiRuafxAgpHZ6k77G8OINhLiqYM8fit7+uailFaPGmGLZ80H10FzcA5F
re7XphnCqxw91S4K5S1AC1OWb2M6p83Jm708iI30S3FgsE96jDNt3QNXO/KHnaXoUKayxt/mWTp3
gY+tpD5BLzTy0Rj0u3FQZYg06ZWhT8SpB3XD/o6QS8xLcjWQNRvSYz2V4bWWVSBjE7rTS+aEYEOb
9pGUUPa++ldu55gipha3v0HlVZGtTj/Wk64ICo+slOSjk6lK58XMcggiXIAgbxLHD9MVoGLLalXD
7JFZWOpoHfplvBppcSKaHCXmly5lj4hR/zhk7kLsgofQRLyeV6SyKlrmIhniPuhRn+R6S304ltK/
aSk+bg4Z+nbrMkPDh57VdHl3LnovY/hpKIxEZtwLoD0bbm9X3dhfCQfs35d0K98zN5h2pBr7Anej
8SDsU1qf0ahMKi6DofMOPPoMxQzKvwnCfCaQeq8eH4z6LBEiN1cdxSL2KXCK8sr0qws4vRn14gRm
fV6soLuqBXb2bh2X9xUq4CXnXaSw0tVFF2OIzlsiOMFHI7otJjBbZPbDsZKzvidtnZK6pYIPOS4N
tG5E1DAD2Ij77260jfvT4z1+AQdN1XXQhWEO82KThrZt22yd4bDowVEQ5CpO9hT3qJI5GkvBStPB
ATTLl00M9XTqnIBAHPDdfIpz8J5DIlBSsY9seXkagVwuR9bh31TQ4mov2maxD/2o9LMJEMccG0fq
J5uV8l1NC7W5UPWQllSBwukQR63ijfPwnU+x9EnGTqHLw9LKOqxSc0v8JubNh7ZCiXBRmG5GplEb
+pRbCHHinb181IdZtsFbAFB8i2hita8n0wU4G5R3t4i0e88MiMPR6h3VHISuKot7S7NPV0vV0BxD
cvpzZiZ963dm/U2pMilKK5Pta1fPPSBAkwFTphSd87Hai/wSukP3iOaYL+MmcpgMp5BurC3v/LtU
lERmEEmu/VM1+lZzCrYu/dmkbvfiZCVIFHjhyGBqySo8IEGm+ELNCdefCWrgFsfM9qkVbfiYYAiH
XfdzwRs2r6hX2JFED/Yj+ueE4xEhZ+km755ROx4rWfOiNqRElIj0ObgZpdMG00/abkGyrL4HhE24
XPmahQXrhh2jfRCsLog8+7XXF2FVi4lChdS47dlpm1Ka60SCD8YZlPuuMELRfNVPtmpRZMveOmAU
VjLi8UAStkt94PXeQU79IWjOg9y6Be8Lj4H5EMBq3VHGtiC3A9K7pf849Y8dAWLfUefWwQUq3uY9
R66qTl6abc+6t0DI7cCiFzpDR3wxgsg3REOXRXOgAVMG+twMtHiHNFlAqA4NiRcRpVz2uSrTDqVB
33rdVYZmp0bfsQNVS5JTMEWXo/gKkmC/66QPfqkaM2w0bml2h5vHel1ncoVQWVr5b8JBAEMTr+qn
K/SHoYr9oafYq0eFzi0UTGoiqDubfjcEVbiH1CId90T3m0B3uq0rn1Ui1x4dWk9sOYUpe8q4wfES
LWvP/mVXnksfDsgUmuww5Omfo5N4yqi8+KmL0P1G4Mx4Z7zMf4HWET+bJIFyCTOUS1BthoaRCjw4
P1SDvRCarsWMSigVKG0C3vch9nVSIFuzLBdLf6rygzvPy15EUSD1k22tUI+7rvOWeTUqaVyJCyMc
JEDUW2K8S3j8UhlbjcxYiHtccU0CgvqaijH/MnK96zjZVPmgSzIXoq4Syd06htVCSyfpQBFhbPQC
Z2W1fOvSmST6yUKocdiWxMCx1119pVbuLrSY1NofOATL+wUrO4fOFrYqzstsvLcNs+QhpAXnZ+00
kLjIBsTvfp6a13JOk19BKZAKekUavAYzZgxcJRYraJZQjB5Jv/V+VZlCGRys3eaSQUKODeD+6j0Z
XXk/xnRKvyFYF1CQwwhSJ8qhH09KFCKLZGqyFdaQogxIq5BZZoYoeIUm9F5x1hl1CjN6DmEuK9qc
aTdfFpZP9GjYKriTRfu7tomb5RAb5OeVu+w7zmPnp/IXJA0Z5y1tUp7J0kNRO315oHzHn2+APSrN
mb5k+n4IwuJ1ZgloKDAqi4vaNlt1cBd6UQBUs6aMEVtVwx55VVbHsAxmRFYJ2jeW9KDsYqpoqglY
ODf2jXJW45/hgq2R/XfouhcEhokL7JVb8+OKPoz+42VpviiLhrTPBNmt/YXGscIV2bgS8QYVJ2Rc
r/Gs3NGe487Tyn6D/0thlklA29BM7bZTBjOv3xo1nanHklsfTYTVomoAnQbcBt8vqyv8DvWWcKIH
aZlFTbqo5TQRfsRHX5fa5G9IgDL3gkJoh6r2liy9G7R9MKHMfNKnzIARJ6nvLW9bOhBLxggZO5VS
NP1UKEwKMBKmVosUiyqX1j0dXqa8CabQSiDAxGCyX5IgaOtUN27h35c6U94vzJK8niBpaAM4QgTV
waUAtg+byM7II5hISG1CwpdC+Dr6yaTuiENaeRUqDzZWGZR/m38mJKTPn0k8yFR1KMgZnb6ajX6D
Z3o3a3mqhlIkT1NRIxmOSsfk3olRRGqa3gDdEH/XOpAPeYaJ0Y+IYNDeY25YPgh+z1Zmb5hGn1OU
NEOOurU0NIOi4ffa4ZkQwN2uBoFINZkDJOOjD0/d4dbK2qy5aXo9L7eDD0mFx4wSbx85wMrie5m4
uhd3E8FoJWYc5VAk182J/CKHLvBua51WEqXxNn8NgXm4/crE9SIajxhvgoWCLTspXOdlydbtNxTM
XmFeajpn/byX1UWTOssrGvgpOao1nK97b8sDZBrJwnjiaE7DJhgsPB/ttEZNIYyHXLKm99nDk5De
FEiaBA/KzaD6hFs81+QnOHEXLPI1M7KjHpKaTvuiz9zKYGo2qrtEMx7KKxsBoqA9mLKro+/w5nN9
JciyutGncMvQLAjjVa/tdEfjEj5rxINUsFCd0a2HvLbc7qogTJFUWhi237SlcfLSYRgWCDMG/ShU
nZsLWptrIFrMliaCzBjvV2xEi2yvi7lOXY5uP+GFWDPKepRxjMF9ktXOgeit6nEhIuCnpIT7F0T+
lL4iTchf8VSlD2nbUGeR0hAyonsa9BqbmZ5EKWZZ3CetywNb0cFN1GBDPxgvnXRL+jc4vWFnh3fN
JYFS0YKwCTTscFQS+cQyIbaKzTtQmkJCOPrn1XWg+zgFi2gzPU221Uz9AITggEupbamdpbFHyHNG
SXEQW2y7REGIRt3ZhU/plgjT9Elor/5mGJe8KOSEsEj7gzeGGbUybiEKp96MXwRp1K1ZBdc4JOAI
M1SSeylVEfykhIRcXLJEElRiBsGAp+GsoorICA6losYZVzo2Tb5/H1L7X8PL/q2/+/9A0Azk/N+A
ZtXbjyb/C2rG1/8DNbM/sY+QbAROTnoq/aj/Qs3CT9ilbQ/1J2wfrlNgjn+gZq785Hk7jC4RcQmo
PKCu4Q/fthN+ItgH7GJPOcAoyn/9Dd/2XyEzEvsJEcNWDsRCKpEn/2tcCKcdQxOuNKocsvmhpP6j
j/y5sGin7tb/LjlLOv/DrwshLYkXhJ3hrSCd6K/ATq/qwmXVy+JRt+6rgfB8E36f9Xh0pvY2sNxp
PNGCAFLd1nJ5YzfmEt99Hp+3YvOci7qpEqo/6WC8W1lhEFxBHYaHcOqKB3ei/IMKSg8UO2FZvh7c
sW45rbq9+1E0dCuEqrTxbgt6opK0TRgiEwUzjS8ZbXZit2whsqi5dXXd4SEsnAfEa+19uNQzf0uP
WTgtc3+mzaNyZyRkQf6K6z29XJDHI3ZltwjiwS0WZtq863BT6obY8bFM5PfQsXzkCeTFfx2Yye2Y
NIgQBS8yI4qdFYNQbCy0LweCvi0/ZsSYP6e6al+wl9fX7dIVj2nja5YzB1iEKpmmA+BhXElADVza
x62p7+/n2ZcpATObPb/zLOm9I9vp+J2qQHWXJZlxThuyyddgAAyIZl2xzISVXDz4/6b/Khbqvy6s
oZ7niNFwe/DLsakPzSYRUgSd1X+TENMvebhWLQkQZPOiYhbDQq2r6Tfm3mX57op8sCOZ2cGL3OAP
cDaO9RsF4xQVt+6GS2Qi6DCNB0JpZwzzof2wWGntXLijGqBAwTwfCjZXCoggzUekZnkAfeLvYtBl
9TA4NYsOrrlqOwHfsYVPQUA5ONdLoNhTKZyfORd873u27sN/PUr3ByWMliRriBZszGJbpk+N3vr7
DefqW6GXycVlYsaJB/S0qrh2h7mPSNyQz2QdoK2nJS44zdTlZecxXSh7w8y6PY+sAA2v3y26yHO9
+W5OMvT2lGvqPib7SB2UFfrkU5Edg7zA1e95JzCSuHJcDoiw/OoGhy0YrsQE9istLE7mrdrEU5PK
IT8IpNPmuHXzIC5sgY0HoeM8vbqLKr1Ibpmkl55Yi33g9pfvabauwE94j6D6Wi1GCul8YCB4WUy9
CZwraiBk/9WlRzZjFnOZWG8BI0B2kJY1jPtVh310QJzBJ5slxUgxGdWs1HZXHZrpDIWHw1hHF6Fm
nj1h+EDUI/EhrTFeGGIWnUGi4VtCt6SsqMT10CnUFMfZOAieaR/BPCbwiZbRZJe0txJAuuxaSjTb
S1BxN/NnPDFHL/2Fl2eDT5OCRKDTWkiG40VsoYUQusICK0Oow2HUThjx6GICcZygvPVVS6dkaa3B
53ptLHTMBtsNjeUTXHhiUy0V0IqMwt/Pxx+dh46dH5oiLMmCpfq+IGZogRc6LFFJTkYxXYyp8744
qh5vi27zh9PaEWp1NpmdqyuGtfQpq1hIjhJncnNSqLt+onxAgTjNOCxvx20o+7hd8TEChWZTGjkD
JfERIljvuwEUHA8YPuTd6PnbVz8fxFNHNdpjys4DCEif5T2aWGUfTR/I/oA10a8P//+gHrc9YmUP
5fifn9RHquja7q9H9f4df5zVrv9p92/CVhETsXPX/wpZceSnvRuIoxJeAi2y5GT7x1ltu58IE9z7
MiCyiB/dU0P+eVZ/IjKKwzokjcuF9if4+e+c1R8ZO38i1tGiO0RtcYKCdsClOXsOx594kaLaVjF6
4B543Fv/ikeNuped6gkZwZ+kr3TB0k1RcNMSblAKJxP+YS6N9W3QWvNkKFypXxHXuTpuQi/Fw+bP
k9TXuV8V35wlnLOrjGSk/OCvRI7j8tBBebRRCwE89kWFSXVqcbDjSrfdc2H85JuvuuR+aE1ZY+Et
bQB9eiY5PaRd/xq7pvxe1qXtY3EZdHouKtt8YXfpN0zkQoQxBotuT2nq/DFGHp8/wEaM90TX7XCp
l6pdSaipDuaHIP1HKNuVKNU7fY1UKlVXBVEH6JxSodW5p8ncfobaW7rLvqAJHBwPbx4vnzrHS92O
YXKYXY0tdq2JIL9iDg7FHU26lj7Xyu/TU5k0yNRMKgMkTxgaWEhsS9M+y5JEitZd0Y7G2R9XIscb
nvTsx2AjOLWiZRx5QHeeEXR6Nr6fFUcFsovE329sd0WYXiisCduEEfwL7Zzp8DSX0PiGYBQE1sGb
xNWwTtfNao1iepgR9lVJ3M9WVoSfp0V4w/IorbpBCVUPu+b1cp1XxROFScite/NoPGocaDzmRSHv
LOkxm+N5xpGLX4X0QpuyVs1ZVLb1MB0RpuJwqb3e6XDdF/V4DT9afrctQtRItvGRq2KN4bihYw4B
J49q3czURnG/HFnpUSipVdrNY9tDYd06pFKUZ5odlwWYAAYCK1wABGX3kxw5oMMdY0Rrpw4EJvjy
EqizHb04KZfd9bv0YX6xKTldDs1E7vM0UtyK9rrN54MulFyObqpXn+yJ1OWqSmfhXHH4ifa2Refv
Hak2bZ6QdDBy4A4d79N55jtth2uOCcanX9Gq/IFj2wT32TAQx4V8Gmjc40fd8AkVd7kqm+4CB8+4
gwb5+ur7xQLo2wbLft16yZyfPGhTVruh3RucPLiLKAggTI4LAUDyvKpRcWIUOYVSa4UU7LCwCcrv
WGtBnoK8Ae9vOYn663CV4DlbUKNWivBUd/rBDrX/GNrdkl+ssxhw0RlAyH02E9p+tkiWqGnHyhdF
JTBD5qmsrHa6TKskk5dJWAHrIEQxqrhVnFL0OOY4Ir1XYbPpYq7xskIei9ENste5nP3xDmsIjoWx
YH79PppUsNnCplnWKR8JNshjjBltcmdWVNS3kHDl/JkwijShtXZU7U+7aMyKMiXz7gVOxJDUJZMc
p7kky0JiZ/hsl31Plau9uOQo2MFDb/qpuqhg4ohybQfrOgt9RNVL61ho1cupc+N+ze02VpDcDxTk
VPZRWNmmDoBXqxX5oqypHTZJ8AWLlboIoSwnJoh8YTSqVPYAIVqe+a3If8GFsBFObjYjBOxrhGwe
cSLZSdD6fum7fUvnchl4zaFY4EbPnud1byotthBUZIHiMCIkV8ai9vAqmGwnPTRcIw/elviPWUEL
y5GnKfkl2CkzHbttieMx9RXywVq1Yx35bZA+FyTL/hjQJpTHoK5TxOsMw7i53IR7QRPVT2BYiOS3
tLbgjbrX3j20ohffSacUUDl2ElzSHR2u8eLY5VWSiCCPe9sKnIjsG6jfcVv7KU6GLJDHNkzk7vma
2TZgisUVLBMNxNwh9W8Ikepaj9p9RmDUZ6idaybSlzLsly8exkMWETuc39Gv++qKwiec32mRdE85
OsPPnS36lVp54Tmxs9iTOeAA3z5jfuAwINylbrn8vSE4ZzzokOXNnn5AT7+r2li+EM47esgh4cLM
3JQ88+6hBkt1dOjL8mNWOXzvbhXa3zxrXHlOMKI+EPqTWsdtSylsxiQrp+BuA9thDK+qJO0jKQTu
W4PZYWzjLhSrWg9+6fARoE/1uqOoakL4EX4t4UtXpCuBPSMPL7Y5iyXWhiyG6Nx0Sh0nZgtEIW6m
M0JXLM97yIsQz8GJ0Qy4tES5Djs3FOJFW8C5V95W5C20zyjh/8KgRlbRuDaIkbaao0K4CulYrWQm
7tR/dyCLrK+O7uiHGEbJXfvVUI+gz+RWT9i5oL/h3bcyT8aTs1aa9jsLOTdkNFY1HJ0TWumydG57
2cBhRUPn4o23emqdmHW1Mz0zXk9fEkMOYTRUVX/PLcBrJS5uG6NQW/NlnSe8bLCG9sVIrg1I/oyQ
EhtysaTqJw2naw+8llGdmVWVv+HcIBW5NjoT7QAlY/vKmsEfSVw9+UphxtpsEzr+1S+HjUyxiWH2
ic4Fq/ss8tHt34pBkEQC29HW7aFMVCHc44hjK4iLKYDgBXo3hTh12ZjK4wBvXeNV7ixxGAoe0/Ge
CuvBEPqFxX6QaKLNsxGlrBHVdl/y5pVESVk7oU2JdgLyz4h8LK2y+sHXMTvPY/i4FZbhGsFg+bSI
2f+8DFUg8CX3/auCSAQhRPXmXJlFBhBsegl/W0Nh0gOpdM3nUCz5F1R8470Mk46O3TQ0pLMl7nf+
1PlbYWlzm1N4A5+g8+6h8jL9RPktNFfqoLI41aRxNdFEOva4X2JtGcHDIQ+E3Am9aA1y/ChZOJDy
MjjCY5Rx2mWNQZ2xfldr7WbHBU77JhmWFYoJ2cUFJypspfHm8uTlfVoj/3fHq4aXAuOExfPRUsgn
49wR7U2IZL1liVHt1wF19GdYG4m81YAWBEU3/FqGQT3iy6/dA4J2G/N5UEBxedgNwGCgSc4V2BDG
qWZpzqZeFv8SPQ5hC2w3thehHq2RGDtVi20p764snWrE8cPS/RpB4Z3Iy1b9yoSGxrcJM+cnD9iV
o9hVNB6TA0gsuwgSfZchWsji0Mw9lENN+EBkh4nVxVxNC7RjQlHiYg/lDS4UycAZdOKn12fIJmfy
TZBNqRDpKAZFANW695onI1KnuV7rtKCFuw6YeZqmHZ1oIux3OIcZriKsx7P3TbBskkrntF5zk3GD
dtEWaqQlxpp0BjiAafhoRGk3B5RlKZFW/lhDOYEAkMDhFq+FY/f82DrbeOgZryxjwQAzRNxINdYW
y8Y6MfnG+qUnJJlR4dbopvZEOojSfMOFht8UL4lHSv/z/vuXI3AOmveocvpRxJXfJKNP3Blx5ZwY
PczwgoU55Bnn9PZFmy5rfSo744F2OZk8jHLFHpcVK5INirGt28lvtX22mAbzsxfSIRZ1pK8Oh5TU
vYsV/8JAQXIdgObpJDgRfrU8Lok7pGc0bY6glB5vnDdEozROhYtyUu8tL0l8WdZhOnR71czXFq8Q
8HZCN3R4nuuCPYI+BCMebSls/0kPuGoOXlsON0lbzRYK2rF7sEYb11vlL/oFUW9TOec8DNLhBHON
yCjKfby8YeQR+7He9ovsqjZamoQBELOZAZznzIYCLFnaH7QJg7tUN1wjeTatj4k3gEi0TmfDatCL
R14MY6R9sCBcHZ7swtVEuI8100Lv1mh6akKWT+ncbV+DtEJFRYwfRuc6W3BkerVHAWeBu+0H2gvT
RKtGlw/6Or/JdSm9A8YShHMdVM0/6hX+lvr0/1Go/N9u4Ie2zpv851/B8n9t4JZnf5Is0ntPClJS
wokB0v8Qme7/5fpg4lQu+ORbir3o4587uPrkIf5EVOcgXPSpzfnXDm6rT5JMSkKKPN/9Q7X6N3bw
PWb1z1GXey8ZVvS9os8jNdnb0fw/r+C2WIpszO3+IEfKL0wRiHitdvw1wTqTx/XkQED7HQZpghk3
XCtZWg0HNGIe5pKaZJxlFMF72RRX7rxhsyXv6d5uVnmeBs+bEd3I5rdsLTEhzkHCtouvXAdnyIgJ
jlKGm5zEZqpzi9S90cEy3RTBvL10raQ1GONv/ZX1RD43fT2dp7Y0V2Gfr9cJQjMyBjoK1OMeaIM0
FMOYN/bT/z76Z36HNNXv/0G67/AfEIS/foxk5f5foJ5G5vzvAKYvO0vzH1+mXz/+Evz78V1/gEyO
+kTrGpgQbYgEtX+oW/+4wqXzieoc/vnE+HJ17Xn1/7zA5SeJbQTSx3YIY1Aef8S/QCaX0iQy3KCY
8F3AKP0dkGm/fv8MMZFQyEXNIQH35Lj2f+3ZSrMgWwmO+abwbT/R9Occm7WqrkhnGQ+kGLG4Mpb/
d/W2vtiRq7/+WsJZYcECcHXmSW8njv6EbKmwdimAnL+2um2K41QG6UpuhEpeXQSE4aFAGYlba6ir
h3BG4xHX2eQ/SYy9b45ntjPxUo665M7NqwsLP5d97hDbya8rYeoIx7xh/TWTtXdFNO8gTk7h8iMK
u6fydSDqLz110yS78xA4HtEB0/yajKB9MSo3rW6REjgeo2u53aUpbwMiSk8NZ8ufFp+cnDL42fBp
g4SQ7BrEOfI6SCf0DsgaWrhdcn48UnGr32MuBgCziYTCPipyvDvMc7zbsqPfzqzMcU2T+/klkVbu
UJHEoi3vNQvLiZjFlGAZ7uA104rTCAle+DMkw2E5kCbaNQ+SgN03so+Lb22Wd815zTqtHoO8dW7d
JVjSr/wXxRKMo6GxTrrPkX4sk72CSBO8+aUlJ/SrFVTMhAsG2q4kOQA/MMqhfTjop9lnVEipJkzP
daZXkjL2aaIVAyly0hfDIdvHjf5j8vA/phAGFyaSiRwP+5zvgwrJOcws08f8UjUqlQcxtN5du+il
PtmGhIiL9WPyCVqLKchGrhUe6z/GIwW2hZQTNQL6iTwYs6fMr9+kBoBnylfBciDcBc1XbTxyyAj1
jQp8M+w+akLV4aM+G+mh3gc2uDCGN2iCigTZ2jDUlR8Dnuzq8jWDxPk2fgyARANtOw+flM2h+RgS
xcfAuEkHwcEIFU+SSG4acS3GSpw8gMlnUiC8b8nH6MlGzBjafoykqFlxNbVJReSPDoe6v6DX1VyG
qZteI5VwoMr84n1alvqdHc3svTAZdGw2qOx9ENuM6k1gV/R3NWifcS+SotbJiw4rfh93H7N0It2U
6H5dIxmTSb3c6I/Je/uYwquPidzJkxyB9brKuHcS/YqCjOnd2Qf5dNhnem8f75t665/dTvb9aTa+
ZG792AXw27MXLPuKQIo+28K6OcnZ/9ghMGezT2QbAiSYqH3PcKdUPYb78lGjg33E48pGIlbQoXxf
U1wxe/0RZelCalTB3RTsK037sd1QUDKiC993nhlb0anIIBeJHkCTjQGZUXvdVyVk0CY5SNNUwB8f
21SA7qRlveD34e932Ljgf9m+6o9NrPzYyupy9zZSlIzEMfvY3JBassUhwSYFYV/tCK1hy8v3ha/f
Vz8QVvW93ddB52MzXGUx3Ss7yL8U++JoamggsstYJ2fTYvzi3WXLtAFKSc3cl0+XsR6FTeX5n+19
OUUzy03s7SurW3nb13Iy1Q/3Y6NNPrbb6mPTDeYK/JGQiO2+dWtiYYMQhu7YWSsLUfWxLwcrxvcY
xi21D2T1bHVM+UAmj0kBjnYq/1i8vQqjR0yYx76S90Lm3W/SzZcvpUp9yEgio3oQLDPehh7egNgJ
WgktxcIHxFI0HVFfZYpsUeNkIw3OBBq+VQ414S6Z2+Qns205lrNOaTWdyoaXegsApdSvmnxrdTWk
fQ+NiULf0YfKmATPikiZqcsINARhdyzW1M3TU2AMOWQBeTX+epqnwfrKh4x93qB0cuPSc4DeuqHC
vcj9JGfChQgJ9y8wlaEqPFmdz/tyspYh8N68XQMJskeed3lKkPUtpGh2QcOjCGyRiDeT4XAtbltk
cM1h0GgFY9mC6F1kjUTmFE+ORqrqrmjsJD/acUb5ec9ByrnkZ28Lz11dBzZgpyEmuDuQxpKcPNkS
srCEPolRCZBWq+MwIyj7aj+i6JYqHS/0L/piIpoQgUDIdpf1RSH0DUmMZrndhtCpiA4rSM59SmtG
W2C3XNtif6o2PiUj3p64t1Wynp8SYlrkNy26ej1q9AklZsReJy8gosPvTfXJ10XiBo0maxbvrVw7
edmIdEHTUQl6ObdiUWd4apezTmXiladd8tsMS3YzAjT/pts6uCzGsR+R2hKQcxyKAEktNksfC1GX
TLdUwbkF6SfOKo8pmQePIBTZS5em4xWdlOMPGHsPBzHKgze4flbAol55wXOfbukxMR0pbmmxFB0L
I+c4OTtKEJSoO/HMw0MTACrn9jNPLIstugzQiW5WNlxqn+aJI4cQ0tl57lF+0fbsXDd2tqe7rk4g
2Sgb/0dPEr8dKb9DRVdjXTQnDMnm5wCGD5rmTjgN87IWv+hA108T4YBF7HDQkVcMif6Yrm0FO7JJ
wt6k0/HHG3TeP7XjtiYKuyr9EupcAttyTUebt/BCJyJO4dp7a9Ycul7QZKeOCCYVe00JJFezqT+o
JQi+mrKn35II3xoFMVWU8NvC3/R5bZ16jomqJRqhKpDkH6sG7GEhWhgKgkSFHYx0iQWsemzD8UgE
zLNVk7twwsYM8BlaJUliO4BJGg3hNdUpDVqovG1RijDqVP5aua2JBzFT9iP1uH8iEg6RWpKS3a2R
wKRbAH0ULZE6ueHb3bbwP7srxByZe4bgDxmUBMKtlgOYyCM4H6PeacV1mK1hEk8a7BxDeTlPB8IQ
OjSNiEo4hbpiSiJp8fhixNl58draf7f2ROddFtjjXvZsUD/GnEwWk0EBASezunZ/dNeadFSSVlrC
J8KSJzqR/BW5RuWu8nDI4NkOAbFx25nMpIJo6Jb5BxGjj8doGEoc3EtLO1eAD3A6oyNGADA6aX7y
68b3rnKR9xeUPOD1mWUSiihPJsJM0oAnrl68GctLkSQ3DV9MDMJo2fihtmRG7EraLm+xQiVxkZLs
P+A6WYsXVMngEqRZ1DMBY/bwayKXnpxu28BCrMRkbeiP6DaOYCjc+8KeiXKdV+vCNoK4oXBVPD/S
HkmJ8CyFFShrvocgE7fu6O0IKjEWn7k01++0e2Ty5MLLEMOHzvgqQOlzJ1aPhHoq3vJ3ktzW+8Uo
sr3WrrReeOUoDoMinZ+QFtFYMWy+AmAkshZiZAvcH63fNhxRofOuSNHn7sQETDYUah2edlmd3q1N
YX0PikD/3HSRFnvYTkgMe6PT15Vp4T5Jlux2GbbyhU9ruuyIlAMkDUgbBa+3u98NeR4F8pJcPune
2Dj/qxX3NEF4ejm3pE+dE2T76jChk0G7SGHAt2WqoFKqqUYyM2OETLj/LYTX2PNJCarEDM3cwvR+
hPX5Xyoo2fRMmGJCOhRpclyh5Vq94N5fFMwIjxi27wJl6j7q8wTLLe6kXDjA9TwbiyROcTZItnUn
VZGjAMQJGVi9G/rUzCMBEkUWJ6QV1xjAQjmciKsq73M0tb8VIWpXZmZgpMLL9l8bLvj7oSrch5BY
jMvZr5GFBkWJQy7LUsDAFc33cNmH/qKIdkidACOX8QTamST7rMoxfAf5db7XPGsoos0szzqJBn/W
QTGC0+BlbW5DHHzd25fsbOVNgfmBSycYSYCo26koozA36KlccmUIHCUQBHmtZdf9gW8FGO3HNulB
GD39aOdYUCinT5vwuIwQbxE4AJnoIQPdeJ7sabpviADKj0wyXIN52Oo7TPYFkbKY4U6FaXg0+Y1q
7vzFDl/rbpzd2KCkxtWyNf0lSRYFbWcpYRGnvia3vfGTtI6DPJ3qmyIph+ww8PsMKSP/yd55LUlu
nFv3VRS6BwNI+Nuy7afttLlBdE/3AEi4hMsE8PRnoUj9InnOTwXvxVBICg7ZpgqV+Zm91y6l2fH5
y4KHyE7ceh9RJsILldXyDas7TijEOBR5S9emNuAE3fuMPzoIaAnq73PTSTYgKQt86NbpcCLUFcG2
EIVBpQ3s7tNJyvyl4kPwNLktgR00N9BNVDhH2VZhyftIYUW/5rrn5cZA6X5Ei5hxoCHR6nd8vu23
OoupW5VALssJ4D11gvD5bWIlDYw2fqBt0aAA3xIjIgEm2vwQQicxVPIisfiJVfRYtk4Y7kxXhkem
yj4rosUQepIpmz1Y7yDa2/Vi6YIzTLsshFwZs1ctlc1YeABse8WGcqj2sTuaam9xrNYg3/s42OZi
dM+E5Q4A/6x2zZJzs1FBah/DJ+ahAfa8aT2m8pXVvsmgA6cXHPa8vnE8Cww7CzfcHqab9QKbZr6T
CVXInk9UofcD4mpeZDb0pLOPlk+bxR5sPsgSu/G2rlyVbqTJElwyvsDG5IB1QjjgTOz3KF3Y1Nka
E05oZdNLzxLgNx3pf0en/8Q+9lfDpccmbX5vzT/9479OlZxfmEiuM1AnBi9o22tI3W9zU/sXx2M2
RMfMfMVmvuPjPP7XXMkhPCpmGOGwlRAkovJHv82Vgl8cFP+BzV9M0bFI/62AKBH8acRDPpXn8/UZ
wiI55uvxA/5+xKNsaNyh/Imz3AuOtSmtq1Civ7keqYz7bRfG3fKuKOtv3LqKnausJ8pwa/I4u7FQ
E/0MMzEVawGQ3OICTb5LEuDeMtiTT0RWZfZe8IHAY+S37Mmz1Bb1Poj18N5QNLoby1gBuyiRsUyO
nZbCsvD1+E0NVoKtJ86GEAtcSMoIa47m1i29bjwTLXU2MPTWfWX15s3Yw1YiDfuAJDt2PX3bMUUY
AEqRBuE8XtpqJZ86QftEtB5pyVsrdYIn10IXtVcs8Q/eXBgESWVTTHvEGEELkKhRjrsPcdpgIGgy
azynF9OrYzaGWzVBhJb3vac6bzuwyd0ko+UFVzbM3muoO0V3kAD1oGzpGRrOlPXdhwXXoD1g8kXK
kxZN8a3xPfdo8PPnt9rx4Plv58TpcDQNk1stB8PYYv7WjT2WSd8NgxXovWgskyNuzM3cFn5CMo6q
k63XhuNj6fg0Q4ScRPEBya9NM83aRfefBFKDwnasQD35/eTf5PWESvsAODOglXNFOt6FJD5/wihK
9Nb2TP3TG+r0UlchdmzZeUB1B2Jrt60Hbv2gtIOjPKrSTy9JYtwLMN+KfaxRF2/sqnQi6j4GsSyN
ZPcQFVgkj34a63nXtQ3bcp0XCVoOgVXoPE78xT7OEpc0bJeMsZAGVr/B2GmVmKeT9OeY9CnyrGLg
KaDWTLptQIFISoyM0Tc0iFg+ex312dEgzAMGOsjcQ5qC04ODrody3Ld9/CTLrqIGn3O2arLiGlmo
53EsqzZ56UtFaSkoEN5DH/FyTFLlkU8kmqYaf9lDqxt+sb7wUI0al1BUHs+wvAFOYT+ztO4bTJ8a
cpb2+xL7vmvCp4AboWBcFzJdYYeYIb/u0uoz4OTXDEe4x3Y9rMOV447NaD+Afrqhrc6/Flg7CJvq
vGFsWOXuntyU5oPkGXOZZowb90QSw113K5/4kpnl3cvki+EDtKe3bJusCr+EzvP+fF5i+ZHGMrvF
107NmIdGwtMhKQBaWmZZGC8h24K40OPEdaE8+AFFFqTnuoBTRcNbS3lp8jyzNw4qa2ubFbX1TZB2
M+7iCdzOTrqDOZcLIQ8lBmoGLKDW6LkgJhu6lRmvkkuUxmaA2EC6yRCUby790KuFmJdRUV6guXFT
r/soCXPwNl4VDcyRm1Bs5hD/yxmNkeZmJVwooDoRsbVjtsKPOlgieGBEnNjbYFHDR7dEMUgGkjEd
Mk+S7hhPmhaP3yH0j5GxOzxczO37LUOcDO7xMFhPQ5u01taAD/sqWSW1h5lAgu5qWWyPXbXjDqg2
6qm6W0bSZzwotMiSllJ+TZmHSbqM0T8qnnswfkwc7lNmBFTw0CmPBG4R04U6rHwfx6x944mZiN5B
2dSc1ZwoMb9yoi7CvkL87k5p8CRi2eKobgB0bz2/ptGqsHFeejrxvyAeIRh3Uh1cMQNm6OKRPUUz
vRIV9woxS38WLqurrQk1ECS4Fd6RPX+pQeEV/hHcbmydBQ2C2l8z2/57w/8z+svt0WP29Y/je/Xx
R4Hy+u/8estbjss9D0eH/7CfAZrDH/12zTvBLzB0QN9gwlh3N+vq8l+3vPtLJLzIZ68qVkVy8O9b
ni8IIMzmdoabKYLI/1t2IkT4f1jkYHQCJydsNM8hiyofCtifbnk0ljMLozsx5ehjLSJm32q2IXdu
taJ1W3/NdfnmOegNH0Md98kW9ESM2803nwsEbqQVdiQvAAtUBo1TVD67sx1NO0rf+LzsG/dZJ6xO
jpAqvV0MMvK+AQ6MMVJ5JrsAaxlaV3BobXlm5jF/glzRvnWOifQR7ofBfQxYr73O6eZtNholM/TO
j6JhU9to/YpkFLupbaO3OI8avOQ5ozMONs6ZDWQ+4pmkXgJIPzkZMdugYsxCvb/GGkHngSMYk525
jTqrc7fzqAEbzlFcJnu11N1w4Euu4+bWxUPatQAcoa0mP3ogqNPGiIKP0CK9jPwvEKqY9twRoNYc
OSlTAo8KOpjbSh/6YEjKbZIalkJ+0euWS86E4JS1lvXeKib9SOvg3QyIUki1aZGKbdhnQRxZPKoc
lDQdGq/KwVy7Tg4tee562bwnVo1xlcvA7pnkrRDCT+W1z6itS3frxLg39sE01fiSO5njSlCirHdA
Glvw41EHuM9CPrIRyKfYVxuciGdzKAuORZP56PmIhZkASzbcUQmRElCaF/HpO/jSD5iXp3KXwhCZ
1rkSCjwdNtLezoqGee+TXEiaUGWH5KCzByt35AgvjwO9iO1879HFos1RBawKvdBEnzmdh9qrCzip
NyYcyyvo01gcw6Qq0m1Bv4NhQ1TejR0V/UXl48DalcykmYll8RLte+bLGb2ck6ExbYxI/3uokZu7
ei6c4C/blut3BoHDnx2Sp3/pt2MNCwWGC7GaG3z2v2S1//tYC3+xWUbDFIu90EfJ8W/Vhwh/IdYh
5jD8lx3y/zUvmDJOHEKoYyHcMf7n7yzF/9ehxtadnT27esiNjhAcur9vXUQwxI0e87ecvc6GD2yy
GafpPwXa/tEbuVpE+SYhSCoX/UvgrxKW338Tr4Ipy07kzYDDPWPPHG96+AgXtjLBrw8iPLr/O6z3
//x1cJ0GwEpifNO82L//TqnPYDue41eHaFB8jvg+7mnSm2L3u970P1K81l8ImwoZw14Q0HMiwPnj
txmNr/O+IS3Abh17D2YF5qNf2v9JPLD2jf+WDvz2bQidRTHk+3643oi//20g6eRR1LovyxqWSHKq
+5yylKRXEqS1AbA6NCGKGV2VgIzBr/2HX/JPeqDTL4nkyPZdTECIAv4kXCh4CsfOs1/cSiY716kw
OFr27BJzYTEzKiqxo2yTN6Cn2m9//fI66+v3518cNSZaEty0SEb+JEVqcnrbzlleWpEO8gktqVm9
oD15Px7qbirszkmBG8RF8T64cCZ2JCyE5aGhnA/3IKS4n//6J/rfT7BAtIXQmWqCQuPP2hH4A6rk
cngZIfPvgzZ9BA/OwVtUzt/+RnDhfDzVSCEYenh/esuNhUcgzNwXayjaQzJi29fFTJjHhNXnr38l
d7V8/fFVRg4T8bfJykaXQsj1Hx+vOrAsHuDsZpndtNzOXp6RLZBMfHCiRlUPeWfwFBOVGntbDK/J
RRin3KWMLyM6ujlYAC0HGuBNP8Bx2BFaKT+SkOXkBmu/+07yDA1k6hCoskUFXie7YEFAstduq5lE
zouI2JeyOd8ywCuDS7etbeb63KOAo2hnaYETgkAjERFtT3UC7R4SNw4XDARM+i0vZXxNoF9oHQl/
cfvLhLXYNVbZ8Yrx/JoVwJ4tPxhGwO+AdVzvurfipL5j55w9gwIi1BpOiN2cwcWN6Q+kXIM1HVd/
A2Y9tgevMxGmqQBC88YiqeQh0Diat9jaB7VXMy3RtjJLAamwrJpPhwGQvy9t2KewMUT3OGtD5F6g
ENszsK+s8Izkwv5cJQrCBEvWBrsJ5gDSkpYmPyOsyAs3ZiTjgGBNVrKPGEQW93KpGU9CN8n1WwZp
+LODpbASz3JR2Bu2G0Hy7nSRnX6MQZDcL5otyY0egeBtJ/Se5A46bBx5YY+2JbP2ogXqlNkPXiQz
10YZ4bjWXTMGPfwnJyG2IMbeHbLSKG4TPy86I5nAlpi5w42bDIODkUGpTquNh0O4t24stjJd96oI
qcJQLhaP2vbMhpjX37MFdkZ04LIENPJgUBEM0zHuWuzog8tAIr+syGZo7QOTGy0oH7HBKT/SG9ci
dpO6ZWZ/Hz2udWyKyAWISOLYhzTMefO3FjujCd64UzQlKNlApGH7nGALw++csx1jiFuC9vdI6cTg
F+OdEb4/PKJUWIpp49qw4RdMB2iVhB20LHEn4H3JlXbTepxvfUGwJPnYriJ07BjI2YcF51c2+JQn
HDKywbeaYLP0GaAoV+1IQWHdj2qGgch5DKWPbNOhtStw4nZhX2ooTfaxZ3r808wNlhbf7aLrmHmB
Om+cKnp2O51S52LT+JJlI9KfaupGskTnEhhS1yYq/CZSbX0bojJPjtMorOw7c34iARwIX+IYdsDK
YXz4+o57wme9heWElBIytF+nZpDhkaY6YtQ9eIvDiyHM1DxnArwKWOwgcq+GIMmCMyx1HUsff/JW
m1rqyEuCd9sXIkiRdlSEALE3WQCmbwcnrsXRMlOoPtKsoAyFvDXhpYkYtvJBmuyJUbxGU/Vi4KN0
h4GUHutp9aS7j6wPk+RbPoxOCdgMOeCLnAvffSSews4+Y3Idgh993rqwYEowg6wSfYIUmmeyCICO
biY+7vG1tMlVJx1xICLgGjRiRTGv7cEk0abtOy2fiiUnKWubd7AIH9HI1+yCmiZdiOywHeFfWX26
8F5mqQemWQa3UD9LljSBNaLFIGvorveDghij3ObU0T62TgyTjOjgi7Cb3syjElemVAvLFiaOdw5m
gduxk3JAZd0TfDmUyL+5KBO8ndLPnZ8E6DqSXFaYhFvW4AgyYEmSYY8oEh0a2p3sGpCW1+NeGsk+
VDl+9U1eTVVxFBP0OhJwp++wldinTvUq7gGpCYmrrAKuoZ4AkxDckkZFkYb+E5m7sJG9tAKPFTfY
Qg5aBjCDhJWAbxOgs1mBEKqCIDDMX/t5zd3uWOjfOli03C3yOyahBZl6hh0LxsQNOpPqm3ERLG4c
wtW+13QQbxEiWEWrZiWvtpDNj5ElJlWQWVETePhhHi6ERZEq378FoNWvVUvTQ2uG5YSkssHGHkJv
9trw9nU7umd6vQxyu7+BMx+/+XGdF7uaxI/LZU6xVaa16Z9702evJBtUH5lYNXKiq9sPUBgW+cu5
ac4BezQ5rhJhbmo21dV5YXn2eIimKtI0niCifBaYd7qdyycHNd67rCyGRzqaoWLpoc0fnKLsASw4
3tNoW+YHJ5SU+wYTDA6KwRBaJsOOjF+FI+sAMGEhUWnJwp/E1UXMRfk2+Exb4yY7ZYNfIIA0rkkH
H0b7fhFezTJ4QKq8UUHrs6kkS6RAUJU41oFfmmgMAsiK4Vjy4ahY5g004YT1IGaqRjF7u1pinWAK
VpgbG2nL5UJxSpyn74mfY14MV72lzQMpoI3ZBVys7NOKUZTXfHSSm4ZpY7sLvIitQB2z4OegZZqw
iyA1MOzlloxRZUTTD2hphDN7Gv/pZgKV8WOWYQ2lDw8Mpt/Z4iwUgTfA8Z/95qbsk1Bv7MWoj874
Pd6U08Zs6Obqncw7zAsNOdjWwQXtpckvCOseVwoKjZWfSdgk/3SHnyzqwSgVrHuvMrYXmMfyvpYH
KH7FCx+ZmqDOBBkTEsBVpNWVwxrFJJR/7/b5tBxOddF/B3T/9OiW/v/8gN0XETMdWvUf/7j/UuNH
yf9pfv5jYG6HCfaP27n1K/3a37rOL6tmO4xdsBUnfMC/2ltH/MJijpHeulzxgQhQ5P82tPN/oerE
0kClG1KDOhGV6W+ruXUMiNISe0QQMfNjmfa32lvq8z82UZHD5I8yOnbWvwSTD3703zdROqq1ZU3c
e/k8mWRHDVsAxR3zWTU/EfqiiutnTn98NxUQECIxnGTH5Fu8qsDqi40TmDQlXiDmcMfVUSQ70nmz
c6SONQc3jkvAGhUpZyRh2uEtiaztOyiX9AGPl2Xv3SInV8gkE/hXSbwWlN6EqmuDNss+R6HAviKP
CItGx4GyDgEsJPBdGpj8ykslgW46Hsn9GOdJPKNaA2rcQb1+6sO0SfeNy2hwGyQsAhB7TcifiUPr
svPR6IFlAuA45CXBEvzIsmR6XeWt0WVTBEgtOSXLz6SDgXPQbPmvRxuiJgqToMRhid7oonHlQhVO
jU+eV2TAi9Rzb1MdUI485W5e/0BptIxn2o/WWWDexM7GJhHqsW8M8gDLy0dMpb1Vv43eMge7qXfE
0R4EBpJpVvWhm4YQirg/mAcme3h7hyEOW1ilpn1uiXFX+3qQLeuTHjQgLleXof2QOGbexi0Rpcem
wkW5FcOkRmA6sXkxNcRi8LKSkVe05OUb4PHKQQnV8X2w8Hs/Z+rpb2hOSTNQhZfeT6W1eGdDHis8
xZFFFAFF9nTeqsWqzyzQjuTWz21K72LjoN+QF9VMGwntTxxyrPe8IohmH2xiy5kMcsE9srX030Ao
EfVCZmP03dcZSdCike73Jun7H6gt0dXZ4WRfApGUXyy19HftTnPEk7GSPZmIi7us8bzPcNQc9BAh
bW6TmNUm002NGm5U7iz3i246uRHjyGbU0RQQd9mA3gjFe+0RTF+ZyCe4oMhNPlyTPmY7LIjSMN6h
PrOjvU4iZN2VrVwsb7711g7TfGPLACv60cHLWJ8FnUphTFBdXXRuitiYNNrZHq4jIKUNn5wlxYZe
jgkGRerSjrkmq1YCDWvAjHcJsEDWuV5Rd/YV0rDhhJus/OSmG4iv2Wvb479ZO835d8gNnXsgsLMw
54FgeW6fVkM+aWIev2dMuF2+JyHTlZeLjGN9ZWd5spwnXdxguxWtNfITt9h/4Z034QrnEc2FiizE
K1ID+wdPZYX9LsDJYF9bNTCGF4YFXvqwuHUOrzgYPX/bd9FidiPWRZuw9TJYcIwifn0ryTGrvo/t
WkugQw7U5VhY0n+hwIjLy5ooqQVl4diq+GNJSUK6x/GIJ39iX+bd2xXw1m1mVNIeqYaNuVFqDDV+
aBjoEBhHXNQbtpEWJ8EYGXeP2MzQl1H38lhLuSLCJe5SyZvIt3HCEUBXMrj+a2mZJd2PyKXWpLA8
+KggomY7Gw968IoJMBNYBEz5HYJ9YGBcdhO6VMvvtvjY5+hqBrixkeFA9VGZ0hnOHaTGXx7qs+ia
eF2m8QCrPMTJHUml32Km58gEOWaGA/GC7vg+U9U9JDIP8YoEkczRvMUqv3baykv2gQZOcG/XlM7b
som8u9A0UXHI4oQNxCREyfuecSgxZ4HnkAy+ucqTwICOBRN8EInm05yXsiaImsSkGjqgAfVOZKN4
4H6S1YMv8/yevhQ0UwHDgEWIHdXdlv5JI5cl0y852MLx7woM3T/YBgOVgmv4Iw8lRSCdjfko0ENi
tR3I4lIbtt3Z9NoKbMm4yftKnrlFIHpUo25nNmOQ85OkQxla+86QLH9HSUrFS5wdvXc5wpbbDjMU
3K012qY9QFlD4efV7fxt3Zl6RwgmKWoMrJrXmYhngjmDjKEDEKwQU+5YNnR0PiMsl9VJPP8UZIIX
R6zlEfTYNJkiytKyKg89YZTqqLVdXhRKIlrm9fSSG4B2xVPAuqLbT4Hg0MVHE9yWRRA2mxrlMH64
2HJtZFN5/jK02n0tw1nwZ4GjXj3oLv7ezDWdchOUfXuPcERd+ehZy63jVMHEGygIwl1m5i67ko/z
d6cFHLlHjN9Z9NO5ea3xKD9YcBFwybjSma8dlRZIyqrkZ9PnrGfqKF3Q/QyE57W0OeYscOH6bJII
EQvDi7Fa25V63OXTiF+n486JWWCvWit0wVT3tauRYFGZosZCts+M4KTSysg8nA8eWn8ejjrmUfJ9
QahAloCa2hOjjtpLr8Ivcr3m17bnoN5nhYSsCmOBIjY/KcYi9IlrzlKvWqRdOCLQM44hcrpVaybm
EN2Ze9Kg8eS6Z81JmbZMnGc4MFbFWnZSr2VkPF5VJ02bd9K3YZHvgy2uY3RvhZlgjeYnPVx10sZ5
CPLUbuqQzE2+DSd9kAjpxElTR7J8fE86NEq7chXdlSf9nTlp8apkaW77k0KP4B/3CZc+QsvClP03
ngn7TbZ+3+8ipANg2ng1PqhofOtgwmF6LWtTfQBbDLFA9cLwEp8Ug2PtWo9Z72UvKLjjz/KkLaQE
QGdYnTSHfjsjNiDi0+bazFDPn/SJBURq/8o+6RZHelV0sSc9YwzVled+VTn2AhXNvsody3+I+MyQ
qY2efQHcrzoUklPbV1dhSbAhcWWIKIuTnlKdtJXpYKlzAt6N2GDOTlEvrEJMjYr72zgVPlrLgn5y
K1flpjiJOCXXdb5H8jreMntE5jkpt0Hme5J/ypMUVJxkofCg+/vuJBZ10fuuSLVVREqmKYJST7lM
CEB8IzStT6LTvFXUKcVJjAptuLwCkRGpsx4HirszAS807PslwSyTW/Or7hC7H32tl5/kFROx4vW4
5fZ+a5LqqmcwMq3P3nIVdK769FHrPgNOTB+xDjAAjAYTfyiWFN6GM3L+YimYjLuFB/M1IcalOpjF
cq+6ZOxRAc9e5234m/mZnvrlHVdH5AOIIMoT9a1rUULCZkW3M9vq++iEvD+z6MMbyBeKbnTiMAH2
b8AgAOGTl+7ERHAPbS65sH3dunt4v8PdGtr7adJKOZsl70mK78r2LdaT/EyHKUY+jwoYUTgUprfW
pIYgmryrn8asnr8aNatbSagy22KwM49o34qL1pjxnfI14f1zTPeDW7m7a1QwdWijHfpH2Sn5PV/n
JOAql4cYYdIZEfUNP3FriTdtW9X9aDmI2Eh/A6I+wxn44fWIYXih0/ijLXX6PIel/x6OKQkF09jX
H2ohz3Y7FjOZ3jgp0RKBiSywDnTRa8WTcj2Fo+Oh+5ElyxXXDNUWRigou8kWsIdiFvVXJpyBJsyp
nFomKfS+Wxuj80fQtqbbzgVc7s3QjeoxtSZzRtAVMr6aScBt53liZPfdMWP0liV+mGuyK7YhEZ7n
Dkc+qqGoMM+caav9EF7KzLkc4klg3Uz3Pbm9bvbSK/1ur9anRRQ6Ir0vyMtiH1Zr1HIfoSs4EB0y
fCnRd2+eJXuk4oYh/N5k8K42SH2t52SqzI+gCexHyYnBhAUJD4Mlivwn0rUBe/QL9p1DPATLGU4m
IjHSchX4uWlvoQYepmAmjXrA0FIo/JcbwD0d4ZI+O3fmiPO6hGGMW+9rqxjis0F25HstrYQXtYTU
09tOFgFnfeMpCfPdi9CRIQl6TPoEEIhzAiZ3bvK9zSVjckGdZUH7r3EvEjGBQTcd2tm7nsqEaLMu
XgIgUlZpKC8DHTwHjgccy/U1Y6nolICghwqNTxHVXO7wHJqvadJBvE8M9e4OtRgjdkn4qdmwMJDv
qKtqxiwuk/INUm/7bbIMHaDOVA+qGrKmzzYiJL9A2XzTfQ4r7YX3GVN7kfuvXWS5hMeOnbmxrLjE
VytWwT3g12i/Yqm+YzRoo0O4WNlySW/ZVDs6MIRmNRjrrwWQvseP5BDdqGDHr2YxezxLmnj094ko
zbxZwL5Bn0HvCd6OVq9BIuDRQILUmOvtqhQEW95CbcE8Yap5RwopjWUvKhCk1lAKdRYx6M62jT9g
pQiKOoRUNXLWHHq/lFBlCEXircnwpu4gMlYYpyCoOpDyh+ggJSkEgOqGia6D8B3GVJ7Vkh8i4Dbf
WAjo2mOJ5/OaREct0MQjMkeWjXp8U/nrvnUYZ9QfpZ6cHIu8R70Zaqfs9wWOBrQiJfPIh5KkOLFj
4E9LGpolT88at+GampIAFZlpUDsc12QhBlFNA4JIu1VQnzMGjwgXwIYkWQvNXOg2kZjU4ksSE2TK
zULatEvIzZFipn/EztYAnIKMWyKxXfWRXuGQt1IqXF87nfr+TbxUbrSDJ2/dTxjshmPfjRK2SkBO
zfU4E7i+ddKIX60wcfwJCE4BWwIxrjeOLVRyUHQbDLH8oJ8visRp87PSG/RTSxqWhclNYdZo4l6I
C5EBwH6y43aw96uHD8vkXGIqgiQvAROVTt7v+Lwwc176OcLhMHWYIckCZaDet/gVjm3Jo3VAB4IW
k5AOSdnJZJjWz80yCHClU1o7WsIWIqCfMB3oRq2drSZyJ4KC3pcJoRY9Ej/s5gVxRW0os3MRZml4
lnIxNzeJKQHxLlGqqmtRYVI44/7PUz7fxIHtSUKbh3NlEzIIJnCG1cSegz8dkNBk+Axy3mbhY+m8
pcxmB8uOvhWfiRsqAoAhzFc3rLmWemtbadneTNkaRsaoc5FHyY4lO1M6yMhI7UncOBQAedz9wt6l
3A6jP5AC3/cJc8N49n9K2ywOPl2cHruBYHf3Ano7tc8AjS/6NtKrlzdA3waWEksLiHXA7o6Q2Z9R
YGJKmvK9tdqzDp7RUKBIyqrUXa9hFe4K3Hr+QSEkhbsS20lz9OwkCRFu1hgSNrloO4i57tibc9Yo
IRFqarb1DUaosbrEqzhh4ycrJn8kTpFAtAFNsHnVPlJM2DDOsoT3eqHZvMIZ6ZM8ZIoeayjK2md4
uJ0kKmRepeHMNv2DG+cJ1H/0tQ5biWhE+rOMbT0fWlrcjjadycmeB4osYzBdqI+qmRCaq2Jo8bxW
rbuQRz15abSlh1cwNqpgyFh2esrZi3JQEj/2QvAuQman3wcBVMiPQjXWSxRWFQFFiGejHTM/UtFm
XuLqAO9vGK46t58HbtR8to4kn7gzKNfRqGOArLYj722RTKOUrp0tgvk4JSnSkMLtSSciumoRMtuD
VcSUE7RToM7zohr7cy74kSfN7wguaJFtyfsxrJ2Ws31R1REcWkuQlgFhvNVOXgvM7prNDeTBZTy6
8eReWdE0zjssfGCoVJDiidTC7e5lUMp3U6eAClSvWAjNIwbdTdcvxIew98SgF6iyx5ZZh7cIVKpq
M8MdZLXhdMdl6nV0FHyigDF2S9fsan7iZs8yKTlg4uNZN4j8H3LHZu+ULHLydrMoW96ZJVKPARE8
EyMAZ7A3jB/rGdeSRanZYXnFe9Q4UbP3MCbeMh4gStIvp+Cc0VtjtnMjA7Tsvaxeo2mC5W2ZeCBC
tqnmg0Wj+4IPJf4e63pWrKd5arfJ2IRvTu4VH7OzJui0MmrosyzCNTglcn3hIEuEzSd4nTktmSFy
nVf0slM2lqCUu5JIdIGp/Q0wHMS8BS1ETh/YlFwlMujhM4RN/8mH3+p2cdi184VGjTE/dzn9ATHC
6fR9HMk65cXvUPRTwU+UooWGR8g0LC1Gec2HCaAwr+80mJvy1+RCQqJ6CqnGpnN2t2ONoWwXYNBC
CW6pgL7tmIygHM4GnhI2OtQ46WOVTJQWt52DOPeGcOpYW+lurLwCgmSMZetgBzDU0Qf4aa8e7CJe
SnyEwgv2fiIL82PECeUgeiQvO+3w+9oWhXuSt7SRcDrt+tE5pdtELkTuHWtGL9+lEfMidWjmjsTT
DW5b1kcknwnlWQePXTsJRzoDpqm73Bq5AeIyOCtDNyl3+pQjRC+ol71X0MBlG3dkKn70ascnhAhF
4uK8a3iu+h7YK1FGXpb4Hm92kIb3dWHP0xfbwoQKlX0mXSWycoDQRwYDNi1M1aY+Nw8NcsZxUShD
XlMWZ0R22BgrspcOSSvSzrAB4L/qD6tUgOEyQhQSVjlIhI9EdnPyNoigGB9hHLC3xEWY0CUgEwwY
jOFMxxQw44qLfe+FgjrrH32Qo5KIOBERiJJbKCE3HN5T8BCqNR4srhrEMng54xy9dY64/FvKo9Hc
cyERLbOpyCRTO65JwlmXsiUxI52fusyZ5FFHLvtqBKnhjY0OnEkYmP+NZ3nLGa1/C2foFJjGG1ed
J80aozaeItWGbEJSYsiL+LLnpP1Cj+B8H05BbLlZQ9ncFnsFzcQa1mZoFtUxPYW4xU69WOdkxoKg
6KwhvArV0DkXpYonsF0qIgrOOGss3OSuEXGRmzvE6qWKOtmhD+cUs9T80J/C5Uzfwnhwl5HkZ2BN
qPqdFu06Y8naYc8GR0XQljm92KqYaRLjIbt9iR2VfVqy9GHpE6b7oDAHA3R0FBEhMxOmhYBwPtjn
9dRkt1rwlTCvWaC7R1wNG9Mai/9uhnzPQHPyb2tgSemG8T/ZAh1BPRPyXVN+NlHN9niJjbXLywgU
IPzdic2l6YEjdmGS/0REsgAADjPs6Wia2YkywezFju1FCkStifSP1h08jnP84xSDQB2cvZxN99LU
LvFKUanFvTTDBKIWRP8P2rT0AHu5uC/qKTNbE6H7XzAGPWHiltV2RL6rd8MgenoHdPwDk2wjAZOo
KD2As2AXytO8YvShmJBlooiObyZSETdhKrovHY7BsCPgs7ibQ3tI9xGRId9YVS/qrOD5v0/qMMLj
wYj93qNBaXY0ednXQIl4zziEV4c9rHkY4nlkGGh1ScFL0vu34BjJIBwJV+HUhRkQb6keJME9XTRi
1alz4H9gas0zElt0AFp5y3UM1qMCYLNQYFoqoRJdND7PjckY/e0qLweZmhcl445CdtG7BdEFVKCt
qp8NCVlfiE5y0OzK3hH40wVX7Oi5vvOuSujRGURzleUzO2TwDMWrRzU875C2MO031mweE1YvGIFK
K8VvWuVTtBMYgs3Ws0JzPcXIjJhyevKLPir3eXWb6Koi6MjaEwJHUixbbLHtagAc5yL3opXZVeY/
ffgBLLqHmnWNr3zmK54rqZOlceyF0BU75EwpV1xC7gWtt8e2QtnGXtvKwGinDSXywBSrKeKSBpM8
u/9h70yWHGeupPsuvYcMgRmL3pDgPOQ8bmCZlVWYh0Bgfvo+oKT+JZn9baa9lipTfsVKkoG4ft2P
M7pyNupgrjXxHEU5loIqTXSc44WnwhVhftNaYajjps8urMwA0lasg1ggM3LioEL4YOh1nsLB1F+9
BaS8LWYzfjAbXfIpSuc0pf+lTH4yDnfkkMFra3ScnnEcGcPSj01dy1/+KMcXgGTgcvtQKLrrCzw0
LpVyD/kcse4mcgYUOlItW68uN8LnxhI4qWgjAttpNtRQrKTPEuTKldB7qMeqswLICvxk2CosZBG6
r7vHRu/oQQec9t2XkH/WRW86ezqwhnrreUuaRgdDg5TjTEWGvT0Fes3sZzwxubnHcHGCbWjagAOr
hzXFNiBviFmDVxbzOnXKmSStxJj0Qbap/ZPKngo1cmP9j2vNRfbotKr1A0NfBGBkGBZBnld1j209
+9rJcUvz2vr26K4kK/x3p8j1Bzoq8BxYNaXxZ8XrO1M/5d+8aPOrxdqpJrVNIBG9pwSzUleYaHTQ
o4SANb3BTeWK+LEvVPUFUgcq9KRL9UrGL4LBAPzw13+W8381mnvsrf//y/ld/FV+/WM+dvm//z0e
y5rdAVFuEE5hq65jWP9bbsb8Cy2doP094VE3THzl/63gBenYW1717xlYfupvK3j85bDaABlwP7dp
9vH/rdyMtfQH/JPN1FncrFjAXd1eDAH2v7i/7azu89j/ijl8aA+rdQQ8FCkDSpmZaC8Nz/QzIEu8
nyPI3xB7FBFr9vDSjmD1VvWhiE17CFpm1Wnd1Lr5YbCIS/dNTJLjCGCLbF4aOyVdHoQ626DlTDTv
w0La/VFpM+upVZF2I0pRm6TlSQEYAMcaTZLqK5ll/SnsjTwJaqdrAzpCKp/7FGrsyiTFpx9AHPn9
EYqC4lFUpu2z5rriIYaA3Aaq1X8bTl1HZ0gEnViHbD5TMnStJGtidvrK8oXbngwYxNl+Tmtlf1Fw
OenXWcI223tcXekgZNRmJSDMrlqnhuj/QCNy5cZP2boeOCWVuWdeHOvAvYXR0q73CKYtGTVOfuJq
hIutXe0uITYegguP4xZuS29BN/sWeqtvATh2tc6Z6BKxOPpC7d/lkpWzb7E5LTcnjpVbnM5FTXnx
1BKym5Woj9UteufVvV/t7VskD1Ky/JydpPjSb5E9LOrOLgo1gnx2NBWP/jygouJ84pHPvjB7YTmU
/saOFlWU37ItrHWveHDdumNzfosNJjq9ROdxjjT0jHIKf3e3kGEOveAFOjLRQ64tulr7t0hiaizx
xLiS7HABmTXYf0UmtmXoA4JwWqv9tm4Rxxrgy5N+Cz7qCRuyILwFIv1bOHK+BSX7ySc0aS75SdtS
JVHKJVXJMELAktGzZsu55C4nZq9PcEwxYcxbMFMuGc3+Ftcsb9FNAGVc+ErqELelJoZDeIt5mrfI
Z3JLf96CoJiqllDoLR/6t6xonMSH7BYhdf4aJ9UUvz1xi5lKklmQXKkh0KDELFHUyOviewTl9Nu8
RVVpqnZ/9yBH5zXr7fabPtCSa7/TqY12C7sOVN5kUDHlcKqXNGxBCMnctEtGVr/FZRkSk9+dQ4bW
vMVpM1Es0drCwtE59V4DZnZJ33I5JuTU30K57FPwuJpLVtcNLRy1+S3CG2ZeW51Axou3fMn4VhYS
xArG3FiuG5y1WDCXRDB1M1jBwM5X9c7swhMIQfVtDiSk1gRxw3f9Fi72eDxiFkkxTa8HOnH+6Lc8
MuAktn7ZbJFTHv0ls5w5aUd+WU+an8TvM6jt2FiRy25pZ9rwSD734ZKCFk4X/Wlu2eiIUjwcMrfM
dKIreaYqkiR1ZC6p6uGWsFa3tLVzS15zcyeFXTV98zTfstlerAxvG94y2xIsVMZwN3NTg+nzw/6a
hhJ0O7LezS33nTVEwElvkwYf+lBjGCciHt7S4hp+gJ/QpdX5KcGq+sd1k+FPLHXKBvEP4eMDsRkm
TMaeePcyy323MfdU6yYT3muTND07XN3NPy1axu+dCogiTj6R/kkoR0i24Wz4X5PTlpACixKX38Lt
vDhRGP02Fem0x7A2+L1QSsSopZl2cSykPs+bLhoX5itvywE8YXZoUArw/Q+gqj9nzdYeao919isX
K++dULneB3O/AN9LhJu1mkMHpJ8bDeYaU0+cIBOPY7FHkofQ0po4Fj/yPszkERaoe+DU4NJnE8J1
1nZVsdSs5sp9c0PDy6+m2+nuVstD70+mIOozoLf2hFY/mxc0eAZ38AT+t+C+V24jJybo7zdDcydq
svggCdNyG8Y1bi9eH4VLaKScaSV/2QoxhYF4muiA90BLm2vXnvF6RXYLti/rxomaZ9ID4141LKLZ
WbrOs12NYbWYRKO7pA8Hb22OYfNYYgWikKOR9rxJpVaB1spz6wHM3IhzOGExzc5llnh8bFW6QUIc
rF6DjcbNGA5GAUaMBOVz6rkECageYAc4KRFdczscbu97de4cj9KBpi3kDw8DrAOJsBkm7CoFpG9H
Db1KBgcNRDBhTd2mdjjUCFe7ZCRQLGIn8LEK841mdsWPL1TqvhueJjklXYtJkkvoEB8iPp/DAfz0
zNetKlJznUlQ34EqpfUqQw2SZ5eS5TwN1tS/ucZodogeeu5tMyFiEg56nf7CthZV+EUMvm7nHua1
eB2zIgXJhSRgr1oauOeHmmZhfUF3WzLIk759m1N8ebsCo/IQrRzAAOPK1YYQIpYe9ecokxzLphnF
nynYOaqjRW08RO0w/Rm9rKCvIoabHhKTlMVnxD5hL0STdNdSkA6A5lSnJmgHbc74VJB0CkobpXBT
Ien8lvWI2XiwnV3ijOmDMy/BUo/dKJv0zDoXb2WL5RnpQ3TPykW4Wpl8JJIzU4FbBzTwxHgBWi/E
OCuo/Q5zk5e+VORhVGX0zlfo0J5/8FRKsFWUYfxWEXT5VlTd6tQAfbq4ju+btnHrPQ1EzVMYy1o7
wxXlyMspIXlHwxFztZ563FtmIELVDX9SY54+QKgDI4yKqtwNEmxGBD0aAxucMnj9QMLF+j+37r/F
O//PW/eqwpvyLxdv8b8Xb8PHxmp6KDeMPz6gQLAwf714C59KLR9QDeE1cuT6P9CONeH+hUCbQYrc
0h1dxxj7vxdvLFl/4Z5LPRQ/5N4Ayv9OtFNgzPrnqzfsEC7cgis52U6bl/kv3lfm4Ejn5MCm38xI
M43ZqOxbi2ktwcEnBihdDvaLAPSb6d1pk145RLNt5XX3tDImMC6lNmHhFnyxgohfgn6h5ZYHuR8B
P2UNInx7g880786kPTL/qLcE21fe2Kv2xR1xxB7MuYneElRchSw+teHFH6L8i/WNZN3ex8JfFVrv
fZlmQcQRlO09xidQImyQcfIo7N9uRan74CAhZDECSA+ei/hN8e37HJDzmHgB1dfpVWPv/x6OABRd
FPfApg72TSvt/DNRJDssynrum5zcgysEuiM+FX4DE65FJun43iPdloC68PWErZ+mrXnXSMHp2N2J
KmjWs4GR564pAGsFS7DoAe6Hdyr8xN7NhNquLloDTz66h1ZpR8OfADJ8FUOr+rXHmuOHkfjDNyKx
dvWyXYVDI+5VNGDUcoewojtyLjdTmFYV+1k57mbk7h5YTSgwZXRtT1qg8u4UMt23KHFzknR8tnFq
Hij1ip79qEZt1aRHvYYzeFTNJN4LswM/h7mJui4v/NN49UfRUPEwdUi6vLXdUQnHWg8Tdlkz9u0D
V+h8V0Q1ljJzgDlaBRhRBwVsLBLbir6YgAnL3nKBk6cWMOCONwyqiKnUy7JvooFTXJIqwxuMj4ZK
iAYNYkyi13lqwhOd6kwTVdgXP01PBZvW5PNemAXWRE3l8cUZNNRIgz7StZu6ORkCx8JpIZz6Tql+
PCqXd2uEtGqtqhq5qwuxoFH7qj35Tk/5hhJ0gFgpLCIqKenIiGfKhDu57ibdPiLIUV8CSh6BnErJ
PuEKNKirE1GM1FEItxqzdBe5tTgoc3IDrzcvZTPT9ZX509mXztWWpXniFo1NJZ9guajG2LFejy6h
MdTPZeoW1xDV+me2cM/x9EbOyduk343mlIAejOWrU+bEP0pZY8nz4l8KVDIMNjPdUe1hB22pp1fp
EC2ZNOOEtzG5T0xPHRSd5euYKM+xpFdn2xTFGRxETTk2mzGLdSCYh4HSZvrRFoaAUfMmFKhmnkGi
KLW5CoCXXNyCSPYW0fRHqQ3GDn603BnJ9GIkLOeWZj9gQPALApbqx66wxQnDAlVvhvgcTCs9MAtF
j2HqY0iI8KOALHaygOjTeIemHCPUmWnACsVGOdR3QGCKu1azy22PB+RCrsW/U1E5X0tNRrjsbHWa
E51UW1341g+pOWgSOptURVXWSXID3gpXvQvCvZsK7Rwz4FRe0qWJxDWd18jAR3WKIp+t1IBk7G1H
3vojFhrkeAzF9YEqtWeq5cFk+3HjEp+NxndWwiE2pmnDuoO3HAcx5vDRADWR8mOEUxs+OxTUcPPh
u0XVWoAyege8vICoGg9B2RhUCEdL1ZmGZQr3sUOOhiK/t8HpTLxNwjpR6JWtaXkxj0RtNrrb/Bh9
9p2I2r2XEyXihcY6DcgNioZiofI6FulCdvc5HMFXZMVeY0mJqxq/8tB9K4GEvXzB7LYKGmCWtOjC
AaPxLbLF3u/18iuzyATnLfALmVrOhehjriNxU4vIP1CKR1f5LsopvzWKSqlHE+cZuyRuEi7+cEgK
3rqHUeFUgpDDAtAcBNvNPt+aVXcBAbRX6NN7o6kPeZ7daaw0MG126d6IJrETlJFnyfRaR/1RCmPt
8Hec9aTf+KH7bS0V6BasWBdQYqvD5LamPbeda4SbALdX/tSa7bgaWWxUVBiCjV3uQjtFtrMgnKHL
ag8HdeW50y8redJDTjbP/oCxCdaVrGjT76reuHgGPbfpvGYNtjGLZAkunWqAVoWVg90yaYWoiAjw
oimoYsV9mFj40Gd19RocOg2Om97fAKVEMpjvJjbYJUktCqE4MHpjrcExEi3dOnRU1GtdqaNms7YS
JkISYbdHMx05Dox9xqOHdnhygMga1nTPGgFCkm49c6QRhwDIGa54blnwBI2EOsoyG+01e4sJYMwA
xxsz/8Yo4gdJ2e6GlMqdNM1zFaVPVEJuQc3uGi0lGFfoxt7Wc+uaU4n1oxnYyY5YR8SDADl7YF+D
D9wLnRei8o2/yUT2QqA+3ufNwLFHxr9kR8xQ03N8brExF1v6V7VNm6EMN4QFN3br/zFo1SAN4BNM
LsW5tKJfoJmRppa0ag//hbl/7g4+/ml0jfYSxmgxY9eYh0zG4Z0zVgDcXZPmTbM6jlg+oay23caw
HXvrp9aRgxDa4oB9KKkVbtCmDkQV76Pav6tcAsFd28VBpnlVIM2o3lRYJzYgUvnutv0PzteLSMaD
62Xd91yafCP8u8KcjX1IYHUbWdWTrYdPNn6tNdeVr5blOdsCCtbs3ME8Q9Ubp+Y2zuUWitdVjPp8
yV13AkE7PCC+H327NAlVcnzkY/SW9n0UjL177CZ1jEL1QB/TWQ4Gx2Kf773OpAuu0Yu3gZEm4N5A
yZPMygu2DPdrsHz7mPuy3IVtyIbG98dka0rMhAPy4EdspTzKObbJAkcdPj6fy09fe3+Q2YyzUxQF
htEEWj/Jw4/BnS88OwALdR5VKxjDrN8JL8kh8UtjaQcShxLMNd1ZkGoc6xMR09uQFxEbe9Bz3Ov4
oHZD7H2IMSJh74ZPQ+4v2QDOO8RkCwx739cBC/hoNZCVuXcMhisqWbapyaMoqee3EKrM2m/yu2ye
VzXR8s92Vpx6Jm0HjXmmnS895qo59IP2IRJ68XQa/IjybeNR5utUmQ/2XBhXhskzpUcWzHpBVD+d
OSkM7Y+qB+sSzcMjJVWPnY0tY8CYgjXr1ObOVuuqYATZhtOHh4RGXj4ITaqXo2TekdOv9hmU4CDm
YkrSeHK4xgEVwYw00ZNKKzPbYpA+hBWRn8wPD8Yiy39jK4vU2091zSKk9tdDId+cFBEx6nEpNClG
1C4smq1T05YZIO5I/k1xU19qhrnjnFOx6c7Ds2FwaXIK6yv0xLhKpJoPWa/T2rcgi3rxGCvvLk3J
0aJhiulMBFndK9dttlnLlow7cB4wUDu7zMuqH5IPmFQFxscXobf+sHZg6H4hFRCr8RbcfoJt2VyV
2nSuMJ8/kGEGWZpYkgqPUX81QlQGyPcmjDVjPtAsyP/uBjnDYcYNUeG5trJ9qGwNQ17l1hs6GgfC
C7Kf9GPu0GwuiwJ5dYolm0LKSc2HUpkISlrEXwgZ/w7PRHNpbeZgOYzhNXLG+b6FhWFSWC/nYY2T
r7yoyZCfOlBowuWROGSu3vE0GvuDjBfev0H/NncB76xpLvFNg0H74mqZuSu8eiE6Zu5xdGkkK1pM
94bA2aV6S5zQQax3NUmuOORyVklry+2YFGrjxck9fdVLW+v4TWGc2JP7Gsv7qG31OkBK9vpXMXpa
uqtbUkoE8ZzhiBtYUbrbp9W1mbrp1AmhkYYWI/YtItRVSZlqOlaz+BnRgvaaTzbkIlpWGwSnvMfQ
Sophz+J+KuiBGJuX2NOXvti2xL/hy/g1N0P6P2lKss/AZTUKVKy+Rddwo6j5MbXMcWgdwJcZTMKI
c/J0Vmoe9a5InEtVVWV54qxutB3HeKIFWlJiVGySiokCojWhjLnHxQkhctLDdtc4FsWDhqskDAIw
lP5bOUpPPeZxw1sCGmHEyahwVe8tQW25IvBnJB1fdoeCihFrr3ucO9i/7zjIhLWHkZBo0MJCF2R1
XKrPcawpE8EGljQQONMoPrBcnI178FZYlYp5otKW8YmJjFJX9NcNXACPJUYcwbZgNWF/syEtntns
NP3BcThp4EAWoXFltOQx7WKrGc7lRCgeTXLKJNhMhLavsqsoOOfJaCVkNzDzHM1Ys6vD3CBN7/sk
xwA39cl4zPqs7k5DyAXbbAr+XbCU0OAm9vBEF6KgASS8MtMq+T2VfXQw8TR95zFewXg2+geqDOwD
2otzHxcelffdnGx5f9giucqD40WYf6VVvr8gueJ7im3z54QCvRxnKh/Lg2drc5DFs7NKNaUHmau9
lLl2RwBga2TCOYSmcvcyc+lBV9Udj40FiMj8Sr/Me4r7YuN0Um6qgk9PRn2bq4R87JKE+k+r8q/Z
0BfvVeV9ERn09vicX8vRpBwZy3zQWZW4N0IZP4U67lk8N6umLl4AmlabAsd9FsqjX0Q+/ZTDfZtY
wVDXYmvm2klkNMelmvmMBWmNA5CWQpW/DuyutlMyZpvZl2KtV9bDVJkfTeEfmQtC2jkMvGt1tTOy
9ndLycNYTa/D4F+HKX0Lu8mCw9aN9HPa6Stv9Ucr43t8cQx4mvzKq/uqzQ522f4CTbkvnAlGJNV1
fao+nJQ3YPQp1JsDK0agdwaxWugZqcTynMbaq1Hqj5I+o7gXd7DZxaotymPoD791n8REHfnV1dDU
k5XPONz04j6yhsdslgTRyIapHnD2XPeXMYQK4xr37UjJYqW3f3wDKURmeLTG6WzS8buueq7v1bhJ
NGzWkewf5ip/n3zvk3l8IA8WHhxpTrgEmIn4GkL53y0PwTLZF/JPGhYruCv3ucejzDQ3eUvMTHIM
DLrzmbfzCXvdiGegh0mtrK0WpruZASPKvW8cqdzJp4NnmB8T4eSyH5KPCTIwsnBymObwI/fSX1ZV
Giehl58oHoepwWLAIRkUUzRvgNO+jpGhbzqr36GTf2lEGAM4KYRFYSFse31ASzarfcNTsI7aq1sT
6sfrOn+BGsHJWqa87p56yrKzDt24mDR0Z92B9UGd5SXjxl9hz/kgo40XmlGVaor8B5PHtmpZYpkc
6Fg809OY62fP1fCF0B6tkZooofARWtbNR7pPX8rMfgBwvpO23TwkvcGM7/Fb9pyD6ycHg9uth6Ng
5s/Zgrk7r82fak0RzFXMLyUcYuMJFu8Vd+Y1zcZX4ArhCxj9DSyUwDXmq+mzYGQHUbfeEUX6UNXa
Lpkb6J7OvqGyNmjUUv2dU+qhyp1uDKe+DfdNOB29jvIklb3kOCgdL98IKzqUfvlkeDVhkSE/IiQH
oreSM76OY1uLnY4TC0TFS1h15RoL4+/RUtYmk7O50ykyZfe2iQz/0ZxCelcmvuA85yU0DEpqBJ2z
fPHX+dSwctC8u96RdygnbFfUe6qSH1RxUKYIy16bhdfEtLqzPmDe4yn+0cSTefJro9zrhhvglZOP
KQ7bII2nIcCP7t8PQ4kdCWzLqtYVtQ+yeh3ZKUPhN0DiEFYNAPgUD3kcGQgE9SlpePw2bc7OSs/v
cBM+4fLceKkG0kldvCSkIM3ezvjdH7uIpTb5DpJENfQRIVE2/B2mFtY8rXWca+sooBjaEBysrNX2
SDrYe3JjY1j2E1ziw2TVa55tUSA1eWIVYm2zCQUJoeOBKN0ROYu5G01yPxNNGUMNyEq/tymq2EnW
P8ZA/XJb2d8zhkYITkc3qzcoTHxREldQC1BeTdYVje4fJLFC5iHCnI57dPOZVgCfS019SOkgjbx8
D5pGu2jNtankuRgk7qCJma4ljmMJL8h8f11a4U8JLRYf2sqssVPZMLHScOpfmwjNX0ZvgDr5xKqd
4pHNBp7NkXXPeY2XoAkGKsxo2Sqo9zK1i2FnjyCet3npbKb2Ma/dQyO9F8pHgn4uHg1+4TTsHjqD
aa3kji64kho047rdYtLVUQcrkx0SflBm83nYMoJjSszklxfPG6Jjz83AKE5g1tmKCGOvrWV4dXS5
7yuD0gVtP4sZN0GyzkHKkLFinWPo4fIXkKrFqfdMWP0SLd5yrJULfvwxruHy0ouxUSXhIk0HQJC4
8qeXJcb04TNL40s+hNtWjIGTz29NnX+QZlpj7OSyUjtIMTQsddpwv2R3Srs9TaW8DNw53I6gTWW9
jjNkfQyNb2mR3fWC7U2nTqyYruR/3ItdcHZAueMEy5xyhb2fzhr7Y2qsu8xuruVkjCsAEC4nPrUp
TSsOXCResZVs9YqreFd9oKAdRqfANpxgcWaxd6DK46z7Sl9LesBWBmkQJlfjhdqNoGWDwjDXCsIx
44UeGehjZUJhA77rzPKDZNS3imD2ggHCvGfax9YuxVYYkQnFvPjKRYFvu6eUeCSLfxBxipgqrA9r
5EIp62jY5haidpkwCk593RxrKGQbEvaUAWXJd8dbsNS7ubvBUXvugx8Zjqq1iJuNkxPg4Epar3vl
PxRp/gJL2x/efcYorrKJNfkEplk0Dvhn6yKpqOAcCd7zZu4hi2u5/lQo0q9io3n1OHXa2qVkG4d1
H5fZdvYKA7t3nTVA0jURPqoYEtMWLmxSnax0zuJdHqbWy1w4rAPs0LHdjTU44rmo87hY9zKWREGM
qv4A0QfGKeGEpXqOT8ZP5YZDv82y1v5DWMB9rGa8mFAHqMaKfQ0PzsjtySW8VnNGRLlFb8ZcazPx
Awq2PgYzEqB1mkmrmKS8kiddMWTXOSWYI/F+vtu4Rod1k1dSro0pnt79UAEg8FU8JdssQovHCcQ5
scbLmLwY5IiylQoVxcItZgUYQmM5h/tsceRuAXGT/KRU2G7kroxnVx2IlTpgF0bdHOlpVB0Sfulp
u3HC/UFuon0YvGa+E2MWxWCjuPP+Z832d4qqzwDwf/nbrlVDt+jl69fvn6r8Z0S0+OvP/tXsRo+o
blq6Rd2DSxczpM+/79wMHW4May5f16Gt0irN3/c33Ixl3BZ1Sycpeze2cazBVEWZ6X//l6X/xeMP
XY8Hp2mZ7r9ldWPr+k/7NlomwM9YYGsw0OkGAFJe3T+yZvTJoX28pclQc6ve2+tTLM7pZPxO6msc
Te90DdEBo+iAt71Poer3ONaYjwbna9a0iU9h88Nqnwc5CziQNvQEKMeu9gCmVxN451Xnf5iRZmyL
TOy8EAlwUgGmy3sKMN5ru7buqqGNse/yZOPqc8hibFh2vdVHda3yP6Y5rvgKqxBMoZ884YxhPImP
enZQIHGeshinHla5pVKrWGsVsxm1Do+VbDbYXYLMK3aVg8maRKAvuPWLsTK2k6fNF759PovBEqaF
1TfrWIeM05YvedW8ymK+tFl2EUMc7SDBcO3UtrhYITy5Eyd2aW4mV2XYaKnMtGmCurjRtNPL7FD4
PfNBeOia/KXFmbNTlrEmTvDLbPkFhg0zAY6y9E5V8rfvR+6qUKA7aDjQRFufUcjOWJ1+4kT8EJci
sZoD4EG3c3t9A79SPEOQNrddBNeZFM8Tt1lW5x2GtaLRtvk4vDWS5QT8ApnVvxlD+7OWl89Z5X7M
hXu0C5pVzdT4gXS/+BjjYJy0hzIJTxUWMCBwAFTKOifzCjjoGnGbw5YI0aqrE4ay32GjB6qGPtRs
k9ZVv4nB64hCzHOzkpeZHyYVFz+bIEJXpqV0np82CK4G8OBolD8kgDP01NR9jI38OW4ec4M/CHMS
im0ixyds4LAtffXsGuZXu3RJWul2JL7MJYCXWogWtk1Ku5dZQfmxPXJEWtJcWWy1dwz6VtBPbb+j
+EtsQpZwvFSS+EYX7eMmdwAf4M+usFV53Oe4oxf+OtFzsRsxpLM/YdNHK6CkBU5jY1LCGkcWNFeI
Q59Y0BnQ0VHx9rv3thahRfTeCfoOkVnAFhH/4I0gJMaegshqD7UT7SWNWDrBlY+rwyBQZrK62YeJ
d3Wn+a7zNIsrQb+bpB2uoi7cDynWH2d012myVK8UuPLgaK90o/quCF4FBDMXvCgRrL5osCpRauR8
GJ76QLMh9UJiDS85Unq3C0dgPO5Dqhj3crNAwcKHorrTFJo7PuYB3nNjbbnps2OZE9+PXH4TfHe4
tc10Y9ia9aHFEAvdytqMUnsSqdkzKmtMWvRftwwsBu+AphX3dnVHMepHlTN1+PURL1M6v3WZAeKX
5yyDn0iBtyPa0KcVzw+KBPwe7TG8S5s9HoNy7XdIf7j0dZ+ejqaofmsNq7olILBxFXdv0/+MXIrY
+OYKdHJCOR/wizmkooosfUJsz9EzawPIK8iA9CAQjNPecad6D79ruDcL291VQCWDQsl8Z/biabnS
dj6e8Bie8+hQ09C4fyxsWVwLomuWzl/Uj7jXuCbXElJ7mEXIvzn/aZ7zgTVE2zH1j2F/TnD+7/WU
hE5aFOKxIyCA50+riR1Z2VllQwj5iK+YP/oBhc0HyKCY94ful6RXsrO0jGSGvXN8Wa3ZWLIeLgR8
RaP+NRmxGXgds0Cu/yZ7cOxitAlexj6jXmVtjF9kpspNUuTryOj1O880Aktop5CsSpsUSPfcp6tl
dI7Y2Jua2NHk9imkyBmfZqxoptfuZS35rBhOh0BpwsxTw5uXzud0QIfqZmD404yyGcp3c4x3+gyp
Ea/TIzxf3tYME2+5JDq1KDmVlbFjt0n3Yq7YpGba2VuSE+AjyKC68yemxWNrup9TUZxGPUquTUGV
tGtDfecBjPjuBnY7nqNc68H4jr98BqHMqrYReygSmRctpvbEZgBZNxUlf626T7oBvonioK+7/lln
uY1usa6dz6hmYxTDary4zo7w+vsYuyaS4ryXuJtY/Hx50tvBk3lmVbrypvENqaxn4Bw/KAa4pIlk
K0IrcBJJOklhdUbu0F1zq9SOmtcGM23JS5KgxM89JBu7LMtfVS/wGw5cmpti+EpmbleUOT+4Sk2B
K/oNv/U/ojfbUyjJftJy8kuNo4lx+nWIpvRi6tn4mdBAvwVq81Y6tljh1Lt3+mcigNYRAqJchcRf
jmFNbyCJMzx/Q/xEBZ2z1VmCB8QXy8PIWJGSbltVOEk2JXFClB15R1sS/7Xv3G5RtKPiwyVEsnLd
j7Ks+x2UM4fc/gbZuffXYDYCAp5X1r73QlOnpHL+oGlNa91hjC9965ikfJ596ZMypihy7db9L4gt
Nlsxmoc1PX6J3FbspOP8mlTbbH3iyk+6PsqHyOKJ2omJqwHh/OiQtSSLzLDWXnAaqE2H2W1T1TWB
HtslYbp80nwrrl+FsNqLCrPu3mZHzxa8kFes480jPnXtGhWJfah6pT9ExLP+hEabg4LFkybhLcSn
WIvUzvdb951sXozQ1c3WWShF9gan5Vtt2C6023pey3k2v+m7CM85jxGuFLiVQQnwaWWSEw18ENct
O9DlUfXVSM06QngLUUQcXCgxFS+jnWWPXl9RzVrq7bjWy7zYKyPNUfRC487TtORI1j1IjXJa23lj
77ukpcM7YZGIe6VSf3wP177epeUavmX2hTo+BtJQ9tEqCnUHX5T1nTl94TVtfzKfcX9MC/nsd6oj
sct7Ho7NMXXQUkDmDmz85oVNWoS/OoCBAHU8VF85tW4AkU9n5EMVu+hDXJ/MrFEby5b6nT7n8THi
W8253jTtvV0k8oISM65Lqkft7steBIto8aWWpCw3sooXqk53N6aeneEOdiRuq6ZpHgZSW0eFx3XF
nGrvxBwPOE8ca7j6aS3RN8gk+rASjqx2IuQN7M7sv9l4g6+xq02XJ847ve/jXYxS0EJNC/KpHb4H
24A0otFp10bT4r8uYXAFLG/+h7ozWY6bybL0q5TVupEGwB1wwKyqFzGTwZmURGkDkygK8+SY8fT9
QcruFENMstW7zn+TmogIB+DDved8x71zk2o+t4Hn3MUdWzrgms7ntLbpHjErNtmKDIw9fuf4qCIK
hAWQAJUeA/p8UE5xAaC/+drTVt13bf6UAag1AP4NqXskBXYNKTg7K9q+/YCp9ypjiOlWoeTMjsaE
/MLNhjMbzPQ17mGH0kko2ZJVTErOz4FFK5Wbe3AY9qbV5kUZkd8xR/Y5sKBiNej0Am0lkIS2vFXo
so+0pbYya+460QJEdKytxyEYvx5H3qgb9kOSfXdHFAsd5cAPZJ9+bAJKjyIlXK0Fsb/tQBCIogh3
mECOZWgVu7qyy2vDLy9LrLmeKz9gGOkIMfTr+3EYUFa4t350pL8P1TQwirXjSBQehXklG+BSuV/t
cm+8qet2bepLohPZh6JyqGNe5JjYkHUjjPIDUVhrdLNraU9nXdxRwVNk7VbxPjCWkPFGIiMIx104
mOd5HHycZ2Qhinw3WCZufq7Gzl31XenfjsRQbkGB7WVqbj0n+oj6o75QYEtWVWRhIe4KTsxO/sgi
fUzcatwgpz7Y3o/adfxrhYzobCwbHn3+7lejgC44FqwS5C9vNKEq2m2fwtqazzv/gSPwRTkYu1y4
zdYfQXu1EBRFjBoQDzUMEB/RtUCc33zC+s55nL1g1vgbznU39jijruZIA4/wOvCGc9Wqgap8ED/7
dNDZAyWX9eJC99qPVlQbF8JLLwm6Rpi+qIKT8NJpPojGK+mD9pdmi5lHzovvFvIMZjxgSOk9KmJ0
Ye35VHPKIA12U1j+eWbRH12b2FP756yD7jyM45dU1/FemvMRn/+K3Rj+YI/HqGv9AkdjlO7Q4kWr
0SnOqZ7bJN9iN3eJis2JLUciQW1nZGHgRxgIfkdNTaAo3CskIMzA8zUIhRwBMR/Tb3ehI+NPaUw7
nE5V8s+Egr/C1l5Xz8V9q5+f28uv1X8t//QJ4JKOIaT/z5e/bH79mlCNzdf264tfgNZk03DbPevp
7rnpMv7pr/iN5W/+3/7hfzz//CkPU/X83//5RDkc4u/dcxiXxe8mNsIc3yoK7AFRP79wvf38B78q
AYb6BwhHaVIdkI5rQ9/6P/Jb8O//wINKb1PhovfQxf6rFgCVFlWsa5tkk5nSdGyiJf5ZC1C/eLUm
//PJ26Ag8FfqWwx0L2xvVBpMFL6eoCTpCdc8ic9ImIQ7kUfUmwf9dcz6gv1Ni4mNjUtaoIKJc3nj
YAcvN8gHC+Qyg80+njc9eXa8Lp9Y5Zuh2Pw2gDe/IjT+o+jyG5Ih2+a//3Px2v0erLF8KItj1JId
YyvXPYmXyGnam/aYXRJxX93nmeF8roYp8zeuDNIvHKOHDz46kUfHoT3+q7r1b6NZlh/9x6XB4jMY
piQO4WQ8sgH8eK+Sy6JKDHamhXNBZR8FqB2bN7yT0be3v+lrl8PDqEzXRmhE8/xlKQZ1qViEwZee
zBLcNJHOn5I6Lr4EHvx+UAjq+9vXO3U5LiP7+/WWx+Hp6x2AdG6D9T9EYri643qcX6Otl5oVjcPG
3HMgiLZvX2kRbZ8OJN8JI6W5KLutk9iOKNZVSZDBJQUJQABGmp/RB+rfiWB57UGxqe96vrI9R51e
xGgSn1yI+LKk6bCfMB//YKLUF1PSZGd20NbfIKMOG+oB9jvfbimR/fHtPHLbOFsub+/JODYpB6ci
hE1vC48cxEIKhLtDeOdRM7srxq6n4biUhmjYo0sta7X6fxhd31oeUQk53T55Q3wEaaljcv20BNKk
42EfDrX++3fBkpI5xqM9hJh8Gf3fHpbU8dqkBbxMwI/z1JmgdHDWJ7djmkaXdsX+8e3vZC0P+8mg
WlIJJNNcDqrYyfVsrDKO7YSXyajLox4r47GM7fimNEVw69nG+Nmf8mY/QUVDApaazU7x2ih83tCG
3v4or7wmi+6P/3iEMU+c3N6+6HmPgvCy7TJrjZBIEpNN1GpHCtU7Y/zKlQTpQTDJF3cGc87LMe40
5ro8UBe93YacwOPkbCHI0Z/HO/z2d3pteIknxnnNUmORyHUyvHnNTIZl4SI2KSy2DOUXVaXeN8mG
ozjLczc7zvx/GnpBlFRryNzpV8egorIhunW+e/vDLNc6udWLsYTv60kpwLK//NqjEztF5aLiDCME
v3NWyS/VTMs0x9p3OVlh/nGesvwsz2RzfPvKr8y40mS+tVhYILjL5Yb89lDnc4SE7qeGNfUO9sSO
J80iDk3ppHekbr+XX/RzCjr9phYSZn8xuJsstC+v13HEZem1L6Tl4q+jJgofFLAyeAe8a93j0IsR
9Z3XfWL3aYH0LsQnnbTdO/PFK/MVfq9/fYqTx4yZHjoY+s2lvALUGCXdj2aK633nwA80swulZLaf
Sr/at8KP3nnyXlkK6EzD3xc8dCRSniwFbpFGMSS0i5YEmHNqd84B5YUdv/MVX3mTJEubRYKbYkGV
J0spsGQQ0JUFmsRst4HT43+IcnPdWEV7/vYjZL12KZD/guQK21xwAS/vqQrn3oA5ceEXc0IuB1lY
4NvJxt3JFiY0ECQ3vPxpGYhtaq6FbNILJzEgxS+O8Y9TpKdLB4r21Ug+IvIVR3vTO4Px2ssupWsL
SyiS/eg2vfyIXtFEhnTGC4tG5cWgEYBYdD5u7Hhw91MYjXdRksNYjOfgrOoQeGHLraEVqersnbFa
3uSXz79lUltGrctCiW/p5IMQemn0teEes9gcLgKigEiblN2WVBb/NlITug+3zAAtgaTzMhkdVN1M
e+XqIuCI6Q3vbBheeR0tk9YXcGwJtw/608txEWM3lOQMHnvwYrtgSrtLo5PVNzX4eC2Kvt9rpbqD
leR6a1UAlAnR7j++MyR/rnOWRVFCLnlmwsad9/IzEHE1+yg5j2ijm0tcmerCDoMA2aE2NtpRxZ0f
j/GhIJL0PHaL8HZqbIglrje9816+8hz/HAnf9RgMx5UnLya8CcrknTwGWLC+00GHW+iMZ1ZauBCH
iepbT6DxgVDp+iBqM/7hY214RA1bbCxMsmcUWlwkYVJfecMk33vJllE4eXDQVf08NtGxxCL4cpSs
2M4ZQHF0QIAadA8iZJ/TJM9shAyXCBsCqlnAJDDaIWUItnkX2Bs29d2Rg0pUr+DuTV/fuXGvPMu2
KSyU6nwsBark5UcKJRK9dDLxlpEMvBpHmd2AHtaoutiGLA63u8lvNLjV5mtkU+sCauOfBX053UY6
jMQ7m5TXnmU+jsMpkdvIVvQkf7AaGtDwShzJCgl5bgNkAZrWFkoP3W7h7lQPUk7lHcUA2hlVcWUI
Vp23h+TPddxiBsSXhYuUyfA0M5PSjFQNvgOzb9UujukHeFZnAlatRfq5m1xNN6z5nNKJfu/ZffXx
4JqeYhu8nF1f3ou4kJ2ZKeuYoAs6YBGP9z1BUTvlAAvKtG99QVutn/08Ym5OzTigdp6dqcQDX83w
oNnw23fmlj/HAg4N4+CTjMgO9nRqyQoDq/2cUFIv56+mtnhUCYUq0e2ERGYJitYgDtjtwUXR3ebt
+/DnEutY7JuZTRgKImROHgUjGmQKGeXoWWQ8EHRImx5W+re3L2K9ehVyrUm88Rj3072TQ0Hbrufo
OKupvCKkoUcXiKes1zAVRYuZClqo2idZACssHWmmORXtaYIix03Wiflz2UrcJYVXh9u3P9krQ88q
Y2J9xeHs/1I8/Lapy2Dqu5oPxujYh5G8uqtc+rAlRlxxXgHidyqDYh13wTtT+TKsL+cod7FVs+9w
TZc15WTY01Z4ERq2c9wBXoY8AJ3WulporVQYYchsUBvRU7SHEJbV29/45wnv9NIk9XLwtVjf//jK
LdISSYvvqCEtXoiawmZOlMraSQhmLlOcua5Vb/N5vA372j0Og3Z2jjE1O4OTBRQzDZyyBtUCwqG9
V7K+XiCDt7Pl6Mu87iEH9+GTNruHbsAAMCXwugvyH9bYE4ytyy/f2Sb8uStXJksy6+HCiGJ6ffk2
Kx1nFJXVuU3N8uBmWnuU0GlhawdI11YQvXj79vj9+SgvF/R4ZDiFeK57cud4XAgeki6WDp/I786r
0YPVxfrti7zyrXgrTWIbTWc55pxcxIzpWZDGcp6jX7vplUQjWpNHQXyehaYVBINx//YF/9yYIpaw
fARGJkw89yfk6rf3oEgHza5Dn7dwozZ+M/bbDJvyDq+r/c5X47B08uxTrmL3S+mQ+8YXFCcTcF1k
3ZigtLDnlOAVGJ+Ioxu0lZ9M0kCLtRf3Dt1JUqc+2RUzF6QiQ9tbNYi+OHObwL20gcBE6EFhR5kD
OTUHDDqQwOcRW/QWB2JybQ1NnG8Sivz7jJ4mqUHNVH7vyjl/xlfU1PeTtNMZeSZ5pWu6/uLjoLOU
hMzWf2rYR0Z0ZqPqqzVK1a7Ah7bDFjC1M2zJYMyedNUpBJ8BXRdQ7VZyVXG7Og6+YPJ2dmfDvdNj
7mwpkdOqLJsse2pxQl3kVk2zofCExvhUNuYSRu1DAB2qLL0BTOUhe6lE98TLr3/U2Twi3Yd8xd8d
UkxpWZdhKyuQOUTwrJ5LlSR3nFXNH00x2rfY5bC6RpVGQhjalvWtaK0s3Bi424B8cLL4mkAl61e9
YQZfZG7BPy9p3olNMJjJsUhlettlGTZgTnTGA/UAO9oH8LVoScRFMxJRJIH3amlb0PntMUc6AJB8
BRM9YfCWzkRbdeVZ0uGPtEHFPGvOQR9aQDTBCnqqzxNc0ZrYqiKjC0xdH10vhp5PdtcVPZKrloyZ
JArxjtQyIE7DFglSo4l8z3iNdx6LJRs15wf5rvrc7DP3UeMhGjaChdJb7BP8E5DOZPma8UTT2WqJ
48BdK4ZjCWA13nQUfpt1a2b9vIbQA33ccAnksZ0iGlZRsZgUQDMKf9MIbzhgYkcTg+MjMjaliPMS
86UTXGO8pOnrei46gNSI7RsZ5Ea010k/nLeJBuxmTRNecNDL7POQ8vB5wB1l4TZwQ6fEhRtbwbH3
04xWJgizPQZX78kBZ0RSJ4pSFHEixn9HPFD/kdfAKIlrcIjI9ekYtriB5IRCX+Sf2VDh9WDmCb51
TrTckmLRSOfxlKK4Vvojk+I4rsNpFA858SSPUVOPC2N8FN/x6y9QoqiWdzoTKO6DtsQ+he9pnBhD
E4VU0C2RooCCnPvBlMZnLxJcvkujGncxXc1j5tWZs+9jjs4r3fZ1egh77cfnceQjMyKOhmKB0XQ4
K4NWIYk1CV96qtwY1nKdZwQuWrQE9/GQ0paq1IzSONNh7G9CJFuIhI2ocFYEYMgOxW5M5iVZPGzN
6ezhPh3KcbFsaGfg5KXBrrGA+UBXK+VBC87yvINsDIuj4AaUiPaKMO2/uUmvzJUpVfRFzY5A3zeJ
zNwB0wov5GDO+96MC+zY5CR/5EGm6RgWYXZdsRmkv4fwht/wInkhMn+oN0PhhPWZVTriMOoJb2Hg
gBvD/WjA2CY0TR9h4s31uuQm91uoSME36RKjRWAeauFNqElX36CjMdoDQuP2c+B5CeK0NhzukMDh
3qddiJxKMJDhzhBe8LGoSDyDg1DWkngn9PukFsVMNMHQQaVEzcfWKZs9LO9xhcQbWHj/k21llmRw
Na7KtyyV/hM0d0tusznw1NZH3OZdpFNFTNdUl8OEQsRis08kT08WdeV9C2uJaG+iPv4ElNo+z83a
exCJTP0VaBSNDyJNjXxvgeLSS5OfZDLCP+A6WF3V3LtujKsr09QGVq3lJYKCGZyubYa9lw1ttWyw
49juPsRd6gAYGMqCQOY0YUfSWcV0NefG/AFUBNNO2Nv5IUzK2eM8Nxg/VCydaT1IN0bd7ozGLQqB
jtT2iS32mgwMOUMDb3rSDQyamriuyltXNCSTqtEfPpnAeD87tsZpb+YoD93ISz5wA/q7MFDmPYE6
hlh7edFP6xzNBkz0vJTJ1nMTKKiBGBt/NfpWVOwwM6p7n9MswhuiLVwa3glWZ7jun308S1h2/QzO
reh9K1+ljjWTNasrM9yU8YAnoe+hEm8myZqyHoZAfEc8EF+KpEic9cQ3RKBG+uq9LUX1iYKL/a03
y/FpVHnnbt3IyD8ojq43MtH+R2NRUEBE9sSCPwDpDmZyEW7JcI6pkgLm25hWgDuijQfz1owcoCpt
tlAUfDU67lpXeDVw4zbWDEhSGTelZ5Oy2LbZcIh9kXyyZW89U4/FDUZHDcSlObp3ZYDveBHIEL/H
Lte8yBLuHES9OVZ7tvULinmYWSVdzwnCzWya9Y/BZHeI/yXqcXvYVpdsKy+DRR6DASQ+hYey3FQd
TONzkp7wBAxohLdA3lV2ZmZx8lgnftpveK+69mxyLFcfCYs2Hia8t1sDKSbq/gEiyyqDIkiIS1Fk
H1ILS/UqqgP32jSQ1q27vMIbkYxma63dXHndOvdy7A2ym6wLNi3U7hNjrDQEGQyayB4iDd/LCJCh
EkZC7grdG9QQJSvuepql7tZKO35/Vo1pcT4nbCQsJrzreKC/8uwAPjygM8X2Uphm0Z2PYOLSdRSL
sl5LC/aNliV+DlOETOlgzgX+5DyFwjEV4LHAs0wpiiq3/5zifDsbkOcsnEaUHOsRadkdciKMphPU
8+8eLbMJOsFIXY6amPIA9Vka5qjIuztO23Oy4eKZgSrOyZ8atx+HnVS6by6HyZnEWZj57qGosyV3
xmVfyoSWOU8RCLmrdnarJ4IQUxJkYB3eylwZ3zDwhD2llELmCDhRBq3azqf6Y0kSQtbUimsmHD+5
FwStXOXM8jS22K+zKHStxgYT4NVdzXVmnpucRuZzkigG41NeOmO6NwNwSWfBUBUEZxY6gC7oBIa8
tJh/2BNOHChupLR6cy2QmiB6gpUJz2TkiQJWlBSZ2KYViI6VDfWJFzZLYLdFHRX0beTP3Ue3DNhT
9HVcUUSjM7XNXEc/NrWVBJtQqTDZaeVGn1Bhud9dTIvFuujZ9lC8ie3vslPDLTQD7QGxzmAUYLNw
b/tAgT9Oc/J/VyQEm3isCkZwHXjso1fOPLCcezM2s1WvQosNkSecx8iII3itrnc/o4y+nyi+Pggr
kkCLispnFeWBR0wCLDneenhq8PNHPRQBM8G+pwRVf2Ts07Ojh7batL1wHkZkZw8+HiXEIrbH/Dfb
S4qxMqvgOqKFM8Cl7trgrnY0kHXszO2yw3KCej2IuSEiCf8KOWEq8a3dsrG+NNgrVGsMJcvaAyfy
Vg1T9CUHsrdp/VnCK3GabWVlbbRnL8+cMgwYoQltMe0rwx/6eRfUfkrkPL/zxS6pGG8QxhEghmLd
uXTIcHmYHTPHH2vKBlrcMGHlc0q1Z5KJi30ywSHfhgG6N+B7kSSes5TBM5iO/K7CtrytSCXE8hWS
ObUBvcU6CZJDDusmNnJ3LRPI47iDYSLs5rw1CBTKBvDutpmmM1vczv9hNXXlkcvT5CmKbNzXq4mo
duvST6Ud7ipfIhAvPHylG7ObCyz/c+DcF1mffagi/tUuZcmHIkIyzOce6SF5NbiV8qMXhNOMKiKe
LLxJk/M9IfuChGJSeDau4p5ssJUAByX800RmNoTFDkAjJZ++AuaLl9IrCWZpcT+UkNvJRXPn/MGs
cyCRgFNJGwJ0O6VbE1zPpyoerEt6yPOX0RvTj7ItxLmXdZFeV/Yw3fk51ADcwE23d8cUQZJVzTXb
n6mf9i4F0+Ag+uahLxN/LwydW+s4ZbO1F9qGpc7WS1yODM5tp4juO1Sx412w3sqIs4mp2FxHDRk2
4pD0OdphOhzlXTXr/gHUiumuOEjPMAeHtP2Wy7L/PGXFdAczCD9v4bekuRkjTgnch0XrHphewSkQ
JGCmyIkzcFxRHoDDotC8tJ8qfBEkkYzfNXgg3CayGTEU8GW2VdP02Ef6EOGYFdrfxwm24hp1GNk8
9RQwwKIN7sHBlmiicYRc0ZbOfqiZrB0yP2b5WNpOH22N2ILoGFrEoCBoHUckyhUAx4NWqWdxsKqb
aIVnxCcLpqoxjUJEqCkj+mPrbnBUkg5idA6E1CgypwucPh1PFB7HdBdA4wlZimGsOXUSPlPMUvD/
HRfSf9Ya46Ork07u1WAGPzKrt88cfLbUvJiPPi/tiKsIT3UMNisdtszvJAZHoDo++ppXu8ma/NoL
sw4NDv6wAU2Zkd0DcVI+bRFvjDbC793LOTV9b83erxnWPclj6yjtwm+RbsxwLavShqUZoeogAmTh
QfsWiTLeUCTdyrVz46aDzdOu6pDzzIbjzfBjTmHG7/RkGURZoOPECl746nPB71xOQ93cNX1m3WQB
Q7Mq7DTHTu8G/mPTMUnsqqYFs9+PC8eocqMcAnDYGY+olqaapZqu924QZv6DOBnjgcCXhLHrVAxf
ApEdP8nJ4mUTankwcBwC7LABZHDtVcJebZsPQ9fvjBxZm6Pp0u6007FjhmkzQVFiV7rs+STb7KaI
nP5SV04ybN1ynImp6CL/i7Q1Qe5UXRZrBXzR61BjyV9jb40xmaDLvZqZ49HydzGnSaJkp88wfHHU
ZO3olbsBYNMDhjCtd1Zkhx9+lmr+Sgl3GT/psil/tC9lbz+lbP/SxP1/p5dbhCL/HhJ/SfUbI0zd
Pb8Q2S3/6JdmbnG70ZoTJq1immMc5v63e06Y/7At23J9V1L2hGnOn/zTPWdYOOuUuRT0KL5jnhP8
vH9K5hZiJX1nOhWUxjC+oWn5G83cy8IXP0YotfQ8aP/6cmkDv6xVmirBFEQaNGd6LAGhUTqQg7zk
tnYbnMG/Dc3Nr3ru70q4lxXEX9eyFMu2zyRDrMFJBREomt83GVmAYNiDnnOyh0o/HAV8PkiFR0Sn
4T8lmv9WAfeyMvrzkmxY6CjRFDS5A0ut/bcaIkDhPEnseokfHNpNLyaWDh3Ff1Xw/XUVx/RR16Dw
E/apcovgIRK2nYmaDSI7yC0cAfD3eE63i+zCwxa0mC7eqVm+cuPQ2dAikLaUisfh5TeLKIMpZ5Hx
QgXxAQVOwN6yiHPyqiWRc//Xd46LKTiGFi0Cb3mIfx/GJBBg51Jv4NheVFeCZKLvVN5qDCp9dd7F
ms3s2xdc7su/GgLoR+l8UMfGVcpjwvtz0i/lgTR7YshHzmrR0WymbyNRw8eucz42ieNf5IV7jOpm
+/ZFTx+W5aIeLFi8pFyTKvDLb0mk+1iCJcYtQ7QyCR9YCZqszN55WP68iodKVaGglShCrVPDak+8
DciQBVJiVf1VrKDz1416p7t1+nQIFG6UluihQbe2/2hlQtP25gqG+KpyLI3ANJ1uUtstzxqryw9v
j9orl1I2zULQNMr58/uwMCdRMrD/I3TMpI6ZlwP+GjENj2KIuvmde7Q8aS8fDM8jrQvzsLNEZpgn
D8YQl3VeNsW8ytJY7vFZ1J+jqu8+ydRwr+cOlD5wzdF852U7nbkYTs/1heN7aH44ZS5//ts0ErbE
z1YwIEBhu+1tHFAGT4DuXYiKA/k0FabzzvP/ykOyQI4RDtJyYYpf/vy3C2JRqakDldTkg9rb+rEI
DgAax3de69evQpcXhTAt3tPXOhNWg7GEQKrOxwXYskfdDI39dyrk5V1m7rCExSrmCNY6++V3CbJZ
RbPZEM+k7Xpfpo5xFdQx7TFAFz+irqhv3n4g/5w7PGjO9MJYWgW7rZOxm3Tj5mXF+coRM4kfVOw9
YEuAp7vHKreuE/qaeFusdyQer7wGPlUv4UiEcSwEJysNehQ71wW4U6+d1FZ3DpRh5fqHAJbnh7e/
4B+3bZmjkHRCgUDNaZ7Kumu3MjriQ+QKtRRlkjlcsLb4Iv/yKgTYoCxEso0CzRP+yTDOSLwSCXl0
BTpmyldGboxoQ1rr/m8vwyyFDoWnnBUaSefLpyNh/+rD36HcS9IjFmvfY4UGDPWXVyH2xYZeYC0L
tIti8uVVkPK1KpUkFft1YmxwIEc/+XObt6/yxzPAG4s7wsTIwE6K0Xt5FUp/du9hoV4p6RnnmjbX
jafkSIZUk+zevtQfz8DPS0E+8NhQ2fTOXl4KNlM8DQmcfu2gXsJD35nybKpi9XficN5eRAhsWJxl
rlWCrejLC2nACCUpiGrVVW5gMafjyjvEMm+Mta2mYV63NrWetVsr9DKGHNMOoH/ijX/9fWkB82ZZ
SEO4hepkaHlfBZ4fhWN07MfwfAoq4Me2yEkHfXtg/7yHrq2Q1Llcz+E6J+8xrUOCZRzKWxmM1V3k
o3afu7k7hKKyH96+1J/30OUCBDHT5maXs/hifp/kXQQKtc5pjzT9XF0r4toPZUpr56+vIn3JIQND
hsVcf/KCTUXoDoK6DURuDuhlKhpCPYb3HBLYdfi0v6/MHmcYkzME3V0WE+WdPJFOnMAZVUO4Bl7Y
jlvSg+BG4tmsvyvy4/Rno4np0kAiZH9KK6gK6FDUOpDhPmzSqLh3NdDxnU3pgunTMKhLans0rI0d
5Kl5Eaf5/F05vagKTHipfg6CrEzWMpANCbJxY+r7UDQ9BGpWY72dk3okadyCbkNrFvZxgEswEsBd
zwGtKaLy6PtODplrZQR4iAYTkdveWW0nfnybRKPsd9QLQ1dsWM9A1DkjQCq434kvt3NRdBZhSjFw
VBRKHWXMagFZ1RDA1X4SiY6OXdJUH52oNPeC2l0OCkk31XUgfUN9jjTdCpyquZqpR4JQWfe9SzHI
nMrWh3GMeOVm9p1yOhsbTCe3BiDMemc1ZB9dsN/Gkb4qVEeQRjEklb/vSVccqT9aVFTP7ZQa5bYd
7di5K5sxiHaUwTy5FjN0hNuUvGCc0PAMb4m2IwiANFzmRAdEMM2phs3Vqku9ytmhpLaLR4ScoXle
tk4qPthkZBNUQjUpzr5mETg7eiSFoOodkoO9skyno8FHAak9aInXh91tWZKk5w4hEKvBI7Vejyg/
c9LJP5gRBtczz68MEAAT8Oq1tnUZ36gpcj94VK+nA201jKq9VuLHDJDe3GSimsGnZ6rU3LWeWvsG
PQXhomPQRbdhl6pynasotzZuSU+PfSg//RaKCFmBlFyHZCVyiCTrCNg1zZ8uz9qrlDaZf15UdnbT
0aZxHybpNdNZ00gCh5nM6OHmW7qxtKwI2ctCHOkDlWzjm5foDkjuLBbOi05krkmJNRyxrYykJxUp
n+YzLSYvWAvoL7R73Z+tHOZq/AEUqmyxG0nA0vcV1JT4G33jClYULlYo/ltHVK0AuuH6hh1umqA0
qZcXNFRUvw1rer1qY8Nd67/7AsDiBRmSWfPc1YkmR9NPqX6HOzkJ64ps2yI6hyQSjVvSgqz6wIdo
nuj2Fs4+IEPzxqN5+sNoXHortMhb4xgOtN6w3zdFXt7U5Lm0sB8aIfqnGZkUdxWLh2+ApZ7d/ps5
5Da0QLor7cb2weHjlHZy6mplggjCTzRcG20STEzcpUvcJcI6lKUztPTwdsyEihFE+L1/ObZR1eyj
MC+/e7xU/Z6qYmE+AeGN5Noz6uLYAoqfLjJAddluoBHgndGFtswtUWLE1GXUy65aSFbhceyAGd55
WenKnSYGx95GRl3bW3Ax4eJj1mTMk1mGQt0K0r7a0sKS/hZ5Z+7tI9CSFRZScnkpolUMgwHziy0J
qK/rEfz3xykrzX4PtYQATtlAeFg1COXTrYdmtzy0dizCdYtoF6xoU9XAPJM+BBLTqPR5blW85JMS
QgSJv5TWwemGgo5vKuvmLOLE4x9iitziWDV5KG86fIHuJxzWHX5k0weoBy7Rm/d2OXRUHe0wg/Nd
tP6nmk4J0cM+ZBebdtKzaXVNeAlNYuLVbCWIkjSoymo7hNLL7muN03ZlwG5bblA3fJU9tIFVnpbR
Q4lZGxqfVn6yJje5uErxIqP/tbx4OqiwFMnaAggEq8jlwH8Y0shyNijze9AdvI2PpUJcwZhl+W3T
6YLWypgZV+mU1vdM/MpeZ1SAw72we2aNogC3sIryKn2o0roiuZz8ar0Px8BpoKV5SXU9BeAwuX+t
2yDt1zhNYmF43pbCKFnmbTGSCi+tCqNYOSY6eAxZrDi6lzUAKOGDhoclBu6S1o6Sh9JyEqRqyo6L
z23YRSgAu9n/7GYsnGvb8wb3R11PEb1wC4vFUTWR7hdnyWBv6s7LjQsXybjeeKiT3HMCvzCaYA7H
l84iPqHhaOn2bKXdtdPO7Htr3kRoTOBh4za3KAkDQFmFZtnO5xFvi7WDMw/P3esQTp0jTkQEMLqV
k2+9iW79WY1dK4fVliX2h7bFEr0ZFeCBc5OlHN7PkHP8HSkKsUdBXVDvCEq23S1xFOob01ptXrql
CnH1Y8uAu+9V5q6KKfevcSdJ9aVPMtAZo5Gb6fnUhWFEYLEFlcb8SU6tpplvMoRdSctbTnGypnNC
0BaRh+HjRIQ0xJRxoHEWIFigjU/gAVSbYSD8PBxtF84WTgOwJr6rn0tSfjWJ61NG38sukM1NvhgO
Y98AzemnyK5XqMickA5TIr/Ekx7uEyumS5sbLq9ilmnjujJoYK7sCjUTmXcKIqQNjBwKegr+Fo6I
EY/MXVInOxX1tb3p6zGVEJRV8sPObZ2vW98a1JqIkOkb3REY5bRqyWzBhI51X7uhZ6wG02q8jV9Z
DZZgM7Ozg5lXHWYOu+e82lcN+cT2kNGCAToCJRBe8SePjLfiDAKX0W2byMohQhQDcCNFPf+Wqh+i
QbepzIxNjFF5OzBeGZR1B4Cr6zbyo5p7BEd5Y3EwbcLMTDaiJzsFqUkwzKAGyvY2mudU8Xki6CpO
mjjxqlYuqSxJQUzKGtYmKQzNkHLixKxUPtosfbzyxSwKOsiajMXBqcV3BC0FC+BAhALbzILENY+V
wF7hsa8BUM8sBhvt0Zpex8QdfgX8CIWsEqX1QMRhyFIAQuhcm0T2oIBKhmwLQkdtVdg36kqgzPB2
1BZGjw1SVpO7XSHAW9FMMe1tVas02dlTFdQ3YWCS4TZFpHyv6YnmrQD+3vfDEfrHLLYG83u8JPXg
z0zTDFxTRjj8eG/POb3lkuD45IqAybnfo85MxsOMiJlU82hyrWPQghc5VuwlWpJh/IWhgScniM9d
AddCrYyoWUQHpROMJhwVI/bkWVljKAgvbFqyzhO0FNgQBcHEKtz4moUUFQxmFwkX0RCy+sK2Bce4
nhuEYgks3GCDFqI7xCyIzb53Q9c5YOpAEFdlCxIarRFa0a7oaFu7ZQEAWHISfCTWKezOdeZFLRfT
1v9i7zya6kjTLPxXKno9WZHeLGaT5nouHgGbDATiS+/9r58nKXUX0kyXorYTHdGtUCHgujSvOec5
TIVLa762+7iGe9mz2YJUFcXkUIRmP/uLjbPfZ/BDcgNFlzawgEpU3v6atyDgkwGN2Wptu+1BlV/L
UonOz2yM5UsZGYJYU1H3NZquBj1dPg4Hg6QUNupcoU4i1PQEFR5wCU8TpsQdqmybJhgJeR4ee6Fq
jzO9LYeb6vTKBvh5YbmOnKfdhlhsgr/XMGjVs3S0YLUw35j145wpYV62RMto9VWEZTFk+EICNBdA
bo2u1BfSGi9vAehoCyL9knJmRD4wUxBBq6CgCeWIK4hE2hOIOozkiD3aGGxYDojrpeGmPnp9LZE9
ieiqQ8qaheMXNnBoqsSoQiaplMq8axP4nEGhkL26IilY8WVlHssehWszBLNqN8NuzlcsR7bUxZ0h
qRr0Odxv3Yayz7oyZWGC1MgIpfA0Ah0fVTUmusQ2BngekJgL+FFVSCIu+GLFhcNt3ygEXECnhxcK
e0kWa6BWVMO6QJ8rXDFXnIZJneCq6ZPe4iua1T20/Ry9lmnDyHSxgSv69GzjewET7osZJ+ZORxOl
unKq0C3RC5StJ0Dsnmar4Vw1GsTC3G+6qQEcKCWomXoLuLhJO/RCTL11RPky5YFKfhj0cAJMriau
dNW9Eze1iQ7HajmU+hlYeu3oygbQmCxtmshMQTOlS05cFyBaVFpgsIkwUdGT+OmcLNd9kaBgYrWr
nyxpEOIQJYV0X5vCku8rWw1H+IfpcLnUunY1tb2MWi3SpZs4IZM2MOXB3DgoXU4EyOvoIowZ/yjw
w/KrXojyinzbbqLETokya1UTLpberznsuYJmZr0dhOFW1ftk2icmjcY1M4/xm6iL4j2rBsPwc5Lk
sbcZqdqspMTiZdJBx3DL1Zup9YpwmJXQS4UBxNgl4IhkHrdqCi7THD5l0h4trjbOkzQveXOdypJY
eIosoueNhU4S2DVk5A51tToLlRobBUJ3GRFDyVkpAX8GjUoBxL9YGFMfcnLp70eL0yvIgAwPm77S
stYfO8N4FGC573RaQVb1dKEkDC4FUuG6T8iLKVnU2puZFJsjubzR5FnLQhvC2Rpz0Mk9aZtToOpd
9A2kE4iaqrSXl6lu+7ek7iKUFA53HY5TCTlwhewMHj+yHzJlSEs5GmYYkYoE06PDGpibECmblgqY
uBDtoYwJeR8gwaMMt2G7bx0r63dJUWhpUGeTfAYJkOV8DmzF8YaSTQv3r3S2lh2lj3AeIRx2XZFt
wInHGkLjBZzF1EvVlZqaI4IBfBJG9bWPaeTuoCwK55n3diZ6RBrrOYhAY4VuClTnPkKdnPrlwBIU
kZHVYb0B8j8QOUMS2TG3euMOn2g/bSdKQaSxA9ME51pinIFc3JJsCw1LKumBOsCBYCBbvyqzoXNt
M+EEulaHWptGOcVKwLCJghwPj6jYoVd0CkM7GTtjXMi9qKk3W+KEpuVuWaT+WZgOiSBlKiuP9myY
F5CDoebWMcE3Lh7U4QERmtxycsi1EXDEUTswPkWtbGNTBpqDmo8gKDJdO79uEpFt67YiD9CEUPIK
dHPhyseWdnJNdv7IcuBTHrSi7KdgjpBDehSgOYr8vuxfpDEiM340SoWoodm2mi3rzzB0KTX6m6aF
S8xt2p7I4mxzJ1DLWsLmstTTzdLFSrpdigGx3DjA99oy9iOJjOoWALqyjObOskZjYBbB4Bkjg6zU
5zImvMSL0ULi6c8V8Vg0dhn6sVlBn7aMXL2TSjMHujdQ7LrtZK61W5Y0xzhH6U10i5Q8UPLNFKAR
91CvAazdu/VoEZ/W6AUyC6NTcsB5ttMTSdDrzatVCjLwmEoOzHksJc2202r+8zkuuRyWkyMgLIsc
hlwmEvQ4KdjpZ7h26CrbWafMXnBS3pPNt5CjIqZvTV6TVyCmuOkOYzUMbxyXkLKxPFrx+zKnRY2q
zwD2FyoxWOoeKhX76aFRSB5q+q7YYh3jzlkrdq9t6Hpl+TnP9SV1CxKE66CRu+XrVMdcd0BZrcqS
eCz3qbQ0TxiEMIAo6NHthlC/dJbCCwmIuprfAqrXOb/qfk62Y0VJ0p9RT69Ey3pRCX9c6FRfGRwk
+bOcmAMan0Zpuy0Zr4yp3JqUje4upYwD4FmNqik9ZrocR7csFa1VjwZ8gPM0IsKKfBItAwhpmBML
lzod4+qC5KrxHTy9NHtzMaVcp9WQbtlK6Vdiy4xP6WKH3wzSQ94pbvunanAi9csQVlg9konqe2Na
lNCuYpaqsp/bKilvowjs3lbN7C66MzuW1UwB6uRLJ7qbIiWakCaiU7DHcGhowGh80C0FbZER+WFl
qDve5+c2V0510VyCoXyn3039qLLe8P1NT4ljtwBkhbM1rfEA32mjkdi6tbHzeqkyqvqrsPU5Ov5X
xakUpuQJuFEjofkdENtdSWahoUpTE3joZqUzMyRDpHtiLGHQymDz5nm3o3H5XzYIQxC3sBirvBCT
K8qEjIMOBdSl02vKLZ0ZngbCwClP59FuryqnxBZIoZXe//XE9n9NUi3gyAxrdaywsmbIP82Fwdka
HJmmRAOCbjRkROlNVYgLRJamvzkcpjFk78IOiRXdSp75eWg7aVO3VDASFSlOLwS3QV/v5ulvrrx5
FFYi+ElXMYuCFeXHQTdqaR30SkKyJ8reA01QcULYov3iUX6yENsKD+OshlGKcxaN6hob+3me3uLt
1tUO+a4zkmC9IW+BQpzI8AIafpvO57jT7fNoyfQUqaile5sb3rtsapQ+f/8DxMLJwH1deOrWT09k
MELAphIfIIVy742d5cCabGXOCen7uuI/yqt/rMyLfy+88qKXt8+Sq/W7/1BcwSsnCZhCxmBohuZn
lXF8zwjWUFWxLGMZjVhHXn/ku+CKn2ENY/FjK3XDNGV21P9ClKHY5tzga+yEWFGaf0duxY/+sCZZ
yU4QCbEbg0pbpYAf//5psw+puNcBcR56Ka2linlTmI/7Roqcam+HkeLZKcJG8sLsLk/vNKeMVrkB
gxYbNDFhaTVjnCldnDtHYb6zY5hQmZs4R49/BMc3ydCwk/pGpXQk2Eyg4t0k+gpqJotQ6hjypHlc
bdqmUJv7SOmBoArUpYQ8iCGJNV9UwqDrIg7uY6fXk07ANXts273BzAfuNvGZkg99eNjpsQjBg2d1
ulbGOuVVZJfFVRRXzbbIGYIyopK3bUzkz3ZcHS9kOJhcAIqZnNea1UxONPd5aqQV3QhrY20gClU+
MSpOH5ehdPJdyqjMfKTOi15EVy2+NHV0uTJI2ivc+1AQ58YpmzM6qAUsVniPhWfG3gEYqGE+Jy2G
In3R+BVrYNSs3Yx9vjRnqLWl9Ng0ZmhqHnTQmyQnaLRhuIhUNvWKrq+zk1xauRFBD821S/RidnQj
SzOpIW4CVad6m2Ij+VZjU8YUYw+pPvkkhOriVkROZ9wYErXNUyWact7MSwRRS5vGN0yuikaKVVN+
jWprficIRkejgJUck0iD5ftSnzN514YVPlJTC/N407ZGf4HnZ0kuERNNVKStql5SnIYEjWC2icAg
Fsp8b5fy+C1RlbS6zkIzwhFCWLtl0wOK6q6OnfDQSOTsyrNt7mR9iK+LZUx3Ixsw6q+ZoWmbtMQx
oWPXbucxb2XMmfh7JxgIlmB6xNTGxDTIkCt3Lghec1YN8JgT8QGuUm1DxLHZBGLVhX8k60ccGEhd
PfyRDCLmTq1nkMgaJiM8hAthwpMrS1q3dL5VhBXvr2Avw8wI+lUw6aVqH7GcRYrPKnqa9wImDEL+
cjSlYx+bOfVgaNpEcnWwbJcpSaKDGTJsd+uw6wd/teCAPrKtPttZGEOKPVYt44EkTBZQ0jL5ZTkx
tOm4G7p5XbFRkSuzOrFTi8745NpNZ+hY53qnyc+9Juin2B1KxG8SBrYZEF3czs2cNEFpzM1uUsrh
WpDgcpkAQPTVdJ6ks93W/TW2McXyJoaebLyIe33gdlDsVJK6eK/YmkVBO+fSVh/6SsfW1mS3Kl4t
TiFgH/uqVvXrSbWqF+x+5lPIoUW7aOGBQ442IpKY4UrBrMZdyQQhK7UKXXaBTcAmPVdyYY+TSRS3
2OBOSZ92X8zQiO6mmcgXkGQMJGnqwxajEhjevL7vMMXH0xuIjySkrA070sFyya07ibNp9Dgv6254
5aqga30QzmxnMa4kWqS1wq9yFi7U/6OcOpm6ddC/2MpWk+tusoJIGcXyjCKjBanBEE7ubh3aXxBk
GZJu2auElKhLAAh4KfN96hBwV75XDZbqBDh+GlpR4rekWBImMxVJRedGwzs0RYBAHys17hlZc3Ko
uH1NM2Sb9ZTT2hCTQDFb0ImBHNZGHafECCvImyzefDYicnrHUpOneaGNrTGOD3m4RrFAMW4QWbIK
jTJ5i7lYUpnAV7qAnz6oocamh+j0+1JkXcmwUDXH6EV3RFs8OF1fmE9Lppfpna1m47Tplb5s8Gl0
cXNhhu0Sgx6PaCgYdjMVvGoisD3EAiQMvLp0zIk7ZkLtho1hvvS1ge1UBqa1I+pch19FeFRZyvlz
xIfrGs7EtJp3349gXx20IZNuSdWDeBxlTINZMhI1RIIeiGUDSwhuEqIN0Bgc7NS0b6KiZo05LGbQ
MFYEnWrbvbTFFFjsrGlsnzRtVD3AzZjuJNiu/sBgdBP3g2O7xIGRNpA72UPE0vxSsKAbXbmU1xaT
QD6tEyyRIkuHO0wuX29Wo4fYixhMYMfbuRL2Xq7GmNZlnoznYabZ68acWISeYTdRQfmuwXp3cric
I2Cvl/mO6RgDEAcIeEA8BobwISdhFXOBulWLFpOmPqvORidKfhurkXJvpDmpphCcS5H3h6qX301d
Uu6sCk02wgedtLem0fZOVBUPGTbv/EgUIltQzfraKWndPEc4FbQDPq2hfgszrS0vqricGFEkFh+4
aVntw6RipPHSkpvtU5ybZPf4RLQBfXONXA8vpibTxVsat8kLHbQqPZpTD7MXS3hhb8IkkUKmy9DU
tZFDhqG/Sr8FnHq0PT1ui+sJ+P+WMQI+xrI3i7OZLmy99UInehymIVTAdao9sGkX9kUWLy3copRr
aZ3P3TZRCeioGxrYSTiJ5NVOTjqyQT56oBW97PhTmyYOeEzWV0QPzraGE6FE1KVEhrc4rDlYr9vP
Bgh9vx515qwyZ+c14QPWiThS86ZrFnQKbeoIelm9AM8uaeMpxhn4Mk7IWT344PhJpHFmpGTM6S0o
0DXaLoy6l8GU+ex3RcRthqCTOF1e28iIonOYitHazHkH3j6M4/lIIJZ6yiswlYhJccLNlhS9Y2Yk
n6RdioaTnpBjSKwfheN/Suh/KCvC6N/X0CeUBS+fi+iP7/9eRRu/KzrqPweDAUBS/vrPKtr5nS+u
tTJxO6vo1+AxvpfRmvY7xTNCsY+yG4niv6poxfkdD8wPRfk/GcffjQPgkf+tqn/tF/+UGuGmUKmV
TMSWsv1BWVmFVZ9q6HbWyNpquFtNA9d8p2unPrALCQGJIppbRq/TLySlP3bkFuIWZhaof9f+EoWn
tv77pwc0CGdLzSGi28ez6UNDkvxWlb4OeEB/0Toi4/zxxaGTJWsJeKaFzh7NsfVT94/QOkvsjuDZ
pZqJ9g0ydHeRfFs5mqTNBMjUEHlY5a6awEA4kwzt1kfIkTYZ0/zGXAawF3HUpbHCjjYRu9nsNNuz
lLF901rEiCXyc8Emo5StU2Zq1dmSQtXj1BUxAWhGett3tkEgjz1pnS/1ZqadCNXO6n2E9CTzIqXq
naCUcqV8nRTu+Bs8x5ZgNkMW2HrPYQO/I4CNtS5hG23m52kaYifT7bn3WjzNOjD7Pm+vSrz4atBh
ZUsvkkpMryT1tMcGRZL1khMLjIdzEdaVMOLwopqt+DWD6Bx7xG/D+TDUFgucH1p4PU0PIkHbcXdf
GRaXWSKH2HaYbDlE6aXQQ6KOGQdtB7dYABojWFD7ZORWQ8p1q2Uj/DfJZOq3TGbNG8Ph/SrEoGRP
JON2xByOUp7UR/Zb7HgmxgUMMp2QPdLRjuoJib0BKolSWE/JJ6MGVs3WmH05CXU2m4tis47ZsodK
qWq62AZGjqKAevaxRjVfXxhCKoo7eyzncVXOGMZAwABLEvnBYkbHVb1StanFRBaH8E8Ce2RC3W0c
2WC57nKvL5rOnUNG/tqmLevRwWEstxjuDgkQkMq67LrazNtrXKcINH0urTKGPHkMcxvGkq7PFXuH
yLCWK4tkTKpVZtqalaOkt3r5JmxJqf9CF5mQFzdX+MZ8GEBj+wIerKwdzjx7nq95Aaqj+FWCi67w
8NS1Te1RSJV49WrW15hDVIWFz42l9W1+lceSfhl2oHI2rP6G3J/0pflSi5mDqB6oiwmYUUvJ53M0
C19jNYrkJKZAIPmAzBd/6cwk3w1pM2OPVUgs3IykMyFQqlpyQSpu4dtFrjTx0Dd5iUee34YkY51R
9+KS5VksWGuFVK14Qp3SV4sE8kPNiD71+5IYJdcsxq50yeO2HWRSRryjUoSJQEVJxGqR29qllQ7t
GnDHKt4vzLjX3kbFGKvD2OZGeVbMzNZO2UAk+zGeh4gtUYWxE7avvkTTbUKaVrsL63r91myC/6ty
Vqhn+l4ZR+EUjcAFdOAEjIPNNJV3eI3ZocbCMqtvcskYfGeU/SyOEDTEKqxQmq8tzhjSF4142oM1
0+UDQ2Umtm7GJl4sh6aGOY9OoUlbvKo2+1usiHggkVlsMLYbptelQz5sDcTggtisiPFq28p0P10P
3AfmB8FE6tyyUkOlneY+uRczYB81Mnp0wUROoUGo23STD71M5ZcYxY5xnSlvBDodxgPx6MiBJrGq
v0qdyml3VZ+PdymeWHERciLbW6NWe+VWTAQptIGUEZ/1UJbhZO60bqqmyKPowKL6NBWStLICHGXo
Lky7oBOVJ0JMdzO+IMnvdazcrmzG1B5aEknVqUgSOdpLqp3V22YMo7eCuTwqwIXtBQuYtGYr7kTi
PAu4M0DP5OU2VrIh2hio7Ee3tov6SCVmTxCuWI8EQ94bBPVyQ8h9UjX76ZajEkXeTEWj3zPomPCc
Kl0mKNf1yeFi/YRWtsrTLYxQkh5JHlZ15YZJz2L7BauauXyOigFUwhN5aMJZu6nv3VVexSjh2VfJ
4AICxEN2P76tS8+2JkqLLXHZfh2Y7ayyM401tj6+TX/0dP+pj7p5//bf/zAZ8/378shP4q9EFsaf
K6T1J/4okHRGhgoI2NW3gK5aXRMO/xgz6srvWCaoTaDWUR59KKG/F0hEIcB1pwNnisBgkvrqzwpJ
/h1N9ao8txFpMxrU/9ac8acigin7h+PB4Deh/v7ZHUgfJfqkQ31Q04VzT8PQnVi587f8Q7gB1kcB
Q2rqikIt+POiok7ixRkR1bmEt84nIdroIVM4ZD+969+rv8+2UUX9USi/pkSS6IA/lfeHssb+2SPC
6Rhr6oj2Le07nVQ+mMPcb6rQvrKJgYWiDpPTr1ObydeENB16aZfA79KHjiWNibq1G/rirpjJigPK
bSjlxRCic2EhxjiM/PpmsjYQajWyvYoyZumzSlwYR/ZT60+G2u/1RAnj3bJM/VbBlw8lQHTK3LNd
mEqLp8LtgIAVtss3MfOD+iicSkP7K9HtMBvVxXWId58o6Z6lv2/FhakEZjhpr7qzrJHzE/QxK9QI
vspsrOroZdLkMkTVxtLZHKfjaGmMFdEixJfQduQHrhbhKuRK0vthyLm0krJannV17LJNx0Kq2EhJ
zpyr7kKSkcdeXuDIQDEgo9KB50NM72AQ7kTgsYVT3ZarAJGhohM9PCHm2SEbB+40doPtGWpo2FvI
6khI44zB37bPzSYjIy8uhqNkIMuHRWfBVyuKWewbleqE9TSVxYteGk7umxCzioei0atjkyx6vWtQ
PV2FsYxiTlmHPW7mzBS7looWy21EUb8w63Fe2sqZ7guGhu8DiTdk7Ikuewa5lD3Hcm+8At/R3nXq
6OJJskKoVlUGeCZQClm1dyhOuO8Dqe7jHTJ3UoM6e6xgRCAZTG4cs6smXlg2JCzvGNcdZRj9jI2V
ia2jrpi9+tw1mDH8knFDxMtDJBDo3KrVrUz61ojs2JEThO+9o3qGjGF0zzR5iDc63hULTVXClMlN
hTI+2uiRIbwYaQFCpCLK01jEcPrP5fmPyzMKhNUdw97Q5lpK22WySPv31+v7Iu6+vf12271039rf
LjhVm98ue+boBIL8tm+zl+Kt/Xwt/z9//R8Xd8kizgZes+EAt/5w4P/r6k6D+zvtoMbaH2Ys1yV6
wX9ukWwc/TaWLNq2D7P/n/2vJP/OwEPmxbDQZQfERdn6O9d37gafW2Cd3ZEJF54LsIwBjP6c+9Ln
jlSlkhZDbIqnesARMzSRcaO0UB/b5Yji/dtY5QEygtsQft42xQCCR4GzoIanlShj0BTa26e3+v+4
SK9d6Z8t+ffnY/PybdxTKve+H5/P2HS6BJRNPOVpVW8IbIJbt/6RKlEM8BEFJg61L3/9mD/t0ngL
WaPRPrDUY3IBtnltpT+15a2mFtIsxdrdzHYAo3NAeHXzIIA8ubCcsqCpJxiGdY7/pogeuBH8Ynu+
7nE/v2jQDbjjVuM/G+wVofDj4+dRAWu1QQbIyGuNxkKjqc0bneh3U9qvUUgkkWvnWZWX/V+/8v/9
wOQPsLcHL2vjzvyZpNC0IsIBq2k3iD/YlNCPuJh3ClcLB4bs46bVzVtD4ZpT6k9//cgEOv3wojmC
+YAh8fM5400Ccbv++6c3PRl0A/1qlF9zjXNxh7oXF8/7fe5x292imT8ZZyws525n++be3Mdbc98c
zb11lgLmFL7jOYHkrV9fv6/aNbti17lXzQ7f0I5x8l69AvHmgn3xXgfv9cr0uW0+NUcn0H3U0Pvk
6/g0X5HusZ2upxvjQuyrQDkvZ3Fy7qfr8apM3PlK3SPM85AoeXizgiZ4veKXvr52/HXyep/3yYv9
axDsnh1Im9ALvZG/aS4BoUHjoxzbloG8HTbNJn9Hjh90/ug5O2dH2uO23LWCfDF3eZPPyF9upsvp
UjrmRzOwTuqFtJO38wEoYtB7Jb9N2bON4vfbAeysjeY6u+VKP2v79Tf1bui9745sm1zmM/76bY4P
U+HY7jLvFhacZ3vaHuKpZ+zNc7R17trd6P6KI/HhFv7zIP7+eaLIgTXC9Yzj6cfPM3bgbtWGlF1v
/Ms7PDlHEJFbcT18jQHYdGx1XYcoE90Ft7oTAY70AEeDm22WXRyUW741IL528217Pswu/DTvFhjw
TviFR9CtGwVJAO6fZ43AnK/xfxJRvNG9hsmUuCNa6HvnChsr017JH3eSz9jIW392t/vrA3fd7n86
WT9eJ7EAWH+hgXANXuv1z8dthZurCwctx3vk0DAZo32YhjrZk16wHeOo9cs5mV0h7K+d3NWnP/7I
o0OEsGv/8V/tPD4VYqCuyuPOBQrYUy/Og0fhgFGJlTWLAqWW96EClBZk/uHjDyXpXiMVaaUFUcpl
7Ge6DUgWl9NIP3bKeElKtXwIeQEHFkrf/yhKs3Jh3Fn+n1/7+L6ajdsvrmLGj1eTj3dm1Uo465iT
m5f10zsTLsWUzCidrxEtHCRdOulFdJN00ckGTdx1t0pIUGScnvGyXKjGctvG9map9wOprUtbw1k6
JPIbkQCnQh/vrKR4KYlGrK34oKTOsc+7L31JEmdLKmnxFQbaU9vluxIAFDvUTdz0Z6c0t7HyYNMS
49RyrqDebOsKY0O4RFtTQwTaT6eJ/UKix8GohwFJnkbaB11XBSDJA3z2XmcOuyx0ApApvq53R/wS
l1qGMbHObsAS3jLSOWCD/VVr8qOa4+OtQ6LNINzireOCux50ny6GeWJTBKp5dE0iru4BBh5YUpEe
Kb/LqDiPcbdVjKu5MzfsZYZfPPh6S/104vKJ8YFxB7RUXKLcDH66+9gh0A06hzAwDFaAtTPGXrKM
lUvbsARG23U3lR4FWptYvzhgfjpe1qqMYb6y2rFp/PSfzyRjbOx2Go3lMmnVb2nOvjAa6nyzCPUS
eiLTuk5bh7FV7DpJq2z/+jz+UHH9+bIRxsEiwMyPzgv3O7Xh+pF8essrvQ9F0RvyXa2k6m7WVwWH
nR7xvaGLXx2CtN9AcAwSRKtyHy9xf4EpdjMo+TECGHFh6sWLrhOIKbqFce1UvYLKbu+YBye/QEL8
+D7985kiRVnBAys65MdnWthyXGbUD3e9Ej/RRhteDmzTjTXrWLTxE4RZQpvJHwES9kt+yI8bCxwx
q9xOByDFQYn67ueWWRmB66ldX15nRe9nkFyDalj2Gx/eTL4FHcpdRxX6Pk+X9pzHEU4Lq7ifwaAf
acFid6x750Ss+k40UXcc9FX4XIzX3ag2W3T+eNfW/zTLqA4MfZy9ggH9tpPn+17k2RlN46Vd68m1
1VXhvd6BzR3nUyIODiat21KJGi9i4u8m+iyDXTQQNozFcMBYLfsLzsAbS4RnMpwNX8za/cfx87e2
fXdlzv/+X3HKVDBgf9EbYcxN4+Llt81LW37ugT5+7PvG73cd/gYiUDJIDKQTMtX0HwMtyfjdUBCJ
oq2k5Na41HGp+edEi0aJExJegkY4Ez/EP31XzrHyYzoGq4RugCulwybrpx3fX+38FOunO/gHPI2J
GcU+xzRn189QnCzF4tbXWI9GeIlKN9TLWcsd7VsnWVBTs5Yhx8Is3ywcc5sPqcrNOtnUQ7STUPd5
ag7YHgWCEuDNDBwLpuooRb3r2FKPj9/BORNGFAAZ2dDqrG+wVsY78o1zt5wBXYIwkP2uTYi91+8b
1OTgBPEoqlEM6sCqd33rmMeyTW4jsptxiQ+VH4rwEhFBgwcRcw2OgmYmhg9beh3YuCQvbawwuDYk
aVXfZiTyNd0N4xGWLHN4Pc/zFzKcfCChHhmmJICH48ZUwGo6MfEfilWcSPA0Wa+xsx8XU31k4hNt
qwXnpFrrsb+0Gndds6Yml9v7fEiMy7FTtX0GwtDFSfieg2IMwnpsr2QzWd4NKX5WCZL31UXJ2ASm
yV6NkU7nPOhl4pCsVMDLvOaWpOzzSGu8wmmH+9iC94QucVIO4JTlJVAoNW50ATyRFIVrJv/+XJnP
DtjFNxIWrA6xGaB+0oEr+XqeikH4dauHJ1udKoVH1ZeLulu0C2d1A+JDhcgv8pDAZNzGQRRpfRoY
nYWi3qly8cTiTRWuNqntlUhV60tWh5rt9vEyX5V1lp81zgpq0nzd0glL27dMv+qrdpmKi7ix3p0u
i3UCr9MFQ0g3zsCbHWs7zWQ+4K3snIjuRbBk0bw1tsHr2wE/rFaMLBf6RBn8ESPCo5ro9vS1bUXo
Sy255FXOmtXrhkxV7sgul89DY12jatQJMFFi9EQZ1jSKX2RmnUDPs2o6T2W8ICpLtKIjcG3KD5OK
IHBw+DSiNK4C0cX4GWA8MunN2VZpBcneRKVhksnnA2tStoXgLA+xqhfbUtF3A4EtYI/CeSMK9TnP
Ir80ZdnrpiX+gtAP7nVZsGgkhruSjW29rBIb1QLJEC6XOAOjw7yogeBbNHFdyTpOrL44h6N+Yj9z
SlLLZQDHfX5+tOrkQix5IOz4WPSq7UMlC0Qkgj4ntyXmIq8V0i5iXksOo1vZKwCgMRp3MOoLCx61
NljbLB+QvYb+lLeUj4KZmorMT1bJOhqmM6Qbqrt9p90M5W1tNNsKBrpQX1OqnGmGPJPJj7KRtDd9
2l+GQ8gIGE+HDG66wQglh+oxa3RXnsMLoRVseCCvVXPjVgnL5yIfAmexd3GchLsMD+rSANIXknO0
44pkD4Lkh2w6ZgwMqZvV7ZAa+HOmtYMxtT2BVe2Bdni5MiIeN0rSCdSEsAJWrdUtp81JSa6wjLm2
/Byn9n0kFyuIYzvbGEp6Z6/lC4rIYj93yaVql16VWhjJlqOu634Uv+tcVaxJifZr/sL92NA4KHmH
66/e6qWlexbm6jCy7i1MJ17K6pHrXPscMtY6RQltyZTG72WWXWWUN+6SWLbXy/VjVY9vEgyEoOZs
3KukGUxT7vdTdi5qFrtxvFWkadl1mvJ1LtJJXADm1/wxhtI7J0WYXWODCgmaKPXYlWGBj069teQ5
xiGpVucOT0aJP0XsYbQ12oZZruQnQxodW+y6kru6g8Q9tbDmWpKzEciZMdr5kjwHc5vdijT6Fkvy
12LmrVIiO73O0TEvQxpU4bAEBaIuXEG9dKPPIXKGpUGXK4dYXMNYZfMunRN0ZFoQElcLE1x2hgsD
GrGvktayQzmJ/xRh6B5ZrPLgIEx0y7wtHyVMulhjmzCQisW5YWOI0Ihl/kvatM6FrsUbEeKFtKAg
IdRlm2Dj5nYVQ79gx3MbhQ3Y9dh+zCQbcETGNHh0Bib5g3xq4iQ+RFrlHGwB0B1dVXUKVTyISCmC
BLxzW+V3SjZeZfXgR12FsXXpslNNp0dXyMpGiu6tmTMDzscXuHeMll7iUvOMSNxa8aySsy5/s2Nz
J8zwULTlbojTrdLF3FU0czqKoa4CZOaviqJe2Gn/mk9xSyOml6jY0mu8Lq+11GQexmRuPkq8w3cr
eSMIqQqVmAMunP1Gqrh476rAtpKJbovkE4IwdJAPBfnyTOa5FKqjFxH16eZL9RoCSd5kXXGYZCd5
Q0LIarcs3pyG9itt5I0lUi83dK9iVewVAB6gbpznPL6skQqgipyZ2RRRkFqzF9ZYn5lsFfqDMj0s
y1NraKRN/A9357EcObZl2S9CGbSYOhyuqTUnMDLIgNa4Avj6Wp7vWVu/MutBTXuYkZGRQXfg3iP2
XhsRGJ/2iADx+tBNQfcWSXWpR2418MvJLPTBMz4Ko907FZZb3IhvQVjtS+MDBs9BDOoGJNdzZqgR
TSDVN08JhCeSZ7xgjxbyYazlzu30cc18XgcbWHcg79Gf3zmZOBdU0YxQ2+8gyOtNEU439moexUQ0
XOtuqZ/RR7sv6ZC/p65xklKcKh7iDuxLNmNR9KNYtJZkR2B+pmN+C+bg6MLjboKbNRBvxWKcbMN5
NliFbYLRuGWx8rvKJ/iQ+c6S7HxUj4pSLu5fRL2JU6JgtL+uPOewhDNhZlmcau8J/dL7Mv1tgvog
m+zGRxZ5leZuHLO87Wrr0Kejj6awuAfuvLFFfs9KmgFGjvnWW5hflTbGyglTdJjf5M5ZOQRmNfUf
CBjHrPcSpDfbEm83wQQrH7naRfqzCJlV8bVvqOYdrNZwylPJnMQwjqE5HWtihCBrbf7hapb1Jp/e
cp2dneVtUTlOrmyn9RIbNiJZ2Nf9ybwGDhaZfJRDdJCrfpC5bBEqtolIox9eWujeDpx0RnF4zZcj
pAMzLpTxgzPxmGN64AOLeTTipc6PHZ7ycA33bNaSUhpb08f6PX6NOXAmYHArxwb4gYEXcLxNTbEx
2/nRhhxxJVu0xnAkaiRmdxqn7rC1BsyAnQmvpKxuQkTBCLCbj2r6xSN5q9vp3baWnRiWg1sRUYZn
ATsh+S9ttzXrvZrLIxAfYlJWvBRuPkZ7RAd8vSbjzkpsyXTgqMJf7dqXBejLxrSyB4Q4L51yjG2j
PtaGSBy/7g6ObIKznoySHzRaTnPzw1d5rGw+kw5BjWhueLU2eiq3uBNOBFR5m0hWt+Ngdij3gwdf
NiPzKFUmjvBu+mCoNsRjALKwH7M+1XwT0+NAoSFneQ+UgBgra+vl+FTW3IQFAGxbTXtLe1sfq7hy
JuSetrftZpz4Rdj0W3RDgjGMlod1ct9BMLbPsnXbxPGm6BwZPH5XJyV2TsN7Xpzi3eqeo1XfEkX5
hEB/60l7JwwQGOFwxs9zCWa1AUxJxelGW+zTpxlLgZ8ND+5oP5LNdYB39anM8H4Wzc6ILrYytiAn
93aRAmLoEJ9Nl0aFz4wy5A6Z8M/1QN81LrCioJN7HJJNPM4vGEuO5tXaSW2Klxmhu8mtHeVpMobM
dPxmG8h5FyxvLhYN+u961xae2E/hqWayFw7FAR97nphBYSWLx0rABPDtlU1iRPafbPxGUF/sKdUx
liAqSBpbvJKC8WEt4acN3OjkBWSARjZHgMV5YZdvDK6SIvKPON743iruDM4FubZRjCCBm6NgguAE
6deMb1dI+m4kvVQnWPiJMIS+ljqsAip/o5ubxklv3ew2LT7bjoLEvasrfBCtcfSm4WOSsEhqYqHs
PsbQ/ulkeLlZcaIE2iDiR1LWJR4+9X5tcQaY465rQmRCdsXUoP4afGdf6iUJC74Qz3gO1HpsC9gP
foFp3ztoR2wzO+LhUX3c9DawSiPdEyAW56WLv9yDXdMF6X52+w05W4/B8MlEh5kCYYe71X10wsZJ
vMEIN6pCSY2gG7FYLAvPIpyBBIEguNDg7VJM/UUlqjisq9dBzttiAVSoo9srayA26u+IIAzX+poC
935xg28r+1Obvt77+QDMoTwJ683p7C+vAofaOs/EiuCXXwNubWgWpXG1grgQQLp2cD7z1Eo/wmzg
Im1DgsU2yl72WKMElk0ESMM4Po06SF/zLi2vv5YtN5OGqwb2jhrCn7sjYjQuTNK9NrZLfeVkHuhc
qMaOW30DEntXnM8Mo1MA2cb1kfRlMmXFvb04340Oiq0uhicL2ULXqfVEIM2bPeSPynPHt9KsftA8
YVWqLobRoL1Te8JvHrxlNhO7L25TYf5MA3xKbGMxAn04DESGp+PPQD7FwiMU6fDG9u3b2nWTqa7I
q51AuZlmt+fmT0gzuGRcpfdlRLtnW0Z10zJHv+2R7yPD8myqUzJLi0SSvBMRjUD88C2drrGTbeQc
BcSfJ/gY0y4CT/Y+Y9j/hJGab+oWVn7h2tPFrynr595YP41sJi9BSggS6Mlu5Gqwhgm9Dpe7jehi
M6XK3831alyQDKPkdAwBmcMICEfbWs3q/pU9dOANM2l1W5WOuMvgZ1SxB2GKF6obfPghk8iGTWZB
Bd9aArNtMhV2b1066lw17NvKQBV4KDvm7oSSwZB4bSBDY8jx4DbtUa/iDvKzYs+ThmOkRWlB7j11
x0oJft8r4H8bRmVBnIu0uI0KR9F8G/NxHrH7SIg8JIIRa3gK7RG8Hroxdpcom6/7BShhWz4si12W
hL+VSMYf1xAs13iDzxcRl1Yhiond2vAPqxMSdLVkqdJxvU4lRp6oJffCytxl2eZgrnaqothQFoc3
Rep88Muid2+Doa9t/DyE+KwQzaBvZAuS4TFg4ybqiCkaN8Hk+EZLSUZUYYwKkicakScZGS3il9sU
w21cwKrjG+RfHgTV73Uf3d6IbOWHFyG2NEZIECgTNRmqvAstw/Nx507r+uy5RcF+SHsGHWQUIfmP
rOLYDLRrW9dIl9cBJpCz813epbFiybq0GUFPpdlP52w1ucACQkswd0VRYFh/Qq5l8zgHHeGHmy4g
aIEAECImBmfjWYPV3xjSaTNrWzA818cUq3h9KZU2NdWutcoYMbUlr2pQHYy3V7i0OkIv9hFtoq+0
fmng8uC3aOEvSTW17in3Ul+/N8WqLvPsrge8pY2gBtMqRlJSHOy1863HwRUEHnESQCtiv8HJVOiB
UNuZcNm9N4fgv5RbM6gA1HE9z/o2vCn9MGSdNNvC20qtS7Xp+CVKgijDIVSiYWxgj5XTjT9JMhaj
K3IgllXlfRMA52b4GHGZnFKN7Ghnrkt6RPucI0kaSOvZN1lKrbfM5KtiNjGDu16H5GUj9jIe/al2
fts+Et82OvyHxdLTbzdTodRR5WGH7/O9bpfp1Juy++ixy+PEqjx7PSpzMe1YRClgv6Ze7KT1+nbe
t/Y6POaEh55kmWaEoqUpe+Bh9VmS62zc+YW2j+1ST7E35MV7UYNjkbpeHpjnAw8zVcAWkWNAbvw1
pX9AV/M7k9lx9GQVPfWzFz4ORdjdMOz2HthXwMmqWmWdxqkXY+I3XvQ2q9J7GFplX9vuslLkxE7I
pn1CNRlssPU7+U1DvJBZKgS4JMlE9/RPHoy0soSYTizXcEWnbbwUndlOB2b4pr18/muOBBlsVGou
uEchmLYo5u7aYjR2Q7XY58bN6BesS2GCfAICSA3RWH1z9NeFk06PJtJfr87sp4rj8p39QX8qrS57
SueResRVE8Yr3FfW0aMYZ0hvX3NKFm7vBvRUtF1SnX0RJZbvke6uSTlN1p8qqF1C1Nh1vJbV4jFm
zAjSK9Fi366ONf5aWXvHc1RvnLkv/0IPYlOpFW7bPb55rhg+Z3/nh8WtWcN9SlrOF4r2rBeP5dBY
CihT5n443ZSOoOdCP7zMfei/sf+kmsmCabP0ZLAz+rFo31a8+D2P1z+UEU+vzPzmXCGRzUn1sxUW
Yisas03VuRTJ7p3jVxxXtePue9NJg40jRL1DgDch5ypYmOvMux+tMKVZc7qjs37m46MayZ8lX868
MPlcgkA/BdIpTtirm5Pjr86uCGZcfyJDTk5sbfFrkcwKMdRKl5NNuOM92173STktDYK7TiSzFdOz
NnMaX0bQ0y4Tnr4hwcalbe0fiYZdbuFFkF2Go+LsEf924POeH4B7QCIJsSYq/exUTAiuzttDHcFZ
A3xgkI7lgeEZGUnyXZhEqDps7QZwVLvaKdN4gHGz8RXIRMgBTFTnW4A2N2bNdeqVe16remuO1fuw
eE+jSSXc7Q0dnXWT/bRuvZ9qUpgobYKpPjbRchARoBSbiL9iTRMzXcUFWEXKpqm0YvgXNg9ni+88
YOBsEZx1Q5BDenLHxaP5qUjiJI7qrQTq2uxMXLevFXYS5ViJtO/TYS7eQVmfF1Qv33pt8puGMM+/
isIB2YVryjMkneq97pbltwYZ9GG5s3tKF2NL3s+I6iglaISJTDAeZB720RG34ES+Yl+1es/zyaJd
klH9Xgdt+ePMXn5HHBYqydWHbj4ERpEElVu/4MGwPnzW7RDoTMTPqpyMr2wc4AoHcEZBcopndH9t
uQmNSN7holkfFMxfxu7m7H+Xo1udbELUdvymvfCUeTC16/+QFhZcciokK1F2Jb+QNDGeUPNw55Bn
dwgHD2foagT0XMG6bzHpGw6+Pc18SKTnZQFGRtyYHUuARu/L2Fh7lTd2HJmijRvyergCwZ0URINE
WbZJiRY9mim2DQ7TAUzqhosc0Ud0fSV1Me/ydbiRuLGZPcPKwntwZqyFJgRmW+LWlhXLjBnvKiL/
Va060a1zFTjmP3PgkXPWTedZF1WSCjEfIJjCRFw9d6uN4BJETOwzL3qCmkUzO0/yMC3cQdYVBclA
NPDQ2NZd+sJms9z7rl9eCCHH693PZDx2C16RqfuAqPNbSr0tm4leZShpstr2JBjFxzYRSojjs5Oc
m1fk+omTDs5XgIE+6aGA7IDvbuDt7jP0+8celi49qf9i+Tz4I3l1d6DGmLQYzbhjppUsYqakgwMb
M+Ad7+BkPkmVXVOQVrzQU5B+22F7ZhmxVd687s3O+LiKB1AY6I3b8BhHvRxx+rATxmufhPKn9BTN
BeHqfTs1ONTlQ5r5w8Zt+Vxk3QSJCOWbzqqR99i7ZWhTvlJ+VvvOkwSnjgZmRTiKGmw1f8zyGDoY
lctul9U5a2Y8JYhFOwjGjvSO4CSsY8Sw97C0IzFjdt1QWo8MK5zMuK+9dy/s9pMYTxmj3WS5NjeO
vzwgnIC2l5VnsTjZYV41iPcQnPzGHGd85U2VbUGlUf+69p0zgm7SBaKcineJ1HautxYOVkFQ1p8Q
0wIDD1LVVt0fUV5jhGFuCIHJeqzzOZlNUljtTOrEIGGdbcwnAW9YSUl83HhiJlaD0fkAYzRVNrs0
11P3RojCu6YOi/GPVDHIM95ASx8nPR/IfxVxmRfjg1I8MVWtb1kpzJx1frmrG1FfmrHqn6LUvImi
yToKo3merOWadvijNYSifjiHa3Ap+/IVojCjPjU/UcHjVSKU66G3Av2TMbizy3y8nWRofJZFFdz5
gOOYUYxQ2rmrEq+u6zO+dGIRbH4YwFnrg29X37PA3XNNPMvZLm7RFYJ7nUBRQcy9RdH24jLENwnr
Yn5vU9mLIwLMeJ2qB1aEhyYMDnle1rEMNbeTovxyQFRMYzIZ4q7FqNzr8h1ARfCwDCJ2xqV9KKfB
++q0DB/RcgDeBTDMc1OZ9TmaM8oKbbvPmk4A1KmcErVC84cYiYCBOSZe7gBQQY2cOnBONkO8WJrq
dkon8RphKL9LMVB59lw8knXPyG0Okbb12t1Yclk3eRR+DQNrxXjoFvtGKYupziTTo9mBvwSSPdfm
J6hX69CSFEkEg80gUO2Vk1m7TjjPgqNkqzM9nkTbzN/ogwKKUUIIPdE+OliozHaF4eM/GpP1bTsZ
kebrHhVvzDd6cmZUMNFT1bK1weC8QTVwxKN2zir3aLfU51H32cMWuErIMdfNFOJEcpD2ViXTyjix
72tG6xzsUQ2RA7TZH2LWt33NT1OWw4+F7rEfKzgTxR1p3dsFfgGEWMPf0y0tBz838x1C8deF4aPM
bedFNNFJMMgjUR7QRPPPWJAXQef29KqXcnrTjZFUA1uXMJ/AwanFJiRt9c7BOHxAsz9DjWJZwIZ7
jUEbiF2ghyzhXi5i01TvwRS8TU33RDsLeawBhzJ5CkV6eCREfVO5TIw13FpRZhfHO6m8P5cMkO6R
5Rc7sXh3ZfEDN6AsNuXEXGZY5C7A4alpCD8KaevvcdTenSzU/FNkSvjJVDp6q7W4TtKBh6YxiFwW
1J3BkHRDak700LQpkvoq1NErGe+dcWZDbtzBI28/uszzvszrzK3mb+nzm67vU9ibo0EErTVOiR3Z
A2QHo27wxoHv4FysATtL09p7tmLqnE7yzqY92YZ9bt6gl67ArwQspNzaXP/AWbCZwfnNL8UoQQ0k
UsUzOEEOMEJJs3NGSixrsvTXxEE2UQcVc6f2NoVZnOPs+3CEWtRN6joLw82pHAFatNqK644U2f+9
EuT/z9A6+yoI/n8L5Z/6r6L9DxXI9ff/29b0Xw7G4RCntulgVYquiWn/VoFY4X8hOY+umisHwTe/
7f+oQDBDQQtE7hFEWKLwLvGv/q0CsQPk8i7xd4GHYIwstv8VP+l/qL88P7jC5bxrNJ4bBgEH8H9q
qlQoRkYkBdG1NTNsctQNtR4CA7g0p1/j7wlBnMjVBG4zbgJpaAGtSAKzyKqFdSkAyHrcIEDgV3C2
RDSYdZNNdCxFOMIPBWERd8uYwhvkYuy3UaPy8PH/+qzv/6VU+w87Ez87f8l//Yur64wfAu02+pZr
bBvmP/N/hu71izkVVS3/Cs8K5QP/U9nHU6Rmkyhk5NubAKUAOpZlQU4BiuOC3ZLTFdLdb8o9kn2Q
2ymcvQ8unk1fCCvuLQuGFfmE3ULVqAiNgDvoOOKLXiASm5GGiNWis3Q+vtxg1LGsPeHvIGDa4xOE
bZQAbu109wYRwA6cj4JWUGjXm/arTGs26iuO5I3tDyYbkbVh6RfVWCiS0m/ktmjWcIgLqx/uDZt7
J85tg3W/SSABgni8NTOzsFRg0Ep74yX3l6GNM1rYcY/PvP3rgJBHZuzb5XBboI/4CIGGWhSvC+7b
/IpvpTNitBbMRLHFMqWZ3UDFX9HeToGNpbkzgE3zh1zSMXPtpG6JllVm30BOxZ39YdhwpuBfSGE8
rUPWoSLF9+ufoJirJamrsnguLB+JhV8XigEnirMNRRSfI5PCNt9Osx70J/+1UWB11VI95+hVjYdo
0D0SA3S73AJ5Z6JCHCzvRhZZs+yw+KpqK1ew/MBE0+FjRlMlYoP4PHQCCxERbFfS4CkHsdpsTI9N
0SEUJqxoplGkArQFygO4NNY1cSPL13sAhEO1Cwfj2kANnKPsa6yoiF2wiidP4W1maB0ELLKI/HwM
1kGimi3Jx9jOpd1/dAJq07FSqf2gLOancUdGy6mfiXdOXEnDsluAabEAoBIcbmdW1ljb1OQuW7CL
Q8PeRprDsfZ9htvIh9ZTABiY+bVZh++CIjTaSgyp9dbxRP6Wt4zkNrXbV27ipaqdjkaGXnQjS0Is
PlTRlH87MDsZo3Q3s346b9S4z4kuZIfRGRp2c+t+WQNaNaainkp30IqaMMZrXizJNIly2I68Uyxa
Oi/LX3rCAr/trhSQcmxz5k1ivbZuC3IP5hg2qrDv1hE7zSnTFn+YW3QT2yPKM9774Zq5AJGUH4xP
FzROeu4g6poxHW1o7doo0vdtNJjWdgigpj7R7YMPDw0ax+1shQx7OywnKde4hcTGGrW+17ZZEWP7
r1cRer9krleW3J6Y79tJf2qyhN1DDmuY8GBmm7qjkHa6vPlxK+JiqZYioQ0QPFXRYWboPdaZrzon
mNAFvKr5H6+R7j8oXGebJQ5Bvrt/Pa4rWCfvXVjI1Rl2VBwN/3roRrrQaBdSRF99y2gsL3nFSpc+
Ax1STM3xRbgAUku3MAYeepl57/aIxOGImptNcLYEEMzQ1zzwmThXtMTifhgzywUPNdedbylj2NRl
7n5rQ8EEB+/9U1aQzJgeluc849SVk+2xIwdkDT97xjsZ2vKQNe3fTOgRwSes7J1PvPxtUNsBmT4V
MNMdeCSxbGQ6O4hXTE8lbZmab5j8BEd/ZSclA/YPjaDotkMq9hLJkH6tzbLuU9VmdMYVBop4AWIF
ObwSDCZbUo7HrqtfiS2PjoOnuhsPCrHaNFlf3jsKdEC8lKFzyCwzDDZ6CfKXmm16mGtM811eUPUy
4pjnh9BWghBs/gSk/FlQ2nw+ExMv6E5AN3zP4IPuMBmQFGAXaww0pwAZ6g2UVQzGHqsO3N/WXqR3
70PBu1hhz3fA6uJZYBiPqfC90xJoWv3xyg3uZ1o49hbFIwSGSvMZhsvd2orhArua8BHPWjiO55cq
mEu8RstfxpjjW0j8jgeKJzXK2OecpRRuuvRNV+WTWMfsOA9ivPDT11uJh/ZDg/bYFLJIAXEpwPe1
6HB98uhKdrIT6v+yPa00g0khc5axBgCtuOtxucYIn3lzUcMNKlkrRBGmV+d/Rbc0T5zYzKpxc/qw
fPsJVVaUVfxC0OR3yIaiKlHDMO68bGoizgsfG2fOnWDHDBvLy0rEeY4qYRJ/kCYUGC6DojeI5Jbp
V7dGzsFqkLaJZuxyYA3B8F0Uhm8mKePYp0EN/h7SA5s5EAggpYNlnkPCXRB9dZnv3wKKr44mOJI9
J4lgOYz0qiXK8mS74XCo22AFU9VCRxQ2K+Uh7wmvyOgNv7kamVdUTMLYCbFGabp+3GZrjnJhBvVh
nwrKl+BQw2bvNuDdcho+4Ao/BqzYXz+Xf1NzHW+yuoOzQDX1srgRm0SzCj5hAahi607999wqJnRY
MtJ4NNOQtVIg2VnwXPC/qhCqlvTH0dms5fAIwiPdshvTxXaMVP+7mPP0N6TxvOeEHwYaXNu79Rx/
/mNZc/Akcim2oyIee9OlNNqiddceeCK5005qhw+9vUBfGRcCogyf1hJQCPuwbH0DtOud5zCnPQz7
9IYdKxQnc7XeBBXXzp6m+eHaesT9Mkeb1lw6hAp9Jj9mjMKcH0E0ojO3c4DaTU+SDI7iazk2jb08
VA5Whw9Ui3Sidm2UDN0qUCQb6x9yslnK5YY9qv/BLJCX3V4hpKyO16rEcC17hKEFmDicletuStVP
r+Hoc/dzHISsE4sVB7adEuOTF7O9a/Or7MjGRM6YQvEQsVhtnWAHP1rrHbdB9Vb5M6z6GUnoGYeO
DLa9GTFknSeC2YZAQjjpBvYhD0BkpsM8N95vU2bdac053Ak9cLQfExJar/sc314er/iam4RpsoB8
rfkOwhdG+kR+h61oWLGTZ8Uxl5Ve+E7OGMnhGi0jQHsPmPYhtd2sRlUqc6YDLY9x5/JybVm69NG2
S1vj1w5Ebu6I1yrSbVYvkYxJNRi2MtLzTuk0g3TRyyLiuus5uy0jYGFhCpvZzDBF4tJDEiEQLB0n
sZ0GzISPCvECVigZBVkScm+STe5btfXZFa71yfxs0fciugaVLK7b772CUog7wGRC0yo55Mm4yl7c
+1RKxYWZg1Xx/i/2fMo8EdGlc5xXl6iMpvdicfsHbuRQnlyY2aiUqTpKsusLbq6F7IgfwYKqZp6H
u2KPu0Z09N0O10cdWc7BKVWT7Us5A975B5Iu1yvlTSkP7O7kmFStblr61kM9MCzdFJGU9x6gmOGa
dtPvhYM1qYFkBCWTAm/aipYx8HLtOzhMCv9MwKDHlK7S5cFJs/IR6Dz3qtu73l+KI4RbpTXwGdpD
cLIcgtZQVANXR5UcTXDrMqaXOyPV5VlVnXNuprB39/ABUCfUjA1hZDbAphMD+QIZD0jRmHRRZ3wE
5KeEqNjVcEsOCoYRJqkPbpo3JXQBk/Wo01+9/FqCbd5C/UHz1hqEfSGfhczIAtb1WMRMFOsrZcDX
2GbzU43tnhIc+MvNaAn/N7OCiZSBHIGdR7WVsPwlpokMlE+Qsnh5SggGfBuD8EkFc3v21cUsWShX
C5Emm6mDSsUQrYDGkE9gSQ8w8ARbMFmgvPYa1UKBMdcBqnYAYmEjVs+4mC15tttVeIZ1ovGZ/bh3
RPEayXLyYLC24Tt2lWxbeC7CXIW87xU9V97wl+bsQfwLG7eEo3Oye5aicdQEvL6j3/LXzJFsvIZ9
2V5Yd/P5L2wNKpRNZXDBPkJ/l5nCfXHmqvtw6578mDkqPwkpoJi36k7/2LM1PIRDx2oZ0V7qMpFE
2NvazqSO7MBatAJCoNUjo2faqH+agLy2tH1ZquqVLUmINihah3UnV9WFhytnwOEBcnODVgWDFrSp
9K/jqeJsFqY+cv+HR7y18wXcJSjywahFv0VNvzpbERmYg6j+Jug0trO+5da4vgowE25i+WJltzWC
Qs0jQsJqr2Jo5KTdvBm0Du/Z8LAtbmvXis3rYYEX2rHjzpXTYbSz8YnyGxUBr/8mBIKBAPDaEOZd
hgOTgewN8ahEQ0NNSHp0jce8z388n+WduQIU4qUjlKAOM7lBwNnwJTP3PeRFWu0MJkAP7hWGO7qN
+1dIz3iEWzl+RjqPnjLcDknA/bq1A5JeYq9dQ3A9Yxvc+7y+v6zgEQ30tCzvqGHaHhAVtNxtWyhY
PQNK0A9rZIgOQsIEiXHtv0Jl+fxzFw7LnQTbE0NURaZYBVdBag1PEwgE8g6ndeRBIoU/QZbQey5L
tKL0lGEdBKRfMHlns27qe5PKY19G41sRBNmLRejE2R5RWBWmYx/WRh+o3pY71xjsd69XKAqaQeVn
q5uYt1KcjHt/sdt7BJsjE2mErdleu1ocNcvsXQ5d90XXVrAPMgr4wXQQTXnybmKjn5MJ50SXtQ5+
QEwaRC+muckrGq3NOWyL8sAUmXckJdSwjKPCDk+4SOwjt89vrrLsxzcGgmxyy0lwH+p2C+3Fv5hl
MDLUBuDfxSz2oytndUYSBH72pgnJulJ9QdhU3fN0ctdHMGIdfD07BQ3zvSuwxDIGh8zfW5S2mPDi
hsaPTEs5Quwq2iR3lCRruP71Zv4rucwG1AunPrulYR8kyVcFFxpyLstofolvc5IimIa7qJ78lQoP
ENeuHElz2udVO9+ynpoeWnJu9kFvoUQysqxOpiilshRBTmykzHDIjjOAdvggLHJZjVFfp1Odx2XY
lScTK+8DFKavNev1ifJiPlSLP15qETDUh6x3ZzdT/SqbXA6JRmHB3cxF/wbgftmj2mB/Y9nzHLPB
L9TOQXwRg0xdj2k/Fs6B4Lvom+y87rGdzJkvH189HLG8ns+WqlPkXsUA+3QGz/+3HgcaF4uqhnOS
ufxm7BFhK8NfvgNUHXdT3/fi5PmevJ8Cg5cot1eOe2i+44/JVpSCuZpXitnZeRtnekJ3FFa7r9hm
fxNmECKgourg7V2yDv28QYPCY7xSk5PIZkKDLcSTS0LdkWKc/U9uetfQyQx1naRtSnqnzVFxCYSP
Q2p/uCwFzi0C/bhprXnnEbOFN9UwPk1tBntbBsjuy1Kf89TIjkhYkPpA6EuoUbhbx5LBflhZ6ZGo
PHoDa26Xwxg41oueg6K+7oO8KvFn/s7at6w3AkLJw5p1pBlHRdV9prvh08tav6Y7n7rnRafPI9T+
u1r7AQrq0eDFYcMryuexlY23CYDTzrEgvOW+cKWR3i0eTBo5yui1NesxgTCm9suUVSv+WuWS24UF
cTvgM3qkHlx3lnLICQssb/yuvHb8gsc6MjEb5B+t5orIDiwkS2HUKChqd0/licYwjJR7NYb3ydRI
45YLcPgWiNzuydUaSDCReJn9Vdk3Nq0/m3imhUdVk1Xa0SQ9XMNqgoCkxm2QLfX3Co1tibl6o6OV
N+z9r8mTY5ofLLfhoBBrfgg6ZiiKYh05vC/C3xEdDVqYgKZtO7MzpQbwjXHGD+OvD8TGiffBW9gu
Cnua7xc0Ubsunz+5jpsnAn51ElZNfd8s+VHw0+4F0Vvsd8i0/HWVr7zTWs6recqCcFLJ0Gjjcx29
4T1s5lsMMTBDmN/G2gkQ4mSt+TiOZYNarrIZoJnFR1RN/QGyFPPCwHjqUhcLJ6Mydi4zXiXGGAbV
Nn0yiV+oZS9SrNWRdhIlPqFmn0ZTWNsKZcFNybc0d9Ivtyh5pN6wa2mPzHrgLEz2chTX4Chsy/wM
ZuTxKjiPViDEiaFfFudcU+QnGi47gnnBOBUYeWKvBDBuCOkhVWcNrYUSwBOoWMbI+kgFlZ2aOvwd
AtvKOeqkZjbXt59B7lDD1ctfq9FqN9h18WrXiFVTIy22c+SVJx3l402Vrf6tHdQvq0H138r2J+hC
89lDcDPvJjScd4AxNy6ev1cCN/PiQr7F/DohhT0NbTh/hK2ZItZzqs6+J/yHGVDrhRlD2ECg7JhT
osG29EM+4y44uWjq+8blZ2TU1w73xdowTA3Iw8u3uTlgkGpAfG4AHxPZu1wnQaQDm8MeyiCDy8HJ
qFKjuTMJD6kN8wXqt9higWQRleXSPUPb5zfQ2PtoYFXzzI2LCsVvC2qpTrEcIvAvYzwgaUaardUT
jXSe5w7J1n+zdybLcSPpln6Vslo30jA5hsXtRQQigvM8SNzASIrEPDkGd+Bav3t/kDKzJVam1GV2
F3dxVzVIYjAiAIf7+c/5TpOyqWJyWqhsJzSWnzN2JiEwy0GyzGjX59DFdxogPqVEvzY/F83/SjEX
rhBsKMkvMQT4UfaHY8IA2gnfSGHNJ0E1muJohsNV4FdNhq3bUEeFoC/nC78w2k8/f+0fY9yrWu9h
BsDwReSdohQGGD8EzgNv6ikzXp6Dpic2GDoYF2YrjxZE1yizupFJfzneGHHhUpAwGub+5y//ryOP
wOeJRQaD5Hvgeu6H9576IjW0h5K8mBb28sqsKTRNQ4DJr3HliumuDVyLljsz5CvQhmm+5Hnu9nvp
o27ulBzRZ9jzY9GYAUQWx/FISevp2GCCP4jUrozILfpOXzXASomYzbljfENU/S2v9wOtiI+QfYfr
A9AF48R/uB+mNkbqWYjZWNNsenc98ucpOvjKDcXyNKHO7YbCskq2SgUznbQOGMYkpbWOagytHty+
qKrVXq2nCBYFu3qjM7zyF4zfv/olCTibgl3Pin7y10j96/NNhhD8H/+0/pfjsNj6MR4tr5VARGPH
8JrTakr4vXhwX2Ney96gujOrycncvnybIoVNyEGOPmbb26VAq5F7fEmMWM9iCX9xE6xTuR/mRlCP
hctmXAQ4NUhqfwB1IGyntGliixjw5k4332663iZRe7AwOnsXrBv053oZen3kN3L2jhPdL+VFWKda
l4SfB4vTMf0hfVR2NZdLrx2ulLjT1nzKMNlRCdP6wQvOf34NOz/iCAT2GPB9K3XFs4VJSPUjtCEX
C9R/YiY2NQ/ukVPMZfBUJl077YyZG/u56vi+10C2Sw2RDfcYY6Cd5hfJDGTgVPgY5I/Kso2ZY9lp
Vu4ZgVFAoESP60rIlEUzX6dB1KVBNFfDbD8IvLnEhGUJSSXAEe3uO/bNOqoqjhrspYGOG0FT0UrG
LfDOiSm/cUwHrTXrmJls9RIYz22qAnWt+tS7C7UDYtWBOdL84u6w1wXk+3FgYLmE2gNoDQCtfE98
uMEXBhOVz1BnQ/JN00OR0fWyBUy5xNuMPVODk7ZxnXM8qxyoZJbZ8+kSeklxIsya/+5yaLtE/e+z
Q1gzot3WlnDbIxbRIj81vTlw95VnCoMYKu56OIkjoxsyV/xTW0OxZ4dUm6GKAjnmwXNLx+yCTcTP
PyHwm/Pdz6+EHxdTH84Q5I4AgAgXA25c88MlnCoLo1xBFKwKVL3uoJNtkWmci1TunniZRA8wG4+9
hDvYu9kIcZf9/Bf4CJO0UVVdkG4r4sAT9Pqsj5rvbnMQvGKu8x49Oc36Zu8llssmcgnQFL6NdPiY
ffc4jN30U2ZQyrjBZLKurNBqX0WKqXlbtiJzIxtxNt7aJVrlvnLU+EQzbsXmm3PNsTEp7IYru+wg
xqJsoeprDrC1WAy8npUdG3AzECoPv3hzHz9eJuwODB/Lgg9G0tqxf3xzIvUSM/aGL5xMunOUFnp9
7ZFa2g0KQXjOKXKMN5mFoSj2i/S5NbEPRz5FKThFgyB2dopScWvTQIu6nFFGo2nO81tb62FeDbTi
NqSy7tQbiWpcUJtX51umNzXILFNZ55km3Y0kjGxOo0ZeRG1djy1angAiELbyxo05DP2CRbOaDr67
eXybd4xVwbOp2WLRxrbw4zsujcYvRVN+GZx1ruYw9eAMQSkF+2ZcCTUl7EE37bnGmvNySjTcsQbd
lT05x5qhc1K9+/lX8GG4v/5CgR2uvAzG+7iU/A/bBdCXGZsIzC2D4nF+3MBHvs3zkBLdZLRiEOIY
/O6nbsJOLQai2zsl5iA+C8M6y1CbBrw2ikE1CeNEhO91GuTDLq9M78J38A3vR/jL7zKjz/NUtF11
Pk51V96aKtCcr9YBJwtN+9lue3EnRvR62mJM1Luv/68xiRax3pxgSszgA6coMYKi3PexwSXSDHSm
mFPP8U2Af8AA2FKLE0E6xxSlGGOTLl0cAuIVHTpc0VONWkcTxZjyI5U7Q7fBw/AprBt+WPl1AmlX
Lv7F2h+7I3j+1j5g7M9BUsQjEKeAEy1jzrjRJFnLrolqUpZUiMz5Omo37OJsLlvrvg9nFGHRcPbZ
FLn0af2khqg0W8/a1iRGw50zVGxfcf2Rkmv5dCn1tUbGTV+/2P9qcMzfOorWF3pFHaX2KB0gn/z+
wtHz8PzD/9jVQzYQb3iT881bD5j7D2jK+jf/f//wH29ff8rd3L79xz9fm7Ee1p9GZfQH3w93y098
Qm/1W/Jc/ugU4l/8zsi0rN9gZZsr/hAMI1tzrvQ/rEL+b4zVeKKxS3E8XD+sQ38AY8BnhialEj6k
kHWFYv393SoEHZn2g9AGJrPeygCS/x1gzIfNErt2lnmTvjd8NriFrA9LIeORTM9VfO1lhvXJk055
D/NGDdDaeP5hnADa0ZDR+8UKvD6/vnuWf31VDzwi5ZU2NBxn/a2+e7r4QTKDdAopbWM+MCSiI6TA
jOC7r+HqXy1Ef/kiIfBPOHHsCYMPb62z4y5IhuC6SFz3E276/o4+Qz1vfv4qH7YlX9/KSu/hY+Fl
zI9FFGMQd3J0g+tqTMmIBeCirl3CtpROcKDmEPL085f7sEX89nKs5lwytg/NbH20fffJFXBJfWoH
8D5bIHm1c5soS5z1Y6B+8b7+6tNbKdy/v5Dz4YkBHsgeiRVdq1JCJeEpiiaNavzzd/NXV99q8wKn
BDXPdz98RV7Soz2m3jXsmvCGv0R1AEGb5aRcWgOzTV6WW9dL0ujnr/r1LPrx8vN5Bq1gVI8H44eX
ZdaTzeT4r/vKkZFywcLS5IWxNU4F9bVNWNyOEvZH7Zf+owh6by/oiH7JEo+MqwNmj1WUouXcHgOM
qqUVRyXV19kvvoC//Gxg4HKeFew1PmLDRynHLsz9a1xJ/d5hrAt8IHd9nh9B9s7kI7xqHdc8+vlH
8xffemCa+O1AXIYhCJkfLy+K+PqU/c+1I1V72toyJQRoql9s5f/yRdiBsatkTQSk9eOLSENO6Tya
1yH4KVR4aW6WKVC/WGIwAfJjfvyW2e3wEiy9foC++uG9tGmSS2TmM71Ma3mgEOpTmAclwMmgChre
WEjwsrQgpUSTbY05XGwyXhu3c6yRIafZvQv6JYAAVfWkiFC4tCYyX859gsK9X0W5TOMzr6NzMlJk
9PNtxnnjplAz5VRgZ+OrJa8HkuCUtlMJH2btPTyp9p4hkIfNS3fyPZ16LGkiCdYHs+H0xJhpZCEY
ZbQOJh5Ju7O2h/xuAC60pRPGOjYhjA3ruI5mbTPLejvybG/Z9UNXM4dk/HqG1dO5JqlIMQaU9uJZ
WBi/t66/EGwC7UIjcOc490CKIJNwcnBuJF44ve/r1gF8TroITwO34IH4k7NW+MI83/RKqCfPamcm
8V0NkkB0LWiErm+DCicotSPcP/Hw5qZ0t9I2PBivWEL0u0RhOUbm8/NIKEpb8OoY6S2fY3hs67pC
7l3Yy2y5xZJTr2souGvmdLgznYIYRVIP8XFt+ooiC3xihFhEiqE8LhpgGHVjTU2UeH3xHiQO6IrE
sOxkx6F0aQAbQOTaZCxhMxR8kRARZyP7JvU0F5FkTTgKPRrLTrBbqmBPqNN+qmMSlpsqpEY7cjvD
wbJEa3vH3rMOb51MYBSpku6i4fSPG6zwy7s6p+4cD6QR3PNQSQ78dOLkQeupz4GhxrMgAD0VdU4h
r5apF6eMQpJnZvAVUcE8pSjOk7r4RJSuzvdZISZv2zMWOwOWAsfHnlqIM+lC5zCQpqRg+ukjEUcp
5pUoT1cef+t5hrGH8dUBnfCS+jmzppbsoZFR7WsBEXip+hjQZj9/LVtxB5hcBRAjWhsZUq2ko5qv
dymSVzHpLMO/Ttn6Nqnl/EqiG/G66v1s5+jCfvTbEarDkuY63/huEC8MB5SDv7Cx4osGYao875SC
8lFh9uKEXATqdsiK4axzGueds643X5HQVqd2UqgL+F2dtYGCNZO2qquFaducLhjMRqtkUE89EXHY
UgBVCFVsGRhRl5Lxv6tcSlMGyVRoqmbGC8swmjcd9qavsAU1Mj1Rdoypo4ErNCc6ILVupv67QlnG
vDgF3t7oTe4b4ia4UV0PGgv6jpnnECBG/Zppy723i7J/IsyW3frYIIrtlHuzt7WN0XlW3VzeI+CK
a5ha2UuoqwBbrxv2MsrDpjhmSLlUx2GV6ouOogGy7rXbHI8VZs0t77V9yWzFF7QEonoxzTj5zG/Q
P+KdYYjp1Yt/MtlVB6PGasKnsOScRhmP9ABEhEMlI3cZZxzNw4KMz2fLuSkJCxxbCJnnZWHKpww/
BFt9XeVvM18DBedWPd1Zdt68eoWBe6qmyBn12k6eoDO5D0haBOOKMK8vc3C9UEFJRytOEE1B2YvL
k3Db841fBYawDVRIP/scG2l6bvd2CqDLiAVYELWkICWaRaq9qpDVo6Z26HgwEl/cM1ef7nCYcA1q
c3wAs2Ik27mnFg3PUku+CEcJFplkcdWDpb34upvbsjh0WU8qY7HGgiMU3M5+i2WGnKeTeT1MgIDW
qKaf3HJbxHXCmKtLrHxPp4/1joYrKHRnWdbRzMQsRHtQIAJS21ZXQ5uUFI7Oc7rNMFiceWzVyelM
g2PuRmF3aJFGmISbviT/wsc0ldcF132w0UFb1js5uOKqV5VBG+6QLPcQAwi2T7kqjqdF+MG5ZiVv
n6pRNksKDIPy2X1YGxYrUNdgkPW3XiOq7CyQMiFBy3IMw65VoiLxMfpSObcCFKkEmtPbF4N0h4TF
mXRpZEwr68SgBL4/hzIBiaceUIQ5ddptCG2rruPdeldoxoABzQxUfXXrwy4hqdLaCmuyWrJyx1nW
PrWczH/HhxK6u1Lny2FxFMBlN+uaHmNhx/F1iqfySGSTyQgkp++Y3Kj3WYpyPnNbXDhYHTwIQyOk
gy9TYfQP5UT1077X8zLA5TMzjIZVcYVeMr0ZqbDe2H+jPOo646tnMgwbBywtjaVG05eE6brAxUuX
piBvGpue94cg6yHWzkDXopaJZXbUBToZMGhmBVWoTsPg2KDWhFlYW0H9G3RJgZpf5s4XoXNrjgxE
Gn0Ehh5Yqvbzwt4uBM/1kVO2xUrHkP4Fk6XEx4JS5uBnnK4h0B52ZGantiid7VS53WNOJ4yO7CGs
HmMzmIfN5OfjcBqHXD6RQfcdpBGqnIeN63Ui3HZV6/kbF3CAFxFjs4ni1N6zloz0drGt/Bavbj91
+J0UNAvpDXG5hbZSTXvtViswZSA9j9G4aI2dmbtQAd1x9LgUTe3pDa7O+NXR+PYGLLugo2IQGIxH
eRDt2XqUMRypOCXEGxZUtflhhrDk5iLFa1U5+HZFtqZjC1zb5BHGZsK4wbFiYDifEL9SGVc9eWH8
3xEHVHKMaYXgvIWpxmPek3HfnZu0NTHCW01oh7hnIAlMMJjzoyyG13hmls2UnmgeBfTdiQKwG+Ap
5xE8cnDspUyHIwbe8hOQn0ptGDwngNopOkijKcl6QuJGLMO7ynF5/lwucKjBIlRSXC+k45/sTk1Y
7MNuZn+yDMaWfGlc8BByqpIdkypoyO66nne2YApvCUrNBqGrEq9v0Ds5YVXHY+PgKLQQKChIXYSQ
B6va8jQa8RWNNbKu9N16wQynNMT6nD6SSDqx9a5HsvVHNmYKziSWHRxswnn6KkOz00BZPMR03Kqt
caSsvLr1DGcMjuSsfIieGbFxUlthY08nEuZreh/PcYFljmFHdWDaiuFw5CFSg4CTI6283BguDsqB
p1ov6a95nYK5oTg1JYrQ7pQV9ialb0nnNpuwc/xwwySXGu79iI5dXM45ZExd1CcT3ofpWC94IyB9
VBWJU8xlNZdD0r71fNCUbQm4kuAG0MppetatZKmH2QGebrbORrpXiNizUyGZaY0j5piqJYC5GDSi
bqkH9C5xMIcN3eFLeU+9eh5CMlsM1mXbctMDsWlmnEFq3GkG5PK08qZpOMaEW0zRgjf505hBAzj+
emL5twSnv1WTvheT/vdl+1bfDvLtbTh/bj9ijf8b6k4rs/vvZactQxfZ9N/LTus/+D2f5v4mnPXM
6DvoTgipnH2+iU5k0BANOBGx7WLQyJjhT83JWKUqz6OtCnGJ+RP9W3+KTuyef2MgRVXXOvbjxM7c
7w/F7Xcp5meY4rVh9buzGWqMx6TY5Fzr2vx+SF0fjoB4Qs2swC7eJqNEWjCIpK5zhZtxycwbmpIF
WWqCXzvXwodi1lQFxUVb3dp1T4Y4l3SFNHX9uSzX4jxMZoTyQ3dkUYE907Bx9lgRueubq7gnpER9
U+qf1xZlcNsl8BhWiD4Z7ziSxFRxUWuwmRyKk1pZV2dNLRvKL0BoGrjmlyjxXX1O7U64gPOL23Wz
tXyaSaPdjmXhIleD2SNBdN8xkXnk7NXIrcnkA0AeebKDGec62TYq2LEpjh8zKI+vOpSe8QshxV4/
sP932F0/UEHRCe0qDBHJI9ofFDX8jtZcVrPYZNzOd0tDWF6sHamE1FVw3cy99YUa7XLn0Xbcs48G
57Ol4Ly7Ca2qeJzJM7wvXbkcLfHQWtzgFWkEd8luGftpxbbOnU6wvArnqFAQmL67cH+/Or7P+v0o
oX393dFh1nGTv+Lq7VXz+k7TKmlaLbu5htJWa5a7UMQHJnZ65zHjA8Camb/Sf36UVv71BT8MH5zY
TFNfgZOnnxrGsHlZocVbPU+K0b1m8IYpgM2hq4MTc6QDOq3PgM9flKV9IuP50Y6nXc9eTRfq31Jf
vv1ezBiDgHuP7Zrj/PhB2BIHKhc83QA6jim2qJoTo9DxL8bMP8ovv7+KZftrOQ6Ouo+KZQt/uff9
lkvFEMOZ5My/65xx+sWX+lXD/XBFekivqNie7+IX+HCLO06xZG4eckrIA5AdWeManFpBc5+S4wZU
NaY0yWfsvB9NUA8PEks6fFXPzJ+BYqiGk+axP7LRh/rWhMCcOPqQNK2KN8sue+zDS2ztIJJ6KY8c
SBoYSwLGubFevfwwPsLx0nI4De3yMmlv4Z7Xn7o2JdHIRhvnWFzuyBthhu3qUZGdwiXJScMqj7VJ
Kn5j5Xo5xiHrpd9Uvf95XP0TjfK7234dw/w+Xrl4rhivXGTJm/z+afX17397XFniN6YZnof/Bd/G
Gqj+43FlUpW94vZ5VAU8t1aq/p/PK9sBuO9bDKoDsgziq3r8x4zEYnzCSAVDEgN8pMzg33la+eJH
1R3tkA2dScXZejULgtUfVqhMdjMxqQayb2lPp1W+gBfmGQRPQ3VS4DEPcoalY2z6R7Du2Os3fTeY
Jw5hMuOwzkFImBSoT1cxqJ3yJPZwsHwhuZp1VypwjAszT5fiQGq3XiJXdfFjiYdf4Q/V9avQQ/rS
6zw4D4faAnYlyjbden3nnIymbJIXZVttcgYWdiEJOgCpMr14X9bx5J8CiDZxgcClYREPK+kvgu6X
teSeHGsrz+dBYn4XHLnvZS09agZlLIEhAtNZaK1JC3yNSZ0u7zPV0GtYgEyoXVDSfBTknp/vUPJI
wGhvlQyjvExduLiMCrirUPvMN2auYVfvx7Cc3ADJpwn8ZrOgobpH1ewPzm7IYx0/BYM9N0TQZse5
8OBqUMk9jcD2WJ5TuJzLJJ0VhC3iL+PYjI9gw2BjdXOMmRFYg7kfpwmsn/KC6YZ6ZIJ5ZkfhCVkQ
lV4VYw/nxRkpuW2AcctI26TpNu2YxXE0mCajdxpirUjmrQ0vg15lmCPuaezhRtwOc/lptgzHBxsR
5hfDbATm1pm96rWZXAhpg65TmsQwNVe6QNdQ0p4izGb5U+UQl9yoMiQ4ZDUZjxezlfI4xlzD6SO0
U5apmcE7cKnYJVcCUSPCNOdYkZuPny2lhn47BcslYovaFfOgIYHazl6mtncDkbB9JU2MO1t2CqQN
ObBPeJbSIyB8YR1BvlweAO6KL/Sx43An3Ok1O3T8tfWFLDFKGdTLXWCl9i3Z+AlYltE0S3yENrQy
cRQAx8hxsKPflegjbUTfqD8+JR2C5VmFZzqgwojBYMul6M1ODE3A69HHCC6HFjTesF8u2iXFcyvx
ASVbmdGKcWGshQnrfVE0exO49t0CtuvU7WQY0Rp/hmH4fAkHIpEU9YUtic55NZkRaTxOphLMKW7T
DQP9kch8OLDkj2dlr8wNdvP6JRfybpYSq3OSmNFIFo0zmx+8Ktl2kaMpPwi7vNlY0yTW/Uuwl0If
ErvFRZeW01Ge6GXbpsYDuJeHAtDooXGHfr+ookCbbElXdeOZJkzGVrHYD7znI2buB7v3H2LT2TV1
dtQHvrFhqxsSALLIZ5lS77C/fel1/WmZvZfOo+WafmLa05M9UmbwtpTuFwPaTR7EV8Sc7dtaYkpy
FYC1rEGC0mQK49a2I4c5GJFb2lRL5X+BwQwkbYZ4mtoqiTxtRoVou0MwWpcLnm4Y40a/xXqAEXJQ
2cvE932q4/DgVZS/8eSHji3sx7pJHoeGqpkweXI7/1ahOyAGlE+hGOKocyHXTsZ40XIg/tzSYmfb
wTGMEjiRVg46id3l4pftih+9TNL4KI/LxzShqqxKqAzCPrg2bpvxfWFV3g12lnuSIZ+BvlwqoAtF
P1AmmiA0NeO5BsV8z6rebYNxaN69HMV3tdhu7UywWGhfUxTXejcYeVda/NTs0kSvgeJObcqSXYss
wRnY5FDyTVYDkJuI4yCOTwuAycneyrbM9oHXkLyzx/YoL4cnJ8PMmwvvC0yt4rxbTKD+obxKmPJE
ACFQz2MvPOsZUq2U95JMch9cmDU003YUN7K3Hktlkrx2gDxjxLuGIXmU50gqTiOO0Td37N4+p577
Qlat3HL8NaF+6cdBx9QSaBnvQXKKnef06XmdFWzQB8qp2PccJRNqh0HJxCg7tu8tBRl0i5w7WShP
k84GvusbxcYHvrbziuk0KPpbf+yvWiNnCWmzNBr95ZV28pvKEt2JN5XyoHz1qSyT6lY29JyUSlPc
YJYdBfa2fWTFw5FtUR4RANjmoJOtPRdmlDn0uml3N9gVmNfCyD9nyjmQo3ip1OjeTQosckX6kd6k
hqxitcs7KzyqCKQBB5/aI6Hkfa/HL5XXnBcFhRfr3Kibx4eqcT73DEy2LDbGBW4pHxVqVRaM9rrM
hGY3qO8Hk4wpnrgTUy3nzbrQK6ylY2xvrR5cYoHUlnJHEQmFjuy6h2K0qBBM+z226mnrOpTtiTAq
Z4OrszOupnH60pjVycz0xrG6434xCXnX7jXrW3XhL7znIUBwzmHYb5CEv8y1vscx+G73AC9B282k
a+jDaM6mDNaG5JS1h+98TfoPuSiU3OvaAMXqnrQM817SSVHCUGlQdioBv4sO6ZYlXNule22a+aoq
abCgePkVFhHabJrVp67MMB2qjqKT3gYondxAq3Miv6e1Zgq/UDNxOQyle93k4sRTIPCtIF+AERF5
ro94tBdoWLFdstzVphi6d5Ne3buh4WKEAF02JoHfyeQbCJXj7p1mASwPC8BoXrGnDy6PFB+NPUyH
xXpwU6gctBcMFqq5ZXNN7Xv8TvrVdxh5ZoD7bAt+40KOZ6HzxHeI5VEMwqRtgzpIwc9dMBYFlNeK
xkCbk6UhtjXE0cy7toOqAZBmGjxxmnfGrT7Tvo4lg7oIbLop1UNxn0/WNksTlUc5v2zPzsnulX2a
0c69PLlmN2h/R5EEsXqCHkVY2gdqUxT0xxj9WNfkjwdtHNKkr49C6U42xv7WbqaLOTHME3NOwys9
d/qavKT5QpGCTXMCzwpYhDwYUn3Lqa9oxBFRCQ98aDU5+052SyIeyRiUtNkkBT0jSL9cQ9cwGCC4
7BrDUeZA83WT9B13tw+iF+BslbeRYbqIZ5/I9TpmFDTNvWlVqjQuQSpmK9QtKMzPui4VDO40J3a/
8OATNjJnExFmdDt9lueK+aoTZ13q3tiWF4PEFZXeFIWRdPmBaQlkD74H1R/sEIBvuqUTrqTIjJLs
+byyzbGzexKcouoikqt+wMeL6igcUsStb+2Cxqkr+MiVI7Y9sT/WhWLhQXOBxiz7qz42JYss4a/g
eq5mOiecvqsOekjguyVhQDlbbcknsFVtxkAE+vWtpsYxIaMCpYwOQy7UHVuoK2lgmYXzYsc+PZ9y
SM7T3nDIvodygvmsAAMThiBS26b1dOinoaM9AoLP4NE9gQvubVJUp1wpUF3Dp4FQcHUcT6aOo7Rj
WwYHkg8dPyGIZIPemuUuSAQk5+krRnn5xlTOpAz8/bBSl+tsitNDoSrYzITGcv1Yr/jmuKL7CDXH
4zjsfeU9Z1PYuRfpBFaEmMgM96bWGOoIn+ZDf+KsQOk4LDv/kMZmbnJ7Q6KGqkmXuFGFPEAXK6wo
HY7DYgvObGSwDEu8ilonNAaKHtDnkp7jJ7N7ZsKCvrf5Us4JNPfYrIry2Gpr230A7YcZtVaywSla
LX2407DDKJTJiMFvEofxqWqy1bS+rEG9VWq3AkLstkYB67EtnlQDFPERrjkj6nZBvXDaz+M36Ljz
DUGuVxy5KvK43hBo66NW06CA53M4DtfoMacD40yHfnMMxMw9K6ZRHS0UpR8bvd/dNCWrnZiNUWz6
XkUD/M4TbwGasOjAhvwq0hMzYNniXRq7MO3pPpIeiltDuvDI62KeY7ARSJ2OdEnQVbFn0Nfc9aUx
bHsTOAGd6i5A6rZ8pjdyRIQy8occuvCZMSbyvZ47dok+e/y3Mja9d9lioNiYvm28AOyoiFJwl19o
r8TdUdkIKxS8RE0SdNbeaoKRfU9m71OG8vuOivfXICvaEOJyjN4Qy2uPQQAOkeqFx8pLC8l3gxMR
klzTBVcrLeqFI2u6a6VBwJgmsCOtmxSoDY/KY5mZei/S+cVohDqWBfEvIcM8Q3VHPzNGne+yhHXR
SAriB3gE9zMj6u1o15946mB7mnX7yZ2nZPd1LFu1cfrQmpWOAuKVpJ+HyCnX7oGi5XTik0Lfh+Oq
1deTMz2GoIcjOWd+lHKCwmdMAF139IEHXbLHRtFcKwq+sLVUZ0nGVb8ox9/CmqjYsyIZ4rMvOI9V
oU2DRefeE55cDSPpcW66xi6ovL2b+BS/JxMlVq1pnZCInzd5l2WvKKacY2k7Oyc5iZ92JAJU5H15
2yXgYWzlaiDeU/vIO2GHOofjdGiqaeYgmXvHfmwtF0yrWqaE0ueNT/BuEQIj3gm9pv8zNxjmlZzm
r+ER4XgMpew1/uK6yCl/P0j4z5vd7e7mYRf9n388vvXDm6z/cYv99vl7reYvf+Q37cZBu3Esk6mT
aQfUH67lrt9GDfyJLxj8mPw28A2huv8p3TjOv0wT/rC3OvZveAFRXELCRT6N5e6/I93Y68t/J4z/
5S/+vbgsh9GRZSUtaGpYKqQQkIvQDLMGmFg2UGyXYS9YobXnojSuc3d6iEcvGhPruBcuEWoHNo0c
60MpxcUIhwJ/ORCC/qLo+vIpCHS8nQyXg8/sxRwAE9rPtPfoyD7lmZE3J7PFAT2Qs3vJhiXb5dny
zsz6s4uovCdOoc6Mkjx3TR2JWVY3qvXpGC3S+Hoc1njmBIcU4DI0h4G7aVZ1pMD/xxuKI8jHT43s
bgj6eEzh6DzIRmL8s2LMWvoWYWKMRVh34UmP5yB83D39Mo8FD9kryA4zpqvVZpHJO0Izz6nMLmqO
avhlmKuacut0gFz4yxeN418sTfYwhBnGMOvMwW+SZvZBCrB7VdGPZ2JCC5+Eg/GHPoGtsAlqSj88
uBBUIM6Z505bvTMHAdOT4EFzwULgejibF1NHjtthiIettFGm+dan5XMfexdJqqElB4bBn2M5DTSx
eD0oGM99cLzOVnYAopKzuhV6Z1Fzl/bFKWHuYhtj1iri8rgJg8sRnvWhYqT6JvvuHX0RYIQguVkW
8/GwVjeCtFU1SZ6YioOCJ58dNStTKa82jhvuFIRl+HLvI1VzYJnGAY9OxXHHl+2lt4AxHsGI4OQq
fZ6UJpxbEtr9sT0DYSil4V7ULPmgaHNJzwcr9Ni71NDhREBr4rRtvfgY+Ldj2mcnc5bepiuAFNhN
hSUFSS7SfMfwePNH0Dz3VeofIHzwKY8eQHT6JK7m1G3OBqnU1YJ4spkMZdAL23/u+zQ8VAxwmEC/
TrXT7QekJ3Db8c4Vk38SiCWPJPakU0blZ5iH6oMx6ft+IH9tFUPAgbPtgKqO9CiYm9YujzCsXbKA
37E073DkRzleqpzn7pjtMzSq3BkOHbItD0bQklSSTZiK0qQ9bugjlPMTRaKbYuwi2AvbHtYvCiYD
8BYLV3tKGnBbm58n3CchrWlCsnEiPaEdvoy6i7pccHOwZQ84/8krM9VUQ53kYbYPLwqMOWtizXMe
AGuc1wBa4sBM4F9YlzjUbLwSoGd92jen6SDv/wufHP8N58hrduDvl//NW/0Bc8pf/31p/y1g5XbX
dmQ0eFZiJknflnYTkOmq1zOlIlvuilVg/zO6QD4Bxd4OmfqQEyVa8OcU2fvNxsuM29v1AtPyGUz/
O2s7ka0PazsvQWrBBnwVmGZAvfeHeRmlf9Ct0VmJM5JZmoQMXI6i+Avr/TLb3h4ZApPLxOnbYzOC
7BbsJspr3pSxgDsqVK9fXRobgPSofuZObpn9boWOCxA+QQlZDNBWTeCy7sgadktnY60KYDts6srS
BuTfwLobtPAuUgdn667gnIriUwadfSo1BaHAcMaiPi/ALNCgqpqW6JfiRx4taTw3WwHDBTeLKFVz
2ogGByodKAlEbcp10isakwixtkO+riQEGc0tJ1PIPr1vpo92mhQjOFQmmCe9UjrctLJHNcULRsOT
0WIuIpdeRoSdkMlj7c6noNgnanptLwd8mmfZeweL4WbMxezt+BFuv+W8CEkhsXSe7jvW5ju3trhZ
O1of72PWqpbnp0bjpY3KlRu7l/0tgdbWICbFOW/jtphMcKY16jnrJPzzLoaws9PUedebblkQmTK3
t94Jhclxx6qfOBELEhyb1KjcBsaSwXkW85MOLtmc5u7WEv+XvTNZrlu5tu2v3Hh9KFAkkEAX2AVr
UiwkUh0ESUmoiwQS5dffAenYR5TPkcIvnhuOeK3rG7a0tQsAK9ecc8wYYs8Uu/lw6FvodUFhy5mS
r95eQqgOHEQhkLcfiKhBmZjxw1A2LEba7l2s3Fe1sHOfoyp5xJ0BGmONEtygVCOXS7zskVt7+0iZ
b5EdHChp8hDMsfyUq2G6zDD3f8FMYJfnbpcrfY1JLu833HQ58DXgiINXj3XzZBirQR+cFTjVro4J
kYWuL2A/5UMql501oNgfa3+Iv27uIRv0TW09YtjS7nsYgdWnxoV6BJMB6ifFYaaSVJjOfVGGgB2c
7KhxfycRpXOMvwV2KVogxqzrQy3G6sYllwNxpgnyJ37skPtlgcoeAq+bgIL02vnULK18zm3Xco/z
6qgbYVkYPW3t4ZPMIRJOYfzt0KD8oql2VTZ6F/7othRp9GOiwxI3bBfGlH6QEGZvL6PeSHA2OYN0
4mvmKepTwcLVy6x90LTKfzXjunpw82m4G0anCQ6LX3C8aKqCLoMSBNPnfOzFxxyX8BrZnWSlH7dL
+mJag3EFVTWGSTwkHOCccZzphBgRNlgbOI+FylOakxT6y6XRzg5ekSz+OtElcC4o9vlcq8W+1YSl
nvXobAWQ2CJftFE7X7Oy7Z7sYVRnfdbRORl79ZPpLD1Ru5zdOFdNmgAHcVmv7jvoWGem1wORiRDO
oaAJM1nocMO1xO+S65HSiaTJniTZW+NgA25jM8AA1gKANZkO2EASDjGmKmBONHPMu+y0+KPsPFcs
6p5iX21hfmWpGeQtQf5SRciNDsVirlXeZB1Ipt3kOOQJW4bUlyb1x0fHz/TDxK3lLh2CrNqptLO5
ov1l2EiJfNXaUv1VUk32Dd9uzU/H0qdV2nYvXe5q8OSz6F6MXPGmaFqdLH4aDnDAbjKMAJucdL8A
89X1Lu0aLvC0nbG1F2NmfdJOo89ZHmBKTgsB7jX1k1jyD05kcCgs4Frsx4fhPjMZMiLP6J34op67
rR5LrSNqSZ6zM+eWRcOWMLRern090+Z7mLktlPvBgu+eRCM28+ymdoUDWqYprnvTy4ZQlv2iDlPa
dy/mFpJjLc46nP1OXnSHlVaAy2AwhHfRJ/zlm5Qp0P9qK78F9d5YBxeuVHskE28Mp45auTtCoIQE
lS+KEo5oKJti3oueRradxiZz6EYqsVB3Le+B8iHsBhi/LU89+KuqTFoi/PTUyLJ0vlT9GFAfjnU8
PfL776yPLcLr8rpQTPTkqM5s93bJ3e2E6FFzEyBmgcH0q17SIGJgnAf9OVzDIKDJDU8ohK14YyCB
p7O38q1g1M8oWDYrVpf2av5LSqhZWNWpuUfXbB8ydomfEmZpECxefMNPnYsltq3q6ySX9IpHLoCh
dR6ldWGno3v1/3Dw+a+22nF+/dWMdPLMSfDH8/C3//33IcmQeA3Y84A8xekCv/0fM5IhxTvyR5KT
sYSIIoib/XNGss13JMUDUpwE7P6AxP/DuuC/w2AH/gMcSQBiXvxbRjte4ofTLx72gKlImhJcNQ4G
af1kXFj9zjEmP5WUlozThLKYNUdKtgOCNpmIqaQJmktJc+AXHjpgimeOaL8xW22v8KcN6B//AhrF
CL9iLPR/MqbZOQ8O5Cy5T2ro0R3hIzpda2tvF/H1D9/JX9jI3vqavr+SJ7ZZFaF1GwnfToOu6oy4
MidvX1mW2pnt6u5SKol+837+9RPlM93ypDw1HcGC4+2rpH5pNjb7+b0xFuZ11yxmT3sI6/8wR3kR
B7sq9YlStXHlzYP7ETSlnX1fXf0tKOatfW17oy6Tr81IvpXLcSd5+08IZK0kgqPYL53q963Xe5cM
NAGNhT3reQ/8kmPGxsmvP13MNv/yTRJjtjGO4TDk+wx++iYDu0KRNzt3b9ZtDpccuJl5aoDE17TV
k0bYB7O1MZM7i6d7ivFDhrHpLhlyfkGxkzbEQ7uaDNtjUbqc3j0MeOboqWd6HBHsgf2S1Mq7wDlX
1gZ/a5E0iGXATqCX19n2ulkar160ACWndNYGE3skpSXuTQAlGCTc2YaJJ/NMfM4RGFCUW6OecL9M
8UPqYD/my8pvJeVpL36hivGw4FWATZyD3Ik8RXYvWYLs0yoZ6N9Tq1VWD6KYSycMcOvnkOcN7ylx
F/waDoLV8EDRWcnpPl/Hg18XFgIlZWoUoOhq/Cjhc9Z7axZBS5Noad8lnsRgxiIzf1i9dbCOgaA4
lD6zNECP68A60yMXD890eFmvYFzMnelVk3PejBkNTfEceCNdcSZZIUoGLCIF1igv/WHtl70r+dhx
2QHmDIdcM/6TcmRnRL0gxVl1brQNOldhALzVlB4TbNA2W6ZmAmSumzY5rbvVV3va/UAOA/ypDhjY
Cf2KYWFCLOPBvUKopAy8TaYgpDAUZM9crv6FnKqsizor818rGOBFJHwO8WjWFmV1gUUpG3h50Are
ukCD40IZjlPZfjFASN1BS6PLZaSyMYjsvqq+qiCDTJssM2h7Ps7xhiaolybPFvJheQMWuPMpdA+F
P6vXWMdY/inVOemMaUQTFDp7X2qZ4nDwgscuGdMvDORQURzDDHQo/dV5pENaHdu+1EcpDP+8KhY5
nueUiD+p1ihveAA3bUiiUpzVAx02oaSt+XKeAx8nJlLO+xG3Y7cjJgg/wZoT+5AUGHtYGoEbjfWi
PNZJpqB/yBfTFUIhlgZRzbUFeHIgX0eKig1+Mabv0e1o+8oE7ZEngGy9LCoJGexBcMz5h2rkQ6vD
JJOFdzYMaafoE1ZAOmeRx+tFAGoXCcmugttMBmqIUuAv9Fn1xXrs584YI3vxXbUbaJovd+tgrOuO
RK/XnIipTF7EiBQQ1kGZtyj3KBqRHrVgGm3y11Y2HDQdwHfVviUY1UR2RazhOncmHUdgbWu9L+a+
ucpFrecIT9N6u9C0+OTrleJm3WRuOCsjhvmc+9cpAUswWW6bPKhB8htn8uy/gISrb4KMJpQIxFv+
fsksnVBuD6ZwZ1N50B9813A/CMOsPnUoul8BrUAbxEcxfupXP36xEnOGfx5YKfiNqaaPrBdFZZ60
wnPjaxwPC+ebwARdYMpkAF8NvtYKuZeXPi1EM+AmhDSuE0vmwY2H6qt39lhbH+MqdjgV1wMH0KQC
fhL1WW1fmTon7OP5GtxnAWmZ/6wM9papjUUjdCzXsg+ZiUKFUGLTigJEen2CugWxdQQr84yHaq7R
oHSTH+oKsyo3MgMfVzMS8eVi9TubHLKTprt46FiVscMLjLBjO5FcO23PidOhu8DfeT6E4SNnKmo9
jMmsVSRp8jWPazuDxtRcO2DuLJWySbMgWYaDmdncXCjhep6HzpA7Dm+tuTfnlnemoegj38NmTXBX
dyxuZwTW9EzE5FCjdsod1syFXz/7iahusJKj1oH9BVPskG675uhTb6TbMX5FcspxECTj8FQisd8r
DsYxV4Qv6cGjjzMPqaCYcEbmrZXsSHh1fkRbEuedoIP2uKMd1r2vAMTLk7px8m5X4+FrzqZB88uc
i857GCBIUO9g1gjhMWlf6zdPtc3p/eN0gioBcyuQCBToJP63nMIP1nMfymE+kDYliza478v+PTkm
9yxfy/ZW4FD4jSf6r14NOpbFgYWBjKnw7YN75djb0Azp7rOyMW4mu1p302T4h9EpxSUmgC+/eWS/
DQXAGsH5yj3XIW1hmowqP71e19Vrxy2ENuo1GeiJ5yARpu4g58iEx0zyPK+dDnEao8Ge7m4KImzt
G/giR374ex0gceAF81o4lKoXl1Q09oSHEocMlwHXZrp0gqTxdop+ygXFMsn0l5onn/zumf7becf6
1/dhoh+BO4HigWtgy6z8qOFgER4ybST+vhwmkoSihynwIkjP8yBaiwAgceDNoH8BANHbTHlzR7LZ
NlxY9bM3fB8A/xMO7vEL8lL35X/IG/X/cxjqz88atsx/QfQIM8kPP7V/8XLfNdVz+VYh/PYnvp+I
XOudYDxmKczAjwf7z3IsYb4jQWTJrZGK3z/j6z9PRGSPqCQ3yT3g/uY/bWy8P05EBgcsD9MyiqCH
nme5nCH+nezRm0te4qFFVTQ91tD8kthE/zTA04g6AW9CI5Dp0r1gbWNyH8zqD6P/3/5o317rf7wM
Vx4SrGRFbv70MnaW93FMu2+I96AHdtrjCZi0tRvNpN2zG5R3P3wDf3H64W755o1BM5PcyATPMk4F
rg0H8+1VEgNInmLW0N8e5ybk+35ZZ3LddYUfBGeXAYxCmmorcp+qFoay37epOsugmtCoIOgbVGmE
Cqjfd6Ku/DOxja8HwczQ+MfCTzl2RTqoi61Cm2UGs0bGPkmDAvSDRGdsWFPOHbtZ4sx2oiIpO8bF
qTWGsTvqzKI8i6tyYHClZGuQ9F+TQcnkdN6NGLop3mhHmiVnfiLghyoTbsiIgOZg4qTLoFnkGk0+
627niZQWZpydYoxIqPk0TQOHjNuXAdMARBBG18gOMr8KIFSXCb5QYNpO/Oguk14/QBAsycnOveWY
JxpMIA+WTvdmcjSFArhOLfQqKdKqC6dhPTlObDdNHNB0ubQRKqaXgABrZDEDVHSJH4MLpCaU/nOP
8lizI29q79O5lBOP/Yx+CpdxhN7IyDeEA89PpMCCdkWhbB/kgl8a3Xuw2zx8q2E0qHdhluFYXmVN
V51XTC0fRVUqDCJkKBGP29VqQEEw8CefejaO/SnH4MVGQugqu/m65Lq7B5Fd26cG9vksVDPVZbsF
fhuKBQCGIKpV5dv3AlbZHCZ1Ug97xrQs/wzknl2dZxrSPPKZG7Cpkea7A4m3IH2dCqT/L3WzigZk
AE5BiAY8Oqpz9u6WsVs5pDqC9JYY/ZcCxlRxaLNFpwdhV0vBAqyGF2GQGm7m4CITk0SHJ3IcnwOC
H6vbdjWM5ozzkUFAFUZZC8pEJUD/L5y5Hoa7NulMTrjtUKtbash5wcIghXeFC3c7IBEpg+ngkmZl
kC5shud1hZ+yr4gAe4xF9jQKDPowH5pDBj3dO/d0orxrGsNaIq49oMvmnNUjnXFh5rpan0JG5phL
/VvViP08DV7b7UWSsennKGJTzssmmkaSQ0Lv2voUjM42zHUQuc1bFHE6AzQ6FM7iiq/txmmUHVx1
iW5JFDZ+Ud0ZmZMNV+xrHOtedKSXi8j2qR5iP1idLDzTQ9cj259aukjY24iNFI0pv6yv8HxVGeVp
S+LxoS9ue6pmCZfkEsVj2lozOrLsXSSnzCyPvk9m41RVOEXOcopRl6uNBUx+RMKEY/QaxgG1OVlX
nOU0UUy5dURayORJa7Ve98TDv5/eJ6MZI9usQVePd2TrBdts00ALGcKU/CP6RV7pc1Yhhf+QJ74n
ufus+Irj3eCYuOg4/OU2QlU6iEqtt9M4uz0Fvf3AHn28ow7B6Nq7JdB4nK/Yn4CfjjpiCOXwnqRM
PQ9UZcul819WrbS7UjmBNfF+aMmSUV9EWRBKcuZQ9Ok1HeQVnK4yyffKW0128k2wrUdkDhg97GU+
TihJ+KG8iPPzRKFcw600uGbVk5HZX/jxBZh5q0D2UY8LFxqMgangsHaKEj7kFGleBzI38rPVqA3a
mnvtxzsOpWxasETinewg8i18OubQnnrcOKwHg0O3C8wkA8c3+DIWZ4Vuu/OaqGixK9AEU2IthDHQ
rATnNsrqCbnThoMVlIgME3HCoh4vCcSCcG0S0eVPiTEuXXA+UmID0IJSkG6KL5OxilPQx1Mp0+E3
M+vbrRpPFd+BR4qEj9DLoPVzjM+zs0GD0MJnOgCV2FcVpVVo72v28dfPr798Hd9ybY9nJay8nzaV
PPdNXM74a5uihbDY0kNyR7vZ7+jAbx/LfzwkN4MRs0nAHPLTQ5LtkK/wmXGMwjvqnZIbgMyDLbxz
uwuR4hk+/PptbX/fnweM7eMzKS20NsIfMZlvOvmPo2vcSMIlns3Ht84DfpsaJWwFsgLGkQYhoEJm
2IjFfKaHb/rNN/d28/rtpZkJNsyew6fHAP12HmjMZfRIRaah3tKOoErKg1aNeTCx9X6fif922Pmr
l7LZhrIEBzMa/FzVycPapbWCl1qLxruerCK9wPlHLV7S/4Z/96+f5/Zm7G2rzTTof0vq/XBgo4qu
7KWDfLIlZeDSzy1vCO/uoxAajGmDyxBnTXrCkar6/lX+Jwb//zLSwK8NghH5TSr/3jAxtz/xfdq3
vHfM0QgMTLmYQpwNOv/dJOK/E8QmYQczi9o+A7fz57TvoH/ws0T/QBlhBuev+4f+8c7b7CRcNUTB
TRbO/5b/7+0PEwICLBPOvwgfGFW2rfVP10BBd7KDoD1ydj3x4n49V9BAOOyuy28u9Lc3ln+8Ei/E
p0G04Wf+vLYmklx4Rcrat9MoVTwYQ8Eu71BJ8wUAgl385lT89kr4/oKeIPCPvAND4ec72TrEUyqo
FsBynh07PVuAyfS8fF3oRwhL1G4Q7SMgp93cBcaHX9/V/upj9UDA01VHKHGDQbw5kMeTlTWph+OB
viasdK3oliNDJSoyT7ak/M1H+1evhnrFD0hs/qHgp6MUZjhdkyhAE8e88RGOSZ3tMHJsOL52UOPN
r9/bX32u3MV4a7YHKWhTBn+8Y2fWkk5N2eBhzKujsFdjpwv5KIrcPeVuXqEq5M4N22vnN6/7VtX5
9n0Kvkxkso3Bwf//9nVHWmHot2h2o0efLQMZmBy2/bnnvMZdiXSAb/w3v6C/ekWWUDZHVJfn7s9S
Fu6lHuZUtUvMevJCH/sfGWFvPIctld5ZJqtjO5mG39AHeJzzRv58JPLGBFxK0t9o1RR5cTt/+0al
A6cdrNyBQ2Rfh8vcrTmWS3trnedO8pnMXUyVIX3LpPltVx0snXqnaTyY98ZsJhOmg54EryJ7ersY
dmnuSEU7Xyy9jlhPHA0oioDfSni3MO2wJHV84fS038AlHOqXqSMjG4LmETc8/7v5ONu9hdBTct5D
dwBiH/bMW83e9RVCGlEAyg2XoabhasrHWza5Gg++n9fvqZ1yzXDoQNXtQQy0Z4bdZA5u9xLNw8wk
kL1SrO6ynzsaTndrIelXNfAdk+ylKaM5p46QuM1h7hZdHWztumm2g+1MgBSmImW4x4WtNr4MhzMR
IZcc8zG7SkLacpyqz7rs5se8o4XvSCF0ceuuovfej0HrHiCaqnoH7KAQIIRWOwLaGBCEdVSd7YdY
EgpKl2zsoCSUnNtrvy4/+IYq8oNRbpWejZulkRTc0cMpb52nZuzz5kCwdDvusj//lHge95gO7LG9
Q+ezHqbWEvUx6HsiEoXh1eUBCUo5+94eXX7MZqKv3GW2BUoHsG8oYvpLSs5n2Ws/yD87jYXKA40k
X/e2sLwzz81HQqUQ5MQHJ03qPOS8UNSnFVlrZgwDs94T7UyExif6Ya3HwEl726JYBSznlVskPeaw
ybCWhihmX6cfCpBUuEN5VBD6nskkt/ClCtM430hjLlHsoc/xyRaEutWjUSQTUaHUTdOrsbGNmEwm
PbKQC2vycuq6sMe0C/GrifyQ6ipzd2Xmr2ZkNbM3cRusBzPYLab2i1vTxTRyhia9sN5Nx2bDTPlB
AwzDLbAPhMAHSeWSpnONRzo3NTAwczZgebKu8egc2FEH4i5PdkL86AJNzi4vJuX001Hn46g+K1oJ
pixKZ44r6wYWG/GMQJgT3pXFMj95NQejse6QzNABsTNmYglbBaRp50IpnB5X06abtw3MTu1stxPx
E9cXLW3FYNrJbpF6O4/rRn4dyNgqCBxFEUQLbEkuxwD3XmRqWYxR4k3jPdUMeg3NhIhY6GSJxt/i
ieUxHYOJBquZHGRP2fgUSZLhfgg6zLhL/Gl6pHBT3Q5krtvIAjhA5XQwtvR+lkV8WZIUenKSPj7S
9I68aHL0aDmp5YJ4N+DQK7PtBxPheMs6YVIjhkPm1EsvEoAgXH3sCu7oVMFBTSjp1bBm6znoivLJ
4S7yyqmcgVzxb/qGrivJ/6bmS9f7weeCWstnWJIASxGmsPfNwPFlWA5LTIwYUey9RwsiBejSdV4T
yeIdMa0Wd/WQtio0U86du6qR6h51izLIUrEgocyuKHA+0ozAac93n2lqJwiUuKDwIkFAs/pEVzgI
hEjSyGHWp6Oo8ydrmFb+RinF52UGKRAqL4cAWbCa2m3ZY2oh6sp9WgPV4E8dihSjk5vHRsTiryUv
5EJC8zT/hxbKNEbWydrqQ4GFjZpGq9wUYWVTHpfS7+ozrK+aRm0Rr2bI0Ze0MiXzfHFBZVv9Hi0Z
ZQY9ji8HD9s9LU+rv6P+YaVlMhvdxxZf7JaIliwnOsqh+LGrQN5qyjlqrGMK1U0JUX3q6bMM9mZh
ZdVhy00OIVsDQ+9dqJpVSFFU1ZzHGLWqSz8AgRNORsp+r7OS5TLuK8xSJi2Ct30xFFQN8rZOfdm2
6XWGkDrtqz5IOVvz58qADGG9LDdtN3TZKTyztjsj2GavIeE1OZ2JpgLQ1NtTQLcbVxvC1dhi3OsQ
6ERoQ6K7pBEzju+DKTDWgzAFXpKCtdd4V2UCTl2t4NbwP19KfndTD/1S5FO3RIby5nKfpa7QewKf
fq9B+YH1+xK0YxI8JK1MkovUXIrpsKYrtblSNu5wrvMNYWe3c5l+tkQ/dhed8pcqlBmG0lNLKQAE
M0Q/dVO0uhXn3HNlxoXYtD7P6SGoTsiF9u1rsLTFhcF9zcATP2UT3k0gofX5ImjMuuR9retjP/hs
hnUSJwuPE+Fm+pb432Bfj5K2xz0YRqs7MqR047lHkH85S018ulTDkDvpMdE6Knlh0zlaFG36ooe8
NwAdPR0nXJ+7YeyrbNdmU3ZHA9jqnLTc+gpYm/ZDMmT9V2KeNC5OWXauZZdNBB0M43Ovhv7E8quZ
dlKrSfNjPqfArq3F2648kfUUGtAivkS2x0sB/HSNKQz8pDtvAKqCFKUjXIT9WrhU+tHU0x913DTd
zsqEfB1BnxJrSIL+aCEkAamrXP3UT6X4QHY5TiO6Zf1X8gkN95+sVy9TyqN8X8BLADSUWEl1kpg+
YelpruMPHr6KEfQv2v1wmCCYPKK/gXi2PIMcSj742/dNB+Rpyxaqv17Wcj3j6Z+R74292GdZlXfD
BSzGfr0EmmFZd86c+h+wMgYbQBizwr5PqZ6L6nUa7b1Y2d7tJjiOzd1I8gsQA94guUtoqRpDVViy
OhslhuDLprbQ5waF6/Nj1tHH9sjNe6CT1kDDDa02JkKCUxyIBOrko1p18Oxqz7gCIY8hK9WedcUO
t3ykPMkjrmhmLbi0zqnpbHK9xoGM0kx6g9JoxUG/8tFrY2yRUcODaQUJqymjLUw0/xPBXZ4uNS4f
gLflsn2sFHePUe/hs41Y/UGdcOWCzRqpOxxHhh9E+tT4ZLeeDeeUGDEDXkpaUDdFUwNd99bPYq36
CxCglX0JtCmbInYb0jh4rp6ryKgIyHycjEEbhz5j8/sy+0tQH6WxxOVJTFrTOOphs64YoHP0GdHY
uTib6TZKgR7nKj4ALOmTg6FFmsGKXJR7rljONveZmwIbYfc5ptTTztxmQuHF24J5SOjfhtzDAjcR
CReGboiOk72dcKnuLJWJR8G9in3+rPMAKV+gpy4mRqD91JdxyqDWJ2cIHdJBWEnbF2mtpKwTaS8M
pMFyuS5kq/ZdzKOISacqggNZhYXuOF1wG87BNltdCKhyMXYtDXne58nLLEACRSM6XO7UQcVfc6dB
f7G9mWvSzNIs/1gFTgtINeDj81+DzMvLfclP7AOosOYF0izxgMSGPRzaJpYQMuW2+dwk5rKekVWW
Gfzp1P46zmV2pSdrfuqpyLpdU1xz022GIYiKOTwpQdRDfd1pjUB0AJOzHFfAQMaJzPv0CuxF/snz
nPojgKdORplwtsxdNvLU9uGCflqwf9OjwrZZAHF2SPAi5X0ld8XK07BoZwmarntS9kJGAFgKPX6e
0KK6WO18uU5hGi14xdyEipOlSFi1tjOXe0+3MdVqo1r22bBAmR67pu5xwyhgf2XT289rlq8fS8+3
68hYZPbZp9iVWuGaKgmECXe6TKGNYuUtlP884HC7C2CFuzTW9GhJVpM3e6pq1pusqk2PB35nnqxm
wx6A3lg0rR6a9Us6ueoUiYO2z3miGSMyONrDRV6K8nnoh+BGTLa7dc9Wy6iMI8/y9NTpC7/f2RZH
FEYulTtb6Xv1sNIBrMA5gd3cexwuqlB7qk8iCHvVDVmzgHw7FbqPja6mj+2i6o+ijIsrJjLiMQyi
yWXc5d3TIikoJHVtFRcuFMR7L1BrFVpicpcox16S80wi7UNO0kg+cbty2n3gjOkjcO5Ko2518iwz
yKuEvR17H6186N/3AOTvdVLwkGQFqzPQt1hMQtxC9rlb1W56aDvUDVjNqXPfxgERy1Zw3DrP01nI
HanwwseAEwxBiFAG5CPmQf6eXjNae9Eju4vKZmEOhxhGb1gjNILzZnS619PAMQDuRHtlBktVk/He
3JBYofSF7fkbQx4e4/KfMwT8l+0Fv2nMfx8de0iesTT86Iv+9ge+7wVJ/27bO/ZS7NphGrqs+L7v
Be3gnbuVfvib5cZEhf/nWlCQDxM0jyE5oGWz1mL38qcJQPikeymlsAiVsUKw/h0TgLMZGn7YQmBh
BWXKGoJcgc8OghU9//0Pi+SpXPKexcitUrC4ietjfAnNZUgn4ouzcbkk3Z3yJkrwYErEAMNa1750
G9gN4VI26ZMxSZjbNDmQ+OksxFayOkPpQvWyJPl+GYBeBjGN4ayHibTlFxpAoWm+To8Qk93ldPJz
+Dd+YqP3Ea6N70etx3lvK3yAoUWv+zOcMVQoaGSrulDQT9L4SNRUY+MurHWM3wfr6kmYWmjNvXXg
aFHTG1Z4dicgUrStzRqh1Gq5m5YkLc8Tt3ciNXoVD1WXjgr6/9qs8iJa4KF8isTrjmZnEzpmiBuJ
1PV2A1mxWOfkiK8HZ4A50j4XZpVVPU6DIZ0wGWtz4FFhQfQhYZp/JfArHpWXqatirrAAJHa8YISj
I5emun4AsGOvJc4uk8EMFIywyWUsHUu4MPDQ7XjeMA4xwrfmyXb1QpsmqvaaS3yNO8AOuINBk5XW
Abea88nJbfXQDtzviKU03cFfYyX3TWJzB5hEmx/J5/J5KEwOwXlOmxuZ5RKt72mw4+LVjcnl7Eo6
6fuP2TRNwZNtGu1TPpdA9Wmsh7u1pCOFews3wv2sK/djnen1Wc4ZvxPC2wtbFZp6iW1TaTtHBnpV
wZCW7+KJzBZ7nHploVA5xUVH7XXJI7kjNqgkPJnIt1UT7NUa9NeTCFxQDfzq6Zs1cFeyWFjWC+lr
W+zUBFbuBHlTzBzULA0HJLXwE3p9z3JJJj4d2ywSMczi+qPugF+XNRyKCohNhEYJL6ZFnI5DtpzM
PQ60ffRYBFhzV9WAA8KCU3LA483hlJUvffplK1PAfgjDq8XcCIw7mmL6hyOfvCQMtcSFS0ZS0L/q
bBvmCOeiAKAew1p6WVNl9wKyxLqZEYarY0mR32eOPpMdjvRqwlfvvfE+q6R9O2kZT84OZ2MHyarI
uAJ66F8YMBW8t0LFTzy0g/JrQtslfYz25K3DKZwKfh0hYaKCoXSgSzNquMKLS6wA/mviDxMha3MG
GsS+aKFbj2D4demsDoiKlXK9S0NzO4jSZhgfO0J5l6xhrPZoUrGRHGqrzty9rIxRR9TGduZhypbs
zK78+TMCtkxCNWjX/gAiC5U8oD2zPKkt1IbTdemXo9Pm+iXWqaQoOONBv/ZV+Z7lOY88Clg1XHTf
IKKupTFk+2Uw5hO7tRH+OvJcFCy6ALjmzEMpKNr8hE1kNx0rP1nvp6kXMlxgmX41ibdfBbFal0s6
EFQPo9z27rSdTU8m6yhuXSoYlj1ZtPTDZBYSNo4tK8EWT+0peQNKbOEvJJvKkQTEca4At8Aq3rDz
uefu6cRun1w3sXlCqtF5YiGQf1QV8gou8tnJogLuFvtRECs3k0cvY+gS6diVc+smuz5wi4eEJsj4
Km9zllcddaJnpMn89rgu/HwPkKEIaJVGVhAzBydXHC3iYF9b+ENzf4EhcRi9A2CFBj0/rqdq4xCQ
iqTEb3rGPd9cg5FhE5rIdJURHNiFzZgeqst8EPh1Z1JiAhKUWggZFLoi1GhO6uAGtUO3TMz2NYpd
nzw7XWddC78pzfv3wkw9g5pQsaDK+lilwtzyUWTZLVb5CQEI/h7G7G78BH2AubHHS8utnrXa9BLQ
w6QPnk7nV8V9/hGtWb5gs7JuPYoID05fmiVhCJBZN43birqLeqdLThqDtjVcMFnw6ppT7e4o6yum
M19PzVZYQvMEP/+8psMlHlusJsql8D6AH7R345aPgxUwPn/+SZ63z4th/aRlxSUhg9SGJw/qq97R
BdRzLAb/PeznxTGSg92zedjF5aBwfbkBEbTaMvT5OhQW3pfGnD7QLzL7oen2/pmzfQT4mrD5hl5g
0Uf0TVr5/wrq/7E2df3vJ6XLZ3ZMmt3Ij8PStz/zfVjyQNmSYOdEhny+OSBxR3wfllzvHbOTTU7M
4RPHt4j49UdHoGGZ79DetlGJajS5Je7/HJdImLk2qg4KrCVcgiz/Vozsp/7QDb3LDLdx5DmwBjZq
6ttpac0VvSgFxuG6kNaZocgpk1ShHqweOHyvDN6Hvlfejqg0F44GXfGMO0t+VSpdTn/45P7C6PhW
n/v2T0Fk3d6V5TBB/iwfUerUG77M2AQRujpB11ppwcmGE9mWTF6VSPX7gqDqq5qpHvn1S/80M6I+
UVXoy03eJUuH+Pr2U/Dg1bHnoyIqIMtBKGDlljJ/yWcCpAmbol+/2E+GmO3FCHrxxSFEMu5+i2P9
MKBSkem5RuG3u9IAFbikw7PTGsXx/+ZFUKxJLvIb8396R+lYdwkP2XZnM8ycEq+lqQFv692vX2X7
dfyp+IF7k/z9fFNb4BFPgP/Tr6dF6mE3NehdMTbvXQNA55yoe0I2XxJrfSrW9tQnz152wf7Xr/ut
P/CnF/Y3Gj42eNOCScHF8+OQ33hBZ4CRA4nnQvCFzCAMeDWK8jY2o8kDvldu5LHNtjzKGvPZidf1
cjaa4D4V8f+yd2bNUStZ1/4vfa83lMrUdPlVqUYP2NgYw40CMNY8KzX9+u+R4XRjOA1x7js6Ojr6
wLGqZClz595rPSuThEZVYRFocH6BMNoFENWamLatyQl7n8gBCKKyDKRRRiFwVBSNNTBBdRaqj27i
NMos4Z4Qd8pWPSwkaGdOFp6acl6uqcJc62TphchIy6LUxgJm4F4bdIQ30+8ANaP7UsAY/CIxHspU
PrTcsugoW72SLHoNvs8mGYsNvO5Kyui1C/ZPH8BVxMwRyBerwEC8rAk/PIBsXZWRDZGmWuyos8xQ
s1/6fxL3//JOMe8FrWYBFEaSTfz5619Rn0xdIXpBh5PWRuD3YCMWE4o70lBzPyy0Yn7/TLweeq/P
ImQs38abw9EUBMn65z98K8dg2oYnog+YTfOb0yVDTqdRAbxmk25qZQcMI70/3Mq/+ZLA9iWrtw2m
BD7X64vCbFqjCsM+cDN907V1duxjxgKj9G/KGcv277/iLyvHuo3YKBgE4kW2jvXT/PAVzXpGLAjd
jumMBKs5maSRqsne//4qa4bI67fad9AEsj4p1ieWw59/c6Km/GThCjA1zg8MpopkV5JBRdOG2u/e
G+pLVKOk1SR+6AsQQGaJPc213HuHqe0bmrSe9+2b/6/A+JdYN/f/XmDcgttvXxUX69//VlzYRLcg
/2MQgyeD5skqTfpeXMDxoe5grbHMF4gPT9L34sJaZV2rNQrtJ+s2v5V/1xbW6mvn6fJ8JDl0GLx/
RPF5/bDijueEi97L5cVgj+CTvH5YXVUYI6OJLuC1UFcMM9JzYlq3P9yMv6kZfrkI1QuuUrQoNi4i
VrXXF2FunJEct4a95oZ9tlthY9Gewz9UJq/fcr4KV0Ge7XEzucRqU3n13qVex7jdRHHfN6F5MTnJ
fWy30T4ZAK9XpvEn79rrQuj75djeuHXwIb2fI186lRBF289tENZZE4RkuGCGGCDixMzASENLzvbK
yQq1LA+/v52v9/O/rqzAxSDAdB0egFdftOpDc66lyZXzIb9Mm8g/cVSCqNPDL1mAdNPukkcWjvmU
2ljDfn/1n+Vg620mKIbTPZkxVBU/rTtkEGSMd7m6TxbWZiTmJxhqXPix10d/iJD+9VJrqamsVdYo
1mfo9RdNIk6fQ8dKGjXgmtCQ1PuG3Xlr9yTB/f5boaXmh/2nWFnvKhLKldpog1Ekn+mnu1pUZQiZ
2CuDvJ7UCFRAF+eE+dFdImKnhI1Wth+BnI0A4rFdJFuEfvqU27r4mDcw6zGzchpM89S+auYBQojj
xajYoBs9r1GkpPCV7uPEDheoejKperxtanlAt1vJwbam0kF5XnfdIwPL6L0iCvCjIeLkPqTFJBGj
YVrfhmHfm4GVdypknBGDw2JGN1Z75rDLtqBqvow9G2yWQ4zQZTEC29koDT6KPBVjeeCYI76EWBIx
JPpJDpo4tTC3DzENjqlKfCwiTTenAUMW6EP0IMILNxXuth5878pPZUQzoPUfegYNzy700RyQS10+
jbpuxGkEVSuYN+HaT2LiegjSLJnFtXp5lyy2dz/bs3oH40bmG8JeJ7XtXYu+bCSU8SH1QLgw8hIJ
5hqMEEjvi/Q6cUZj3hSpu6IXe3IGdpFjUA7Z3hDb/BCbmS9zX85ESwePlVEq8ESM/B3ZT7i4P3Xu
os0gdGKTHNnRMS6075HkWdb9/KV2yuir6RpYNzKAUwckOPGjaafJvTkmnUvxZzv3Sy9HTfnp5k8e
Oy2aZ3SkjIyN5po5Fzw+JkcFVnG/xDIQx2/a3jfPRW1hlleGYeSbtvVoF2LVI2eZLppBG1r2436Y
NRGETGVt3OrtHGhbGsemyJENoZRbY3BT/8kvcMMmJkPgg2nFKzQ8b5srI16oZ6N8KfF01EsKLJPQ
uB3fiTYF3ds1LDgtk0/wBpRDRTzZF5nsYd4LBoomLvJ6emN1A5b5QahiZyaAD4+xo8jypX0L32fW
1EbjtDzN8JlJDgVrDJdMEBEL/tKZnhmIVg/5mM6fuqId3hO0ADixLBc0OKzMHVN+3CuPWOABhDHf
G7CAu4P13q1BhUlQmsANqt5hAtd6hyhOhs+M6+XbFiVRkFTL8Nz3XYq4VAAbauLSvLW06Mo/5F+/
yOFfv+lMPVi2BSwPDAK/nIc0+TG9mjusWQtQSwqm2TuM/rsysja+nnYorTadze3QzkaXd3XzBaNT
lxfbxr+2/cupeDOmTTDLKy+8R0SXW8Z+6vJvi/z/aql/4S75YW3+xd1KXlHy+Sd36/pvfKumLPv/
LAf1Ki2VdXjFcP6vagoLK2cLjtGmZwsmW+tR5t+tGuf/2K1Mdv917LVqJ/9dThmWx59x8GEvZe2n
pfGPWjWvtyweKXhhWLqw2bJBcsL5+axNPSdmi/xYZ2jFbTf1HzthVwRGeH+ytuDBfbVjcS2HttPq
xqARw8nKWcuuHw4ayHDF3Ea0JpHJeZyl6LpyioM/AhPc2PZliP0RuCGAHKWda2oTYNnONN65RVh+
qntZXtOAXJvrcXHyCjs7DspFUYFrcJPH1lffgFtd15y1K1+eO90ZN4m2+oBl0LrJ8lB9kHPkITKq
rmOBexK3pb/r7OHr3FKCjGUkvyQGbU4vjB5DH7L1xqklN0YVa35ygsaDddJLHOKGnOFNV/Q3gwUl
OwSrxY5lu58hjnSHxFfsuB0pl2pKz/mARC+s6AxsF8S6W8RlahcCx3iaAWMDJF1b5kNbS3oFSXPX
Ni4bWg2iOd4hH3TJbin66CvEc7oJcoqSfWwxF8yk3SNWTogNMtr+rjB8IxMMJCIjN+8IR8DA6R0J
H6+ImMWHpfLmbPok6vR7+EIzYjZ3InQcsGBOIAVlQDQQ98DB+w00Hf9mQPn8JcdEpvkdFQqbpFnK
T93UiGmNkkeQ64Fi26qqJ1ejgvb+wQ9nB4lsWD1pp0reCg3fbMv4nf7GIOjmbNNxtj/2YDV9gLyF
jaI6trjnYoSddrZj6T7OVcmsFOHLAnJ/NKezNlqyb0TrhIQMDh2hL/iENiMweOdMJiGUOYEedl4t
sujg8AR6TKuEmby3qi7tz0xQYHtE+cDjFjXEoZ+r2mSPcQm+RbSXa23voiJTDMO4MP6q1qbl3ZNt
UO0xlMVnV9cAII05RZOEh7l8QNM0k6HbOP19iriDfFZai+YmMbXz7E1eNRNaOuRcrR8zcMpevBLZ
FEo/4tU5zOPu6IBsyNmEYldlrnxPfgXhk77gPLzRjNK+Dmv6JIqy3HriXGwsjI46/30vXbx6meXH
7M1pTNlDfUM2XhW3/nkZE5LPC1eFeiOHxO4Ym6xPbiWt6ktaiPyNMsOGyPEOEM7eJaS8QetcifVv
980T+Sh42wY3zKodmd10ZLF9aeAqrWqG/dD6cx/dMpUD2fiRRWmuu68ZZtU4MPt4/KBywypRuBrT
GWl4tuzIv/MbfOIObZjYyEWzK+mYxOfGntvq6NLr/eRASHmc2xjWaC5JFNmD3uPmIDIymx0RNZHP
2ChbM6ZA52CYDN3oVtop4UzmlEC3JmWCm5sPDP9MkgIjFoxp/tzGRrwm0GQWUnImKMmOowyrCY9P
QcPQNO6s1M28YFSeIjZYQZminwDkRRHcZx38imcGyVQ03gLMJDImSZwi2aCZp9Sdlewf0krrdx1J
2u4JiVkPFxorJ9RX9GJUHajtjqUzVrgRJ7P7WjoCrPGcJHpXlszZjiCeMJsblbKbnSQwML0xh2l8
IkmlRU1eDRnlK+U8ChfqsJsIKdgjeRU6epSpL58mYesvIu/zt20YFzKowMOmW9cYoLjUJu5ElOhF
pPaNLWNmwoAK8sUiybCZne4GnyBla1fruNkJIsWXY0UQwltcMx5VPNFLFqHudfScySLCMl4Yqj7j
Ya0nmEBYCHZtn8t4B3+/0m9MZs28L8jTaD1SFWcbD2tyTCYMMq6dBSCKiSkGCOvsV8vqNpaCh2KI
EymOfm9Xzcp4tB51TntvO1r+cIgAzZooYOF+I78Fn3k5N0B+GFKNUGaX0qRLuVhmY9xbjMS+rAJB
CAnQFAGITv5wkSUFaUggRsZHL2ngTwvmXWsI+xJm28QyIkyuRdF577vMnosthyiH+WHFOhDzYVte
3nx4WHva1jYyxdxf5b5dRB+rKbL7r14rSkBTQ7lMn6vQAqSUWU1D5ZgLMbZvgVAr77araFDbW8su
8xku8OBJezfntTne+cYYJddzmYhVH+GGNF/LorOQKtohwSX11mN6AI276UiFOcDzScc33GdBPJBn
VEB0TGeoKe35+eExToxMX0QxQXWI2ckIQuYK7DGUz6lB0O2xx/iV6U3XD0gUV6X57O6rBpgfoq65
LJNtYWixNAFYtZAVyXSb7t3om3OXkJFkFt6DOyNwYXGO0uZt3SgG7pACKLbLGfsNOd7SzXfoeAeW
kj5E3qWarEjOUUL5fLRz2qg3BorkBuGhhcUewq+nHwsRZ9XBJJdEHkKdZkD1QzI+N3ODe5iEe+wp
hPaVY6PeZvRC1LHMWu2eDKIkIKXCAhCYPUbR+O/nzunNXdmS9UrUO3KQ9Msy9FZ/X2tMa1dz4U7F
lW3XgPwmFBGYEjhmwveC3+XbB+ajRfjOzKxlCHD9we+3UphNfPquXXaZUYxvxnFm9A+tL4mvWH/H
8esKtkqDIQPvdDtmprycYtbXCwT24wANPpYWd4jAxbeZT0DLOSbO/Qu2lojIdxC7eocEuXSDHpOC
vtGztD4DVIj0czs3YfyJXkmhr5TOm+iyQjFgnTIGwnSUK/hj5IixjJqM8okrAQc81Jh5djBL2xnB
kIoWdTaX+WmyC8WQt87AoSfFtWMYlAtUKYXFKb7GnF74i33kyIvHOy26XAVAHNOtxbwZQFxKxRHa
EV2X6T61oNySjo6PGmtsvUtI395FIck+1AzTs10xn557li0oD0a3V6W58CZ7HHbbqXwDuT7eW7Cg
a07eCHOFUXNgH8bmhH8tJ3lJAiwNGztw+7k+0e1ZHkqiAsRG0xRjMI9WyOo4wcx2n0AyU7ZB9PLk
HVag18ZJfJIoPZByHl6K2nWPspbjpRAd59LOfarnbDjGPc4312QlyaKQlosmtiTtpyd4Zv3BsRia
6BCSKsk3pEGmE0gxsng56MUA4RyVPpZjjJcFfQmq84pBfzB4pc8vOUetuAkXi03OItFog6Fp3GDg
aPZOaqO8iFBbu04/Bx0+AR7o2iTjrdUYGkLl53vTXYwvACQ+85h0N5MSBrg0F2MMk5qrVmrowJaB
uWry8nYXS73czFWOKmh26nPjQAIQdm98iZS69AjXCcB7A11epPEmxCC+rZsmO6fQDu4GRxOAl7ja
AJNmtunB6+JnXSodUM1V7JOl4ozqJ/Z1jzRqa6n8IWvzcDMiZ0a4NZpva+gsAcZb99S00CPSuCzu
CDrAQSG85qrv0/YE9IripzCZ2c6RuY9Nf2Q5pXzqq7A+zx1PDE6+VsKvMZNL0Vt3E5TGHdr8OpBR
bG9Doy53TQcHLZvK6JGXtw1grvUf4NcyToN2fYV0on4uqzm8DWeaGjUuvw1ToJvYhzRVlyaKJcM4
5n34rGa7OI5+MmyojAN+ckLCGTD2g5uY80MeTkuzj3310abEZUrmTKeylIBslJn3BE8svNQBpDjn
k/ZD90ZObOuu39lXDhvnoRbjAyKy4gNjB/aPTMtzPrmw1Yumemp8C4p111dnxGn5qYzzO79B1xWP
fPCgD/F6LcVY7lIJGgJRqgICjaPynZ80BGioOq6+igq5zE5CUHlmlpecKmWFAST1yocLDa1t02Vr
IKWSmHZqo9cBHeQs47WD+LUUdBfLsjN2zconZ5r/mGYc/RV0zMDIMvtk9/4ElkaOJv3VWT+nTTx8
T+D+31n/XxAQfnfWP3Xtp6/5q8HJ+i/8W8K6jq0ZSnKc9hWCrr+O+hKlqsPkwmOqDNdBrVOL70d9
om0ADCqLxGuL54B5w79P+ghfGeODSEA7BxgYPcU/kbCuEo5XDWNGs/wzpJH8KD4Kowf+/IfjN2l9
4FrcviXuc0rTYLHz5bENi/bWm6zlMayQ1O3REnVfZ1fWD6WFU2kfjdbo3roxYMmtrDgs7OasmCC8
FE6yb2JOWVuHPeNaoEkNiKwp7gcC2GuC0eyl3k3okx7MDB7K6EQlnDhIuYGt4DduBklfdhdWwGH2
BRI1Z6PcWa+BYJTQl1EqSQiOGs3KNWWcymGMevmFEhU1iptaV0tJyM4RJ09qUNQXHEcHzufhriVs
66vqeEE3RN/V5UWvyM7ZFBxo/ANQ8coKGoEZ886SlE8nSvaava3ze2h1cVidws4vxVFYvW73UpKq
s6VfqhfgR8LraVGsRzEnMsktqDg66aPEK5OdJtCMXoC6qvkMQC6nST6hWmczyUEf1RGhw8Fg5845
c4Y+OXFszBpMDCb2QK9Oumob8lYXO0FLA2hinQ+3BAliM4omQuRSOEgcLcvQ19tJawq2NDVztUES
Jq4wwZYPXV26rFqzP38kOcElS1VOGrbkYi4bchTtS9lPY7knZVVWV6HUn9LY7ccjdCpiY6bCXnsx
QNNjjEaJT16EWZKSl7YyW8tWmSeksFj5k2+4y1uckbivkzoNj1HUrAFpMvEuK1ETmKaqKhy2jJjq
ilNu6F0MbV86HKkjCgeaAWg/G6R0ywYPMokHVUVU3wZPElRDa+S5Y9ZLOCta5nbGSdDyVTc1bmzM
icgIvi60beot7SPEa0UaVU8UEra3w7VtfHQFlPYAxNJ8cNsecyfpltkVR0oiWSX6tS/UVB1bLO7P
9uj7BQ6Bjh7/Yz1w2MGmnQ4YnMdIblI3LcsbzWz/uktNBhUFIMEQqxIB1xsTP8bzPJOko/tJ4NxF
q4ThSBPAY25m6WOQViD6hyMkYxN3OCzX/otY4MddFLPpO8Q2he1cPmZmo73AG2QTnhs/I8AX04Fv
HurFDan2slFPQeqQ17EhorvWW/Tg03mwEzN9m0qOYURzzqXBS9PH81lD8I+PllW5MxlIiAcRIxoZ
YN529KKJd4eG3Da1E/9tASGePbO0mPZv9cJ+eikRPnVPHQm4Qdkn9pETFAxSokUJw+5nzwocJiVA
6FPR3Fc8BBhxpuSSfQy7buyO7SHTtU9HRK7ZC37xBz73r8sVjVe0F6ybIHFgvL5ersj/BBY2EENb
+V0HV2v1WfkzpmEjFBcvi/j/9rN/MZL/3X528bWcP73azta//207UyAWzXXXQs2DfeKHzjV7FngU
lCm0J1fFzzpS/b6d4eKA07DS6Pn3mEqu+Wp/WTIUSW2UhPxztkFsakBh/gGXUaxz2x+nIsgT/NUo
AhYGTYG3NtZ/3M4gWCWo/sVnG5OlsB7RlTNC30gOA+OjP5H79dYP+xFOGuHwX/0ZjCzerXIyLtl0
wjHQylsM/wAHVRN1AXi6nz/8cCv/RkXw0wMs1w/oIcrzaHubDjSZ1x/QityqDjP9NGEqr3bSoBm4
tYscVYuYdO0efn+1tXn+n9uBh9qFeulINHko11aXyuurDcvUcq5gzU4woAaEzuYP9ZTVt//8KtJc
5UJQa1ZR1OurxPGcydiCsBDNDXcNBPOJY+7wLTniv/KhXo+2v30XSZKUZYEIQuzxk/7CM2kLu6zp
NKiI2hzq0bz28QnQY7OjiwyG9Q5dOtt8NP/h673+lX2/MANOpi7MZehjv/56TeMP3QijneFhlB9m
MZPF2RkZ40jqn9/fydfqj++XQkUDaRrhFRP815daSsTwzUL/3RZpudX9Qg9waT5hnXg2ZfFdSv1f
7+gvX8yjHKU0lS+1KVzc11dDFohJ1qTXm83R+1415s5TFHrQDv7wtdaP/eoxhIVK+QtuCzQrrJ/1
g/xQZKacVOgds1aHAvIi0PZiV6pR7RqnHLerjv3Cb8P5D1vFL8++R6MSuYXHiAl41M/a11ANCVYc
CJbZ2LrFboHz8yx0ik/w97+zv72Ow4VAwvJf86ctaUDq7FMkEYSo4urRBnHAOL1OP//+Kr94zVBS
IT5CPMx/TJ6Uny5jpykTOQu5oUp7wIn01olfGtQhibJ72kBXeVQFeUoRA/6wadojj8uR0vKEe/SK
jFTcmG11Dczy5vef6+++vVh1uau8HO3VT88Q3a+yYvxAFtRilydhM3zJBhwCv7/K3zypAOHQtnAX
UHi+LPs/PECAAwoPiCWn7ZEaZmPCSVEbu+swl+dypsf5+8v98hpyr1Gp4x4mQ4VD2LrL/HA55YdI
vVJmKEYaGXvmAx/F4F10nn2O7Cr6wxr99xdDBolFG5HxS0DdDxezK1fgsOFiHFnKY7GY/S1kLLrR
mSE5DNFd/tOj9OvriH5NMn9mowRrtGb7/fj1EJ2k7YgsB1fV2FynsffYCY/2/IgdXjobc+FQ9JgQ
xzt1MIfCesFnNRMkCk8qh7cEzYBPO5fpQ2xU7R9u/a/PkwXUCcU9E2jEp6uJ4cfPRi+eQFdo9hsd
ac4D42jSnCz+pP//9XniKoq7wAzeBur20y9YhEnscSVAo53pkGpX49cMBqhL44FudPonYOTP1gch
GF7wODFOxyTK7/mnBVCOodmUNubD2mw7UAvYb/JttcTZs2orNW7Iw4oeUztK063RdkDKG+kZ7804
VR7TrrH6Az/r724yftW14Fo9IWp9JH945HpdRqiI+PrgAEBmjMOipyNeH6Qjv3+R/nShn/Yzmvno
CGMuVAJJOlaUCTshkHn9/iova9/r/QX5wGoFpunlYP/96aHJJ44nTcrtjVCYQ4vJOSYafhg/t6U0
OY6F0nkYgfQnx9XtNp8UzcsJlQzMoz984b97sCQ4OwtX8LpO/fSLrkTuztBB2FJdYwlmlsZ9Ebk9
PbvhT2E68gX//eprrxsCvz4cNVyT//P612h20kDVz9G2RNDXHHMxcHhWrd9hO0O5YEJDwD1gqQlR
QQjXitP0NIuIjQrLyJOgj/uOBI6Shq8cy6EH8FNXxKxsKmPwqs+U+k35hWg77V77ba0hWYOzkmjt
sDtiEk4XXJZ9PWtxxqmaQnsuGa5tu9Gaslv0uEiNAJvN5tt4It7iionOOsiO+iUskarVNn1c6E2Z
gVbeXiCNV+ZyTXJcpLY65TNtjYVewd5niNDvyEPuSbVrJ4mr0TeMbY3j+CkyIr8P6HtGzoWs/CVC
r1cwKelGKFOHzq9lT6ehhE9lyVkCYkL7gLDWxIp7aH2vbc688vZH+nayuKT73VqHwnFJjpMQj11U
BHIYc4ecmpWIG3/n48ZRYoHLbTsQPPlt/A2la34D66Z4V8HsjnmcAd0lm3EAwTv7YgLIGyOkA8/r
GVFLOGcV9p9UI/ubuqCX4kJsge3QFdUQpK3JHAzuB4kJWS6Wu8zPGsjiKVPdra7L7OPQF8VT25LP
uZFZJuqgm8EM4rkO/ZuMfsEHQlAEhYCuiKDXvHi4UImL805Qy71s501t4gTJJEHFqdEf4rMTyuTD
YDhme7GU1FPxdu5nQh0GSsL20RxVAygkyo0P63R8cWlTpLlTsHvY0LL6WDXncIxKQ23c0FA3DBVK
99wU7Zr+iGMnDTSzKkYEXpjj5cxJyElLpj64g1FjMjHEN4nvE39zlSEW3flRntQX8VDPD8qmB7YP
G1UMgZ5CdYyapCVxTFb0nDaC9CERMGkSxAzLWkwb7TnVOqnQ09sYwCNEFzF7b1Kv8W9pvONeYKy5
MFcfVTRhfx2tOq82Lh726Sp1KzKFVuw346s12DLquHBe5jxxdDXeR1r4xbbs+/oWM/9AXKl02kt4
ILQ4KY2Ee19KLEBvxyJtu00hQXscaiUWEFJ+j8v9YZo6DX0y6s27zJucdgchxMAIPOX41s8k/Rml
d1EOJEcmp5RdKzlxuCmdY2G0yA7HF0P0lHrmjWuY6efxxTBdTWsDrRxyjNTwzD0kTF2Oq/vFah1V
pctkT6wW7O7Fjg29Htdtsrq07TnHsJ3F3eTv8hcjN3w1TN2plYoc9+Zq9q5ejN+sD5jAM3AjGIms
3tT7uFmwFjklicm0PVcDeSKUBTi7YozGA7eazK0Xw3n9Yj4n+gYjutV5y2X6Yk9vXqzqw4ttvV4d
7BzrMLPXL8Z2eM3ZanJfDe8g9fNL58UG35eRqlGprxb5rpTjxDkzYcTC1BwbvfNiqS9Wd71gwPk+
/2a5X933yYsRfyBuDHHQ6s+PX6z62YttX71Y+PvVzd+8GPuHpXWsgxOp0r+o2sqWZ691a5ewcLdo
9y3pMaAa8kJ+HF4oAs0LUUD6ZBYh0jXTL7Hn58OhmGPzaHEAKXc1ftuUr5NBKOAuQSvoyIJt9hQE
rrON6bEgP+KFnkEpaASqXtoVuMNWAEInKvWY+zp9Rm0aeltw63DSImATErYfCIXMN6GsjAU4+W2B
dzmC7SA7RGIv9AWwY1O2Nfqq6A9VnNlvI0JqnG3uSBJ6nIXUnQk0YyW3wwvboXzhPPSOyCzUbkXf
qIP1DQdBT7EV+y5rzXanB4K00MtPyRtjcYGMRrxnS/YwOn7kZUfqf+rZXZNo/EkAm1y65f1XNw3t
9gNxojbQJ4GkMJ43iH94wzRlvb6Zhsg6Gd1SfRyjVJCQG9ol+AO7ybJzXNmqZMVB0LMr8dcl9bYl
LcOYtq0sRodZsXLHSB18azaz5vRSWPyvBfgvKqT/bgT6f3n0tX0tXuXvf2sArhkrFLAY0BRtLJdm
zF/zLMMjYsV7GWhBvV2NtfzRXwMtF1azorm3zq7oEq0F9/cOoFiVqzQiOPisOmYHAeg/aADSKqHo
+U9RhMfIx6aEudgmKwsGome9LoqSCLp/kSXnajQajsat2Sl1NZhEyw2UKLPFoxt4NemxxcaUZMSn
h8hf0OYRPEBCBxHY/mj08tryZ/NDsQ4AOG0XDpCQwB3g8xWPVdRPvrvzVTIjyjexFBQt0xNyo29d
F8EQVbUmW8T6SMw1OqEPqNpWONFkWNOIcAkmqHrnJvkI+kAkerqTBFgVwVhoewimZbSHnbewWW1q
r2wueqAorKxo2+L9TIV0N2ddBvfCj6NrJ+vrZCvILuOgRI8HIX41xE+RBJt6qBgIxSckmUZ9CVrG
JLFAWWyOS5falFzTYiRH1yuJE2l8MfRXTA+M3NgqVdpN+kH1Uz0xa0JG6RxdSzvpg6qsxux2aIxG
cWfUM2KMLlMyump0Md7nfu13RxJ6M/+mSRARgYIrpwKoCFDm/dhrh6OtVyPGSAZyqK1y4rPkMSK2
jVWyiG6avgCNqMlTUKg35/o41fRlYXgWS4mxpG3EQczKi4LalVBdlOwcZ2tMveEUe4/9VA97UKNd
K4BP6LzXu4L2WrScGyMZoK+m0A7Nc24n0wmCmI2twRLtZ6qnGJNM4XYFa1YRQ13dcEJY4mYvcyea
Ia2h/W27c2SpNG+3in1hupupxKKbouXP9mFksIy6PvIFZAkLDBDWKgJSYEclkDH6urVGpjL+DANQ
Z4iyqHq0aRwLFHFgJAaC2baFBe12MxqeVx8LQe25tRyzIazbmdxlR6wezoukowsZQAppxjMooO66
sXGKHUw9qeww8HOm49gDRb8VCHxQ8+ccBoIwWo/sUCcsQD2UtIINfC7fOQ7CXBoZ6Qd8lj3cHWBl
74i7IC07zdz6ZqGSaDZFVPWXcLLbqzmmsQxCMqRZ7ndqRphq1/ihF4u+/kbkWfnQY2dBAhyjGXRj
Jy3pkqIm3rRhhJ0nJL0DCWo6TVVgxl3uHB0PBH8Qh4XvB13lGG8cJrSoxNIxERyAU788kyAeP05p
PVq7Pilac4ds3oMSSnoMqX0wlsM9urjuS7bYkdgugwFlLooL40awy5RggyJmYnlp+t2eSHiCNXtE
aR+p4TgaNk7kkxIOmQlpkUH/aOt5YTMQZUZ3Z+NGiWYGWxDzsa1SpEckfrgGCg62agwjU/c4TIXx
nHlp76C9FREzbtei7IqLccy3EaOGdtN2FPr7BirgWyAxmuQ/L6nkJUP2+AMeGBfCGOxE1DLw96Kd
rLX/yZgQEQVZGctmb7SsmJsqrNqDbZZhtXMHnT/YKIQFtFaoeFve1uWiBEP4ifLWijAkQYTgkWq5
v9FIK3xRwzlLFpq6WakEMheSWxxEShbn4MOiianfmH7de5/IBy98pNFLMVCCm5XgfxTv2rgb27xz
7vVQpeYbJKNdfuvNtt0PHG7JaA98oqaLatd6uQ4/jSCfphAtX29Ai0xQ98RPU8MqwYtFqbWNGUjD
efEdg/rsDVmg2aQCGy2tPEY6srL3XR575RFBeqM2BmjC9m4yYO7s0I6GyYW7aJjRBEJ6CMfqqe6b
O9R2bh60nEXWJVcNROWceD9ZvVkvyEr3dpNvEUk/dWKexzMT5wwiu0s8jYZM3bF+o7lXhnuufVCM
DwhbHXUAyBD714koCT0frN4mPDbhVDw/FqMty1uOMP6Add5nILsxSLWvT5Mleve9m9CcPa5LbxHu
tGckKQ6GwfWip8Lg1Wo34wJzeDMXHLNAP1mT3HNCQfyUeCpztzBv2iyQY0Hbz6SZUZ/6svQ+9Wli
fRhGyzDuhsFeaFkIrW5V6OjxZp4K8SleoDsEtLZJdtLDBEtVZsKKHwVnom5PuQ8ufISKDteJSJk4
iLU95tdebczjQTtSq3sYzK3HmN5xqAYVAfGOpcV9ju51IgJ27jz0BRMyOa7AacL1mgm2syUjZK0g
mC5RVUHxzlPQmYESdcF2UlvjgLzMrhteyKoGu4Us9LZWVlwcZLuM75jRx+3en1STnCCdx5y6xoEX
THtNEu4sHXM2U1Y2uNm2bam7A2GHjTyFeeUTjRrjsxpo6dTiA0z70jumg2Ebh6jh7dlyEGraQ4cY
Lcc2kIU5wOUSijATAhKDRhSf1V6Hhm/hDOQou4njKn8b50kKzlol7X4FcUUEzLJ1bBskwNGRJMym
OblZJe4x7BBKKxoD8hPeLo0sYag9eZDoH545qCJXgRQkPvIcw0b2ugQAdllEcfRGD8QZbxIsK+mZ
lmt9RXdkfmfkE2nWOfcxuwbSadq7ECNC3AN+5xy3i2PFvcY8l6PoL1pvT+VflQdC4VrKZyb8NTRa
WrwwozMLYDnnXrN9Uzo9iCoIbbR3c3Mg/8ZJ+57lX4ln7WGq2SRGjpAX2wOxvyVHc4X2MHJv8nTw
mK0VgJj2zRQN93PRRTJQJMffDWnrfIwbwdm7sZ142vbpTJRyvJT8jtypFiFwAAdANdXN/2fvPJoj
R64t/FcU2kMBk3ALbQrl6T3ZGwTZBt4m/K9/H3pGUleRYkXP2yqeVk8zAlFIJG7ee853LNDS1IC3
pNZz0k71LGN/c+rhbYJv7ax1xTdutKFEP0czwylWGlWVtep0acsz6qqhvnKziQ/5EmGuJvaVWw3R
a+pWUiarxtF8onTjmFjjB2J/kTUmWuF/nTi7g7WMZHDfaO6onQU2KTmXTVdW7dcCUPMP4Ws8Ulyi
9F3TNFHgtrWW2S1aUTXlQqWQcVFEVMgd6sYsN/gCG2tJSAPcpTDAMXHjC0Ql2wQYu70mX5TKb8ot
q7jSAiPr1py6B3thyRxkVKOA1vIjFLe8wzXs0z4fYPwDA7MJTE7Js0qynmDfwrGCVy3rVHwmSV3X
26AuFJwErkheSn0amystLe3yFidTU98pyKrAKRtF/cNN5VStBFHP/iLq21HdJ70Tpesy03PbQ3ZP
fHkQFdboja5MscJDCXRfo3wgkq4xICNfT/gt9FWkKLX5nBuJJLnYUeP2zoypnpmy9Ngik1FZwbmg
FAg3oVOXxdBuLBjAo+TdVYwWBfuioUMNht4jGtSQ534dxj8CxVTHRRCrNoLqUaN1QRsPXjaSruay
rEE5L6oUzhSjFdv2F5ozjDXswoJ/pAdyjmbaqHV05mUcpVvYueKCL2w4eVQ+qFOVyQqfJvh6N1RX
wMXtwGi1hQ9FWd0xSzdm4fw4ll5HnsyLkzjAigez0H0vUS000YNL9ezJtnReSz+kO+gUjSg8LSgU
pG8j7DYExyBa7a6rrwgqhRHv+1r3StUyDusoDCEeTqOovtiQde5pVySgMRAW3yQpXc9lYfk5jRHS
rWkuxcX0wo5YNfTJQuKQYxsHq98pfIkzg98VWmpoP0d9qrZsTAIFvCt7BfQyTuofdE+6clN2Ga3c
IhY13SMjabwhAlMP4Csj+QK7dPSDyRsbQ1shNFowM3ccTuB2GcDf0dU35qJ9uQCKN1ZeDdCORM6C
ZLs0bo1vdgraDdR+r5aebZXAT4lOp82n2hHf96BOya0NQ2vaBlkXEOpHLF+6Ie0Ad3PYJjXOLD3P
vZn9T6e9znNs1GEliC4d1O+xj6V/UUR2W6+wklOmCuQWwMgKqyO8mIPGnzmZ/zun/32eyf/3g/qi
RdD4LfpVqzP/C38qT9V/cOTmP0hrgLVBS/3XSR0N6axjoE3C7Mv+Q17650Fd0f9h8P/jv56hL7NU
h/Pzf7Q6uCINzeX8Lvg/Tti/c1RHsnpwVAeviKODWDOGnjpX07T5KP/LGAo5X6SoqEpHEnRuZGWu
MuwxNDIjdT9IZxuOqdiHVoPiEOdH1b8YziYrGs/Qh3XbJCvLvOuMu4GCMHaSZTOmpMCD9JpwOfTd
nJZ520x3HFTXap3ti+ysavxz0I1kBQyB9mQEe0O/1ZTXtLG2OoYhg/CLZdt2ymOhfSs7OAAEPenb
HLC2Kd+Uqj5roXQTdC/Spa0h/aAsbta0nxekLK5sJyZc2l9ySvlOuBDlOBjqWZiZOEZBC9yPFa92
GTgGV3FquCsh4S7ML31GMy6GTV2TvnJLqqOyKK3gDgAlbNR+j6B7L2bGEOQpk6CFhZYUClBBlP+t
NBiET2JRYxHBhb7x62qLMhyPRLa0sXKHpnpWyWQBhKGz8egwJMK76CrL0Aq+FZmDvi++6MVFoepe
Xu8Mhrp1gPUrdVPyVox2Lzv+fkm8J0p9LQ/IgekXZcwnRmEoHjnLVqZsAeOqb34oRbh0sh9taKzE
VGyK+sFxv4Xsx5NVYdCc3NtOaJcN7syFbJtwI338n0l7kZjWwzRY1tZA1ENwqxOs57BuN8f0i4+A
NjohLz3nEWumKlB62vFjjEW4osLK0TUyUikXGmkFC9BX1YUaReWC2nuvZOe6eE0G8xkLFInmuvIy
ZW+xOywV+6J3C2IGEoNzF26+haa/+e2UA3uN2jMQTPISbz1JpOZjyzfOt+h7M+0Aw0Lxw64YmISU
9xY+Bf9RI6xLi0ziWs0nK5o2hewvSWG1AoTLcs9c69oFNbmJ6OwX0DYUnK6BwrEnMM8GMWikq6bG
hQEffOz6NYqY5YCdFsUPiaQtH9H2e+WnrOii3g/QOwiJ3xks0iqsf2gxFh+HcCmmEn4brUG2M10W
Wu0pJjyMYGKK5TsXBAfvew4xVekvMXSK1EtqZaPYKEgF9bxLZq3WETcxVlQrztZuadwgA4iVcqWl
hLozJg1b1NQO38fkhoAITHKzMGAiw8oZN0rprHQRXfl2vCLGZZ112g3DSk917gSpDCojFjrE7lKR
FyCedyh9PCySW51SltTKPV5gD88RUM91Lr/K4l7aq1B99MNhwdRyB3V/VQimWpor8x0dR+QJVAKj
clY6OIXA4eftlwFXpUWSEtZCPWxYp+oKyEN5ZWR0+GDGbwe1v20HjDNTcSVKDb1RvTAo9udEHp/o
3du+ePIjZa8BzmUcuCQTfOlGmVyrwyVhuPwThJzzKsl4WFFJKtNTpD7rvbaAJV7d9FmC92wu2tue
4vY8H3aNeYtllZZ8Jtp1096AM6eMn+OZ9oPo75jI7SZ5Q/TPgvykBoF1fh4P2TaiK+7bV3oXrCLL
91rg9cSgcmZM3jhp4ci2OjhcJBBF5aoOed1ja2eUUKUT5bpIXiyA+n7Ad5wExba7H/zo2Td5G5wp
Z1W9zRJwMl0ZlMFzwUA5Dm9NyUDLT1ZZyJtGb9arQol/8CHrCU7gNS9VDVcehqTpu6/8yJNi0VH/
IKGkuiI96CaOfbaIS1TI7tlkaM9mlLK0c6JRgzfib/ngy4fCMotlZasrMITnmdkspnhP+II3VOQ8
1GO4d0R/XVMlw0RlW+upC8Pcxq0abzsh1umIr4480YHkKDZAcMgt544G7wpHymZ6cp1XV6F+4jSu
hvkactKKdefiSO82nJbICsJhJfCSJr5nZ90PuyZGw1HOp+GO7mjY0EDDrimM8l4SYhUG9UspbOi/
VPqaTw0D43iXFswoQWi707mj1QyyRHhZk3ZySZgssOEqSt+kGV4ruD1pBFbXOPq/dLy1Ud7cqHj/
wOOqTE712zpPhi91j91OyV3tPEgkfp1g484IXfhBGM2L8CrDWajX1iJnBjdyY9FZHSeXODLGL26s
eiqUGj+TF/h3l6VZW+uyibrLouBIzDg03id6u6aKVrec99pVEREuMQXytspC7Jc1hrpGtdNd1avz
eUd22ADKcHiyCCyhDZ7WDyjjPQO6CTYuRX7veld/opOQbOuBQo/hJDDcQk+e65yYKZGVe99Uh2WQ
+5icUgx+kpwlSSsbUa22FkW3FZXzNWPqecbpJdhZDuVmjEWLM1zbwkGw2wewus3SqacI4zA7URHR
Bo8aRojYZp9mu3wUgmVmqPwogUCYGh9/1+5vzNTljQwvqkF7IChoBXuUOVsR2KRXaY8oe6ECiFsZ
WcEmqafrbnJ6Arb1ZayKJ0Ka/HxR6UO5HpqzICh/CJVupV2o+ZtWlfaeuChsEo41Rzv7bjx5LKwJ
/DbspoUTag+66e+Trj0bRbgd3OmpqcFYTcPXqKEbwx2ItR4N3mhaO1pyO61xImaWPGC7zZZzfhoe
SM6FTM89q0mjdRC2y6YKn4jQey5M/akEaR0kdbQo8m4XZtV1VtZrMp6earvfoCPAlKEPHJA1laZA
Xm2L4ApJw5Ku9wZe0Px5QWdET90yqx4kA/Y4lJ745Bp+zEhpCJQIFkh+zprBcmhcuPUZCCRJ7GKT
P+L6c9bj6A/LypTGSmsV2XouQSJ8V5vIaDb0DZqbRjHIEBdSXKWc4qZ1QlIGbVDyQ+5zAfNdxFHw
xULyabLL1rXmlaEgaU0yBLUKqgbQ1Qzwy5FNuyS+fWmWZJZYbalf576gICL4HsFIYm9qMQrSzbF0
0/UL20e/tES4o8dR3vimQYqwNGI+/mNnRNtERo2X9PmG2S7wDT0N7JQt1KF7lUd+DHgBE+7eVkoq
SrvtXbICZZLtk4r3iBQoxT7jrZZXCdrjFzEqFQeyrDkXGcJstjBpfsnVsGBq40zRGzTdem1VSvtc
sBhWHWNOdRlWvhasW7Q+OD75vu6drknPaRQR9xEnzY490VyJLhjXyRQSHt3oNl/RZNxkSjKdNWjA
bvSeD0ejjTmscWz1ifhau/cJAfcm5cVjmyfjrhF9ucYGHQB7sAzyzf3+TpHh8CL46y8tyNhLAoWM
JQAme+VIAv0Q9cC+kkNxw5/i75DF3tqp3y2z2GSXiutH4gLdXeympIZnLaQS/oDpa9vr0SbV7F3p
mymhjo5/zcdYXUtmzMt4MMCD9+pZUhrKZYt78S2P1PwxtIvi3GQUwasXY7EdHa6XT2OwLGTZZh4C
MIOh1IO0o/48KquNi34ldclJwuC9jg1bWdDSgkxC62SpzEzwtH4irt3fuH5AviTwLGxAK2nGGofw
qdjj0o9WdW6O9wq5wa8ZEOLHSEj8/2S6bKVKpUx/mIYM5JQ1+djWg5274VrpC31L31dDK9srsD8y
aqvRUcK1mwQ3bqyZEL1b/4IUxPasMLr4VqTWV/RD+zpvnvouwnt2M1XyJQzuq2Ki4e53yUUSljDE
ooISTrO3PmlWtCbCK7hWyUr03X0ERWZR1QhB2L7CczGIe+xnPeGGULH8ngOQ7zDRM4H0d1H0nTx1
xcsZM6Lzsc/1arirC6Cmc0FCbbiFXeHvSsZT51FAwZ5GX4OoK6nQrWettR/jTjW9GphGF5vXvujl
3urEeZz8SHmWyzGNbv1YNtdqzJfYj6N8WYMTWMXB9GQq+lNuDpS2cRAzgqSRq+NTJUj8NnXglKjB
2egylkuN/sYy1Se0Y9cN1K89AQ2cDipSm7QcgEYlH8ZOvBTzuUXnkBLYyR5XFoSFEUyb1ScXnTVw
DHFzDkyuGIYlwW90Udy9I+30js2UorjWpnWhYLTOhtZc1woE/WioL4hP03dNE7rxNSbdcjmxbr/H
ZkhEZej7uxrj+6onVeJi8KEtrOkPVrsZBAjNzXf7NS+9vIBq0l4mURRv2i5D1oCVN+HNyKCRDoRf
BrXN1LdIM8LDKlK2F1bYdeCz6LJnTUSma+hk+jlwsULnN5H1tw7zdO+lZUE4AusbvVoRvsmm4tc2
wn05KlKeN4h1aB0S9YS4lfRMpfbbdZmg9zmzwKaJaWsa5fSsoFNaVUq3sUbte6yWm7oFbZaEBcMN
zXrhUEzO/DS8BmiRvB4d3P+UD1Ez7r798++Ifj9rqdxF3+v69W/n34v8+699lZ//2h+NFQVm+oyY
xc7L+HpW9v67s6JoBv0TXdVnrC3VDP6bf2sgXIQT4CbdmXKlz+i2fzdW4Hrp2gww5QhjI+QU/w94
F6LpOfgaiOhPqxF/35EqtB6bPPMnZ9emrvY6YmtFkd+0zZuGPeGPVfJfDSSHWoufl5oxyLiLbMhd
KLYPGzhS05AyVcOuNoX0eselIWE2p7jHH1/ExitNBxPS7NH9EKoYMgcbdrZd9mtTJ6ARsaT5W7rd
P++EGpFfTVPtd4po8s+cqcr6HT9u880yU3Vb6OxuzKj8Ezam49uBAGpj7qGHBrtf0Ew7/M2sXAUs
0RdATR2T006QEsBZJoVc/rJqP/CZfXwZenxzFajCxT28TGP1LgLVchf5jXEPq9r3VDVvtp9fZP4f
+Y/WhvvAuYfUmVVNhw434JG8O3bRjY+9wHJNaG3bNwaKVElJCxNHU3ejUVYnWKrv7wpJAZZ4TOuI
6a3Zl/hrx1CXbl23trG18JdjvJ4xQUAYV79/V7zaNubGOf7APHLa2E3Rh4jwtl0kEhg+FYNyJqNg
3lTEHXVy6kl99CP+53JA8A7vKc3qqZsA+yqM3tZqjFaDg3lzRSYqxwhQGyfcbPPmdPzQ5jgAzC38
hPgDjxyIiEdAgwz5lrN1/qWo1OitbKcg9gRkHepnRJVz6JCTXA+064Ol7tcuI+uhrR/UgESZ5SjM
rsb7ntovZaaNwOSwpCfeMIb+tQCw5i/SqYmeZFZlmLVlKLeM7tXulSQ3U7mpB8gp25SgB+3EY5s3
m8PFaGOuRHpvYXnkLZ67zb90kxs380VUtbSNpbmBFUWNoDvIrw0/OsHefP/EbHY79vjZxYkf5ejd
8i2nVtNRbnPEvCvFCNBl1yPEQNzrXtdM5SmI/kd3NttFdXi/Yra2Ht5ZWo2aLIN6m0e2ZNjfjRsU
T/02VYfk/vOl/35tcGeMBPA96bZJh/7wSkMsYytoq601TZMn80JZpnnUeb99kXkb5wvIZ4OPwtGD
apPcAqBXbI3BZjRkKwVTzExbf36RD34z4gZQLuGQYLp/vDXpNNIpgrMtqRF4FYbSQcEeoKSrzOoP
n/h//Qh+eCUuQEAKUxNcKIe/mRlgilaGYhs7dXQea2SHFkVertI+NH7L0ThvtzwW1SK3xGKhs+se
XonsLX3QlGw76mjt4RR28H3C9sQ3/aPb0R2N2GnVdh2y7Q4vwjgXmZ+dAAVwEKWZFmFYSKc4xLXi
t6yDf94O9QlRBmg1nePb6TPswv6YbgkEHjckSUUoRTL7xGKbP0FHuwJ3os8wU53X/dhRa6lTIYwm
3hY2QbVlOl6Udov+ItOtW7KHx28aYqIvny+9Dy85Z4UgeTBV41iBGqqBqfdjvKUNEXpM1PO12mvZ
1oLzsB3HpiQLXsmKE/dJvfXuTilIIbpRlPLZ0n4Cg3/Z/2y7bQJRpxtpaRjIOqtX6ahH1gxT9ot+
6SedjgxybGY8cNkQYF7Hbxg36VqORgEJg3JWvSyLvL8a+2SiF20xdrBwKjwDRcaN7LAFMWji72e+
xgl73eFOcVZhAoCBqYIb1V5VArS/kaEuLs3ErtvrGEUqswlyf+StFeVOumgqVaWHMtVNsXB9HZ35
AmVu+MqBPldvddBIdE5ZNAKOt+5f6bUW/4hMjpJ7cKJg9EgFL+6VQSnLNZoRNVtGHPPVqdGZdwyh
eqHqrWqv0IA2gYeHoGfIN9mozmGpBCuJ7HKlIdaMdl0qnctCi/0XCy4JXDSt03f5kPg/KmFKsRmS
ZnxO6Zc0y5h0uI4/Jw6+47fKlz7IkICM9MhO1kGgdckyIon7HC0BGcW67cMUL/KBMNogG6pq65ZV
0i3KikQzBFG25IFwcgd7hzqu35IOO/bLZALsS+se0CsIMiviQOlgnEMQNInnTg01/hHZZT/QIdAM
ZjtLPd9o/Ls5gAC+VwTgbBwDADJKPmjfRNARW4t2r3tRA62cVrPxgETkhpEDh+3xmzKWCGXpI3OK
hJuLg0MF03fWjJqaeGNfEBXsVzlz0WBsSQQr3IbuWa6YYQrONB9vW2G1L26fkFjHC8YZWQSE1WJc
7+4JpCxuw9LvwwUI7gyEf4WOL1o2TExCoqYj0znv7DiKt6PMkpsJQIxxMYW9srJCTSs20MZT9JyW
DeutrO6tOTmTKR/fPKQUpbquzB5oStnJdhP6A5a2inftFtcwKgWjyY194yQJE2Vn+pIi3LlwhiF4
IhF0oAOjxLTcKfPNccFcPbsPLPqYqHYr+zkbnaJd2nzRI68dG44zpV0rzGxiAMksyEa+jX5go9AO
tTRaGrEVkd4bm9+YG4zoaglBnzxRFmV2FhPBV7I8yIyDZTuQQVhKtjWZIrmAk5iFr+RhFhr4cNOP
HkpF8mtPpjWCXWuaBE8W/N07s8+Mhnmh6zac3gwbOgtbCjQXRmiq5zChYKZnqtMFSATavVU2DruS
XvBM6NRopLiCMR/1ENPGtguVRwMOsEYTzKbxXAwV9LugbsZp7Sh++SWEpM+LpLbjJmRPQ3qGzT1F
ex2p2s0E4YbWpmPVTxZDxmJrDUXtQyZOnce0Aqc0D9kmsUab14Yrq0vcx5EQRQBvVaQndORVUTJz
C5JmGRqA9UubfwvFjwZcNbZbMayqMMy+JsMY3aXRZMp5fGeYl2D9MgbtKNl+EP49zzFkTqd3ohc+
Mto0KxK0eBZ0ZehMQnpCH1MtcKP7Xy0ZBZY3Ik1Ch9gUKcooS+oGWrQ0zhY2XRzwz4U+fEVM2gxr
GtDd5NWjPkYeguW6XNC2TvvHoSuF6S7LDL2i4aVdE/vnPsCQOWcPHdmiJu0ovLB02fzxBf6fmuXv
uDx++ZS+g6ZfvH57DV7l16MUmvlf+qPzYqqkxgCXoRZW58bDLE75I4VGGETNIHHBMs7R0qV+/Xff
BYX+P/hnBbYVaOvzCZ+q9l+SFt38B+gG0Bc2yeE4PPhq/ob75LB8dubuDUob/gTqTjT6x2d7bCUt
7skQQVyYDrvJweMggiZf/vKjXP9RvPwtb7NrxnON/OffD+sLhN/4ffnU80dzAJ7v+bBCc4SlagMJ
CV5HLUswxEPXdk+tOawKl5DJWpwMSzm+LS5FghfFBb8tYQPH550B/70fB0PlNbS9rjBn0I3HY3ii
BfPuKoiACJ2yVOpBSmnn6FwaA1VlixupIpDbEXEv9Y2Qxqmicz7B/Kce5MfTgRYZKkMEoHeU7EeH
D8C4TqrVufQg1gkoYogPs2AN8vs8cuQ9CLyv7YAm5PMndliazRfVCUxn5UL5M8nhm2/9l9JsnAL4
39DfPRT4wVJrrWaNglBhKK6P54VqlydWyGENP18Pg5bgSnMv0uEkd3g9sL2q71gVHxDDfrZ9hlZc
jtjzeRP+/M7ePzS0vBxGHDpazLHtozvzQXjrcTwQeWuGw57vAB2Tsk3/wlV+lrQcTnXAh0fH0i7p
+d46bcNsIZwBp5wbiAagKBxOXOjdqzWjJ+a8KqJ6QJocr/RYuF0whW6DRrgN+ORiI3fZ/qH/R8a6
VAr9h4RXvv38N/zgacGDop1Aq4nN6LiLCqzbmoo2bT1ssvnKwmK0rgEUrvOqPAWiOH5chDnwgjkc
6+gcYZM7Wv3EdGEdqIjiiXFaborCQVbfYwT+/IaOljuLjx2KtY7ukDOD/ZOG8ctyr6pUDVx9opS0
SalLiP729PQ8e8rA/5w49nxwKfqO4ODoWVgQCY72QnNSSYOZy2GKlzMjhOsMdM7ep6Ve7Crwvice
1UeXw9vIyY4HRpv4aLlXshdORZIMDi2LSkV1oGjj86/Ssw5PuOa1IkWA8PmvefTM+DV1S2NhEOqE
dIr+zOHLbMCFlU5Chw1eprIrhXs3D69++8ZolLDoIUHNScPHjyzEICRNiYfKHnq5C9RMMD9oYtw3
9OmGntSz37+peWOysJKyTI6fm3Dm7T5TZvK0Fq1bcldXqYvs5vOrvH9cfInnizCMMVj0FBK/7rs5
nMqx1FBmEvgN3zpX0mVR64hMmkx6akM8xufX++BR8QVjKfK86LEe35UtlHbiZU68yc9ij00zWaU0
GE6s+fdX4RFRXvCfuQ5wjta8CxC6M0cK+aoE5NB0eCWSVhbrz+/laFdi2bHWKDXgH2kga44baI3l
yggXVeo5IEBAhuIqhCIwQ4QN/8QNfXQp2kEguuhdsNaPbqjRgWZMPWKNYcKgHnImuJOaSwa1Psav
v39X/HJzCjGDO/X4BW6nDvb55HJ8tgI48f5w1kW0Dsqxb397LRi2pRkEM+F25pN8dFO+qpHljCOR
LyNzb7RTrTLr9+2/cEPs6vicqXHn2zpc4qFR2H0zxzpZsSIvJubG2qXeVn5wCbG1/K3xCz8Ya8Kd
P/N86AF/m0dbEdlcFTiEhMyEVCJKSKPuAvKJ88f55782VD9Y3w4tTpA2bLQMyY7e2kxRe3PkFfX6
usRBIKcXMab2ieX94UVoDVM/c1fCPKo2o04DdKtxEbJI0lWEqpvg96o/AVr6YGU7cwP6X1c5ejp6
GSRRntWZF9EQ2TplaiympmpJ2+rtu99d2UR0W/Q41ZmCRFV2uBDMXhnGilOwZ/Z8elHpmgljODN+
Sp1WOfGE3t8WDNZ5iESTk+OWcfSECMtJ9F7QK3LMWJwltp2fN+RavHKKECf2hvfPiUio+dvEmJGi
5ScD6Zdaovd18twKLlWwr65MTNfYD2FEfP7jvf9QzONr9m1DBzKHx+Hwx8tju0+d2cwWBmXQXeht
UTynQeI0Z50TGAwQdDzRJ1bg+2ty/CCqkXJihhQaRw+s51il90WAGA5Y24J4GwRPiWkuU6KcPWHQ
oPv8HrX5qfxy9OHtnbvRDEXmvj4nkaMLoqtxtbCABhMAuJeebZRusLHcUuJTd0fnUQHikWxoPrY1
groGe+AIdOhFl6V8bjSnI+MqxqrrlTjP4BO7YXslUIQrC81KhnQjoFYr61Yo1tkEF+BEU/39kmNw
Tpn8E8LpvqMs1rGk1WrwOerpACE9mjpZchyY/Dcl9ZElf/5bfXQ1xohEs82nGn6yw/Uga+Iza5L+
vD4moGKdJab+gI0VTHrtuGZ44mofrAQNP83MzjAdpi5Hnwod4lzUZnz/BF48GP846FdAfRAGKCRP
oYQ1hlM7+fw/ebQWSPHFU8pmAcrXNg5vUA2sKVQSzJDSVddRa30fSTbBJRcuo4oum0Cn/vkv+tE9
8vYCDKFgwfZzdMFWFVIqiL69CJEUcD/jyR2iiyol6DMBy3BirX/w/Pgx6RHZP/1Ps/Xp18LPSDuU
hEyTvIBTSrRQGlne43FIdrGITk3lPrrW/Dk0eX2AsR1fy0GG3Y89uneIDJg3rEI5wzNHylsmp9Xn
P+IHT81mosmvpzsmxfrRvpuHeWA50N3xOJXlkqwP+0F3pIpJwtHwYeTxiryh4MQ37P2TY0ZrW7RM
eAHZhY/2xsIhYj4iE8nrLSkvwAT4K5OB1s6NYL65Gir9373JmRRL0T4fiQXi/sNnpxDQVM0YJY7f
Q7/BaxsxpIjq9jxFb7qP/WRAa09yzOdXff8UgUWrumB0xgAcjc7hVcFaiMJuuWrdT2DKKj5kVQKK
g4StU4vT4X/q8N1j/zLId6DEwfZ2/IMS32Wn8KgyonPztltgKM2uK7cm48PIp/wxnZL0LpHVFKKT
bNtTg8L3a4hGA+tV5Wbn/tDRjaYR1VBUJrln13VzgbrR9CpBz3LhTn18CRolvvfNzDxV47/7jgta
UZYDJpaNju7b0VNNumoc8wI7cOlm7m5wAHu5Rvh7WjEKVK7CHopbG7e5iufx8CkipAEDhSPD04ks
WtrYqj24VO2JFfpurdDy4kWYf0GSK/mWHl6laYa600xqRw0Hy2ouyLCggb/HqTD9lUvRTeGsSC4v
ApDDS6VTWzcZ8czcUI9N0WqGpVBHQm8hqW0+fwM+eEIUWAxo2cvYXo4H/5kWOVAshswbSgWnuspu
s4SwUJyK3v7wOnCj5uU/B5wcrYRel20M0o2DkezLgASFMP1iOUp7Kgz73UKfnxKtE1YFuzJV1uFP
FyhDLc0Ax55bYZlaSAfzNUNsprAJKordUBCztG503OJ/4Xdk34O2Q5ArMKrD65KzYMZWTrBczdh6
z7w6fiXCQ4/+0mUcTmQcLtGPzYv0l8KYsOy4tq0eH55FmicN3og4UYV22Ill8bP1c7Bd8TuC9Odl
sh3GJO/uB/ZF0U48L4HqyxmZ0wb3KSHYjDjTXQG/pYxo3uS9vnAqh7AlNz8VEvvRivnlL7CPVoyb
DtJusdV7fatggnOAST21YjJvf//B/XqZow8dY8OB7E4eXGcMA0khzoMBkPNES+rje5m3DxuZGtX/
4WPTO7R+0ICptZjX12uy2EtPARClnnhsH61+mg8WSHKWP32Vw+uQdtklbaUTLhDDJekxm95Kofd0
paj4QAvZlX+uhfmpQ8aHt0cwB5si1R695sPLjnNglVpwWQGAA2jqFE9PadAaN58/qo92YMi3HIxo
0mtoUA8vY3WwtwKwoJ5P7AS4n1GsRxuOyoKMQn88UUy+vydeZo0Xee6d84U5+qjoUSu63uSelBJn
5EQ6UIRHri5+/43mOhSRHOKRlPOdPLwpdP/QfQo2LGNywEzKTgQbE1jriXru/W/Hyd2Cjc+eSMLU
Ma/eBp1e6khEWAljC7ZdjssutElY1WA+fP6Y5sV8uHVQUumsPmaHdBHnMOtf96h0HMAdcZQkCC3z
1zG5TpuyHrOrkOyLbULw5Yn+1DEIWjcQ7ZK0RbY2hxtafEd7b2yWJuK4diAOSU/iqzJNzeI15WQM
u81w6+YmNEv8KjbAkVWCEkF/tOORdElqBqW8+/zm3/3OtqNSpzPKpFXCGOTocda5HkOO6gCV2pWy
jmw126g0M27AVp2qKFkmR7+0w+tGegp7tMl3VRwXzah1cr/xIxuMB1TZzAPn17lX9iiEhPBSIu9Z
4qapyIKfhCLwxXLynaarugsdLH18OmIvpQ17XyUka73GQF7yZQQCjjTbqTAvU05atyYzRXOfDCpx
snXZ41QfAXw+C6xt1tlQZS6QhtqwBk+vhyp4UPg+/ZyOROCY8RtS7hkrvREd4d5iQF7vwFXMVR6N
O+htfxkVtPtufbhQTew14H79x0xN3a3En4zpN4iTyH8jQrG1stVsFYBtok52BBxBL0YDJVOk2aXx
5usEf4K+sSgybsYwUcBCFYGipUQuO3VGB86tbZmdFUnAImgbzYqhc6WBYVxgWUNdBrJAhu2qMkbF
Ps+6xA/SlevWGbTb2DTzKfCceGrjb4Op+MPeNp3U9+LcGIevhhNkER2+sOoJwcqHDlRdIGfgJOGY
WfxkwFwW1WKIRt+6tbvCdXc1rAjzumh7115XCNwk7nFhQasbC1dbWSVJuNy6yI1wSSx2XG3E2Fru
ZTKlowsQthvKcz9BBXbVT3WqPChBpsszvyN+6t4ZgSlCJ9DUfYcIESfmME35d1R143eSixX93Gj7
DF1fGFnwmgn1mi4skRDrqNd53+6CAFr2SvZubj3HiLNMj23Qcjy4B8E3QVHlYGQKEqEiqhV5cGaA
zoqCJc3AMHpSROijMWJTxjUuRD1+zUeDaT74Qz+Mv/C2Jf7Sr5Dr3EGLcay9ZpaODWRWH/QX8m4j
shCxAFqvQx2qab7oSvCMeOEbvQoA2klnhhfX8JaDsMHFL6DmW1dwsKp+lcG843763P1R667+vS5S
CBKYPrJga7RqmFIQlna4wl7qi3VQqMoVMDi+HaXso+HeaGtcgakUQDl1wh7r71DJ1BfDCCU+MIu/
jfDhsuFDUEXgnuok78/V0coS8uR6dXqqlQ7mj11H8AdVv4frTaqrpS00TKzPeq1D4II0YIqFJOqs
WrY0GclwC4MiWKWEqLK2J3LAl6E6GF+1LsvyhelOSu65jMfg6JPjiJQZeOOVbGLtq6pLJGNFN07G
Bpb6cO8C2ap3JjQCZFy6TS52KGQhvATKKAyNtKzMdV6q+nfS9Jp46QS63W0mDuLmQmrT0K99ZH0v
8MQNcRFgiMy9cbIgISIBsRxA88oI8W+moZX9DEooBFFme7vE++/VYVIme8cf1RGWRR587QuOKSs9
043cyzWr+T/2zmS5biTLtr8SlnOEAY7erOoNcBvysrnsRVITGEmR6Bt39Pj6t0ApMkRKIaZmVWZl
FoNMURRuA7gfP2fvtT+7c2q3NwnFMCTHaMkhNjOHKogGsLxCbq5Pp26G13CFb3mM6b3OrW8Hqgef
jDJVD5ttaZPZHOSFF5Oep4FkP0Vr6JkLd9BrjlLZgY+PktS8nolKBxWVOCVfRkp4SlAkEKuJgDXA
r+Yivq1BIF6ydotsUwITTW80eHwsN57U58OBNfNF6VZ7b/cE2mK/9dN7Hx5KcTzpA4TDsJHOuKYG
D7W13mXFsy5C4ybuGVRDzLBaMh0i0aNv97ljV8MYVs7nRQyrX4xVYTS3RQ0ZX1calK8ZfSwePgR0
x6xD5Vk/212+g73lV4cA5bJ5RS9IXtVtn6EsJRfxpZ9CECZTO3YYaNNOJCd1bOj3Wqzb0UE9pbl2
gCYoejYHw6jh6jX+sCt8aWMzL9NaC2IqRm9rJDJNT6Jy8I0ja9AhmMR6g9Wjs8RdqnNg96j3Y03y
sI9ecgRUzzsGpVjMJ3UXl+W6gUepbTwQuRV5j/HQI4OcYtSZQ9WY56hKY2OdyaZAhZfNlrcpPDgN
jyHjfHkK6t5tA/AuPcAYX7oD6As0jKtGS+eLfKal9hlyr/7Zc8Iou0HslBnHeaM5+DmsmCVfRrbZ
rPzOaMXK6DItO2At6cW28Bq85cEUzo6xjggDs1cEHxbRHaGL2WPdS3FLdKIXbgnehbOdmjmcHj1h
D1CbsRt6ST+GTNjLUMub4jrPTOXfRlmdRAc4pjvWbmIU4AFXprhEWKxbK5GGVnpshL4p4dmqQuGz
GkLo1dLGpw9vvwvXparS8iwiszm/dSDKi4MMr/V8gj8r7G5QVNPjHeqaXTKDWE6iOGNCjxsxVe3K
j9Uipe1TTT9QE3f5vZZ3sbNK2747srRoxLM28+VtfC8Bz4sgJwsD36+m7LAsxrl6UUz7J85MffEA
x9R9lvgW1RNZxwbSpx4pARy4ClZ3PWuSIqEuHPsTy0ZuAmQMc92/YLVqmkOI+9F4VPOMmqtkQgtJ
U24kSiGAParCWyEdmVxpXqcb3OyeMyEnhWl0sMz5+8vMIOP2qqjD1toZBENyS8NLtIqN17vocD1E
+qCRmtjruEtmDNSnCgpNdtTUys8JlbT8hTHnWXiLEs4z6rYkV7zNVsB1CshnGfSR/nPrM9V/sNuo
iS7xQRfNkzl6+DLsJIztPXRQ79kijJLNnjhtG/YM6I6A3Ipp3k1Or0EDxb9DqrlDeASKAaj1fbcq
QezLT1RGktu41srePRyd3LCurWzSjTNFrIB+63TwXq5GPunuYOrlkJ8pa5bGlvEinJY0wv278swu
vx3A0k2XwApKZLkElMpHpq0I1f1ssrqdnQip73TNmwcE5B0IaGNyzSO7gbl3V8czPTlhpIUKbKbx
x6k+Dx50KnIcg9HwS7nwPAxSGTKwj4f4kaDoGR5R7GfNpAaWoHrgO181VsuDGcR6V2qfiyLThgMj
ltGw1UDG2icW/kp3y7kyN04zIynH1dgu8SGyx5m2RYaCEJzsSTGeR0SgiU+9g/1fqq5yT3rGue1T
7ev9sCfxvKLb4maW0VzFJHmqoGgG0W5bza2Nc7dMU+9Aby2ot62uN5/ccAANZDm1T6zV2GlwEtie
6IhqWlpZGkl8zqRXKMpjT3+oo2nQ7gikBAphEMF981q3/5/89l/L+eufYXKXz3X3CCTgj+rljzZ+
/oN7LKq+t0Avv/5VhwuzfWmpMYVDT0sv2+b8/VWHi9YWqQM5b5iCBXKsRa30FwP+T5f7BkkYoU7g
3ojy+1uGS0IkndtlXEOTiQ7ub4VAogZ+exrC8Mpjh7ds6a47GB2Xo9l3vTF42ktVX28hXY/YEytm
ImhJTPNklLMsT3qlUVV7c5Plm8GfES6O8FTuYqtLmhWN5Uqys2ge8tAJReoaii4hJhHRyKTN95VT
rbt0ovzO/Kq4mgqmlnDlU8mJspmSTyKnmF/hPSCwoBJDXKzNLA5fKFx0tZ044V83rl65+C7c7pRg
47AC/2DO5mHHZNE8cPFr9xtrbF3cOu4cweDyo/GTTFy/2HU9LONbz1VyOqLjrClqoIpkeZkY1qEw
KrhtvU3g5aoGeU1U7KzCzxaognq95IdAiK0L5O3zTEnMpldFfTDaBfgHTgfJqa9NeIEc0cGUmlkV
taDvtOyxwAn/WXd6oa9G0wYDkzIC/TQzsrzjuS+nbTT67T7zyhqYlp8bhFW0IeAoV1XDygcsvGOM
w5GvSqr8PK4MkK8m6jxvZdYR6A6Oo9W0iQaj1YOkSsIRypNXX8MogYgqjGSy1o4piSiy2my+GpLE
0VdlaYfbebCrajMo3szaMHLN2Zhj0rGq1J06SEqz/dwkbKaB75TuuRM6al92jkjWspm1gjVG+TUW
GYLcV5ZeW2SYgEp7wKOjLisnSgDLJK1TrVQ+9NPanV3zpDRh5hzoc78kFLE0irXBhjUSJuwTj6F0
VxYHbIOGDKTnpOklQwIwKHMhh+Qw6fW+2U0dq9+O9rdMwK+JLN5E3eyzVRpTBVOCDESEVnUPgomR
ewZ1U2k2KTw9oKID+C/WtLGJTwLfRu5ve5IRDdKeULpgU4kdpx7XhqN0EoYot+URJynWyNzV0kdv
SgWHAV4Hxw3Nx77FnAFZnzQwXh1yDiAnGTF05K1Kac7VhiAQo10VDI+6kymNfUFivSn9QI75VG9k
rUaFWXmopq3bp1QOfc1B11uELZF2XVWEcmxxHVGrQmpr0iOVDdptUkisFnFC+yJQDlFdwF+gClwm
nWy6GzunV7KG6j0N90WSFkz28Vsk17kWD+lpVobN0Ti4fXGcJK3o99GY+8OZYsMfQFmBitzWc9nF
3K+ZGd61ws+sF163Vh34U+IZ64YbyN4ChoVe6laiqi/soQdfGumTSIizmcZkg4+d8pgcOLK4jdQD
1A+8o5vXhTPJfG+rwvXO8lJBkY6JizWPzDmq4NrBvzIOIOLZL65dtsPaQu+TbXQyyJGkZikEJZUU
ebWVPSfoTYatB2IUO1t64Jt5XK28uQBmEoW9Xq4oMOtiL0YsKOQKUNl+oWzEX1PoYdee+3AG9VU3
jmW8taWeRps2nDhsSJ2Wzwqsvt7uKq0Fv1yXy0+FWWXJIVp0WZxCp2/Sw0FXTbUXBivP4chiEe+a
Zsjrw7wtE5tCViug24A48Q7KmfYO9YQtrZXbgX2mJDUKwIVmTE1fNRZg6rzKE+vKSrHzBnVijfa6
GRGRUKrxcvj2+aXSbbyjcCx7iX+IuIFMuOoFx5r9MjGCqUnumqpbDE1cvWhM/kCLe8w9IxnoJo9Y
oayVZ4WQC2Wi81Owcyw3MZAtvglL+hsZeph7LFIgzoTdGj0jzNrdx/2sf8G6U8nDYspqxfqdxiqo
Bjd5hj7j7rOJzxU3UFfdMq1XL60+6+FhQ5fiZRo1+yUVRukHmaxSG4xnY/Gwxnl16xmNJ8CfNdWX
8JV+m9s1D2lZLv2wLqxJbTVnO7GppCfMcXpJgHjl6NOK53eBbI8RTbjEnusp0M3O83Y4FQcrwBWv
kp3CYtltCXQfPw26FcsTo0iy6xoiXHYwcBrSdr1KxmrFhqFhrQot845xfWZqh5HAnuQGKjFQ0xZk
o590UwbFk/iNDkvaUkat4A/3NwUK/udksDJ97fjddNm7DSiecAQCzPG506/j2LZ3TihsSVdEC/1D
irfwtGc4+UV1+ZAHk4FxG99T25QA2NNxWocWSqmgMvP2BBSwXa4Mn/jlbdx41b4bOkFUgz2Z16ic
IAz3pmj9oKRfLFYWqrgTDgQJxjbsJRcK76510CZ+5weMJjLWomk0XYJKTLM8luGSoJKPuriWXD7D
84XfYDt3kzgOo7EnRX2Rq666CMgAWeDFfF0bSXPh5aNzm2qJiAO6v3DdwHK3QUgE/F1WGiaLmRqj
z4K1nO97VDn880HCzeaESrCSY7b5Nez+7MTRpZcSypCq+5YmHwDRwSiJCAmzvZxkeVu3xXBb5pqA
2zP6gMYsUZx3jmyilUMfj+1GdqG76ZdAjo1IVHFjtDI1aYZlnJ2VRwDJOqMs36k0rSRNg0nTNYt+
W4oNT7gSE29fiyna1DMpHuvMSYWD8dF0v8BUr/TtODj9BUep5rpO7bIOKIDgwTtxjd8t9QbvjCKg
VYd6E8PFxSXI9lZ7cxZDiDfwjxqic/fdWEGOpMupLsnDqh6zzjNLULGjx8ZsmpLTVk+/AEJ8FQKL
SF0ooy3dxVtaPeopL5ev0lJWco54nuN41FYNk7QqGS8RR+qPIpqSmzzxE5qhXiKJuBqTmqgbfxYQ
9H2j2lc5YTJDA4RyXYsMdgTtQfWZU63/OHd2fi2iyj424tH8hM+py9bWmFdfSCgq9IAMPVIEQJRz
CBf8w8Rc+Dmc3Bwwza1kHZZrr4yWL9kxjMNK0XdZdZ5o6PAtG8cqNfrmKXHx5q7EWPnJijGqP0LK
Zr52aHmWnDatYy1ZcXo7XmkJ9oIVXsa0X2tW2p9LQYtzw/0UPdt2F01H+dTH94QykrqrMSHpVzWV
FIXgNEECtFsmjUGne/ETll6orbEiNQ+zrM6tT2gbumd4ldl25viaBkZP3u+KHLQm3YzZDJiW5gg4
41rTymAc6tlbG3qVbQwIr9Yh8RTpeVVjtt3mkkd2pS/b6Wsaw4ipthzuEzt3jrsUuE2gfA1KoZon
zmKKgAAGkS4RbtusIMkDi2Uk3a2tckEwBc75Uy0qiSswrGq4tPzSzTdTloXnBSCzZuPTFregqZNH
QhWS4DNmr43uNC0y6aLFY7HWdRin3JgpL2eMtOKGwm84KykL+qDBa33qg1S3AnIHOdWJ0GRyMMXS
LFayn8t829QJNtm4mDA212ooH8j4lMXO6sxBrhcv90COked+rsPR+kQQHcxa2PQlGcl8ot16RFe4
8eOyytcFxJ1h1bSNTz6NMdILbxk+FGnXhavcSabLys5pHeQ+jcOpGvs7t2rYPgi2Als6+Zi+l6KZ
OjVxxEhDiCRKUkUapzgnFDx58qzCvsdyMA4Brl/PWjMvWersiADHDcFmIFa5/S1BupyvLvBAZIDv
C7m0U0yUJMQZS8J5mti9p/lMiKTUnfiLHjP7WWMVn28MGIQ3cxPBCg6VncZwTxvdptOs6i9EdHT5
hiKKTQjbUsZROo88M2DEBZkngTT4OUVmWAYkVFgVexuc2Q0jjYJoOLY1zMV6T1/a1bP9SGOCLA8d
wxX1WkyAiDcVFPQhzZinGqY+CDq76u9a2ZhhMKVG/TS0DDOCQWbQj1Urqnmj2ODolmuQgUhl8jxy
JceaiUOoJlY0WE/abUU7Alag3cSPyi/6z9M8ROdeO2XzBegJei7lPAx0VEMGFmvimTrKdfJ9Lia/
Dcm7TkqAvrGu8GjbuhWeqKQqzYC8Kv2osb0+OwjLUSE3NGfVrREnRRfIPW0SfeCmpStjGNKnpAZZ
H4uJ+RAucYA3+RyNJ63Wsa402TACQpjM4bTFjJlvyc5rrlJnSp6SErgcfUaMwuDzu9sRFNaj6EdN
C+gIskZ1SkhcSW121WBhn1d0aCYZmLLPbtO55ECkpdw6q45C9YK0QbGn1+PdF4Q+NSt0Y4Z9IEhV
uneJJxpoOxKasJ61KJFBLylcpJwJ92PeFT+SnQD9VUs6XMrRtNCze9tqH4omSR612Ewfm8Zv7xAb
wJPMNcPLVp1rpyeGijgR8sflJbCf+jPHG1BypTd0ZzYe0js/TYlBAc7Ho3HX9UnUsg1wfAtQh+Ga
1Kwiu8lG37nRwcQ86n6PTJrME/tuFl6kcQAW3Pbk/8zpNrLi7lLBY6TfRrlzOg1F8TIP43hL8t/8
6I5NDsDV1Ztn4oIlkK+qL45cuvVwiPM+JaYhJVuCUdqCrB4avb/LpV99Rp9luyuXym+Z/cWdt/WI
0+gDZef4YIuR7XYzA5u5aYWphr0PWAH6bJ373lEHwA+P6UApim4+jjY6uJgvnMNwktH/tdKLeE40
dyWq3l4WMCI+4pLhBUMEhz8oBy/i6ClyYz+SP1lQMLTVrWV3VOuEofiQJnQzemqy3lCYWOPsjKJY
iH0HJReIc5fo5ibM2mq+ssi0VYGP9YBcEqdV3CFiInWblBceFJXMPLixU6O3rskJB0XZFM4mXKCm
QULTrV57kkJxU4i5Ck9hMjbEa2St5V0iW2uWvwQT434UbUotBclVM3oCqvJ8xlsBWG1jznMkbhN7
TM6j2psEwxY7a4uvvKTf6qid1c/lVauen9vTh/q/ll99qljRieNrXw3Xf/+/0+RJsdq8tO//1ptf
av7f64+j52qxkb/5P5uSama66J7VdPncYFP7y9G9/M3/9Id/PL/+K9dT/fzf/3qqurJd/jViU8rv
W2KG/cuW2ukDPpX2+Yff+NpFs+w/8ZpSnC9KMQRjC9num5udftiiW9PR/b1qQeiv/RXQYIg/cUO8
ulSRUuMW5Wd/udn5GeBZB7UB1jB+qv8WSPAH9QZGe1YaFL8+Enhe59sumiYNesgZYOSKuMGDFBf9
SefE2ZZjxxODiI9ssD/IbJALcRFzsSjgG3XeNe2sMRmYiGJ5bZtQII9yapaaRK2+62mefxWffG+e
/1EislzGxvCDC4JNDNbim95gnGuz1HIOIgaTkI3by+goCxmT6lqSHOH6HQ7DpikRC0ymsTemJA4Q
zIj1r1/F61XeKGN4FVgEX/0fvN33Wh81SqL76sEPwFlUjymG2Ys5O5gZq7xUjCG+NB07MeyT5qjg
1Es/Lu636YJS3hApVJ+X/TzfIuxCADVn/GJpGNlL5or6UvaFfclcJyU1oM1OsGRINJZVbhyD8TAc
gs/ofMZ+SGrMqKxd1PejuVIa+g8JFRv+q866U7S5/sVT5AWsncTl+ki/t1Ukus/M/YbPs5rOLb8O
904Nq8Wjj7ElimC4djXBCZBj0ppYw2JGYzKob16J31pL/nGFeLOq/HLF+R+4ltg8X//cnV891M9/
fHpWX96sJsvvfIOSCtYFzK7481wT7tkCEf22mkCe/5OyBqeojeRwiXX592piuH/SIcdyApbAwB20
yAS/LSaG9eeiX6Inj+8KoQAOub/W0W+PGUvwP3v6Fr3h3ze8ze97rmBtYk0Bq4j76O1jF3EbD1BC
I7o7mr3LLMLFmKH7zr1dV9ZRzwjvc413QaxyZYpNHQMvSPzMNLdl5BUPgJqO4rBz5EbTKmc9ppik
OPXp+ZlTt9aD5VXiuPP0Ajx7MnhM52chZ5JFJ+8u9A3tjC7VkKxp/BS3fjh0J9oYrscqd5lrAX49
VIav3Xay8qpVWgHB6Sz7MdUt7cEqwAeypQ8b3G7M4Z0ZjEzeTztGHSCZ6CfffPel/mR5Esvn8OZz
IqQJTw5O2GXA8oObpGJ4L7PSfFn8sjemXhJXlUt8EDayFAAO0CKp22kiRjbHeEqD7smefLyysKMI
ydGiaDmfpgaiHFf0n3Qng5ys+lER6RGj9q8wWjNKBlDeKhUBKOq6ZFNm1vwBIvGn74MVFlcMinzs
18vm8t0IxuybyLWH6kXWcXxZhOFzbAI6z2uyMHJHI1Ilqr6oGgQHzCXzIOpj59JnZILwqdEYHtSk
6bSR8RjCKSdkoLUCv9BP+nQQO49U2uOs7K1zs4zTXWRUyQcywrcbH/eq57EdY9xdzF/sFIuB47vX
rkw9RyUbvcDRLU5K3bNOPAAeq6ntxcnSsflgM3i3JS3XW2zPRBbzYNiC4dnb680DNnW4Ms+dmd9h
AbzhuGVs7DptD9uqzI+ZjZIfByyGGW7FvT8W21/fdK/2xrc3HU43R8csjzwF8f+7L6tIm5FMkOo5
mWkIcTCxiwE2fiq/VGEpXuY8lOScNf3O0Vo7IbRCnx6ZXxBAOCf29DAYMu43uFy9k3wUZ3bp6hy5
5lwSkt7nlOCTG+NaaGvyAQstQdYjCLOpDJekpUSDVKdnTAzMlhCVSJmXs69p3WGRq+i2LMvokpjN
KAu63Ks/ADeKt0YcPnf8Bx5OB8Q70IRwz7793C0T+2Uct09mj8QoqIQzHaH5G+7YndFczEzItpWZ
6C9osUQfWLQWlrUgbPa5lztX5MPGMYOkho8sYxpCdV+izVJT3d06mt7uUdnM83YklNfxGvvTGI/D
nj8iUTAm45RlqNqVdaxODbtKrkfPu3DBXOx+/dX+cCv7mEeodXgIGeowd337Fnk4mPIp+7GWrhXY
YT5vlvDDwADQDig+tIJfX+4VK/zmTuJ6/GewgBnL7fxOdi7J/RPmJB+71h/v7DCy6RIl2Zpw+SLd
dYUvHszMdw97bT6OyfAEHBg2lwI3lAoIvglpdkb9SVWDXltjJHAOG6PMorUCh3IAl93dabpH7xDx
KqK5LqNTN0+iuUg82V/3RafpAOaGIUhADJ1Nub4pcsKUKH9cBAh9iVZIaWYP8s1XR76ZdC88/saZ
7fTmCrUqmNtffxo/3l8wqbAv66i6daxs7wrowmIsMhbz0+ATtpBFSl9PfGTBmKr4uA4YMbK9fHDJ
pXp99/nDn0C19gp60d+zVeMkcVu7Hp/0XHk7P2vntchh6ttZ6H+0av2wo/PQsEryPftM7GGTvr21
2KsLTajmafL7O0dVlJk1IIJ7o0QOO/ugRMghng8zDj98IZ6bf05IsjmdLGf4iNrzah59+65f77jF
lcULwnbz9qVkPp22WPiPlTXq99k00+TvIOCdi5SjegDIDVRqPE7uTRoOuknvItLuYuxHdyIFo1Hm
gzzTipTJ8qT54ZUW2Q/t2E9q49P2IDInrp9Kg9kfqVqlLDeULUsaQictrlW4H8GifgB5gi9DH8GH
ihEd8Mbr1vrd9qMnsyeZZz/kmViSgZhhfNEbBaKOh/ysn1oktbBZqW9yB9tnzXPzPDKTZ2KNqo9Y
MkEtr4yMhjhszP1cje3GSGLy2mzexcOQRNMLgifWA0GCADXELK6sJm/2WTRZd/No9p9IThJnrMIL
MdQ4zEKZXGRxS0PdnbyeBNnKSxmztBEx1iqsykMxddM9aQrK2IBquNHr1j527Hg+hojYnRi5W6DU
6dPRD2hPOTQaDTosRpG3M+LERNslzJvkB0+C+PH+xM6PNgSkDZIU7oy3N4XZt83QROJBCVogVqcc
ziaxNZBxGReE4zTlpJgv+WNx7FTOuHPjEZ3RnOZHSKyidE0qXnrZ9JVcW+GM9iGu+yu4f4gL0UWX
L61JA4lgQWAY/kiC9eIxri5e14//O+sAAmTh+ufDzkny/BS3z2XTPidv+y3L73098Pi0QYBYcZjQ
4RaBBeCh/9o98YEEYorzmSMuJnC2on+fdyyX5AYTOwYOGKoMwxX/Pu/wIzq/gFQwZS0YLoAt7843
vzrv2G8XYpejNOQSSkNMQ9DIoXa/vfvofHPuUlivalGodedMzfHcWmdVlhLPE7bdNrJzc0+oYBe0
lhwRr8zu2iynjElJ51y7mUnOX2l1pzPjdhKN+pVoo0fNSu68AtSpsAtrhVTzzHcyDiIhshxO+z2e
YS3J1G0G/j9QuSd2uFw4FKX1RBazSslOWNhC7JKhBCZaVC+gLmtomH2zHguMDAkEoxvoxIxfmNbv
6iUwGo4eeWSRV249L7fOJgm5k2WAECA9Puc81hORN6RBZgzg/800OSD3mBwdo4wPQnLkLi3ZWV83
n996Mq6rgv/eNwnftAD+s0bBwXO1fyiem/f/1P/AHsHi+/nnx2Yju4e2UsRh/3HQJeXzw/eNx+VX
v6n3jD8tw1gwX7QdgWbSJfz25ADDpO1ItSLwuS1lHGvq3+q95W8vfEsKPBAO/Ojfbcc/WWOXIsdA
EQiej0L7Nx6dV3Xe37s5rwfSwNKoMPFycc331C4CrRqsAegmylD3NwTkSPPAM+eaMRAa/jvbJ7Jq
XTOhOkVDTzgPKvhyPChKo1WneR0RJ1Y4+KQCYQ+zHoyuHbubsHeyu5KM8QQ+Dupm6gOtI89J1x5I
/dbzY4s5GtI4UyeJYxa21m2YynrXeonvYeUj1Gi3aRKrs9DKeH5Q4HaBS9pzt9EgfMXb0IrHnVWb
ojzpXI0xtNUVw/BBMf+2nuSDwYZoAn5ffJ0mTMl3jrLImke7tgmqo4dxxOmkuzOMrtiN+Ryf5Cj+
DlKfBCS4zlV0+9199JO2xLJXvvlKuLKvQ9hzYK/yDb87KcXIFk3eF+RbyLodPZf9hIDnA2Oi927N
hJq23HS0tDl5GzSv372/aZCT6ijIUMgZ0cp05VLKz5l9Qe70lJk7O23K/pgCl/BHDUXdBR3RGI9V
rHVdhlNpdlSyHjvSVIpgwqFG4NwcqRNLaxJG/+mEpkDD6FVwmBR9vS0mq3UDo3Q7K4gHhNGMFqV7
YzA6ZVFWjGSYXSLdWSFu6vN11w6tvW1JHF+7/WRdZTSuvjAwAkSsx7ZvDpfZ7OaXHca4eyXdeJ/F
RHKqCj3mukZqNh8tQKUHsPvUxgwcUaILY0LcVEERDKZJ1o/+3OTPNT6BGRcBjoIjRPdWutaQJaUb
lc96ejriqp9ZsNHfrRrVl9FGWrq8z9LBkpu58dSz51AjQrybPbHJ5pCJYZUSp4W2ICd0t8I/ph9a
Mm+mi5C7/dyP8njC/Ff16caqhXEnmj4MV6HWGYyPor56Ljoxj4f9QP4Yg0vdOsCZwmwTt1yMJCw1
En8d6XWYHaPSRlAAP6NnIu4pA5WJRdeYkzRtP4jNj5YdEYwpUAw0m1/foK/kyr/vUKg5NBdZ1RyY
gkwK9ff9Jm2ukixvvlReXB3ZUmkX/chBiEm3Ma4H4shnWUvmwHp1P8QZ0g7P3Bdlrq+ZV6MDNeLo
8PUF/dYO9Z9tP//b+tQ0jL/7bpaZ2rdZ2bKJ/ve/vu486GWb5qH7fgN6/b1vzWpishhiQRWmLyz0
heX81xakGc6fLnUZTmv60lAHXCqnb3vQMvqiQGOToWHGDrY0dP7qVutkaC1bE88Qu9Nvzb2W0+Lf
t9Lil/ewrmPBRkFOS/01QOe789dIKEVvhOlZpGNeXjlNa2qBEqV+gNGM1vSoqRuO18ZH/OMf2oDL
dVnYQTsyoVpcw29LxgJtucTneMY42jKq095u2PDI7FTDiZMUz1YuNk1IkKdvZnfffUM/Wd5/dmn8
tuy5bDJLs/bdpafQRS0k1VmfmOp4oKvcbcbSBOqeJkiBLVaz6HQyIIPmo6nIQ3KcYVjxd0W0/eCV
LHXxuw8f3gT2AfYByKfLt/9973UwmsixpvgsKTlsLUJlka+bnN2ZEPGIUGyvmQ21zp3SeBwqhSUz
RTwj0R3mWb2KTC8+RsjatoHjNDzwH7y4t76C1zsDfjTjVbZhcE/vuXdxNSwzUW2v10Rw47QJp5c4
7XCQWdDj1NrqUfZNGGamTTkJLLvQ+0czmJou/KC9Tu32w6fE8JBeGi53033fobYnZEYxsa86N8Vj
ZXfVI7I1Zx2KkRmmURi3TAHdc82XFSOANFr9+nNY7ob33xHjBAo+ahGXA9jb76iA5eXYjb9PIxV/
SpyxfWSIHW+jVkQHv77S27rj6wduMRFhQAWNDdr52ys5hO3amLf3ElHWbUi/9UIM/vmvr/Gzd2Mv
DWCa30y87OU1fPe4g3fGexua+yi0iCK1ovEGsZa+aWXb3vz6Sj97N/AAoGhxKAShyeHz+ytlCK9T
bcrORh6iS9k48swrpPXBrfGzt8P0j+WLDJ+lXHt7kS6zM9HkyVmJFBcrgh0XO92S1mVatdMHDfSf
vR+GgxyoWTY4ib97VqthCI0wyc4sRR3ct8Rnr4qowxLx+x8btBSXZZ2DPc36t++o9Qds5Fly5vrZ
fI05IDppsPJ+9Gxzfnl/U9usJrgaDM4+9BPeXoXRSlRPXnxWJVAa1tKVfbnFeOCvaC4pGApFewVY
00YRNbaClTj1Cm+lKJjcA2Jkecx/+00v/Hbaf1CzKPzfvWlAuJBAcm/ftKXaZdGs0zPPxs2vL7K8
p3cPMkstaguPTsmSnfD2PdfQEDhdAYylHCaRO+wYM5W3cZ49jnTIf32tn9wsDo4seDQ0V6DuLYeb
7x4zqvYCMcy4H8Is2rldOK2RSNkfbR/Lv/LuHQFq4TaxLCggDD7eXiUl2tvXc7H38T8eFY2DW1HV
5GW7jHYplJuVDIW1ARgBTECEqX3HSFfbKGTyJ3OnhTuR5OG1lG16JVKGkgFSYRw+qFYv7c4vP1jd
lhfz/sUCX+RYjdRnSWp8+2KtTtSSsMO9I5R2Nld9/ehE1KxqstCFYLc+1Af9I8jRT3YOto2/r/lu
DWqZZXVpa+1THHoE2wwpgACGFMe112NtMWuH7OG8JVfHsPPpxGkc7eL37wN3wayClGK++h6A1NWN
n7Co7N2wHTc93IbTMY4/muC+Ow68bhxLNfXahQPU/j6UrakMaXBW2S/6KnODtl10axEjXsYUx7zC
Lpr4HpOKfT9llBuLKYFICOV4JdHluhatC5MpddBBZso+eLBfz8rvv3UeOsQYjrMUsu8ehNkQae1L
a8997KHhreJLSNH5YxWnglmpSj5JcyjXRtOYoDMKe7wbS9vYxEmf8L98/7y3tPJAgV0Oys6eT/KC
AOlff0WvleYPL5EKh/4lBThyhLc3JgACfwATte9QEhy5MREPqzzr+6Omb6zDCrXgVYeV6N4px+pY
qSG5NZvWjYJENpPBYcoVGydSYjfWZXZUFlp9/evX97OlBBIskL9lYv0j/anuGmbZ+l5TdnnQYL8L
0szrPuhG/GRtZPQCVAfyHt/W+300mowowbu+L+ol4Uu2VnxT6KlDQwIX+7ZkCr/79btammvvlwPG
/4vRhdaxB4Lv7adez/1A9kuzH1ENH+NywXeXpdZn5QzifFAl05PRiDMnmFBVn1qJMR5ChO6vQtzv
H+0+P3vzHGZ4gOjrMUV5V+FVkpHIYpm0kY/+f/bOZDluJumy79J7lGEethhyIpmcRUobmERJGALz
DDx9H6j67xZBmdK0701tip8iEQh4RLhfPzcwxPhsqdO1ohbKVarKFzahP32rFlI8jnfgvLglbp67
K1QtFHF7zhu8T0cbRmTctM0+DGPOY/ViHfUiFH5T4h6njnMFeC4KaZvo0YBL1H+7GE1cI194G3/Y
SPhR3AVh35H52m6NTdeAcJGaM9mCystV5XO19D9GW/4Wlo6HPea+tbRLm9cf1vUqtqIdxobB9iv7
+vsWKSrbhKlRnbWRBgqMbWt82XXDw0S4c0tdYR4qdBmzek3G70VaY6jW3xtzF3RK+QWZlH0hDvzx
96xBio/A4CSyjVQaZXWnK84OWbQjC77waXT8NxD7GqmpIuvsSb9OB4Bf3696qYgafNLrcz6p8XMi
J+0TkGrzn58EnS35bKo+XCc+VGNKZc7y2qDNo9ebN200xWkxRHXh/a2/9H3UZBDYo3zDQMgIGe+f
pJCcUjLM8dzJowqtZemOIcClyEsHg/rnhWDx8ezAhYUM+VpjQlq3FVrMpkzGL27OFj0Qs0tVPLqP
JyP5pLXTtAQgOMBwVan2LId5f6S5d/o6K2p8QsbGdzwvNc2XZMB9EqjlEZZG2OE+R0NP0GptNfoX
fuz23syc/zLhWBMqBO5tOIFqTg9FqJ7pLgo1KA69svh0DCRXSHOQNaGOSaDeOU6uuebYSvxvN8+H
CExS9o8LYf0lXCT4zJAYI0zbrDahTZlNw+/ZFBY5VsMSPjIf+cLL2S6E9cZKKcRQdEIaKa7N2X22
aYDoov5MY5yAJ5yONyagFH0u0gte4h+2jF8jrfdijjgmF4XNSGSpyFY79dmkVzbbr/anp2R0tF1C
ctaFSmXR2BXfN8UQ3xU4BPzAM8k5qZ0pf77whrXN2t/8EGezYSQWhQG17M6JDiOabaW4q9Wxv4OF
c1NLuhnU0Rw/017lZT2J8Coqh91sT8rBMiMVqJEqiUuY2fXRf/8at79oc7ieZhAFNCSdl1GS6QpU
lO9h1mb3dBPRWSgsjEwoUgdCxKOroI66EAu2oXMdXUURj4gQaQrpi/exoC+wq0qM9mzlyujZNcqj
pDUu6fb+9IhrqKFcYsBY3OrXwkXXy2Wpz9FcLXRq6sWe3RyxeKrs7LyMX+spqvZTNeX7Nk7kC0/4
YdteHxGlMZHbWnMNW6Jzhhfq4nT1uW1tuaMVUVWv83ZeHu3Yyo82nf7XUiM1hUs5EX+w2s7Xlr5E
o0dyKBrLM4Elrx2wpeJc+Pz++MuMVU9JPWXVBmwCsZYWnQHvjztO5FwtQ046MBmAy+BfIL0ODnQK
PZbnA7yvrzQw5X6f2PLODtOHUqj9dZlX9dcLn8c2Wq9zxdFGW3HRqAx+qQV+u/x2Q05vpNadO8Cl
kq+WcfuZ/mTLBv2x9jT1hTPelPXc1sFE/ihBYdMVim8pUQ+QJI/HW6lKHEAhuj3A8YNHsk+TWZso
Z8nKcNLzWvy48Iu3h9H1F+ObRLAkTHIK2kQWNhW5hFR2pqs4WgJN6DDg4DRBUwAQ5EDCE51E/oNO
RWAprdzd9djc/NCWkUszrzQ3L+whf/qg1hudzWvFKWG7uTZZP0XmUJ0VqV7gm6Cv2JtK1g+X1s6f
nhvJu62wYXEq2daRqAsVqZqsz60VJUTjvPkmympSgggf22NRl9riDma/1N4SCyX3syY3zmYGVsKT
NfHPqVZeA80hqyAMzcp6kX0fR+yuidTFdm5ae3ZAtenZ/YDB5BeQLuPj39/4HyYYj0LEACRauVht
I7gVU9kOM+mmnC0q2TltZpOopQvJyfXnboIyqUnIvVSvKeDo6zby23dgcVoPe9W+oWOSZuVw6v2C
FPO9ANMQ07JaXPJr+xghV8kCxSIOZpg+bVU4xRJC7xsHyJ5q+yo39Ap4SzHSIT+CH4M+KEeNfkXO
sh6JROP8vRhCDID/PrHEnO1Tc0qjWoWYYbU5p8Ly/qm5YcVTj+s49M8l9sRIz1GgUaV4nZrFeTW0
bnxGBkEtIxZZN73pcDZlTyIL1d5NJLo0l6bb2LhJkdG3LirYonaXMHZ6mH4RzT+AfxbpRZZaazkB
K5FPUq8hoocOw6T2jdGjFFxygL+q2U1nZanEY50a9RvFA2reAEzgrbSLTVOntRR6TmM9HI7AyC3p
W1/04n5IGlG7MbvkW9fK0bmkKfaN7txID2hLbRV3TDKIIjOkhyOu9FN705kDJMm6N/K3udMyvBpJ
nSKp0/L+odXhiXgO/QpQ83s17HeyFfWzt6iq+G4V0BLdcVCkh3oZAIkMKiV/V+Y4cxRpOX6uCvph
/QTlYumVQmQ1tXhN+6JokVq5A2CcDJHmYt8m9KrWKPY1FecgWS7605TSPOw6k9YfuoJaF7KBdMUe
z3RRkRYCodbKe6dylCoYQaeWWFY3iZ28dUKGgtZG7CB+3OjsJVxCZ+gPwsaqvHSgN+yxCEZumQ5D
LOigXMWuERJN2YSAJoH6ODS6qRo34HPjxZ3xPZl2ISCe6c4pgK1oYcufI1ft+gPN1MrPIk3k0e80
eKpgc0WxANuIxtqV14js2tWY0zpjN8s5h8pQoAsza0SqJbIcv0EtygsUWYmDt8Kn+dylY9b7qa6L
J3Uw6IJeIZamC3aqyPwQEycb327TqAOti4B7AJgC3LI4UXMPH5EtUzUz9d4cgQOf9XayCH5IaXIv
N1oFaX/b981B4eUiQGgBCHVqjDhMivNVBKx2FC9XWmGLYiVRfgCMi7gSSdOXslez5VTI5SztIz1s
3kpTtMsZLkWBqcJidZknAEg8dhkEYn/GLRAygJbiHmkminEHBVY8REvNCpLnDCFbX1c21A1nshyP
vvoy8imksqqdsGplT4MOULqjocE2KOdCwbu90ZC2xhWJV2+YZpghqDZmJ4icMG+COJd07VrN+hQg
UJlGX3VaE2Q6FArrsYQo9qTNqpnvdPQPw47q2EQXQDqJJzgwNluiLJLY4x473A3hONwrJVU8t2fP
z4NkctTvmCVV8KIGR4V1mKBnMbRqr2UlX+k4AFqM4CQf4QqJxKudEHb7WKXPpjWDEQn7Jn5K6kK5
hqkhXdUmXF/XgtsKuMOuehMAUNE9db2T3E4dPjE4UiSENnoNu08dZpUaeIvYyYJ+QS0CvBdAiV/p
w9T/dxf9/+KH/7WqTP8iwOOk3f2ueVj//L+SB838z9pQhK8xrfsUtleK/H/lqqr+H6L7mmdkq0MD
tR4O/0d0p/yH8yuqVNAPWAWQXvi/ggcVU+tfHtBoJFAL4N35L5q799kuzu/8GzQoUAMCAkRufnNi
JpKVCkEKSqQNxmPSDnmZnShyg3auKG63uzp5+m1i7v675//eh/v+uPF/RuRcs3YQkJ80N9ezKofi
2ixWBB3dvkKWs8/DSxvvxvDsf8ag25cLJ1ITdXOGNdWlG0LHjrzKT49Lj8jJN3+GJ3Bs7u3k/uBJ
3d58a9wTkeL498fbKCp+jW2vrrR0RnDt5gW93/NnVIFZU4QRsIu3uL3NyHvQx39V0dUcRRLtUOcc
m7d8/vmv42KCyypDQcng63Hj/bhJ38M8lxm36DR0weVeapQzxYIrUwsMLQqmtLpXM2NvmxcM2t5f
cXhg8uRrqljj1Mzr3E52Z0MinOd1u4WySs8FNz/NqoJsGJ5KTRu5zISXXNo+rFqGXGuXTDGiHy6h
m2cdDLTQPUO21fyNvNdwslK7A78s3Q2y9dxwc35o8/RSBecPw9Ivi/6D1jEkZ9uynTwNtYUpVeyV
S4QF1qio30TYw96dxBHGqq854JQt6e3vb/bDB4OWXDU4PWNRhZH99sXWig0VaI6oxEh6u+LRuuxl
zux82v19nPeH1V/vkQVENpaqB3eg7eXZjDKzaeuC/ss2c+tS2U2qcEu5uBrn6MJl632ebB2KwyVU
WJmTuUlM3KxVM8KlzagpLmHIQF3lPHGG05cLg3yct3UQ8ukQSVHlbyUk1ZJlpQJG1kuaZJd0Vui1
4zQEf5+0Pz4JNyeVbDa2pdtJy6c8bfpBS2Ggl+FOAsvvTkv1VUMh7//7SLTxsJOQKsfWbROpIyS+
Kt84yyCWvfUE2pWZx8d34YH+NGu6QRIFnTHrYHtxggNl6yqHHy9S4yfLaB7rrLowxMp7/e0y+N/X
T9qKbxdHMFrVNo8ijUpfyShbvfXQSSOgpt7RaVoehqZ8XOTcX8nkwgeZOvia5IhD48w0PhS9/KA2
g6JCJjY6kEoA6f95imnZYMFwY+Squirdf7+k5hK3CQ6zEBTIxKgRYGopc3WuR38f5uP2xH10bVzh
W7YdE0uW9+N0cgVJD5qhp03jN+DREwqq9El2MsOnIxZwvlz+cKySFvk84v5VmknjqnXfngBBius6
qpODnk7GcSV39Vav/ex6bbWyQHi2yL38/e8/92N8NyD62qiwSBJgr7bZ0Ewr0jOEF8zK/JhN363w
jMva/aw9/32YTfLu16pAu4QUZ80prhLR97OiOMvgiGn1sR3MU18N426s8+kMrSaVvKJph9prWnSj
7qyCvXM1YKQ9aTvk+lG0nyVRmoGc1ReC4seQz5nNokub0xiJhG3Iz6tWlee+ZXOTsP9o5uhucoav
ojv0xhH2n3QoakXy/j4TxsfPgxI3TRokDNhOP0RHKS8I9wo237oVlCPVzzgpTmHZ/ZMw578TrnP+
XHufqKdvIwoYvnaRZfh+Yiko4nd5OO5yEPkPf3+c7deO6mftLVHXnVOBKbNZP6kiQR7NWT8VDLdb
J9ZCvx/VSw5A291rO8r6K35LMC2iDLW8iHmYslb9WItWR5zFvFIHrQ6AJ/ybFeAqU37/VOtL/G08
1EZI5AeeymhudOVqqT8plyZuuw5+DYEsjU631Vt+a/pplnLfdA5DONm1STIgtxOqwRcLimu0+X+p
uV9PotOpzGdHGhCF4iYaqUL0Ii0wWjaMaLxuNcncZ2E1fR6seDjLctN+bdsWr1j6qad8umvXNPWC
MVx7ISxu4wyPiwACv6T1cyNRuPn+YQwr2LvMwiO1vB8Ko3Ht1XghxuKgU+UhSJ3ywgfwa4V/eHQO
Imu5BpfK7RdgGyMdScUgPN3qp71e5eF93k8kFEyNFpBkSB/RARr+LELdr7UBILWk7iYR3wkF9zY5
PdMWfNCse9oT6qeuDi9U+f6wACiQU7gmvFLV2NYsjUXnbqSP/LxwbN8kWxO70mnZCkmgXmpZvzTW
+n39tp5rWysNNSX6zjCqZ1n7bs7ODtv6C4+0vsQPM/7bI222ftnMR8o/nNzHyLHJa1cnzJ280aS7
0EkeZhXpd1f2Xy1A5f4/hyGdQ4dOPna9pWzf9ZKIzpC0hmVuSr07Naa4gj17KaZuCrN8Texe5NAx
dLPWx7Q288geTHt0QnpJ5PHkJnl+oHVKco0SUGFl7po0ei7H6IBbz2no4z0QzQs71ocLKEd3opNJ
9YZyDM6Nm0gIYrOZsMxovCmKvlso/jIte5RL3JD7PL5Vmu5J7lUfsrerNuHx75P8YRVtxl7//99W
UVcOjizaAbds7W0ckO1IeFTYl8xef8Er3q2izTCbSVbo8KpH0ghePc6BZfUHS0q+dqRYXFOtTvg9
BQJUT531R82SdAAQRYyubtj//WE/BKz1V9BvDD4St2K6j94/LO5uLdk+XnUn0jtIKKdEkgJJSR/h
A+MpQtPZv4+3xgGbUxjVml9osd8m17ZCeuEmwPCxiWmvbu1Bgvsmawru+jSUF0b74yQjhOPpkAOq
XKTeP14sDUPbwhBhkp0D1oen2Bju0XCeQHDfK6lzU5l4CpC0vQbRqrpoqFWa7y7F6O0BbF3NiIYB
Uq2CRIpH738FZNMRiqiyVt1oin7qWsh03kLJ41YStd58KrR+rB4znaz/bsqG6pJsdruiwdKhcmfW
GR201jbV0MXDrJUjs1Dkt9J85bQ6BWzjwlyv6/X39bwOwiuFA0TEWFMa7x9y0LHFNZL1kpMcc2y9
DBkCheZaU3rhaPmngRCaIRlYtVCas4kNVabqubpuIfpUB5EU7vFXas6iL+qHJEwvBIM/DGYQanl7
isKlcXugTycJ4lDWMdggY1RQeQjn2pJWAe2SavFD1GUCUQyxWZLCXN0QNxMoY+YYkRwjqf/q3Bbh
zmyewxyYWO8WzVU2JTsbwLlyyVF7na3fX9uaJKFFhc2EVB8f3OZkW7STtHQd9xKxjNd8gVRtzPgf
s2u/xmDrh6mD2otOx/dLo0yTvFQnnqyass+G0XtRFcPJdR5MuXzFCODCAvnjI/02nPp+uFHE2hJH
6UoNS3p3EfVpGvrHv8ex7brYPtJm2iZbj0lEgUPi1GWg+wLUX6yMdCI1+8WFB9oOxspY5SokKEkC
rTar7x8oaZwokkPSDFmLrXXc1vLLFKqjV1Aq88MylS4s+u0EruOhdENob+gkJrXNSoy1UW2ymU/Z
ERG0hEWmSKUrwd9n8M+DoBNHacSS3+rMDJrfsSwcGw/0W+J2tTB8SsyXkEJ/mDoHd0R5zYaAtNjW
BnreUTtqTF1h3+bDQzF+1+OHJvv092f5Fdx+/4qYMYZxEFuzsVGJ2JwZZDPMRZVOtadm2q5Pxac2
Gb9m2CeOZnbC3vOOI+MOMlvpZhg+Wo19EKl5rVq954z2s1owzVKrz55TOnfW2F5YPzBAPlyQSLqh
7eQstwLrje0PDA3JjrM8phfUBIc2tbOq+EYP7vJnv5hz5uJBY0s+DRMCmDF06seStJbhdmZvaHhC
ALuiwtemhunh9VDd2nguxC9xZBvZGZl9YZ2qeQD/73azsTyqizWds1GRXudCtq60RV7El7atQ3pZ
Or28HWEVYoZWhWUMfRtUM6aSdn8QTd3c2dacQ+O1E/U2lIdGPDsKrZMcSfrlepycB+wQ7aC1JOsZ
8U9+P6rxaF8jkMBOzByGBOBwnlnxAXpOed/IJbgtpaUtxFyG6RPS1oH7zmLPt7qcwx7AfCmQ8RT9
mXBqfwUpXd2ooN3OqUUniyS66qAL8dMw2kU/tmKCVFgNCoZ0UUz5EQYjsqKuQZUazBkSwv2MjUSC
WaSk1rC7NbI8jSMgIdnNLoEdcKJRwxqDwZBjKivYGbzK9KJDFw+L61A16Ykw7GppTpjHaHeiS3eZ
2sVXcGXD0+p2s8uE3pJDa0zkEmJpDsasyNeyUuj3cIA0f06XR1MgY8TaszuOSwyJWTT2ru0hPNRp
ER6V1rG8kGJugGFZ3B0kCunjt5ZemRzP2nLcDb3e0T2SWHjrdupdF4qqD3IjZ03zSn1llpb+MQKr
92x0E76k+GRXBnx6A3unwS6WK0VUMuYjas7E5QHQpT5xpaaeXK0FtzLm8wl1eIeMpcdnSK5pxhfW
qwkpFk51pwVgBW7ooVU9a9UEynN9l8Ncd1maKw1++mmbOemDWOBXKseFFLq4FlXGfFLlUXKXTDe/
VznNUZ5ZRCATlsyXkhFM7mJVrYdrtHauc1Xcwe6T73lf3e2UJLJyg1/GN0PGHEfmpdEIEmXMs16A
esIk66Q5xU+NOjtXZfuu/CWbkDovSnGeGktdxXZI1l8QAHyztMT8nGZaca20YxWExfoDE1Edcd2q
jrgiLigAIumoVurPStMbAzFNXLuclYIqmtweOYeUiWesVjLXrMqjPUgz5SD9IYx/OHOLRkCOZukV
fP3tXPKO2dkUt55xC9WaEnDBXJ2sKgeRjUrvgIvweGrW24S0hPZVxZ8aYdWrt4nTzqQ+SjQrfVwG
BZK9HQ4StygladkwZ+Uw5uQns5EjB0yGTH4C6j+0Lp9d5BnRmlMfBrfGrupLgWWA2xo5DrBh/abJ
TRrUuEvcoGhaTtzLcLrhC/s+Tr28eJoZ66ew+bJk6RVZf4SliPMj59WCUT+G+S04refceK3CAIH1
+FyyPIp71Y6nMoDqTjdjlvSHuHXg+UqiEI+jRDXYlZVafezln/pCp7Vs974ZOz5M388Icr5GEsts
4kTlWlIr+7z67kmQSLxq0zZ7bkM98ZU6NQMKcLE4dcS2eoCY3Ev1rpdM9a1NJHNHW5BzxEtasYII
DwhZKDdNpQdRhsFCjK1M5Bg/LMTgbWacijja0eMRLF3LByT0ILbNKQ+GDF9HV1bBIKEYzT27Kz9F
A+QiE/WtixWaq4xpEyQ5niNYa/Lfj8tej+ODbrdBsTjHONdddHZfjF7dgVj1O04Y2ZLsBh2NUdq/
TCjB5TRhuNTPlKz73ufIz8mAQCA0g06vAnPqD1V/SFFd0pOMiSQGD0PosxO4A6ZX3WGoTO2lhv7h
F0X7ShzzHRMrxpM8RycyaQ0prOUnrpKenlRg4jPrU1dNwzk1CQuRCba/XlCG7OhhUL4pMugT/I5u
AdXWJ2xVlhtZaGa9S1JOFpwnyMoMiEPfgHS+2ZFxv8hZdrBTM8oRC+X1bYWvAt11qdIEZmE/ahFv
ujX0GBLugsW1PUKmhChbP0wwAnnfWpW55azKd6qSZZ4+6+LbsljhEafZ73YLYB/9mPlJLqLssGjx
DR05110sfSoM/TUt8Tex0xmzWPvO1IopsFrtENFjcGeIoX6oJQvPbYRXPqbkY+IhpMR3CM2XoxyN
WsHMpJkn/R4tW+0q0wr6j2mPgwHL/gB69KUr0FaGdp9mQV5g93UKyZrsnSHahxOfN4Ki/qeeowgN
0jmZ46eiK+Y7TRbTXqJ97zoys9DcL5hxXHWFgFgy24uNGjvXbzJdPfHJRde2XUo+PFyvaimmxenk
jvDNoW4rb20/vcjDZFYnqpV60A9j+OZYM84fOCct+8Uw7jItr0gH5oC9RHVGeDbvuTP7oGMQcSk+
thsnrmHgt6oAMhaXO9Bdwxx7tEJOB/DaqKexfjMoYfR0qUL+kV/SrICKjPF1oz+0kab9aJSaM3I1
9gEX5EBuzBtNjmGD9fs2bIPFGj2QdmF9ToZz0lKWqBwsYgFzH7NMb1pvJKkLy8+sHxoQOyeManEo
l1erFWW001eQunN2akEkIo02UODF+YTRE1K1jA+aT9QIa7U5NsYxjbTmkzMJ40SDJ7ImGcGeB78m
c66myFi8mvSny2KWsXBvMVksZtLE1HpgN8XLIR6j5cke8K9IMaLunhe0mSS0G0bzWhsorBNZyyGM
esvn7PMWyVrx1pbL0HqlUr0Sqb5SSKsoUXR66zuTM99HqjQeFjOvz5k0pJbfgnJPvJZ2k7OEQ08J
6XSaG0KMGDO/mYWKVMsugW8qoSAnJZU3kzXLPhZa+D8LLAvdHE7hAWs9yyvJUmL2IuPPdVBrCyl2
EznROV1q+0sNXmg/OcbisKUYU+SriMxatACF0vtDgteylxnli4N0ME3N19aqTB8hpDW6eIRcd6p0
NKr6cbJp3EIp3+0zfal3lSkpFrM3jkEHxvScm/l8FxcWxEXZedHSrr6pLOkwFeWIW15s5HurokuQ
v4pulQnJomcRqSXalaEthjkA7HKpdnKRP7dGSim1HisQpLWT3nR5UmKNE0Wv2IdxQAkTmxia14eq
g6kMOWv5rM/zuUDRlh7MSDvENu5AWoS80uaGe9eNdofx/JS+AcgufBn9uk0+eroP9XCPs/2VYnT1
QxlHiY+Bfet3sS4OeR/H1xiMHGlC1hTqGNhzLPnnJu2PY5E1cQDWKQ/tJ2y421sntF6ABUNbLLTd
YlQtZYfJQE1D5UPSxZC/Rguzgik0Li8V+4NHTAvPrdCtg74Mt04eP9rCKP187jkfDgLkdVWY+YOm
cMbFCIpWupIzMDrZDDhCje+sBLX3pM9lc2UjY3zN5ukhypR7LZxepBl7dSvrokOWEXKyLjCQhyf8
i5H5VdDIMARho0GWErKS3mkJm00XHptFH+4SjLBCNzUwVHNxyWy+jXFRv3QIOB8qDr63dVtwx2mX
6qlfqqsZT/PGL8fqIUmcwUdCuddEZ/llWYmfSyzv+7CZXqvKygE6IU/FIEX/FBvpRLJI/Wr1yY88
X6brGBfBKnASA0c/bEaTVMXmd+IhsCEhCSPoE9PK0m9En/vjRI8zoOYIEWR2hauPcRtlqbo3DNG7
+sBxHFvTM0iM665RA2dR2Ni4dz7WS1z7aTJNgl5Fy0/L5KsJ7h+RvvWzsUwykV0V3ea9fTJxKKG3
cUd2wzMRymAaJ+1xr7eCrNbK61HRisNQOsMO3kd7AFFXsA/bje9IVooamDDgSyCx+B69MjbvZjph
B6HWN1ZmYtcyizp1jSnv9g4Wq95YZWzcmNipw5VmDGXsTU24NycTtLzS/ZzSkmqSPDfIRstJzvdC
6+bIs7iUvPWRhRG3MWJPV8fjlwaNtW8k0TdTnQYc/iJMTOP2AXPtL3j5xMEgR0t+XdMADRdVhrml
hrE4Nr3S39QVh6y466Zbpyki3zaqqdyljjm5Zi/TTpwIOaLITzHCdULE1pVi7mpcFQ96Qjy18D6t
vWkBMwpFRjo2U+UEQ1qjgrUiK+7wRiaq4hdK1rtOygC3NDh3S5fCeW2/FTN39S5MXgTYYTcdOVHN
qECz1Vy82mUNynsoyzCZWQaDW4rpU4Fpo6uXEsaa4ied8s19anaYbmmjk6GkZps8dITR2Ev6kXOo
0pHj9c0RB2afD6f4uoyOU5+4NofR1bCoVXE9FfQYlhzstSI/CCNxHui6Qf/FHTOa/F6xh8xLwi4X
B2fsV8KCVRe1hfHZNHU3Iu9wqfBCfGV9pxL8tllxhPnQrLCoHeXcgSaUWXaOfPZzfDVZRZPf0VON
5lhaqb4HEqk2Ouy0k/zYMpWgz2ZtfkkaMjVeZIz8gFRyWpfi8Mosti1XdNgcuRFMKpzMy3xI9ngw
jjXO2ErauJDvqq+1GTYY6ApRcDwCGPg8twMeaEjh52eKh0Lb19Xs/IhUMXT+oFsVsHotvrParHt0
zKj/3KtGWATRMsfTdZUO44m/VKQvY2RH+R6DSvsTWNph9uYSxtK3JKmcO64dJVGZNk7tlgOJNX6K
exX+cJSAIAwTCbvNAVe28BY2bWu7UTVZyXXatyYafW2WDZ/wVBGSsEVgS+quqzJWDlMzPoxFuRyl
oqa9Um9+NJ0AAmEUHSZDORctF2FNo51yUdTOS1kMfX9FrSsrPKnSnL0QhrNPOI91h2lJOp8MIT1e
lRGJgM07NFmNzhmy3niDwAc2fHpVSErnh0WtYqqCPrlxiWzibWyi5jlRxvi6auaMK5cC377t8SA0
yk6fnhP8xMdhX4VPkvOYJM0pMUsu4vTtEQrAVJCOGndsfNUQn0tA7Kn+I4nqxybdaeEJqpd6zdU8
OrGbDn6kc4uV94p8T9fv4sP3ySaA9ZqVH+LFNwwvoqkJc6xW8cNYbdiCe9lv1cS+DmdgzLuiU4IB
BGXhM9HnLAmvtMQIKnm+0poX3cK1zPGWRkl2oTaX5yhptOy+aVQzPKS5N/besrDuzl1slPdVYWAn
fMeA5euoKtVuHNIv0PtG+hYUrlo3S/jS2L5EnlyfrlZ0lB+DKcFus6l3cap/I+EheZgS65hpNcV1
1SbXcS13N6vW3rTxqGeWzLHrXSXEcxNv1NEVibwfpkX+QReD2rt4kIaWRwKzwWC3dA3BhzdT7R6a
KxJ02oOmKvWnUa2fqysygs211ZcZu2XFv96kXsp9W+r0a1XrqkzGRLz1o1wOBA0CZp1GBeHcdKRd
FY6xsstkEd4mpjm7atJjAoBjndtz2IulbyoWcAAkIHV1dOISZIFpumlReTOGsp2iBONQmET3rPJA
X3jYxK57j2tpmYIXlp4fDWepsyBpzBzDTNrjCHDYo5GmNON7uKCatNObMu5uckM6wW3+4izz9AYE
Ufi0m1bCjUZoYR4LksuNVZhfCyGRdClKkjINxb7iGrf7rtlJUxYHKt+cj2Ifr1M5m9tzJOqQhI4G
KLGNZX4wBzdk9bWlP3XzdCX6KAbTWVSfJyEfrSYcOcLp/TQGZcSKP0szbMS6j59qFKz0m1j6j1bX
9qRzX7qaW9ghz7vYImUVm76FFuKsFNjaFezNgeA7eeJMGj10TrXDzFGPgjAOjaOqkIJaRlm7tee2
bXaZFNW2q9WYOT7pZqm7pL5qL1HscPThoAZy1D1NZlGZ33pFDq8haFhkQLDi1diZPUhHcArcvCXe
4edqFaF07A3pRohW2ZVxcxrL4Txg1kvmzTn1UlWde1kPMCNV/Lm3W4HN5TJUEYbThgJDvRw1qjC5
ZAhaF7Sl87tIYkkthXFT1U1PLXOovirhiqOZOWnj/par5BMEcl6SCZC54yGbbodCEBXtZOEeZpU/
syzO0vuC7PqjE1J09pR2wVpTzvAVFGl8PWG+WdyKQp455XVTeOztulFDYH59Dcs8bPrlNBitfK2h
37SDMCzbgtNCzCrLosUXAwfcnSB7UeIsLIqnWDjjccH34aXEV6+4bmO1lDybLiQ1oP1ZjLdzOETp
flFnC4P2Knri+DRLgSONS+fiBaD/lCHGjwHGcK0/SGrq48peHZ1C7d5CwPhPLZv+9wzLWWk/2FJ+
v5AA52A6hJi+VoJWDrXVMfJslBxF/oIeLo6yvWPM0ZsYO/nKUdLoEC4DWfPVXk4z3ex/U3dezXEr
aZr+Kxt7jw54JCJ29wKoKhYp0cpRvEGQFAWX8B6/fh9QZ3ZUYA1rOHO1ER3d57RMEkDml595DWi+
cyYj2naCsm6JXdI4Y5XvaF6XGEWVLbw/zGGG2eW+84qupBr9OcQw9/JnxRwb1Da0BtUy3moXgmTU
dlEw81cACkkRiD+b7QDITFSWNAasPI5uyKHMbzTFb4xmzvcpQ75Pk9pY12NGYaR1hrLhDh2SixAX
uq9Jz86iL6EVjZ+pvTCpz7LE2urVRBt+P0q1RC7KS2sdz65H3BoVX8HmEU1q+GWWTD0iwLR/fxBx
ZNzxisq0MYwE+7nWKoCIOUcI/dV+09abmPbXRAy33a/BePf+QssIaDXwAOgo0AlHZ2UZfByOpPSx
al2zZ/7FWKH1nURHZ0RLfqSR/YOiddgw6Yad15sfHVdyvphLQUZhLKXC91yPpmCbhIpkNNVnmTxT
6zC9yqaiPAGqWqMillUs0IQMfh2L/1rBBsJWaaNI8hoj0/YNLO3DTK92syN2eWb3522vnlJwO/Lh
mGcDTF18R0DlrUakUZs1VcfJpkbUsn2Z01brpzI/r4Hp+AZAoxMbZRkZHn4/U0V/EukNDZV3xm+H
308bHAPnTSoO0eDmHqKhK8RVUrvki9N+mNrdFNVPbSrv3982bx8TTh6o4YXvwOD8DTGbE1qlTs38
vMzO+LqbsY18q7HvsOQ7MV88upQJW32xonLhHhw+4ZhXqd4v1URG6yalcwvgRKtJhU/slbcnAVwF
0FA2IwR5vt7hOiiRAEYogSMYVbJhlLJpu5IZEDImdbSZWm25xU5ALd7AjCF3qwYiLYB2UJRlVnu4
phhso1YcTl+nQbCdRu2sjbR0SVMYZ6nfGi392RTNPqT3WKnklCmVtdHeJQnzhvc/6JunN23QCgsj
DAYE8q+rt9wrWjOly2jfinla47aA/Es73zNqUim5z0+xZt7s22U9i0EuPBK0vI3VvrXoRat1geoG
gNib9tPsVRvgfj/as/cf600AYJllAL4A3BcVlNVxxJC9p8lCPkbLCpKiVWHVGkx3paV85aKIfaH3
m//eiivQgpsbItNptPu2/IWXu99LhR4njUIF7XakZd5fbQ2wAz9oLrgPMLkEcUbwqx0EVqlqQwGQ
BY+TC80Orgz8xEvySEqYItyjM7cLS2UXlf+YLH2IXfmfMD/4/8jWYNkc77Aqa/LsQzOD5Q/84VWa
xr8gK1korEAGw1twQXb84VXCuHyVGlhCJbfsq1r0vwlJC/xV0YLCIRj1S24M/tC/CUnreCWai3iI
gAKyAL0+YGWwAmiwJDLVsBjQ8mKbgF07DDKxpSyAASiVEHT03RAySkpH5dRJW4XpJWos/1nYEqQR
AJgPV4matNBbzBW9JRO9b1057p286C8iGq6957RDduKgrcBw/4QpKANAkkGfrBVzcSqpMgddfm+s
mhJKvVOe069uL/BaTk4s9eYNLhGR7sKi9OcA4Vl+/S+w4zS1jEIU2OwdVPcHPHsQeVbK6Otf++nm
z6X9Nxl1DXJcnojbFMYkBEZXp8A9XEazpzDSRmBIuJPhruos+nL6oNRfdEWp/EgWxQvdKqRN0Ow0
dqPmdDupNfl9Ay93Z2qzPAH3OvKG2btkZ2gcsnvwojl47MagPYBcgUVXw9J7XNECxS+atnmE7ngK
DHh0La54uq/Ea8CHh2uFeZplecI8qIE8d11WQ/e1dIASxQ5u4aeC5pG9CvrahrQJ1B4pruXX//qe
Q1xPE91txkFNYlxotRt8ta1QbOuCUYzVM1pIZ6u6AD2NkUCtBRHkdRTIY8ZMHuNMeykTkKlFkbL/
lLRy2pll0H5I1phjyjtHVZufEdLFcoEd/owTH3rW0swGGqHQbTOYS5Z60X18Z9tI3iEPBuRJZ/Z8
uIqax50TCeQcncpG6MGZza+pYwPkeX9rr7KL14fhAsbWCIlZLqlVcIhd9E+yNLSBRM/tzp678DyB
/vmM0Wh9bmQTJvbIorpb4KL6CYDfsVOFdDECQrDL2VtrQXvdLIekDSPTU6FFLg5FtrN3Q1Bru94J
8N1LQg1PtR7Vx47OPwNkt272ORwswHL2ULxQm5/y2jwST9h1aJc7vHtcEVegQ0yMkLZMU2JlZgW3
1NTjpmxEdiKeHNnlkKmAoJI7UyOYy0/x1y5XgP/RU6dd32pKBhoEzVdPpf/seFg2zTuEfoLn9z/z
secCMbwQGqhHuAYOVwyQfamKOLRw0KRHx3sM/Z7MfvPxVbDVoqpbeICYtRyuMuix5syhixlraqtb
qLW1NxWK2P0XViHlR3x1udjWTOc5w5N3RK4Ri4myv9EKGW9FNVfX769yJOwhDQQ8zaa6QU9qdcoV
fdYk7W5sggAj0ukfGC5OSrEZFOVjYnCvAQVeEeKHC7mI8nQV9JxcY7LbZhZ9RvxexJgGmzyYTyH1
V3n9ctLdpaSx2HAIDq3DljrWdA3VllUauyNODg7dvnRrBPamqPUv0UTSLQ1x00fuiYB55FUulD6K
GAtoJIbxh9tCWLWsECizPHNIIq+0mozeaG/7ep2fIkWuqorXh6TUZga4VDCL09TByXKy1GlHrnKv
T4qd7Ox+4xq5H6lh5ym5flE13Sn465GThRq8QAmNbJBbYRVALbcQbSsxIDYYIuHlgO9ZgxTNCXzp
sVcI7W5hBHPhA8s/fC70ZKpZpw/sWXlv7AvspHZdmyE/23XGiUN8bJ9AiTeB2HIFM2k/XCo0s6G3
B1DWo2qH526ISVymdsMZ8Ertc2Jkio8ao/xaz2G/U0tTPbH8sScFResuZGI26lqZu2C4k9utvhg6
21x7iikvbbduL+XCpXv/iB/bLLBNERcA8U0yvzp3OcNK2ho9n64erscgv5vioAbQCQwrSPB07tIT
C77dKw467twuBiWhqq5R+l1OhBQ9vXbqd2OXpIH+KY4ra/v+Yx1bBTVBGCKLERhj1cMPONLI74Ig
N72YHu7GaVp9V8jAOSHV9vY74UuNdgp9GRXijVitYoGTn8OQ4hVxXvsLQgbuM/jW9pdE1Pbs/Qd6
VRP4q5XGqV68mOl/4CgLQ9hZnviv+1JPo5pHpYIhN3RURpuIGW2M2JiNTaz1mBwOPa4SkRgAFWRW
bzRbpnpQA7VqUNuNYvbxwxzwt3g2vrO5NzS9qfiWO7a/Y7WXeDAPldP4Cfxj3QOlkf0ENhrS0rZl
28OlrOPLicFXCtyiHwwvTpTqlxvl0vDjSO1LD1k+c4SQqFtfg6k1aUgji4YJa2xmctfGsfUU2EAL
DC7Fa8vKkx8F7SXTw2a9Q81/sLvuvKktEFVRbpHTt9LNm13IT/wzAg2cbfU8tj67jhLyjHYVXgSO
iNIN+9qR3uA2ysxkC+ssvzOQXt+oMjPFiQ7ckS1FFxMlT+hHgjRx2Qx/fQA5Jk4cgbNA/8vSL7Ou
fBAgpM5PfGb+ktVXhgFL2EGXE8WP9TWRllHRQLEyEEpLp08JXnl7UbqRX2WyObWjjixlUDtBYXGX
s7jaUEkV0+KygOHMuFqepXZqg9ebLHT9+0meom0dyXMdmoS01CnBqRjWHbVc6gwMJBVU7pTO89BZ
GgAjyQAf4AaTP5IzEGyOmwW+ViN77CVCn34ZUROfAbhIbivLbU+86pWC/5JyLG8SZQ2LOxLWwhIa
//qgXWmYbUGOC75BlxdjLWOOklWBATDn9FnNpbjEGoa3YlgJMqQY5Y5XFTg+2zMFNQMDccsZvdHI
qcMgAwS31SjUUyyjt/GZH3JRr6UkhNz+aib+1w9ZCJ2BG2AD3lCmPzUV0Nm0VKzfFP36yzBp9lWI
vdLLx3chyT/VCOIyCDSv7nMnkrEaFRNvBtDf5yzBmzRTY20/t6lyguV87PkEDQVEaBeZk7WCQ6ol
CfVVbnlWRCGritn2UPm4rePiZbKSK2co5hMX0JGgje444gpwjjnI60BqBDANknBpl3RDtW9KS/8u
+T8Bqo9jfKKyPLbWok3Knucex7DscIvleYdlYNGQpmtld64Niu1DpC8/I9D6j54cXq3hS3GkP3N0
KXYyfWSacxy1w6UEtx1qkKQsc6sNeydT2R2Syq09SXY6uhJ7EZsajg9qS4crDXM2JVNPHWVOqrEr
uFeBlmsi2RUUp6eEpI5F3T8m34sbCg92uFjkoBecB8SjARznJSDoeUfBbD+9v+GPrAJflnoKlRny
83Who4WZ1kOnsLyo0rLrtE6LPXQ0+B//hWV4DnfRc2JYtIo4WKQm2LayHUbaGud5pBu41o3q/uOr
kJWQlMDExSNvlf+XqI52TFI4Um3T3yKnOG3CytVPHNy39TvFGgM25muUoPQEDz+MNaiF1UoFqeXI
4E40s9+B1t1osfMZ/ZcPSi4soZootAxiKXV1Yz0pTeZuCkaDxRY7invkIsXOVaPhrI70j3e2WIri
XaXSWMZeq0JtNBVhJ4NteY4ais/NPIodiMv+RP1+5O0Z0H0p0MjllpO0enuNFhbJTC0jpOrshVJj
QJCN5pcKTD0WfYN+oln6dhLDi9Hp/i87j+db66CPbuNMvC36TGWOiqCTp/oPSzPbC4WG9O1cavOv
OJ21L5jIFrYHb6LfD/x8Z+9vzWOPbSzni30Jf3tdms6GPWJZQrSv4nLeV8zztwAn9O8thAJ/Ctrh
xFE4th7XJqR8jsPbOV7GGQnkzFOHtcqUG+2dnTtE0bd2DmaPgH3KuOlIaGQigi3noinB4HsVhOt+
pBn+2idWmm4noG9stD60t7Ta7t9/k0dXonsGi9tGlsjQDzdQnJhq4MiRTFmNdLgLmuW7SZ9/Qu57
+HDrAjUBBxFlrmcGDeu9GmLZoYUmZxoK2k2Dwut3YFPzpS3GU1OaJTKtsl8urlct6kW3YR3srUhH
uS1gpVrv0xtU5L4IR5kwHKwZ0gBTzTY9tI49qDfn45GZFhc9LrwN2aDrvLtuxwFwFzGzj0bxjXcQ
eLqM5tv3P9qR7YjEHlcW3RJqUrE69bQ0XKEgJO8JB3ttocz3TkXyG2rRSxMMHw/Q9C8IljQQBJzu
VQ+jgp2uYsQJJSZMSu4CF1mVKA39KVGxuKebcmKbHLlDqVuYQXEt0LJYz4fkPCtLSWcBRarGOxk6
8mzoolMn+tgqDpfX4qVIN219uZFsSXDj7HsMvb9hptxth+RkaXB0ER2vEIZpuI8tOrR/VwZoiBfQ
iClDC3yfL+2ys65qKPPb93fDsSNM15/u6qta//qmyQsDQbRKWB7WsuLMjG3zYqywsi605JRv7tEH
IgjiJwxfmTvn8IEis7XJzUjo5zJIqJRHFwy0Yp1oF7/tmhGQKFPoTywqTOsha12LlLyWHYAYUrwP
ayvcisYpdr0xz+dA4UH1KuXnWh3YhIV9skNyJHiQvZEecG9ZTEMPnzGMtSns1J4jnKXqd1k24WPc
ufp17hrBh0sIRDoWzbkl1MNYXeUIatKF8dRYpIu9mHz4qf2XqOjk2WjAuHt/k7wNiSzF+F1bzFeJ
v6sbZaj0CMDpTMda6avIR4Ur97uqsh5jZXRaD+7hRsDZXUaGuw+vTN1CQkwAYZO+Con8VXnW1Tzb
imgMD7+JAAqIlXxJC0t8owYV8A8LI4ZK4cSbedKZ4ry/9tujQUFIAsaYBrAPM6LDb+nmEid6qguv
jfXYXwqzPcpB4fkEvfnEUm+PBpIKJCMGFSFSxK8gqL8eM4BkZBUmLS1H6ZybNB+wpGr7j98vFBeM
nJiUvmpRL5/5r1VosqLbIHkgcwpd35osBbwk1hjvv7Yjz7I4KIAoWuIKA9rDVUQRTQRm0nFdKu3e
rqC3GS3A8/dXOfJx2PpEEWbAlO3rIYplF5mhlcLwoM+pW6PtXbDxEEObxpxP9GiWC/EwIcAKAhAf
4xrsm950jaZIH7KBPjmGiVb+KLEMupyitns0g3i6hkkqd32kax++yFiUoSSXGYMagvPhWwxCx5Vh
PdLkDIPwYTFJ8nI4JE/vv8Uj32rRCKWd+Cp57qy+FSIHJrxW7H1MyuhdM0/mhqHQ9PEdwSqEZMon
ar71KiWmAUrSskqdJ8GWzwaEIZPziVWO7QjalpRmy2SV2czhG8N+QonSFgl/xiYzzCsdIr4rYEEJ
44O+m0vXjmhIIYhnEb07pIQP1xqYmk0TjTIPgekK9X5kl7eKk3aNt5icnI/cAD/jATutBoT1Zhj0
7Belqut61WjWZ1KJ5NaureEuaXJ9M1iT+eE28RKtIaADBiByriG2tV1M5ki+7BlDhz5F4aj8JPGp
qPU2k2QVzgMNH8alvMzDtxDWQRC7KWcQfpb9A4vk/AJxCAQapBplPhdkfOITH9muaALSKF0W5VpY
feIJHaWwrPjEJRSwSwR05x2UyunEQOXYKiRDS0OBqg016sPH0nGl7+bYNrzUyYxv/Bj3GC6fOnlH
etFLIAary2ybHtZa33Bky0xWu0wxitK8hNZgn9tzXn5patjvUEbD/EeG3Y5fZ3lxCQtR/prTqIO6
3ifNpeXgFv5+KDhyfBZ/QlJNek+0eFeZ+lQLK0UrkY9JcXlnZk58VthV+8VsZ/3EpX5kKWDf9O6W
cIAK9+ozmtIJ1VoH25HAnrnOUKj4jC5Ps4MXfMrM+thStKGAooASpKRaLWUUTv5nBFcVonqCud6c
TUlQbfpeYrz3/hs8chysJU+nGUhSRpvjcN90gzIFAGHobsDo2lfzmFxFiuNu4t5WdlBzTw1oj+xT
ZqY0Wol5S1m4+mKuSQUitMykKx9YW2i98d6GL/vBNJN3ZlFwq1zoC+bZWD3V0DKMcGpWmaA07qsW
ppMqwvhrIpWPYghR/FIXdALtfj6Vvt6C9sTYr0klA2+mdr6Sqsl2bNryxGfS1u9tWYZW8CJtjHA+
GJzD7wR9coZlzjIiDT0rs85SyIpGLDfziFx/7WxnF81yNK48C4M+1wy+zWqICUuNrMopjsd6f77+
LAu0nQEQ52rdQdHl1M+qw/DWymXhG6Gpc8234qxwjXbz/vZ8+9g0g9iYOt+SppBYf0g7b9MsBpEB
ky25cO2o+dTokPY+vgqzBgatrxN2c5VRGFJWWczR96rGHh80a2p+VGZ+/+FF2JKIUWAQyuFev7UJ
Rt5iLQ3tDY+tTZTqDVTf+KNpC626xZge42+XLimLHe4TuxzafMTp2Uvx193a5LWfrBx1hhPPYq7j
xrIOIAQk20FbUOIsH+6vtFxv+mxgqI2ZKmDn5wJE40OfOfJhtgsUJWbdKX+3pTt+S8vAfTQGxDWM
uEiYiw0JklMR8LUeD6ksr3GBcKYbAp5V7dVBOheyH1Xna5pNZYpOVOnU8IEz5TycizLcO3GJGaDW
OyMiK8yDzsmB8895nmSM58feeJ5kqszbGI2lfd4XCKQo82R0fs5RaWiOqXqzHTNUCza1PlSfI2vA
gqayo/anUQfkeZkcu3BfDj1Af+4QsZd1ozw2nQsdrO+zxPRH3Y6tXa7KFO1+KaYp3ItAUW2/ICkN
r0e3S68kDL3vvakVnd8uigfQC80GeTDM/3bIhM8omqrTXJ/jkYagCUaI2Y+i7ZCUmOISjTl7ji+z
ujK+qqLVHstBR+7KkdWIJpDUsuxsJHUJtsKCzU5CkD4gl1Eh7x+NJs5PLl5jl1USEPeiWC+S8ySN
pO7XZHZo2uB1Ve4MMboKjE0dSS1FK/Ns08LVFJsysaL+TAduFX6LqgFfzdouMwfkZC8/Zeh7JZu8
RSqS2N0VCWRgpS59266Gx1Itte/GNFS9n0aBi/tTnrtfTWu0m/MIjZXnCHkhEmh37HSf8FbfWpFM
b8y+RhmoCcbsnrQlTj1klorAn2oLSZc2LZ0K2ko9qIj/yOpSVwzzuw4lGD81y06/q/wz+7zt7T3m
XxCr3VFU3Q6lgr7eYMRJ+E9ANSPHlM0picEMDNtD3WRoUDwp4WjGlW4/BUmuf++DuC72YZfzO+B+
InlVOVb1C/foKLgEWTWnCIoqxtdQTdVxq2dJ8MOppj7YO1oZ3Tl9J27KIDXOk6lzz+PIrNFlQs7V
ADbnDWCxHyYlsL/Twm9sDwgqbCfFaKGv4a6eMAJCQKHyjaSHLw0sLRvPGjobv1Rko+JNmQ0jm12I
WCEI1soTd1t6jwmPW/pJh/ywL0B8jL4Lx/Kutvq53FQlGafXOFWVXSAtHE6erS3tMarfVPWmsHe+
902RaN7Mn3/u+1FmZ6gBjJ9zV9SNB3Mw2UOOlMhV6CaagbDDsVHNRTX+akfpPA0tyJ5tMqpBvTPK
JPox0mzI8XuzixsboI3YSLWo4T1powhyT+alqUB0LLtoy7hi/lyLOBuvgVHYj1EdW3IzuLlV7drU
bttt0doAHMwqF/bnRBfJcG01tWF8tSRGZL4tppDDUCGW4ucmvJuNtN0BWRosl/NbYBLNz2gZUZ1B
nYh18DhWH/xMELfLLuM5Gnq/V+r0vsYYE6eksUJTKMcX7odspqqQXp7iTPJQzcqMUFY8Fp+RdEmH
fQnyEBI2s6yfdTRHBZtjksSHNu81P7XKqPEaLInuO8x77kL0u0bP5V2c50aChgp8aRFflGiDzZtW
Cx0bzQVpDp5qkj4D15EjyRdkj2Ej6jAWnp7XreOpM1Z4n61IzbR9Enf556Kqs9rr24SPh5LeAx6a
6hfif/NQthnTEmFUFiTZvlzgS2X5s+ynxt0htF+5WyOCJEpZVae1H7pDe51MCboEo9qgwwd0lF+0
IHZ8j+I0vOknO0Y7rdXnzgsZUUv63ot+jzLU1m/pFrvQdOSjFpvhTRpUlo7+OFZ7yGVJ3kmoJjmu
h5QH0i+DyBw31SyK0M/csQq2iJYb121W6fqmlfNQ+O6k5zoi+JOLJSFg3xBdvEZOGEm1aOGd0xeV
KNrNbj58neqgvw21LoV0gp6F+b0y+0kgfdNqD4Fmag91Ryi46DRrNB5tO6cUPu8Dg1FnKdzgcuL8
Dj6e2fpPBY2enPgf644P4jO1ts1kpTf009iblVE38Q6DFJuXrYkMCUNXNrexEyUNIIu0E2d6Q3WD
NI7rplsUKKarGlcRhB560lGkpNRq3FZjbl4pcVB+jWcHoSqAcI51YUdd/wKEC3tXNTaGL+k0gtb4
0eWyis4rhCq/ZXC8yhpnEtXIfk9hXSIHFFnzRZr2w+zlbgBdYxk06VuORtP5HfV87pUasv1Ivagi
9ntDSy+MCHiaX+W6OLdaBdJ8DuvwYZiJAihqTOJJiUDu83yjfCnNQG89VKb0cdfQ7J6JMibI3rjo
p0dM5zHWRjIDLUVDSGT1OFD0wqWMa3QnyoQNnMkYCUc68XcztoS3TofBzQZIfnBhKGqKwYiKdpJn
hgkWiJZtl0/x0KEsJsDioCxuVtQec9bF53ErFg3WKmtozppRT2sWSQbcDxU3QzJtDNKzakjj21aL
h3nLFVZ3Xisma49FuftFqCmK7M1kj9DymD9ZGy0kZGxNQt5tOcboMkdpV6KNVhgKZ991UPtDVFr5
hCxeryAWUHWQzJPIvcXWdTR9Na2qq06O9VXXOmbkm9EcbFVw8K5fFY19w0afRz/HDLp41owoChA7
EWl/NY2g/C6bEa+Q6znQhhGDzS5wfpvSUpRdN5ZCvdaAxSbbBoqJ+TBKu5VnbGunvVY7MyZ2aOzS
SxQsEh0UvB3Zd7HZEPti2+6mXRTD5b9v9HSckDpSuuoMLeCWU9jMVnKpSH3S7lx3sPQzpGIj/ZyS
p+jOo9mRqP9F8WDtAsw0B19x5fBYl+3QXU9JZ9yhIRsEE+4bkSn2qMT02jZwArYqFbGV/+xQTPn9
fhL5pozAOAsP6EWNl/95Q4syUHsgnE/wGKah2EZ6huCmGabXjj2EN+8vtVRHf3dDyVaX4QqdJQBh
y+ThMFtVDA3ciDGjcATKlHvJtjd2bbDXzdYd0bYPuos4bPRzlCbnbdN0+fb99Y8+KqCFxfgJHOQa
QzCkapRGWUMZE0PcrFrL+FYFxogSZl2dGHu8qZh4VKbxlPSIQwsS2sNHjVIEDScBLLkIGAArmjmh
HdSOJ3p1Rx4Iu2wcXehsYUK4xrAotpoHzsDNpTdFuk0csq9u0aYtW/UUg/nItwPOufQLgDExbVh1
Q2ZVyLmdge8ir6t6emYAjrXiePJEZBtXBLJ4l8xldNklTnmBGK94fv/bHXuhr8McIA8w4tfrV4ni
5KRwQMpFUJ1NU4CkisUY9f1VjrxQPhvjIhrbCwRpVd+XXYZPrjuA662LcotJMkJmDonFNATuh3cI
zXmGGUwggFK9KRHr1uzSOhdAO2I32c5MBS7txhIv7z/Q29e2rAKvgZuN7pK2qtw1RyODoeME6R1c
td6LES24pD3x2t72RZApAN2Np89iukIT/XC7x7EAfRCyjNLI4Zr629km1iKyiyQ2qptNKa7GZkTG
e+rHKzvTlG0xpSleKYBNzkXT9zSaUd9xFDc/MQxZT2AMfjK67AuNG+0TGsmHP1k2VY1ZkEAjwmyr
j2FvKTs0Js1dF5CiCzhqiBN10SkgyLHXrgEPWqBCdGrNVf0fuFNXcKUukQ7JqyZDx3sYI2P78Y/L
CAIZDGIZY7PVKmPaDS2R0/S6PEPAOht+qOp4amDxtsUAN3UREqHbSldbLEfmrxYDF1osQpv7Afy+
i96d1t2jn6R6WpM6t0WmjX8e6kPM98v4uS6a4nf7v5Y/9lyUUx2HUfvK0v73f7tG4PwLrPGX9vKx
XP/Ogz/Y/J/XXwaIunlsHw/+ZUut3E633Us93b00nfyzyD+/8z/7i//j5fVv+TqVL//7fz4XHQJn
/G1hXOR/GwUL9t5/zIA/e3x6+9v/8N8181+LM8vyBeA1Gq7ON/rDfxf/gt/I5wG2AlaSsMXB+4f/
Dsdd40Qy5qRxtwi1/D/6u2L8CwDnq3cG/BIGrcx4/hsEeBh8UAqImFypOpfQahc2Zi8zVzoeLabi
C4I94rIv9OoEGGjZZf+eOgj67zSTYY7AKGATQoM73IVtSWqLDKkntBLwX5Uv7rMziVkU1H/233+I
Qz48uv+stLQIeSrY7+v5nIijKhstRtBRFWxABrRePU7j5q9Pe/PnB/+bjH7kcRauO/1BNFEWKt/h
44SWQMQfJXMrdqo9ALXwupnqdocmKR2dE0u9Dp0O3h3zBGbpS8nPdB0BxcPFAgNzlNBaWIJgQryu
QL4XMXcaPRRI6GhvAoRjI6TpGnsrEUDuPuFMG9CAiGdjkcS0s9yf+7HVF6nBpvJE2FYSsZ2aroqL
AtX8xe1i1diix0vET1Af1cH0N+l1Ohh6fdaqRvhcaYEbbi2LxNtTCgfRXCtAyiwcxly7UqqBX9TD
yv4d5zPdSUTws35nFL31O55jxfH5K8zkdsoqFtZiRftlKmMcbumJFwiTDgNVNLN0V1wEiYOoHvz9
erhCss3+1jHdD7cGzgqIGGgZmuw1df2z4+aO9Hs9QPV6TF3p+mnqTD/HRu3vo2ZxwHSTRaW6lj2X
JZyJsfVax8gu+siqhl3gqM1Lng5ZsJXqOD31uLT9GIcs+00ZZl1WRTog6I8a2t04ihl9sVAPex7c
jBTfbWLrXmQFhp5zXihPDYpy3wIzS78FrVUjnGgG6HjrnRYiC+nCXbgXWD/o6kaLsvY+E1QK1PK8
6Vyk5QN5bn6n13gyeHo7JJ8xNhU4rpkOQ/+2cdv7mhP5lDdx/MSp6R6jyUWeL5kLiuQAaaN+aXo0
j9CxZ2RWNb6MqqCw58kwy9A0NaYUPbK2Gn4ucFHrLKNSaPwZTMXP0MiNK91o3FtEtXuUWHQD+Xa9
6tMfoy4mWCfpeD2XQ1TATGjTL3lXI3uKEIH5XetHRfG0bqqeYtdtcWmRw/cqVQLhxfYUP1tG2nxp
4DDJnT4hMlmnSHAiDWxLXBPmcPws3NEOQaZKjLeiclRfkFJPnnv6JIm/2Dmie93X4a0e6lW36UwU
+L3aEogIB3miXSCnitKe28bKZ6nLQPXTOC81HynSAGpwZuW3rYowA9rx9WJgWU+642lFmPdoss/Z
fDvOVEZ5pvUP6eBET2FNJ/hOcIPddzYdCjp3ERLgdSWQHpwU7miv6tQBE4IWreZtX6VwIvu2Dmp0
qrXyuakag/Qgdrp7uH5FhxLEYDzjUJEPPj1xOXt2MGLT3jqFk3hqoqRXyqwupUVr04SV45zdIYsT
odVsAqV1STYLzxC0RyAhpdNDn8R0+SWoJwOyj5VKIrXklElWlFvmjeUvLWpUgPAoN9Ka7ZTBxD2n
K77VST9/S4n47qZW7ehXZ8qBFKCJnJ+ZUdm3ek325RfSAZPHD5PSG6nd+lZliqB/YqBJ4tymWopB
+Kiy/9WSPG1TzgYtdNfMrJ8NyLNn0djZzVR2SbGZSAQqz21ChVZrojp0bFwj033DDqIaN4axv5+z
oWjhUqjN88gGujMS/b5wA75W2nbDVYMA8ovokS5FTCRIBx+wNhxCNw3ENg2LvNuIEmKUR4exUzZV
MJrfa0ImMsBgPz2rM4ZqQ8Cps3PXDvLHGNVtxWtsI2BHhRO6o2HRhAzbAiNnfBKVCcwvkheTkYAx
XRZZ1fKYpoJIYKhk3xDp5jdoaoIjAjFtxO44jIzfs8ZWGRHLTzy3sBscUuJAQfoRg8BmG8tJ3qLM
KOVWJ3G9C3mAdNenaPKKEiq0XUs93ZhBWDm7xjaHgK58kYw71IItBLUmEvGzHinwEcsD3Rg8mxHy
J0b2w08tt8rR17KYn8kSYqA1CHGMYCaL9MYKNAXNYJUy0o1LVWxMOYb0wS2k+2mOqgVYA60uN3Ec
YRZR4SgAz5z47ATBpjeqc/Qga2Pba07OeGQYVdfTpsq6qfsMlZVgruNnIJzoNjp658YbGQmZIRLY
Gb1fhOBMMPBwo5+yBJZ4MeZW+AIY0qLPZSX9jSmzBHlX1OR1X6AZ8qWzTRyC6GhU03YBP5j7NMd7
wDPGwo392JgQS0u1vnkOkBGJII53RoYwe0nwbZRW27t5qLtePORxtWGwZf7ITTwP6NQ7/SaKFfWl
C4qKobWG+w1zCHtviClCXMPRkWA259bYK7NenadmLuhCaXb0ua8j6FhGYH6aOkt+VVPpPimVVT9o
YmTgZSpN2GyGug0vrUw0V62hlgZc7LDot4WIKwNgcxTHmwwK3zfFKdWnoYjHO1Mb6sxH5ExJz4qm
jW8ymA+Fb056/Vymg/YjjPoJzuqgBDi591WCvQRDlxSlDad6UoltW9kJpNs7PSiectryt0WNzraZ
1doN14Jz1ZSAWdGP1Xe64sBq5O+fSOyjHkS+3Xb1PhWDuJ4Ge9nnYc0lUyVWXnL+8uZr0GTRnZtZ
47SrQXH/Smlh2r72f9k7kya3jXVN/5fe40ZiBrYEQBZrUI0qqbRBaCglEmNiSgy/vh/aHd2W7rl2
eN+rEz6yRQIEMr98R10HdhqS5si2G7J+HTxbD9eWIlcgkQGmlGRbLhDt4EzRmkx2MZwnHr5vPXdj
gnUjC+JgXCoCQkcFJGDLQaVtfEmXtFtysAvIWwB2gqaRusf9MzRK+FX1/Uhlz26WO+0FQ056vDP5
SPvK5szeO54aVN8tcG+5f+LZtL92tE9QhbPabCDlvFUksNuGx4kc/VofIl1Ob2SOE6C9bYoVQA2G
Opg29tb70Ju85hZv4c6e4mxQkbqP+zefh686hntXP26osn+Sfk9aKhsFzxFvn0zoslBfnOnyfpSe
OwepLeRAXBplGp84uqovQTkSGrtzQL3ytPSPym1yCiYGd4HtxCxdH7CVsjsgJww+ymX0pkS04Qwg
s3kwFTSBzvoYorRoKKHZuK6FaTI+TIgPbrfBvbiqLchfViK8ftxTlEpTlRmaQchClYswjy0Qc/XI
4bg2N6Pd9zBpvfS9RyfsiS6Gs+W3A50foTZ8WZNiDVn8zSCEqK2dFCHS3Em8XffadMSqFopwH+FE
1Q1hB0twHqA/YRbDznazaVHmoZSO052IkXWtm3WLC1oYlpDKoKiX+3IgAmV40Yq581Dyn8CMVFDO
00LvcxY10UD2o7NWkMjBCDrjlzBDw+zxywOar9/oIHECSkAccY3Pm+j4hWhDlXjVXLj3bskbx0Zi
OY/O6EzyiMWR+ohxJZ7zYXICZqKR6Hd4ht2JbgctQnNUU1AGaSlB4j4UoSa+cFtHBrt5tYP6Q0O6
z9ehpI364LMv1mlluWGR0gVkfgyOB8QQFdMaAXO6QMSF10D6OTR0tYeZLsOeB4syQbASiBNv7cYf
F4mgOqBThZevpGU3eIo9Nhw5DuOSDDF+9cQag2BM1ok1GN5HnJe6Ri7YUGAQwZFRPPG4r+s43k3G
LUn+GXM3hk8R5qo2TXHRP1uajPragJVifgzcb+FCCGzm7AOFPHkdO+POzESA072aauc4x4SpnJvN
VLwYlJKmdFpNLa1PVD8OWTWLqTkqNH02S45jvKs8kFOu01HG7ZyEYLxNSq7+HHy1C8b/Q55zCGFf
FrINvo06dLGTFJhbYAZlFXt3feRZfK+81p/tnAihbBNjKV7zpVv1V6XKuH+4RB2HD9rxYAKFluzB
zHVB9f7H6en/oxH/6w/H4/8MR9x83b9WxTh9/QXC+OM/+hOUiEIABh+YVCB0IfrpolL8E5TwCOUj
+gPhC6sqIqmLMeT/gBK+/19YenjtwSQBxpGU/19UwhP/5QNiISNkniRlGPPUvwAlLmfa/3fmxbwB
jItKlNBdVG7k5f125m15yeZpMjue3oG9O4K3erf1HzSdZzk3E9qtD55a1L80TP/5uZcvz8LNGvU7
xaBIWM6XXOzMZhQzCGi9I8VO+spZ6n9KVP0NmPvjo2LgEPKFcfkgS/v1WN/sBbbSSWxHoxf0Ou78
Gk/EfyEnMYfWsf6Bu7mgOL/fUOBj5Fl49ZBk82v/FQZceopmy4m93gpNdKxCW+Jlq4O05xx11Muy
ECfQ20kTdM9/j1/8h8vE9Yn6DIgJ4+fvsRWK5pCu7NACdBELR8Hu9XOmDSdjL7ezkR6Qq3//eZj3
LilAF1nV766mod6CIq/m/djQBLkeZGlROSSH3TwGQ2TiI3kg8LB//5m/Yk6Xp/WSHXDR6wvuLlr3
X2/uGLC9RIs/MOdP5akMWOujzo5O/+5TAAIxBdA15V3EaZ732wNjDd4aeEO4HP2oDrJITwUOVuL2
/v5TfoW2oPfIbHK4IOIysFdAB/x6LYU3WkRMLOuRdqIWHT2VvJ9KymwUEpxdnP/9h4HV/cE7IJ39
/akkzleTfSXXo8i1OgXF+lHSqnl0lfP29x/0+y90uSpYw4t8/CII/j3mThMF36qwWY8W+YmV9odT
X8TrPzx6//FDiE5h3YKIZdn69dbxRJNFO04rFRPed9er1hv4k3+KgflPvw9W2IvQ+EKB/k6kuUVe
06HJldhRQPXGvj8pJ+5ua6mC49/fs8tT+5clw7m8sDwOyB8Z67Fy/rYGB862RBYH2RuRUcr4D6/M
b385yu/LzgJvjbMGk7v/21++FGbfUOFVxyLcYXTpicqHJzco7QlSoh7VFYClDpN2z4E6jO6Mfu1q
6x8D3i8f85drvHwNB1uiB4rOFSIO/vUns6zRjThGVMdJLNX+mcJWChlQ/FFPpNYq0qS0Fu6X1egi
+HeP/h+ffMldBHjHkfXf5L8+gsp62Of6SJJSfdpU61N6iJtv4OF6+fsf8j9dJMsGuzzhN5fkuV8v
8qICcdtYVMceUfpHizH0O2vajLDHox3Paeanqo/mf0D8/9OHXl5pZGI4Rdjhfv3QvHSECs1QHztF
M0Y2h9P0ycT0hJIstg70uzgEL/XoSP6c+P5H/P+/fS7rL/aQUFwauAlR+O0XzR3RtZXQzVHGcnq2
OEqfZ/C8N4jN/kR5TffQOrX36e/v8G9v/oVZQ7Uu0FzivcHXcPnzv5BsHgRl2IJPH/vNjh4XNDh1
6lLRYP7hrfnt5f/zc5iyEAzw5jNq/fo5qFbiBdStOdL0kN9R3egxQYf+YyH/0X75+32ERIdAJ70D
84TgCf2NsfGKOlgrOdvnYkqmL+ofrLrk9V5Ww7++euCYDisLojInwF0SX671L/fMpWsbp43jnQyl
O/QlbnsLPF8JlS41mcz0OBlN9dbQxH0adiWoWU2d0HxggbXJD7Ml2EQ9Wii3yLewPoZ6UzGILGWr
3uSTLWYKqM/DgBKOaqXIlwRL+QPn+b3rw7fOq6lYrDpqxdDxru/27lIsBJ6lXnXrTmGiLVqxStrO
8RVWNC3N+zD6d7WDyZxCw6ZPtKfc6NRYwfKJwi+6vpR2iifKT4LP1ehbb/m6eR/scvK/h5sf/hCU
KTzimyAqMByn8E1VPgQBjswe7kLu/nBA0IzcrBjlfsEk+CZpMHXb1UQil5/mWHPo1mT7fuYlzj/M
47ATcuhHhKOptmofh2B3m8S0xouTERswkjUMwjjuJjWmHk2K61WgNAdXq4rDF8KuZidD6LsSCITE
K8w4I6zeFRp3ULowtrZvbrE5n4varREitjZVdjEVvlvigclfUwtnb1luT/6UkJzW6aPVygl0cJHt
Z6lAljLE3PVjD5tDMHBvu3TW9QtIQ0mv0VWOQA7/HII2tNH9iDpNWqamGdvvUVIy53Qoj5cQiIrm
94dWkS6QxnRy0c09ULGa+FVA/2POHwjE0FN8wg1G+8DCaHcOpVU4aR9MVnVcYMd+ELe03/tqF87R
BUeZzhZU051WVk779CCXh61uUbQuEsT+dlY7ImC1Lnjvl21o2ysvmu0fWMK6MXOp0HxbN8f94iCe
u4AC0QIHxjMYppNpizGhUQOMtc8lR/6LkrO5q/yGfsQpNDS3SM7H3RGVvPtkqmpQR29f25+xKXV0
qHNIKgp0quktD1XnnMNO6vJhKMV6A6ATWydkG8x6jr82bwx9NjWBtirHY9Oxh13V0usXgLkC0sAL
Rr7hCsGXodknsrehGzk8Ne4U7Wd5adVxp73ws64K6j4lOdASmaV8hxbMpp+/u1ZuU26ALrtNVtc4
NzpwivCo0YzaSTvP4pGvg2JxECMNEHlOXQzRZL19wcL2WByGnqIZmEFNLc2KCO1+b+2KRtXA3b7E
0sHv4shwRZeT48a5rQjr0ydLgUtm1mqJk6CXZ0wbGzdVRm5E0xzdGijiTCbYNB0ceu7lozUTvplu
MdWw3ImtzCqm1Bs6cuIOUmy2aTst/PojnKV/KY8aRXudY853UWoTRpfsHa1zGezuwpLiFiGqW7hS
MOwF7OtgzfFgo5MY+5hew1bmnCEIDWkybwylSTbAPZg/Mclvw2AWP2362veOyl8dWihqdylOzUoz
30vsdXOUGl1R+eFdRDypmCJ7SYthAIYu6nD5vLRbuCc+POMnu98H/+Pi6/BVKSnksXKr7YcVTyiD
d09MFLPv2075WwTAdNhdNV6viOv9pBy74C1v1nw605iGC7oLg+FTzfpWpcYalx8q91tqfWmhwqyg
KmJntUd1NiT87O3oWygBO6IN2z95TP631HzTWOi3ThFlGqC9AzAX0jsuoukmarv6+oTV3yoyWhuJ
c+Av9eQxhqD+uUAK2rC7qvqQOz5tu/5Y7++6x+p48JzZf9U29UJJ1KFjP2hQwykNw6n4auKiezKY
HvmP6zweDtAZyrmpgrZrDx1eRIBbMOGFTrluXU86KIx/lnlsmWytVMNZed9ZowKIsPmwa7rBr9E+
91dNtNp5ZnGarg85csY6qZygPU/LH4/a2PTHDi6gO8tqNg5CgZyScwpaoZjqosmdzCm8/CHwRqT9
1VrcTVvIv0bNiLESSqDrMVEWeCC71OS/zyKwwlvp+zz5CGHiOIM9COIDjbEaisCrC/7/jeqlJBqM
GyT1AtOYSWUQwNnsA8GV3ceVf9qYf8Wh6RbKq1uWeCDujfWomRwexREhYoVnAuhx9XPoprb9rAd/
yOqy4Tn3Z6oUlR+3d5aZ1LfGc4kvzJdEhbm4x/0gycJc9MndazI4OyaMLJD9EyR9qdMO1+6cMrro
tz9AlqStc1rdQw613NlqjO9GRgW+07b2N/WmjD7FzTjv6FzNdU7S7u3MOMbC0GWzH39tLeeewvQ4
a5vmR2tdiNeukwd+8h/+PO7Pi1P9RHt1LIRz5aroucYIc6w28RkXf0pV2+epKQHRnSdfdl0i+gtE
DIl+B6vQHxAlf/SiS6+UA3nSWP1tXwzbzVa51lWHiP6wscsloU+hyUDfgUc+EZcQnlAM4k42zXA7
mHB4dfFQpF7VPJChSExIqfJDNeJf1kbNyeZTKTOETXmgunG8Ljd+J1wtRxpOtzNt2MV90YTmlhL0
fcygU4M9GcuhHVLh8863Ude/u72tfwRjM69ZGQ3dyyBMf022NBXfRIPGFJLU22kMbAsPONavce8w
NhT0jq6HXtL2vlO9iRXXZY5V8fai7CFXPN4AXiUXcprNpSsxbst7D7z91RvtL5Ck4a3b5eYeKkPJ
BHxFfZZa0ppot1F930c5VEhM1LxK0J15P/qgASCxmzkXL0M8FnhbvCqIP1Jc+DX33TNhnE/BPJFs
aqiBtny4+sJ5niLRJdW4Ok+trvz1oPKtPwcwPk+hWtyfsxmDVLoSLmYsGD+wvpLv2WIKUfi4iBkB
Yh4GMXzLGWVplHbogaaebRUTIpVBZH7l0hHa8j9W6ubkkLmjK25pAyTjgySD5qoPR96GbhkfKBRx
0nCb+g8Ww8+3Mrf25XVqtsWlZJ4m0CynFLFMtOi3990Z1+tt3d87P5yzbrGmuxwEIDVd438yUqgf
tdr899FEU4r8g8FiLrpX2AHvcY2AQy6vCI9bKYLlmnAy3R76wXXetDDzGb2p+Ikv9ssaty7cr9s+
b9N2xXgEPW/Z1k+rauZbWO6e3kT7cxH1wyeS2aBO5+na7oWk/XGRM8uU3EmTrtpz2cdREm5j/9jD
teAlQAPBhBI3V1Td/DQYyA89eirqzRG3Uz2M2josx1TPFqa4eXG2F0B4nVatC4nnuctJ9VOZCLvY
3imriB4iDfuFxcLhg+32KVDLVSz2ewKhatJ5kCte935Hw6XMg+B9LLaWbbSzYDO0Vc9fl7yuTeIO
3ZIxlYpDMDQUaQUmzpZF1KmifWPJ/ZBVX+GwWJo62/LBV2lEH8lZMMxR9+uv+jqHw7miNHw99jNm
BzMHcVqhPaCtZxTON8/LgyQu1td8Dqpn3Y2GEUrH23UvFmTEucDfsuTtm1vN9stEEMItBfcMq9Ua
PJRz675QEaKeROkYzIpVRLqnmmxTXabbe7WP5Y7mgYcKRU51S5E2ZYODnq/16BSnwfWWlB4GqHJE
UYLwKl65rbT9K8vKbyqLPODI0APLNRdHGDNinmtoNVlOFfqg8ML3tDBAczO310KO4z1DIN1RTTMm
ufYDfrgmsG4Yrq0x2ebafyi9xrx6dM27yG5gQ5M8qItTrvv1Te1ddIg2atKwVbKhH/cdgyRoLn2m
xt0wFpK7NhCR322sGsx41wu/0rGIbfhyhkD0u+4WHicDOEsKR+0yKO9OUWMgtPI9C5ul4ByySOex
9BnILzYp/3tjd0bdNDR9u2c3YDu9yztWTHQvVM3fuk0U7Gm5IjEh+K11M+DffqQAoGP+QNVksL1Y
9gtqqRbFEYMtVq9CSnwJal+SyBZ7c9xV7/H3Nb6zaRa2viu4hrkMyul+ZtVndm2CFlos7udzH4wV
j0I0FC/B1HfzYy88fR+N1rvWNOhuW29nCJlEMlJ/eaQ1u+FryOljzIzzjtVkbk597YRoMaYx69Qo
7hevfJsRv6TDWt0r7B9JoApYXsVYloQygtldVMBhc4j0emIdKmfowELGBzkzcOH+i9e3vZrR6gsS
6U7rslUkWK8Sm9cwtJw3Nfs4jgE2XctKTXtZaAMAj0LaIcGb9h1CuU/Skt51IXM8Rm6ZBQw/13Wh
w7tQ9PLWWO38HFhF1J68facsgJqiK5m7LiDz0PYorVBSTrVS4wN8pr5Vs1dlvDzOAw63iMg/HSCT
HgRezDwO+HNvDD74q61Tyx+uyJPpDjuE6J7MSuJBC0rsPB2+ReCZ/gpJwaYPGInL+7KxPg167E5u
uNnfe7vZXtF3FZxK8MZy8Mbl1jSall3WpzAFB9JH7sArXIPoU1eioMTWrpfuuMdox2C1XcSZsvZi
DpDab8+MhuHJHXBWHjq/k6eAUtChjL4jQIjPkxPfee1GJPhawyziO1UG97L1iZKhiWZiy3yI8kg8
4AppMzwUBPXs67dg7Zt7bfvN/dB36w+erFeQNjzSG+zlgfxnFB9LHFw3vXuKRGGeYEfO4aIsRS6Y
5N7OchFnu6UvULXdWyGXy74p1pNdRy4chm3vj3kIvHRw3F3clDKKr1w5B4nHooiZqXE+MTyol4nA
IFQGAWg6fO1E23s5IJU7xeMqX6ImiOfLiy0/1DInF+8y2X9hZ8Si1E5o21lLmaQaBozQaAKIcEVj
FzlHQ9B/XnQviqRcp/ajVXe44RdnchJ0zfmzzD1zi/guT8hbaMIg07aibN715ywwlfXRbjexUjid
X2xuDUX2yyw+e/zzc90F1Hwvtfm6jfZHECbvKCtyKrccUSsqeUPV5kD/3sIceYzC+laZvGdENzmz
ZReuPZYxDKGwO+LFmvrlnU5gYtga/Wn0SchIIiu3EMDpi+ilglM+tMwc7zoeWNjdotrGu6FZ9fpR
DEP9Awo8P4IDt28yROIzydhVqTsR+tUPRfQtXLc8a4eL/YjAYWFPB0bh7SgN1jJKfRtxn1+86mlE
jnNQSoW7T1p3QWhFzXVgpPXY15ezg3Hm7Y3+wYZpnCHiQ97Qx34CV2ubrFk2/6MqCNI8sFsMX4i+
wPfXbPW7M/bVXZ9H2+uCXfHZtXV4mAGMqA72qfY6BJ2qEV86nTkJy64DXrQ2uh+2sqV5Y3Jv8sKd
82NR7BRRhq1DveoczfxRuVtodK05T+K9QCtocTsoER8n5A3WOjpx1hT8+kmjREQ2+4TX0PN310Gu
Ycg03eZgep0pb5eY4XVwPY5h8MkrqlAlxdyjPSvXaB6ycRZISH25tm1qqAm7C1eUTQjQ5npJ47pp
MM1VAi+fQxpNMnSz+jq7TJSJ0kP3kG9RQBd87diC4cm2y7TZt82ki72L72pkUU/jVSP8sRdgFESK
c/NSxgJ9ua2FM6drK5Y9DZbNQv/rW0gDwj4anzC14Ht1xgmxcqiN0yRRFNo/rUg0E7cfx+/BH5Ej
kaKUF5L4jlqUh3YlEIf5jvkr7XuvQx6K3Z2toKT5pg4JT8jhiZc0N6iCEgnedNdBxt6W28YxuCxD
VvXIbOYhdveKWnEe+wfLIIlAt3ipZVv6gaMEs9w63carXIerFgZ6T8B6ORU6JYeTIjfei6krjihr
3u/IokzJurd58/4ZwIae+XEZp9uaX7xNu9xfzTGsCp/7anx537OB76duFfzAjbUWTO5DHKL/WTAq
0rV9qWStwxo20dvyOfHGjceEV8tlVSHIrT0vzWyP2V4CwzA92v5ttzRDDA4Vzo+Srcq6SLQ54Hks
tSvR92FNjWRVh9YNpbxhmYXDpKk/KLrhpa5J7Thg/ASpIh00/maIq7APeCk5eAD9GRBtF3V0iuZR
34tSsGl2umRFIjsGWVKvQCvSCllfwYhlmi/KnXsW0NWgdV7N7P90kUV97mPvotXTcWlldu0TdBfg
rKTR2hXbnRcP2j54o9vfh3u4N8gASV/ibwx+doXDqJmbUb75KM9+ju66BwfRtEgnrab3khJx6nba
4qq4pBEirTy0uJ0cXNROr7MuWMBspQB8S8a8itUxnkly3rBquzTVW8Inrq5FMa42i4I8jBngDpWY
t1t/6u3pAoKBbuSawpUMZMvcy21bo8SKYlShKrasKO2xxIBX+80apQNTEa99a/Uc1UY77s/tjBYL
xK/2HosqUO6ZoBakwdIU7cnPS4E/e+01jfCdVYUPoV+6Q2IBbtVZOXVwUnGveBOA4gJxqN1g+xKG
yv/INcfPivZxRizHlQFKs3gYrtvZcFkR35GNk9xy74aY12o919XkfRZ9wal+4hj72UxMGdme0+yX
OuscPEelQ8t8L5FWoEi0p+1etqXpE/RE86sSg9WkQTy13rctQkDxIbLiZbtj6nV7Ap2UfkfTa6tE
78Z2Dgux9N7tpIHIE4fzRITCE+jLS3vq2McTGk1ExrZx+YjOpt+m3FfP/cmUao3RRernj3uCcjq0
+weJ5LpWN/FoTw17JoY8rK7CjLlCa+hDI05XquK20kXvhxf/e9f5dcsCpetuS5aqK7qHiM0YLTyw
O6dpXXFkd0Tb12kNqRNkG+Xh4hzNEaqP1mW2x+zt6j1FYOmao9eNhIsIl0yBQ2dzPj9RLm/CZI7X
Ok+hDEc7CcD1UFbWIjJpVZGgMRkWa658sgkGGErk2tej4fibmKqVFyh8D8v8pqkYXzPqJ+T62eje
3s/OVEUo3lqOmmmxhiDUjkVnUwaMa1DaDrSnxqnnmeBUuIvbfZq8cmH+UBytefzJ4TgXruiKt8Ff
iv1GeDYq8V7buvvKPjK7N07VdT+MLZHVbZHinLYtFqQLkDACBneUHO9XzVRLJccYtZkaKld+AjsY
8g/49huG3W6L16x1RW/RBAwdhQUDHh+YwMj+HV2Xtk7hELV+ptfGjd/KeoRIrXp7ZL7yvbZIK66o
uA7acv5UorLjScfJoxmf5lylBFhPzY21bbt7bZrci0mquJy27vei4X2OZB5NYFe+9+L6ur7c7Hp9
R0cnnrRH+h05INts3eY1lg4HU453s5hZqFNur21865UANyxqRXhtofkMM2VMaJLRxEHwQPSUfAL3
VSzHxTpiNBc6d5Aqy4hm6q6blzaTRRc7eP6RzHzOW0vIW8833vyA1huZb0AJ5Ja4Fn75g26D7avr
E1tx4FESAZAZCoEMC3/4s1xmG8QZbCMWRwYJj5PmjJYvNTwn4noe8j587Ik4oRJlrBixFzuADRdT
OQGKum1kZeDZqk3qXK4UafNKTkcCYHR7tYT9+pOxW3nsMfkcP6plddcvqpU6z6S2xZqi62i7rLLW
ycXtUHGcTyj8c+sfjszrjUFncwkZ0NJCQ9mgUabcHiYsgT8nXGdnfEoje9uxRfsLHdeF2+viHX2R
i2emc8fnOC+wG3pbaD/vXtWFh7DrrOddbnZ36trAoBr2ZTienL0Jp6QP16lM7U7I8kCtZKnOwTJV
ad46cY+Mdd8R54vdfWg87T3XWL6qxBbN/COWiJhudpgzwkHK3nrQLpEBCQVrwbPHYfirfzFjEde5
y5+uICESCarU1lMeRcGT1VbEo2zTGMdvm+vm6wNw6vK8xQ7F2ToK+h0TVUhSktk4Q97OVuFVx3oi
x/Hkurjf2VZI3igzKowj/76vVP2MicTYx9HdBMELzlC8xhdIiMM03SmYkeYfYGScwHeyT6LTOgCQ
HCkssNsPOe4ujvI8aSbx691rjrQ6+V4y8nTf72M+fGAOazgqj9HQ4kLHN3RSYguW21mX7PBohUic
dJWlOblylMUS0nP6jDjK8k6SYfSd0WW+aehQ0oedKJDtOhoIND+u0iueaWZgZ45b/CMb/Xeg5L3l
dSlJCfuQtb2sPvZjqYrTirKUIWUWNB2tbVGD5hCxk1Vo235ouY5bIgtBsD8xeb7qUi/IrfaGNbVy
PnAqhhURQLUTL7rtHv1pbX4KSYNCGk2xX/NY7q2LCl2YJh3hfu1ztZV1ffRn3ZCNhAVFywP/emOu
KDTkqwZahrt/67YlQ385EWR1X1nCACx1fVkcQxq9OhxLdr1kQ47iH4wgJ7+qI+RmT3qnlZ+bNiJr
Efk7S0rMo2puurbhmE2950QcEhk/lG+DwdckZPnll3iloiAd+jYmMmZmdhHVVBPEM8CXMJ4VblPz
0uVq+SDtYGMGjt1C3EzVdNEUY11+93eBv6Pjn8s0F8M83VXTvIYHd3d7kYkixKexwZmmrnDXb16z
lzcQeZj017ESN0RmaV75Ze3fBNFgHKANuDVj4VJ8xJ+ytB/iAt4afqDaTvwksDc5D22Q2SCHIe3a
436FDjiAys87f0uKfo+tbG6aUN4OXAjTteuNJXHOZugBZQpdXPe4KEk06vBcHUrCHqbTamThYD7D
h3e9CM0JemRPXA6z1ckvJOXCAMN9ALOD9oCjQHEiAjZzvX/siroX18SVRcu1l3MAPe8R0U+J7CY9
YBOx5igbI/w41xf+G9FnCTzqBR1o34p+e7+iDKXes2ISGurJW0b7YFolrvBEtO9idFAzFsg5d8ak
ojSHWOs1Z+stu6vFl0zIRMCstznnZ8mAN/OLmSjauitfrcine9Tw4bGDuyXDFeg1PFDctlVZTTaN
lbDIic/ELHY7Cwh1a9cNVPe3LaYWKutivwPQGqfL/AUK02RKk59xp9gc9REF684syt775ARLG5FO
y+SWWlvfBifcpaj7Vcxizu6v3eWhNponUpiyt99GJreXYWY7ckVuxVfB7mMLHGVRW+xYu9+lU1k1
09PAhANvRrLb+74FLU4avtK5bnvnlaGEgmBS6v0mXUs//+iRaFGl3OvLgXTH3IlDRnlkq+F72bKo
crb8al6NR9+BwlhBbJDoAAvxNhTjVcXz9imEfd9IAwNEyhB1oO2fRD2RxFTbRfWswtCB4g9aZ1Gp
okN1OO5L4NdfCbrKp0e/F+o2xx2pb2cczTLZCXrlPGc5ar0BQPK/tNVqT+llmMzPvfagEKiOi80R
H5UfPPvlEN/Pjm+WrCbK7SmqiAkDzKm1Dwym7SGBb9QuzHWwvFS22JZTISbfvx4s7LBXFurA+GrG
CcHpWIsNBb277OY4c4DezsQsLPq+6lXJl5ac5D/gTcQ1HFcL9lUIErdMVD43Oput1QZy3fwIX6Rs
w9uyzofwFM752H/RfSXw0DQtiERWXrwAn5EEjF/WwoQzRXUjhH0Zkq2a7bhG76q89L7LXpYvO78e
Evpqcyzv1g94ZzPU/OGHrSaw7xAHWweiG80lYhk/b+aTMiCB567ihI9B0gcBysiNIwqKATv8hvq+
KuFL6UDAddkQKubXZfdVWh5q2xbFT5xsNY69k2En7a8J6wYW33tkkdc7VcCCJKhitG+xIcz+BmKX
u2HiYe0bX8PdASS+RWC8rim1zo18JY6WSYSoLrlONY5FM3rJEjacv2xHNctNsW9NfLiko83HOQz6
8azXzjHXa8UxLwtn8sSuiM2rTIPQxnPec5+FMl0KF8evb2q7PI8TcFxC60P53a0XCFI9SB+p8hoM
wc3CsPaj8pd6SFVfQzXW/eCHj6T47v5zOC5LfdiCQRUHaIHq3SCRcKEjOIeRBsWnTYPl/oDgBIMZ
lp4+LlQqsz4BZg1zEjCiB4ny/eUas7QzPy2OWd+g/shwjjw37w4kX/RA+KLwfo7kYVgfeKXqj8SY
iY+FHyxfwkn5F9cLCXSWmfU3xEy0Ry9u+L/ZO5MdyZEsy/5L7pkghfOiNkqdJxvdpg1hZu5GCmcK
KZy+vo5mVDWiE2g0Gr0tJAIZgXD3MDNVpTy5795zFRQt1y0fBpt54MZvAmPn+gBY1n6DPEHAgtXZ
Sgpr+vFUFic7XmO/O2SJK8ZNBevQv2Tc1/mF/2KLsdlwPhjD0Btql63rGamTwQm7TStXfJjLNzEb
/K3BrQ/rtQpsdlFSTimrCNVqIrSFyODp8wP3zrNvZMEWcLSlLtgjiW7iFVNiZfFTQqmb5CC2GKKp
L25LTaAlaPOl3eLny/SOGnin2DSo/m/tZAssSlbJai8YbQhkniHsipna5zE8p5wRezNJYOlxBeOg
I7g/hWdc2+TPkrwqrD1Dc/yG0NAxFeSGtWw8DIW/Pbc02JeChuNqrGII8HkJbMzD1vXZlVY736fz
zOBsGJWpRBSPbjvvixBw3KlL67zf+EHPOAGaDKIaRWJlcp6FgHxZOP4oTksROyj2Y1OfEiT2cm06
g/MYGhSCRKUD34RXPwsjI004t/OYtk2Zd5UCWcZMS7SyWpqokGFTYh2tpRFVVK/5kRyYwqMFQipf
NdMcEtbC63TKHIu5txKSBuBW87thTA2ZuzMqlplRIXRz5/Xm4pHBIZXBH58XVPpkkKBXzpi3fmSo
gH0+JbLteUxDo10D+km/A78js7q4On/1u5kpXxVd3LOkZqsZZSoTlyRtje+EH9ovvBHusoqdvPix
HNwy274NEOrGyeUl69x5vqZpRY8FFlx0aL4suZM9wLcVjgASocI1vPtpYAJcV2AhPzRyBEFPJqfH
vhkpTqt9ImEI67ZoIpd1a0G4eXbuB6JD157dJUDHGV/MmI01F8FkakkpsppFQCiV/ew4qrZYE/OW
5NHej1yxyVXd22EPikAVwW2kKTANrlrPHN5ibv/1ygibpLvtSzuYobqf8IflvMFEX7Rb6Tnzt+kK
98G3c/u9dQvWNZkRM/yEaKx3+TI1BFeT6hNF0z/ko57m1yEN3M/Rc5I/PhpotQLl5pxjbWpz3RSF
eIQxWaR3FTRMpEMim+06Q3D7NqAC2GsVLJIrZ1J6324Jne9ehXZvrXILN9TeyWLvJygzr4wMu4Ru
ikMKExRNeoxhs5AXj+ygjDoeDSEXSMOKj1rqvP3wOlshpsPdpL+nyWdiiRQ1xqD44o74XdvPLI8X
w/TvqLLmGE/Ix7FhduOwxGCCh+DM4sRf1lbeGcO6ySvFZ9Uh3M4c37iXIHcdE4fKLe+Iq5ghQy29
/BF8hGlC4rLYrXHJ9M0WX1dgHFQtPF7jTiLPlIkz3PLHs7nPuH4PUVOibF3ciR3QgGkvjASkq3Oa
ZeG4JTgo7uvSMn9CK+9DHqgzqEyRdPWFeqaFJ8EyLT8uOPRfBiZmejlR9X9znGncFAYRhlXvjIDs
enexKuwGfaaeNYGDOl11bmL/Vk6RteflpkD/kDsz5XcbtJAzyjKF4tg79ZRH4E/kF+vRsmR3ruvp
UCdMwLBiB8xXaTjNl5tG069LPWaXFvMTzInMrOUvob2U6aCDLbjzmzQR37gLBr2R6HPLK3/i7IG4
nbjmxLWP6sliZIDSQEx3jGqaP/GrUCC9reQSuGujKHqQGn3Zzc6e7wMtcHCboD4AOp5Q/rsYSb90
E64awKDg2goglPxv1Tkk7DaGSvlAoO+xf2Nrk+rINdHusSnE3mvjxcT1CZe0wdmoClaxJriGjaQM
LVwJoQB4ltZc5geRYGN8DlgjXqa0V/V66qggioqOB+G+a4uACWpQYtsnQE/AS/hYEnKUnvrqkPvt
QZFIu2dwXxA9MsiVwFZFhSNLEIhsX1MlYjxQ44w83aD4oqTFkCqY9z7awl8WGITQ4V8Gs6nFHQMO
MayMg6z8zhbHrY/Envm6jGIaU3mZC+iYMrJyEoUxF7M6gB2ZDAnrTWpdxSbgyh6cy7bOkj0+vbo6
G0kASog1wlyTeY+Nvr5Yusc1yKQUkKVpPNMwgagG9O6tbOY+ILt+Csu2XOUAYUe5ZU1HXnjox1m6
DBFGVeOx8HjFvlOnzfpjYy9dBzKWLq+Rxrep+mYUGdRWTW723gKLyLe6WVgjTLw/nssBp8i6ZwOF
YG9M6tNciLHfW7wm/mbEq1OeQiOVJYa4cUT895wpeaB8WY1vUlqmvsyVqPUeu18hNxUAfYymFB+Z
YjfnpvuWJYn90/EmLqPWduNpndSiuO0kh77G44ErEsQjx6HiWWW0xSMtvwL6BqbacT0tkIzOUFsy
4tbppHYxO5Y/hVfK+GR1/YA1c+4qlN+C+94hzjyFDcLNvIBPFI6aKBsdGphnh0vmZzklgbNebLIx
UYr/OTU5Q0x2/kbZcHzIgcrfK/gvGBTJEPev+NjwvdlZzjYcNJhM9rEoA1RZg1eXoyMr9ZerS0gX
Vrk0HlaK1KtuOkc1HCuW3kESEWzzu/0iGtdgAB5k5T9gSilRJRbH/o6RfbONmTmOibxT8QNGyUjk
BtREhwnWrHIXB2mBqatZZyYWr63jD/5bKm0cClmJF2Db5gpqFxJ4MxxduMHz1kuIxW57lJLymNC1
U+1jh29n3ZQ5qfvAyLNxbU2wZNHndAajOSEz3W1CF8DIzu/JC5xwFTZmlC6gMInhzRX+IEHP06pP
1Bju4hB3FdBVyA0brj+z2ou5NNMT3mx6RNK59RsWJ5LUPuulYNlgdiwZjWYEz1UJHsS+02ZPbL9A
GzLxefWqu4BkxhbJS21mp0mMvYOzUd/24sQ8xyc+Dbn1bIrptp8knGwyayzGQyyaxjtbRmw6d4Na
WmKoAWfZoaVD0lp5HOhGisxEEMo9YdkY+NykVWlXb7GnkvZUczlFv2lLI39oRDxLLnI2ElAtGqN8
7cDY6Ar7e9J9gpabjXvI53X3omr8oedQZDPZxbCZ4OJatSOD31ItrIhWWYoebjGOlajUYnQm1n1j
VVUP3Vhb+lUnNNNUpD8cA1sObuh+2VgO5Mx3D1WRGY+dfWBHhGILQt2Ai0fe/aNl+W8jphNq/3gi
EeYXIm70M+9/c5BRbBYhtJA8nER5dQgvFLthBgGyNVI9J3iGUB+HdSgNpYCHN2VynAsfM8fcNAqJ
gjV+8LuWQS1ffaswjYP2uIY9LJDJcK/APkmtu2W09IhBpFv0ew2JRVwaE4T1Ol7ATi03tzgmeUbY
hBVwkWdLP5/qxEvy/ASNj3qZuyEshiXAGG/Eal1RIpLvGqc0iisim6rPbCxd+er5uGhOknj3fDd2
NYa9qgxrODF8Z+dyMXO56roOIDc04HbloZHybA+zjOb1oPH33H/ZG0qGOIwgCq8ioQbMgiuTS9F3
0TfYBoeci/EqRPo9hdrhDtwP/IuTNrlfGf6eyTDxMTC5OAPiXT+liTPt4pFhtXkKM4nydMh0VrnV
nj2IKNVnYILV9d+gdOBNOwWNRTJgcQelHwbT1AIpyS0Lv38ZkFpsNkRlnjXzd9nVXP62PNo8syeo
P6RtsB0nWi02k4GHO1nb1iIdKp3oCrdwPVCxVmyGcvbwgTbQ0Zhi09bFDgCKOml5egrWgRzGifIM
TLhpOXfrelpS1pBpPySh3Iym3XmPEGHTTK3YcAZ2d8Af5k73hS1Mjgpg+Hn4ZHsyHveKvcqyTvw2
QRYtKsjC49gFu762s5c212yBpZmYD6O9lD+SUIxeudno/uFYgyXksiN89Zcq/gjx6OpVg6v4OdNB
uJtMa1H7Uhj5h6Va97Uy3BBGVpUO5GHKLqu3Kg05rofenYoNQSKLEIusW+hWLLf/Cpf+Txz/H4ya
f4uM3TCF/wUVvH6WQAXPf7qapM7fcYL/+h1/ZfFF+E/H5W0X2LSQW0ikpLP/yuIL/58kw6kTJC/o
BvwfMbr/yuIbIvin61vQA01Mk7dKW6JuHZ7R9D/+YdjmPykTNemjcXFeW8L9fwnj88v/9xR3cKvs
EQzcLhBSj1CW/2/R1g7jcsstJ4bCPAzrNstd3EboqMkYrHNbm9emVI+WozbOPBTnwhT9pq/1kXjT
R1sOh9gb9ti4kZkxmt/8NVuh8GXXItG3BRATpgzXOmRZRcgjD1/j9rOOeYZziUUeO87QUwrtvULd
gtPt9NfBlM+zL/s7o2u3fo86F/q/g9b+HkpBBGUkVVn290oWB1DvH4kTLus8Fh1XfD29VD1wdWxo
NAvYCiaFt0792+Y/DrFIDOOdXeFu620gWg7s+oJcstHdYyEfIy+14La1y6ECE1YPAhqWk9+mezB0
gG3+uPbyASF1k2cQOjo5bltj+CFjNW4LDChlsnxleXHn5XxbBhfHo8OtwvWzDw8r2Nqz1ZZ588dY
sprrgX5joXyvZwwxodlxcwu/XcmyMaEZ4WUy2uEjM902YnbAr+YuPKLwcEa4OkYmVLYnUcK267lC
bqoQaif8WCwR4ZxhPsBfmxFgo3IqctvlzWNw7+Hn70waVQrbBrY0pSfycN3K1t0dsYEHZxB3thNE
i0BEsCilCrEnlXX1viiLZFgzHcM88aPerC4uCwP8r0ryVIXBi65sbo0xznaLXz6kGTCxnJMyUMRq
lgcnLi6YAq5GaB87BZrKN5onpbNHYF14jhODvBSeWg4w/9uY4nvD946TH3TrueUXB4XNY5Wb7s4o
HLp5Q/ZYUNA748RnZaXpAVpRpLJndXAtAGpZdqPvK2U/GbRAPOWKu1MVc1JbFCfshF5eyLKcWFg+
tYw1OSLElwR8FkHCx4gU48TSLN32A7WwJOzm+IVcWrKu7BQCjcTQQVz6qDM2vMUExrwsWrbdZAaj
zJ3adZ44O4Av90rFP8ThLnhBX4ntqbWi+3E1ubhQ6dE42066FRCRtuHcgWrALxSxkLhINe9JN5Zr
t/ePackc2s/6OvusGvtmMNmXWMZDtQyPjuyXLXcp3N1cfLZ1m77lNT8jgReE9I8z3dgy51yrN1WE
v0yjuCBcQENni8VHUExXpyoPBbrRetbZO0tqFrGqHTYssF9yTeFGK+rr2IzoTk5cbjBlfNmZvlCI
zgzG6oyrr7kPs0uBkrBC7B8PfZYYUanRHktnxBWCKH4yshaxt/PmHfAX7DMWmgSWI4SFoPgeLSby
iiKRVdEbLnsOfQJ3hNMlGdYoqXvyVnzAU4TSBCO1n03fYZWfh14TT0A73jasRIWisgM/omFMLZEk
8VUNgsIBCUZfF9W6lNyhkXT2tFMoLOczMzZHX3EnaW3ZYF6L0v6hig1Uzo/MaklktNl3Mp4HbYdr
W6p7+mzBC2ZIIchT1VkPM85WyNnJky2GZm/nVnv2DPg+LjrgRi1jtxUYcQ9WWhwoYBg+Cq9B+7Bi
620M1ZOLzWhOZtj3k25XwMzca8NeNCJ2UkGr5Q6gK4hTY2lnB8iZSzSzKJrCcdgEZVitK7++s5fp
AlrxCCVw2kPWyY8DeghvhOZ+DI3T3ICEKsLfiz884y57KaDEE2Op1+Vk/JE36z7JGcD8SXyH6Bk5
izg6w3xiGsypJpqRwr0squcA+tJSG3sWXuRs3HHcdayILmK2I5yVbDgSGZFe2tfGcM+64prVJP8A
ZRV7PSLBJ8l40m5wRMwFRso8uCcweNal8dZ6vbixJ80/GQkHUFQ8vxpqS77ySpRHs6qHlcXGIVjU
dDYJPu10ifu2Q51as45ytzY0PQKLT65fvOfqsZ7tfTUaAvqH5n2EIs08Nq6Ibc3PcXFYasXzm/6j
/mX2RHcxEnHkAs1Spjqm8wgc2beDbmW4zJUj28atlsLlfChxhVtL823mPD7n3MsvuZfeGc3ElbPo
MUvoNN00BQAI00/uxvJT5JiQ3FpnkZ/P9Bk53idbgN8y6budslI7Iqm8V6G1T2tjO/YmDkHWjA0C
HlPpcUyWyLckDRjyZXGph0iH8pgb+UHi3yTL3NwCfrw+JBtoFvkz+8DB26Q4eXEQH8i6taspWbII
93WEoXVTmZwxrb7IPvilPE4DHZ+8fPwNTptNFilkwrwqDtJLk5h/VEd+kuICwmvK3ab42fC2FiXp
1clCqSclh/k33859vA0rLvNdZwPIZPLcpynmOlvpIer1+OgM5vsk2ejCUYjCWn3iLCVHaPEAGO3c
23IRyS9hyAmEwvJOVg07ot9Z1q7tJPa+PuCNHlCQM6vF3WaGnjcVBJm9QB5/mwgtBh65GXskSeA2
MNNsQ+BM6t1mP7n1EKXVlB2LOs2+ZJZg41qIKa8oUKQIesK0zC0LB6cn9ZeJqnZY5jHfIxvpV+kI
XO5UGr/PYVU+mJSbQD7318q9c5Pt7LotDtGJrJj5hNfntazy7pmN9Rgt/mvVuP0BjISzTRFDGJCK
itOchyy+vn7jFizJupExvfMDtpdkIRNzLNdOm267sGbbfYvZtX/GzrPPgGTHNXcpOgtn9xO9dEfx
vHsoLcN8apMee5PHWeY/xr7e9eNgvzpJjQNDGRc7EdWKpHZ1HK2+igijofGiGEP/b/oD6JztbIAv
zVPyssldX7F3D82DngR2bgvdAZe3W7V7sqNrAvTspJYo9+tzmSEzIzPRwvHiy/Ycxx67iyIq23DF
hS3czrGFhj1ITJZYvkg7PZfkYAnCjBiNlgRy6TTe9bbggnT7PAKBvTVj5TNVLq23wZF7c+CfTW1s
pgQHrMeHIYzvglQ/JcSu59pi80oeslCHUZpb6Ti/ugI3soVxY8kMQuLZystmNqb4Smkb2xSpdbVy
zTk/4q0x1ihVLHEEDu5iV4tzBSjzdmOd9XBzBxFnuE8q+V2I5gRNed14mkj9xLyU8EHwS/j2ya6M
9T6WzRH74q4IsB+PyVZ73pHq0IBEnuIlr8ieyznx1+wZH6EYX0lZormVI77BCTME0BW+khHTa6r1
vtXjS2B5Yu1w0+Rg9+50xfftml+0HJ0sk/Osm5efATgirpZsywIWgwKZbys5AMq5403NyAdYclkM
hJVwO9aAoEtnjz/yIrX6Ut2jYY5PkBXXeYckZT/VdfE+NMkrxstd0wfbIVSHxSjOZWIc/Na8tjfP
gJGpdQ25eE2uJVyhPGynrqViV80/BOTe3IKjimdD7rXvta/+OGZ8cknMAN88d7LYjYJtoHR2VPSB
yW527Gh/DyMOiVuCzhnel5bMWbKr24RpHuNhGZ7t/Bou48cwi3OXnE3nMfGWh3oKT0SkcJ912wDp
XaXq7FGP0cZDThSDB1k9qZNymG3oX7/oXH56zLr5lJeg9gJmpqb6Eq3Yex3u+vzSU0EfmUmLkTnI
+b4q/pjZ9H649CYrpmnnPHvk+Zfw0rb1XW2rh8GA5pglFw/ur58H90TwN4t6tDu2PWY5DZEo7kgP
0u3UiotJF2GvhL0eDQ6TFjMl7Q7pIQROzaBGrOtVygKjM0ukzjqBZH+RTvqrqRx0qQQm9mxBZrU4
tKS+pwXpXdK/g9HepqUn1ftZ23f+/D3YSATgQpd/bd0C3OBTeNBV+NJ7DC9tr4+zMreTsNWOeD5L
ZutX27z5k3eevPCbdxKs0j5/FBB1V6AL4xWXkWQzpuNXlS4haKl8KwrHuZCysXfo9/tlEtcsM+9H
b2ETgXlCwUdbxXrMV6X/x5PgL5SeX7CA324UxJw5xpLb23II3ydmpYyjzKzgNVc+Pudftu/tGoO9
pRvKLvKc4bGSw3o2u7t2wvIu9CnnDEyNG3Nx4AjQk3uIl5gIlfc+DHdh0VypdbrYRgC7PF7nyn67
URotHnucGXgStWh+6eUr9z4zF2uMfZKGe28SioJSenvsPVDhvEdWu9Stth9Unf2eanmpTfcF8oAb
uRhicgCdI19dGhtXd5Q43fqjcIYN5YLsquqHCSd43byxy/qT2t2+zKpTIs0J/5cLSSC+a1pWpN1w
87Aeua0trB8lzteMv6Z4Ky19oL1+JRfvd0XgFO5HfcA9Cbi18EVkjN2lwEYrxbJJ2nSvlPrIg1sQ
y4uwxk1b1wT+GSjK6Q2OhqIcD8aYXEl/DciXPGxsrumUGY1WlKV5EMVkUwyTdF4+DrA40+YHky0J
DxjWSWU+5kYQbHyLp7n0sRD4dBMfLKRP/hFYchE8x036jpTNsDXoc2KJa9O2twK1EkRENR6bkrgR
ceEXfGtzpHN6vGw7++pxbNaGXe+IZXymglnSJhqN66T6hZ/XX4m4PRioZhjI1BtZoveStT/jjwFz
Bdpy5AMFL7m0snuczGNc1/52ISmzkoH3lYz1I8VrFFTpAExG1vKn4RiZ6+5OsBtZEu9K0Q2r3czC
7sR+CFbM4m7wVXg4mPAU523yTq0bi7fOYVcfUHFGNtZb19207LDAFlsaV6CwNiWZ85BajtDLqmPR
4dRHRI5fLSt5Tlu0ce7H5JnaRGNBrMbbptvY4//EzsjaVxlE9U10YzK8kFZtR58wJi9I6clDkfXR
NJKjJjSVeuEmliiChTtuwlt+3Lfu4UPd6M5EUHw8umzKcrJ1RF4vvhRcJtoMlkyACXsa5n6b4paL
SB75T5LeL3xK3LCX6TCLkjskcUWskdN9H6PmJt4Qn2VddhiQG2CKjq6qLUZLPPwhNl/pN9ZB5BmT
Erz+DxoNy4NnSFzY0zdwFRjO2XZ2eG/k/lttBOcRn3TYiSO+jJ+As5ZM6kdKi9q+nmtsGG1GAH0S
w0cpxxfW1QfD8bi6J/aRZZlBKx02FdM+i4G3+VSJE6Mpm1KeVWtFUJ0w6arBE+W5POF8q37WVmOG
mxnU7W1Hlx44WkoDfwXmSw4/Frb4+oKtX1ny0yomi+TvUOxC7ta7BJdYNKV6RDind+Igs8IvN6za
i4gVfc8yzL49PWLyfBTddTad9S3Gi4TVB3OdeNFx+qXpgLUm6zT41RUyzCro0s+Et1rlG88y6Py1
1RDCzHCAqIq1hwLbAOXQJWGr4pnOi55jOaM7YJXHrJ/dWG8qrN+sefaeNZ4SxSpDhfOWKrpprWva
4XDznCzLvlI/GmHkOqpR/nFozAMJfwylvQcGe3Lar8KLf01dcD9AsmGrs9WBOPrwMAZdEIolWimH
7oMVEh658kvl47UtUkAOZOswxVbzg+2QLpzzN6Nqzk3e7m8Ieq92KRyURzcwH0CUR7acVyAp0jV0
3rNTZ/d2maMk6ftkeGW5+QjG5kYLWTZu0LyhKjgHn5H4X74Ejlgc/ngD7QSHQ29ti2yW+MsYT2Pq
4WKxKpdivsTTcFeI8IGP5Tr1umcHOzqPsz8Oc99i69cxRdmGGHmSlXzMJxFehynzXloNN0DXC6Zl
KBOysNe2od4Lqu/wTvLcrbGyQaNfxZxTuEfCU9ZlvwgSIWe143TsUvlw69jYuMRuV3nVXslKk1/T
y9NS+GE06jzKJ+O1r6y7ZIr9SNQUCuiFSH6l2rcEcwC9CdajEXaKiah4EXg3+uXWGlo0jO8acO9A
0j6xcFwmKUYxVR9YqIaXKsT2uOozW2+zPNgrmd97AkERz+U06W1XBy9OsvwSIU/OgSrfU4wjxU7S
C8IQDiQWnxwMNlRn38rkTpDn34sGKvsG2BU+opQLouM/JdX0hGvibWCx8D9yvuznw+//+IdAS/8/
w3VXf8Ap6vLvav7tN/wl5kPPhTzqhaB1Q9NDef9vKf+fCOiWRzIffC6m/Fvb239jda1/Yr7wwCCG
yBsBJPr/peQ7rAZCfBQ3f5dw4Lf+/2B1TSK/Htw1+oYC12Pn+W+cOspSJyxonoujYTY38YgWVrMe
LZxTPNBfI5Zu97efy/1fOLe/F+Xcfgx/p7z99V/0LOioMIOhBv/bf1HWST1mgUO2vxW/HCv/lBCp
MiN77mL9JEL9EDTE4uPRfg3hDpi2esxk80VVDD3TBpkA7f4hmHTOucV6bfdW2yTiusEjPNoF/xdi
IS/Pv32xkFtBhIJX9VzsTbZ7Y+L9DUnH3jb2zJjHEVww0KfUWK86r82vqQxxQfKaVlvPSbN9H/TY
s518eYCotONGwuywLL9m0i2c0nAyBpsoBL3MKBK3kmhPiO4KaurdpalkldkgTzC/2h+BDh+Uw/PK
w+ULq0scl+CO9tp+A7x9Sw+Ds1LU1mwGnQy/qmq02RaUMyqR3AsT7MMmTuavSfRXbNs+hgpu2D4W
TxaZ1U0ExVHBHeVRKAo7tbLb3RJic1NiSs5jAxXX1FyHlV9/lEugEWAKC3R6ahXriuTXOnUzC/7I
YDwkceJtQ1ERmqwae6+XAO1k8Z2o0OYmNPqrT1kwG5eWnWKVzfafGJWKhZgDYB1nCx6X5eaLIzQR
GLC5fEk5DGDItKxe0Ug41wP/bXGaJ5cHKFI2K4apyI/QImDpajPfsexezvgvw0M2xi8Wk/fKnFjW
tBM/IDNM1JrmJGOHr7/ZmjUkimQwjuHQ/kqwSDwu0Ac25YICBi7AuORjIb5CB/czhUc7Xr9w37Jt
uUvIRcIHqtyLLJ1DmWa/AQKU90UYy7OLdkb9K5mOHSay21WeTXoGsRY/sZ2v+9Z0D25Ioh7rISUS
DI9M9ljvn4iaiA3WARWRS9j0mQEpRMRp1N+m8Nl0fsm83GVzHh7CRXxWwA5JQlk3gZeBbRGk0K3C
vncXqTa3MMG66jjUZarqq2vgYR3yuuUS0iz8nduv00I3l4IFVFQF8U/mpcnvZHI/u7mnKwlDOx52
6HMYncqaetaS6HZiTaRMeYdmgVWvW1/ZUWLBAVIDWw038L8riog+RWC8jGmB+IuEfl5Si+xWY9gn
iBmft8oE5NvOfMpn6AGp6aMdJS5uiYbSpwuBQ2MjfNKVbKvTMar8hiEmbq4hxN8PwtwYCCzE2CpI
MPmWfn4wZFORkaA716FtPeLGc5dmlv3cS/8WE3PLQ6m4RTZIIVcw9M0WG4D75culALo1u5GpJ7V1
pvQevRKvr1vxuCnDcM+zL/nFDvOxNlmWDXZSbBWUnqKO91C/EQJgjJHb7Ts2Hg2RpOR26yLhFLRj
/Fg4Ir+SRnJ3onLqq2GGyzu1QuO7XmLnoZgttRlVWhIpG9J4J5hJV3740FWdZp69hbvdeeTSPzPs
xSnF3sLH6KBNAe7F0F/F5N55IGOiplAbkzXyKhbzRY7+L2e2fzt255zDavQR2wPOdqpkupXI+v6B
dKQd0cOL3BqwvfNGrB7E//BoWwJshHQky42p/Q2ZDYuZcgDFxd1LOfdyP6eVXCeywXHpNpIpd4zr
F4eCKXCwDZJZ4Ox95b1mtsh+tYnXPXRkM691ZyUXHkEyqocOu01CPrSzXHFX9aD3FASae2i6AT3t
VbaTvFcfmrZhopRVcS/geUZ+nd7YNu684TaYo1qRcOdy9AklqNuBCe9/4rRFYJ7Rz12HFJsjmVCB
W9RvuNs/5hK3HrGax342rV3auc6pvEXItWHeISg+G8J5nVzzxc116UVj3CSXnFbofe4oYhkiG6xH
aFITni1hHdwAZBLwRuCfU+WfgHzH+8ZC00CWtRTUkoblymqgveBQ0qBBmlLLE8S6eF77lir2tt/w
ue7KAekGYWxPFGre0XPKkgthmVGzntsGGYCVN6dAC2WtbfS73ytLbov4Bt9r05TZsop785m70sRP
VlU/DiWm+6UX9sa0Yj87+4m16/14HRB2/i36WZBzCOqTA1JlP4UQzFahH/tfUDxrkvASa2OIkw9e
iiU3ZW+rY+IqwI1kv9hTJzh77ax5iFWR3zlFMe+TyTHA6dkmmTItvhfWkBMTvI6fO19bkYSDYK3r
uRmvcTulx37pqge2KtaGt/XBCsKM4bhr7JXpKiRukylcp/TRJB6sy03p+gASw8XY9Kkb3tfEWm8/
sYI96biumtDFmkYGCH4AGiT2w0uO3PvT1s5wj211DLd421YLn5otkjBYfJFxnxBkswCA0QXSrATo
vzMXs5/R6MIX8DWQ9zjjP0kE1iehHezirbHok0jTvLk22mt2MG0QcmurLNZLOcCJgfz3ZcwsfWIC
QfvJGZ7QzWMWQb6GWmo7m+YW221C/YekC9apCQu/549kPQtyIX5Hca+d9/cdRo0txqNXpSi1m7ya
1vFb8TeL28rkFsldoJoCVqOmmaxx93k8JuYRGbAIzYfawDDBJQN0B4nKfm037e01NKZ3kDhoAjdM
TxFuw7K9u1Ftr/k49ochj88BJ9CFyYD1/+SCWSsGDkm20JAtVYHm6wNiNHoJ6TIYlu4ah/kjd9CJ
lm0Rn40+tF9t5o6bF6C6c4PWQWF09yWEIegy+FxJOBpmuq9HPzgDtySXCUr2R/uQPQJOjJPRpWpv
OY3a1yL7kR24KEnvyam1ivBFdrxJeWQbGHbX/8nemS3HrVzb9l/uOxSJRCaa1+qr2DciRb0gKEpC
3/f4+jsgbYdFalv0Pk/3RpywwxG2rF0FFJC5cq05x2xIi6tPIi778RaQAA1dN0CG5aIqOEzt2AVr
UubTdZo3CsJVGG9owI8XqjJo7NjfZVrDogiL2dsB9b+edMN0K8UitWlFcFGHJv0VTo6bxu77nZHF
00olHbtaiY82FLa+HGqmKGlnlJ9mVM+Hai7QBZC+dRaOfn0ecI6ExsSciqTbap2w/Z3VRCYiAvC6
cefCATnlo1F+USkK2AFj/DfUCADYhiwotpKR58UQTPbe0mF9q+zhph06zsl5cDc0Zn7spctoSKHM
9ZCwrwtsUys9aLGxEtkeOOyBxw5aKMdxEZ8VpmFduYNrr100KOdkdDSn3JvaPWiD68g3vXU64uFQ
bvJNq8rfaSMRB3Qj6LCtaNd1Bg2elkDEvJ54Ac2pgGo8AEHoq/xAlBzzkDF9THq0JAAub+e8du7J
zANMFqU5Q1/5FRNHcSKeiMFvZj2Ufd/eBDgw05CPLUT9tQ4wGaH7AMZB+xeHL+V7GN84Rq+wP/bd
DS26ho0NDeglO2n80Hdsno0VFKyOVXXWIh2JxRCc52Bkv/lWU140uKsW7qn36La+T6WAJHpGWjRu
UNLa16HMh+vBmuhd9cEYbmbb8dDfDExt8iguz7QXN6siij859WJyIatjY6Hyh86U1peAXykIjTRm
7QZfY2b3cE6btTRzgZ0Gq43V6ZOkpXeXlPZFleL41bLetg7zEMuaPhHrhMnA9tJjbHb9rgAxgCCn
34FqvWOlY+DtRLjl6ThBnI6/l3U3M1nAVEZYDg6J+6kob2bOYhckq76UtvVMHFd4X3h03c1AXiRu
dl9SZJ+yKPyUqrElgouhcYQdYiMGrB8exgDioXj4hqaBCwuA7Qitslprs6TPlOqOMV2rd9k0kdED
JnvtVGN5RdDhHVYVdxeEbUzTBNCzCEzul7rml8SoN9UXZSrK21JKYg4zdlDVMXxVhf/VsMFMAqOb
12gqgUTUfCyBSjRIcARVbGCruJ1SKI++sUI0Xd7bNC3OEyzfe5xcOxzQIBOq/iiaJrtIGRsfg3Kh
1nYVrO4mQ0Lfu/JaRHDzYhUCl0UPupaw5wKTdIu4HFy6RJkGClR+tYA+roAEk/OFC7GFv4paxqM1
b9NZx5F/aXoIaLBuW1sw3J+dEhryWEfjlcqiUzyk7S6I3fkM6CzsjByXxDm9w00+LBmLTU3uKFPB
AP/3DdjZjVuAYHAU/caytrLrMAJDbi7wVRI82xMOms5ljJvC3GgMgbNrPk/G0f3qtcXjnOZfRDUP
G6vigLOyHIhvgxT9lyBZal/HSu9kGyxqBFfyoI4w2PKydjuS9woyGHMcV1PawlpooWCsiNDrsFp4
B68zDlNeFtbKEYhAVkxgIeuWHDFnv/2OeU5vTU+yHJOdFK3RjrMnInvd1I14qprvmDLHY48bj7Z6
ND4NQ+9djaH0XoxknplTFRhRqJDIbCSak472uBuTIttHWt02GdYqVTIdSbwveS3u0jYMThhrGBLM
HCMB4t5FYdwepLbMT2NuR8zsiQnP7I/AGAuEE9FnRFDTpVhWOsejgR3G/rgneaTDfqPcbK0AlDF8
xcNx7uH5d5H5rWNwWBs85F/By2Z3hL8xRMm12KsguUp5+TbsLJAba50s8CN/VUd8s6rz6CbHT/b0
kCKk2eVmccVhXd7Wzrgf7JR5ajZOt5oZ7s6NneapkAmnZHKx9x1K671oJ7BD8XLUHNFWtET7gWPn
vMT363diWG6Tu4zJkG5vZNQCJUi5gG2NNpGxSLbjAdraYZzs0Uxfu2I8H1CS79BEQLPybz2y0i9w
/bBleeiwbGl/LJz0oIKWH92353NScsvdLDyY4qyLc2+oO6sIjQdq7u68x010zPLMf6EpXq9tF3I9
1unNXCbNY510Jwc3wqpEYrB2sJNvCs7nC5qjBI4dQ3NXwEc+Nguz10dnfjHT3zi2PXN6py4gOHOW
ZUA2lS8zhrJdjeHmZ2bBP9L83hcZ/36b8f0qG/y/ywzffysWQW3z9h+1fJsXSqofOeP/b8SFc2D4
pVf2myL4oqiLl5fXiuDlb/xsIhrmByEoTDwaUjwPGGxprP2UBBum84FgC4ssGRKHzB9JW/9qJFr6
g2cq+MHO0iq0HJqPfymCpfjgOIIAIQHhTP5TRTDmoletMr1EeJtKaDIi4CogMn6TKeLOXmDkU/Bc
d8qYz7IpwQVRKloZuN+7qjoGUR5zMAqoNstNO1ra0pSottegyprdWCOrRXCY22IN+zXvpmuU+HXp
nyMXRcOwFrW1SOFEVn/nzZ2hIsNfdpG0D5bB3s+CWCjIY6YcaYPgLnE68MBV41WPrBhFinjXNzXO
pU0FXgC4IglUggHJRmbQe917Bf4ScU7ogQjIL8iFlOQodLNOu7s6jLv0GilBpz9ZipPiFu64VVzb
DgKwFYlpwiNXlmDnk9KhM1GxdqO99bKxcNDIBAlzwywQ4hTIBoT22Lei2o7MyzjZGg3zeCV7FH9W
7ZW3XjeI9op2TPoEKMxwYFDKpj6IrBcFFGk7eI6zAcwaGGQE0PBQY2cFnHTEXDL75IT6Q41qpDWq
ZrMUxDvXQP67GFDzfkeKt1tcOX2BVIIgjRhJKecm49DWmZXeFLGFZdntK2SFYc2uwZJfMRGnj+at
W2TJC6m0s7G3pAkTn9HVyafGTaYLi3CAAHx0PX7HVNh0LyrokvwSXY8wz8yoCe6NxqJCohj1X0zs
D/Eew3g5fETPEnmsoEE8cWKKBKbYZ/xLljpZxKa636pyCuNP3qjm+grwjtecwfey7G3XFB6poUCa
rFM2VeqmH9LS3SkExF8yScj1ts39pKU6UOIW97kTbpXZA3Ux0lb6W/IcAAaVQTgmq1qjXlvSKIiZ
nC1Xf9Z5lN+hFw4w6dJUvEf8AeaHtFr4W0RDgGGTJAyvTEAs05Zk3tHa8EfUBABq5Xeq+rZdJ6Lv
7yILBfBqdtio1kko6qvaGVwOqRHIsRbKHrj4strZOXTXtZ9Y9bQKEZfk+zzCz2RSCHmnVlb0iTAy
L50bnJbzRQvlqd7OTBMwo8DW19swIp/jksM3+ozeTKePZSfKC9AxfowztEStGGMWDq6cJpLBhuYM
Q9u2tM3PqduBTpxxgnwXfelae9EoXhhRGZaNVtdCyD6B8rjNysF0j8NgaL3HBcMvDft/gsmqonoX
pTDZNlFYpLeghWCt4KGkNguielFp20z+OPUiGQSrBFKKvuwoUkQuyDH2hZ45VpFf7NClLacCG6lf
mk9RLRjvAjD1FDQ27VfWsakddFZaJj0/m/T8sdl0XRcjTR16FGvp4jgEe62q6DgUnLZ2CnXtR1i0
YbY3KH5vwrCAeEwXCohyxT1BoguQFHm+Y+ckwKA/i1YpIGWiw4GUc4qtaCkBcHJi6m74Kpy/J/hz
44hRc1UVjokD3Q3uaI3B2/Hdrna30vcHdU8ZKABrd6AnLuHccN7DHpphRBp8jKMSSzOsD9TW4ae+
H3uTCyiTiOfRSNyFiG4+c5eH4Xqk5LyhmQeTdRikYdx5Vd8fuHDwPHnuPptDVZRHNWRYnUlkq9Bg
QPdg4F3nJTQyNNsAgYENOug5c+aEcWkmDLOHZszrQzTSp9tFTmuSxN6iC6esB6Mo6Xy4svzMwTUH
EKeUdS1LrF+7BhMwaQ1gZT2a60b0TCiFvsl6h5Vcjnbn7AsS4S1KpaD67jRKHnpW+fIRZ7QZbiHF
VC6ocaXNZV6Tt0zoqSn3XSe9T5PvFwx0G+5WPCCZPVcObC8aKT0cvazPXWqPUZNZMkMw8eAloBvH
km93U3g59KWSmE0NZyLNu7SZxZekBruqSbpH0ld0u7O4NeXGH8MkucPs6jG8N4QVHQY7MvWR4DzA
mzrQRnEJPINetWMxYNI5FdIJMbdAS+g68ksfWhrQFLa6YmvWSWJdwT8b+O0MAMibGtAEmQHgMSTL
EhhuBijtxCinSkb1jchZlVH2Zubc1+veTHB4cgzyXPpAIkwWLEXM1IGYY2gVtP1sCP9o1tt5cpBd
AoAoOuZOYWf0J9BdAWP9hGYcVHwcxs65BsNcf3EDRjH4FH0IuSwKaQ3wzNBZUNIYHNFJoaAq1Asw
DQo+F95sgUi7p+jmEEmkRbPtHVk5V3XQYTEvBgg3wEgrZMdDrPrwEE95Q2tqWdDXcY/P9rpnBDDt
I2IfZLtRNEARhaSm9PMNlUkMAF3SwbglnLlrkWsPM4G+42hi2jdGPV9ycjbHo6LnQJHvqA6xH0LQ
JU7WkjfKjZxFN0MQfXAUgTGbe22GVPvpFDeQveCOdPs5CNwEB0M/S3oGQQx5BBRlYbn48rvQbcq1
F2dh+42M56k4A5SlHYdxSzmm+c7Xhts+uzOEUBcdeNvmG7OPlJvTrJ0kgGosIfgmGX3ZoVpZ/Ljl
MWXQQMxS6U+DP249IiKmi5wZhY+EI8z6M9V0DfJ1gyP8XgEN5oebw1ooKu9sJOlBscs1gKd83wXI
Y6P7oS8hzLJLONBzfktXjmWOeoH95Wa/h/Yzoh3A2yfmI49uwNokJ88JL9LMMuzPVaun5gJIT9ld
DXk92HT26fDWj6W0Sn3eMnWVF7KrDfsMZ3WbXLttUnB6qgZAr2D5i7m/Lu3cmO4rvxb9U1swO0CK
ga6lXVMXTRHyoKBy2NCirK5vtY+jGQK4g3O8qEFTnKUNMkY4vXXqP5Gmw7SJ8GHn3iR284IbBz+C
MWD+pQR/BIJ1RgbSfx40ToMV5sFgOvMAbapTRDWQ3E8h0LlnsiSyLxWg6pLRS5/2KBJ5jdFDxGjs
cs9Ww3WSlb1e9xS59iHpCtxYOFxVdvINd8gPDhCu9lPGk85TKODqP45ZrO9qWPtPtmTy8dHOTOwD
uTvVal8uVvNDwLibiKcxx5XC3D4VG9kPNQo8lxkf5Fsc9reDx2zJ4P2tovoAQW0xjpJPyZdqq+EW
tp0/bH/U+//oYPTfnXquym/5XVt/+9ZePJf/Hxx9pOC48J/lE7fDc/71+ZV6YvkLP08+OBeZ5ALj
crTrmWibyLj7ywvpfiC+cNFHmDglgcfyd/7lheS4tByEwA5Z/A2EFpxH/uWFlB/4fztLorBtk42u
bflPzJDKWY42P5UOizJEE3FsK3IrXS1M8vG8tyKKghHf1HrOXYvTvllFHondGGdwwJdD/SBlq7aN
R6p4aLsFpqzJvRhMPX4R2BLWLMZo9kKUlEFnNZd1C09Kjj7kSSnkvS6sctcNzXQkdTN+ICDz3jAR
AJkDyp0RMt6Nn3bzGfsVteBkUNsQ9AZ7gPHzNieI6Gh1ihiuvqVzGYXuKWv9XqzICEB2FWPPh1ZD
lbWtwrb/lLgVkM44DEsHrLtDMZyZY7cJsP6QT2RbyCjrAsp4pWsYC34DNr0bYJvXWHXQ8zFzdncZ
bU3QoamXIHwakFdP9NAZtIoSt7e2Cva/VpU3HM/s8NiKrnsg8AZ3V6UmdZMNiUMIa9tcwHjV66rw
zWsgY/T4FDQgwqXKoz0i20WRBat4xeQ2WuVxsGlL80SKY74H8H6pbCiLMJQ2mSjH68H55FnddRtB
to0RZ9tV9R2VhQ6N4SYYkJ03LuK3CWxks/Wzs7mITkPffnQyTH544rYDPEYh6jsR0gP1vf5UwdrA
+Z8duxIDZI0BEvwo4meLwYOM7S9SjO5501YnbhUuBXU3erCmVd/hqBs4MoAq/xJz1t2EpfvCjgks
VTvjM0zzr5gBOZdknvk06uYpqrwj1R+IkwBRO7K324Fcs72uxuIrIOA7O6+/Q8P5SJrqHSa3w0RB
mdT1rvHBAtLVrHeVbNSmiyxOtSriHz37RU0rdXFhLGlWQPBu7TK7rwFkncdyeNbWIluLGIXAOm7L
DuBTncz7PuM0cGZ1MSOsIrpv4gGykCV1YGOTFBLJUC2+k08FRNNYKdth/GeEdBRXdkoQY5UUew0j
OiIVp7La+GEA9ohhE9Ey+pm0/9Snqd19NSKO2dgjghz+UtvB7+uJgG0ydOV4zBq5ZdZLCW6oGm9t
WHPU0Bpn0kobNNT4zlPHRMSQbKMW5uJzhLDQIjCvXjd9YG9dqwuOOlw8LHVpTsmqHcljjuKcs0uT
PRgBA3JceqigAWoj272E5sJ/c7xrB68lsX/NYVDNI2qsLU3gW4Yn6CTkXTwPqwoLF2qW8qbD+bjT
I0ND7SXNWWcB90pV9CSmeIckDGFoATZG2B5ZZFxPV3bnhB3AmOmic2vxUbrUfThRXLrmYL0a4gF3
Khc7RtrNZZbU4jRbyLYTFPobqiVmyT0ozdGZ+Q81E62TlCT6SfTy8JsYFFY+XpZRLbNVpnrU/1le
Y7E0sn7rGLkHqwmTY1wEd1kYucelnrs3YAndCIbe6zLhVlq2O+08Z0iBibXd1zQKHrOoPhrp93ax
8aTuzN5f2cZDzn6N9tg7hGX1iG9BMpGzWZ4s85BkzqajGNwPI/eDHV1vm7gc1/0irfAbd141RpjR
pRZNtWpcAjNmSx3U6HMIzgdzj9DB+WL6gbPrQoSsdTnLp2n0bqHBHciTZFZaxgc8XV+CLLkpQlKA
bEH/It7EYdHegY6Ca5glPWUwAiXNqZhuC7kaTfwCRhx5aIaVqfT1C+CM48RJKg3Dh6BsXtTUJV8S
LDVxrSrMpXI9Vh11OvoJBR+K+38Vqe4yN/WtYVB0CqO31lJ1h9EVn0TN6yi8AgJ5tyokvwF6cBIZ
oAPmqATy3NeXMUrQay6nRoTN9DbTVreNzXihUnaERrjWKWingASY4cC43zmoMHoQROwUrZRPXiRR
UCsn9O/bhT8K4y7cZZEk7NSOwF23fvAx9dPHuFJ7ws4WNdkTvUOGk5Ae80MpI8vfstiqx5D989qy
SutjOXSs6m7wBXMs7y7I/gnOBexEdPQFJtG9wneCz6pXLwwO4eaYGNplq41j6cGzscbQOLNEL7pn
kPLZmQKk9KXA547RXGr9Qnx9ziDFVyjWzGhp/bkJqQjZXDn7yIz6S6TNiXshi8L82CVOtR5VbBj7
TOhLsiW7S86DGPLt2reuRyQ5a3oIwHeTydtR6OP9qjXTPKQa7qpCDrsqGF9c1vkQ7oZ8Aakh8eLF
bDBZGQH4wx6dAVDi6DBTBu5HVzmPZYCAMIPb4rcHRNd7LC7F2KcHU0LuISKvRzrNEmg3QX/sMbRa
qf2dYX51ZmHQ2wRjSmusIU1jx2nXOLgtTKBCJP7O4Voar5/P6qwyr9GWrAMo7kDfW3xk9kM7DpT4
9MNu50YjOGie+zmOdn5fOh/xNvq70cmaTStaJqwclQ+xavyt71b2QyCS4tmw0vk+YLy0HYm0uLCq
JH4woiE8wv839sqKgtMQF+EpkZ5xCeFlujFAtDxFkx0sg7p5Yvec8IYmKsOIDZb1FtRSfk6cSP7Q
mkX+BTvVfBeNlr8RNp2XXPli52aufw0UK92Qx+QfaRHML/9bB/+lIhbgOv5zHXz3bXoJv6Xpt+Z1
Lcxf+lkLa/uDBPnhog2WNj14l4r3Zy2s+BOBbd8TlklhqySK4X/VwtYHgtWJwBYSRSqzAAnM41+1
sCn4e7RWEAHTvHb42/+kFl4imv9dCbvyRw1sYk4E7atQ9r3JiM6nDhmJJ334UMrY0dfDTuTzzpOY
4v2UmjO2Cb4VfyMk5kp//yjHZhtGLSiZPfDnv0hzczpgGDddf+X6E95/EI+r0mEw/sv9/68+BZ21
A3SfuwbW0HyDOakKYm/ByC56SDAYdt2oLdwx9x1R9O/XwtmGf7jnaS35Fd7MTjrBNfhLViv3aT4g
4gNw2YIw/fO1mEvC+utfx3HshQKjPeWgN39zMehNsIqm+K5p4nyFYk++Cej2BVSAIU9iPJ4dppdI
qab0XGOj6zLM6hQciDxoDWMkK2gLigsHHeufv9kio379xTxlMqcie0LSJOA89uq3bKlyMldIpjKZ
SfhZm90hTCM6BQ/Whidpolagnf7nz/zxgLz9UOkteB3L5CPfCtHJWRlaH5LumtBM9zjCCeVIIoH3
jkQRaDeDOYxvFF5JPBx7rxfr2sTXE9rj3gYIcwxttsaAJIifTYD/+FwvL+Pbm8H0n+OpBLTG+/rm
V6LamLy2ySMGSWRebECe09M2pbFZvHRLaC2Cb2tsrCuvLKPrJrY4FpFJMYMOf3Rj0iYEAY9EH/o1
hBVA7lA9eeMc7C2bSrg1dlDHt9GpauPMVXK+7WU/IrBlz0GGH6mtz0QOp6wVyeydW/77Y+7Rb2Pa
yA9N40W8ubLBxkfYwA/EvjZj0iaPa0+yzLD58w/7t/ePRpcthGlb2nzzMs2JNdk6IlPSQCW3JcNs
3EDlwrxdwDjGxua8sxD9vuZ5OJ6kyyvMv36gmn5diJSKqhKVAG9VmMKDqAiWENROJAwgNvzzpf3d
DXRRXtoWSz8LhvX6PalTQI5EwpCnZAOSVwJ5fhfL/L0n8HU/Y1nFaavhMLGls1g0ltbJr1dkdmUb
xoI7OGNLvowGMV45bltvkwhVcVs6YifMyEJaxkgmTV3nyo9NuZttPP3DRe8vw7nhWCZ3bUjARDi1
CGcy5OtRY+hDJePPdGci6hmj2yEenLfSlc2ZzkciumKLCLagKnFQu/bR9fz0nTXw9yWQ3JZla6LZ
ygOydIx+vTTidIsRPSqCexDAOBvx60soIBvkKMTl4eLZUIFfAAKM3nlK/uans7H62LYWnM+UtTy1
v2xXsraoHUm9XIfQlw90ZGeCxePinWf/bxZStl5gxTSkiHxfHEW/fgr9CnyGi58APRVR1O407uel
esuJs4G5PYU76FbVOx/6d/fUofAQGGRMU5hvPhS8hejZIvEjMvDAzR0n5wZW+ru0lxUeNjN67DDp
EBCYR8d//D6wN1NmOI7J66CXb/bLTUUZ686wV2FEdCBpQGRjz3Gq7p334W9ecCxaNPiWjYJC6s3u
5LYqRVkhWJBBq7H+yvEAE2FCimgE7zyePwqkXzclaji8RriyLIZsS2Px9RXJKaQIwSbNuNn8XEY0
irpxY5OAtGe0n2PBbO4Cp212hsvaP9X5fZil6NNRITA7dtN9WVndcZTIPQs3j//h7f755RxUJgTT
WKwOr78cTpbKJdtQIdzT4c0wz9mF30zinTflR7v093vw749586sWtk2abCvIawvJBDUnVOcYdPXa
IPD+C7mU4bHBTnIuip45Rroc9zrwFAjTuxtGGBCiav9lpC+8iiJlHaHpdDtjyp7YMvC0o6e6IdEP
1bgTZ1trSCLm+xm2ms779ueH87eNnLraZOKyrNW8+rb35naxMDOQq6Dut5jpXSzHX0cbFTQvLkhN
bAxfWuDX1DwyAfFSOLFeIw6eCJqeqLXKJkyfypY8RGxjSG9WtAFAudJRmZhCW+Ydwmg6QFOhofV0
XouEO4kWLLCpergVQY+YcgMXFvEsXjEAojMJEH++wB/bzesfSklg8N5Ssf3oqL9+HiosQ/BGJ72q
OjwORVQswB7CxcYo9E5UHcWGs0y/prlfb6Vwh9sILEQE5olmKwww3BrvrETL2/HmCzlSCwT9LPJU
UG/2x0ZWgZcwj6XmKcaHVFvfjUobqwnSzNYGQP7Ox5mvvYw8MJycFFeuhAupkV359Q0AmaGanJeZ
Sf1IpCFTbpscyW5MjHXXZfU+WeDzJDbZ65pMhG2x5N1a3vjOaymXuun1ZfNKsOhTw7L6irfvJUKU
ejlVAKmWBJIMIgnu2w6xJiU3UVWc8zejOesLuTiljRnvFyHKsM6zwt2WI6b/oIzN51JmLB+IF0+w
xAmANpR33yf0elqtvlnSO//zw/N2UeUoih5NSV4Rm3XFe/OSm8toA8UqVsgaKLqXGy9pYEJpyVHd
/g8+SSuXwy1qNwR0r3+ktqrKuq8GA/hb/j3LsmpPyjD0hlAY73zS8kK/+h0YJS3HRcl2wYOxOH1/
3Y6mUk0AyT1SoyuSwT8fR8/WuyIb4GdH9Kn/fFm/PevI7Dzb5fFbKmnhvfkwcw6RAw8FlUwzS7h5
ZF15qdovhMW0fe+w9PuVLSZkUyvO9uQVyTcvlldWqAkGFivEqb61cnvyuE2YVgT86vomcdP5jMSf
+J2d4Mfp+tUN5QXjFeNMzBicuvfNQ0Jnm84X0WzrMSe5V3T3fTZeFNBt4xrTfjScaGLucRGeU9e9
81L99nzyOknYphTDNDUc+81ZJZ1g8HlL6qoV9tbW8mEExQjeqLyx6Pz5l/zt5vJRDCK1RiPB/PDH
KvNLFUMyRFs5kioGp7Dc9LXHxGcsnW1eMkFLYo0QqKza3Z8/1Fyqltf31lG8gtxgJok4wN+sXb2s
M3ATsDQjDmV7MIh0zRE8nSoCkfZFIsH9emsntsqrMmjVObEB7ZUZdN6RidTHd77Lb+uo5Lsga0Vq
5JgO7fPXL44b9RVAFzKHxnY0NtJpRoK3qk6sGDGirPadcl8yuUQZuctyCk2RL0lT3cU7X2N5il/d
EtcijY7jAVZ8HnP7zdcAaa8EPIwSlqW2r1lKygtblvCQOW5tLC8gVqj29yHIDYZ9o3ll+2WzbxnM
bege6BeyLfc/vtH/CgL+D+/ULz/Ob1ro6+f6Oeiep1/boD/+yl9iaK0+SNpkixiaQz4zfJ7ev8TQ
tvxgK8H7RFG0nLh+bYSaHu1TUxHzC1vhxx/+uxEqnQ8cCS2kBpSGywHY/Z83Qjl9Ub/TqUV4wJ4A
WuHNpjMlhSsHyOtbbMV3uck8zbYygoWZZb2z6SwP5b8f2n99EgYnwQpJvO+yuvyyeqg+sU1Dxck2
cUjmQQCqr9FdqW1BUsc7C9XffZRFF5luq+AK366JUqmuxbOSbEVoXodksa8Rod6yMlz98ltf//zy
vzIiXm9tPy8JPRft6qWTzD18fUl0SaumSLwYAyRcPsz/sV7lMjTPiOXQmMGC5PHPH/h6Bf7rA7WL
OgGB/dKKff2BSAtVhCwt2WomdFde4X6Oh5hkEddSu4QQJUbDTfPe5uY6y3W8+uncBdVtey7JWeio
3z4k6P4qGDHWIlBWzrVBWsC3vCTGPkry8GCFoXvXj/hsp2RytlbblIfIdNPTWPbOJYRHvdG1lW50
mWSPHkrrXUwuxKl3hH09h7BsFFjg85CO/NFDrngwA9u5i3tEuYWJcqJpmtRfz/B8zFVWlARa96l7
sscieUqlzraODL0l+zMvmnUNI3Ij+hq5+wRC6ZM/95BBrcR56oWf7UPLICGzQe9xBXneJU/DV58V
P120cmY6QFmdYGNtkUaeO1C4n50i/RomfbwWlnPZN058xuyyX1dl4pnkgqCPVtQ+TMW0ua4yazxz
UTceXJOYwqSNjEeTNMtLjQN7a2Z9u7NtYMLrsXEAeTu62ZP/Fl0lA5LAFHLvUdVee9AiewYEIQ9+
NUD8rID9ME8tTNwKiXlXtgH0KEGSBn6qiTQonKzolQc33c0QDPegjZkfpxmgc8Pm6LvyopIbTEJa
d6VjQbVsV2P6BU+gWPutXZ2H0KiIygJVQQDngjJLmwQYejrcOyEsLXdCNy2N2QZpkssv9mwZ65iZ
G8amILI2BLcY56OkX2tEQjN+djuCuVC6+qGPAAhoNSk6RMfT9miz+Nwu6gTsU+of68gVWzlXAcQC
ryEnwkquYsYK1+Rc+UeTkAuoufyPBxr7hJfHWZqCm55ANkYxamLAXv46SoniK/umvUP5i0Y8yxjE
AwHJnFMb6/ApoDEAfMn1wUuSDbeew4TA9VlYJ3oa+TNBTTCuijaWLz1pth16zqY7DCQ0EwXaohxK
Ze0eTKAZ8apq6mnbdYFJZ7vo9wQoXUXkWjVL6MjXliXglI0epg9hD3DQLKs2b5mE1t86IZozGvf2
0RbcXKJxrV3UzNA6RDKEWECrAQqnjNMNJr0KFkUfHO0+ph8gezhoZOg4G3B48wa4B37+LGJzn/rh
4I2mfmiHfplykMgYBhSeflH6eFCh5jIJtj8R4CVOLrCPBy2WII2FhzZBXN0iDC9BvrjfWhN2WptH
ziezILdO2+10D6g7uM17bZ/bvfI++lkiiQOy3T3Z2sHJa8P8ghwod1xDSxUfrTkUV51V+pcEeGM8
APMx3i0k601SDP5XXLHhFRxo8uEnJznzcLPcGLppPrlW6bQ3qi0rwBd8jebFCBUUK8YJGYSafBIF
43DsJxtn9uYWVURY+8VtvcQu7gN6ddXBRRZNBKGQQAmrzqjE19xLYedbfd/5+3yuiCvxNY4CTrFW
UVyEiFsPidV48Ue00QB/gykVX5ve66Av4+id0KMjVl3DJ0iCC7YU7vccjAhZEMypz3NlACEgSBi+
OYnGXcsUIlHDyY5KkvPswL0WLSS+GAnfnojPAGiaVzIvmL3JiA+55ss+M8rq7gHzqWSjgYo4W82Z
84K+IOdaxDkZcSkalMXimO4fc9Lm+z1Tg/E562miIjxrQOYjlRpfCB8x5n2XN9YDIGTP4WwRtt+J
JJruEMGH1n2c4Kpd55ltoFjO5Bwea8NI1CbDUj+ehTFZY/Q7rPS2RqS8Qpb7MYLpthckAqxspYy1
37TnWpDVPmEXAZgJw6GjV7Xre4ZQteeUm6oYToEb7iofQrSZg5S3+ojcySyOv6twwn5bYkiYKg9f
JI/TyP+xdJGCGEW7h0xwqsG8rJPOE2dGZ7NecD+OIG6+xdrpzxEmlNdtSd68SDsNvVvLQ2EME3y+
/i7h8SpaQUaemeA3iuO9OWLLbkPvHonzVW3bB59IHOzABqxgYEz7MrBP0oFk7+YdzENfmVeAGB66
5R7N4Z4dCFJKjcd6OLND45iVzlk6pg/DUH1CNhztR3960ZX5bCHBjVu1N2uEW3b50RVh/5F9aF9N
9kHYQXq06xpbYhWBkh1a8imXUNkg6I5FXuxnSX+nt+eHZOK1WfkBAGFnfk6j+rzAY8kuuW+9+nsD
17aw1JXCe5al5V1RpTe5Bc2D8xF+UGsfOWH3uWNtAEABqkY59pGU4Yh+RKMu+9z/HqrhPqrbK0wK
+87Lb0rZXZYOvvAi9B5rgyhDz4czDP862wVNA8WK5wiXvCOqszCtYAtVPUji8GUU3rpEfBV433C+
kMemUWPN6QPUHrouGqFJAgcSNj/hfNBczCo/13p8imznwAB/3TdMzgrW3cRkXJKtVNs+1z3f+P9S
dx47sitZlv2V/IBkgloAjQLana5VaDUhrgpq0swojOTX9/J86ERnDQroQQ1qksDL9+LeCA/SxDln
r7VY56ycb7WrjipjnApiDudNSEBuL7ed0pugCG59p+uVZ/pX3F/s+86AVC+0n91AbRiX3clxeqlT
TRbBU+1FYsmtFSPQ+Lb23mBtZ0FRNYASyCi9WBd+ddS632BdqlY2U1oslga40hERnG4NdwdppmU0
xvBXc6NJsWu1K1rkFDQw5pUdwTIMaazbgQ3zN8vuAfQHVHry3QrHcC0cV92GPHhwRmLoJHyc9lwt
A0NH8m7kGfKjm49RXDAwCoO3esk9joZm2Vx8BZO5ZN4f4+vBXMKTB5KRLPdvFMzyKXMh6gYQxxig
IA4Lpx1USZr7+XNUh6dZps4NFllDrwTJMn8BP3zRbAIQLwTATcwihtpCoX2fk/mPKyBxSu9e8Wup
Qs8ZbMWl0+PK763gkfqyuOYmbBGmyeECm+pKda1fgf8aHs1eQHhqvY+OjBJlXwbjgyLZ+pV5kORd
dqno+yey9sm2baXe1kayhwelf5APyC4yoE8/zPohyRsmzZJh7Sp7uZSGd5ChwdyZXrikd1M8BcaX
w16/t9A4r+rQuoyL/9hgo9srO51WkVsUn6V517CJKzmq7gM0BsJkxbTU0KGNS/RTU3fwrIb8o4/8
jkRO9jH7/I2av2A9hdNjN+ZvraWf6tA9RRqhC1FtwP5RshPatq9WYFx0EMl15veAmfvseZqJ6Dvj
wanFY+TM2Cu782ipCdWKrxAs05bfyTa8WAt+79CsvyqZnnwXoMikb630mu082GhPphcxW9/UvPdE
d55klrwxSvpErPSaluqMxeKhjMAzjMtAC4ExycocEFTN0y/fzOnNGhu3DA9Rr/adRkUi3bPB67py
GXpsu/LSZimKkLLYhmF+bUfrpzPV8TIA+OqLEBwRS5BlhF+WKzGTWPXac4MbKhf6C87WLq0buPxy
bZJcs7LFAE/dvPSL+bMB9L1qqjHOjIkOaNXSKubIcuycueYoqHdpSPFnnggKkVFXYIPJBc18LuxL
yxkUMuJK3vVOKdbCljhUzizdUyD7q8W/xP4+WPu+hKc/qRCAlaCb2osBO7WwX43OOjRtKDamYl60
Nsf5EGkXsrCyf5shv8QSan9k0EewSuOXqFyTfNTgHwtHmyyK3WvVus8NcaR1QBZrZWs8o53tkb1V
jsofPTodcDKCCMq8DRy+LZBUhOOvMW2TNcaBy+Br45hrY7PwavOoRB9d1XxNqomDroCsOTE1Lxxl
rsqAzamDl7kVOrK2oCDePTgI/JH6c66tS40Qjo6XxWcrsFYYdmft3YU4Vj91xW9kKT/xuu5mpC+z
an8kxD42k53cWKY2rs/HW6UwIIQP6lv6FkLJzE+3KhR0MdIRQgZU0lT4B35+fhS/uUIf/FNN3Smk
8cROMzFfIZ2cZvbdlJmW2QnmEue3gi6Ah2lm1VNmB54ItaalmHVAXwcbIWGYbu8XZUNezi8Qqpmi
4MyaytiiYbdiMv5PvQzII6sR9JkzwA27p/mwj8hdnwxeE9tDIVZWZ05vSzVPxy6l4ITss3xBi3jt
umJmdkjVz8tQO6tFGA3C7MQ+12XPRcTs/eHNbAJrTV4NVF7dwfVWNmJEu86sTe204XNObY6ePHe+
+7vIU5ciBaXG0gLDypazIXLvbUy96Jsk2kjRy7mP09eFiOe8FIw+4GrdhF20rNOxyp4yoheYHapp
r1znsjgJk5hmWGK8sPM/xbAEEI2izv+6o+bWg2t4bA8cq9c9kUk0Hgy/NyEslVXWmfMhHyxozcVk
hzuoRFyaUqtGF5tMxbFnEGHtainjBtHNQxL649bX3nRVJQPAfd95Nyco6wvIis8WuybFTtP9k1QW
cOAk77ne+Cmss5JntAXacVasgjuXWBS8j9J/VnODGBIezLUH4c8wbzVtIVbJWECWQ/jnjciQXP9t
HrsFWUt2n6GdRXfx9RicutzqBnrwXfIoImB2JeCjNRhIXidi1u/5nNmnxrCsR4oDgmRj5pQXe6nz
FyMtOf4mpqkhD3lINXhig1+uZbQbwQb6PvEUfgcB+YSx0PZPso3V2SyxTA/+LE7YgPJ7tLngbBEV
WZfxXGuE6x7v/rG8F3ftdAz2kknXi5f0KBFy88/Q4UtJ4U3ELji6l4Jx7ZuMLPmsFwaP5k5zPAPI
gdc2ITwe/h6VlWxSFpJjt0T8oidbxZkp2vnkpcvwpAAFUdXAxSN3XQE9K57uv6lj7qZQyXnBMk5N
9kNl8tzOZ7O2gT59N3ipw3YTejwOD0Fmz/NwMcn1Ev6QPt3LOKjJZVb9avaxh2/kXBKfqHTi15up
CqqWipdhXUC4JO6DX4bWe+/WJFq8iST4anTb9Kl25zM9DhbXWncHM0sZebLzttz1NrK8ZvYcLls0
OdyE2UKWGLBefPccRLEENgmWW8uq5FmEdrbxgTvHIQT/DVA3GHxhRada1gkeGno+VnT3QhGvKeQy
EhpAZ8GfEbdaNNuybgJKMHhj6Sky1gub4ewwtUksOXmgTUWuYoJGzq1t2rVs/Mu6KGzUfwG/rlKM
O37UCRRmKHZc+Z9hO5JCSHV4wJxJILiXONB1igt++nTDBRL/RPbFwLE9Or2xGY3MOWYi2ZGSxvzF
Jcd2IBOImn5Ym5K9S+c+rhbL206TyjajGIZjX+aQgTCS7oZqqU5wnKtjXgDlM2bH+Ugi/9fE+7xL
cWjf83fNtiXSsSHLOm/axn1JbA7B8Llw5iCJZHlMiYZOETNMfeKfersJ155njBdVB2KbALI59C25
/BUhFfbKZTKuQ72BZGhtp741MI/M0HO85WekMp48Fx9XTW8Wd5LkxZptBB1gkB891z0pb76HP5Yz
3w8IfzyVseI5koyHt20sQvOw5G1w5lWmeasCkrOlxQdfZu5NCXFFnRsx5WcCDHKn6EizjdgqRazi
vWvr0SF3nOrDoKqfoIz8GGdaufFDa9zQJWp3E2QCiLTMzKcmg6O57n7kKEG3WdgAzcpDY0scMofJ
HMqbbIcn5Lx+HKj0bYQGtwoQz2yUnL+mXrorYTJTVdtttOd9DwD0+dASZcRufTd9kVddjY3lfCCG
k0yOZ/dMgU5WOnSulDrnq6RSS/Y/AwYlxHDySjBODsYljkSeN2+JtSDMYFurLR5MxspB6MiE0l1q
JCcuaj9Mu/xWfnPKQpZmveBOKyYybMAbbiEop5Wn7PHTiYwCp8UdJNWOzrflgvJfSWtoXr2RVbCq
00fRm/k5NBoWtcWJtqNZZMQqPfPTYmFmXMxUcd/IAHgdailPht2ea0y1YSMYVpRYqvVU5PZmVghv
zM4bNiAbp4+F8uqmI6pypg5e34qJlFVQFM1Pg3jmo0tpnpxwhG3Z65tyI0IrOQAYKzcdcISNtHtQ
UZTwk8NQ4+m1zTnYmqo3nyLhkRidFXTaFBLWayjh0dnAEdBiNcNz0wA75S4uNoijJKC4VK8tQ8pL
oZvoQFIM/Z+7FBQ2C4GOyC4iAaKEufmr4eOz6HAlkDBZDjPsh/XILOjac7A32TYjl6mufti5dffZ
GjxvtXxbXOdqpcK8pW1n3jminMoC2RQI8xxdgfQkIfxmF0YV54ud7qZIGUeHwCGk9KqmCNG+AjIL
HNTu2KTwkydFCzsvNAyAmK4dzxOCLctbPngcin2nFndDfOHOuGoja2WPHEHhpnC6GXlSXA7KnfVV
u+DynB5mUOEA5ON9eiBQj3CNcMB2oGe5KugHr8m6+w/MhpGrUA7st6YC+hXMJhZc08dukb/2lfVq
hWAp8I9ykW8JQSD/8fDZKFYJHolQRSapRkI3vf8GnoI0sis4wizbhVuiLptDNBBInsRnUIR70pQP
zhx+1dP4k6OUxxG3GHdSh/0tc6ffrljcLRmKepO4AdeOrvuZpTruSzEfZA4lS0izP1hKew+8c+qy
tGV/Vmzx+7qwiArl8DEzmU4bXzhgzfLAMB9Kuy2Ps84vXj6/O3JGUywHbmx6fm4Ws3tyNQUOiR8d
Moyq/Y3d2zcx1Bwz3Qk+a62ZenBzPGj2oLc4bXFddvP07jkAnFZOaFzagcNzlburQEz9Kg3BeoGF
e/bH8I0BAfCAEGYqAqRV6bHDKYJ5apKfjT/L2E70Dr7iMQiyPYeGmILumeB9+CVBi60Ak8Tcp/Zj
MDxr9IwQA+K6XJ58gReBCvzWKyiF5GZ7CRd49aPfxI6HogLNZ/6oFaxUGzAwX9R6PIvFIA+aCT9G
Ya8A8D4iRRCTXKBwbWL7xTGFJUn4/mVimGZb5fXazCGatayXUf7YGfT2M/GqmgFqLABII9xmWHUG
yiFRPR7TLiec5W91Yv3paRB0VhDPfveA9cv7oo8fK23FFaAFbhdomaWxaVO16fDnvhcB9FTQ/17m
QXOe4XYGq6oyTopgZttEJ1rB2xpyIfCbcDsR0OHJeAgjZxt59ZuolzjL1eec6lVHNUbfrzZErlKG
6AGsbEvL3LrG3H+Otb9Vpf0McmgllA3pgiml4xz5rxii10wNbzCN8hSBAizldi4FB1r4YQGVf99m
fwuYHKb8vkrr37UjJNS0iNSh3cbsGkdta/GhHXg3ntpl4P7cjF09T6ZDCqkmwx5huyRuKe6ee3Kw
XEzvsTbn3PRYYJh1JSm8HvlOy7T9FEic0gJqHyO4dSMe6IZ+BAbLYJiyaZv+ufaap6ajgBSZqFcD
EHNV0m/ho9IVsPhlEBUI0AYxI5/5CNVAI90DZOu0AJad0TfCHmVEZXPmo7xEHhG1XnHK+OVoHE45
yqi8fHC1e5IFDASykC9+AlwpzKguk40qqD5z2Yls4Etpek6jlkZTXj8npoRjTfWLHd3pwZUQ84wn
3xQrGOiPKaMweEOgARtr0G/blM2D+qixn+xi4ziLvfb96Vyq7oKEjPUivBiDAGUAANTjXWbwv0m4
9g+8Y3hdCrUiDadW7PKPokrPzlh8aawWc3pPjdr90S5QbTOM+kRhHQOGqOCvD/3G9/zLMNyNmsa9
gKnkCkvh9AgQg7K2V7Ih9MUDG/4j5F0IpYinTQzMIFO8gZ++BNJdelF/GpvsSeZiWKlgPImq22QD
hdhKmzum6rbCtU4TZIN1h6N0TdnpofHqs+vU1dpP9dPozc9ZlQAOtU/5YOKmdTq9GRxVwbBjNU0M
0UBNxS/R5+Y+zxLunjxX3G03fuF+OSGhWrNELu4Ob/AeRjyqE6bcLjghwCOfW6nfpoY2Fw3fUzYd
lMY/2UYxedrPMQse6Ri92l4TUnkfvipnPC1lGB3oRby4rFqC3iA9zksfZT/ncT5mY7RNCv9hjop9
GiYslzR7LMj6sUqibWCpJ407am1rNCVWPp2kC6MZPDrciddwMW7MYUHTMGDcd6n7POQNzFIFojCt
Lnqs/xQwEic0L2IybpGf/Yi60VhTdzkkLhe/+1Wu5UfXRnvjbhI7ZnnycKDg/H0qffk0MDpDOBvU
quiu7H9fbR65a7wGr0ycTkRte85PQbhJ6Qqu66W5Bao8K3sodyhG3ulgA46YTnU03CoG8LhXJOY5
XMz82Uq5hzP6PV2Xha6cDtuUk8ZoD89LXr+UBZOEWUKZpDQNcEQzN60DXFbrAOE0WlkmaXVtmSPg
wOUqVN7vQwYwuYrK6tDNpCnBN4dXaCFiz1CR9Trf+4KYRqnQW2E/rwK7jw6ofUlCDHdNY6iabKc5
zn4YxVwsPHTRcsoZUr4Q2wRm1XeVxBprZOBvyCfZRuiDciaATQW93Jd9lT3XS4KW07GLh2qWVH3K
aAZLohOT9HluP42kqR+cIDP5YfIoJd1Umn9GmNRwRyzmVSU8/WKdJovYSjP7CYs0Ufj0GI9eYawd
Pg0tSZy7IBcfLDkIvZ6icGCzskt7z5/9c6gSm2huox4l3cM9k0vBs5NHy7tveOFN1GOITFhaLeFV
bsxRnpL7HV1zk6lqeqB06HwmRmZ+aSrJdwQOFgGvSsSdocDEF224agOGlqhq0NfbJMj1k+Q3g5Ut
w+sjOg5VNnsYnJz8RyQDh4rFglWTOSa8p8LhPD6z+hT9dPIGwEy0E2wOdkkEWgXKyIpxo3kDh9/K
V71hO1uLKgkL+6gvLsqZSzh7Pr+jxkbQ2kDtSbi5H0dPhz8IVLA/21RB0xJwVxgOY6zdanqFQFSs
tJP+SUt2gXaec9wzmg3Aikyx7+xmOIYDdyJMZr+BPXwFvdffcqoHG0uX8mWoXXOA+dqN5wjy52Fe
hvJZeRRWhc4pylBXjRdlWYDbvQZWqniGXYCpioWSpiQFVC9Yfjb0BrG1RZE+TAZiRdHhuOzNJdhi
pxIn2aqGF4ilTaZmjMvn2lJz306U3Z4ieDSnvPd2DCY80hpynrJ64RwsFf85qUgrnsKm2Yyctt8n
gLQHYhzUybqeAUHOsCOmG4IcOp/HTU8JNYaaiEnUodgg8yS8JG1gXOc2a/1VME4tKf8cJGAGd+aG
rZmWWXM3PqtJs3fo5L6bMHGx0gIoQN45znrwrOKUZG7xaLbBl1S2xDlJXTwt/WrH2QkJT+BB/Tdb
NvYh7furCXg85wnoaDaVkVceB6+MnqO+jAgMD233e7ESXMvpoOqtDPRwC4VZc13zmyweFpSJo44W
Dv0c37jiM+64uJ3qORYUNNNVlrLQOJRPLoma3GMXpv3RLUWV834uPoWOTKBWr6ep2A80QFUcpUXC
2d9W7oslUlvEyKxBiUcmFYA+XaJbXQ9GvRKzMXNi7OfrBHAHImvaf1idVe/LEWdd5MHvnvoeMwaN
Ov5Mwwf4BwLDMwqqlN4M9SwsWnv196VhYkcMsMDGiGwDz3IKA4n1OuEq0VbojpGo+dmHE2DSXE0Z
na048CfTOfwd1I60JK1I5B0MWNHeCFOL3liPjtKXQdfv/l7WZYEWlUKFKCL6WRnchmENy2nAcAY+
8A2MPXfif84K/XfM5I1/VD+oP3+D0dP9bTuAuOnztvmfgOu5D839FzFlJmj+ndZz/+//Gs1z7X84
AeN1jFEFZsg8J7NUf03mgSK9g7zMgAl1RuWJHP8roewE/3CYew0DvpLAI2HMf83lOfx5lsUsf+SG
zFbzB///jOVZRKL/begqIMcDhYQhKIveBHOA/zke2A2emgoW23XuGHW6BqvB7oyezvnTVDPNu8ap
7WIt8s6uf1h105lrtyuGLWzgot1WHhdxqBM9PdIErBoj932IE6QmVcZuWZtNzaGMbwAmvGHaa8Z9
wl/hVDYk+bGsLWI1DH2IiwYqe19wvhhz7+CAknplBLrkIDUqE9tdv4RCIdTzs+CebjEZdIijntch
Z+PpZfPLrxuCtNw0wiyqt1YfQde7WjVMtWfgfsAT7gLoqeey6ftkotO+TetvuJoaTkUk0cXJwemn
fV0FQ/c0JZL1uS4yz4mlwgaEQaIvJ+/bgW9+bxL0JBouQzQp8yE0rORnEZikTnjPWXjgsE5N0b9x
yR+ag9/cT1xzjyRmBc7CutPZRrIPHHjChbNlbczFV5pO80tV+N1NsnVR9kT5oad0DzE9+9UZ/lub
ONc+vScBJ+9sV/1uNk3q/86fIc8eZaWRAncN1Am4snc3skXdr4/qNUvOheiqfl2yDj5Q2KlzRI5p
47UZVtLIOPNtvTNgwmeaC3npSvfI5N+JVfrHxJSdSLcNaLGSqGgpg2F9D2UfclHQ4HKz4MnvvXOU
Ip2iXkuUZLP0GFHacitZgejGi7d5kRfBJ2xfjLqVRy7ItwUEIBrTGe5loElMpU2xTauFUaQWJes0
ddclQc7XgUxbJd4wUMfAube47XT1M8+9DkRKzJ5xAx6MJKD2UHrPmm8SF1365meZs1eZUT7WNuXI
kTPkve+6TzWATRi56WYKQz5a132lay1ATXGPqG10NCOqVUoSybEquOyMcwd1HoIFDW+0H/hFmmdG
M2MGxN9E2adxFIFpLxFvsY8Nk0DYtIjsdVR2e/R9xaF0lsBAkMmdzOgP8fMUXZQXMJqAgge/qEII
SRltCdaOCShRJ8eWqmRKlc/bcAJ3X+g6GelGmPRtY0vTW4x4EFYEsPe5p55yd1GMDCTNdlTTNQ9K
Hzg54Lxiaa+jw3ARv3uQLwTeVNbuPX9+GmW7D0Tex3rpmx0js69WRQ89NaDgJLV+UHT77lprd21l
FJrpobao3R3F5ULAW5c1jQfipyb/J5eUO2AraXzsWwP/E3QB/k4iag+DkRTGwZTW1WkSBknmtKB1
iqrMavrYbmT+U02ly1gI4qgA4J+AY7X86DrPOfdaTPS/AueYR2V+grHnXvx7X8gtpz0Xd1mtmHvr
1mG53FH8CQUvKJvAnRrMHEvtXArP8vFaG8mlG9yILh6pN36q6MHOU4y0UWH57dbtph+lVf3WMJK2
oq8tBJV21exd6orndhTWrqgaXNZzxlfLBuyX1pxssXemuCJTBn13i58x41u7WBKb/lDYvd40g22l
W9spOozGjdzN9ejxsjXDwEoQ0ke5T2fRd7bLFDOsdoqivtXS+LaM4dahmfUTn4y9kxu+8zC3/Us3
jZjFsumlDLAX4FhkTLB/NWVbrUPW2rPpJcdUuR9z0FTGT+CQNhyYcKXC9lBYJph7RgQg1SeN86uj
g8fUZgNz3lDRBUzuNUc5xihNVI0rhlMeoIMdVc5YBlM9J9bz1UCf+1aNDCOWoTGwogE0M0emWQ2T
32bqM4YlHOu7oRRKhR+gJkfSP0rXybfKgq8qMjYOaIBV5JQ1NF0wxPOUvHPmv1hcEg7YPZE1NjAs
zSSSh2J0rq3lkTumZNNiRCds9aNNjOaWoonl+FrnsQLQUzbFg2OMzP2milgdnuHtGBjW1hiYMLOH
Nlz3paJZnoMmtaltr4SnEFnrk1Usl84lrsL7xL/iHPVuSWZj3ajLjEcLxfXJClzmivjCgVbiMy0Y
yLgMe4huX3oeBVtjiAeoC4ykmDsHeuW1ZLM8iAQLlu9nod4LyZJBK/97YnCONQfsfMeGQWm6Zroi
eEba8ukl+iPwaK3MCKixxjP0s51GKVbUe87g5tfcNA8DKNePukjMFQXtQ6POHsjLCHxRJW/AUdlN
dSfXjsez38q3VJn9KU2mcI1ZLtpktjhNXTmth/wXKx1tVk7Clymy3SdnctPfzvin4ubGNAifoNF1
5QOYYvTz1WPEGIpnTXTVyzMQkywmUH/LOVTTo/DNL6+TlHWac5U5T374Q/TeeE7NIp7AcKsluUnZ
Xcx26PYGFDXsurIiw561P6N0uInAO+qMAYXeOs5F9VjaB9NAoMBpXCZHjtAwsRrOAS2tUn2BeXZm
dGRYN5bxOs/e1RfGTfbgsFJ6YLWd/mHx1ekBWEOztr3sRpoVQ1lU0EP5FtbjwIhy0FVbDgfvI0al
VQHcf+Uk0QbGZrQK8BBivKA9oGX5S7BOtuLFdn6GGtcZfFNV/B4oQqYTSvO03pqTBrF+SXIH9BIH
iyZ9QUPOa0bJbwCmfTcwd9Qtsnzv91dlPDPW/C6HQ25zs2CrjvDIp8uf0DfWKF7WfmDEjH+hddV7
GiZXf2Hx+VpIDAysKIHP3u4DJgyvBIMuvLIPnCfXVc2Rh+lguVA8wboVYWqTeUH5SezSfDx29rTv
Lbnzg1+V8m5h7sAVaDelDNe1jY0YAkxtfHrGuXbAR3N3sDgSDPEyRpd6uK+K72UVxMBA4yra2O5v
ZSLHtu38YWDoIoCVxIWwQC3tb+BMrT2j22AnPOMWh/Oc6nFk047w5HUY3DP3aIM8yOBuNFN0E4xd
dmW9H/wH2WV0P1Kq8tgt7EtDNnklNVA137TFYxGVnEU4I9O68JTmXhjS4iCQsmeQ/rA4O29u4FM5
u3vPzqJbPFXzL0Fn9qiHqgSgNe2Iydz0xNSbL62k55ct2IbTpXtkmtY+eK5ujoSRQJzOd1fdsNWy
6y5t0fPuN/1HNxOJLkQL+JkqTsNkapKrR1vnTzWY9axomSS3ZDzI5WaH3YmhzBMiKuWEM7GslroT
AWSWyLZ88hjgepucaNz71FvXZTCKaF1IuozudzCXFJYpT/MlK+1GMf3055STyHr20NOMzZzDQaDu
XqoT/R2fG/Z8ZvDzWTqgWPG8rXj/DlW1Y5DcoaKnYSgSBPPK5sOF6sXYYcfT7dJBXSmfY09xR93R
lscpztxmULxTGOV4qJ1n2EBQ0qOdg/1nDroD/P4Xm7+ZHoZaGb65K+zwzc2HGKFStlrsq9s/Svv+
xBOtEAOD5agF2Yvj2sjXumV+IDcJPKd8MCtmnA5ZwBQWddZahPs8b+ftkvabhMMxVa91pHlY82lf
+SYqRpPZP454um7ijCFRYZgfTs5Zc7JihkaeaandG6t6ZQTOa2eq9/tX+ap6I5fwnBfGF8WDSzD2
T4ZlfveUmAnx4u7kSLCKknHdy5KgOSep26KbZ1IkW4lwpJ7kxayso+EgH2byd87oLjOt8Wy53etk
0tBpf3YVr1fg8nEU9cmsfJ4A/8tifgAbwWeogkuK1BPeCPPzU7Q16DA2uXid2uTqogZj9NHfFkNE
zUA13ibtTedVB95Cyd2Akhxi9vMXyZoLz9wYgSh4WVkdbDgzQbasTWPIoOgI/45UxNVd0Mz2lnTL
pQBOzTTtANR99cxAnzJ7kvsE6pvgRC/p8lZzvhkYd+ixF6TJMWqczzCZTiXPSj+lmzrJOCJlJt+s
vfErFW2LNqRvU2NFFWido4m6O9epIvuEWwyYtAHz2AjzB2FlRtIpoGQzAx7trUgAaCZQBbtv3KTH
NmhjQ0Y/gs54iZLgJa3GHUGSVVNjMKNI89MrTwnKuZUrINbZFtavLLr5xTjFOCLixFlOBR3NdPG8
o6HL4uRPnK5dT+wjx2YVopOy7LO+tKnreB8mZX+c0Bsaw9tAi+CYtXobBPNTHuQHi9HkJWvOieL2
wEmFVWZDauKrKv2NYGfXZrGxIRxCVF/TqT9DOjxmy62laxK4HyY1UAdjUAtXfmkeqZit712HtlUc
/pjK5zNyG3DnRGKavo09TsYJimo7NR8hwu49b9y77G4oH1dGSTyoLr7aSl0M33jrGJMmsyC97NIx
GIsUVHOejKc7rs+nkoMVliGVNwYFmAut2D0W9LCMc4bsD45aaJCnd1Y4A8W58c2w/sYOgVeOatkm
HQxpH2J2RTuQexWXF1n9KtPIHc5J4HHMA4vHDSdR3cxtyAmL9wCeIAuhO3EWH5Y2+VVluVHRRx2m
5Slrowo5KuZBdxc4CbeepZ7NP0wk2r8s3adPKmuYF0qs3P+RCVV/ReZdV+VUff2tkoZlXRYF20vt
RPOzO1cUgM10nuUFgWhxcHr8NDFlfIIkMAdpDdqmURDeqZkQHbnDgSbwrM5nlNpRLeHAXv0wuSNy
ysvCysEUlLoGZniITKuW3uX9qpXSieRpyFA4tDWXEhc0qAPMGpvXMJDMiSobN0pYAIdY13Lo023g
DMHGbJNpG/jKpGjrNR6pkMy60hVr351ldi6DTQnckcwTrpkX5s5f2YtVrSYAVGoj0dFlikNy7IDG
p4ZXe9RP84Ghav4LY2oYbVAJXDS/EaeGD5fT1QjvITYcz39NuyVg6YZCcfXyMWziwbE4AmpvVh9u
Pfhije4jyajUDp2PGD3HdxTifokTmglXvjH9AilIIFAyHGwGcgme6yDgocnHpmRSTTACKekILVGi
vw3P0ijWCVkwP5E1Zb42LUqbq6q73yz0ZLK9epVXNFumyDnA2a1LcXXBK7/EUgZEiNLRq4cYjA4H
Ekgawf2irPynpBLeS1gsIyvLPBbVyhKeNs6Udem89VPg+dvOb7TipVtqUp9kdsKY4r13h7M4zj14
UPH2g0y6hbJiGhuFFzZJswgJWlvBgCBlYrNcM3+MBA11KfgzsjPFs9UDc/snsnLhxN8S3+vCMf2B
Jth4QzqKi6MKytx81ui17quea37qiQEurHeFmmNtLL/a3GMYGV98jsrBMjFBzxpB7V95xv+Ouuj/
OHg5lcr/ohraDn32t//9rfJf/14UvSuQ/iqKOiHyJhqpAVUDywzce7n0r6KohRze/yuKTPmTsuf/
ZTba9j8sO7jzADySsCG/5H+VRA1Yj2RGYanBfQicf7Ie/+N//RtgDuHVv/3z/5u2Bbzx7zVRYFHR
nSZmhjZAAAb+/rO7CT40G/Vo21QcGa2NU1NT3aNBE5D3CfoBIrnLFjkaTRecM4cWDRczOVFHS1Kv
E1fHWnz37NcDpz8lFFpI0tFEtFgnMw7+bjH8H/bOZLly5dzOr6LQ2FAggUQ3kAe75d7sWWSRrAmi
yCKBRI8EkGhe54488FPoxfxB0rVPlXR1LI8tDRSKU6c2iQ0k/matb4X3Y4uBHhXqgsT3IZcSt0+V
2UW7Z4QT6Yul9LNj7skkOSN2EMwjBZVNtFPw/80Xf2FrgPm0Yp29DSyHFVvSt3P3HSFvMGL0pF0S
4W6KreS+IokDpUsEVuSb3eUYLUhnjKha8ozUIm/D0nWebvGvTbQ/C0RTsx81OmmqFlRSeMEkqLIp
nJfitqzLAohL1YYZEzHLyx8ctTTlG3GRwb3HBMu+9wZfYpslY5yJDolPbJzEVLJyMeRRXxRGm/Bx
mFmWIaQxuOB2kRmr4q1MesjFfQhhAkpPH9flKfOxm1ybuifCyTVY4shW4o5BMdKXDMY9AnyXMbkR
SNHWEEjCPGdEbZGFPGRq++aDfIyIwVFv6k59L9I6b3csjgiLQXggonhdy7B8vMiJU87vG5Fm+lvq
Baq7Ub4VWuCem3F1ablZ+BkOXT9gGqmX7mPOA0Hi7OTmStobuNSu5ewKHLJFskPIUK2vcA3wh1B3
MuuXC9KRRfBJ0o9PNFC1COsQ16Lma2tLVrpgGwRi6FviFmGtbWc380Er9AQHTUz8+GEVF0IRhrz+
eVZ+t8VgavfGRFW0vFhgjtb+dFLDFJ8wn4rum5xEF78wJpvar20/okNDGbdnjUu2faceXbCnlIRu
DtYZHH4yRuOmz4MXOfvND1Hn7FQtY15445EVk0A9Xm/cezJj6PH8KWEzOAJqK9uEqKGSuTUXYpqK
uyypA/eZOPN4eG2dvBgvPUf31LguU7xdp3jLb8KhkUO4CwYS5KctCRjlIzmtFXJEySJhNWLfxxZp
5XypFplHqT0xCeH9FTIZxOTXeTk/ziQUWWWRyvzXNnYFEktPaYQfZTQqm9kMYPA7nEpxEm9ZGVp6
Z5PU6ee8nUBYXynQaMhGLGda3nxUjj0F+ZR7zk2eRfVyWziAvp8DMoxec4T5ewyCatjW/Vy6R+oi
c+AJi1/5o84RGaPbbHrptPm2TfjvdVSk2j8j6q6jrW3rtS9pSKZJGd+lRB2uLSIPLvEj0npRjJjN
20zo+viDjJ4oPNl+CQvQagp0c+3cEJ6lbSq3A1NCFZ/9kapqj2IA//AyuUPR3+quqfuLxerKBzi2
QOb7uWVvkOoWBeUyd9lWDp2296xbcbDIwJRUMrNVv1ombdNdlrtI7DGvOKgmEGicIYKi9qFmwLQ6
hhbBslGeh6wgCNUlGC3AHlRDN99GQV9H+ySsPcKnhqLd6sHKrvLZZngIaT13L+OFKR9ziZpxSRIT
TrKxMYc7e2esyxdDEFK3mUG6XFquNnc1EiWyaLPMZ9jYSOSQhetVL4NTLh9xLf1L4StcnoMaf9RO
aPZJPfoPJKy8LLE3P8QdVueT4pdmEZrG1oF0uJy1swVQy0aiB6Wc85MfxAqRWdr1KUA9f1xqM+5x
uPGTlYzCXqdo8r2NoqF9h81rPVfSJLc9f+eOGGNFX+XOD2h4WNtjBjtiRZ2vKqcoHxFnjSTYo/Q4
x0H3CUyj15goKnkgUbt5bZaofsqCMcQg04s1DU0UDT4E30UojklVLyoY92XYi8fEXdY+rzLJp927
wUtQOD7y3kH2q0GL8Qu2diLBfY1WVYXeVwlHfDkua1sN7g7pm0Nc51VvyiDdGYTGtyAaAjTiZB/s
ha3JGsPFO30M2jxRu63DndGskwO7feQEQEwvpBVrMket/DQQqvgjJCWbBb9MdqFHKJhbOfN1obv4
25im+CqLmsG3GQp6fqge2W3QZsE9l3k6+WWUf+vWBfdG1AxbqG8Ng4fElqjsqsTAJWBDuWVHJZqL
xvH188jLHo/q5PjtMTBSPhRIajgVg/SlsgNzzbLbOtqxkI8+W6xX1oHDQYQ+0scpUA+NdFFNFJON
aNM6I5vDVe82j3Y+tTejjMb4Ft8T7r5sFlu3KWHmj9qbL3ufw9Zt+gvka1jP7Vi3F8Nc0TmMtvdE
/vybbJvqLKbkCtyFJ5Cbef1X4oQld70tr9kr3uZzWDw2CymxsyDPatALGoAafZ5RMbJDQkK8odf3
QzHUlxFKrnLnghR7VegCzhBFrAdcjjgJq7q+tYlY3Tm5lYCyN/rYloHZt7ZnfRaLY5NNhTaQeFqr
lvcT0Ib8REDctJlXyh4sEJMcGM6r1Qz6majsNqITrtqWOCLh3AVj3n2RLfrPTGn53FqqYtfQ3AQF
kjvBvDJLGwUJrC7tzzg3mO50it6DJa9oZfrVYmdL8d3tpqqUp4heAHpbh/QfsTyOOQ4WQgVrBhOa
LUREsNsjE2vvwJvvh4OzxzD3JOOkKYdjlGf1ZTNWrBR11u5MVxBf0jg6LzZtwxhtUP0tS4jpkiKH
iWfSRlflkkG8ZwzylTJoDXuqtUl+IPYXEZitqn3IC5ism6ZoEZEqCys99OL+uSigsO+0rxApeSFj
+J2xYoKbd0EC+WITelRrF2VCVfIgFnsMXotImDeE2n6z69j9XKhswC3WM22yGvGJ1EXNB0658iPn
nX8TDv4zPsXstWS9dhDISqCm2uV2oBWHft8YdRETj7tjtEOSFBhcDpghc8iMWiWbk5Vv6YKaQxAh
Jp3mKb8q6fNfeDSseZ/RIGLLdsk5q5kDHGpqza9TYZR1Kpr12B4Qy/nbQagBBaqGzEHMAKnNkVF1
T0sVwy3QTfvuTZWzJ0FgppUai28mhmyx7W3f7GLfMJnCns34pwu6fTbLBrFSc+tkWQjxPwxW21ad
MNIp5nmjhSyv4l7x8xAQtq3H5YpdRpscyqaqrubYwzNbzZj4HFM3W99COoyGzezj3CLFlNKZ5GSI
gESu+GMyHib0O/vOQGN24xA9u5pgZ4LPGn9EWAG/0J5Wr2Hu5S+zZeTLFKf9w0SmFhiFAPejsefw
OdRdf2FMziR4qH8sZWBfsIAhajuzw+tGVOV17Y8k94ZL8aMcHfc45NJmTzzCNogQsTq1W95qY6c0
o8zCO4TUD2aU6EdTNkqrz+kJxcRy9hxPPKdB84QbDONAG9rHmm73w/GA8WKv+qi5G44mKrpt5OGK
blIE7OABH6gTOt6mCvJrSxu+9bs2vHMqIJ3ZEiTXtNHcs+GU8LK14+u87j4U/TfiKMXaFpdO+6D5
Nt1z1/nlrhuG8hkxq7WrK7s4mrpI38Z1JJnOTHexm4r8qfOq4ii7srqpx0F+G+uqIJWmRIhAK4L9
xJqs4NhPCNJ2QTWnt3LELFuILK83MWI30nH6nJRvsJY4T/FFj1svcz4r5Q2nYqHA2ECoDvYjhAcN
UTMg+NnLYRo4ZEgMe6cZfawqC1VDpSuKBsuRJ0JhdLaHjoB7qE10bJ3BT2QEe5IHcez62HlCW5ET
YC/A6NTorEmBjR35Yjna+2RhXbw57TBiqOkpFxepv6FgWhMZOxgrOrN9TFNd1XwH/l+ewXowuV9i
FE7zwgSPyHWwEQS4mXvEHGkKs3xJqOm6u8IZIReUkz4iGo32ZVH2DwGimJveFtzbHXa3TVLUKOMl
nsQN9oN22WCtVWffYYCCX1pzJ7o6qAK0Xqi1r9vMwerelGgJpxH0swYtscFXlHs76YCSiZnoYsxG
fHNdc28Xu2p2NL/SDE9wg2mWVpA7dryBDpI/TsvIsWXNacwmz8sCfBWh+9Ba9nzR1rnMzkYrABnA
J7unsWFYuRkzrDNzJ5G7DgHJgEBpcjE9D918DRq3jjFk50VKpW2nF3NauTiHCpSnsbGOUMZ94pZG
2yXeuh7uQs7hk8RAeDWVS/IWdGXYnWCxOME+ZwC6H6VH9FA++xxauarRCkXZhP8TmM5y6dUemkqX
AO1DxHDx1SIa4DIufP2YTB2PYk3hSLqoZ3/KsEfaH8cZVhfXfU5QULwZtJ571hrmRddddcv6nkR5
H7E4HFlMh7pPrdthGRLWW0SmbGNsX8/sh9YSdpxt9icivAX3ESN5CLw9RB40SD1ksBsFj+kmquX4
XVBT7ufWl++mBsq6rTLPjklKjfVtwaF40kTzXaGSqh6rMKqIhkmopxsJD3QzNX3z0DSRfWiroric
7d7+5udJR5pY7J+A71isZuC+4qTp8S6XBJWFrh7v7aWAcsKwHvvgRDgUz6a3jueha9QrtIHTPHrK
DV5kFtvjheyD4Rn/PWmtjWi+efZgn2YZ5+9zFWRXrQrDc9/VeFesWW5Gu/LOrR8u886zyazBu3vS
GMK/zLGVffj9atQi5QtZKbfjYPfxO+FU5GjCfbjxywnwEgcjLx+1rhRpme5TJyq4yabuex010b2C
V3Vw8FzufbJuPd8eMAyWCcQYL0cqySVgQFy0X0JZxt/6vi2vnUbTdY9EN6VEpazNWz7feNzJluNd
FHFFyGOnXAQEimCfb15MtJhPTNBV5iZi37r1l26hctlMQtSHyM2Uj2e5m6EJZbM6jkWsWBbDkhAD
+hfKWnZA+NtJ9kwWXtLoIGqssDSGnOGluI8Sp3vGN8cY2a9nbDD5kORIW+Jk4d8Y/egeayFU0Iz+
LNiQXECHzQiFyjohLIjAIv+ip3SqcGZ6bOoCPZnvra7lyzB141MjFjz2ciK3Yp8ghv0qqkViK8gm
dP2D10SXyJ5U9rbU0PouspZCf4zK3D0RnNxOB5tGrztSL/8oOhPsYrsb70wlmYqaNvy0w8y8dgob
8OW0hEN2izqCoRLTXzQJfTEj8tH5W4dgb3rMTM7Dy2IGKVI7Js/QVvyLbpLdF6Yf8bFVE6vnke0E
ejqvJQ/X1sl8MU7aI9a49BS8YSi05c5JVlMorJHqbHmyrjYjxs4rEDYsSxbGcPlRLy7mH9Kpdgrc
xA8/saG3sOsb98RDdXrLcivfjkEMm9Mq7A9/TdEh+tfZT1GAirYTJs8P9KjLuNclhfyp8UfDYxE6
yG563TcbEsfKx5pXJqGUnkH4OtsCizJKhKdJwynYVD0RXYjl601QqvJ96IV37lLTb4bA/4Kz1uz0
MFrv7CLQA83Y2svFhRGVKQkJlVBqhlTBdiod+8bKVHYviqU6OqMLuFVXwfUA5AHpR5Xf8JvSjVll
/gp5BENXk8x6q7uy5FkWbn4zhwj/S404nHcrUa9hGCX7xZvn67aHeLWJmDXinM/w9Xi1zh78GvS8
Qp2FQmOWDjghUxV3vqVyYCEx5r5rwQqbWbcoZzAF9uQG52FJF/tBoxNk+Nb2c3HJyAP2Wa6cNNuq
afCwgAWu5X7RTVcndxaGKpo37qwRofXq1vU/SMYYqrchIffzAKMTOeOuDzX2Bu23S/1VEZhEwnSe
k+ROXEw+xS+9N4SwJkzrx9bRKU06RAREVCnj9CzIvbuOjlyeYuLseqJvR7qZHmRFzBrSzCuWBNX3
R9p75PBOTfg5Zn0WfZuw+mO0xjaFzazuXF9fEdAc3NE+yOwpj0a/38g5U2yh6zDD4DbUqySd5ja+
92I3Rl5K6zCeFhBk2WHpcz5VJaX3o6JhbndLiEypBl+6bJRbEUq+FQHt7bRpMpkAlfKcWOxjNC0E
cbuMou5T8AzFRSaMxdaZV9mBjX8k9slg+ks5pr06jCWvmgfSYc1yULmDfd3mafKuyUXsiazKc2KB
vRxJzwVDohKAE8bR4ehOC2NJIPBI1x+skEjjHdsmK0TIYMnkyLhwNicC28v+brZ6LFJumKfzMQOD
aIFTRCN70XeOZd2B1ohKzIEuSGEfFWJ9EcnJj68Ke02l0fRS9pNvC59jt8KKQcmVYVTLUZ9ad9Ey
8blLvzCt/W9dMIetPQXxRpG/DMllqaiQ5fcoFc25Q3y1sPmOcH6EcVdfERSGBRoSBlnrPinW89Ya
wf4T5lL6d4iZxqt48Jkzx2Smpy2PJx1KcbHI+IjuSVMk4SzY5N1SopCKHMRYxNiLsvTfVNcne6Pt
+IlZRsmyTwengRHiCeCbuPTnRZ/iIc53sUMrn2NQQ8ek3/3eUdtwGF6SOsL1pZz2miFs8OiVob41
KHRzcr4DwxKL9u2WKO4fbTw9TWHZ81nhi0bnwd48OqumOzt9HyOtyRnfR6ZGLOxg/E/X8G47J5o4
R9mc9oy10iJ91gtVh8magKWa1W3HFW2ERLEkDjSB3zV11kWAyJOpH2VY1UebPB+PHQjNfR+25bbx
lvEQl9h6BPmAe6bj4g71VLw1TuKWe4U9Oj55nWGPDFskZ7LCAT4TNrIPK6G+g70MD97EKUvYhiCo
L0hRc14veiHRrwguLRCNF5lbl3tppfOhdYqHLvS+K+TMFeAqr73HMiaOBtXoyR9JIEznxnnsc7/5
nAlwvulozDSyybK4KxZsWm2L6C1k6XYthqF9lTYJbHbnFCittI2Ejo/7Nkqb3smr3F3JM3WZqHb6
DCs0aZXX8WD7KjdHYur9tzQzVwZizdfC9Mkzclof+EwTvLtxFrzZpWJuyYV9CTrqDtOl6ss8I1UR
kzA3QqAd1uyJiDOA8FK6hnmTMdE2tBJ9sOtQHuwmffaJ/cmOqJ1sDrF2zHA1RMmDxbr0ovPVh8wr
/6Ta+dZlqrjJTfAkqrTZQe7hqG4Ve8QBvVI0xZ/S4NETaRm+1V6YYUqq71qn/DE3rs+gWbIsXbxn
lK3ZBmmg2KUjFbvVt/GlCXRzR4r1d8p6awu0iLkHD96m9vLkToVzuPMFM9kdIJJ7arC3kod208QR
b58JKxg7nA1FyngAVF69YKTWFRZY0e8btNdf4HiC0VbZVDws9XzPcjamcUNnslhjcyrZjO8k4tRN
HWPNmwuUK5Wbf8nSFUbWRno1MhIPmadd893k9sPSuw9zPz/NeX7hV4KVR1+/WIGuL7PSh5pqJxdE
412kmTu+VmJartUwn+PJEDfvyngj00YeY+RRlwZ13nVZhdNZeMx8RmrbU+tY9D5NOuFN9MQxWqqE
TByoEG0oPlo0p1+6IHTWOTBpZ37rD6fA1e+w4hj1MOnCqk8GIEqSi7pgWeL0EZq9lnork9HRsFnb
JUZMO4N9c+t0/gtnqHnF53aWhYlPKtdmS/qqb/ZDKwNWBFl3gQztPBeAWbwUqw8vehdWVCw8LDwo
wW+xWeRyl7q9V9JFyepM94abSPC8jMci9tWlG8f+jetz2zYL+qTIJVIKmudzA66M+y0WT4iGShZ+
c7ljx1SdSSimSgEou8Ew/oTH/AVBJlY/1U87cl45vgPxDBMRgVeh1q4tg+CNW56RmOpCtaeLfRaF
eK/9tAWJSjxoJ32cnBPPt1GVdyWrwfoRxZO1wU+HVXQM4Ium9VOT85VOAzsvAAvUfi3pqWdgnuBS
ujZ5JrqH2m8auoMKXNZ50D22KvXLV8MSca+teeLqltDkMjZuNI+Zd+920GzAyHKQuwkUiG05Jz9o
Rqk1nEJsppyzkXOw4T6ukwZB5yIgo1ZXQx63bNwbrG8J0+sM/NCWtw7540KhtnUDa9rbiecjh8S0
pTQ6CZTMcseWcEY2PaqrofSHMxNCzvB0AGlfdPczYcCXfIfVB7gI5Ah5RZNiq/RJDkN3NWZF/pjW
FBubxaMP2DrV+L4OiD+tnmq6xj/25MzgzAZ6KeYmrI+gG6LeBceKHWUW1iivdcMdewqk921ijnwi
J6+WvPCKTqOTmuxrcH3twWd3uCvF9JY6VrTsBkvH2R4bIjTaASMLmJxK+vVxDBz3PGW6f44ZpF7W
WPC3Kkybe0jOCEssFVCcM0jD2z9GGxehzXfGF5TPVn6k2cFU6vbFE37RGWQsGQx9q37gcUx2jKTu
RRXd91YechDFk7+VS76s/ByE0RKB3ZhLNFVZCrdUQ32g+midHYrrd4WZZ4N014/3nfJh3y50980G
fUdGJmsDVFHPCfNgn4Quj0Ua9Wzp3BpWr4x/ZHcwCsBFNa2oNGT9LJl1Mx7mxeH0yWDhHpp5ng+p
XdgXlQTR2kWi+EAwdc6CqWDwbs+XqhPWLSe1f5xnXsqUqdZOh7H96EsXBz2mot8B1f/M4fZ8MGqS
7Aw/gEcvQUOvHPvfIL9bEI2WWxHPmjuIsCZqXjJy2O/O/2b6oQhdG1EAzixbYpNwgl8yAuLRIyY2
LhHFupVsz6WvnOly9hZh/w7EfAVs14hT6mpNUA/5NUirCoT0XGF7AWkmP/9GcTiPWVNWau+yTA32
tQlwsbJciV9NTdW4i7ioCwValD7CsfbM3zj7/7UE4hfy//r5DlMUxyU1BhSK/wtxfGyJGqv9SO1V
Zf1VIF/TkHkK3QLWH0TboYW6+AX5RGau7aEQd/bSMGOQrRfv2KdbKaiCxo6uRT903v+DsOaxpiEs
f3UO8vu910jIIP72//1avTMxqj/7f/mnjh/1zffyo/v1D60yn//9d6Ee+bvsZwXz//R/9lVPCX0/
fOj54aNj8/qfQpP1T/7f/sM/fPz1b3mcm48///G9Hqp+/dsYN1S/5f07Lt/Sv5Dd/OU/6j9wUf7y
P/7wvfrxhzv9l/9ZvcPi+4e/4m8SnACdjSMAovg2yXaC6Jv/lOD8VYHjkhSAF8xG3bGqY/6uwhF/
4rZ3BbFtoFU9CHj8o26V+/z5j5b9J1sI8iL4TxgGvvSI2Pm3rIlrJMD/eQaQcFBuSd+D9wUMnvCA
XxNHpDPNVYsCU0mUw31zsqsF2CtKiQsbnu11HjurBrnPcBEGxRCfghJW2gZctHs2qWUK4C1B+WRP
SXvnxcRGY+idl29wZ61dEoU1DIakdza/ueb/BNUvf47u4KdeM67ojhz+F1Ol98sRkUvCQnXwasDQ
O5vYCIIBVDJndEVddg9rnK17aKp76cbEFiITTG6xVrWfZCu5127hyrOLrP+rZevstpj8oN+uZdXl
hFcSBBWzQsgqTYVxgR9kX9rLvIci5V8JLiKzZ1VY7zr2xg+bduNhrKbp4A2uectQ7l1bSRzsTWok
PmldZVdzTTI5NCPc2Qspx9tgoYfDkLx0n/S41Aiq9q7cwmK8zAle/+0p/i+PmJ8jBkJCgYI1qc6T
nk9cJNypn0+43onCIliv04o+tKMbkCVqmzNnQ6ILl0EIOq2/fjX/X5D3R2ylv7lL15Pn7yfKerT9
+Y+PLCnQOP18EPBv/O0gEOJP60OLwEv6rnBlwDf1Ny1e8CfPEQTCsoHn+3LX1+rfzwH8yVDAnDXb
kO/P9iT/zt/PAdf+k8OzCsGHeEDfdj3n3zkEfjkDHCIbV5czsj7bcZiY/nIGZCQeoVEtEakiW/2G
eyY9L1Lhb2Tm92W0WLLMegFbUdm4vSzd/c578OfCIuDjfbAmHu2K8D3P/jVPke5yRhuM/ULWqX1X
A2RhphFPXyLtNr/zxv+Hj5LS4zBmDUJpwdO7niu/qWEAG0rmy/TybpUVjyyY/G3NocbbtIh+57f6
h4sqsYTZlBYiJELK9n559FwWdVpPq7PPY3nW00cgqo5M6W3SxasPCx/56JuwBHCdpNFHxyzePf3m
Bvwnx6T4x1+X8AfuOao1QkN875dft1NDMtp6dQnGBpMNOjSQHGwySfEIF0Vp6w6WTSM5F69ewuSU
ER6W4ohRBbVxNWdo2avhK6cLmnHkUZ1DR6Gbfy+gl++fDnLNHaa8pAoL7PVK/uZLUUg8kHI2Odv7
pbturMycrbItz//6Yqxu/t++6daPQbvKLSxth9Pw19usBWULkQUjVG5VKsbOObGLRPNI1AgwQfs1
mBJ1C4eiy7eyKscFOXnsfaAx8z+xXmo84I6d3im865hEWoODYY6XgRBXhI5fgKcWIzwZ5ilbQ5Dt
MY+K6gZcSu+ye3cD4LURmKQDQE6sxm3WyPd//ev9nF6zSnZ9cqQ83oUEAEnpcIz89iLybi9nnjTm
f0ycDz587QODE/Yicznuuz4d7/7154l/8oGR54JIACm2AhZ++cAkygYoQujYBXYXDE4YzBjumHiA
/5Z/C2P9pQ69Y4b9gPXg62gj2wuJhA37Y+VXCI6Q9HWW+Z07nhPxp++YqxBxDXxJ+2Ajbf6log8Y
n0D1nMtNqj31peE4Q5w+fyxdHl5OwG1AqxDt86+vxFql/6aCQkVEfo/DR66POY/8Lw/ZwqQToQGQ
0SjHHpwydTzQZP9e9/XPPgW0BR+0xk9RHv78/bKUC7GHxNw7RYO6aOxdUBCd/zvX7599Cq8COqLA
DZGp/vImmFFcx+QO8CmmSE7C6/1dHQXFzb99xXjRUSYK8u3XVOSff5c2qkqLkRdPomq/l9Idv4lW
yx+/8yH/8MCTI022EmFOiN89m2XWzx8zCb+rhfHeNav/amOno8ecTi1R8+GL1TaF9/+5SyZ67ETK
VV+cLyy3E2GYA7YjKtGboXdrBwMJMU3sePOgvnFLr+8YhmZzsp2Wvm5PveyTcJtNuldbZ+rYowGE
Krz70kxtcYnEMHSvEgdPIsY1RKdnMlWgobks35BcdnE2XHRuVuW7Sqcs6QKcP7cLTPBksxQNTJ54
SOGU5TqKjm2loOIYvhCMfqVn8p3G/f/WewJMse5BNGwWNCGkrnbNmNw2JnEvpllPxTOcgTnY9mCI
OjzGrF8eBrdd7CfAnIlzNIPulz3Uc/0e4ayBS67Bu6Kn9DNyUBSsI9ZiGvsUYS6j3LSBU5LPWTsN
AwfTzRCEGi9MjjPIhGe7sUy5G+w46eEbNt5t1erchp8KK+oMbYv8m7xCbLTriy6er2XTIbganalm
za4ktjGgY+kjSbzE8PVeCondAmfIdEYSC4DtyQnbI2QQ1CFxreWwsV3SXLa16DyxH0UBL7UzgtZF
4GU8JEtRu6dQSK5P3uH0hj2M394mAOcbmtgaNKvC87dpcs9qD4IBGQykZr2CEGaLfj/7XnLPuIo3
nuLFfQNGXIM/5ZKCKW36sOPLmIFaLGiWXqe5yTHpu6bbB0gbojWiQzxpo7kJChSXomcydstfptNt
Hgv40Rop4HR0mgmrncrj5Tl31GxfTzXzpr2YiHg9RPNE8oAsq/jkdBzCZwfCCtREYrCKO5YVrT6I
3MnVzkPrA3JLDNaL0FE9762mRRDSAP98DV1TvsUqNcWGwlSp67mdWPJmmHxYsnuFM20YuwPupgqs
PpDjZfgbJ8VKNNG1gYQYZs6us8v2h3Fb9kKRowzjbdTbuwRGdr0dcdifaibuxLsIItWxaSwzW0Fp
0X2ZMGAtDI4VlZpxSyhSs/aAWlVqct+8ug7ZR/VgAjdTaaXDIQ0mUVw2Imf1FGRjBipvyN9aZlzj
tl4S5vuNj9htM5E/kG/xEYI0iCFHkigJRP/7HLSRvPDbQqK0nS3nDQzO1G07u0bMqcvJYvANO+ym
xF4WnBoX1/s5i9vZ3HlF5PHoYAt3mIg64N2SVjN6s7NCuLvARAGZOXPqq31SNQ76LS9nnO5Ave9v
MNPI6VjNIOaxdXfOq2+1TXMHUjWJnwQ8eHVuh1qdF7tF3DkgX2wJIoa5iH8bTe5WjanfbJLOml6z
EZ/HNjeTqXfxFAhz6ACPfJsjNd67DIkh5DpxEPZ7fAu4tbo89rKD7CDu7BvDlmjb1nO+HNO8kXoL
YY1QAifNPZCeiQCvqZGquxdhNSxoU1DTf4FDHTfbIKgkA1wvAAbqc5SyGArTDkTzkLj+ZlqQHO0Z
94eXbdPhfEaYjR1gwWRwU3S4PgBIIKXcTGMplzsnHEBWAOWQP+yMBvwIXkalBxtK8PMUtoatypy1
P5TbB9cIBVW9dxub1/Mwkb3HOLZj75OFDYbL1n/kR4qvYzJQWYfVZMxv0FDBAJkKcqMU0mie5kzD
ZYHfiUbB1fJkwe4dd75dyOu8CSo45TECiQ0uwTzZqQILBHPiJjo7aVHra+IaKZKy1NXuybGb+IsM
Fn5jU7rJD+gK4saSS9CeyhCRCza5orN3DHOGhayXaGkg0zZje2fifvHR8DQyQVoxEnrvo6+LmQ93
7XcNDfvSLkUJEaPG1rI1Ji2+IoyNAOtziB0XVTH2K6rUBesWhR3gVqLBt+ynUWhTXN4uE+lb+8by
unHLXmBN5XaIHk8HKc5AjEv3ijwD65IAsnUJT37ofVHiDzlANfexOZMETEJM4JDY7mQiUbsszPoV
1+tYnzwR3csshf+9bmrcJuPSuh7yj5RdiZl6aJMiBQSwCcKYdPARUDsYkdyiVWz8BFSlDZm1Q78V
eN8imQNeSlMTdkhqCSxBGZn21dYCZX03G6smmQTKiw1KZureMdR3mMVlTRCgtaThsO1UiZOCgezo
7HvXTV4y3lnVWSZOKsAiIIrZ6Nq3bpMYR8euHOb6C0sl9JlI21JunGJQj3k/hU/R1MSf5RBl3dZq
qdmv6LQmkFn5rKrjkjbJJ17GVMLdccuvM4XdmqjRecMundaWxwdHFGxYwIchUUhaQ1eNuyuLR7vd
KHAxdz7KGgrJ2DhPOEj7ENZ6Gb4ufdvce1ZRPdV5J8m8cFIH/Sb4hXbroSs1Oy/253nPUNgN74Mm
I6VCDJPMj9gitXVcLwhMn4AsLgDkEWEtISmBnDLt+F4aXATo9ew256VqNSXfQTsQtZJ5i4tRGsyM
3/ssqA3cST4z4jBxxGBbFy7NAG+vgdvX3cRWkA8s69bHKlLrt2qqFkj2Iiq18xGpVQ4KcY2mtdAz
Ot2psYPkDr8RrmpLyP/F3nksx6202fZVOnrc+CMBJNygJyhHJ1IkRVHSBCFzBO9dAk9/F6j/RrPA
alZo3rMTRyGhACTSfN/eayNDBIPidM5Vyf9bwkL0EPlYUjgELTEl2MSwEf6jevcSP7hF1aBEns5c
O7Xm7z6Ser5VdegW+a5NY3oe25f93v8Vnv4Ti+Srre+bwtOGPJnuuPD08jf+XXjy/iWlw6lBAl/3
+A/Ocf82gZr/kq4H5sMGSKNLbymy/rvyhNXTklgIl9IhR3Ld+Z8KNKQ9CYjVIbEY5Qyuur+qPK3O
G8IwqY7wD7FPp5JluMt57tXRv7dk3VNXizaFoYYNn3dBsFsj9q+ex4k6iLk6+r9cBsmOySOg+OPa
q1pMhkR9KANmZ2gU/YNttOJzTYqj8GNZNw+9U1cCqXBcvWjgBrZDwmMyTKgQaJsYT9NzxEpORFIx
uHyHU2OXvm1A82bRyT8hw8zy69SyaT57WCZvvXGImP0gR8Fz6FXCAmcMLjRZU9e+os3TH+HnJ58R
7Kmerx+d4jYCZ/oYlxRHfBkSihdkRXJdp/R44ACm7h3wVK8/c25dHeCXh+K5NhVEVCcQCY3V8YgU
gMLKiATZzKR9NIV368zuoyyeQuv7+49/qd+8OiC/udDq6ZPVmepjy4XqsH/GdndbE7pkU6rwCFTR
gVa4Sl11zblz+boWwJAGSMYAt1wE5lQXj8dWGMf9YOJS8TmiFBuOTeMuTAhs6QN2cpICv29Y3bne
5Uts+qub5Wl6S08GDwflDseTq2IW/VgZeGjr/NnsocNhGtnB/yk21GGgwZJLSt6qY6f7MTWAvNfd
EtqBHibjQ7l+/7Gbq+du4OE2qRTwhvmQPUoTxw+gm1I3szHD4OqEd7Id+sj6YJkG2/3YVDVgFcg6
hY+23bt1ATyorSSG/AO62oXjM2Ad3UMBFGTX6Mi7zKCZnmMiPh5knfb3Wo9U6KpqdH3E40/ali81
6K0HXNcTSOXG7uoNyMms8PsxA9jelNZnpZls6nPct52v1471Y5llxJ69kT4g+cfsvWvKZHqowkGH
eAiZDDmcNUHMxsgMW2pAobfzrDb5FmHbrP+sH/9rq2Q1R7w8LWDpxmJvpgPtrgosNGhDREE9Xf0K
E61Pu+gzUu/pB6a56cyXp78ZmrwZhwqkS5MP48q6ZJR3VWuHCQXhnkrEpsKCYW/Y+HU3JolXH5NO
AO1yUBa3ziKmXeRVeVY391aC1bkZ8J4gpdD6G8uMkOTQxIJoCCcD8B+7rvcH0WqSeHkq6GuxIzKE
aA4sf/5qgnYdpOtT2YbkwWnjwbYNrdlM2thuYQGV1DhIyt69f8VTD0ci+haeSzWP6vmqOtRHmKu6
aeAsxvf1YGWO+09gsMn5NlVNyCYn0RTRFiLKLpDzcm6MqHziOyxa/UuHB4H6qwZCs56BVfhjkaZg
BK18eIod2OObKOZ4dnj/F68WseUZgTKgr0C5yWTKWRXN5onNbiB5m3wYD7XZ4oTGXsuH/v5lTgwa
Szf+VHmFtF5mnlevYhpKcM+zy8wi5XTX9YBWvcl4xAbbYbshA7EiqePM1K0vv/1oOrNMvgmX6cwh
IcNYN1qtEA006UYkBooJ+uMcTHNysLzaKjcJESFfZTUBBxlbJySjU+KiO7TYN1hP0PZ9ev/+Tzxm
6veUC9l6WEi8V0NRTsPMZqLUmFm5mN2ZM1kofXBu+J28jEF7CGCFKRhixyM+tzIJlqKiWTMP4jID
t7tDggoCMzIDuCygLuW3YVTZpYtc/tuATn2BnETw0ioyG6E1UioECYWbLjL+sm7KQGMd8zxKp5S3
KQYf/7Sp7FMTgR0DLYu6rcUG/5KdTfj3V6FialDT1tkWso4dX6UKGw5bpPn4IRWijxxI6ClUhvn8
/ts81t6w27NMPm7i5wUtGbaaq6+cCgYxiIrHrJtRvtdsLOVQLj4SzSTRAqaS+JRgBJScO8Hl+1c+
sSyy3RRoHug6UuVefa5GrAbyZBhHkrIC1Vo4vTEQBVu7T+TkIUNV5QcBR+wLGqox9sGwJ/fv/4K3
fTluXpoIdyzMPZLfcfyI8bCKXrrLWoPWbYPlikT0BCd/nNoJctsxu6gaQKhtT2KpdKrmOk30/iLV
CdOZM6e7giw7fbDCKWCNbefhzERzYs7nA+MF0R9FQYnA5GjO7/UyZk8Ojgktq36X2nZ/H3KgqzaU
PIYbmnVVs3//gZwaDCyDNLkRlnlvVhkFEBY5pw5zwrVyULjtjFVAK38UL8mQugnGhIbFh6l1py/v
X/nEpGrTkGdto19kMLsc3yslHmw6nGdRu9bswhqTAVmNA3R5iZYybdH3UaIOzkxlJ67KAKQzIRz2
pda6AaKMsBkyRbG6RrbtC7y+X8chr9GOmiNEWwvrMQLbAa3/+3crT0xuLpIZm6+b0x0Hv+PbbVST
jz1yRYgHs3QZdCXNDK02dJb2ogZUVwZ0QGyq+DtQ2ITv9Ik5XJl0RX+jdNY0f6nwIWsehPgd040i
WAMUm06WZW7gzrZCojljb5p/xDkBOBcLTzjwrXCgZOFkklw1jmEI+PXMdT+5ocxJI8C/AvUFqN90
if0F5x3myLZAF2ME6i504oSwmyEZrk2MCtO2RuXyZLjgOUgFMZzbBDfudDAIvgWrWyyAC0x+EDyX
2ibdFEVOKcm2PYE7PemLZxSRb3qgfCMcgk3b5WNeJDarJYn4OVrpAgpq7hndNbjOcZfoGVhswGrR
oQ/JlUryVADhycabxfh1TUFf3HpeIsHC1uWlO/UVdADTu607gT7UBNRw5ms+9cqRASEv1Pm4gDsd
v/IJX2RbDGDtktA2P+pzZe2cUSNf4v2hdWJWdZHqM5nxPBzG9vFlpNfQTg9pnRCoVW1RP9NLMUYg
nb6LdgoLzEKxdJcWsdtRVaeSJs7sqk/eKLI47F8eojl3+fNX+yPg+DAEJtI0QFTrX3RjajfkM4Q3
79/nqe0pZymLL5eOL6rY1Y1ygoO3b2XUEirwazIbQbIIcKteIPP9ZC1U1yknZ7tEhnAA0BPv3VrF
Hw0iSy8r7E5A4bEBfo5K5u1EzGLj6cSD+6B79TMP5O2syqcuqXhQpGGSEasHMnkCpXzKEkv2JytF
QTgqqMnkuSohOs2Tp19CD39WIAvOrLD6MqaOd42SjfCye+fKiOJWi3sBCc8rI/iBRVLjTTVC+oAo
vi/FFFpEimNuIs3Z/k25h/JlGLZXiUjG26bsIT4WUf3XAhMANZj6qWbJZY/+8nNfjYxJn0j1BAfu
mxrM6rwcW+T3Rn/mC9BPPG+GvrU0e2zARvbqS7MHqQrMDpqv7D7f0mNrt3UzgZjS68E4EHQ5fxw5
8X9FyEzLpaG5BYMUDwTkplLuwWyQKKhTUd80Qx0J+lnZvUHo+gGqu6QOH+o/3h/Ky2S/fkuoCRYF
h4uNX6zWvjGN87LrqA+MY/kDPFSLy1oQ4x2Da+rOPJy3Kx5GAKrdSwKGjdJw9WxCOLOaPvFskOG7
WM0bHCRJZj7Vk7Cf4jJnc2FN9pkbPDkOkRgIIRd16xtlUZtTd2uUYBx60ZMDuWMvAovp2UghUmb0
yaKdRhb1RuNclRKxRyCCuTQHwCLGnh/T0TkjQjr1yDlGU+mkxsDXsVp/iShS/ciRyleEauLlUVSh
NCD7pT/GKjizqzo1IBHCuID/KAQxKa8+QzOyKQ54PHSD5NCHfqQP52MQr9lzeCLy0otyoVtuPc7i
40UYB2Qr5TnCOIx6btdshGGpbIuyKD449hypL14WVu0ms6MOAE5dePG+m3P6WhPJufrF+4PzxMck
l5HCccczULysptlcC3W6Ffx2Z9DHezCgCUB3WKQQSZsDrf/sg7HQZ8H3yvbMWH27lDFXLELIpV7O
g1tdOtHnhtKER3XGNWH0UJmeP3dJTnKK0KDE3OOlam9QCVjWP8Ic509q0Ik3fP/2X8Qpq4+TkrxJ
XZbqpcdac7yaTYiDVTXo/AhZxJ/GOrEI0g0BWinriYyR9mKYib+IhdkB0tWGLwB6yDNN9Sl5qkcE
3InlsTsLqkic2fSceDGWzgsxkTpRQrZWgyqZ3EEYS0y7mTn61x5lOBDS0tA/xIPWzoesE166D0hj
iC/JkCryp/cfzNtVftG8L1VryEukh62+oEkL6IeDTadqLREU6CMpJRMexvevcuI7RbfPs6cBgiB2
PV0V7jR1bsnEMTreEr1TkzNZGoR6AnGy1Zl1+sQt2QYHYioO4DVtudpFJiVmwj5j49KYVDUwE5PL
JhPoQ2fG9cnrUPQXSH1ZnL3Vm0shtlo6Jh7fKYL6Miqg06do/M+UnV+ijFYjlyglw9IpGuLXXx9u
nAzwnuyXOc4jRq6p5vFzhCgChFxctt9ssmCMSyc18I5nerZF0pEgfdDCX8bYgw4auuy72+tU01zL
+Z3HIXRJ8IL9hn/MBP5TYlsuJ0dkj++/8VMPh3KHyWnQQaBtrI7k1BTp05uwPOgV6zswQQQHikqe
mdWWV7l+NuZSLeR92xQAll/xaidCX56qBxQqXyt6sGJMpYfYaPUnk4TkGzaw7ZlxbLyt39HHEw6v
gcaXxLl1fMGaZn3LLpiQ44jaaaVq7dkwaAaYc9uDsULIFOeBuhG2QEyTpQOpxGom5XU0DcI9YgIz
RgtdeOrmF3brhvvaxTHgcTq+LDXzRpIA1d4kXduc2WWfehuL94XxI4THEev4ZxtzqfQK2IWPmKXm
QNrERF+Iaff375ze6CIWZao3xbJpefU2IsAyvZVxqgU5al01swWzT2+6M1c5NZdYaNwtFn2+7vVK
NocwTMfFY9qSwLhtFCnOfgWAheRgrMpn5pJTF3PZfDK+6O3hjzm+JRgJAoLptKCy8ugmHuPmsoQP
cJDEHZ3Z5Z96R3ziCEWZUFgRVu+oNSGiFNiUcYm6HUGfTXsJoFzev/+OTmwc7QUTTPmZYh2tmeMb
AuHgNMBFGMAxNh32+M2+nDsaxu2DaottgpTqzPt6e190ZhY3ILYiZNXWalSg1m8q0AvhJuQk66eE
fN9ZnabOjPC3L8qyPBM974IB5rS6mm90vdDTqWUdG3qBNVtzAkCZs+7sYDKGh/ef4ak78iicMusz
D3AGOn6GfaIT2IWfb8M5ifBt8kX8sG7nM3PbiWoIBTwUhCY5exYnzuWWX31OKVi/uAwKAPpDi0Mq
AxKCkrn6UM8WglXwb99EGia3Yx7V11Yy9RcQgbp9mtgwnZr+Z0qK/aPCrvdBGnPyuRVF4J1ZAU88
9BfHJYdAuTQ1Vjs7aAJmnHsMJgTxVNG1km6K040e7dfA+Pr+Q387cBfLLPIhJmDOwOuZV1oBJRCd
gkgrAFrjo+huJs3OQQo0alnwmvAxdsfOOnOLJzaOx9dd3aPXQWkrS4avFlK8tBrze1JV2Z6fMm8d
IPqfMtO0D4mctUtn6uw7b0i/56k3k7epwcIdOjA8UzqW399/HDxhXv/x2scPW9pJHEiQOrirUZjb
Ey1kbybOTURopdpp1rQnUc1ZdtXAm0ke52Iwsg17S/232/IVojwN7AQ2VJcgraqGwts0jSZuC6Li
rX2Cl43jgBm6j7T2bHmB1TZzDrjijc+J1YDc7xxF2M0whLbGRtizSK1JymlTilmHOU7dHzJRRZwa
Wsc0Ysfcek16RajRbG1pYRk1qjfg2sDDZz3Zdio1OQuMtvgnm1v7gVo4R9gZHtc9NakFPRk2Begz
PW6vu96CAkQTCTpZoExlbfiVAOTqkeF9kzlUOFlhl2YtKmq0UyhApmfTTrJo5zVQDZdc4rLhORnV
NbXCeoKH6iKNSed0/KmMmu/XRVhCQB3swxsnSEMc+AlVJlJcvOizQwxd7LeQ9ZA9Bp7+uW6IJ7u2
xgraGFszelkx3GcI5EUJPbPqdf1Hp+nFD49qZMG2LBJyn/JM5q0AfYmAQdPkJy/lQaKubsKd7pK1
Ag1aUUNp2R9HRNob5lcY2PJXSzI5oRvWIK/CYEBkllnDcCiqQtsqXYB9oRrYsNdondTxg7abf9Zm
Xz2jX4MYzhMeg8Iizziuy/uBSNXFd2+23kbPTSffWwUwDlSMTSfRETQo98CyuQ9jRK+Hk1FUjQfA
AJDCtJiYwkPUxNlDDsHvS4sm44ua8nsEzMllE9uNvnODvPmnhu74MyW77zkAav5xzhJ0ihO5Rb/c
USlzo1VaWH6UoqhAcElwzlszjyKi52DG6ZtaTrAeWoCiA+khYfdJH3qnI6G71T9T6DDnK1B5rrnL
nGTQt3nkpETfFvl0cPEFjPsxmoi0NYaOzGvQ7YBk+XbvRWMj1ot1V3vu8Eb9TKpGzn7hhtEjACZa
3ZNqaTqKYJT2ppqr8VurUwX320ITT1md5B+wbYAkzA2ljF3aYAq66qUD4gHmXqfzxiBpoBO1g8dp
zAw49kOo34y2TbRXokR3S7519iOFu3ybSaf7kQJ9Ty6dEQ54nbH7I2TCZnDqevtYJkmkk5Ick/FA
7XUK/dRU+vUEzdDZWXYPB6gyyyra27oS9i7yBIRtYnTpHhcB9HV/8npCwon3ABU61lXwXapZYyHM
JbqSeQqQoYqFpRrlVXRQmlpiGJ3Zelz4ZSCyEDqSKQc4PtxK5TbZQbmh+lWYWvKNyDQ9BUkm+gZR
ekHJg6JW9ZnU66Lc4gIaal+jNfkDKiSWraqIm35ThdKdNwhqpX1Q9H5IFxq9otkpO55y8slr2P21
B5vuQhss5PaLqvI5bdoyBjozmdf8XgNlk5ENv1PdKT7pPQdMGJcWgeNO144k2HuOs4UbPyJbBST2
T+mBjvUdoQVf7CIsb4rJTeAFjoH3TZTF8AVkF7JdZ6a4jegf/iUeSQ0aeswJz0J92+d3WpYvaI3I
6D4RBjF/6ZeSRN+AqUcZUcBJnzqD+Oyom7vPoh7NgqOARUioTnyLH8yW8dUZouBjzJTdbyIsgw8c
/ud7kiUR7xToQiY/rmdzOqBJgKoUmJMcrmpXxhWvvFng2Gi2oQqX2c+u1XGJjAuDzgJlZG/DWBvv
5ya2fuAnau/ESFqmX8lB/BjrnlQ0zRtTMlZFDQelZZnauE2c/u4bSzxPiUDbm8o2vEe6RVa7FlvA
BvmOLR5x5QrC4MvZJseAJszD6JILBiB0AI8C6sy5UtXcNVtZS0I1+44gJUsO9UhGUp+rLSDnDBz4
WLsHKlrykw7AKvRtYD0Pwq2jH5zSKJgHgXS/G5Tsn+Op7x6lMaj5AjOTUVEV4Ov2kU91zyIqgpcJ
CI/ImNS3jWMjjQ0jQZyca2rB71JZ03OHPiJ9tM05+8LM7bk3QnI69rOqKn92NmDqC6fXaoSH45RN
Pp/vkwvwEmeNYLHy3SEeHhtBG27HGZUWSj3BKrpepPsO1Z9Ih/s/mkTTtkPfKD5NAtixfqjhJg46
MMBdEH3Q6kB8b/VW9X44ZtOvKVXEyiYVFWbw/slCrJaFPfvSi7xvqUgxjzTZSAIWi3Z2ZdGd3KQe
CZ+EjJrGbZc1rFudZbb6hTHZsM9R+qd3NKwD0r4dDz2YV5ey8yPKkhBr8Mib24Sw83JbznS08WBO
pNh5udHSLokd7zsXgMfW2Wkb7SNw7eXOaczoaXTnxjgEaHaaBMBlZobRVTjywU3QZ0OMNEneMgPE
lUG3XNP0bckQnC5Cd9ZuW9uLcFjAtf45yylvt7McjVudOC99R7+qvACcR+tfi+DbyBkbGuUzMy83
kMuWNqZolLsLQg1jROw2yKuditgOuLW9+8Mui/xzZpMhQjpvOe9IuSFvUdR59GWehyXzyZZKbRty
7e9h+lFynsPRjA5dZ9KQZHIIbULhHONbbHpzRCQcCwd66sn5CJ6T5qsSAf+eVtQRUOjAETdNpUpt
WwmtvAsn6cUgCq1OHIypGcOLXh+8L0irQ1J9Ysjh/URqJny1Rn1gahZQmgjFDW6zAgl2bnQ58vkX
wRBQY3mnyJezaGBWaPNC9G/lxqjEDOUlnQmSgO/kkrNJDPSi1tfghzoR9c5d2LoZ4Ve8uV9W44xf
KWBCMJmSwHn0wBAPSMgTIoXMus6/syfMDKQOXssAH8Dq+ECjzO+TynKUgez5tE2YK8BOtqMsndRH
l5k36D1y4m0vMW7ttvfutKTrHqoggq6KPe4uinRnuipavl4DFCVB0qauHpqi8QjLGBKZbsgrGrJN
MrXTNzZ/buVXGHYSYKBjQxgdINPBr2oF3Ja9SnuPdt34msKrY9KaJ0BWaW87mFuiYuPJfqSTHYlt
X9Xeb7Lfte+9QTsTLkREtpFWm/EG06Ae+KIIi70Rj2LYm+akX1hJM3bg9vAUHxojNvYOfen6wW6F
SkBcGUP4wPcRwbomn6bclHyHMP5Czf06ThChrqokKbJr3GMDGQDQw5JrrBkNQpVMZM22jbIkvUzx
un/oi7zUN5VT99ZGgwwF2Bd5QfPB6uugZrnLUwB7OJyI2u7rojsY2tS7B8cgU+9KuUnKPgEfDYz7
QFjJgfBsieipnzqfaFb1lDVa8ljGhqd2MI+JMctaTWITwTz1JEozBfw2W4POniXNsY52BHrtoCun
07YfvPQZSZSE0uGV4rOVO+EnqwQSemU4KroqcTjNWxKQ8z1Aw4ltNkPlY+OkbLGglycX0FPwgLkD
pOqCQhkdKoWMwEeyseDj5yEGdafgkuxauyUGzZFYJy4Z7eqiSDGebU0P1jZ5Z5pzkyqh5zsna3OH
bAXTI85Xzj3bl0jzws04tt4DWeajuy+nIfg1wNhz9tD2wmzTZJZRXBi9hYa5KN3o9+AkAb+NzcqH
DFPkrRUYGDHIK7AmWHau8ZPVU33mYyKDBd9Jdl+ao0V1pMo/koEDobAyguarqLziDl12GsAYIbSx
HAcQUo6RL9vqSgf8T3g0uRR9SAOdVkB7I2XfDRurAtZw08w9+dXgzfWG3D1VXTh2meCfHNkU+KRF
GvM+awmf3Dc2IMhtiSjN4gvrU0JL0lDvt0k+JT0WJPx6DXU42/LTHuC/D6Rz/oxGvr61UK2bF9E8
wV/uPKJG79MRYxkgUtwv21Af6hoAXJ3ni4FKTheWCUrG/69wblIT71TIgGZz5bNJJIm7G8jjptnS
GmdqnCe6fBQ1HMzeSGrQtTirgk2aZR4p5IjF0smqUCB3v3CbcM6bIpRSrh7wHFyLkvMofrRN31xF
Ang8+arBP7ator+v6xAzLhxSrfHG24t143URZELaVTR5Q5adZUSgpNP2Hyctgg2JJYQSnjlTnzpR
g8FBRYYwikrm8bUsKOxmaXbceF2WfjR47XZsk/Z3ARHap+NtnDnDn9CtWZCMEIWhlFokuqsnbdbI
FypJIUnadIhFNxSdP2vzEviQqV9BlI+fbKtgCtTz+inV3Oqunjy56y1jwIY3JxiXAq+q/UwjZBO3
NX3t95/IqaKLjYadgi5KFH0tyEGiKUq7rZArh/xKhdNuhkcJFX+GX/exq5Bb9AV5qe9fdanVrSob
VBgQcuGsoivlrWp5Qo666gPkXElTE/nged21cBr5Twqfd2sG0Ppws+b24qSlqAAc+0zRdxlTx9fn
A1i0quAtTI8mxvE4MEIvSLF0hqQIJ9MVEUjuRTvk7dfWKL6zMw4+KoD8fqtpf22xAKtPnRSGGnVM
g7bg8YVVrHkmzHUsFtrYX3EEyq9MEdTAmmHH+8WUfaEXnpx52vbbu6V7DkqYog79uQWp9foL0xrd
IzIB/aYZJuYVJhYOCzN7IQD50Q1/kB3ef7snRj2TC3weutEIJai6rC4oSP6qK/SQ8JnKPRT9bEcG
F55KxY6Tdc0O9K2jJKulK9MRer5Xc8xBzxk9eKIu9jNKXVJuejp8UHWizUgk8bne3omHwlLILIj2
hNr/Wtg3JoNbRYYK2YhUBBunlMlFeQN6dC9q/df7D+TtcEeCLZfBjtIFpfBS6HtV5x01keW4p1FA
Qfq/8Uqn0S4SqXn2ziSAADSxJ8PnflZaeDAjusE+5KPCPVOlf2u0oaaDB4Q2JtnTHClWvwJtnYXj
cBE3BFOXX5XGbLubJorlY6434wPWT/2bCoaZQAiWHrmdTIPNFf4K9xcuVPC67z+UE3XXBbdFw8DF
2rEoLI+fSmy6WvViWxiShlSzbAafuWwyyCdz7/OoXIILIjKPyxrPJP74bdZj+K37YCA4KRm+DtQD
d31Fovn7P+ztyFh+F40nNFC4WtZC68ZQnjmRTYzcJsefOaNocGLYoNDOtYtsrs/pDd9ORuha6Tbg
Gln4Gy/P6dXowBcCZ1aF9MuL0X2eaFLR0e7alB3EciwIJ3bYSdqjtAFKN555C8tLP54JuUMmInor
TIm0245fgt0niVkFE/pWTLWHpq6gfQKzPjP2TjxSRh4fAcYYKE9vhHW2ncz6ojSMODZ+StFRf2xI
rt23oPMu8VzhIn7/Hb7tW7Cq0AbjQ0GmzMJ7fFsppQpNs1jW+roJ7yyycrcFvtuN7HDi/PWlHDpt
uDsXD5t4MZW9en0DYGq9I5sNDVA/QzpvExIGKBISYKnOTaxvJxKuwGBhj0tnmhs7vq3QwWs2kA1O
uGJEWEVfVM+Yechvm0mC+xANoRoxLY/tTU4U1sU4G78NUnu2aCrFpuqoIvfEnlzJBk1l3WtglZ0g
2Nu9JHQvTZ3xKkP3euY3n3gTQNKgyuCrY9F7kVy9fjweIdBLIuOm6glbwiDewURgLtrHYp4v338V
b6cUetK8bA9NId8w28nj5zNgkkszF0oEPWpBoFKfAi6HOaN+JVFTtHjUhuxrYaM+ukqUDGkrGVA+
vtcAHwDCzg28dDdHBbY16WEY9xUweu9M0+9FF3H0xaGWcJmFl8YO4sR1H9PsRBtkYiYRgq7g9BzG
CgQksauzt8koX0NChseUHWxI4QCQleFNT5XIWiTCMF6xi1tEr6GFaFB5MMfvawJMsfpVRBOxpyxR
j9MK0m7DrDOa/ZDWwE9qkoMM38CVVPlsu4rxiryT5kOfx22667JQ7eC7ROpS6wNBJ0JL1XTb0qow
znwpL+vc6tZxCC2tb54AcLHVZEPACmfWMmDbZQKEGLVaA0st3PQbBQiz3M6EF4Az5iuDnzPJrNqz
OBn7JPOydBcpzDXX7VzGpt+bc2PdxKkVaLuMtsOjiej9p+MklBATTwJYsTvevc/+q/+W5CUUDDHI
KdslJKAubJM4enx/5L2ZRqli4pqFDIojQtLXOB54dRiQ5i7NaKMJjnteYzmbqpnGM2LItxsrtAOc
kqAXLhZwprjjy/Co3Jh8UJSgfUBODcwGdWiLqY22WS4b/ECuNj9NJJ5T8I7Jb2gIGO83cV+V26Gi
x0mljlSwbag6vNjUOwJjN7gqmc8omt4+DaxvKGTpXBpw49aiHZuCt65o7G0cPVGHkKRf4tZrcWZR
OXUVaFjSxdy1fEqr0URlxEr4WiklEXJGZRzhwGaYCas4M2zfTLqo9I0X1B7ajeXYcvzQNRxmRgtT
eTNWFflsZC8TpzmrHRDpojwkobKvh6VntFlibq7AqKXW/v3R9WaHwC/geWLKRgQFc3I1ukhWGgAE
8QukUWr7lmxD38FwdkO/loD13OwU6Qu6d4DH4nx8/9JvVm4u7SGH4qSEJJau/PHNK5rvvYgB2oYj
kYIj3pMPdBqDB2Yd/V4Fab55/3onXupyFnUWFxWAA3f1sANcfOhpKbl0VSouVSZ/Tbjsz7xR5+1V
Fts2Z6HFobnsyY/vKuA8TG7RAEvezq1nAq7wl0eepKbfsG+Idkmbhiltygi/TSz6YtjNGEinCkXY
SIUJNUZpDndl3PY/NalnS14M/WKnl2V/MZBC9YyqRP0IwDMxD5QtVfbWGOcHdGzGLXjZztkbI1xE
OEFELvsDv/SbqnRP20EfGeR25puy+Xi0McDw1ObU3Cyn7O/KqYKyAHZJ0PUvNO0RRFES/OMSWDBc
4JuxSUAclentaM8GeHmRCWekHyET2HYyB1lG+TmXROiGodyz1KvOR4JlPxsB7uptU1XGPaeSsfxU
UgSarpWRzsjM1dDVO3TXioNKq2DvF1UHz4budvtlRpZFGkVYWWqbRBHwq9juCSLu0hm+HwF85Z2m
kee3JVqY9hXwOPse+kuDi0FlwadEa4bvbWVXCAgwNLRfK9rQl5ZTdQg6yXRt/kwZ/4c8gbXLtPW/
U7g/fS/m78Ux8+Tlr/xhnkgB84RlBdbCC/JkWZn/ME8M7184HVgoF748bKdF2Ptv5globXAY7Eah
9C5uZz4mfsP/527D74WDgvDYWtT0SDfdvwHuHn+wLsJ/nPKOyc4XCypnpdV+fsAGFHYaedWBUFTm
PXpl+7gGI/lXu9XlOmQrsjfjJCY9ypKriQFy3lTnyOTJPKmSlB7d2NPpmstnLJjjmVno7T0tKlOD
fgV1Gfaqq1k9NcDO1SWelmgi0LCoarbxQZ+dKa8eT+B/7ogNOOUm9g2Ck8PxVBe1pKkhqOOOgLvd
k/xTkNPFrvcudUE7sVkEmfhqZH38s5/7j6LPP5Zx0bX//Z/HO36uiNbcY8Asg0ViO19dMcVf4NYN
dNpEwrPyszhWpJwkuJRjFssz2+lzF1s9xFpM8ziZHJZr3Z3UIYOP9pSGJvV/7ET1mXX4zRvj3LbI
D2EuUz5mnKyeZcfi1IOR9M2qpqcELG0bjtbfSelfnh8mioXF6lJAo3B3fBUy14iaiti+uhX9qxTs
26FJHWQWqH//arX996WWa8H4wY65dtfooCr7SSGVgKSpX1rcDIJRazzzUZ16bGxgBJMFNVfYxcc3
lOVohtG6pEjbJWlAvUtmIhC+M5vjJXbgVSnjz81wrmKDRnEL8fbq7RiaQ+yuILk5DSO32jatAiXK
Q6yi7gD8E3cAspABXvJg1d9DOnTTDVWVWj9QqwQ/lIMCbT4Ziq8drSxunX3AYQm7O9l4H6ZCd+nC
IhXUUdQDf9l0qrOtg22DJCIJu2xo7BDljiVh1MPfI7mSxOuY1FY31pB434nDqieEQCax8YWVtw8e
Go4agT8J69uiL52vIQCLcwa75Y7/57z154kwUAUvmHaUZzvHD57ZICQ/GE2dB9mGJPfJFqiBcMmV
TZc+2GSTE5LWU4ZRgvQ+S4u9u/enghNvHnAAJS1UrkCv1z+gaweK4VBkfSxlrm+MwEAxAGlnRvGJ
OYCCOudKPk42yespLiQOeKDBlPrkD6H8GwzrmlP2sIX+Zv98/4bezKYLfteCL89tgWJYn/NIp+li
y4LcKAnK+uWoga4O8ru58u3GjB8L+prWX9ElXl4ipylWZyDVALnW6mqtQgKJRi/zdcKRMTepYR+T
63VmmVi/KYMGHBBsunA0RPCvrYYKNIEmNvVg+UY1ZGBE4KI9QKcwnNt7v70Q9ixWhWVBAgC9ZiU0
KYzhSEvogOp2dKXPlk4buFWP77+nU1f5s2HgGMrQW97jq6pTqRCCRFqd+66nqBf0iwwRUdCZgXfi
KrhAF3o4VyESZzWx5aMuu4KyClptO78uSxsG8ZBpZ45gy6N//RUDWqDsvfiDKBEvldrje0m8uK/D
2Cl8r52r+5gIw63WG9MvPf9l9LAki8jYvf/0qHWvr8mejXYgS91yWUR4x9dEsBhaIzBO8AUNuGCk
5USXRXlBRKVb6XFx6fae/YzKIgigl9c57NcXdiUC7/ow5xXqSl1kRnYRsXz1uwG8sLutbSroPi2/
ntxB1EPuriWRE15un08/CGwaHVSrRpNv0rJJf8/1mEny1rrG2LqlbJI9arCEZHcT9wy40iJEZZWS
CbdFZIpkQTdnl1ywxNDuDIJUq00xO5J0LdMcHy1PyW8gOTgg9VOEUDkLgybHb2WOFwg0bNMn8RVe
bkGgVrPLxrr9Z4JqMUONMsidDPD7QkWoHDPDfE7clq9YNBHC0MsfCdPLoi+ZC9h3pyOYRi3gontE
Q4JGf9eiaVd0+1GY+RMt98gnpEFPr4iOHin4Faxj3zLA2+mmpCEl9kCwrXqDeTTa93HQiA8u6q8f
QIO0+skTPerIpBslOJ+gBH1J8LheJBzywsLu5yvhIST1a0v8P/bOZEdy5Nq2//LmLJDGHrh4A9Lp
ffR9TIiIyEj2pLExdl//lqskXFWWruppficCEqoMz6DTmnPO3ms37otIL0jSOZ7Zc90V2QoEC4Np
fwr1tCFRfJ5AxWLND63KmZCYj8uEKK1H99xvhPI8bRNLEhehmSMX2SfkQCLskbX5ZfISlBvNG51P
8M/p9Kw1VfzhNiOA3EFjaV/mFAuB8472Y0a4NQeqqtrHUTHx+pSOvj5adBoyaskWj1TjGNND4tlj
cpD51FSX7LBqjTrNb7Wn1qtnO/C0DFCV06fv2iL1JpTonN5oIWdoy/rBRcqaT+Scby1G7WnY1i62
bE1UzBVbY07IDs2hAKehaFXL9HOk7N9aShsJKyXK990tqsGKtNGKUzqNlAY7tUpzAbBTwpdB9mpq
W61PIBcDWYmXQMOFLnZWikM98HGhvGuwtFVQM+EYgzlF5kV9bZr3xJtnDlxepx1+gLoSy6mvYlM7
eOQ+MtvXS+S4mq8P5bZoC3zutWfkL/heDB0jSFwOtPGavt8rWKw5AjOtJmAxXtzXBMs8A6FR5g+V
tmTmoV4kD7ZGJjUeKhiFVpBXY6JvbX0qzLBdQC0FeZ9J96dT6RUirp7Q4y+I67N2PTZ67tIDx+Vx
9Px2INRbKdrRVuqM8hOuckWacN2pFePA6KTrHml6LH+0uiTjj+ti52xAOM8rWlAjk3cLcRl1FAOr
hwLkANJANJ3CiS0MkrqDWlmdEaQtaW7oMdE7GCKx2o1Nmm59QnWEtYQMPDeJbDOz0BqNCXfgxpJZ
dYUFUfRXaQahrI58y50Sa9eb1eTYm56CVptDAtSBFIc+lBjY4I1twcUkX7o4Ahys8k1CqdcjqVmb
d0Bp4lDlYFdv2XLSfivo3qVLQDCnPSBBzWO7e0MapYbhu8sUhYwB9zC3GxdZs594xZ5RQrYWz7lX
oNiZsSjcjCMyeDg4mEQaHUtcniR+tK74vUjQFl1K53olq3wO5nItP2Ieq0fLvlNzRM/FfyQbXPcC
2FzzJX5iaJ9nb0Q5PFVzYge0iMp62wAFNAIE7AxxEEkClbMoE4ja00wDPbjdcVP1085dA1Lu9Cn0
wLeLvTb48BtUWTrqx7SiSw3NsVX4LS6pzUHNLVXfLfOYxFdANMc8wsCI60LCiiPSeK1aQr7HXLf2
hHbrWYQKKL/W5oYj20aeBbplSGx5yLweXGPbeDBrxGT6t6WVQHpuB4N/fc6thejjPq8ehtn2pnvd
SShj6E+1886xY9IulLAG9mlZtChxpdTviOte46Osp5h8QF0mt7lTVjdU5KRB2WOcPfAzsEoB/tGB
43dMMU5gxNibjQXHICJiZ/LCKfdS48DwFh68IRtAnZopqsDUpuq1WRLkykbjlN9D27pZUE/CplJd
Y3SibDp1djRxOn1qnruojaSSAFCTX/iCctTkJ3w3FycKAPlH08gHtZ2zsdUPg2G0TRATp3FF466m
CYZbjdRXAnAvi6UiUNRlV3ke3EGXSKo78TijCqg3KNdSbBttQilBo9ky6Dauzofk6JRBpQuGd6km
mnfgE2SmrqbRHvyW0PNA9FRCxG8pdmuy1NZn7dLG3YohJVwyc4bpxOLASpbjxriyckj2Ad3cS3wr
HT87TPUWX0MjPbMI4Rz1/JKDnTypvAdzXxFc04b63Fjpd9awRsiYH+3m0FWjW/ICabn9uqaLI09D
pbuKdMUBQXlluDCLVKfqGt2QSON3i7+mNpDUXXkw8F0w/Om8ddr4jB2JlEiH1A7zFoP8A2xnO43M
CuJx6HZiakKbqYp+1RcaMQfgT0wvBH4/9ryghWiOXlk35Mcz+SqiBo+P2vl0VPTtmmbxelhQFY3n
ugD0ePLYeLJoFqR6R1hKF/vdFllh6fQw7YLY544zeev67ZI9K91q46iF+RxHxInb8bWsyHIuUCWC
2T3jpG/hk/g1ich3dtLK7jNOG6cjWjxWBLWYhV0RjpGiTG/YmLP92hsgn6dCMhHW2FuMPb2r9Kkr
krjlW3WmJVx7WD8RgFuNLENMNWVIMlvGlorbBbXYMqiEEZ5TocXIOhv0Syk5jVyiyqCbqyyBF0VA
DAcqdyfzEcCBIlCTMAQWeEntTx4m8meO5nE1sbjYShzySfd4uloBt6tNp2nnNSZ7aNZSDUY1inJv
Q5HccIcBej0ebZ9OUJDNXMqWVLPXi957ImKW/t81VgUiSEeuLR3dbM6tnSoImifew21+LmyzXuhl
afJEMxtrGUaDOj6hB+mcLWsf8h+hpY1PRGrvk3DjCABfNIracDKq2NogGcifUt2YCHk1e7sPhhLd
eCQXdXm+Zas9V9XKGvHK0uCQw5m8bjkb1i4sM83eWd3Qns1Ei2kYpstoRg3NcRWOtrk8q37Ubvq2
9dDn+53zE7ZWqoMtIAAjGhwn1qMxFjGpRzFNg/kn8hX7LdZ0Z3yc03nWdjq2TaCiKdyDYEzsrosm
rn4vJukCX5mty/pcgALzglUnpTgEgzkvR3OqlSAqiZTVxpkaFVR2VvchUF5YKnaZEgyMnMV/yrsS
j0/pk8sK7SvTX3PlapfkbVtx/5w7Af6vhsHMML0xH6wKY9chgSaDCLZDkAuUzaWodyu0/xgcGCYE
Q49cK2g0xUq3mxRLo5NDsHHjKd8xu1zpMLGj6mFD/IGFD09z3AgH3ezduTV9na2TjL17jZmMM9Ao
5jIyVVZgKS5FeySZOCUN0WyMR2eAuEFaV1F/jIN7ga4Os/+3g7jT4Lu3eKEuMzKKzK4ryGnuvTrj
itCaP5BpuDgCsxKgDCnYhhkQmitfuwlzfQDEEzdSVqN3vhgL6gKy+2oT1K2nHEWU/wXtU9fr72Ao
EJciRoVIHRUAJsSyN3ygF7yTIrCd3nqWSk/8kNtaeUJh2JFt3jNdDxBwzBB0m2y5+/ellPlrx4BC
yoAmw3jyEmmJLOGPlRTq8Gky1gEOxsCl52ixOLBoDXG8nJuki51tlg6av1tkbGE3zaY2C1SxLrer
AVYRQCqpP1tcwjU66bpc7Z03V8CvLEcOzW0JKbK+t8YeiH1KxbZuvUTLxSEZc/E2NNplbjWzG95R
aicZCKc6GwKT+Nw3ZLip+2isrnmwh9pxNxB8k2dL5PNzvpqxf3MJ89Z3ecF7sdNwnvkBjSQ4rVU3
qfHt3z+jPz8inP4OaX+uT1sFneIfH1HapjJOaqgJJM4bT5qzxvsYGwPz+yrHoGct6vHff+CvDSOs
1uIyT4UlqMMvvkw7/rk7MC65qxcLBhWijMqvVevIhqD9l4I1GP6KKfYvPgsnx8WJb12mqL9iaQrH
BNBhZbhiO6Ix27b2togxk8PqFPVflO1/LtptBqb8cjDWaLeKX3o4fh1nvV1BX4k9+epnxXK1eFn3
F8/uzx+CnhOHNjeHy9Tnb6PVf+qs5K2P2WtEOVOlKv9Z5SK97So5Hf79N/SvPgUGHwMp1gwcjl++
ocrrKG0ocoLUL8c93hOm/Hr9V3THX/QUNKLE5efTUgESK4DJ/PIxuPML3+473OZ8SU2E0UGfuSIa
DgqSvrMxOqsFJGFf5pY7Bs7sCP0hp5ZbI2r2oQnEsljizNHUOgeynRf3kBoE24WxW83+5j9/JAgF
GVYTM8b/XB7ZPz1405eMmt3Lg3eHe1Ma2gF1rfsX45R/9dxRmMAURdAGZuGXV8gY/VEMcqGd2VOH
cLGVnbdZpPSW/0igx5PHdcfBxgc5TNzAe/3xtylqd2whtuIpdYZhq03pACkY0EKI5az9q1DXP61B
OnQARVyadR5v768TqXRVdK7stQvoIHXRWpIXVCrvuRON/hdf0p96dWxg2ApA+cF7wt/5ywslrM7N
mEkpgPGJCqylmQ4cZ/lNljbJFekrfjAo/z8TwlyeJbvmBRRHa/qC0/vlWSbknojeY3qQVTLeWEDq
tnjLmt93l/+dnf8fNoF/Wop/iguhC0lcSJ39Iaj28ld+n52b4jcWI+oiWPhMyZl2/2N2TuYsklca
qQzXiBOgi/vfs3Nh/+YivIV0wJSZbejypvxjdC7c3zib+EbhjzqIPJ3/KDGE95y19N8NZE6DCxEI
vAT/GJYaA/Q/rjX2UVNg3oFPrSc7YrYerRmJYViPNfkDHUpHbnyeG/lJbdEqz+sb2dfZCW9u8Vqy
Qb7PZKh9aWl3mbIySQaKUbTiAL37ZlSaEyzoYMKiHjRq7vTFczKKh+zT4+Dd2rl1rOEXXKxpUTV2
GzgBj3yWvWvq/IAXc6sc8i9V7Z9yoV5V195e8rPCxUtTDOpijsRYPZroEkNz7qznSnPaKNVzcnOS
gbozIm9gVDsT+l76mFci/tFlBullmcV2/jBzYyJgyXBo1VnoQh+aCmCEXYJr0jVg0GE16e11UrtV
OGfdcKtBvSeUc8Fst/PiaaS3zuU0eWamXKtH7GTEQmUAKrNomFJj/GG19FICrcf5trmEv+MI1siV
wl+HCRRMhGGk/Yb0OeOqSY32jG1Z43cFkD6+KMtc/Mihp7BD2kDOnJSJXkeCjCm80FIld6llT1dp
j6kxcLwGjJ00J3rt5uJVkdTi5HHlZquuzblWO/LNuGA3updcWdQ4zyIeSdPznepqKo0dn32n7GYN
3AaPSbLoZjDpWr+nwk7OvDrRVBCctciczbjp/IOmK4zFoo/3rYfobYqBkmabRKV7K1ss8uZkAXrA
tU4+5bpk3ooZ/YS4+LF128vlo3vwtUFus3Fd71yjIMVKy14wuKRX9KTzXZf5vhbmlSPqzbBYuqRH
mXbGi0fPt6Laq4TXBQP6/2TjYqNdNlpt4aP6fXTzH+1mN/K7fhi67+/h6kP+1+WvfjVyuXxTw//9
4x/73/+cfDeX3eEPf4jqIRuWO/XdLfffvSr5q78naFz+y//f//PvudiPiyQX+6tR9XD5aQnX+j9u
OtyM/2eNz/tH9fmLwucCsPz7LmX+Rhgq6xiKNXnV4nJ9+LvCR/ymszch3vE5uhgwsRP9Q+Hj/XYR
PiLZvfwHNnsSR8s/dinD+40Lk2DqhdwDGQs72D9+9dvfdx+e2v8YJsIsi93wD9uUZ6IUhfMOX4yJ
l+H+sk1x7dCUZtHz7Yp4IEsbsmZ29InODPBeZziWjdSzaTUbnUMiWWfML+1AtJkFCfQC6dtkkzv9
mM18GXa5VyftEeGLPhv4GTLv26b7nJHhViVVek2iJ9Mbitymec782OtRySX+fFjz3DHece2SFVnZ
2kBWZE43lQ7Got+tMR7Ng6/VtNDjmOzGK2AN5gWZUKwqqtT0asm6XrarphaPQgx03QrYuKiWsBMA
pcagHmZQBIn09Y6ESxp9dP6mfq4g+jLeuYuJuinAy2maVkX6ZVgWqaZRzt5N3brYOatuM+Rqk/dm
ZZNokKdcZcOYPq6aMZ5SW+8f5s6D+CWz+ZXQXnlcfExExM2ph47J4TaLmzdLVkNQqfpH6ZbFRizG
dJp4uAELcdgozW0/XJ1HzMV8PcR+Ve6zdup2NgmbV7qubrSM+rwUaiHx7oKP8NM+ggRk7etxUicy
JWsoAObbMmRjGEsyCuuqd29FpcdRbumftVMq/OSt2tfo2COinV+Ak0Aqt53xmMKM+Zli0j/GrTR3
RTfiWSDwaNP2UEQaTmBmB+7waleXQcGABT9v4qltw9IapDkG9gQ+4WZgexVgGgbZXmpuLzeLJwBy
47It3J4vin1Ub7o7wJur/zaltMlPftFfginrOhd2QoPU9Wcfk1rVWW4oBnLPVWh2yXgDOY3BUp6c
LIpK5oYQH8pre2lu65b01shzlIwv3bOO6CTFGAZ8ZSECNOP2Ck+2Fc6TwI5PB2R4JCKArlWOsV9n
2wsJ2Vwg6XVrhIgzZQdto9of2yHIsc2lgVVboxZ53ej591lGbtzW0Xx11efauJljATDEqvG2LKPX
mg+wdkCqKJsqfWQoYO1NxJTxccVwnF+Ro0CoJl944Z6N0v1MdchFB82MVXG0pY4ebDK7d8JJ1UPj
1La7TVAHJTA/PCH3cbXKPe6KO7GidulSOXyv9mDjp3es58JaeyJeF+MWOUQcUDbtfZNufujDUDhV
nnaJ2evo46KcrTHYT9myBcmBaGPlCOu/emInuCYUaZ+jOI13DINzxq+ji6Qf+kZXbBZYNv7Bixcp
biEAQNDLDFyyrIP1jP3mnjvOdavW8uJn/jZ7KcIR51kgmtZ80fhxzWvvrW1zkn2RA1Ix9OKoLUtc
fyawSrtAlZacNi62A4dcoNpuT6VLDbjJXLy3QTzYU/41lkXhh7pyr/E1agxiptEGyqHUVNPWGzFt
47Z+X0AYZRuQm1/0zQ/F2MszG5ThojDq+U5TJsU+5Bzos+RF6/aLNdMW4vesibhS+ue41Kajgmns
aP8Nizn/YC8AA9WtbunBgu8WDOIlrtotDIgM1MQopirSVnJ0j5mfkY02xz1JWVOddp9jybwEBE2t
tRGjO2JpgTYR8AMCk4RTTozY32st6WsRoDAaZZfBfcJN9zzQirlj8c6RTe7vFSn0aieTLN/R9lzf
Fotb0G5wkPK4IwmfOuGfxB36oTIV5XJr6YcUcAz00Qk/gl7ecLHoqYlkvxOFsW4XVX7X0l1OnMfa
VpCzeCJi02SUkFpHq820L4/8bjbOBHBJbztMVwg8WNptZ4Ad2bptb9OvV9+otP2NwdDqvR3qlx7I
0DarwFyU2Lu3LdORk4FuYVkbfu8CZlRt2j+mWcuuKPfpzUJjjHg1rJdJ79DxLNl6dLKUVu7f2tlj
A/AlMK2xODOlB7oQq35f1vq3Dwntnv02PkPu4PoSz4xlsOnBIfd0e+c6lXOwGdYEg3TWd4ZkzVbT
3fXdcsiG3uRxnJ/zsi4PlI/FnddZNWak6gbz1E9I0wiKyA71jg5DgXM1tOtxmtWwJWZC3Bc4ZF5b
p5l27LTeASJHAulBxk8m1IXIZhsk5ym1qDmXfrrJOGIgHUy4jEkLtD8YdvhvAAf8CP3ndDu2eX63
WO3Oguu1dY2W7Osyw3mtt9oZGz4XWPr8gTk5PMQx1Hv+Ja5zRg1+yrLSvXan/rGOK83emK3fW5G1
2j+9dL63YaQccqmPFwDNmb77Bscmz6Jp9o0UHxJokuH0t1qlHAYXy7Zqa/1BdJe5cX5Xze0p8czQ
dft5u/rLdBIZsUWQjqDMmMM+71S7tRfgQ3U5D6Ge2dtBwExTfG3bzlru6c3AhQFK0hGUyITLPVjG
2kc8f+vZtyZ+1DTIELaiv0szN7maY0/fcuqzW6RlfHTmaggTS0s+LUOp44oLbGcvRbFJR7e5Mkpj
7zbVheSGBgT++hex49OdN60Q0tLHrl+sAJTADcbDPbF906PKgLVwol/GPEm67mJT/WyIASvgZMa9
TvaG+d53Hf7O9Ng3QH5Swkzy2cN1mr4k7bQZlX6TdcbRFTmHtONtTZJtr+DAXyBi+X3qtmc/JwAV
gkykd4kRmKp5FpO9T2lh2UBHVmYa+dFxixOdu+Uw/20QleEZ2olmfcIsAyyJZO8thIZbxqb8LvPW
b4BeIhbk5O26N8fsEWvNI0SogeRVBlJc+zMnLdiXLP0+LWL/sSDfCmJAtryWGgWTR/C6Bh4JYiGz
14TAwhrCTL+RM4iirS+zIT2s0K/hkpQpc9uud8oPYa43srZl5KCY2Zjo6Tbe2HfhoFaWYZ136Rf6
mfLAXLnRhyujMFWAWkGKYDRLnE3VUpAGbBhs1oV+Ste4evEmb9n4DJODpVsr4rpbt8qcHStIbo2l
MkkTYdyh5UDB+lWl/UVtoI7Cb9a3rhZIKMAvEjTE1GprNb52p9XsLgzYJxBTmI8rZ0fDaf4YF4oy
yNdQa8Az54ZooejUDPBXxLtXiSlG9wUUYOtHxjDmdUSiWnKrg9C6WXvh7IckM29AeOXITZLFYO6/
IFwMUjnmAMHRwwRW6TaH3jTWWz9frGvJeBE3oFnQ3S/acEwKnCRgh/eiMvwAKRAJCXFpUaVm+o1M
Bp3CyzIDSG7dZrJG9cw4r7wDmHPXSdRSRaKvyKR4d1du+7tRyOVkj3Z3RTbHfabNby26tDuPK/gl
j/mGK+B8tlSLitdMCptk6aHeouF4SPqcF3owgJLl3bPuzB0wGf8s8DruZislxZaEj009uckNtxY9
MN36eur16SZhQYdNo+/1zOTpx+s3AMoPYOnpMXXHJErdbE/i76F38unD9nI0Iz1x8ZO+Doe5aZdN
LDg4g2me6ke+1vGN1jQBxIn/NVtrux1bCbi/t1+k1nfXlEDmYaIepvNYPxh4m0J3cZc0KmTfRVbD
7grDcAAmtdJJi1i16RklCVKrEUTbHjeMedthVn+Y7LU4mqlpbhbhXZXGYu9sZ04Oo8lZYmfL8ljR
gHgxYhnvJoceg5UbmDhl5m/nfIGtOWocrv7wY1LmXdbM8rVCvBy6lf5uDoYXOpNe3TF5kZGBDuSL
gYh/brxVf7XRM6dJw93PaZtXFMR6mNSJd7/O9YOO6+91yNQPbSaKzQPC7nf58qb34xaNXLYvk8r6
JG+5OdqaVPeDgoVTd3HyKQfX/WxMW910qWU9+UD6vMCI3ZybSmw/1BNLLHGa4UHpa3mCRgLYyhp9
9dMmxHJra9W4Kwy932mDy5kmem3niNZ9X0Smbkqwx0HiALMLmqzVItMqHxebfzZ+1flBH6dDmSmx
01GHf2EHHUPhCe3NKuf6vS9aWJkLgHF01vnNKHU/7IVV3ZTeor9lVSW2ugPZSXj1ywhJcTebkJ80
r4ENlLogkJMlQtXVHRQZ5OCewKUiDojDxl3XY6m7zY4BfbZrxwwWqK6Ey47kd/GJDs64k4Oq7nw1
bLyOuG1RdhUdZGCot4VzUfOR6HzUMq14WosU31OCHJyFep/Koidjkmk1M727lHbLpkkHY0OsLaEV
DHFPSJ0YeY9rRDZCe0C4HOUql69Zpxt3Q9c8mkSvnGYzuUqQ5gWFo5DhUGvuzcErbqCI25Hs5Bxq
ZuJ/EBnOevPUm2fN6W1lJM5JQmt9MBDsnS2OjrCwIJM7WdIhfVie4sY/FlM57XNorvcQXLnjA3dA
p0NyhVMzCpkh1dEmsv1ss9Tx8jiOeQrcShn9SGAUDSDDouBbOGh+QIYsIq622W2DVuieMp3qMnb9
/top2q+8wDFGHJZEWu6lyaltNP9cM0Q/Zm1P3+yCXfJXi5oDXBI7iLXeAsIfT5o9ZWdltPcjeJGQ
9hm1T2LTBtAq+7poy+TKI9YzSCiyOB+NNCTXABavmfn7dul5GvDKNpkY+m1eSPu+vtx/solhqiXk
l046HmZKY5MVvglihwzkIGZ5HqaJM1XIVt+aXf9M5scSMDSlDh0mSe0tm/3CGI+DKJv90J6tbxSI
r7meiqc17dD/tZYCU7fMn3xf9lEb/lYoZ689Rf8rr/MhbpjAumuJyrCClqmNI1gfH1XYAfd9GVU0
CmiPXjBYlIMxk+vO17PQ1HsmhykTdx8u7tEqcrihsHEh/OfnZPS8XWwj3hL6vRCQk3Nabdcq9Z6a
bNwYeuMfALldmfRIw7n1lnAqCp5U7d/5sQ0iVo1xtLbZB32SilMf8YYDye2EHGlPNNh6oW4c9KQk
s9HCptQOfX8z6v6zVmZw83DdMiWGthb7sVxCYwW8WX6lok72qT2oK1Rhzl7QLHhHQoH0o9SaDRzf
nbb4J4ms7kFz8uxzvJzOg0namCaLhz5ZzqXjynNsaMU2sdyKpiIqK9vun2HaTTeKcwDJ4YhiILM/
PKldgyr9qqHOfUxAXs9E1ABlNRG47JtEOpehoR1oMKU2pli9oytlpDm+9pLqHRktQGU/csOxX+fJ
0neaaM8lpsiQTQY0H4Ay1Cix2e2nYTT2FOHvaBwUCvzhFVbhD16RmGWBw1H2QtvN8aSfs7o5Yw5P
IuQQ+dZm8PvTii0YTzR1AmgeXqj80YXRn3TBqsAzJlkx7wfN/BrJq50Dr+qzjWh1e1MbY/V0sRew
b6fdbd7L4UDJ5mw4eMEaqryjZSyw6xiJdyzpokQa4l+0JOWwxdNqhDphHBvbahEQInsKpG+0T2hW
61CbAa2U9bTe4a2GmFcIKmD95zq76Rb7XbJtdNbDRuZa/0BW6Y88Fl3gLd6Fl6t3VzX5P1HhIa2f
QTEj1LXRF5tmv2v0ttt4yzifxOrru6Rdr5lmnqfFfeF6xKXcqvprMj+rAyxM64xgD35fXS7QWofY
fa+x83E1TH/OC2d56bntBvdIfR7yWUZu7Lvnhl8u9OQSIft4LtO4DVQHClJW9PN95bscuma1K/p6
/igHY77u26bc2w0Ix7ZaX9GwrltzUe45A6vFRwvrW0tiLdQrzborURSxejDtGMlQ0a/vYUBQ/jK9
yMRDVuvNtheEDI/6pa4z12kO0WKvm1Zq3a7NPEy1Gnu8S50RwS+4g6OSbppOF9DpUDkv8doeWoaQ
B2PwDbBW4icdKI8SIn/ocdkG5WRb0DABFbhpPd+NQIgRUMY/BeahE+5vZ18Jd9gLI9e5+LdJVPnd
rUO+Cp0WAQPayWzOwL464vmNr31vABSz9DkQSXJCuUbSaNxYdDRDfSJnmvVjhz2TgzuNtNZtWfk1
7brOpz1a9hvyPLgdxZMfo7pa3M3YkzTv2uUTB3QTahrT7zoeAOvGZBv5Tq0DEdLeOfG0SMhJP3lu
0hwSlKDbKrdvlro6yNTLTwa4jR0pfwvdU5e7I/sDtf3g5ZvFmurogjbY5zOdJdwwxs5s+3lTCGlE
AxrRqLL7pyaBEJjQWaS9KN6TsvssG+dGVABUq9WengeIe5d3qz8I4iB3NMFv5rXTN4AZvnVO2XAg
uDRCs1xspeYOdHwWQH7O1B4FSIVzDNAvkkicbosSrhDCtx125emwJvMSjsNCB9FKP2YcD+aRmn2I
T2JJkfSObZ82uwJm4HgWgzM/tEAW7G2hCrXexgmdeBKYY73euKNI0DVhjllueqwMZ9S3PFknNvUl
LHKCH+mb+WP63Lom3uk4Tgm58wFavs594VBB67OJlNapvNdp7Zs2lDRxX0pjko/ZyPsWtLXU5oNi
GtRuukQiMMt94CIBQlh97tF99wR1xaWWUFd60zIiEZNseb1eUqVMS/4g9T4xvrWBdt0dftdJO+Yd
iVcceqYJgZ2PH8TdMOoU3DkQ8nVj+LGSV+bUCXFsjdanbPQHIz3JxTbHyDa6otmwaRrrUcsdAekY
amh3tCbWUrCmTjWfK0dXsF61WNwMubv8HFFRlTS/wIBt5h4OL/67Sd3S+ff3bp8te6jPj9Wq8u24
OFzTqqtYuU+lEeOPLC/UxKns7uvEPraW8RkLgi2L0hiisSr6QJ/dH+OATJYXYUKCWeU7R58XwaWu
XF6MfsE6mNPqqDR/3vbzKqxIFJUdyNqTV37e6/B/m4yEJq7lXjtstHLMn+cYHcOd6FXN+9BhlfAJ
BBPAxsf6HrRLnUcJBsLqoe4medJpCIVFT9uyh+D/ghUyId99kupqkitjCULBhGa0YZ8WY1iKVYs4
OpvneRxfyqZ6rFo3/ui8wrpX6BvvpbHUoUiXM6yWNHBap34brJy7xWA/zImkLGCTTNmURLVrAdXf
VkMqD4VPSm2gaJk/r33sHkzp2ds2z7pXgZ73pxnX7c4VlxRRUzoIrpv4tcyHJUoGhK8m1NYDDQD7
MBlx/tPvlLYAPppxF8Io740rb+5kH9jzZPyYhSPYQlZpLx9kGVRiXxHrKSKu4mQcmsoitoOX3s+f
s6wHWZ4NzdwfMtR/4AES2XYmBILcziLHNhDLIgsl9a0RDH4okUF3upsaEQba6tHPIz9jQwjqeeyb
bdG4UFXJRlT1Y4E0Ho55UCDLsJcIN4Salw1SvHVt9wmOJhJyw8SdprPXTh+MgmJw+Xw3BLUBngMC
vEarWl/mtLmlNX1keroEIjXdwF2abm+sdGorPfcONSMlSvYaD/e06EdmFJkFlN/j1mnX086pHXtr
JrSxbXY7nJDFGqrEu/JHPb9m3hFMlCtvSdfdlK6NPH6cq53A57Mtyt7Z682s3XQ2YY+SpmQ45h7i
XnZ3iOZwkNtDjECnDyTpfadaX+U7UjaMImPsnlvDyiJjNaf3tPXS40yLFFFhSlfW/n/UnceSrFia
rZ+INmAjp4DrcBE64kywOAoNG7URz9az+2L387Sy25lZt6ushz0pq8qsc8IDB/Yv1voWe4mHoVqb
bQJee+9hlz6OqajG7QQpSvL9ZGBbRpPTXqZJoUFfkyIsOkuAhE11E1NKrWMEiIsnxFXf1iQ2nlkM
PFSGcZiWVI5be06n32vXzTuSbiRPRFkAMJH1RplOHJY9otSwyhYz5PyUV4WdpAwA2FiBZFK1ddUg
mMdb6MACk5HP+9r79j0GhDHuTHn76WDS6htmzGU3OA9SyCLkbsojqpSEgaHZnId5Hb4r6V2HiYYr
HzOyU4zFP+T6PB9RJcsySCrzMW3ExSG+e9cN5Ayo7NIW/b6Tjn8yECd0nEd5e/WhI58ttgPh1KO7
7ojJNXCRSQPfVs/aZyApUOOIfiGX5sK2g0ORZvqxdbkrdYaAT5huzk6bbdHjHpGy7iDGcM8baf1J
qkrL8Nn9siVzauvOiU+JonsyltTZMwVIH0lDaDa+ssydQ0CBb6Z8aPJCN4vpF9/lmh96X33VMrmf
F0wooTFMAdOAeEgeK6nPP3jfVu8KNydPI1hqR1+ultbbUeIOXhVqTAiiToAvDogtmvaj7Oxn1FuW
EehxhUxjMsSeFMQpWtbCfGEq+4uY2tcKCsmFLjF5sKtl3rvJtEaLhwnMr/yLE7vJLZF8hwFEdZdC
Z+wOKq28Qzuza+p6Du2yHdYgVtWC+U5ol9HAqmIYsjrNWjttUuuORq5nT3suvaZ9Vqp4yiqK2Lix
1JZgwzpIjcKINGmuh6S0u8Bwq+aALvq9zoUe6Isnse9N1bnSTJrAuAMOYPXfE6zPG2NMLuCimk1n
kLtAA5dHeiWWKKOak5X20SFe2at4pHzLm7eUCNuwwJ9Flzx9TcQdhp5G5R4tKQpvh1fIqSZo4pwM
0omsxPlRuzZLGlhlL7XHWSAKdXbslF7LqNaDSOItvyDjaCf/Y1R2qfWC2XG9bJx50r65CMQDyUvr
iPqkioxxreqoLdL0RVmcYidE+6q7LFCAvCSw+9g5VUz7429dp4ii7nw3Nk7F0OaBUobFuSv6u38x
mXfaLE464exd4Euq3daanKMTV2b2yuIjzaHV0wjvC5DzQ0RHmLbfcbQ7J5PIyuHlD2HC/0h9cc5+
4GBrfg9/lVr8oRn4Lx3G/zqNxh0k+t9rNF7+z392rKN+/UXWcf8j/+CwWP9BcBeKMAu/OhoIk3/z
D5WG/R/O3XR+x2oALAKH8v9UGhYCNJQb0EWRNeMRv9OM/iHSEDZ/n+0CnbUNNLvEC/5PNBp38eJ/
6ciQZZD1h1OBn67fQSzW3wQaLNx6R1rCCguZf47p9KBK/1RxeFXz9PWnq/IPecifGSJUdf+fH+bx
l/H7AMzDbMC//5PctRh7c6hbYmLQsVfrc5VLQx772sjSYIToVzOrmcnQTEnt/N2tXe3tqlRMaoMZ
09vrfaXdM1BYxwYII2P5qHntyKo6SfL+ZjLQrvd11gzpliEuXVmL7Yq+tY2Hdu+4k3sWGSvEa5EO
5gPxZkNyqdM8W6KJ0O4WrQXQ6u1q3VNCVOUlS8QzYvdbpCJMCIELEm/QmisFLKG9/CHbZLhoxbYo
dgOuwls2OK6xVaKoxXGUFdomKOJVtbemOyRXmuq6JCN/0zCzNgkdWclPv/CcNsCeITROObe1gk6l
XIp87MUtbxKPOW0xEcfndKuPa46/AGouOTWMdVbdiCgzEBsM1A3amZge/YC+uxmjbpimrApX3Sra
Xe3QKz8woGaBx2mvu16Qr048HEy/zmPcA6PtB5PMRqICsFV0uxQY3xCQ3wyRsE/4EgNPz+99eD8m
bxPG0PqwNsp6z7XcYlicaN+TvNoYhvaIu4h1ksknZWJI89OT4DBlMQO4nn1/yeHE3vH+NxUx9jiN
n6g8kqqmEc5ZbYSl0aNWSakDncG++NJ9SlAERJDx3nzyeblwDjnFqfkBf+sFuOiTNDMObzQXtln8
tDUfYc5YqMOKmDErVvzArn5oF5jnPo6vIEso+vsVxn3Bjw7yrD1mznj0FwZyaja3OOexoIBlYerJ
8WnjdnK1q5qnvVI427LJ2pd93UVFMT3ObX5a9SqL0hxyW8VJT98djWQXR77p4onne56qnoCF/pcx
mTlbDbUEbPD3GBLMsznbT1aNFWIxk6+0N48LO0vplTIibQfzFluunVH3W+Y8N0+xXJ5HGaFZuihj
3K5e98Q+6VKs8IZLwzyunEqxh51Md7EsF3l3dqx8L/QUzQAbQXda9usCYX/lp8vGeWgcdQPK/gvi
D71E1710o3oW+AfZ214WUZI7NLJ8HtRJt+K9ZuXrZvSHiWsXH1aR56BdKVRNNyPBB/yL7qz3z0Qc
KZsppDVL0CXrKwquKzY/Flfu7KGRwr1leMhKOf/BsfF4RGWdvltdQgaoP16Vx5jLHTROMV2PyCth
4+r/NDT4xEi4Lsiv8x1xPb/6mc0rXdjdUZs+C9OMunLdxiv7QQb0Z2lUL8w+UtajPhKo9aFemWKb
CV2P4YZq1S8zDi+S523ShfTC2tLV3YckzbyNRQNXwjTeTMl2MPMGmARrv/NK5tzO8MEHfTCxTgX+
oP/wtWKDm7a5rVn6e03GZwKaFzRBLMdb51SX44cjGACKjLFHTY5TZvff084n5WOJxy2RDVa4NDEj
z06cIRye3IVfepXrHFbwQjZpkednpE5UXk5+E7Kxdr6Ut1Xrmfyk7c9xKiDS5IpioF33RJV4AcTp
X8BitlXjNaelSOgihzlMZ2faEFBInE0L6mDsOryWNcKaRHSYBps1FKL4rQgO4W/yv6/FfSRCnYRz
GFqojVaMUTJBZCQ/yF8Na9gggcdDGIa9ta1xY885stgqAylCJV5mKZMf17ziSOSfDNmpT3W5Y02+
FRXuqMX1Uh4KtV2RAMFPOKaLOCRxcdLzO3fOH3Aix499gVZlxaLJDVY9Ei/RBZgRia9jBBoWwn5L
PAM1L1lN7BAsL9SZg0bV7DzHDZI0AlpvMQ6UzSBrc5M37otldP6e7DFMuvNb3zLhw56wRxq08ab2
gKyAcJYOGIRZWBnGP2N9Kjimianpz6O3+uh48b4lc1XupqH+zWT8rXHcn/W07GqMatGqp8gaUryZ
Ik61iLfGj7U0ImYLiJP9GVxFMQ6bpDW32DXJl+3ZqFsWK+BaaSSOLHzSlAF8mLSF/pZWMSN6d9zG
idxYoocMmce0CcnFqbofLUawuEFU3GQpe0av3VQ9djlkJXqoL9kLPLDI7Cc3cCZyQTsbaY7ZJ8xL
vc2yUA87VTpvOCTqCzd9szH0qTPOONfZGEy9dtUZjEbEuySBKNEMC9ny3apiWzr90fVZanYxwRm5
r05NWx7R8vUhVelvMbFKCdADcy4mZrnJPGPwuCztwau1Y5vX+olY1CbIrLjYj82c7glbeaSr/6TL
PzeV8TKIitu6cXed0B3SzlZKfb8VvzCXa5calSq9d3l2y+Zcp6MMGrHahEosW69vvzNZfkHwbP1a
qpIpldNeiZ1aHosW1O4ssi2H3/fVbT4HySsai9NyyCEox2Y5o/uR+xQzc5DX0tt0E02Go+nsueLv
y5zsp9b+rVimhSatJlj3VN5UlU80j1JsCvDiHJF19ZLEnJgjEJ4QO77gQvEl1fr8Wru5EYyKIMN+
mgMSkp5MexG4OIwz9KjfFYTsrT+iF5kXccmwQgeV1Y8hztE21KjM8UXaHLPdeB19MBXokDqoZFX9
TuijFUrZe5cuR43Y+eMbmxpMjgVLzjq1taCu4uXodvI0Jn530ClcQ7/KUOL3E+GMuh6kbv5ZD/V4
kLr94S3S3+jN+i2R1aPGeyrGpBRMeKfPZmWbkcBR/aALBhsk6WDrtFotqjhe1rQ4ek32aDfd2XPr
Z9vLxMZYEud+AE4bOzWtJ3rKOBAVWMtk1ctnz1k/7Znua1HWLm7Kiu9Sz/ZaosGEVxVtdS/zk2Vq
Z9lLP8Lz85nwRCAI1McHEpAQU2KU2fhTpf0k5uvHOM/NxZizJzvDZhS7lDzEQxpvOBG29WRnO0s2
6OdX55Phntzi63G3Q4qyz6j42lttEVeW+rt+nVGJESm5UXp8KAax8ar0YJnj1fD9r8maz9zh1oOD
Gzoi4WtLJC4SVNu/jNXCc7LguS4GTokKokQ1uyQ7FkmUWOvJKOhmSa/72egs+oRxKjP6WeEXX04h
rmvnX/Mhe5GQQYHqnDsMEMzHyh+obgKcAEwxGkeH16Dv18xmKyAeadl2i2l9zGvJr0uJQSHHa9Br
vbvl8Wvw8CM2o/3Gb9sEjH6+q8l81d2hCzJ3OlWd8eJzI1YoNo/W6CgW9eirxy7JrhW6X7g5nQqb
vv1kSQTeZY3NS8OHmQ8kIlGUQaspxx3pezJ9zLy84njxNJe5lTPVv7LJdItDeuenED9TVk+Jbhbz
mRfzZIQZ9vk06rAsn8B+6IwyjZhuuMmF6+6Rz+n1V9GtxfuUj40iItcRHJVW4otzP6ItYX6lG2SK
9PwlllvX/VXvMLP+G+vaX+009zbItzCR8dMIuvf433/tTJLa5PIR+Rk2Fda2IFcmGW3cdA8oQGFb
LzC8uzC34/7fwNTuzd/f+i9cRD4xLdyAJkS3v/lkZTeokeHOyNKvgbBiYgiEs5IPLZBWEllFoLU+
go18ucvZcqfie68pHnWuM0E3ghXIsy0stUN3JT6K2Ey3k2XU8EqqIYnWYvBK9ncaAJMiX+1TqnNc
V6IAdaEhSTUDvbP1l7Fjr0rMkppv/7rj++erSmfrCHyrAMh0cFd/vapge1K3VO4IxqAr33rbL9+U
Xu61yuQU1hbN/SBu0Pt31rl/CsXgyxR/OLdsIHlgvO4975/bTG0dRKJPeujkqswiq5biFXmARQrU
PFdx0Jm4hQOSUniSKgQ9MpoXT7Pv75eSiUnra//m7rr3tX9tsn2SgmjY8YZZZIL+7QOpxCeq0+yI
3eFuPlX4709z0WvnnAb0pkmpndvGjQlsnSAt/euv4J/6+z+GDn9YJaFOMjf467UwUs0bfeTiYQlE
4btKPMnrol6JZhKIC2QIXcbx/o1h8u/3NG5FyKd4b6GFQtX8exTVZM6d68ZWgi9qPVbuvo5Hdm8f
//oX++OT//mi2ndAEDY834ZITob4354cwvNWvL0N07Rnf4tG73CtnGjXB9+/qSNsnQ9oZY8cGkYb
oTgJvT0v/e2//ggY2v/qb7knijg6kRQQ/13ewfbfPwT5sBlT0SYOB+K8/aJ5SWPKL1mMKhJuE2NX
mxiKavZxTourrOyDHHj1Vl7WIz2Ra0CZdz+XQUO0A6+5Bp3NkaX9b0cbD3EyMl2vhpwCiny5R5PN
ONAVgLmiS98Hic7eay2yvpwyIvEY5oiz7RkaYF94bkr76GbODf5W5Big1bTmAnRtP5RschytO6Cg
bwKZDyFkpyUYFFIzX4gMUaheP3j4LTarxm5oqqYbcZYfHW4P366eGf79WEV18pSXRnQxl9KZ3jt7
PtolV5kw1fd4nD7Nfv7UlXyHyX3MRX3SeLtiE8w3rqS/nI32oCqU6bPmvySTGVUJ31Gsbwt0nI01
H3SD2byy3FPvEfxratt16JjRQ2YJ1h6KNGCmZxy4F2k5YBQQTrvesRJexKg1whD1bYrb53RwvrI2
fpgKZLuTeMrIgB1V1vGQ95+VQXEouneuykujxpGYMKARvrHLl+yI+vmDCu3ca8kFASpKQP7PBO3i
MhnfFci+IofORIOGlkXb2an2g5SNE+tpOGdS/Wqs5oX3tB8UA3EI2XSMfd0OySqKtCZ+JcD4nrc9
MJ9m/JyhLBPmhw12Yxqrt9VvjmOFTAULux7Iud+6HkAZoozyuDg0MPOU9D/Bpx2SldcIOavmkr9P
SXavje/pWtiB1BcRk4i6RPMksum5zOOgrcRG741vmuPuvd6nfuWLVeV67fvyJU2MY0WYYDTA4Fkt
xepSeAjtk7Wml8nrT2QuRPDljCBYS1Whq6fPFJSvE6i3iIkcVh2duwi/qvE4aowXJvw6on5JxmXa
ti0raoh35Y+6Ee4WLdxDnCPPM+uTQ4wrohQIbAJYcaxlD9ZKYK0PcI1ECXLDdX/dtAwt1tTbaYQv
B3Ux7GS5PixIQvAk9I+QT4ZLPZPEWA/5Be3BiYb4qrU9t/xSeVsN30EOy4j29Eji+oSsws230m/y
wFCruxu7Umy0xMz27PmWa9HIB5UXuzgeCf60cvTt+oQ4VKVbd0QurYl1OVid9moxHTugRNcemdL8
zku13vvm96EcvuFWcsMVNQUKlGo4jDxtgMuyz8EfXpwqxpO6OERlcy3wDrCVYO+1LI0NqhfwStU8
aLUTDkTIcl2jumkILyb0DnLgrLCwNiDmmtkJs466TzcXVCML6tYyO7v4OkscZG/LvJIzu4wvPphh
/nUcVbZq3j0kHOwGtPqhQwGCLHfksEMPG5Vs0URgDPi85vZ3bNpHAtRYXGlNumkNYtHdzjr7qf80
9eM7Xlkyfrs7FXIN3VjkoSuYlUmeduJZrQ+r09uj1qb71SMWV8CAMiv/LPNlYwjvBTfipjQNN3Kb
VQtjPr2j7KvuqIs9J5+4tQLkgbvOnPdGZe9kTCXdsxuMmTWuzXLJRuMa+/bW5E7pmuyrkcORRM6N
if1WMaMgN3grPSOslwJBWfa9qo1Nivw4K63b7LC589ZTvwAvM8pyq/vNrvWMz3H9MlKDlC6ZH/18
IG2D4B0tfe87nA7D5Pbse2gPpq5hAzlqsIY63E/STPhwWbvBVbYzKueXo00+9Fgf1COSYRckdobT
zq5Fv3FGqX25NajuuEum0Ony+rl0M/tpnPKOkTAX3efdmJBxb2iqfmyHTF4Q/M27xV/vy8/izaI3
5OZfijffTSFT9jNZMSgDXwy/aG8MkX8SW39YlRYzRjEie9J+ayM5lrEHdjJyRDagd0F5gkpmuLlQ
00JjFvrveWVIckyHkUlnXDKImz39TGoevq7CZ8qAbc5GjIhQcV3PMtNfbVMZTxD9SaOpMvcVtcK4
yXsL7EI5mbc6N7AKsWWfTl7XUM4Kd/ieFFZ7zHGQnYlURRlUJkUc1u5iRok3XEl5rndt2R8cP0MP
pZPfPcRDgB56DaEy0gpMzjlTqt1MpfaA7v82TGDmYtqjCGt8T4wi53sy5sc6MRDkuI3B9IPSNi26
t6EXH+08QwHqcL3Ybm8iC2q1o/BacnCmx0UNDwQ8aGPgukPzw1yGn6Iapp0RO0aoWiJfArKYmXAZ
7Do/fV014Qz9SPtephZZwMvAEBQ6JkPnpv1kAyePKrOwEECplv1TZawZo46qzK7MqqxfBluHbQ8w
jRgKRCxIRXDiMVos0nY9YdPMRdSvC1oACDflm5nF146mQTvwaoUiJxD6VVFfenYZqDqeCe6Irflb
llo/SEUFTua7k3EZfPb8s5ciStKqGAUwA4soVz00xAypUE8alEzPzE9I3OY/gzUTj4ucOmxIMX0X
Upam3/AsZxtkzAxRS89srsvajx9JW7YXAiuSOEKo2BNhzSpczY33vR8rd1OoUj7NsooPeMke7Jhi
BhHUxUtVph0Ac6k2pO72kf6K7GXQku7YAXOFsD1kZKmOCzcyeRMzc6vIk3HxwM043JelW1DzN7SH
7s7TmjcC5c4zWeKBB+guMvU6I/kHsKFa5M5LMe41xKy/p3b3REAQxiK0T3eZkfPYtlUZ9sr1P7Qh
hZ4lstj6jfjJegEObiEfEWtozfkV0kDoA8OyJKk2XX6nt7beW9vgptG4HcHXwZ9tu5nIW7N2GcEO
TflMKUJyfbt6h3Syyyd0QumrvowYBfzGAhSIwuCADWc+T1lrvdcjaiYa0XhrAnza+Ey6dnXuIyAR
gNQ8M55vbKNtQkH9aY+4vRj2trWIHe1DC4I2V7zQEX/cPZVxvFesfDfxwIx0TqDiefP0wV4Mp+M6
PrNLXE/dgMyr0WMI0HHhey+8968IBtojeHEJGIkCD9EDa+stJXYOMI55n9BPhS2/uDSfc+pf8pGs
pg4r1Cp3+YrqI+ndqHWnfAuhL8Hvwa59n7Hd/AUVtH6IE8xYLoIZah59PnRjF+8S7sv76alWa4tt
pkQAxEsUYBpeGjZiJ3ZEbZCi8uC9qZrImtR6wPT+GBcOgvK1dMLWteWtcRFyAEN6rG3MfGuFJuIO
RMhKebj7ucFols1pnNYzT8gC0XfsNmzkB0RZxRenf7Uf9Ql3cutts6b4GhK+nMEv7ag1p1tfySj1
cOlUvL2TacSrYj85WH9oXbqjWecPkzlNIVPvW+H5P9rcXyMcRpgQkWgqG+ca65iFHZOxz/FqdoLR
r1ZwAyLLO5OESzD85B9zjWGylg7n1vNuqG9QIvXFHsNFG85qxk6Tqc2csNJjqcFpmHV7eLi4k8d1
fSW75RUVgon1lp9L7PxLiaZrI+yGc7cm05z9AzUExmQv6PvR/DZRhOHDpaIkOnoFyZuwIMwzY9rI
1kJcm/l2dhsndq79KoiSlgh1Ctu7wakVZxfPPmp2W/9gXIl3uy+xwuKSgmtaboaW+hWfdkIL3Zb3
5AltblHBd7Z74CqAtLbaJexrdz/N3gqUZ4V+26WpwtGHMybL+3KnMa64DrV4LEtrvuB7FM/6pIEi
mb2b7Eusa5VVf3Om/oxoSqGASXeT0NbHtqZSTezitUVhNmDIQauElVtbrasb611YG7CbC7EcE8jt
W1i23zxnQGmqD9ASZ8/tr824qN910cqIN8snkZPuEbAAL2RdfdRFTLOAweuhSniOMLWT5sw8YAsf
RIYQXsfNlLD46lHSRVbceNsKwWQAmfe2xP5dQOJeGr0pf/bwJR9Ns3Ajw5Ub8ce0IW4Oq93uCt55
VNmsoathW+fa21q7j43quNxym+BncbCLMf/tvTCfDPmEYCush3LT6zPed/Sjw26GDfp9gDPBFDP2
qebuRQlW1UOKdjGLbE69LCwdK3kWQpXPi4WO1lFDTewmc/jxppymwQg61FpEZhgKlppyflyYFToW
h7mOXBrVKqaeoznFF2NCOKv8HfW13K8iIyCKsrTpryTQX+cu3xSafBotdtWMdXZ6I8Zt57JS6Xr/
d1d4GEWGeni3Jk2F0+zCQk31Uwe4ZrtAFw7zRmrhuCTlts/JhzYbiQRoNTcymapdMmjZHgZzyKvl
Sxk9AlrdPCPyPhljc2Sy9INVBibVLNtkiWvh1ue8nhhOBtgNcAyRbhWkc3cTpjiNPXdAo/JnAKMP
grVn5ZmkIjfkZHQ2ikuMeUS5dxcood1ttvyT73bFk1X2mAZqagfkzQfVTrfSSXq0v+2lZRWBWv0e
FYEe6z1bBt6SiTjMSgfDG4N2RkD71Zbmq63F9hObdwoqoio/XQN1qpuB8AZBir1jqt4R7NisNIfP
BvhkwILCuqdIvOCqaB79BIZlawlvM9koDwf8O1sen4Pd+02YmYncipyRgBOnLcvYWUcSbhoXl5d7
SHjTBzLDGYIyTEaS1R7EAjdztKmxp/HMwUeipQ0Q2AE/fTIdBWaWpXjgZ+ZjQhB8rHHZW/d3Z8JZ
dnP/0QUhv8lam1qoIWjZwuLd2/XFrxdzB66n2JRQipd6uKWrf7KdpjoA7aEe82mIcpHgzpIZ3i2V
5Eee3Rphw+D/Epl2q6jEx9XuQtiHX6J3Ti2+xhuAx6hS7ttwN7TWkzh0rKQPZS+ORs16ycAzw8Pb
vbWLSTQ7u5sny8tvBXums0oqjyEyvFkxjQ9KG+1dUnSs5RmjYmACSX0CgsG8OwWp4XBAWotcOZUX
kgS7utwnwPj3sUqe2W4QWDwwh6cI2cbSGZKtnmuPUFsPo6aqD4JlsMTnpGQtmuD3reOoS9lkStzE
BFY8Dy10Zy/pLyUB7C/KhqOKOSCJ0GVAPS2RW+bTin7T6t/mfpz3ozc6Rx8AR9D0ABc6WwH1reO9
2WTfrbWefzaTheeMzL/jXKzfdcgQR79ZwjLNP9vWYgzkyk/oobdVR5Y54Lo8uNVUbgit76OqkC+o
bn7FkD6DlXfspq7EF+l2dQh8wQhnduR9OrkbL0fRMPdtuMrsmPatGZBme8NKnkOh5msaNG0LT/Di
Lqjd75MH01LP3jxeuUJZpJxqP6tx34/se1LbOQkUzZB/22KH4WjD4BnwRtxQYUv/yqD2m76smGcs
7xXg3m/2jSPUouYAs/AGk8nam0X2QUKas6P/1Tbwu1u2YeiYZ9t0dtNU3pYkZ+tSrh5KbSyCEmwM
NWj7XfZMzQfAxhiktEtvWTcm1W1Yy+LatxILtHWXu2r2d9vN+RGuhYfZWbEISflUKNjESIZK5Ho6
0BPMkCVQ1JQK8JhOBriV8s6D5o8oJ/8YTR7OZMLRwqN6LuX8XKTM2luPrn3s5cWcLT4JXNUoNeVr
2+qvi+/eoD0ERIEIPog5R7ENAlxY5othZ9cRRzAk3fKRtfc3G1R+4Nv5ScKcDSeBka0bs5MxQ58J
nKLseGDMFAubgU+9+JlYPDmZrUVpISR3DyVi1eqIjzLBkFn5M97pe5sDFBbbvLKoz+MNRIWaf+4P
kcU/C0pgpv0iX9O2fF5ddBJtrr30qnwHHr3nKtqBbvNflvI2y/qD4hd+NR0uvQfjRJSOQLK0jnvE
nyNsBVXIGI0dx6Bt7FY+q6l7LbF8BFrfPuZZSZkqO9zsyVnoiFVz1e3jO3091cdbjPYR1uDZ8/sn
YgRl0PX2m4XGKOzI8sPgU73XOuL4tLzma/rqWqyvZKZwd2ONj8svy5tf81zfOT6iLNxEH8Ss5m+6
5ZAQrvRtyoV5YFsAiFhWTeBwagcJ0PwZXyTxLCmSs87K8WlZP9pZ5mE65Fsx1LfsLkqlaLApUPsc
ky8AeD1IiiY08aKHmmkxQ2OiNNs71uZXhyzoZezR0qDopej5Uh3uQxyDaL5ls51KX/E/Gc42Un9W
EsNIuv7i4bZOVlPmEVso8tYJlcfmC7+48h6LUj273Lk+OCMsqAb6WTXsDQy1zkxFqUGPD+xZow9k
p0D9xT6fxn6bdtmNxjCjIwIdjaj5hofrHk5RNls2pptqcIoPfMkkzIqyiSZeQenMFt7rNLERTtVu
Fs3jdqrzrzLpHxDvqR1t7laa6CHgi6cRev1b6+AlK3v7wgjhafLsj9ZHy1eSWsTTFQ21H2GS3Jbk
cO+bjD8I1xsqlCconR1/35QFxaPVdd/suftRpuQ30GGtvBVnLbTw7oB1F2ZsQs+FLDTxKo5MMReU
+vrNo/WGTGfTtMXxdbHLh0VXD6y8zhji2iPJl6jL9dl7Qs77iru824hy/AQdVbAnEzvdiY9o+oDJ
3V0AuFz2MMDdQK+89JKuCk/t6Hx5o7FwdPBjK4zgG2+cHsGRmsHgIsOykUCH6BWOhT+94ap5aXqa
Vr+tHhxdZKCUihck5zE3RL2/wzyikXCCkO0rY9HpnOjtRU7eRcboerEFR2mZlYjy1I+h5xWQjuVz
Wuu70mIPuGI9hISjDpO1HtG3U0Ol7IBV3OMFbPo6IrfgbbA41VPPpGI3syEEQ8Co3CwjjONuoHl4
ABJJR4HMUNAFJ8HMhEb3+z00QQB2rQYYqJk3JRuksy7q56W9Jz9ZibdPoFLTS9fEwK6mvYm9+U2D
5Y9B+MtHenxnzc1XHTYOx1XFW03cEj+1MLDV+lNvcdwFhZlpx2WOf6oOBYTZrtX3uTK0szvIMhxh
2BlTfEKXJ5iC1ssTdiBm2f54ajrS1BWNeTj3un9Km1LscEnJcOqya5/r9/QWYPf8utpmcceXPmae
UJajhphQGlsNOBNLXnmFVwCGIXPIu+hdRd3poe/rU02+IZftX5y46W9Lqce3STMa7Nn1OD/EDjoK
w8AiSrE1TsGMNT49JTgEPV6fu4GpKM05aU5+xguIWq5pv9tQ8UPACN6DQOG/7RrcY+xd1wr3WNc9
LF2KqQhcQ1tZX2XuLXu1evGeuo9eX/+o5/gHUFjn0Nr269qiOkWW1QaGV/4sKuzHacfUqXCmTxBA
2t2AdStmfYkMc3xD2/Ce+Y4KcqoIRE3350bKbMPe7CdIYQPJfHuVOHZDsbIbEtJKdoY2u9HQz8wD
F/NbmRgajyy/PkTX/QQJptMygb3dNjeOMH/5hZGHyjRos1MIAmrlJe6hvdKRiwSu0b63aUHl5zYb
PfH+L3Vn0hs5FmXn/+I9G5yHhTccY1ZoHjaEpJT4OM/jr/cXWeh2dwM23IAXNlBVyMpMSRFB8r37
7j3nO8cVv+6hkZJn6DRpiAgxALMGIHEBrqArlO2jusAu/6tzoTnWx6iQY0vjKCGdq62Yw42ob0+f
EMgUjrIvBVcqh1moa1kakKyjo9mjqOsAYfujTNILmv2vUcQXXSeigK6s5SOcMi6DMjRn2XBmPpi1
c3tD8Jkph8ZuxUWiF+Zj6qHNjcUajWZe5SpOyY4NQpMsr6qSHslG094BQHg2a2Nm9S0KKfN5bUUe
dlvb03SFyeWZcId6TxkUrFrGlJJyAm2T1V/pbtMkk7N5Sc1jmIfesBQvUVqkX7c2tlB6jq15s2uh
X1UbjgkjNutgazuUfAXDj8HUrm3D2IpVZz9VVtgIqnBtircQOtwt1iU1ylCDL9Vg6HInUD+uxakQ
GNwaEKJzYAb5OknmV4nnGGTHzXZYO88quR2K7TxKtNCL5JkmxB12/uKyorb1x9Vpdyz0OYJNskOQ
vyHMIkIYCkl9ezO56HBXUwtmCoHmm6SSvNHuB6ehpVG+E4EQ0Q+n52QU54oYcRIkLcO1pGFfbkjV
MMKj+p6xkjpPncZhJd/Ud2meXpy5OhMXlQcmZ6Vb3uUYeyuf14AmKnmNxfQGjYqzHP33pYT6o2zO
s6X1jwAGXKsZV5/+Oy1cJ1gqnk5BTZn0H6UAQwdfTQ/imaiOASFhpmMZa+P6BcVKMEwVURPxeZzk
70VTH7pFwYsUq/QZeiS+kIq8QpsuFSIjTNr+rGsB/ho8/XX+UJQQR/IBqSWv+Bf57EXORB8V8XSf
z7MKpT5H7ElQLj+yCFpH2yWbfYw7FGpGRolGVvAnvkxWo0nxoajt45YUamuh+9RMV018lForPBo0
Bwnoky0VPq/slaHzU9z/4P+EfNNdhQSZpPtOMlw65ISunpSKXW3pbzOQq9pqmbwlms8efUzooPYq
bAtOGOPSfSjbFtT9FjQbwQP9wOTVfhhhqbnWMJxzU0biKSC9IOyCXsO5JTKa9MPaSGdSEZTsC7yS
A0b1XFugZuv70hIicoT1uC2In3q1Pg7xWoUtGiyOkBvajDT7KeLktzHKX6nFW2vodxTlr3laHKEM
3XrZ2ksiFwhMLXJUwThRum+kvrhWruDvw9FKXUzFp6vzc1au9xRhBCALJeTEcQR26OsEQaKNJsgN
TJSJNUqn9evl8nan6ul4VjB5scxM03urmpwKxrF9MJImfmSNYkSdz2nurbpyyBuwG/WAXyjVmtLX
M4le/2J3fiVZYxEU0mD+9oWaPDtJh8Nva+nSQQPyqlEu5z1WYW8zai1Q1+pZBe+CcFZBK8fMtxsR
R8yyReRZmU1+ZSsIOXNRRZPZyLf85TeCAmMPf/V3nMztI5Bd7H6jwG6nFQZxZphPCGPbjADzAG83
w9FHqtN+6CbYLFDSQfwgkVk8K6ErU8zNFGm6/EG3tONpFDubvfWOzACWiEZWIgq7b1KdnTtba942
nZGOHKeXQfSVyzbao0+zs1AmUiSB7fiQJiqosNU8bWgNkEIEK6OfQbduPlNoEGlrZojMS548DJJy
jhhaa6Q/apMSkGnGTOtvGMgFj9xFNIpJPeJECKUjedmmwMK6iq7W+O44MV2mRH+yYnEfW1Ry3fZN
J9MIlBryzKYLi3ec0P27nYE0K/kzImz3pd5K9gTD3ZlZ8gIDcF84zWPfGAesuV5u1LdlUi4/q1J4
YKK8LcUeVrA+IWDHzVZ2zRtH8TVclp5OAH3ZSMtG6SvDuUXjXm3DptVsOpathHvdNkvQMFpFs4/I
Ch22oc8aXx3nXOwKWcp9JlUn3A8tuOYmkmoktllskjo1YDGpOQ3CVLHfgIQ+b2ZzJ6/W7AFK5g2B
Dps708Cxu5CDZ1h4h5nA6pmDNXTOO99QOWJszj0Vgs9oBVy40B7LAjfjtEx+IlWvCSDGNifARqmZ
DVqnctPdODEyT8l5XvXhiqVWDazCwspQjEGxsaPTeR/dJDNhRBjMOilEj1mDzUNLVvCZdsl2rneH
TcLRt5HENMRLMKjMfJvN2cK+HferjaOUa37I1rbddzUd8iyWLt2UHSRdey0rlKI9SWlhCjVr08bp
LK3Ze5cOz/VsrfuB9BwaEsBPxGisbmMMD1YOSaIQNR5TaB4juSHMgPSQJC8rMGiXMPTT2U5jBAfj
1B5lZXxDac5txrcBfMDb822l6LxZx/RexZl1zAYpbMbKdNGtxo9E9443o80bapqRqJnimhUK8EYz
RtYDGUQepde1H3nFN8yUwpzFXWMsw5ynRMSn0WWubWdviy7/iE4bHvWpwtJQwdeRchUU14o8ZF0o
7is+XxlDpJFxqtKwpXtrvl2J09EeVNwAuJp7g52G+bXXId73hFid2xL3PHfiZGy3CqSn8K7tl76E
UdN0nFdzJ2eMDkjVBeF8y/daR59+576ohYraqz2Y0kaYQUqVssjlE8fe+7w0iQNzCjXqVwZ2VmVI
ioe4aMw8gp4KTve9IDZxnBoZHZ2k4FNFjonJXfCekiPXfnNCAuiQNMfIN6t3BVxY7M6tsq7HScc5
ijpJ04xjIW6NLhlygq8hdscYlJedSpyjbOTn1az5IRWcEpsHRp+8ph3l9GlR6U0GS44L5cCg37EC
xagGLwVUo/G4aIzHc5xQAmbKuH5aKr7tYKiVxgwIRSnSwJinjPtgNcdgsxP4ZlMulT/TSEUjtQ2L
dgtXAmiIYa19YBmUdJhtch7F3qG44ASVZT9mumTVS7XwfGO7QFbkDxAoxh9oGmz1CmKw3aroW/fa
0WktmAW+0Bflc0/G4fbfZEBzWWlrvtJ6JloAmJAiQWMsHYm0w0L+o4+aygAnox6veya/8VSX5WkR
9tQdmAmhMFKS1cE+XvG6FnPa+KbI3L9aZcjW71mdJvsbbqP0IuaYHDedZ4CXBcZ2tyWUpg/TrNS6
r25lftaUyQLmkxV1tOCyWM/y6BDDaVOkV5E5J1obIAbGBoIQC7WGzSkp95QOA8+joUzDDUU+duEE
gyjbsWcufO6bPMdh3pmrdXVs3XGO+SYDrKLWS2uvR9pZA6UoCcCbHXuW3m5ZhbK7mIwVeVAHU6bP
IOi/AUypNWpmxsF+irg+0JGMwWBlDkxN1mlbBFwCNX/cz8oT0UYOmHaeoC2aikoi2G/qx/TcmJYk
9s44wzwmfKgu/9COEUuEtz9HYJSZI4WtmLG604jNqyk+MFXPM28hE7S7M/BOlY+9ZJqUVIyKl/u6
ZCh96HUE9/iZCYI5QOxN1fNMHBGIRo1ZRwxY3XbzTgMkLa3yYgSLMk/fNLCqmUKL0M8zcElqebKr
M1rWcq7KD4q5Gm9D0s1roLUjYgWtZ/Z7r3ZSUaGjy+bQTsyOWajoFZQUraL64002epDHXgDxigvC
ImlG3iAgtj6pFhYPThjqnYKYfXogUcnUd32ScmWYFPMwjo1dWyeLQ9x+Q4hLgtZaqJz6lwaAp4T4
zWa8VWTSXVpRsZ9y1TL5Xt0N4SpXm7o3JLO2LptJQNeOBR1dtKPU07zLtx7lqDwR4sY8EyGAm9Yx
CwcKQvGo5xsdGDk3m+eqSwRhjgz76zOZf/YxQ9rzh8DPkR3TSOodM4X5hFj/TDCQYcN0khCcTNI0
YHEve+ER+QuFqgcl+LxJtU6RkKNlo8snoeVPenzpCm3rw9SUE+a4OMlCcNtAYPvbxNJeUrbDgqYz
EZ54p32kERVlkJFkhHUuplJ+IRZRvtKMLQUIxl8lJhWV5OtE5pEqZUxyF3I+c5qzmmfpgs9mwvmf
NHw6YDcIU6ED2fxqVb9VUZUi8fZmGS5FlKHlhUPZm+orkQRciHSzsHcIKLWxm/T2mO0RlHJsz9Sy
QNRHXq6xa+wUU8NoStBWTfGUpwu63EXFWgZaIp7V5lCZ5fyb8HPzS0WzhE6bKDitdHo9xRyGmVRh
zNSferocMFP63BgCsI/Shi8ihb5BB1N8WwvpaDf2vwP3TbE/y7xorsvk9FdDl2joCJVExlv7ivbS
kqzPVrbwKDt9Pqh3S8bLAd+rFXsCsAhZyzJ9+K5VmBFut4yFep5Q+e30AnKPt4HXxQRnlMOBgiFn
GNPLLJ7ykuQgKbp8plDT0G5RMpPcgkSe0asOBxuLhLywdCpIqrA4/BW8myk6/LVUkCj0VczYo7vp
2Vei3H36Ue0FWzNLJFOV52HoMbxoam8Cpmzzdkc+LpfFIW8bma09SE83ojjhspqm7WKtFKeBfu+1
lnE/6RwOCCtGf9CGg1UqT+rqjBMvVk5xqEjFvo/n9XEUtXKlkUGvvIFFxVpFhJFvF2mT7GtF49Gc
aADq9KfosEXmWLGytSWkcTRZ9Rs6W5YQ+knEboDJo7LUIGkO/jYnrI+cnmLiFstV+8F4oglf61Ld
G9JcmSAMr5JDYwIlN5S07ES3p+rCRjbrU5duNoQGUGH7UjGnNxMUIYdeQ2Ef6hb6ynVds+HWNtdp
IaTuowO0UnqmXto1ZxDDmF29V/ozwY/g3AsqElwINZ0LYC53SGv4Mp1VAqPLIoM7JJXWgUsUT/Iv
8GvTc1Jc5eAIFEy6dgY2i/Q22pkBy8vShSkkSlCtWCszt4CEZIJjog45yDe6qoachGVU9JBBt2x6
72+YXNOelysuZ9v2qe+LF6aFxRrMSo/QU5ZQijLiTfRLPpqs4UCQ9Nhv+tr+lcGpXSYHtxilb4Mc
qmfj1JR1qPBTlPY7lJXmCfXTeIYRLH11LTeChzmBe6lUC4yradKbj31lovVE+4eDT1/tz3hL9TfE
dfzdSqWCuNqcsoQvs7AzdIkl8eB0DeRIg/Ddp1j0J1JK+iHgBE6d3g/LExQR8eb0AIU4hZag3Xi/
RfXZy2p1v0iy/GUUCA6KaSQIwlRamnUGjm0pVzhEDVtDz6cYywcGJwjtZKnRfERNcu3mjT7t+5GU
w7RpKKRWmapkKGfYmepSvKBKFViQDJFwZTZUOaU8Aa2clcV4HIu2l3Y6U5YLvZcpUOcGopCsifmB
U+7TUBgqi5U+o2EejDV7Wru4+hmn4nNEDx+Y9N/g50wPFPzJVWU3AiMrZljEVocufEkdHNzCwYzb
mR0xIJKGuIQ4Sc1qxbUV9XjSatIhc/gn8M8HabhsaQHqiPQV8Z0mkGKB//f1c1qkHCs3ZD0eU74c
E/Bks68oW3ePQsL+w9tO7nUo91ytpJZORtPLz4D+0+8asYmEow4ETjgxEWbCZxmD7uPxHQm2pWNO
NSCloUjo6KIklLm1ga+zpanazZdbdDfsd49J4pJxoCBcCgn0EhU0NXig/volYHbfImrIe6FxWSpX
1dy4L6n2uO+VZa1MtKFlBg+tYNqw9k6iQo+sjF9m89KdkhQZ/XwZG/M/XzelDnNbvCCtj5BiOyLs
cj4g2yjf8oYbzacp1zwIMTqgSgeto3WC3GifSzJrRgp+kVW00riNAeqJSIvhOdGmQcvfZy2bT80O
jdzI4K/Jt+epSCoA7IWKw1eVGezPPe5fF6kjkiv4024SLxTcok9A9qV0CBC81woBoVWW5V8dehrf
UDLjKLcmq+6kF87qCtphh6qVbKpWxFrfyzppfTiMRlF5JXaBHw4W8bnGfEwa4rKGcmLlfga9waNs
YApobTdu6CLnNoYcCZY7KldDaemOVllUOuoE6AxfbhVgySy+5oozu880AUvRGsNxVupVGqBFOSYE
vlk1XS1RzJeZB5mlTIFUi1vX0huPg4JYYPNZKtM7reqQkgI4851ZntQ/w98Paxg2sb3QQyleeIDJ
D244ioB9KYaFlitpIXgFFXiRFfWz2ZFHSYXBJzIotLT4pR2fkYlLvjyTslM5znLt5HTNMhhIFQYE
XhuogbyssZSRwl05z6adJBFOc/1RrZmZLuNivAhTo7gsqbpkN+Ms96Yr5B1X+J0RLZmDuBdwzC6I
q9T7eTOTzpeH6iZWxzia3ptIZGP4VHKrB46UUCJ1qxD31ugo2kGDDRWOLa2NgnHRi3AAATZp9wwQ
jhmh3eZ/lK1N2I0RUNPXNc90/qnYUxm5KoaxTuWrTVy6LZ76IqzgKtAhkydul2qFm4Rql7OdW4OE
l4ldrMcHpVy7Q9Pp6YUB57cC9GP05ERxbABqADdeapXIxgC/Bhe0KHP2kbwbVH0nO0Lqgn92/zkd
kVnjxuTRgsBMdrO+LtdtFDdIbtxxh090WKajnnCXus5icKK0/lreiLZPmRz0Ug+2kDulA5EpaC7/
/Qb0v3kiaoy5qA2yul+uZptQcmnO7eQG75VNalZrfkdfFh58UiK4L/HOK7K3mLW4cReXQf7Kb/cK
AnvcjYYsr+Fgbpl6Ni1Hz8/Dai9xuCm6cTTGwTFxyUx8QHnc8k1wfLJBzQMZGDutKyCJAw8xUGRs
IydjdZinfNeIhb//zyrAKCY2QVwZPXHLpHWBC+h00K84ZVnAcBhYxKdwEEhtLx5mxHKj0GOaI4Bd
+WGoY9HC1DU/kri5fIPQuTG4GclUHUF475BvIqVHqiAN6M9m+mn5YSNIOQ4nlHUyZkSzXHUP4y89
fc/+WxD2LD7yczlseXOkOaCVV6RpTuZBoHYwNthc3TCBi+PsHGEOXaTAIoYDyIMabXHF4gWwza4Q
ORf5i1SmLSHQCf1xt0fYw12NRPPH6dhP3QUZB3CQaTAtbxwopNy1jTfZqwTnKkKxU67kKjdFdWrW
Rcl2I3Qp1e2kvBK+REzFK/eQSTuzXowkWIplpCcVdwhQNMIfdU/VneRx6AluRZM8JIeG4DhcEWYv
Y7Emnn7Yt6oKSLA3kES720avhACuFBu6iyZQHZ4NTiB2QFmEf3BsTURS8Aa4czJrKl7+uYYd7fc+
LHq47rupyon9afnbtcd51flmNjlpET0gxsGy1vdXNTVI1RkUe4BxIGQZ/cq44AmCkGrYYUaYpD/L
WNfvOS/EFgSxVMaXMJflt2bS2mTNX1eC27eVRqsxD/JTUpGd8LggzIkPnOy5/fRuYfqCHip/6TWH
Wz6l81L5pZXHe/auWb1DYhEXnBMFcA7ailBEqa6x8DvjUjm7flG0D6p8+y2HmZvZxDQji3SVm5BX
SpIHqeHem5PqJUnVhS2kuEwzUXQKROaMVoTrrGXykGQMsDGZDQiVhl+1c95xDrIiGgabdQgc8/Wv
Y++/xKh6AqpYl/9bQNX/GcYq+qkvn+VP/5+/1e3VfBNy0t1Cx/7fSBlTbiFf/2uC1bmuPr/rf8+v
+vsF//CrrH/RNQdXtGUbJv2jv1GE//Cr+BOCB/F4WuixScFV/mcWok40mUFd4lhwZDQbZ/O/8atu
f6TCf3LkfyVi/Vf4Vc6NhPUfzLWyreJwVg1VUx0SOtX/TLASsrHGMMbdVr1HsIbr9Hhv+ESwh8JD
OLM7g7sdZWD1jzxLhzngHo/gRN9txHpllD+re3whb8cray/SIrCihMu8LZ17GENR+lk4v6ECPkwB
SpNkx7RWHn1AMP3lpQ9Qgu7KHbP/cLvN8VsXOkQJILt8kdcdogd00ohOPaZ55XkyHhqsi7yw1VvC
iW50AHZmdpMPwx+9+5FXcU89FDDpisTeDESU+rlbH8W9hm9oPY3HFEqW+4IC7SRf1PtiD/jjQLMy
VA/NyYzUqPGN9yPlK9+ECuRV33WHIlC/0jAOxt0LCQiPmgsYnZ9AgWDd0TfWTjHhIwFKEPlhelfP
oze697HXB8ody7DhvhzuX14c93y8/Q+S3hOH4OBD92qX0v3UnViHD2QF8trJO3PfwqenxP1a/ObE
Yh2UDwj83PylbVDWVh5N66Mcwe/hcqT0JGhAvIiwSn2IUHy7j9R94rNysz3VFL9HYf7tuIgPPJBV
X9275ucPg8/p80Q60gWErpc+Kyo4VvxwUTZA/oWAa1GPafft9xbJ+2Y3HPXMh5JBh5GgJoOvOxn3
6TXxmqjfMTy/GzAbJn1AioV6l/Le+wP/mPbdbF27tw1Pse2np2TPffCyBBzxfPMD9gnuFpJGCr/3
LZrx8xWWUXHFk8EBLb9vvvTZq1nnfpo7mqj6DxjW+zEaIwyW32bjd7l7JAHPcDVj/7FUaA89KtCV
az0t7vYznSGb5xF6wD6iQ/BawZMnT+xZ493wwZ1JYFOD7iPZM8zPxR6NqNhfK7F/75i3/jIsQspj
6m4WJsFwlPear5269/UD7cJCTDujrRol0k7oiAKQYSW+Mket7FunXg7A0SJ8NIqLc88C7mOqeW3O
4qSetcfuNEfjs2ldpS/nC/SYL1PdooUiwJNfyIf8wjZ7V/P/GSSyOcBtl5+QmMtGCEBVhjqEyBrK
y+KaTTSfrH21+LSIFEHX2l8RgChnrd8zUSHMb/ylQANOznBkNsLmafwU6B9Owx0dk46R83oYqdrE
TvPjg7hmewxHVC2/8T3f0v9iruper6cDr7/15MfWJ5TSr1FaMx96kzA8PyGF0IgOAMf7a36Y5/LI
fHofk9+NZC7QDnkocYN1JNMjVPzu+Wq6EJEvwKN6pRfji70npmAgN3r2KZeWN+66Fnz/q3LNe894
9yVQ2I/ydxa6YEXcKRp3+nnSPOAhtmd888bIzQlFOIbXdUeGjpdAQOK60G3oWBySi3YXP0th7t+e
YFl7Xl9F7veM3b94XczE0Om+Gawb4Kze4vvsmhyXP6YdtD/SF1Sz+CY+pHwK22VnkOr1SjGvrk+q
5iu79VyFuhfidyKiwh32m3/XhMbxS3J77MMuiJg/+cUk/MI1PysfSdEPXBkpQNBtvxdfNGu6nfp+
Tc7Op5Z6QCiyq/qgXVPnWcv2k/qON3bwlHvtrL7bp4ZmR4JIeXS/CfnazvZdgGM0st9iVzqDo/Pg
wX6p1732ENFxu4hf7WJfJ08L1kftcGn32a4OOf7JCWO/PY1v/UXveEPdBX2k2OU+y3Lw+SlIjvKc
vew+Im64HmgxeK8BnFX3svqBcY+86Fv1sRp6/R/1xK9ctPFv1ee7xmJOeYjYNRyC0Z9D8Tn6BNXz
OyigA9RuO/qXwXy6qKHiXSq3e+lhj9xtB94CnjKv3NcnqrPAvkNPwl8h9s9tXKjfhJu6Dn/HiQpM
dhdGzT4viH9eTwDuEOURveg62l6vvPxsvud7PT4Mv4bh8svi992K/r6Ky/CyKl5/LKLGLV4slE00
dpEouP2pPc0hkmoaGDgBfzP10Pu3DE2atd4ami4H6tt7Kvf88uQwJGGZYasaDsAt4rui9LFDKhFD
7dHna4jqigojREKy2d7C7Smf9e8EDUoD1jhIrkb0Lp0V3oOj+8IFMyci7krfipSASFXt8xl26uHR
2/1KEFp99Wge7fAZwRLMfi/GOPppePm+Y9+0zsqFhu96TfmIxrD1UVhFt3+HACY5VqkP9lhevhXB
gkqe4MHQfnGi/sSLst8Ip7zMJwZocLlmV5yd9mONPekP5Bxr8E3CNfW7OLh3KHTZvopoJcKYXnLD
Pme8YzWCJkt4hNvbEOJ32rQjXG6g/K0PZEb8A9v4v11e/n9UOKomJJz/deH4kZZfn1/zz78vHf9+
yb8F1ELHuIVUaxSKtirD6PindCQqW9UsykeoCqYF/gaGyL8G1CrGv5iATx2Hc5fKYdSidsWvOIj/
/t8kVf0XBm4KLBkZLqojq9p/pXi0tf9IqAHoQn0KZVUBI2LKVKk3csu/Q8W0dgV1mIaqq9SmMe6Q
r8RD9Zg0FQDo87JtGSe9Ls2UcxZD12hp8B/BqHZPC+0cxkwQeTXLVEIAhbVXxikcMWeRu2PajMR9
DA3moFRWHoDfvRqOccSFvEQ97gTc54YL1Zeul21j7SylbjtWIpl2MOOxNDvGN/I0whyb/smqZzsc
x+VFlmcLI5IspHukEcABRiaM062bUX1r8ljsV6r3XYfl3NPRZewzXv4OKvD02Oh2gncN0cBRrSVq
RTBfiCBq5GgJp0UT+buLE4V0C72h2zR8jYY4Iva+55LK7jQi+C7snFYiZNOdrcfTkR96HTMldNbq
3ursSwsZ0tNSMUIzTKC4r+gm22gTapz+auhRb7NlWgou6nUl0mu8iGQusTB1DApPePuNT+YlhI0u
8LQWWX+8TcvZ7PM5GowEUCWwb6wqVRGKAk8/YzvEosYIUgJcftjh1Pdn7RYSpaZpiHjou7SH+Z7e
XXPXgk115TKDXw0c2bdvwb7yrXGX9/HzSHfeM5smwz9UGwiQaqRWheivmzM0ezJclj2cv/5OIdiT
LsRUHyXJMD3O4i1IjyEBKDcw38F//jTZcUWBMVXDdzcThzmnvfK2lZN+XE2hfRD9I0WYmkqqr3ja
28OIYogerxyYCI/EzY7XoEQktNuJddVHYXsah5ndLC83NEBxB+ZcsHvIM0BP0oYRtQ1Zo3fwiogw
MZppe5rTsvOg7aHmyyzjHsm6tLOaLvUXbSQFg+Hp0V6pJWSmm1FSjHyGprpQtaD3+mZYU79hnSt3
uU3rYAPEu2cGlT3hkFxCkPJ0+kw8ckmZ1weRqN3RwSm/1xw8Ey3v+mKnNptjpieIQBq86EzEcykc
UQGeZmJrjmbmKBiQkn5ma1wNJQILUn+u8zxFqyHJETGvVKfqBq6a9qdMNXBTLwLnxZPIcBDPHgY7
VbQz97WdHzFHGQ4wfmjj+kTVTwPlW0zSFyz4yKpWZk5ZP0svTqFUfj04SxSPtfNZV337LOlCf+TG
2bhT6EP3Rr7c60pthEtPG0RYqNySTZcOcoZ5ocuhVRhd+lqVuoWGlWqTTPaergxsgXmbxAnJC6jc
uNTYXzYlcBytC41EloLFqBFGywhpOAaB6PxlVtlGjlPpRytb75MSLbBawUOsjCWabmkAo0D/Vta7
ntT6y9KZh2YouxOG8d2AU/fR2tQm4ja4WIb5mDnVJ8EJ8FXabjebA7Zj0lf5wCYC2hwJ0GDyoE/6
12YkhjtmsC0EXERmuVr+CFnVovmVKhe7U96sRTdfHHwkoVbJ407t9N1klZ/AxORQrWrlsgA3pLTf
vrVOmr7mqbi75UMyVYzIBmb4aaIliZM7QBGAX3vEGvl9iS5nVpO3dbKe4xJZPRFDoc0IhMD6LsDK
EIBiI1uv+wVdlaA3MN4U/JyWGpMC2s4xXbqEqI/2zmY++oFQx6ShXFikGS7iJ4ZjR6/t0tdkqhWL
9FqnSrj1Mt00RnO9mR4J0d2bQnqTJs5yqo7sOU1b8hpR5RLh0Gg3bUEjrkRtHpBJS2FVyQdprJqQ
JsfJtI1o6pk5DBz0pDTJgnbVWC447rV9oz+ag4qgN4PaisR9Q63UGsZvA0MnlCw8txiD6Z+uR7vg
80Ocw6C4ci7JoN9MaEuFU5o2NQo/I6Cvzyxec5ZgG224g390LcfO2aadx5pxtgFCILp0ChyKtQql
R71gCkDULRGWPTXOtusK40SnkQPJVnyTC/OTbhCJJJWYM51CKYNxTNSMu+iUQJYhvvE1HWjwP9lT
tTPB6LlCX2B2xmetJudJzOwpQ2f9xDHJNEVl3ot5fkJMeEQDyZF/UtW3UeJ5GlNoCZOFSURgr7NI
LphVEEMO7ljFdH7zRDByQ+UTisGhhdFJlyxl9wSpkOAPU6pwa8vFM7U6slIHz9Q2oLnWt4axBcqM
dqpkdEsI9IhI8TqxPculhesra25idTSe+KH7R9F2FLva9jH2yhTEmV382Jh1HxyJi6Z1fC3emGph
BjYMEQr89tvu8L1hu0X+WOTdnw0DlF/zTiNHldqotiTb8pNpFtlxttrBuR8tkxt82ygWhT44WBwt
YpjqdYOeFKOwV7yWcLSvcZjSx6blvz5SALSDthjRyIwrYWGtZdKFj+uAtjgxF4MwsJ5yXBSbXB3U
ogc40bdTUEIET3U1JxqYVoy+MYPMHYC0pkF8FhfbuDAri1QskZGE8sMjjDQPzRWqK5jf5bOVSzyX
2aDJgdx1UAcSvI2YawnVXg49QjfJn9J+Wp6Q/GXOIa2TvMUGYA50as1llBCAZCmHinwLyA7CRjMr
ZZhV2hikcbpLMEGkY/1pjNg1COEjSRUlDRqRJn+XWyRXiOkBJOb665KNw54P5ir3hme1o09XmUGy
Ab8lzYOYeIZYz32nwI0oUnYAr8ErTQSMwgl4/Wqm9WSSNOTHi3wPNAiER2NeFSWlnyKzsw6on4mj
bXmPLQciJk2/tsw5yarxJJgKLQUuIdQWdIkLboUZ22FRfGYmEahjzOEbGx2KjQVoCKd7yK9PQBR4
Nk1MHS6UgxDhz9dawwExcXYxdNTe6rpk5WR466lIBIlmnJFw1uZz2q5ncoWHHZxaWu30q71CImgr
lssmiFFQgrlOaF/k64alc532pGBp5OQw8PVkAwlXjjH5nEsJE3p7zneEU+YRebP8aV+9a/ZtBG7N
f3G0Ndb2Zh5iXKU2NpauoCfFYOplbkvGxJMzPE6W8WGJFkZBZUsnqDa/xE0D3uKlyNySUjmDRBeq
+ZH1CvRUFDu9u2FmiWrhhEpXRz0xczdor24ur2hq2rAAmRZ0CS4DPO1HRzLfDFLeMPAgBSgRgXmo
b2JuAdxNhgmsbDba9Gts4/SwgtjNPdPq4aTk3fTZkk07WMxjGyy4ARtbc8vDIE0QidaUqo3DYJ6L
KkE25QOATkJSRcL1CP4Hd2eyXLeSZdlfKas5ngHucMAxqEHens1lK4oUJzBKlND3DsCBr8919SIy
GqtMyxjUIGsWzdOTRF4C7ufsvVZOEoyh3GwLICF1sjjdo9dxmq6gE1e8bXy/pWnUGCsxui2e7Sea
IV1JtpQ0P6V/WTRWH2YLvu0gkvEtgd85Ao93JFoxuKXVWTt1MbE4JIFyFWaL++heICJbLI5DT1aC
SMKDkyzSex+II1114A7RAPcZ2vSvaU7HbMsqtUjvPNKxDK2sv4Q/2zqZrbfFHhu31xG4RXOklDd/
En4OJ2cXiDKPKH5FtX11+yD5Zb1ErhTust6pSn6KyISXMJSza4lEkKgPXxWDeQZbR/1b3NEaioY7
6yjpwYS9yD2Qb67ZS3txfrTBaCHb8yTD6NWl2Sm+OEJWd/Cvy4s3BCcoNdrht06k/q0WCS6WkcwF
ak4f9bd+hGg0KpL+YiUhrkkgCk/efsDjNt4sCzLV6zErPRrCUjMKSh2FEK6KKv6uo5/xwm8urPOV
3+JDh0vRMSZZRnzJKKyK+dZbWxK57VSBlVXBMnEnEU4/XUlsNF/QuNNjzavE5b3nseVu1yAf93LB
kEKNiMogIz5/JUQe+OsqHmCfJ7Sup/ziPrYtmiRDKvm9XpxA7djYov9FMOghNB2zVrzNyeAg/euD
gCdRLTKCyHBScIfNQ44UKbFswp7oL63ztiIeR8s4C7ro1QsHHtUyXDL3QAHFMUd+ulzSCsE400Tp
UE3AdeGldgkJoHLd1VPfOUewbXXNy5/m/Tkk+iyvrSdSyrteBnBNOAW9Y6DeSf8pJ3hTTZg6lNXj
0qrbQsY0qPo4Sr76pvYuSF9OAA0MmhfCgUvFICar5hObyyfXeG6wWxfiFGekxcMpo07jfWpJwIz6
xOJOydZ4HpcVKHDjcrNCKLhzDK+/Iz9cwXzdwEu49GCd/OinvZ6+OoNx0Qzk1tYPbje3vGarhYsx
3ToOA6ZF7OSTriDN4ili4fFbU+ngiTorkIcSfbq5vG36Iau4x05MCCfiDAFwo32eYxIagApSaRDj
lV6l+xB2bvEgXIjD5Rzxfe3bmPChcUX3LZpj7yGyvv8tTtMXbkx8Pr3RpQsPBSEFKQcskf1y9TZT
u7/3MmLJW9eQDVvq3lzWKtgtNuli3Y8IBsrCrJoC6dCGBpMsp/BX7nrG2fWdDYfrFiWlu0shb910
lvlSIobuQBfNiG3QeUxTixhCxfUU6ZqeVTAVX5BBf5hCwCVrov7QxdD5Ru3frUTDLtWJzzoZzyIP
aRam+eOQ+FCSaU4AQR1pfCWzV973Sf5r6XK2BwTTo8OCiItCf+Dtu863m2kS1BW01OOH4/vj9l9f
f/73dpv/0xQ9SgK+/c/nVJzr/teXjzkr/35Q9fvX/GVQ5f/hhmh4mFaRYbvga/86qJLyDw9DDnkN
tphSsF/8j0EVsyhifq7HIlP6mrrr3+ZUwmPHSdzDlRpHT0Sw6F8ZU3n/vOKUBNQEgPLIlYp/4z8D
dX2tCqFXLiFQAgbve8w/w7BkJW32K25lSrw9T6M+TLZeXhhc7SrxLZdLfuiDALe2MxXY06peqad/
/fP0P+2TEvGt/c8/KMfxw/ysPkrURj95vZnl6vP//O/LL/nzc+Jo/Yfw/EjzXKDWwJiS8eifE026
OX8IoegWs48OtMS19x+fFC9E2RTQKPY8oXz+gb99Ujy24fI3xVhp5pqBr/6VT4oK+Tj+3TZccb8C
RMzUlD+b7wv28v840CxmlKVyxUXnUxXf1y1rlEYZViZQedxMV3vjqYqWbvKLYGT9xQ1752AmB6pT
eOJJjXU9bWnDWDwpNQwcMJZFckVGmneUHsJ9XEDiqjsicUsyV1sSz9/FCipm8bEZcOp+b3KO49x0
NqRkxlud+Rk7zhDthaRzpGFsVfSZkZJ9eC0vl6SYkl8oYiau2AsP97n7pbyVl2UeMN+SwRaYDUfD
tnyGuKcOWDQYlQ3jgo9CcyUd01EAMJMmXuF6pu2pxlJ0MDN5lwsVQ2ah3JWp1q8m6lyzKxO/zo5l
nxPVDL3ix2Jac7ugEj/wfwdnMdmFm0ebcIAc8vIUZ3JgXsiZcDvHbP3GLLsLW8YhfC3Peh7Yp2Vg
H7swA47VCSLaPU2pLk3wHLXDDQkybnN12jXHVPbqvYtH+Baucc+5xyYr917cmFB0VRTBcQUw/CsC
/8I4N4ruGmalULHo4+9AcXzTCCPJQl/4VwB82HfUzmkGYbYpkvmNxs3ZH/r14Fe+elmq5UURyTh1
s5tcsMDV1YCN5KMBapTsuoUYbGZV+l7OhmmJt7IunItpuFa2hGIZLJ8q7IbbzC+Dq4G+yhsFy+E7
GZ0PF4mQvyF1nBqgqJ1yWdJakDi8Oy1fzWheifEwn75cr65m5UT3tPWQsaumuwaEzSK/qrsvBnzr
tg0GB/4ckYBWlHRM4+pKFx4Y17zpbzTzwc+k19jXkfp+ZmBuckKl0ygeoUBI58wkLDcnYwVkCVPY
6jaejZPvlUJJsYJXgghp46nf4ukqd+DJY6a1SVefpsaJIVLrsiAftpAcSJMSbpawCEwYrK/bhlb5
7ZooeTvWJBcRfO3VhGimrkOQfGCIt26vX4OZDbkGoOPIBfBX+UpQr9lVS/sV6+lAYn95djrffy5K
WdyETQoL0aN+iceArCrhxzRcltfWlX73NjlYTRQt0hNdXYN/aRxerTNnh8zLwh/aAk5lDuCsz+ie
4+sq4xuYJMHy6sYzdQdCU885VprbihjmF7epIk52FA5h+SjG/D1zfTql+IBVJ56Kpi/vLYezN65L
8ntJ6P02dNdcAlNa8uZeLDPxQFhQoK5nzUANddoDl2TmRovomMPqnMkI30OOi5PjNqdWDY99b38h
Y+LQPjfcwxk0bAI9sk30PG8HXXS8phPDfCCt7ss4fitcu3Om0D058z24e1I0yi+ugj7ITl1f/Rwt
dh48ebTDofJUuR8BmSEEJyFFMiTjoMVGxH7xyuVS3yRO0gs2AslhzBPnKc6SO5EPn7ErzU9DWeow
4itiSer7ReyQDfWIhL+g1yK9f4vMCRYX9PAiwx6bzMNK6W0IGT5Fh0DFlwHHQEf4q6vlzRoHkrFn
UXySheMm3NTBQzwAlu46j1mZeVhXh6FOYi5qqMDSYF7LEye56sQNlbCLlEEI4Ej9MGa5rDeiYCvi
9sgROdqXPkWpOEkn1suxvKudp6AblmAbQ6/b+Twfz2NHt6okeH0b6SL9lkcmvpfdOp3jrErOIylk
BjkSIFzaOwGE1sF0+8GRB9Wst3bObjnj32jsDhsO9d8JMl+R5gJbO9Q13bARQgpj0jjuEQtjLRoi
91Gt9iZu63DHCB89lIKYRCfDHpyiK64B3XYQQzMJTARVibmpl+43MBL4RtpO99zgoENUMv9ahS7N
1NKt8TNjK960KM6djTG9OrgFAqcGa7NFYhIiOvOaJtvHFRpTWt2l8h9tOxA+cvH+XbVVK3Y12cNf
jDn2TklExBmn5fHyzKTIRT7ZD6eTWr0bvl/IegK3uSK7aRGAdeMmRvD7JSi6AyB8716XDn5A69pP
QentMA9D8BDRJLi2Jnse/OgCeF2aLxLJy7YZZ7NtXeXi6EJn04I1PlWTk+z5/LZbLxOXPqdxnwFQ
N0/TwBQ3s92b6+jyhss2Je0k+eQ5dbDc0LcdkbrvDaTEDSFsppcX5u+z8aKvNOBQ1dTgxTUI2BW0
VsJqcNMwEN/JgMUUe7P+IRGWz6O1GBwAFvZ9fKuyZHlnOpDtCI9rYEelewjW+ViFJbsOa46xB+8t
raL53ngVLeLixadPc+xqgh99RytR+4U+DLwrv4QmeYn9jqpKPuhdU4SguVb6LnPxPFEf2MXUoSin
wBj2p9+FvJHsiovAjzMIRDdaMcxaj15WN3eJHe8GkAZ7rxP6JsoZ7/iE/a9ohi83KQWgUzlCZ4l9
3mNurPmLzpxoa+wm+2yhrBCSMuaPSBAV6pB2x55HCi5smcesGwgQhBw/mnGYULYDtdewc25wDpOC
Zh5LcZsnlSniL6OFQDtS2VnJ32WT03VPqR2HjBfQIFTuX8sp/b0wShX7KrF4bbpPSTiHXx3o1EdH
6omoSJFq8zEMbX0PgvG+9sRBcMQo8H/x6FYbPwBmZibG1jZzgOz1KbrBWJzI4fuvnhHqOA/pyUbR
WYTdI8SGeetNC1N29nUSEFgbBKC2edpgkqQkuctdKGNOdkXZl/h8piE2MCXPKa8m2Suv1Y9pSva5
YNkbRQXFcz4W0H63/dJRRzTBfnHNHX6+lidjyn56wVyd7al6bYap/zG2SXpOpsg+O3P6wFH0KZu8
9JCGXnByioZZ+0BIbpC87YJdaSfAFSEwWKnj4kfXpN5za4oDJVLOaSnxMpig6kXNbYpDq1t2STNG
z7Oo+FrO0U8VjfV59OhTTtb/YYe1OjQ27B+dfqTtomPT3rdFfhtEGoQEMx0URSlAlSWDMQoc3t+3
o1a0LpqGzd657xNBzobNZHHnD1KqczEOFVNriXsuvHLQEhIIyWjGXfloe6dXkFtZ9GNZhkXE/2+i
Hf+92/X/oABIKC5WoouhiCuFx4NN/5f3p3/7vvzM/v7u9H/99X9epgT/pr+kQbgfkd4NI+EKEfJc
5X70lzSI5/55/6ZFzr3ccxUXmr+EQaI/pM/VyfUCgWRIB9yFfouGk5/Nw5+iGMLXZLH/9t//3k7r
/ZMpB+qL73muUFGoNCLs8J9yxDZR8ey05p0lHSABfyqDy2OxT1y5QkUjSMIKIajbK1DVKIQkxZaL
UwjUblG1vX6ib5uUcHF6aOj9O56UvmETnhV9iKQydBdO327qhz/+/7+B4wX6r67g/1abj/6HyX78
wx389y/683Pjab41f7l0//7Pfw0OBe4fik9qxPgm8CKy6vw+fw0OafWHq7h+M0URoSJ8HvxLHxaX
T+c/3LQDVEpMiZkA0BHxLwqgf/q8tAul/jbXkBrScQEKIarrovAiFIjVdSL7WHhWDyybaWVUrGXa
EOew+xD7ynMeuSbmRcjVvOoryO901Nnu7hu2H6DOZJq0UD5LHY1scMMl54p0h7jLtwYlQ5xeSEoL
evVjj3rEp9DmK3BE+Hq60VLDkwH1uLuE5VhCsbfuF73p/ZF1Tj87xr9na+LZM41MlAlr5KYQDlMo
aJ/uYKZqv1SchH4ADaRrCcNiqfb5tPbtHmpiT8IcYWTVMEo3CZpzEw8O5Ny41do9Lcqv0LBCNoyo
5QKVm9kk2lQadweLwCsOZJpW0P5TV9y1hhfy9QC6ncKgE2Rd82OwsjKIPmz8xDcv2jVzOYZwIT1e
EOd4aKL5FS4KJhGOPDs/vfg2JvAYHe9up20fo0m1L/wO9UcUde2dBaOMOTSX8EEDATztpOJwuR68
lcFFjXM7JX1ips8ykp25WSqgebw+FTy2hYBSjorGyY6FDJhXwIjvrkhgeFDzAv8Dshfj2oz1PCJD
SfjcqdwmOtqE5REVO+/rhMidtAHRN/Z51NyT5cQXC3mpJU2wrd1yTrfF1DubeJ784Zq7SsMbPl12
ZlwunKC1Cm8sDRuMJitcLc6pFf3moqmxfw6xu/d4TC0nmmPYhaxDxE48gxvuKPFwE8l/DaNO4OOw
P5PUppIsvHdAYVyePU6IhkHyuL4KsnzM+U7LJLrpNbvk7+7oV0f4v+SOMhJAS0kkYxI+ZQobRM/T
yPqDCSOFLugvQPTY6Dj346wuJHSAWsMS8m6nng7oeS4e1mXuuVIDOH/XHfIcS7nQ33oJGOvVv4jm
XEcBXrQFAAsIZ5eCM0qPQxFyP7Hl2L8yhG/AZbHgNpuYh+ZLxVDggVcAcxvVErhYmTwAfSdlbH/V
XotNSclmnsjRhMV2Fc08kPoCjV/tiUJ0TbyXrHrTfZ3St8cBI/TOSFthnJbGu/X6ygFjVPXZeapK
ir8BQ1N4v1hE5U3Wh33AyhJLJfeVdIjYXBYOqOt2X7GbwWWcTTDjmqrGu+SV8uCm7nqCE6DS69HB
J0tpfI7Fz8uQY5+Acryu+NY5t2QC/OHkLyvs3dodSMtakffcm6ogfUAVxvK6jyWXUmq0Q0kNfN+1
/vRzBiH2+ltmICAwv2GugtbJyZQ3zTQ15dmItXyOWn8lqQ7eYRdjdD0Q2B8u5jkuMWjC1gH0vPD5
zqc1VQUxxj6nzLFFeOxQ3c138+yraA9NZex2IbpkXCwJdOtNnXFEHEcQy+s8t/vJZtzSGGkV+uy3
XsIG1R0vyGvFcutHILFrlYDJ2xv61tqeEmcaigPGP9zJY5rBNkgp2p7mS75oCw1exLf4D6jua509
ebNtXrspaV7MIuZXGDr0xauJ6xgPicuNQ3D9qxPOpjkmZXQs+7pBCuEVbswIyPrHlaTJw1SGwjsm
4xAAWYcCVG6cdgY2nzv6tmltfhYM9c12ypGdDlM0veqZSBPZHc67NFDSqdiFskIOEuRLeBcSbGMM
FAf20HCWPaNV0d3Or+j1HicBz4XpZxhvIQRQA+LOrbc1Vp07rOIw6IrGFwfTOrV47/2Vq79aOqcF
X8azYzsNTnuPZNz4F2nCuncquwaX0R6LRcVrcRdlUx6e525SX2PN45vQ2DphYVkWAROsE8O5drBP
c8mPrfom+iZ/WFtUAjsMGoBqL+gw9pilmeJbJ7Y43IJluM372D43YYTyY3Cs3Lml8p7SLvXvGUXG
X+u46pxfbKA1peS6IQ+0QLGggc38at2ntCFjzv9ExOh3L4pFaIMIekzYgTZr/HVgkNRt/SVyu4cu
4BGzIQowQDmemZY9UhzLKUnVJP+GLFPvKzvQdsvvgaTKJV/IvQjA/qlOLfp3SGF8x2uyqVpBYSA4
7zsy2mRi6i2TIBVmT4Gxzs0q27pgZUi5xiFwRs4NJbTlEh83j4FqiTRG0je7yWXX32hNIKQcGTYQ
juFJrtsl+Raqen7p4A8hKkIzsf4c2HS+pTyXqFQI6/JtLssjcT6X0kakKy7QoSxoPqaCJARQpnCT
myG/b1XZuvvY5ty6Rn8klBpMc7SH12PaHbvaWhIcKVFTDU3I7BE2S4qP3gym+d4Fw+W3MBVvX5Az
CeDzvvVOw+SCfcWswEAp4v9rgRvXKtU03ryc1/ug/IHNfJ7YrIq+RN2I+pAsMWvVPoTztxEGEgNG
CVFv+aP16OVnifT3OgzVfI/3VNe7mOlIC2ZKseHVI894TromxXBSgy/kySdTMASpkQfpupTADY8I
QRD6ANGiq8Zt6OaNd/ALb7rWw2AFXysnSK5ACKQkd4Sp3O/MCN0Cq1nFCxo2FO4moNej90CF+LK8
HZJwhsjrLTz+cnTbq+GrlZQZZ55cSfUxVYSYj+AjFiSA3oWiBdgs907U+AEcTlHB16bgRVhvs4sS
7iUqK3J1nQM7aWtmBoZ+TuDkoPiW3TlzVRLhbJcu4C9Vk5rtAeLXV16aJ8y1Q74IR16585VDwKfa
emxi97yT+DZFZUK+NTaYGLaFSIf+ugviyFy1zKDwSyouvQzVmRYl4QULgrbVTE9jAX//7LpR8VBH
PPY2UtStPdWubBS2q1JQVWlbGH9jxJPbq/38FZg8NH4wyUHxEheL+8VtV/5oxDijF7df+fSG0Odh
QmT6nTym8y2XGZiieJpUf5/yqIKhcbkct1Wea9KBOE32QojpoZuh/oP+m2W41WERZq+k9ZLvoBvZ
csRmBIqwYEHxb0dHjMQYVocIK5RixXuqcy9uiMSRn/yb8HIrm9VPulEd7pow4VQitO+/4Uhz3Qks
wAW51GL4K/dKuKvdaSMZBjkuFXekJgSFUsV0lEXAJfLuRAyjN5K33Hs7hjkhoyEBXj67jq0QR5kE
KWLFzON5Ff38uWbZ8rZ4GAE39WTNSDa6I0oTXtb5ZAmi4JHBz6yOQ+q19mXJTdzuBwWeCijumkeH
WCZByXylj275FjOJwD0TnHp+qB5XpxUflkh4vM/oxwMkGJvebH0K9/z5nLEo6ZkQtdr0o99lfPBD
HuGZ7wO20Qy5JOfcPGyv+4At0b4ATNvcoMWTJAzluq4QFUcCDs2xbMVMBCAP5i/L6BefQzgMZOps
6eyGYZicLaQC5DnaFy1H8Nno50kYx7uuLVPrXeGSiDtMdd7CaaMRK++WNeZoAsiKbFw06P7clKSO
OOtCAz8bz28+xr4IOIPw1wdE7wlcsEWfmAdVpyklJNW6x6U08VPPp0cdG0Xk8qMzVQauvRp1vXcC
HuZPNhjX7hHQ2MpDcrUFzMBJ6C4KEExJ9dKtM3ACofr0ZgAcqbdTQGzlSMLVQifpqfgTr9bz97h2
FINXmsP02bqa6R/q5+jFgNlzDuCKxa3iyCU3K4wMInqwv/I9fDUEFk7eBd12NjODz4BXEoCBhDXC
nrxHdgLPFdnrMhvnYyxVG/qbMK5QW1CBWJ+MHWyO2RBVVwe92KIpcksOlIFLvqfzL2KhMJ/ULd4B
T/GxEDMxuilrf2XlRdA+L4H6Quow8JjBtQlirFFm3+Aq4ksXCJntXqs2FQ9Fu4aQ//XcpdchVunv
lSnJzkOliDHWsNbYQAJqkz1v5QAhgpOn77KuZ+eG1668bPT6cHjQmSt/9lwR8SKIfDx3lnvCFanU
cLxxVyf5sKSXyfT0AbxbB5RNjZQB2ZieszPXzgvO2fLKbppB8GNBqjGBBblCmbkVs669myWvAAmN
Q+N8tiId5TUMPLf47pc9vnI3iSuIGG0vWRw02cyJcw6q70s+L0TI8XdNvcyugzJNOaglyfewYNq+
MUOlXqXVxt8z60+/OnByYBm1TfUYTNnF4ZLQLAtangebrI0QWEB4QztH5iwEqhc35mVyjYjPpWKR
tOepRCM3cfpKnr3IUQtDfFt2X0nKDNkX8OtTSqJOe8UTQ/Kqv67cIGt2LVIqycaOgkB5ZZPZdc8z
MqRx31pwNsDEO853tDHSNwnxIzn6BIS++PXquvvWc2Y41j2LLlwdQfwOi7zhmDulAoMNfpolOYKI
VeywGqBoP2fXtOrFIsodjjQ0PPK3ajqSQkyexjV0v3qkAF6qKRivKjdb269+56y7PhDmm+T9pB/z
Hs7HBgMHPdI80OwH8wLfZuxd6kCUOLL+2Mxeoq8Stq0O7LLW31KYqu5R8BSnsK/1MVMOyWfot8ee
yffZszFl3LjwvjpuVfGpHGJF7LvuBh46I3H2fOIIt1NhFVES5vr2EKzkZvfgw6QB9OpDW+yyjBRw
gUao3BBedJN9kIfRmbPu+I1jKKvtMaDF6LKtvyXTGdGZhAJDQlaNIjxwes5IReseTEc8YkTe8hLk
J7qOVFO+pnwW6nOrPK4UFg3Ugqtl5XChA0WwNK6G5VC2VF/MOAe0P3w/P8b1YK8qLAUwnQSX4xhS
o3Xr2L3LLRUC0uPBvZ297kxnqeYCYQG44R8h8BWEbhV/QHzl5iLge97DPfOgyeqsvlaNb++gY9rx
WyOX5FqRriaNvYTpjdbDdDOWw/qJFC0M97BQqjtiA9PRRngStoCbQAbomrnPju7I+lSLSNM7SjP2
R0FkzXNhL4sPQeiLRHW9UrEy8Bw/V5X2L/BiJ2jvfZP627ZwOyb4WRi9BLFI4MqB+ZYFtxcAI76b
EPzvx+Q4+vXyoZzFY3jve1+zxUm24I+ddQ/b1RwbLdjp2DmdOdp2gkOZyFf8ljXfUaBwsBMFNSdO
l4HPea1MOAX3AbVc0dkcZ3ydzvcLpbhjNPVZBJsJJC6/4aCvTGrlPlqZHdyOYlQx0lmfFKZWrEa2
XCI8cPo9veYRDAo42+FSUU5jp3hTOczzo6sZie7wOcMo8jpOsQ9cqnX8sya5SWVaceeEfVZdR4Hf
POUiJthqePmTIxkSU983oE8hBtsyEnthXPd6xRKMIs1W7Q8v8P3wzTgT3oZ81IF/6yRle7mqCtYD
82ifeKORtpC5e6XhUMHsMey966jRy3Xv9SDrMxXRbPMBaY1FXzxrUhDBvlhso05ERQkxIAseb6BK
kMJAIRX4V3FYNyQV2KVvKFTFD8k6Wjyv4Fx2UJ58Xm4pb/zTGk36hR3vOO+H2V/KmyINzXRVL6ET
7nLhTB/KKnmWQFuOsO3knZ9BDV2JM5fHhpnSPjFRQiliSlgFEidHiDAvYktI2d4mk6cICjQNfDS8
l8+g3vodJDuAxxEx1+GOI3F44H2PxroJyLDwYE0qjNAVlZpO+bZ/dFkvdrt1xOGAGPqyDfSMM4P/
W7oUP+WmC9TIeLs29+nINAHAHjzPzIP34/ERkx/gTqg2AhgSG3IWYYiGa9HP0uXsw09LfhQqodKc
hPGjIkj14ILiJrDcjCAxSOYXO0My5RqLEZmIeBTNwS5N8eKsKRCNCt0RhgouvYdxDuXCezns3ivi
Gt5XE4SzuGkHxsA8LHzgZYmckSvzqKoQNF3GEds2j6BlYgaJj7wro+c0Xx3ASSBv8QGO5foIIT9/
R8TG8/Yybjj3rPMNLk78hgfHRHQS3MCZWIiVOV8uMhDfOFLVNKmDqP5seZnBWGOTtplEz23dcfrr
FGUTbf+FKSQnh6iJQUO4odgyTvTOaR5Pak/65eJV9L2y7l9C3OvjfYFWff3VNDAONW+lBcTcwjQs
qBnPzZWs72h/pNMrwiLIp206+7sldJ1u38NxKvLdWgUoa9KeZ9RdmEsSxVQwynMLaLN+kWnmdzQa
wPpeSLhtsHAkHha9bTMnYOYrgp6UeuW+ExbU6aHt3QrbxIX9iO6pKET0uAIPhf4Qsx55aFrfGJIt
sTkkBZdciimp+rpkQXgnhafkBqmI224CNqDsKwlp3wZVq3FQzjgaJFPKz5wpC1qdkPvvYUYDiTAS
0c8th/z2FIikXg4ERJZ7fpSXlyqO5yc6HkwC+mxOfe7k4YQtJwU05rWNf1xqnfqM4hAo8my87ENr
6b/ZMChuiwyzO0TXgQy8t/AB2c9RWuhT284IeSxzKHtFMXTm35fO5VuXECIGM6vNg8T7+wJF1S22
0cpW/ErLpY22HbzfL1U60a6zyzhFOxwri931fRVMt1lak/ieXPe9BDbq702NkvPEznGaXwATju9T
q0knN9Qyq1QOCfBMOMgBG6NrB1Iw86RuHl/SxfDMJNfsXmjAWp+ywC9Y3xP9X448TusGAaoD5j1Z
0rAAKR8xfnOSiIc3eif9kbPVTjZNYrKEp0DZ3ouiJQIQtPX7Sh/11gHXhT0ARzNNVgnRPY2YL03B
LGk9LOqUpZ6ltsMsHK5GGxafIwaxA8O0lGobMXYtjXNbj8ZCqxoVMR1P3U9N5L4XPYkA/l7tPep6
5zSlq7rJm1oAL0g9ZzwGi6N+1rrB6VVOZiFrBfRjkXHyMxu0/1J0a52ea9uwzB7mJX7Nq7J+TGon
P8XG1Fyuo3649gYZF9tEOCgMEMFDdm+GOYQ6gciC4mIpaLH0sLJ/yHL1v3eFM1xJxrNXXYDMhC5I
RpcR/+pXpLsr9sZonrB2ecHavAuG8fwYhY332McqzcCJrI1/nUmtiNfVY2ih+2ee3lUmH05GTxdA
oF4KF9NJtMqDEYTW8C9NdOViioAEDPHM8/JvmoWzPczU6CZeZPCK38Dxt9ZfQXIakTu3Yy678CeD
xmrgDaqjDEcY8SkQKSOjZzhjyCqbOTrOljOvBNJ8h3dZ+RvGscl86CD/MU+40AVpvAbdJYHW8SM3
BsnjRPFKUI6op3m/rm2APiUxIPhWLcoHmOTjW7yI5EvWpQEyPz9lEaH6C8AXRKwYH/x0BHMyceiz
27X1wX5COM2yh8mbw0f032N/57ekzDY9qHj3F8+9+G1VUNiugzDXZ4or4oEJO98CcPanPmn8bic8
SYITK7zA9Eim8luYlvpjVGF5jssGMlhRdG8R5FJKKpHmhLo6kz55sprpsXLwrA4TZZoLhX6e6xMP
GrpNxVBB6KB4BXYNgDcCUl0+ljZdasDduvLBx7T6Q/Lj7e1LRQuH1RSZswxs40GRld2xaFp5gQ+O
Dz4lqz0i1KYjtFUUhebdQuEeVM0yQ5oZ+MftswlJhFRCq2vKRcPHuqKx5KdU4kYQgaN3QArlSUVO
RO0gcDKqqHFT7dhhDO8pjaqmm/fUupLDNIjeo/Vl8iuwz9g/eYYvh1ZL5+coF8YpNB6ZagFpRmQR
uWO3qStDr5rz/vJdc8i5zdzBYdbrtPbem0ooHWJsTmvnjE88VywGmhLjdzw5hIOEk5f7kOVNeiTA
Qz9rrRkU7BXtyW1RLm3+tM41GaVJzoM4dL3LmGAtLTh07ZYvPd2jXQUQ7hfqcfcpaVTzWiZresCU
G7WvMEknZlaVUxV711bqcdCOaHiAeO6v3g+WM6NziXJ4Epy7EYsYy9Ow9JtTFyVAPbjorO02Wpi8
UU+PgGypPE0ewjYtwJ0s0WBv0mFKgbk7jbmXkSP0l1pI2T0orzWws/mfggcC1tGRcYfUsD5wbz9R
3Z9vjI+gfpPoOEyOOpkwkfkZRwA70tne9axdaGaaPk6ORvPDwkM4Zt0FLI9IGoAD+e8cnddy3DoW
Rb+IVSQIEuRr5yCpFW3JLyxf2WaOAJi+flbPy1TNTZY6gDj77L32VxbPvdpXovbyTUGeo9u1nuNj
ea2wEu9QPA0OM6SK8DpQG7JuUfh0RTwpS4gEyaUL5OPEHfk7WaM+f6ru7Stn2SmfDheMYaAc6HJO
OPLK7Gcse80Cxhntm98VIyiGygl3DJRMXbl0oAnzMJFb8ibFW1Zmk7fr4QFz58XPSbfUMO6ZCQ2p
9wBNbt3RxxGgSTt+QQedtlUiifzT2RTjvMYQQzEp/VQNFSn9dJz49r+tZGLIyPDnU608NnRdKbpD
+CSX4r+YVDgs0KxXn/y79vXeIHmeI7RXdkv29yqM+OnGenmPivuaSiY9RtzSTw12ws5fJTckzIaX
IuxXULNTPDmU9GCCfsErxtaT9JUIWdSF7btTduFLOLRjcykLCWt/XbUiwdgTe+EO2XYvTUyj8qlL
hHaOSd2Ndz9Fp+xXohPR/pIA4Ou/KyzUhYNIMf5LLy+wj5ZdWb348RSRF81ij849oJXTn6GJuxFE
qZVU6c62CLczGzy2mQGrji0Fzsk3OhVyGReW6XdngOKdaGYAryPV9IgP3mRPC7FM0jqsGZigM8sT
3teNt4+8Jai+Qt2Hv4WBuL6PgR+cMBwP/7ULO5SNLGyn74yJci3OAzL5vRW+9i+2EDbfBqFgydGI
gXqO0qjHKmzwWRKfCzTT9Nje2DdQzeN3qCLvPGjUgMoTwprkh7xzKVA17AfOg2S9uLRIHMmcziGJ
8472rboQAaAHfzXd+ChEHsZnD4VRH6JS37V1dI+PHIrmrljT0f6bO7FCFaK8JLvwpsorywaPTHY9
wGrXpVklAd4AOPocwtO+THTX3J/KS/uVsJlHJ/2/4H7/SVdMAMIajMqTnd6athZ7PBvLZ1eXDEYL
3vrsUnFajOe5zyfvHONFOIe9gwG2iNAp/Kieyv8Q15094WnaUWOwsvIY2rZ8XAMfk6cV3bQrrVH3
d4FZnhrs5OrQDPe6hJVD1UPGtzpSwXgS1DjsrUuSM+fW2W401fZvUPKVfg9UskSYz+6k2MHBOHn2
QPBvg3n09hOczCsb2e4n1kLFt3cel5gGhrL3Hr1p8F5LGYJmBy9RcA9eliDcOdmsd+4gp3Lrzk31
YWbXcVcCxkmwq9gOlTxsgvQTR1t/5SrO4myWQwFbNOrC6kNEy/rbtdnK9wfHwg+ee0m2idlQ1PnD
DKZ19SDa5+4EoFaiRX+mVZ3lh7ry+/C2Ml0x2SvdLgec9DZ/Y1IFY94prn6nhP73CuBHXI/rL61X
P1h2rIs6AHd2ptice0QRh3udZExxD1BNI3q/5dCNjgZgixcfe3kbxsmXUuPU7AKn1Eb+Nw90VG64
sKDBGNTO8cXF2dyttKDoGkpd2eaZQq003XqRgydJBsepDOw1GysTtfs2pVimOWd8M6fPEmOreG7b
UeWfIa4+4NGrZgQFZDoUtP22q3CdJyGYrIE89COBzDZIl02dF6V7XD0XsDd8jzb+EtrGrYH1wBSV
0zzrdtM9gq9xsORaxaxxEaYPk7Tg9VoSC/qtZwFDIJivZla8Q7K/N6CThkWzv7RZ55Qz8YBAmgVe
8tSSUx3XKneynRi478H0QJSGkNUG3nSCJ8wN76kpaEj7r+FTwy1/mdd2n3NFMFyKlUBL4uMig+mh
SrgtsGBiWcaIgIbdP9fEM+bnscwKaln7nnI0wAzYctRulq7EnUkSOYUoPXfIbCeH2ZXal8WtbEm9
e+VxSYZqggwX1YuxpwzJmrokOZb5tSTHkd04Ocy9KanGl7utDX19HQ423U4B3Z0k9zep4/Xg0cQ0
Vbo7xA35hvJCPrXDy5znZlR/W6kG9eGRak8fGGT7mlgtwOBdWSgltzkS9goa31Y8HjH6eobvH/ry
j9YpAL1G2q+aPct+DrcmwDpy7vrUK58Q0vz5EJthmgisRyY5tlUSx38HTDv3dgbLMN2e4jhs/Z1c
giWmGmkO7nYg0jKM9XuWV5O6hHNZU/6KlQ9NkDVxGnORoKiNSX1eqqLwT5nKM33FQGag8YUMxVyd
8Y/kf4aC3dj9st5oskV0cNLKfqxml2JC3H1d6q1vMdCM4IiVhl08NyUj3WOGGuNzG8dighkXJEBA
m9KK22XbKqratiaSxl5nckHFPkuwb6kz2wtD+UmczsvRhK3r7wfafMsteIUSOYpc8RId3SEPh+TI
2TC5+jRQimF2mvYibNTl4kx/WcFUNM2RFHXSA79fMJyBPrn6ZZry2f1XUF+Hts23ovuvTx0WK/+C
vDdsgGXTSJZYXJbXmJJLkVMGce9+S3kSuQFPUGc7o284f4e517AeKAYqjxX+kuHgZIs7IQkjBbOU
Q9fbdOlS2ScfFDLLWTFk82WMlhDgh15oQp5Xr4yfYz9ueIzCH3KCbksxetG+9apo438OrJblRFzD
bR+qvOaGGiQG3JGh10bAbqhdll0hapZ3TUvtCFapwaD+6ZqA+YZzsAESgLisyx19kcJu+mouLS0k
kmCbYFgGVeDF1X/F7Jr2sEDjDkh9o7tXaEkbbDap157XGSfCu/VNnZh9Say9eCoR68Vh7FkU7K0C
3EBjW9vFe7xhNv1sKcY0Z5nBqf913xGQlOKBrb44HinniKaqK38kjlqGJ93DloGMqr2UwpuKYNk1
rmeNrVs0or1nVDjreFpYaCX3YSISh2hNc1qYExFllHnq1JW7aqgWh0flms2/o1Cn4ssghgYPCFFc
njexyyPgrZKhUx0bhgdnJlPRafia4aqLlaZfnIfIQrGOY7aoLn6fyqKJuR2wzbCuaVmh4QM0z0Gt
NBP0e8u1N76g5bRAIrkfr5+wbTwSL05iHRcv1dDHu25cuvmMT0f0j6OVQfSP/10YtFw5teYpUmyh
6jPSCMPZ3HrFtK/FwieS0SeJivNU1I1zgFYDHh1zYlm9ulRSbmt63aBssgUF8c1INY9MFX41RQwx
CS/NE+GkJv4ZNm2/ELwOx0VfJpX69YUMRpAchcdZ/TyH/J8TcQKamjaFqxfIA7JvI+5YcYaD4Nn0
PDC3qxzSAVFnEUNyDqe0pZCagHb91jVd479yfmCqOLJnX+vXoqyzagcEwXCc64qKlofUiUaXuzfF
rnRr1aqxP2RlnPbvWGdu+jfselu+ciK3bKI6SW/owFkjHgZqq+QBobI0PxjBopS6LhSm32pIuKoc
SoE2deNDPvUf69zF1SFdaMKeX8HdG/lQeZOBlc3oj/AYrjlZmtBTS/255C1b1KUtlnS9rLbLCUtS
beP9k2qGzrVxTfRCoS7nHTuWm0pHobGYFAE/5K2gK0rSwTN7hOCp7BztfAiNcYdmjxzYj7/HzjNY
zLjDWIDgo/W6ksUpgc3iigySjT0OLtAtt4WSbhScFadJnn1DPVnH8Tbadq6+qRBjKESGylsTbquR
e7//4EUlLNMapEcHkbUn8SFKt6Bf2arQ2RMNteyihFd6zr4qamleZVatnThO9/X8myjbqDtllicp
XhwYVYLC33hoii/K0pKu20f5hFuTmulsXOdD6bLnme/8gN5/TAPPyiemqLqiSjnDuPHc4uvzsH1g
3SpP2E86qih4hqefiSAdV+47Uy8pK/1Rgz2Lx1FF80FLyx9K85p4KeAQQLDMhcuOJcRZN8Ng+Qik
B01/WLX/J5uy4QsOj3ypnSycNn7mmAfbd+BMAqgjzbYZXCB1DvwQDLs1zneLK4KYzzGJgmjdD1FN
69CGVI81e+BNdHmwvhiz10T4AyC+xJT1XzMi+93wconpS9hJxDx/+lSCJdWKOY/OoSQkc9V1lg/t
WkLXYaR15fLgzYMk2NrmhyHpaZyiHBFTZ15imHO9ZGSudGjt2dADODw3JB1PSdSzQx9Mn53We1PK
jC+s3jQelafIh5RRQpEBLFJM66ssUnmjTwSnp8QU8jWURXjMR586BP+O46IsyD97geN8haHkX6dn
lHNiTdIfnY2BRYeZ+5vrpjxisfeuHu/G1h27gHwUT6KDbVn6hXQKwxIMwNXT+sheR+f+czPW443c
n3PvIrYuNOkSwr/P5YGs0kCEyV/9x3hJXRbHaNDnNhrrN3eegT/MjXoVME424xq31Raplq4+1hIY
/DghfjRMxntVrPZTYSPeQulpjqruUqjDAJEn8pkXJ/YCGiLSoXtjaIJ7xnBBHlbETfJQez0lS53o
4EdbVX3C6GKtrBrilPeS1hurnZQb2lDJU1Ym2R+tpwrGH5/x+2mZie9KrsNCrZdHqCtczHDgn8fc
CRyMb0WQP0XWL37VKVUJG2/Q1IYP7L/x44XcDkbrn4ewicBVZsmDCH0kRifFmCLgB/IOD9Lbcr7S
Peu3FgtNQmMdpslB77J7BSidLuJU/N+bi6weI/zPldjwUHCf/Jmxkzhxop4zkbNGa8tpeHdNgG+X
Hzh79Mt5okMu54OYDlX9WJboMvCBQ4wuftL4LEUVOS4QlfSMRcOw7mJnWZ5C2Fpbdm/1UaRutvca
gxWHh4rgo9HPQMyShiKoDpHi1Ex9eCyXiEiVUNi5Y42eyFYYqbuo2MtvM59m4a9wxg4fZJQDbWZE
k+MQZvILKas8+MQdj360QtwcHMRCKz10gqnIz1Qs+LdFNc1liTNu68UYruiTuFjNg1j5mjLc1W+V
w9IexSBag53qA/KAC03GC3AmcrCMjNuJ5S5CZVbj8QpLa5lqSpaz0GdmjARgidZDItCNYDgIvWdT
GDRPKJL+dRKSLUVJ5HLniC5ydgzzZG0b3z/nfqlPI4VUGZsLkZwTzp6zNbBt1FqaMwl0yL90yV5z
/uIn5tnmLSc7+hGt0t+NBlWYmSHKTnntE82dqKNKIhqc3DWZsH0ROXvyxgkN2g1D9UquEEuZHzjy
1JKpviRqlv+5KDwlxwvJVXleRFu4MNia9YPgd/Xulqb9IAQYX8RMaLfSHotR8IvpiVsrW41kzAKK
2Gz0Q1UTl8wVgFZqvPWhQzp5sFOhW9Y3nvcw5Vn3mGNn+Yz6Xon9UJc+GeAwIppDwCE6SQNKCzZy
UF6ID/At9Gxd34bKYCiKeMhkko87HHIvexiws+QHU8GknMfI2gvFyRTr0vYJg3mYzVPJRu+zIc+9
n1UAkhHN5zAscDB3ayx6sR1N88XnubzmiU6XbcFtYz84cfnYVYmifsoU4RNVJVxUC/acPCXYSZ3C
iKwGwqhJ3pGi1wdK69llu7K6sNUe9i1mUugBLepgKnATZ0k1PsddtO6qwqeoG5n2EPiFepJcUR/i
ajU7SXcm9DiPi/OzngwYv2Ttizc6KKdnxfuw5akt0oPHmfN3wcva7cXKbNVjlfvN/SteTg39fbv2
nqJuCHacQF8w3G7qUFPoCEPiZ8Fz9gv8UA53p3Qo+ZGAxYDXxpDenYrqkd040dMah2Hw3VH29pZ1
AxVEtAeyvNG6B0bgs/WotkunR1CHLAWo9Wa39czgNDEPBPWHxit89Ts/freRMMFZo2UdrVqn9rZi
c6GQJpbzR5o07lNKzIUFRRe/eGhIZ3cepnPLIoH856Qj77AkLnRT9Oa/GDCD4Bl2oXlDgdTOIc17
G+8sd9eJ72iKfLkuAEt3tEWOEIHq5i/wifGchYFz4flfDO9DUfsx9Dy3b8+Fxqi771QXvSt8mGLT
VrPHGJFntI0vYyDEfZ0XPlVCah/flqf/G2XsfdwdERHBmDU7t0lW7/O0bOqj28fZckxF4q6ftekI
wU7zzL9/4oWvKDuAQGr/pHMmWKtVOXtANvu4fdxZkAwplJufzYJXeu/IuNIT+45WchnMYl00N8B+
44RAGRflS+Kye7hP+B6x8k0AlhDCnpvG/pXHHYUsca5qjAbJYonfgxgUWEbQi/OdKzuYM5t6zVMr
tm2M/Z0b42zQzPwlyB8ifjisCOwJJxbG/NM/MZLX3FZK29srN7A42XQ29J+DGfTqCxhL6QLIjIbo
DBYwkwyQnIUXnoLzdg4sDpBEESPY9WlEezUchBn/sk1Rtp00GCircrwkw1iHff5Arh3oZWksaHTF
/IcXMY71l8wVg2LU+kDNi7wzfyBW0uUcN725cHY5v12uGrQtBJbf3mm5/ICILfly9Rwim7IfS4uJ
k47rgyykymj9ntYLYn8Oq/UeGFnplpdfnen7/icgARwN6+TE9TYbHIE46kQsZHlOcQWmbl7lV4s/
s6BZTd6dh7NI+v6agxtQ75nkZTgGYo37f/VIOTHWAV5/7qo9x/4pNrpXv9BqJ7rCAkyvtVJxxqOk
oyhJLxWGW2oOSWebtAkOKR7f/ptMTWd4Wi+h99oBqssfWL7YBpVh1srb1XOr2vNiMkJNlDEbmDLb
YBmC4IwKObwzlILLj23ZXLw4pLQcEq6nn7O5MbG36ZKpxVJFkUf9wxQ1UJVuIanwHXgDcmWpat6Q
lQ36goKWSgOrU+TxiTuI03GD0pxQFKK1cGo38F1lt3EUemRDviIh79bty9mfkhvbUecQmKH8Hvy0
wq7uUs6eriMz60qpJPuKkmYvclTNqxrpcV1MUQFmKRsdnyhjag/WuuX84CC+Es/MSmqgCZvp6TsO
gJtskyKpr90sC/WSYL/5iwF5Ks6hqfuZjR0P6Hs8jvBFm6bftZaaX24tkfFmCpVlEBZ/C+BnF5Zr
YXgyFKQ94P7962oVcVAVKvebr3UeyNAhfwX1dAjxqXbbVK6Kn1mx9eLg653MfcJi1dL1xwuYfver
DPTROkr71BAUbGZxES61PvlLloQg5trAwX/OSBe7J5oBXb0NyTZAx6jlvQczFRBr4i0RKqxZZRRX
+XMzsW8+1vFq6k/H0PPL2zbEa3kYZ5Uvv3LXlWpTcm2/94yKkbSW6IH0lao1f1cVQ5ISNZgNUn8k
vGHGjiuGnWxxOH58ixYzB1oz7Q1D890BDJ+v+KIV+Y44NYHzQdbjDgDIsAjEfzqWj+tjVwK23gxT
jodlwQJWPmaE05sdgLqyQLJcjW6PrkSF2QPnAn/tpLqK2UPjvJ9P+VDH9yoxHTT/9QAAY3OZoMJm
yW4KRa0vgVPfaZm6cFtFKaa/UgIfvFXpYpflSi009FgQvAPF37s+QfnGnDJVzfyUadJatFpx2+0V
Fh4jJQEedPDGbikeJGaS5261o1hs+Rlq3ek336ZVsQ+JKPMx5vYS5qTtnXGozmVp5PfKKwWcHMdp
Cjamj5zhqxmwHWyClRU9pbZsMZfNoKIF41Km/G44wBhpKAodQXTylajl0txo7J74Yy2gAu/R2G52
Xtw2K0L5gVhVhHs3GiBE5xJx/Y74NQPu6CVohx7oLIGyhxSXskl2FQnS+p8pM098e3HGHnPf9Bh+
3fFOlsDP/tJXdepfGHy9YCsUws6L0B1+1Fb47nSdc16etwExfN5LnK+gNJJSnsFm8Dlz27s+1U8z
zRcDAinueLicnEpde3bIXF05k9JtNLKbuuDTx0XYpeN3yVZxV+JF8neCCxOZpqm4qCyZ3MMAEBvo
sfIeWmzt4++hA47BJgLwAyDtzE5efJil1DxESaXRubaESzaduy6jPEfw85XkIpzwz1q0xHHWYCh+
KQfoLyCLJT8Kv4Y+ZUOEDD6kECk31ZCF96Sq43nbdIlAhxaTPcAzgY2oKt6AfSCteRwqYo8cCm3z
ggU2uYguaN8WrLEJ0+QwP4Gq6T+NZjVAiSCNP6NNSfKyqO2mm+/ANj8tA+VquwgHrD3jt1ivpe8T
KsGLW2UExXhMIhGjEMAhreO2OPbQe/lL5WrOQ5UVtzLWDGFmFvkz6n7YXmWbjHzy3Sl/CYI46zYB
ufJH0eNJYYhmbeqzEh23iH/avTWWRep99YljHaSn89p5Y0TYtRr87Yonj6aNKgIODVGudM9+1opo
XxOM6Q9NyH5+q5IMEKcS+U+furbtFNvIY4Yp2aRVmM2dp3CtwGBbXGx7mSdwJKhe5MzoUVy3eYTW
QuWGTrtDI73MPlJxyRRH1E2v2BVKVlEEiahHQFjt4q85c7p3ldUR2CvSOZyDfaLXcw1qxjvyMJl+
Ly1ZAzI4uHQ6um0/RLzA+3aN0+AqI4M0XEccXARB13jXl2M+7rpqlmfEXj87JPoOEnGyO7CTNfiP
cAJ8SrjYLn+zgMTutVfx+FpnU6DPKljHd28KFSKLY4sj5bVZe3Bj5slDrYw86bwQFJPUXi1vGiXl
uSnz/tLLqQ+eemWGS1GRFKQ31d1Bb5/P7lrF58no8ByEVfCtYkVPic6Qx4ETdc9Mx7xd2zyx9bAP
SXZ8K5sWp5o05omvSgZHP5u4gGlEt0tO6XV/9oiFENQshzV+7AZMgicoXSY7uP7C/a3OHPakDs5W
7DLJxGK9jrPgSP3usHdz7qk8NMf+r0lnRltmeEoP53Vad3QcdNcCXZ5vc2ecrzhjbfPm1Xiddsmo
ETwkkTbyGxlrY57TgqGhMcfOqHzaTaNm1WvSjlvTWIpiLwIsBKgFsT231DvAfeY68DbEBaqO3yfo
XzAxuV52NRwzNnTxrZ10wvWaoOVmzP3wZfEKYnwzbbr7qkndhfYJxz4nTlEc1tKpL8tI0ecElubs
W7O81IQftw64BkIe42CelgpoluFr1zNxQuPdeSO42KDn4sG+WPWHJRD1reczt/UROHdUXeTlZahE
svPw9VIb0zp4N0NEc5Bzs/E/LAcTQCOj5DGLHOxNeT6G9/V7alGA/QpXEUJP656HyBQAf50+xlZg
wT2trL8uDtYc7t6WAPABNwwG55UagEeRly3dIUQSiS4VAlNg5tLssBE2DJZTjkGcvPVkI24Zgros
yKfzybiTdyj9Ep0s8xLnD0FxaqyqMPsVDHhyNyscrLOwGkNMo1VLzzBqIhqLn/yS5Ip+yLK2DuX1
fXQhYdYessDC1ZZNXHwZaEVvgQjyFYcAW4ofvePNZ91Lzz80bIuYDHMRUzfOtqfbB3lW/XGsDZ/p
43SqU00EmFpOH0yY6Mrpu+7JDUpCjy/N0gEhxM3cbDNN6UTfOTWYaDa0555l7nNRArUxxq+S15yt
6K2z7F+wM4TMUiWGI4T8BvafGHUa7BvGv3aTe9hnof4zAE6gy77Did6H303TJg9sE/iWNY2vfIaQ
NCSMjcR1MgWuNfqisZ3ebN0aCuUNVghnmVkZchoU71nvNvDhEjfce+yEuPxYsWOZDGYI9ftcuCp5
k4HHAGyIZmEEo2ng3zRo48KnRevfVH7KoUp4xdlFlpBh1vsLNQr4Bt6WZMFci6DmHgcN1pZjs6Ue
eiBo8U19JnEwd4y2vdfrGzTqPNynLcfGti+cBhWEKwdNhkk37FAwkyfAQ8OPqQdNuglNkPECwcHD
Lo3CJYAI0ZZRBdspLMdXht4selQUm57rdvAfIjHMxYVKjTo+9C27+004dqSTXFmL/idrkoILKlu6
4Tz7A8XDBIdqbLysV6Nih20VswKJAPcx4fPRn3Ae2N/4CKqrVgtlU00zWrLdcaB2Ihnb8RD2uUIn
KOQTXo+KEinZo6alc6tPkynosPDrctogmy9n/rb/5NPRAaShQQS8KARo75GSCfE0gXO7OL6uT45R
3SezawO7sY8BTE3dCEccSy7aOFwoCapyUn2KSg7f4WLuw2pN8TUJWu2OxVnPk0F5dst/uW6YLro5
GP4BV03kBqdMT+iVVkueT041ikvica14n5RxuShQE9uG+7qDNkcEmM1WPfZ4IbBOFqcqGspnR9Ip
f6zre9py8iZiVB7Juv5DZ8uauwCq6hB3Wb14QfeH0FR/hfChoZYrfNs7rd0QFgKW1WqPh5vbiCtG
0x9JsNHrAXKg5DII4+3E/i4mUwMsZMdTG8gX0tHwSWaE5DkGNb89R9ydotMqx/SyLs78C6g5tZOd
W+MSipPPaiHx83IXkadPKgoW0mhsedutTUT5VSzoF1Dt8/XDw1HDJ5odL+5FSoDrJ5HVnrsriTNg
kgv9/DTUSkQH2Zrxyq8IfYEJYfgXRVHyIVYP0pfT4/gr6CCWLHo8mASYMMt1K0th1FGxE0kq0AJd
Sk4D60xKDBF/0Uj1XIheun5xOObscJjK/ZTVBOlZFu5sPKF2k5g+xjB7MhCBI+a7aHWhTehK+lru
egjVtAyLfPhPhLZ7odZipXWDlvdTxEeBzX+FyRQiqRe+NvciBoKCoKaaxds73djtOV+K3SIivLpU
P0TzezBixwjWwhzx0sX9a9S48PszRQv10ecBUKC6AvwHfQnCY58uZH53rJfEg67ZUjlkY86tn7kE
3lS7IPpObG9i5F9f84tBl7C3BKvdBS549e2AkPkcMkAEPLRGWv+WCJdNTdbo4I7u/djMYDkwcMiW
jU/uHEId6PA0F5IuCZIXlJo6YqgpYVqJk4CAIR+j3dzi+7W8di1xiYX/Lt/7gF+6Zb2ws6mNoNAn
0awoYudBEzlk57kxHfFrLL9VoqfT0I9ABbjOwreR9xxUi+nhL1/EhjaVMDVPjJXC39hIUsOBL/LP
5M0BnyeE1g340fG4tqN5xNHCcldPybonEdDdVjSYc7CI8djPNLxwMW4R+FLB8nLP6+K8GROQmc5W
3KpFxMYface0+9GEvK4Vk8Ce2vjsk7boNvy3uJ12fzkLlklhVoze3pJzKyeXXO9GNfY3QkcRZFMX
EakcDdX1dF8FLLrSmPbOCvqhLZppa/Byvw3MNCfdZyPTTEYPfY4ijJk/WDCFdsPgOKdKedwr+oC8
/sEhBmd2a48mTrw65J0NdBRwfSpXPmX8ZdIteuLlq+L6aRgb/Zjwhj/gGyJgViUw1eGZECjOlppw
Wp8SNVGRqS+Mm3JPJCT6o6kFx6+rJfWVZhyS/aQpGSoBbsSkAPW9nJakwXtQB35Hg30mWSlFatqU
KCs0GqqOIG6Z6YpzISIoz7K4Ce9QQj9PD8DyAQgw1kzlRrEAqN69wQQRC1XePVbxbBlOo690tPdU
41FybfwsPtVIye2+As+C9UWxVScLO4Zx72HnnjLyQQKSCsvmoEqPnQMH8ZmcqR0fLXmSW52VzL3R
hMj/7Co62s+YJCWuBvZqR89Jc8Q+3nlnExFf7eF/mHlbFMV6S+dJ85+ggJN+tvDnzLLsnXsmZkYp
s7C+YmvO6Qu0S4lBb7KiONadiaJDGwUOaFuvi72HYXWpSYXrh+k+MW1/ChBvfmJWLX7NcTmCMhYR
5lieRd3H4DBHuTy76Zpa8eVpAMgO0Mbao5HSh3jPYyMZyb52M8ZEUVxLm5Rf+VSpP34kw5cqjQPx
uHr1lF+ZBzAy8nSf612GloDwivb81MCa+Y78Kr9p3s4XLOyGkLeqioidmJgXqiWt9JIz6Bfhvyi8
yP7eF2aAz4AmDqmzIcSwDSc8Lywv4N6uLhMZ1bFcvQUMYpNQBQkCxT3PA+UyqDNUiPIf/FvV8GvY
mjsxleVpbpkFBo8oY5GZODosOTc+Ui9YTH4AafZJhSQYXvYU6sXnxRbR0ZdZd2ttn1teGuAiO34a
Q6QIcx7c4WkZttOy2p9TuXb/wgia6a5aQqLMDaRO2pNKu9wACELcnN0VXAItROmDCpGdnuZ0pW6F
FnAcp6qFs0njiELIThIs7I9rlFYvjuoq9eisPk6WgA+tOgI41BexUvfULl54qWAYfrszZgdO4VCr
a9BiWXuEeVWv9MW7vdph363oM6uMe6vyZoCAOSUvbTvr9xJLsd4ECZavK2jgNIKYtEpWdCVWv3AF
CUuupKY0Cg57jW6WomlPv+jpa7vqHuRMsLgHVPOc2MJPt7RIEksSqG73S1p2p8A2xWM7C5q9WGiL
T5b1Eb7qkptDVuBL5lJnevPqMNHLLVN/FJ2XIlhPbLUWUnD9KN8WaZP4hjmCia5rifk+xuQvVqR+
x99BK82veo7ZhQsPZ91lclx5KByBqWrrJJEIvypv9ov3odHNzF60AUBEHCsW3I9bfl+25Z70CXL1
mfdOmoeDAYuDEFfPxtFTmYzzTuea/sIBbYUfFzbeGxb/2L7gzlcM6V7GMRCh4rGpgH/Wv8QyWPsr
edFylMw4hAN4V4byn8vVTn74defE+PHCYIo3ZnSj6zQB8d62WYujgki+0Zy0UcKImANg+OPJUQNO
rdzg0ekNLhWyUDogI2DrlTXWBo2IEskNJCkI4SL2ARH3yi6PfFF6YNEaRlE107UtYuzvuWvtcXVQ
FDd1L6EIUcpVJgfcGsGlWLiPC4oqH2qCHYQqFj99Ibfb4S/wuCSAIA0eq0SEv6eo6BvJfYGcyjNF
HyTQAEaRGAB9QBAYHjO2/oowZd1W42Op4kbsFTmoge7nxoB88BaYvZYJIjvWvkHyLkbkr01bAjI9
+q1DHrgwvXooh9adfhGTCfyPnvzV7z7gB82GuikOneUQJAT9P47ObDlSHYuiX0SEADG95pzp9Jie
Xwi76hYg5kkCvr4X/dpRfZ1Og3SGvdfuIay1Bqo274i/R+1OWCJzXLGcJfOizWwPxXCBWY/b0cCk
u45ugrwS0I5kz1FNs/c9Tsa3T8kQ0HCjdWLDkfY+94ZQ1Tj/ncO8uXUsuIh2ZKeBmJDwtZzB/Vzl
efCvGKpafbCAEMkJZYMq/7/4RivS+hP5PbanukNIDpvY5F4j5a4vxjJkvR60Z0lFwUbaafpyOXQI
unj1Jc6WUJgyuqMJXjS/a7j8+LSy13rMuo+YrVT2RKRa8MBwaMl3ne7CDh4P269mix/D+q80XWej
zwm6C0tMTjJ2g9a1CBbiflFGYxgNUDjboMW7Pvd3wIRq2B8I2BUq0lo6b9ZYov3Ssgx+ABSsjZtR
KlFffWRPLCVntG3jNFFQ+7waSVyzx4EvwxHiOPiY39HUovwC08XRfID7hEq0ZXxLJJMwy3iaPAeO
VMFg+cPNK8YqDBaJD0cjHCNxKpcr0UwTWK8WFdWOX77GhxsT5K4J4dxS/vPyYbl4ySOVHXudlA0A
NsNYorEBe581IU8rFDnRULQVltTHsZqd4dmygxiRpO9nqEZ7/omf2avwZeifeZWnZ1hM9kXpsnjy
DIj0DcFP3h8m/OE9WnF4+hOhFLhQqCxBtyHvXlFevf/ptOM6EcnWPWi6YFm7MBfOvtwmCrwNlnr3
ofHYlzM6mcrc+2XBj0gqZre2UbXMH92yDjCtOHL6hkIS3Sc5+sn9gt1E4NIU83GSVA3HqbRiCaSl
ab19MSvx3qOnZ6AoJcS+BB3wcOJFC4DDNWlWok1CNFFeFs/011YV+rULkQ/jKElMcYSBY/KdR/xl
BzZaVS8L/fLWM2nx0LH4njaRHXpbcjcWcBFo0wJEg8cBsQ6hUtn4H68/riird6i+bNygAKvGMD43
0ziFpzFv2bJj/FremkWb6eiX0pIveafY3SWIV4utH8Fw2aDm8hnHh2AUvrCXL7ywfeJHz6QUGfD0
CBg+Qj74BOxCcMKVlBQX309jvLGpxQBUTr2ttzrsly9E9cMPTQIc7XaYocPFEwSpwGOEmCBXOyw0
gDc7zRfmBSwWxGHAYKb2JWvUlWyEnDw+uLZAHEdIBBF97pKiGefi9A4DB1Tz3CRBhvJM+OpQhVV7
P9lcf89YmLRzH9mFvMhSloJunF0ZubRe595Ztg9vaY1Z+VZQKkIbv3bVYEmwvLIBR9yG6UOBTlp9
Rm7tk7mF8BOC1dgHEBgy27xoaNZvYU3NV0TE2bLXyZu7vKoXtQt8ODawlEspPkxaT79xWVsnUgud
dLuYeX4pLC8YWDb39T9vld1uTdF1zhPGArc4UJRaaAKLAMKTTLMUKHxsNdeCWuYecgI7g8iVfcuc
EInkOSzHeB/EDKyKAz0oJdcQmrI5dgPNJIL8RTKttYCpF/ayunNnt2jQUZlJnmysnpcSlf0OflmT
0XxMy1nHvu8eYhSJyKRKnnU0utFIuFY1RSe3jrInz0N7BJaLvI4aSfafyI1DYOftdM2avvtv8nLX
RmsLQDxNhLjnItWsL4mwElgtp03aIkfi6ZLmXiNcv9RMLLcgR3oMnDUT5yd2NTgEbcNO7hKlzCdf
Z4IyUDc5cE/K73mxxCGecERSoseCHy1AKu1Tp2G9QT+EoJOivW6uUyLglmYGf0/LjMPZh360fBT5
WP7NZ0OgaiVYcEDH91CYwcndRGvGGpsYE90ylhPXpm7yNxKdEBDz5UM583ghtB8LYttgMQWvqrdY
gjbGd/ErekgZV/8FwoFhCM4V2+j2uUUtj0426Iq/sBGwS6RyYhjqimA9KGe2Y9Dqmt8l6urnJZuX
31QH8s2KLCu4wmqsCE5lUcHLwjbQZexRuWbvCTQ2byaTIZcTs5UVi6Yn8vcwBWHo4VI8l1mgzwkT
QP8wq3axdgWOjCMXa5pwwqvxkau4ZZOdRMSgFqU9b3Kg+MdgJC7woFolrp7OuR8s6iCQjjxRFojF
qPplRAxxNMJ4gRCiX2dg6dCfliVilCg09Aj8lsWZF3NAN+a25w61p9wU0Rw7+7hCkAS6quMqhG+G
VSYphtrf9ZA2UvYyrvojhEn3SO6DOxcdAHW0jND2dk6CHq4b/F1dtpjjeBjAHydxhKk7BJR6IdE0
AGcD7KjCcIuphsKNXRprIhun1AG3yLStZMj00kyZvqmqTXGxNbhznot0oDSP51kdxIjL3R/F6DyC
YVico92VfXpebMwZcLT89LVhGg0ax+7a9J5aI7nXKaYWcKQUERz3i9hI8lKqJ1bGS/cIXxHlFUS8
PrxOXcB+ryKS0L3UbNV5dkEvIuGyknbey0HX7d0yz2WGHscivh7LK4b5mF3XvE18Fyf10AK+xU+F
snCHdnggAhdFKeE1InGqf+0SVg8+19e3q/rwZbKkPknLcC7lKUJmWzhTxfK3Zk0vEfY/qLpoCSYd
TPg4eHb1vngqJ1lAt+bGPDFIXyK8LEG2LStyIr+SxY5q4GIhcQ3ojVsmG8OIZV1L5g7/wiwp5bek
1fhnihlbaqem4CuogdInCEhCLOldwHqpGN1nt/JIXeiQ0yyv1MnuemMxsSl2id8vwamgwWrefB3X
3d9ChwlJjoHJsDf0S5JfwqXDdM5iiJs3YN+3IJQtQnkowqQCFxKU4b/GeBFJBikADTbdXPuoLXgu
2LL2+pVhIG/mfsAF8eBZ2o4fkRwiRNyUYmZpPGeh9+GHhXyeLDuvT5oIx7MrKwQQzlzfZKYRVgkZ
YV/sDfSoNoobApWzbr6oxgu/mxYA1Z8KJ8ZvRbKhzzLTr7o/xiuj5iFGZ+GeYRl6FcoygpIA1HAz
YbZFY95809a1818sVHW+w5bs/NcS3VQ+EaEwNqTBjy56yIos+GOHWgiLeEhDuXGDOLwoTt57z8y9
DwckcH60o/2TG7mITIKmCvdu7POU92NTbUUQGBvlhtvtAQzQgNVThGkGCMZyVqiips92lH77BW/D
UdQ5c6K/e6c1hls58z/QGpj+hSfF7t6BCLawI6ZoGMLtxBQQA3edP3FGAIDpTIr0o2dk3/pdsu+D
KLprqcOJ6oltgFjY3UZ5KvOpTM+pcpJ/SNqDasdJ7TxRuI6XqF6Cde4dDb95WzafjZowXagkaU84
PIaXHlDAsQm75kcDfXpo0U30t1AkGeoVy4nu/cGZSBJKM8GyGT0ksCqqHvXLLN7YMRktCFUw0rph
xX+G7Nc921EvBtuK5I+/mlt65m9MZAzQ4hqZINGxxCvnX5zc/MiFgilm9hPLhzalc5qpnJxLJ1mq
IH5aBFsXI+xM7Dx40+85jI+c4ZsCXYHZhNBmvkb7i2IvgMSSFq2CJYalmCd6ssZ0F4AUNgeVoFP5
xMSgEAFaWupnUXY8/RsHZ01zHTEBNruqn2HSeEPaHyMVaAZmNZqhHfbDLIPW1WPEkkQr209epgsK
8oGJYN15tA3kiYYWHtu+8wC39o1Tn8HKVx7a12b6O1SU41eVhgyAdaeS64QP4ieL2LUn+4TVHRo1
QWrJzgVnOgGfiAGn9cWSPtOno4Tqu5xtGBkhz7ELPNts8TWJEwNUNigVVoCfOuyS5ZZVsoT7iq7j
6JJeiTo65eCB5BaLnXHauT2lXLoIl3miy+G7yiv/XmFFqVga1pn3n25VSa5LGue0bYhKeWZWKGQb
P2PCqou3MoPiuO+o0tRhdgiRLRz4xIckbma1rzoCy0FQ5HH5R2Desz9cf7GRMEgIhW8jvoX8I0SD
wFoUzWycXmBWOjeWfoppSwa/MRcBGcpkaxZ7KWP2EiR31EdSirttQ09fXgMzYbHOULo+l3Yf9NvA
WN4T0+842+c2DNs/g5OOPCCQRP3hSGmD3wTiIk2vdojBESFZM1WNYi+cutTaudGITQG1EcZLjyQv
gcvzWBUkAFBVWstpcULLeq0GMN7HcEyTbN3Z28l1cS0Qe245yfauN8z37weenvaY931EHSgZz5Lj
lA1Xnt/lHdBWX3AHNYiR2wHFSe0Lm5WInbW/6dSN+aZ1K5Vj4yB8AxKJdPVReMCr9vNoGxhoasZc
4dKpQy6q5nM9CTXBKXOKfYTwm+EZpo6z7XoQ04NwZJdSOlgoNwXxlvvOrZMrSxF1K70GRYhyZfke
FUBM6HDq9IdtVvIL1VNAITEaaTYaTv62sEi2qCJdIFOWl5QlGrbFK/rvvJl9fVIT3X5OYIPcB+B2
Dgk7CzywZCBQ8Hng/d5XzJmiduZt3nfUOhExSexCeaZqp9sjC9U7PF9QyPBZwF1iwLQu4yFGAvmq
K6LetB9WjwziMfhnRcU4OkT5hS7IExlTFAd3VsWswMP4CVuTNOClxePQayYqsT+Lfr84zC15rrrZ
jnehWkz41XAggW1tmGXcIApa2YufMby4sUikIohs8Ownqo45fVs4B5O9Q27TD+hmdS7ZJ0KfifXR
S2t26bmcL0jxAb9BGT3NeH6bTSsVS43C1gHGmfVNFgJa/ZHLMCNJLUF/0DJ472CyIByZzC/hX/wS
DGEXkG22jaMNtX3Vs2UdeBpuC49tfh7QI+CCG9Zossnyw7ewyMwPfBS3+bAwVGBmqPgYCUOdS+UH
wVUxoflHZxmjUuz6gn38ULnvKnZil7C7RV1TWmX609ztkifEKc6a4WtYTicmuWdexL5MJSx2PXxg
G8bXkgGflvJ5qCxQkZ5N5vogmYvvObG8TxQz1kudOyhDZS8h7YIduZ9GyCcpOFd25Kapf2oQXXd9
1fUH2i7cSlKUzkmjb3hNU9D45DQP0Q50hCWgk8lMbtG4FI+EvzsLHmz8w9vcNqz+2X25e7a8c73n
F9S3meb2FSG8L44+lke+JpM3jMUn8gtjL8gvvdcG1qFu4uDR1wMpsFy+aBCRFzjDexqV9R9jM4HG
Y9zVyPOEH99lwQxOhfWD8+aySK/OU7mYbqX49NkJ4kF8nxDURp84rfOzzRDhIlrftt7+rAPIhj9U
oTJ6HJCMdkRujTnhXPAql9cw6rL+qwMZeqiaCChtZNe53DkLddXjwsSXVNtu/nQcvJ3r8usfjEOE
SaIFTFv5SKzisWu+ZTlTZzSkyHnbrFH5FUqyPz67k8vEpKa4AXnlCTSVwutOGGsT59x1lBpj6LE3
b2v+4aaw5u67sZbp07IwnoO0anEjDfoIVMTzeRra6qwtp2Kc5/ER2cLNYfsQhBq9zdIW6t4OodC8
QMIggKe1fXIIFZDHBMErGpY9Awf/S4C0eMavmQM7qSNGSUvv0C8isd6V1Atwc6xsPIIroK8H95z/
l0bWxEqZENMH8u5KAu9ViMhu8v2ZqC1kLkdpj4U+6AIk8HZElO9uqXfLr9Z3YKw2NY5xU3ghMcBM
mh+5IYJbQfeK8MRN8XxUYf4LoLa9B+g99bi3e/cJirHalRnn9J5KYrnJgIguwsCs6uji5t9XMsZU
GttzjscEEgsHkzgKiu231GBX3yS+ll/DjP+bRpg/00Rfv7Mt+j16Ryt7FyQT3HA2NE+4YX7QpJpf
aPZkRkGbYXifF5cCqczJXQPj3FY2iuGx8c4BkWnxIVstzJtQDKLbwls3d3afRe5+sPKAUQ8x2s9S
hv5P33JYo/xJu1NRVgHwi9H5cBgmMCQaW4fjYYj9k+94LLblivFBpsCnZFSc/lsymb/iUp1/wUxa
0C282GXHh3nFEcip0Uxm0eNkRHXr+dhfsGu7JypUSjEJLghXmsieC228H6WcBoNAoKP7SGh/vkvc
1A+OGG2xrUzW5B9J7R1wFrhwsgJcOQ/Srmi+qBT2MkVLvxUt+F2YqyhH9bzcO0juqTQhPrNKR2Km
o7RkbSWSZSeFS4QVmqLso07b9L2g6+eQ76OHtCn6W9NkYLOoZ/KPMRg+s67w+LpyBA1971b3dhzL
rxqQy1vqTjggg0FlJ39ip7/I+W+ThuaoksV7Jt5H5aeQF2/vcusNm85zgse2WrO7fEx311HQiO/N
4I84t/z2PBOXulNBM3xSf8z7DmfMwamTaPr1ulL4BwvmyqGGGaA2SZuxHkX2jUrWQiTX89ciyCTS
8cmaqsjZWYO4hZE0D2JtstCN8PymBgwlAuPozikV0eBMEjZcUsVOsvVit0GCyaVv3OzMlH4/y9wc
yjSgzsJi3ilWfU140bodQZrIZz2lAODkXF+sMUveZ+3fsFpZBwc+371A9XyqKjt8CjCTH5einvWZ
XNJ6x1nU0C8gla52tus6l4y/DwQjtgf2RrpGsokZbcoMSYTazDF8AXfH35ZNEzn2dZeFHzV7zOUk
kWk8Sy6rk0pj8YH8gegKRM8sVQOwH+S8jfnOuDKUdI/DD9LM/jVSNVKgwlcfCDGdc+XBIC5GR7uo
8EFDIvFO/7ApSvdZNXSbDEzmxu/5XNUEy0qNNrppmqpd7bpQsEi69QHwGsbBBDznjxgbSCZNw+gl
ZdlES6+zBFmY5bOxV7JIyemB3oWgohQnNFnmr56a6cdVdkk5O3yjN5z2TmEmtKplHL1bYYxaLbGe
l/U3RQRZz0Rh8I6sBBhsF2Xgs1gAwQ2olw52RA8wdPqUE7GzBVfn3CGnoBENg2lcd55KbIqpzi4B
Rhs+6gItl5xQZukOpQ7Y022vmWhLwNQbmwSNJxZUwKKZ+6iJgqlzcpfjMOlIROibM+iDnpyXcegJ
RlxOfNfRvmkX5ICBxfoPS+2PgzRg19naukyZuWCpZlrZ+IP6F9ppv7EGh8uv51tdoCvnt2UmSHk3
+obcE4gHPVamdkv7WXChAeT6TOh314Jt7Lp1JUR5iErqiRyN8MvqvfvUa/UduIDEuUSJzaFqg7B+
ECMy/gHq0xZ3PARTVDX3FEvFvTet5nMfqcVv3Nh83x5xXE2Uh/6BpJDOhr7BE23Z1n+qBQ/mZDOg
RXwGB+YumpUjUrCidYNqC0CUizgMylteBzmcy7xwziHT5q8waOu7KRixoFMO/1K5V3/Ksn4sVocl
r24c8H8m7GgjbMv+Nk3xWPdt8hnCMd8MbEQf49AvD5DR7XRjErCuW+VFJB42cc2lnsnfyrKLZy6s
6eJRaTUbA5ZnM3Zk+5xal/qZ4haSnBuACyF2Z71CC26sdzcRAHSZ5fINRsOJKYVgAMnHXFpmF+2c
zReUPaitU4V7AVFIu0uLgOkBte2Gkj76aKcEK8FYBydkQAA4VIHFVhXta1/0NJsEAvWIj7wVmbqY
bF/7HjHP8PfWN6LUxV+WU1G1l3NiP7R6SRwMDcyMhmSANt+6sLlMVv1CXBlIfIS9jeC1HdK3PI6d
B3Jc1Itkbb4r+imEPE79P21b1CHB3u2XVO2KckxpWZOG9SzMhg0b/m6tLNI/U+wMN3r9ryZ242Ov
wB7jqKdCYEVKBEHZfrOINxmFX9PeEWgZym3KFhs2AAO67xnKTrr1vabSd6Kn5W/H7i/T4XjXhy4J
oHIam5fMFyHUqYgY4ob1PbIctaJFCcedcIc7r55rCNnxuqb4bpWdHhfU91vVSQbbsM3q4wzJ7Cnp
dPNCl8JZ4utG/yXRg6TncUFKoKuSUUtDfvGWcyEgbgfAz75f/HQ4rHKFLV2l2WoLWFA9t/HOKi30
HVOCFdHJ6X3QslZsM3xxcWJmux1mrR1i4n5f66zF0EDiqBaKQGR/GkmEUHXYDvtsaShla9RVJHI1
uxFgJcfJ/A5sDv2ja6xh25sIa6v5aNLEY4+/gjpQO8G+ST61wVcKRS/C5ItSOZ0mDc+cPbvPcYan
wrZenZm1jevq/CoC1/lkRpN+6UA052iIfH20i/wIIXKVH+X8fbCHO+lTXDEMOwTEUaKJxbmzJW0M
aUzckcNjMGCrrD2DdbPOGYvH+mgNjAelDvxbgSv7Frheuovwv5HLFcFAC3rno2h78WmBa7OORSbU
76glkhturfJP7vXmPkONRczwSEzX1mHev/rFKfZJ4Cg5OcbsoRr84k6asNu2OmTUD/cBQwfwnXjw
aZdr7EIZ2ni56tghlWZjc8pUiFEgY9VVBolE6Tf9l0wIo3BLXpTAWF5THaOoUp8MXvhhY/RcDmxO
o7y8YBKINk1o+g8FjR6PyjQzWl/ypH/T+fyaxGuNoHjTjgYtN0Jg6e1mmEJ7fwiLM8az5Kll5fCl
YndN3SgDxtrrrsGZUo5PPE6UXEDXjywZmGqEoiRfRzQPXQj5U815+2rgU2zzXLvdFmGCveoU09dV
6/eO5WEuLzFDD6qpJK0JBALxel3AqO8JQul/MWBHmmVWUnHARRlKMC9wZ3o3x3L3zTBNf+pWsbsc
+S3+eCbjycrKeGs1NqB/G6/Od6Nzc1cynXGPlEAheG424XjReMAR3GalxUQXXQlc7j/QJ6YP5ifi
GBaRR0xt1LvPY1h36Tm3WWcf+kVKjDwY4fTGxqb1z7ElV9GEmHQ3pmL4y+NrV8eSjf2bozJTfQut
q0cyiJunAObDk0F2Qm/XRjbO/tDkK6YfhM0ZNZskVSoSwHoVLE6z66GxY+Xxnc4vX2gcZce0o+EG
R+SqnFPgVitFLy7NnZ7MFH2P9HkBQqke9waqJeu2ILud/7YZr8ASBJBmmTYhExmXFLDholV1l80h
Ny9/QKXK58CMGgjH0uSXzAlSmHl19js7qc2tirbaOwCk8YonPACO2RtwYh+k0VFraQxwBzLUqxPd
IRppNVbBo21A74WDVDS2xRLe0iT3AMppxH43weg349iAZ0M1Mbp63CN7qPbxYFvRFQWM42+HovT2
mfLE3rT03egF4RfmGZF/BxpXVkuDm784vHyIzJbiLPqyXdGZNr3jHEoikwI82/quEVOfPts1RN2T
RezAAU5J/ydDoPnI3Ib0njKSEoVw7KLGhOHAyjHESqR3utPMfAR0AgY5GPu3o2SMfvDCYPlCZUNS
dSAX/033xVztElH57aMZsIsSS9ehvx02xeABCPS6TK0sOIfeLt1hbm3JJ+QDDvcuKLzqldWVNaPH
Wf2+34K2tf5MJXoCRAUN6xOcFHT6/PPGwWjqTVZJkUVmU791euZQLdrdpJ/PdAd8TOxQ6ga/hAnU
lu2GzadjA4qvK5W5DzkKuOoWh08VP7tJniZqh5wqnVqKWUbO2YnDwEpsZqJu4r5EqCgwCaOITN8g
J6r4PS5HHX0ZbPHDRRsE/DhWaksjzdbw52rD/UMyoXNEDzCYU8rbqUq2Oqm2wHHUscjunTh2BThq
SE7w20JSH/JznmTBRIbVsoiBVKW2m0pCsoasoGjjf1LozH0bAzsFRhJj/KLx0Nk/9o/C/88UkE8M
aIVMyQYFR+EbMpmLuI1RVNAR5x4APGgv3YFhMuBvrprlBSFItDpWyL58iZSw+lMbAwsiNoULZEPb
ZWOya0S0K/2WHKQEZcMGayyTsHRKGBkji+6/8mRaN1GFo+/paWMg6rAuqLnwlMgNYeRtfhpLswwH
Hcnyi/gMUZ6tnGwCGwfQuHOUyNWJ/pm0RH82i3qAbKeC49wGbnieIKvFiDgrqkwQMs5FuyNdCVwe
Vk0e/eoNGA+sx40lm2G4K4eYmQ1q/LqCqhVm0wtOJrTClfZpmh3u8vEhH6bAO5VdFZlDaGVLi6Wu
1l+OM0Lk3VAiTfJKv2JOPX5IBPhFF3S3buVz1PYazojK1aZVXrW/RC3GGbZ4dAz9FmdHMhxs6F3f
dTYiB5EArbldSs95ClJvXilZA4Km3icr5YwcLJzPXeP66cF2TFFe+ZF+S4hoiwSXA8AnxNQa3jtr
Dp6RPGnzSipR/+gHWvJLETwDmsR122PVly4Yu4gZjO20tPgegjJK2EIYTvO0fqM8qMY/I5SfP0TS
4X9yWIeHGMiw7N8jSug+miJtgNkyXn+urHH4F0kcISdcrohYC0SkD0wOXfUoW4dSxw2nPY9d+oOf
IujPFvPUjd8k6lFxHBRHbYo0P1SE3f36Psk4uwzXIcEWDCuTUw7JLcX4mfE5IQ6XdyDCfMKpLCeT
uyVvnPkfE/jxpUvaejxGcxf+wogTuKjJTGSw6A5UzT44DbFLE78+11LVf3twIkyShEUaXb8YcSfY
q33jIJ1e5qmx3nltyXtCH0SmWTiqMTj3Hknnhj5FHipb53fpAO2XeqzhcOcvr+RBtjk74Y4RASYN
jP6sLFoV3Rew16xdghGD5pATyL4zxVK/48nxGfPTGqGjtp0MD8sU2HRqju/SFpHJ1j2QfaACQpsa
pCKF77Q/MbEbV8/z48voYR7nijY5pBu7xkDo92wqd0Fl+a9LgpGD/wa+D8JBkxqg0mgHVxIUcEf5
FqzA1ZOTaoZ2hV/u0LN5+XsJCd2cynEsfy2yxpnLMo3lmc0mG8MQSKJfqXCl4py34+AVanl+4y9a
sQXoiv5C0EfwaXt0bSfGfg6qo14jN86qcDx0VeNZByLGs/q4uIzVd3hR6DddIeV06BC9aZytAktf
j8v7K1tM3NwVHjzgC7LXNPnbdWmp9tZghmRvmbYtzjE4xgw2LLFrmCsm+wbaHNq2z3ZvTfCkNBux
/T0H3dgyArFjO98WBUXgxvBlAgdtAItfcjqJZ4Vi607A2MyOtkd/QmgiXTIbW/+FOgSEqS7WTzyM
gglFZVUE4HiqwAdvxoh9RSioFdxCTaiJS5tzWy+NExxxtsBq5qTET9xz8j7jHSg/7doj5ZanFwtB
oqEi7cgGg73GlUggRMtBdNZJliWv3cyweT8CzBq3DAzcpwxUWL1r+R1eEw2Paze5MtkCi7XvrSET
uFGSJb/WQ0Wx1TNmLb86z+q6Nwao1dUaFpPg2DJNdqHRk/sWb8ZwZJbGs8cCrJqAfkKGlAjwr8zg
xMVOODXsNNY/dhkWWGeKhWmnjWuO/c8M8XJ95pLq3LIhRC9DoJmNaBI/r9pVxuneQIT5818nLokA
2ZQ2Q7sf5WqECRSbrn+iBNT+pu+EjUoa+nL6MuQV30Y+24a8I+lPEfydiNnRNNVRv58NHv6NDefU
bAur1PNRGCtWR52FoXscLAZgTsuzs2lMO/yGNhvtg1805mojw2l+GibIORKGpBvOzMOt5NoQIeof
Xa18n5qpABtjGCe8FJMbomfqKLIxkyo4fD4+IaJM2LNBN2EKa/NV+zox4sQiYMi+2emO7b30cZif
HEfW3otivCw2ohub5VTUPalibm0q7zSLToVnbgvDCDxbMaZDQgcMfcZhQ+oKIOpb0TTBa4URkoQp
MFDJz6DHqrkk3P7/iGZhM8Mfu7tZHXrNXQ8XZHmQSSX+oUWeHsfEgJFuMlguWB1s8TS38At2k4ET
c+lqJ/iHcoG9nC9FFmwDhI7hhXyRJfhu4YXuxhDR0wC3kOqhLLKHoJNa7DU3sUUnhP3NRsi7nYs0
uCxhRPoxpRUTBtWlYPygvO9KAiU5DAhFtg9KsOG8uSDWzgUQHMoHU/2ZAmTQG90NqEa0B8F5bycV
w4BBjiARq6IdHjtIIVSUpaYIztrMe+V3im+TJwDBcWdHArBcTHyTCsN6fM4QB57Vwl5/xaaJBwzv
6bVu7U/RstzdDRAbHxczQVoh/a7deGBb9m0tFgz4lnsJwQomHNQ+2vYqjO0PHKiDep5H4YGkYvK9
dTh3WXxYzmMAT0jgdS59Rl+19WSjOr8qJqj5tmS0d2gsRQThmvTQVci09gWD8TMCiRS2yFRGR4Ri
bPLdSJWfS6lxtJYuIVFHoycrv3azizRJ2zDChjbiu9BxvNh7+Ghtw2YrXoocLeyCAalWzn95iwsq
LSdupLqu1moq/FrpMA98hvYBKBvbU5fdaoO4qcidTWZq6GVVOX/7btmB2l3wpgjsKBfpuK8Jw+19
XIYrp0rbF7RScBrqMvqEGPMXupEEvKrNEwpD3n81LrwETGq9x4m26QVQ8MSBxwz1gMwxeR+sQR7z
kMcwN3NKskWZ2VDzU9oAr3GLe7gFqJvmaPiv8Yb8UjXCZ9GaI87cR1leXiMnzk99ofz3Oiy4A1ld
4zTqYANvTItHHH1gmKoNd0KwzzyEyKCG4mjTDpEDJg3L0DEdyaBG+41Tblg6gr9zUwf3mY2rGYgG
cjWNPYbdCVwSVy57L5bcpOALHrI89R9TpG7X0CZciHk0vKKAISnqyqb9Hak2xh112/yqFxfwEZV4
JH9qBqouJS+/2HZyHYZRNZcFo7HmWPAIiANa9bjm22u5O+a+hblTNfnU7QdnzKYzC1wR73RRDqBm
qSxwvvBu3HitCVhkmJw3Bx2ko9gFsm3yn3zWbA48a+LIVaC2QAiUhBK+ZmihUNg0GhoZamg/BddB
xBvQAfRiZ7C8HmPpSYBiONg2r9+O5qOcP3vRpNXWXvqwe5ysZDBXpitYOXw8epJnP0LLsEliTKjH
xFrJlpwEcKoaRifutnAMGgDGPBHCSSGjo2x0sVJryfXhekm8B3gU6+JsSP+LEjxk0AKaeY384QQh
9xCZPKAPJyZ/5MDCnGhbFBIlaLKI5DO67JEj2a2EJh+PMRn5dX2JKkbPfsAvb9N9rpNjBErbLC3b
mduotEcGVjDO0JQjkd5VThLc4GexO+PHq4+2qjnO5jBqvt2Yxd4W0lHEDYJrt3npcdby550I49xP
qHVxeGFAxoiKQxZYSBj04wGBpbzBH4tYxqHVSFD2qSY7pjklz54z+38cndlyq1gWRL+ICA7DAV4l
gSbLluXZL4TtazPPcBi+vhb11tER1e2yJdg7d+ZKjpJpH3sujNwQL73D+4ivOQ3McDxjNUJfjIEF
7azSsOYDaaBRbdty6s09qVTD25tAjY6VB9IFK0esFGJJ06R35CGaZt9nXFV80dX0T3iyqwGjuFr3
YA1rI4ZL3/xrodV493qCIrfGyqDJAhHECJwqN5l5ktS6vqc4Bu2QTxItswkdxOa5pU3RILxVtvEP
cA7Ay6U7h5864DIMJn2TNLvUy3PuTWbYPuvUEP4scwcymyYn3vdYdCsWfMcS68+mXOd1iXrSPkyd
ORm6Fu7tqZm7hN5AKvfMoJoXGoJYRSw2JoPJja8rDXQBaMl+2eGBZUXEkMwYSJ+vWnaQug2IfGY6
TocalMWfwR/2s0TodS/lnGrTmYcmgWh64CwidixYj3y9SbA6U+typfIoeGEi8BKNahq5EgHwKjx6
uJvhzYVccvg86dlxbABgbVU3ex9aaGjG1knXlBDe1dKGZjq3BseFrv7AUAqajQlBDwZWCqpvDPwH
lFm3Xh9YuJqweJruXOG5GDoXhYl9xu8rC0KTkQOH2gxuDjVDNUacnTvEERupu7KTAzc2TT/ahsSz
p8K6AGOolOv6U93zEYJAIoctR63K5FJTdDc7xRS/5kVHHTweDz+eKSY24jItWW8FM76744DFEycX
gtqciGSjhDhNA67P76HKYNGEtXXErmJGT5aLme6B43pHpYZd2dOHLcyqCcB7GsM+y13D22IXkTaX
WAxY1G253VfMi4Qummx0VpGVar1tjNP4aUpyqiBJ7fX2PpLaaPsM4a35kgDk158FK5cGE9pJPOIK
fD53WE/y7G7A+AcAiUH4lEmt/ZnMfoWXF1O5ZxCMngaHiIhfV4IkOSyayb3TpUjcAgq1yiEz2Kqc
fTlVEGYdHICc4/vVl8pEKv+gDHO+Y3Kw3dNcGOHfZA8pLVS5mfzMsajvCuqqkVLguvB3X6w8pDEU
AyUmIA/3T8sdlbMKZLEPjHdVh3BrQDki3IpBLY40DTaGk3yhGSiFNlvjTAobeSoizFhEKOr5if/O
efSw2tb+YuKdC2KkZ2NLjL775vQ6aTtGlcbeDVrcDQ8ItVnM7bwvwa6K0Wab7PAhXYzILex3LSS2
c5yzFIHHahWV7vAfh2w7helwp0Yy/bsZo0npIzHVzTYi23fDBcH2m7Yw+bTYtl7z2Z7PLa78DnBs
7VxhM1NGQ9tG0x9nZlMetC3nFeBZGAnhTA7xgX6C7k8fqvRb6xJm4bHDOHk0iBSLg83b+nkGVvkH
mChsrqVBNHZTG8VyPzDEPLRdat+XUc0BIuRhCr5mrLTHaK4r7a7omvwrpgv+1+ojKr+aGjsswkBN
EQONn9YOYr/EhKc6KiS9VoOjpnTze7UL8nXVkvReckL8B8lI/OBKL69uNGNHS4n37Q1n5dTqkUln
GCcq2G8t7SKk/ZIVpeU5cuBwZmbMa5YQDLPkPs03qlr6dMvobD3mDUhzPyslHrVaszhmtjVQrydo
mUa9a7EXftc6eznVE3r9KqgZc7bUYSRd0Lod55u0RQVaXWbejeQ1/Vy2SCPC4SRU4Y4kuOmIByvd
2TlzHHNIJX/Q14X3FTZJi4YCSWkxZ0a6hp+w4TgTJLWU91LrrBeomLesmp9BL17zJJ2u2jRT19BO
4g43GXSfNo4eSMjO9y0fqQSY9ZQdc6y3R2koTBb4k+NjpzoZ8JbJDtivmyc6feYb9/vFZ8OjmHJy
tE8si/qZWl6ez/Bu/LqjpSsFNRUIt5vfItk/j6U14lRI060Zm855Iix0kWWH0zlztVPpTvpO7+yP
hQ+KH9r9UwOiZleC2sONQJcd3p2ScyzKIxfYhtiM58TqnWjCGyd69ycn3PSo9bAJmO+TQ4x3kqbn
3PusJXCkSChOZTXi7Sas8pyn6tAFs2fJTxuM0psWlyuvajCKaykc/WKOcbjFwPUZutTRAIh0akyq
NcwHpJDmjoDT88Ibf9OTB4CnpbU74hkpPYZT8lPp8OTmedBOmReBCE9hMuh5O1+xC9KH0Wp0CLlu
e8Z5XZyzbEi/6zoC95EW6aGlBfBBU8PyJvlS7lhjHTJB9vLJyj4feX8SZogBjb5NCVlFlHz716n1
/gxFacVbtuFPyiS/i9ylPXuN29wZ5I+IyHflAdvW8DpgCuOU2zUPXuOwXbfwITXd6Z9byuEAZ5Ax
AaYz8+9Vfqex4237tjBedGySW9eWxhHqtnmwVG++hmkkfwdSbfvWoA8I04G4GqLLXmw7bd5N22W/
NyryxgZn67rV8ieawZr90uhEGMhF+xoQFFk36V4U9S91K6UPOAIRL0eSOCsFCTys8ELbyrRQezFt
7UNICQRerI5CHgqN9nOOHZZRBTeYifFsp7JMXPJGJa9QgHLs0QyOuEiGYBCyP9iyHC9AXKH4DhIB
gPYhhEQPdZE8H341ZJMjvIMZq0s6uhx1JnfDuOxdebPIApL17NyPlvs0kCW5ZDHpV57K3Xg0dC3/
woF7IzFSf5gDyRsvHjDGVtORRqbwtcq8QENE+7BZh85zVxj7CgsEkVLUWhJz3YEP0JV88HvS8XIW
uTb8EfwjpcrOmFtTd+UZ9+GUS/KW2da4A0eLFGVAfSopVYTL3KGuo3G9Tgms+rgk78P0b+8Nq+G5
AFOQfKrZOeY2pC/plgOOUqAzCl9UXn4AFtxcaRsj+1mMznEhDRTkoj8Sr9PxidReuqPnm6Wt7+yX
GRfIB3+KkY4F7akmjPehZawM2CXKO6rg6KWxcNGA7RuID5WUOx9qI7YONvA1Cr1hE3JWLpFtonH5
KUQ8Y/bvVbCIhuDUOLwJTccnTn+s5P4awUIIxwGdkkWA19uYzE+SMnBKb7XoTbZNuJ0p6XvOVEwF
6GI3zjfck/EhM7k7bsp2IZRACg5FHmeo8R11nb2TEJzExq77FL5/ZNafS108xrUNSKCTdw14Ucw1
BZ0Y/G9kpMQafUsla/+WxqV64m8iN7yvnb0g547AbKt/uqV7786I9TGe4Ns3jV1Y/hJh34/ghkH6
xSazK5dIPJtzQ2zDNoh1GiVFp1Rf30Ra4btOocYtWDed9IUdpN67RjHt8iWHhoe1vD7KCER5XuNP
sCoUWIlvoQGH+ZDbOgfQrlo+9InmjynEgs950DhzkO19a6SHUBhYLBz46scm9N5HG4x/z/Z0SyI3
+UP0xDFRJ+z/elalgZNIZ0emgHQHM2GI5lr334aDaM3ES6MNyjydPY0D3K8yMRd1DKrEAQTRUBqF
sD3UC8Tepjm5MU6bTHrsfijf2zb0mkM0Fv8vpKQw2InekkFX7wT7mN05WFUnnsbxZx5J49y26ldX
+BEgon0mljDPjUEZ9kgVQBCCmduK3lAwPcronhMW4U+TK/kOfxZJ/lyfA73vy3vSKQAnspZDSheT
EK1SWTaEoznNAdRrvvo0tS6pq8IHYU8ppkAt3uqD/Qr8NXpFgOHojMftQdPy5GNEWnicREt2sIAK
30CfvFA08EBPgXnNlSP27TwlV1MT6s3Isd/2mehXEOkKd9Vq99y4abv3PDC9DIImCS8gEvdEScj6
ykFt0Xiq58rS8b9mY+NXXmhsITmpAL1NXhO+E0zLMcWHmLTJyy1O95eFYL8w9ozmjetMSHRciUOD
MLgz8j68LbkLnCGiDw9nYnhRDoXCrNP0IWHtMr9IfRGkmaaOMdEaeFqRxzzDVYFzgy9jegWeVkU7
6bFxbmydU1sfmdbdPCf1hbwi13sRGbsF0f1ei2pxB1eyO0+T25xITzRvTssCKYXT+CjB82cbxY9g
IfHORu4VIO6nbtk1zlPEuk1hEMqRcWncQkAXQW/P3dk0at4+vAYDKQfzKOb8tsaBfaqrYNJnhsbt
pB/3s8cvZHTyodnWY8Rm5tqdt1F4vh4SApQnhaPhybF78dL3rYQTrwM19EPynf2mlCzAZ5na8uB2
pX5kdBeHaW4bmjFY74/sTDpjR2V8yMUMjxnZ/lOzsPp4nBl2bSiVP2DhEBiT2/Zxror+UCbT9EZG
vzy4fQnGjV+sA1OQg+jT1NTLxWs5ouuTFp9brzKfU8Plp3W71ENW4g+8IjSGB63NtG2mxc9TAt2Q
ogBQoBJCkrUddSohlIIqOxHRwujqRpzxLaRIYKxW/NV0YbUTYxi+K72/BxhmPxrJSi4rnDA8m52M
H/JqKF7IqWF8zcGXegONs5xsh+qzTBFpuDbqP5lBnUrZV8OudZocBnRFs4U2hDdKPLgowjn+pmjb
+oLhsh9ZXMntQNi4E6KY9yVkEhZFTNEl2uNg7rqZ4rZT2nGnWiH7uyRMzHjH/YiyRsyZWBa1asZ4
HRpWwhW6WHw976N9OCGE8slJt2UqzBmnJW+VsGEuMBdZ/cSx6vf21Duv/aSSHwzBOCqAeO1souN/
cymwAfDMaDc9BcH7xDHf+pE468ab7XHckS/Pb8gkGYRwW9eeDLInH0OpFJ4IWwsDWdnhfTLKGGc3
a4JPnfFr3Dc9JRnSuuJogjXGEzxj4ptKegEs0hcppRoEcbjQvIdUJzyzkuJ+M/tohx/RDdrC1vZR
IcSfl46APVbEOuz/mNk8tJ8tCt2J/RjNE4blFp5gOIOwoIM7Kaae/l9aeTgb5gOT69jeiMcsj+DT
NLb72UHZy3N1TGANMdHNDu0NtbujSzDEsxkNX7ZZ6EFl1uWtSqSX8AbR410kBIffyKXgoAorxoM2
ieEwe/JIsbV336R9+9XzKrobc8d5IXQ17Oao5yjA4m3T6WTyQWjaJfM2iMnVNkS9/spq+uI5RU13
AjH5kJAouaUxrYg709TLj5Sz6g85yjig8pIzW6b3164GvGBkcfJTGya+J21Y67JC64xBL71fvIma
ylmzXkvcrruqL4Yg8oSzGv5q9w1DR/vCaTI8mmYRvs7NcF9VS3/qU7D9JTU33xGLs0+2g8fG3Bmb
GEzGikYRwHVcep9FpvUnzJDdr9OpIeCfC581V2cdbmyK5gZo+ieoynZgsOuT53LmOxmK6VhGvLfH
grMNEqTR3yfMRTV1sSt/SxX/xrkc7kuYfRfbJi+GvROOuj4RKsyL9IeLP0/3JNZWcq5qvoaJ2lgE
vdMEHmsD5Dn6RcnKHlgD6o95UnTRNEqUL4syXonPoV50tA1u655h26ud4cGDb5ytWfAScciy35SG
s44YvjNSrmDLU7ugbaqQ92w5FNHNqFVznza9Akk/NcWGxrXxEWiiCviK6lQtaO4JZd3r9w5KE2aG
/xNsjbF0t8mN1KkHMtKd6EUcDjTKFJcW8udGjqxZG1C4PdyxvNR47ibRR2YPVCATPZObPJryIBkj
Nkwk4Ve7a0sisyl3WristwxY556SMRcWlE7jKDGQCbsppCNFwIKUyMYANvd/2wTZDVPRfIuZlQQZ
kwNLOf6hIg7DA75Cb7rRcDLIOyxE2Y4eifAJroZg0oeRVAHeX5vI2m0ORjpopdlSBOGuFSxuSgO0
MLp/YDeTB5qx7ORTzS4ft4k9ge//S2ck/Eit2b9zDsl2Ob+sfGstrvRTm9dihMz85oIypRJ0iqrN
qElG3R4jN7LSaNVoCsI8TLKs95Mnuu+Yl/r/txP3E1egRWU6uEgeIYO/EGspjovWtAlqrcfRivsM
hY/MN3Xmt9wbH0OyRT9hC/00a0IJBa+w/iJ7aBFkkMTveOp42sbmm0NGpWuODql6GbST8wmoFLZ8
NZvUCwGROZgU6vGJihnbuDUQh6tnXVuAqcKWlOCPf8Gl1OKS1sQltiB/2vNCO87T2AOCIGEWn71k
an7jtu1uoVdmhHCb9iPhqXQiP6t2EdWsTxR+pEePGO8dJ9R+r0nmoaSwsV7Ollb6rtEnh1xv28L3
rLq9CU0ur1oRyfOcabaLFQ+vIOaGAj8eUorkT9LpAWT4eNdPdnIyjcL0tWnqb/hA9aOHEv2eNanh
E5/LULbLzr7PU63HyslkJq+1qTXvCYdKHlpIKHVozQRIljo5TJgtP7oomr+lkS/Xxu2zh7lebJ4J
NFm4jS4eRCdphlZF+WZRoLrrQ+sfRKuOJgogpl3RaV/aSN3NZKrk4EAPW2365Uc3Gej3aytFWMQS
6cqOvzOMH1wCSuMsqXDcjMpMSN+TMYPQETlAzABWXMMYx9QGUKQ8RkqaAHzK9HFFbm1UTJGUHPlk
p6IGqEGwqmPWNHL3SmK6fyag3F5KdjwaPLOgHjHuDuYBEIy5X/A6IBpZ84XOSfW1dKkGLWJB7U89
RcgCh2lZdoxSiIwR0fLJLY86LzMS/l4Ym5ehxhKlI/5j3Mzlq2Jr8jYA1N6IQZCf1siXfIRhre5J
KI+PSxz1x5JXW0n+lZoQS5IjN6Fn4OkF5MDRZXR9GhmWYChkvk+8cHwBm9KfqbkubmJtHAG+YWFy
5bjLJRF0FJpaJ7ybZuPugNQMryslF3CzC/LJlMqweROwVmkfUHJqfzJIjVNQDj3tgDiQxVni8BaB
oXFuh2jAKN1yyNsPNVxk3tnWO1JtSuQ5USMQUHemZsIy3Lt5nBzQGVNio753yfADMkMYWMNkzO8d
L57fVgkuHm+SVF6sqZHAwiX1Vq58+0cEZyF9gHDGCb8ZNyBk6MKm6M+2dc9PGJGeuTWiPPWFw/Uv
Saln+yamOD6igEciiKuxqbcj7pPpbMYdLl5K6qL0ivPGoDOJ/ebHlEI3t0XOIeWCy7+rQA3H6QdK
JJ4n6kfjZUPABwuzyCa72BY1vwwEN5lfVdISspjTwiSmlo0QEBHGMd3zPcaJTKkQzmSP5bBfJu2i
8hUogy8Wg1nLm43mJSd7yjxrbcQWScFtJlNpTAtPjI+h8NroccSNdIOahEEizjTCzxBZfFiBDP2O
aZaHGmsHE0peuh3+PNFy3vMAIx0LTazETMdbfokqkBRyl348tWoRywl6Zf0MehkEXMuxGlxCtU5i
qSNC9wrWlcsvuSnellYMXQgsWabx17ZHEpMe2xXaV0l68WwQbeXLkPQFpUVu1OcHBQYM4P0EBozM
Zw3oDSa7vh9lRyQlLbP3EZMqYyExObnBhUwLnKpq77wkLX+VRDcWsHyQfrew9wykM673eGZZgZ3C
4+aprBi2R6NBs/Cn2dV/s06j/IR0lH5OgACwa1Y1OEr+JcnWdMksIOIVtn0ax8Fx7snm1Hzva0F1
sq452nkWqgh9Q4qy2LXAUOpzITznQAmb3hzHLId750yJ+Fp5pky/qq3+THt0gkJSfrFJuS88c3rt
Fspn4CQEDaVp4zkRuvWnq4HVJY/d+gL2wXqglcV5i3iYs8Kigz53IUuSLzAbU+QLnmxvFxX4Go+3
K6xO7QO8qX6ESKsQWo2icgNMl8L1nYKD6g7ZC0cGzUb7scnHJwO99UfrsxeKgQG2RB5aKul1MgwW
rBQ1fwETPmG6xYUdZsaMrbaZnmCruGdWGgaPiNX8Dbs8lQ0UoqKqAZYPM+V74Dc3uWG+sTkiMKhC
2zNpe69JO/3NZpoEtKWw7MkBbd0qvEODsZ5RgmAD6ncfP+K7oGwVB0L8aw74OvgygKqW3zOP6zcw
Tieb4Ohmoly7MscrHQ7b0iYTDg7uSizy5q4BRY8hkqTtm+xsvIvT2NJiDgnXL/BZ7cQgCepBOaRg
MTICHFTEWmWdHoyuy7GEuMPeoAYREKVs7kmxONe6R4LfhvRwASuYx4BkyTsGx/GCbq2f06h2jrrt
iner78MTZDw6rVzNqz6WuvEumVq9UqH1nA9Y2QfdS/7NLPZ7nVQ1SVrgIhUGm9zjIG2pjZG5d+5k
TBcBY3CbV7qEFUpmDU9D/NxwMLM3Vo8/FOrhDXlZvCIIuhf0uuonCoW6utU6pIQXQEMgK3FwuGcn
F/UDE4DbrqPUcuhXb37GVDoZwn2M4b0ChoKUUAgH60pbFwTpFws+RQ7eCiz0W+G2fx539QCUTfg5
A076DWnfZjNW1tUGYxhkYT1tTFc7cA1D9i5cXtg6cZy7QQpCZrLjxZOU1Uuk2Y8DI+ZRQFMJWpoh
78E4ZJxTeURx5zpEGTmSzgu1oDTiepMiWLe7CYz8pVR2cWaZRYNzb9wIE7wVjTzDBQ6Jv8Z6zFw4
Pokln62N20IszkeqS0ueOD6KMjcHnHp7DCasi9yu0DsGHImz/dGSg9j0g/nqclvyOesUGwLrD07t
hffaZFxSYnKbgZR1ABqJX1WX97t5cVQwT169Qwku/UWDHDrYXf0NtK8PsLP2QWdZb/FMAJIa9i1z
PChJgMVMsBwWPN1x7/CWypOtsB+3gtKsNsRvp1pyzobynvMIShzFwTBg5PdC4BGMoyrNs4OR+ljG
sXzjJH62F4ziok0SOpFtNNVBfMyz+mc02aWDetA1yjCRUPXmbIZFujcdecStau2ka1doOmF8wJqc
+1EboyJW9hxUfWtckfzds53MZzB6aM3h+AxCx2IWWnwVW/MZn+VnLAaHoE0LDhu3coDn6QvsIwe2
iAZJbJwAIqj1Wu2FEVHQxYjG66CjpeSUvPOU0E/0b+DqmWpn106WIFVnzlazceKy+RB4joOxqeAB
NyOu4TPFnI7cKod3A98MMKxCbCYXCy8HHnsPBcl4bFZvA+Mr4+ycW36nQE2MKxmPxxMu6raS9w3e
T/zoIt7pNOAiq9FMzrS6E+SeccMb/YF4GNa0UahNrPLfwuTj07uLdmuZAk+u3nYH8C3jtnWT6i40
+xeP2+NT1JpITSkWR0XTaBea+9oxp2+h26wTlnvnoICxgwEJAmrRBlDWwGgRzzvAOcruOzgx+7rX
vhW44g1FWj0mYbIWrpQd3Rg8ig5O0jrfFAriEsnysaJ8nqCrrrg/5Z5Q9xjILkSUaRa3da447lxW
vmnN4TF3NLZdJufkFJcD8gZIgP3o6IITBiGGAuw/rMi0obGWbgKLZC1l2amg4FCTH+S4+x5jWm5D
0HDEwDKOHXMDzasnMiqS+wbGUABKqtk1Xp28xEL7Bs8+jCc30YBlkof+w26sA5CBVL3H81/hm06o
9dbKyQ6WlrpahNNxOjJX8x6szOEMv0Y7pM5QX2lfST9Y6PFHAfHnd4neltRzdaX8wbkzTBV4849V
JRYaUUsidkWKgZ5YSBtWBBOlNORReegWqT5kVzc37Y3nGtqN1w3GlfGrwXiT7icEwg/L7OU/Nbh4
Z0Q0z1uVRp1x5PzLWp98DJ0VPkjeSmd0xQAzgXsh5XBnmw7tqmlpRcOOm8FbqTDi84YFSNWzJiS0
/BRTjg27GgiN8tnnSPYv6Rwc5V6T7fgP3kmPl3o+i6WM3hKNpmo3NJwtAp1LE5D8ms35txmVemxi
isst8CNIBvm37ob4PuLlzqWz4KGp8XrpUXHXFE3LVdTIMC9nul9Q0LNdcH7kG9t262AeB/eFszBp
jnxgpRzoLNmnRstbqXG8O3c9sg8J6iN9SmA4okgX53pqeQHWdvHMfYWWWb7Wk6VXkDri7IX1igcS
FzfCazz+rQo5ILW5MQEalYXzwA3/IVrHRoBw+SVbhuZklr0RYMqvnijjDqm2pohpZ+jUtcuISGXB
uPaJn4p+8qF/aTVMcUXpStr8KghJtcMspXNlbryVL8L1+TYJddKH6c1tosDrsViVhGuWyZwgrZc1
V2ij+BeZc13T5qHBWHEYCVGxL32SOq/ZQlXLNKcPui15ZTWtfSrHMMjb7LvTcqA2cP094IFy5o9J
roxgU/Sv05bhTKIH0tLI8xqSi7q3PM9Epk/a/Rz368/QRQ/SiNeXnzTtO82Nun0kku6ZV+ns62MF
+sMq+vzdkVL+6JNIf/CXwVCJk8qnla76C53wmiSEYfxh6N87c3lQMkVcmLhibXuqAOJFdjdp1Puh
h1TitN8RXuQtp6qUwNSkH0a7VHccx9bK6BXhknGuGWPl21gZt7xCvpngTkBIp2O18KCxCGIfjXYm
MzL1UbLpWmrXBlUXPhJsubcH3fW1bljvHfULV6An2WYhiZCoO2d6mb10C3eYwVFUdqKSKi6HVfZS
mTxXHS0i3Arr9zC43h4A+y9a9wK8uvNzKGPnJMNfmYDzPvI1sS6VFu+nmfTXaJZhuusQwXdtacCw
ToZR4wzMXcOuX1q8OBvu5oBUBEPvpBdgOW2aejJrbU/PF/ueTN2oszbDgQ67D69WB8AbBdeVogIu
412zlDiWE+LAIMxDE5czJ0e68tIz41e0nzBN3KnyHSsPNuzhWaOcTMITqUkdYVFARV+gmewjp3IZ
vMtO0c0GU1SDsbcfRuyG5Zgd9K4RQeNYxaMiIehXyaoVpgWdT13OMFzIh8hKD0KR9iFH0n3h32/2
pqXNAf1+DN+GA51vGOqLWuKbC4+GkQSGcwHBuV5lcEPY1Tep5OSny7onvkCCns58ei4tDO9cWe0f
1nQ6GUyC1LesztuLQfqQXlGkY8MdPlvbJuyyUSK5xaOBi1p60apuMkRlIDbhaSPUyKS+83r1gIfw
sRaYnmd6CjdQSr49VVZnwDOV388x06Jae8YzDsfnVqubYy8TbzdFFBI7JXNbEn3PRcvL0ZqsAKPG
cyzKh7pueZUijU5gNyLnMDIO3QaumeSEJlzI3KHyMXH3nXK0p5hoDuItd2oDg+763Rev5gqkSz3G
HCya+UGz48eF8w5OnKzaRXinH7Wwv+YZXF2GCt1Hq9H92m3Sfzo+Ah4zfHF728v2EwKWzxOkhdGE
Rcmn2NKmc14bHpNhUBT7kNrYYPpNI5xEa01fIpP32iazQmnXWuPdnKOZUybB/0Dxc9a15QQEStj0
IsC7LMDgtndtYpWHNo1hNoVQZaT7F3bxnYWXGtYp95nM/WIdkMcF3sjeGE374vBo32spmd+Jz0UZ
8nKEWSJ8PLustIil/RjUoTs+u3ZU7RLbTZ9pOzg1XHMuptOYv+RqONUNafhuEs5d4XpQ3+rB9bmp
vUauPpCrZSlyyd7ME26dakFR98Z55PyFG3inr0PHTguZWoniU54dedEJ6PC9p1kjKjv0l8ykHOG0
kIS+5BDzT84CLJFPbu18eoXT3VrNvK/hF3DiQpo/4vjHnxh7fXKOXRj8BgPHBk97+rBk3E2GgR6B
lG/HS9gWyXaqRfe+cKJD/qByGw5NckqGKJLHwsalWqGHMMujiQGMBs0HrYd108hjc0+yKt/xXav2
oA1aEi2Q/CzK5QAyO5iVmTvpSAI7yi9lmrQHqHX8Zuxce2cKBX9PdGyLTfJ+5URyiTWKU40nknTJ
zKvxbDhT8WRNUf+iGru5r7JID7p4GZ8F/H/0O+SiUyfRKexiPueKCp3KKJgNaQT+A1vtMU6Oa6bK
ocpphy0Q5FURJUMe0KxU3zd1ZwZDJ74yrzzZbj/+KHa4MwFAwbOX8MvEtcvs/mJ+0fk+KyyJr7Bp
IAEk6RL2e/ocRq6rYXjFvj2cIxXJ9JYj1ljBaKMGHaXoeOzXrMwEPFEhNnHddYLTTOW8NqQnfIuC
6KuTIEhrS4/TG8NjafEOyLpHx3F/xJDEaFWtuc8haPmTnPEkZ4ZnQ2KWk2+xegULg8S+cvneFIMD
M2kiRBTR9oN/vVnvdfoE/obULYZ1K1v+qT5pvubC+TeXndznqs187t9xho+w4LuM2nZYgMU8pnah
fbp1FVIatSbWsQ8TMXUNGnjhGzcspvmwASf7D1ov+UqDt83KU9tmdG7uWZz6bdNTH8MPD/8iXvd6
dvnq1FVRTZqeKLkV0cqGhbo3touXHu0ywSzXtApL7Nzc8ciEPoBbHCu2Psxv3WBUIIVIUfGwpNgy
fx5MTpUnZxxTbBttyccUnhVmxT7mJojAQCNMwm8kwLAjnT2sgO6Yl1iEthID2R7nWstZMynaV3pg
iPZCkbHsUwHroBrvHexZ3Hy1QcXrPIZxQhF5rRKMePpwt2BfBrUiHdtfivCDaXu5WeSo9Q2xdOOA
RKWOA0CFZ0LLDjgRTIGvjaMg82NFLG66Gsd9FntYLnv+cV3voj+Ik4PvUX55IgT/SXKjPCwY2Fcz
HR2wxdrErs3wQwOYKU3pm05l3Zje+3M2wRrDfIWA5ykRPYSylX7i8bnE6o5Box7Rao30nWaY7hQr
DvgsuC2gUodzGLH64aRDGOWYjg7J4Z/zApfyGBsiBXz0Y3DC/iZDRlbWjF1jA1yKgizaGl1SLIhr
KCYbNIdsz+HBTP1cYNzAzB+LFyNTr+lcIkPOM1Qbgv4mpj27+eviArAnWFJUd8Mfnfkho1l3M8TY
jPj+7KZycO/x2shLi1MXbDFYxsbi8DvbtCjxPviXmIMIwmKOuYCNr5FhAm+FLAc7hh3u2CzLgAWk
zkJUOeWMJ9rol02yqHzl+whxHvTYuXQMwgeiISZtPLBIAdRTntOA/MK8Np4mkZDT4hjk51SxL2a1
oCIc9IYrQOnF8aF3G9LWCUxvK++8XYsOg82UJ+8n0xVm9rC3XsLYeOO3uirgeHM3kZbeLaGzvJUW
xMKqG7G0tQYFmktSXkWmK99VM37qtLnRPMrRPgTkvHZciL8I/QP633rOQd8TBONhT/B/sh4YEM15
U4HxhMLi8PTl0zO3O7fFwlPrFZNSSkMZHW8efXxNeaZ3ZKCGMnQ5LHWZn66TaAifkDKMyUVpwWa/
Ixm7qcyUKdIb6YmCDf5Qp87fvLi/PUF+AjWwSHqNliscSv9RdiZLkhvZkv2Vklo3pGEGGAzW0q8X
Pk8xeYwZG0hmZBDzPOPr+/iuyFfCkrchS4pkeoQ7HLCrV/VohtuyczGBLhSybzulJbOTwvsJkRD6
ZpyUO+kXN+fMUvAHLuqVDBrF7Z724h88SJ4IedKoIAixgyfnwE+N18Ieg77p4DpDASGxMHfTPc/f
+mkimTkfiZw7RKn424zHYOaugQbYURLjPiZSnDqcrwdE1fyQJB2lIJJaPjZ4ZsN+oGTNKbDqyjA5
T9gzrr6ZNhEk4b22Hdbfmf1rCa39UDf0VmZwFesxQ9+KpHmaR5oU9ETNSDZXR7+ifQoTmPURJqUD
5LGxA75N3gIrsBafRdtH1Y4+UUAhI2zQwlPdnkNoc8oXrF6UYVYPfjPLQxOPN4oD9XBGDsQIHMOO
J0nObKfMY2Ks6+jIcuPCvcUfa6HhZqOcqPypsbk3YwswpqND078BVufPiqY1IPtU1p+7HL7KLRLh
f5bOoObtlMxLfrahnD9rpNryhFkAvWJo2uOQlyP40sYP7oeOr+0DC90y205lCukhmvN+3ClvIRa7
Ye9XtMRucnmemtvNux7q5ymdrom01UbWwy9CRVO1ngfcluhDnPyqheZHMOeEYpsQyg4eqRAjmwI9
sJmYDA95bPgAJ1v9njpTnQJ0OmyNSH+Nn71aFsnDcEZHt7GDRcDSVw2B95BI7sRGe5pCtMkMc09q
p9gt7AwaUUAcGLWmEdnZX2h0VXM2XlI3g/MmdFivs8rPedomoy3XmBWo355H+cZtvfzmFLC8VwyX
07ZZ9PSM1jo8uwu88YQY9kGgSJ4yy367MbG3FEq029CW5gX7c0fUJxoxhztdy4rSrk6eXftHDhMg
L9JJb7GbI9hJalkeISrMGZnkOiEPHQYXxVMpfbCcQYxndsDzCZaKh3XLr7oDNovRsOrAwJQwpx70
MAZ3QixwpDudfsx55v2sqA+6ukvmvNHlylagzgd/JYFB8y0aKAtas6wKyYgENF/nSAIGwAF4ycpt
XhP+4Pc6K6tdP7hb1Ar6EReCujt+RMmxbFCEoLmLB8vJ00F8jcGv3Y0+2DI0MdhZQCGTaRfPE4GV
fFTpetZD+9sv2cq3ukZ+4k618z2G7JJr18rjOdqCmwD1XpNHOwCtq7kGGfFoqsXRTJFsEm/ARWGF
jv15YxMTOcS50fflkv6AJx5uF+LERON0fYq85j5vl5cSOJUcWBmBYaKQxlqa7y5EPTS6xIvtjfC9
PVezX8wza+V5eQ0SIlL97bVegiLOvnKsIFtT9zU+rNgshFitdNc3gXuwITrj2czK98VL9m6cP3pR
/EfqcRMggE8au0sIJ7CG4PlVjfWtCENpSsFjK1mHEZSkpAe0G0IA3RYtAhoBvzZ/GzovZVcGcBsd
lhtsg5dpZzH2H+3BSe+WgbR9i/qMcsOiqArMocVCdkiZEjQJt/m5p9/9kaLkkotmRgXu62EXm06d
kW8YnXXe70vSzJcQpNB3DFMAfDCYJ+Rkw/iRyfJBz7M5sJWWOLAIoS9TrXet9r81Fd9nan84csBU
33PLgcmqEt4EvsY7PXFGwNG6kALzyo+KTYJP8ehC4Uw3qLVqenEoffkqzJSVZFqy+seEPYf8Luyo
aJfFWj7hLH+itsE5tTdcQiD9e7+y1D0eQbaZLJZpphUpmPooeIrYUm6ospR6g5O+o/ujd8wW+uP8
Wved+BV6mIClTz6qT0rxUPWC800Nx9k+FKbxNqop84fcJNPGIdl0BWGozG7mHxer1nEGyNiYnM4s
Oas3R+m62Q1DND6nQybvlyTgcnXi5EAyMjtxFmRD4kkC4uAqb3t1Dresjmh0Hi08CV6ddcN11Kr6
2TWh+4NzTHdKw9naV4NIzibqOg+9w3L3YLXEFyJ+9G3PAsM7Ink2t8WdnrK70R0eShZJROkNkfEx
i7PrUvTpjgaPW7sKoae1GT0H+q5FXTX1VMeciZe/uAWgabqj2SpQxVHW33EMDkg23NYRYnngEZdn
S1gg56yWogALO4prU0/8IXxn6WvPPkTS1ruRaSVZ2zbt9srVwW6cCorD6OyAzWHoMmTzeYxq6J+o
V+UywzJiIX0oJhEGRDo6xzpa3M3JgJX1eG1lbU1oMCK41HUh+0PS8Vk8L4CLAHGmHpOxC2Kaih5q
MgdYGxvaRnGoBJqNuwtNZq/ARe5FG2DbXRT3hXqEWKaoIUMVH0iG0hPsia+IreUDgATqvSveij8i
vWTHPhu1xW6H211h0wiyHUnCPfi4yM7wqcyOKzB7nHP1eyD1tw0E9ONIAS4kVdCsRr5tyUh4evYG
OtTBT2TfRhEmIzPCGr5DQ/ojqUIE8U5k475V1kGqPCO+Vzw5zBY44Yk0IOhQ0RBWEZ4X4GCsBARL
EOFZcu9UNW8Kyaln4OpkdmkJQh2tJuBTLDZ3WPYAaUwFDm9v8Ka7hbwuWlCtAgRcJD9MiSimjm9g
YxVeeQhL1gf4ph2zvKiujbxt0+j2c6jsPKOdIZ/jTTBhgl2TiONLhzmiH96AKWG2ccvevmh6s08m
SS3zTP+at9WiBsBagE/Z0hAt/xCEgZ88NwyG1YR1aTNgLPiIWih7qzRynbs6mDu61jB97xITL8Ee
h3vRoAHlw61lkC19OnXoJ5Nsu/iZAXBytoAwkbOL2s83rTUlHyqS6c5hivA+mcfH/mgN1ZjsXLul
fBSeFg41j7v2Wc5x/VQ24KlAcAX6E+K9zh8jBEz3uVUueyUgD2X0NPAwKLcmMFXxAF5bMfbRHN1X
p4Hw57QbVGKpm4gWXdqY8sZqjBPnmb0m0RbHDv12BQmF1sE1c0i4iwMCy8g0VEcjjEkqoaslu5AT
daivLiyfM/6k5mFEzKDSl00VAsYxd3WK4oErEntvOUDRimlh9it3IJKdMYOtdLVMzXn2pMieJ9At
1r6L9WgHKzHUJXoILi2asZafTU4f3dkFXvSTiKrcZYUKlwd8l0mzbYI2nF85qhHgR2ePiy/fbdUT
h75c7zPXD4g29ghIba7aeyuzU0G3ezp6H+Say+rBqYRa9qwDcLesFoE2uJ4jWCvVCrGph3WYAvsM
rIAwWCxdnnglvV/V2prcbOLr1yFVM27ZnL0w7Br6zEvnSFRR/XTdhCJzbGxqwyOCptcgEf19zCIx
u4QAanHSYAw7LkmTu/eiBMB7RztCcWX4S9WBAWjktptO5IYDAVh0FUX87KvUh1sFOaaH9jjyuJiR
E3haGpNnfFtdSbFAr8tKbLjrxB8cDx1KFO0qf52btK/fQdrphE8QezxYgmHfBAmL95q62eBEa5gt
jnnUhdOFRfusaPhl3FqD04/ey7wp9WYMeiIsA2/8JY+VO57wnBUt7DjHP2ABa+Ub8V5aTF3KQvce
Z+OvhE6ON5YhtfqKJze+jKrjhKrYoW6Bt6QnGDbdQzaK4mDfwiSlTf/UyqqQ2BE0vJu1H0jOG4pa
SvVkocPgs+TEOj55uI+5h9En7eSWS3lL2Ra3cTfvyTB5bRCPf0wEnstNoSJd7zDgTN2vzBpM+Cuh
13w82XKU6SXrdH8cPBRTuoOa7JZFHxs8yVYYnCocR/YVa/Z0JZAI/q9pBxqxvXwBY0/1TcT0c495
SWJ/i7ldTE6M/WtRbh9fCjJwyb2dSxobw1kmJwfLeAWdJnLZkjErDxkCIq0Nh8JOMPqKOkxxyTjh
NRwMXQQqa8jb93lGL2SXzBcLE3fHwlnF79ZSoLS7BX3ID7UTWBhgHSBaHv3e+i6ZFv+97/EOr6yJ
mvgACf6triq1KabAvvplVRxV7HU/Q2k8Dd9EKoG5klzY2SxwZeMYoi3Uu3koejpcUTzQi5My3iOK
Ucg3DqEd7aVDwIEbO3ED7jh0uXRNgGcbP3P56Xhh73BSSAZCfxO7+mMV2uMXlVD9x5KiaEZE3rJ+
2sIKRw9tQrg3N9uFCKpj0NYSS1fWLjjC7douTwlYDpCqadgjtlHtkk+sXaBIgwwiKu8scvkletWN
b/RNhO0umcrkZvOIYlo76in2k30z2u5dwyi+XB2BDS6FcKSLFbkbRe6fJh7KjIaqfoxm2hfwkVHT
txK9RddPUSACbQd2tWiwaPvdubW63kXQDLV/b8PhDwBLxPJHyTADWxGendhHdGmdajTtCY+ptF6B
qsEioJ6j9yG83gjK0boRrKsZ41oJNvbkp5j0aySkhArtLAmxFdhBeauzFgUcPAdKMDYFHt1T19Qv
aQ1fQd0Mvm9V3zjmj4FwcP9A3rSEIK8Gwi4Wy02sMPdibm3kzNLWmTr5tLfuygDX5LrpoVdd4rGX
Ay0KThEdK58TwqFnz7/Fsdi9Ok0MGK0KS4bXm9HmqF2IDTh2AfxQXaW/OP63W9reMBWF4DQfjWR1
ea4E1r1r590cht1cSkikDatNvH10/9z3IvPJXMckwOnHolyK1oApl05J+m4wuJezoj4O4mYMtG9O
ml1SmegPOjGEf49c6eX32C1dXKBG+DVhYIHyjhSZKE2YKxl59OjI7sTOYeepHxwTRmxWWFdsnAW6
6oZDajpfpo4H7KNdNqheGI3qs87H8o18x8RRqbDa98yW9TaN80p8cG7LjzGnEzbPKvSAvmDWbl8r
ouURixfH29gNG8m9DAMoXF7kH5O8CX5r4Pxo6H11BowdnKhpHi86FjmkHH4Clw7j1mmwd3bEPhL2
e7BBFXaClkGMZRd/A4rnRBm8AD1gj2d0jHaY6dtp40YKMCAeKhf7mOOygCWtGG1DQVD4XOQmunVc
dP3inz1XwuAae7IrHdcC4bdS9dm+hT7AkqjQ9qtf3FDNQLCQFuUS59uULWW+NvUMIJ/EJXNcxl1l
nQy1zuina5x1xNn5Le61eeDXZK+Hc7e/2Uzn6EGz3JIr2TtdtOfg3WIipmZDPTT4dI+Wz2KWoPmE
5xDIKV63sFY2KwtnfnOE673JaBBPaZ+yNh9vHQR3fuM03Z1Nu0lx1yHBBF85Gz7uHFJzP4VHR5XV
gRETxRGtiV6mUMeZFW8MMcow4zHB9XuwxtjhkYMp5SWccn3RuhutZEVdjZXdzTYzD3SqCBT8xH2/
WrW5pT84mQrrybZZk37YEEX3WJ2yt55A3fiFKRfyGc9zJ/rQHceTPT72arwWyRxR+DJpvDzeXM2b
pqL+g55b7ZLR0eWTA5p2JlnN7Lrx6MzhYyuJV5yXPBnwf90ore+91SRbhuLqyjURDBeSevKFthE6
x22GhmPMdlWz01bhB7Gpbt7gkDN8tfjIg3MAR5IkZ1VvwYD0VCGNll477VS4bJmkirx7NTAgncAw
5mpZgVOZ8UPVYXwDSDhk/18RNkLs2g56/BwYArB2lP/2hM8fKzFBbtlnjQ6eL47Qh2CW5gjsvmPF
z9dka899HZ6diXl6neKzzx+S2oP9gJTF2Tcbaw/cYSdZ40k7hfNRaq+1cHgppcnU+ZIMrm7x5EK/
NN6W5gZv+jTgSe8twacnNyjH41tfdJZTbOi6aj+gY9MSXlccRBwyFe057Gp9QiCIkjVOiJtY4Llc
cG7iNiQSBcxJfyV8V8ZH5XrCHIsk1ulaWjwxVmiw2BEj7Y1b4l3LBQl4+QhbYTf7fq49pJdmpv6n
XyivIps2rjHvuZcCYB6cPxUVySalKXQhwBu01htuz+Do60ZzMwRb5VxLWdTTU0zes0zWGXQicmJp
HfpqJzpRNU95NI+sLiChEiJQWFC5COoBDIkzHNFjhwuGLElJ8gxbxFLqouG/mA1WZQWhIilb8VkD
k/c2fcOpeZ3AJpmxq4jYZCCodDGehLntqMpIqqrelNBFDGO0HtXcb5KRa5LtF03TGb3bfB2Yv3aE
AsNNOPXqV0Lq/s7nKj1Qxa07qvyWcrq6lo0eXI8B6POOBAoI4Sxxidc3CPKeY6Zmo2a4cllT46nF
VT3+YkkURV9+RcPwHSnpjOCppA9wJxEyA1yYSZt2T5Hbs0x3Or/I9rB/hLqikcOrH7VT7KM6sNAE
6iAnGkdpXTUQlj94NunSbVIm5RkDQbYdalsfwgnb6SYv0Z/6ScGc0kWkb8zJkLd5ae6oHuYsHaqx
bbcY65wdUvqI54pNYA0XJ+nzl27y0/SS2v5YYnBf7N8mqsVvhBqIvqXlGMF/Dnzws+YLozZLA8gm
nDoA4avYy1ktd5n7SpLT3RCZ6MGJFdbZJvDMoQ5tsLQ2VeaLAiZclkECCUAu4OORRfBzmdpxO0Dp
6F1wZOECubMrLHmqQ9e+5RTZb/fE0V69zKq8n3YbNXcYwhegS1W5x55A3wlrpMTB9zP3OyhjE8v+
ske3gRboRrwfiey3IAYbppqq7XaqxqKOaumPV05wSfkKuw3XAU/ZQZMd7DjVVGrmKVAPvuevCxfv
5lxO+Mph/Ifrkr5MPMyVNadPVEUv/n7oOaod284N1MEvQ1G9ZLdkEdI7CJmf0zBPMAELSFPJzTld
VacFRBlxcG3LnplgCeMnXOGN+wRAayQP5g4+w7iJLFg1VFhX43iCqxg19PEVHHteYMcxR22kdwNh
lsZSW+XFPbvWhadjy1hTJdGj31E7uOoHvIQpFuu0JDdns4KiHIQSynZb6bH7drPbHjxBnjk12odz
w0hK0ZXs6tcyDs0+VsKpd6EUkY+RS7kv+dSa565PuxfRmOh7AqpgfyrgDDe4uy9+YzsccZmnanjk
0B6BJIkmDAmpqkce5BF4n4Y/pTUlwqnVhdGL1c/WD0Si+WrCxA2olvDh24Ltg/x1CeDJPQUM69+1
bRCLuBd4L+Cw6T/K0rGfHzJQ6HeV6fjlgSY4dKy6Qx5u3ap2Je2nNdTu3ovKZpsLgqFrV2Tz2UpY
L9I7KoaXKWqinwYHltjhcY/yR7+yCZQEhlTWFu2Yu5o9cY4IcR+/gKe01Gl2/X7i3JMB5oZrpcoC
1HdKJQqbD3Z1dm/MHVmXqqLKtaYmKPeQys45FtyMMlWKNUmdRK7Y9jR1nGXFAhqAG63a7PJ47m2x
AwbTI6Eg80ESJHtlJT0O24bt9VHnHlR/gEDXRbJ6OTGSevkpZPP5K7Kb4c23B/+ORIM1I2H4M+3X
EkioCcXYfdJjWY/VeanRhEpMVDyr7uOBzR/9wFY1/KDWBoMKJp6FlRmYwYDIpbExj4G5XRDIuK1D
OPcxxLilVZ8n+nLLNYt5VkFR347sBammosBX+V4DbRh/3nQ/CDM8DHWn72Vc5s8eLMPgwZpSGmll
MEz0JFe6M2JTiKrl3BdUptxKqJcRcP06PsR9pd4il3a6I0t63b60nF4InWcyEhtDa4xmlK6g567I
QY4gZizg/IIywUPQuPEvFYn6VbkNgJtksL+yJDMnbDD1H11sd5ck9t1zlYVhtpdmoBLJEI5Arhvz
+Hc+tzdsq7OEAxU7lnevA5Zb920URIbZkCPxeVZ2Iy94ntv64Az8xji2IBuZqCCkVU5+XENDlp7z
6Q6ddSRk345vZNKMjezOQArEvSF1/F36PPwfcjdH62UrsZTmt3JbN7nLxj5BYZLgvagO4JGC0S5w
Jp4vgmf/pqAwWKwM4LHDMCzxcMfYgZuafDwjwpQkIAypLq0WqoIXTppHz0vwxI5zZWg2n4fw2hA0
67f9LFJQ4kvkOA+YXaweSypH/tNESQavMSeEZQLHH+8HHg9PUi/zA4XBXvVIw1D2oyhCJNXRhB7E
h7iKCaDdPjsAtTiVCpLMm5b4i3V1JcCL4iBCqkJAu8+NqZ4s14BBthIFOG81cM+R5a0IOAE/ryID
0kMHqsSVqkemhBWL09GC3lGpCbYXP+8pgHRKYYOq+nx4t9gIRs5adRXxMOSoeAoPaM3goqWz3Da/
LrWmF7vm7oOFEUEOGWmO3kKgchXp8nJpNuzVyYAjpUz61aUEDSI41pHk4ppWdzG8QKAz1YpHlmku
ipXTuxeA///sYERkKCVlyJCfzxSjJjAdwEZMbknGGQA8k6VSKf0gHXFM8Z7nTQe2ZR6i0L5jjOyw
7mWkNVmiO6WbkpEgOIJVzncXCzWeZCx7K7ShI+fdiTevLb1DLgqSGmEzWVTg+eroeDptwYdwKoEG
C/jEe77FjqtvULn5PhxVtXdqRu5vrW4XSU8lx1EbyWZyqOL8a0ocmTDci2UzUG6uNzR3czWOfY3Q
GvUUrv1aRhKsh6xk/LiPLV2VD1Jafb1rsIaFazEUbna02sn2iF+7hbpLwxTDJP17BE9o6TlMXP9g
MZ3Rs79dLPnZniQbt82E0f7sjSEU3TjN6gew1TzKg7Sa7ko2BrZZNV1Yey8ZgUv3mfRCnoUrzE/W
FmsbNsIKkhWGPzO+swmExRAbG5s8ilGIl6Oy5F3G0ftVcAbJn5akiJ89FFtmN3TjL6o5ONr5btg8
ibZJyg3dCv654Hv9g7jjAjOZ/O6WgQyxiF2mmNKVYvSYIKmXuXeOy5B/AOUetiCtCz6gztZqqnvW
azHs02hxau/NE3o+gCZwScsW1BIi5jmrXicQfou0PrZOlVoPLTMQFg7hqOmh5H7KRpSVQr5splaH
Hq4X47zEoABxRMWmyE4xu/O1wZjcV5sxT2Rzh5s2zn8UEe7ZT9fzhp7aQkzvay9ou3GdxrYVPEYW
ASE26y4nBPKwpfQ+SpAe2lqF8MfkOyEglmSYukx6xHxU3cnJBWrDrkH9NHTCBUSS6Dqm1oe7kbe3
FsSLnCkH8f7OEkEafJsS3QpWGTdlsLqfFZ+od+Br1XQ0F+S2qO+clu7jt0EhgO+SXlaCEKat9ZZ1
FMm5sBuXLSkE2oY1eyhwL5276Is/Qz4AT7Hou4JWFc0aaEb6MNsMPYf9DWDLF/SuCP8ae1AOIT6R
fJJQDkNUSQhCp/0p8bEMHbmhLd6VAu86BI5iBS1n5oo9YkZRn/OQLU6xrgKBpZEDY1T4ry0qFZN6
levpN/I5NlYmzxnXAnJjlSJDUoI1Dd+O4TdcCzdGozBT376kWVS46xw16GPmXsw61PKinBPYPL20
HK4fs2Ww+GZF9TscHfdQV6JfLrUaGEtjcK87D+xC+OoKe0LMWETq/WbGcAmvsd6Sz1lU++8LFRFh
uJNyAeIxcfcH+6FFChfLDZKXoizD4KEno7+jMgNgepsuz72AvndrZR7C/tWdMhFtzTDDTqWkrC66
Jx47CYbnPC/Kd1mHfD1JwUQ/uMX4H+08agSXbKF8luZx91FYytiEEephQFHLFgwTues+zcwH9rGj
GuOz9Hs/fsdgBMFsUk1KZ7QfONehDCQ5oTplJIpG90NSTX8ih0ymlvOqCl86eF3+E3WkTFt8c8zP
eZiGvXEEIeWpys+NuFnuEUmzdw6w8wH5lxSl73jdlnpmUImA/TtIYNgG5rtczc07QYl4ek79bJyb
VTlI/s2bQoroyNH2q2OXfXPue/RcwaiBnNRXBOuKvNHbhYmZwEvILLheOuPE3wHAycs00814Eokp
2dWlnVftZb9wAIXKV+2juE9YyjQ1fBfJoZUYLVsvmnsnz10XY+vfUwjNkZsECJvdtMz9H6ycq6fe
lQOEDarJ2mHL22/Zl8Losfkh4PtYryMhcWu9kPhaV9yk3aPQooH/VWproI/BGaLfmvNpdmwGeBGS
Pgx9QcwemoNDQHnYAJnL8UaZNq0efOOPpOGYtCz1B/qTIthtQVqorhme6XIrtCaPCBYTQjbx4pH1
qrKy8NGxoLvZ8UTXw9Za2tq/hklDpJQzTLBmxQn4A3QX2KqYzJy15efT1V012iX+Y587M30K0AnL
gLF+EyzK/1pYKVHOzLfgNQS7gc8ihbtMnsKiKpNToczW7ZKPZsNMJJ1fpiDAu4adzJYY7o89cxjG
m8+uCYIBcCGSgMgFrMienc6ipqJmCwr30WNNOcp8q8B09eyUNHMAMC48JzK6MWq13RFFQdkNd6ND
SHsAYOqsHbZxL3jk7XSXcDq5bcjt2f9ZAJwFaxXJutixlA4IsFL+eprGsnjNu6Zh4ZH0c4iz8obt
ZLrF0beLOKCS8O2BqoDUC7PPnjvY9OCnRqZnkfRx1+7sudLWewV2S/+oegOXsQt57pygbuHOqwX/
GxEP+fQFwkHGwZjD84OcejtdVq6Djevbtr2E940biwFIDJdtofmy7nxALHzEHxUA7OWdtIAXQtJJ
8qh/LukJfGZ3O4VUKPjhHwC2+/Sprn0XvDdOhX1m8R5yKtb4najvVOaThidBB4ETzz/njkbjKAvZ
shILdVb+HOLB1nbICMGC4sZNCsPkrurD8jsLfIMAIBR/JW7g7Tx/QGu6rb/nE/Zu1bw38RR8s8Lz
y58jDwpqIvF1czyygqZ5KUAzQI5HA7wGqkYaSAEE8fyQ/vIztaKKUBwHO4J9tJDTWVNx01E9ttQ7
b7LHQ7bY1bmJxqB7wewzOdcbJKDZd7IDWbCp+nqmTaQPuI+4EYn5Z+qK8uiZFZPkNe2UzKlj0Vaz
p6zC+6aZiEE08buI1VLS72rj64faHdKj1Gm9rUVi/9LE+sjS48zHjkavTX3xFkkzFbIYBq2Fr+SO
nIJtY6KKl70oC4agnu+GPzkW8o4bIKkgOAHUsNXy1FjYrDZursaPIswns0+pqpxhNwWGzgQnQY1Y
g2QvKB/k5gGeAYp/IKflo2AJhlFUFEsyE4Pg2b5mJ+Xd4JecMFaDVH71woLOX44hAdCUoWf2Qa5x
X6wPkRoaVkdzdcc6smiI5KjC+eojr3r1rV64gHvmUS0Ybyz+w66Yh0evaPoLJh59oDHHIruTSgwX
xQiKYDba3CT/AsSrKYbl3emqGIiVPY3vNnlohcJEPNQeci7hmPfVPXBYCqkhLMwzCybe49zyE4sb
mVHEOwvKz8nk5okon0NT5VTscYvDKtmXnK8D2CgnHKioiyGE7GzLcWvBh2HcylmnuHCLfdmzBQ3x
ILvw0fEXHnJvUinf+6FRP3BXlkmH2pDU6ALLgnHSObjEDXiFZLYj/wkHbHy3tHlWAjbwB+txWPyR
CrPaePbDVIvOPnEvI0TIFNZ8NnTfPKa2VQVvuuotdUNOyOYYBVLuaoIYJ0p153vXndnJWrF3NzNa
tR+Dxw52jRInf6OylPErbQzLa21pTm3Mgnpd+rytT/Qhxq8tW5w1PthK/Wb3sFQn2jLNOe/p1VnD
PDXsoRKKiIgS02xwBrmfPvJcIJrESOBY21jXhu11kpNr3LW5XoiwjDFf0elUg8wDAuyi/NJ1Rwsq
3dHCo9wBFKoZk7XIOD1IjC4DCcpD2tmeTjYh30+Ournq9XMyMllu2n4Zme6d2Xqs/NkiZ5zfBO3L
gp083I8JSR1qlIwaPgXYxfRlbqc0BEFnt8gSajTEZAhaoSaHsKamnTXQrmmvHeoMcmvVuxV7mNqn
CwSYfSWDebgSBgiX+g9tN/1AbHGoZmKUxKK6Cd2yxLdWzJuhjorOfoaXm9D4HVis9tuX2AGV99b5
5TDdYdSxqvC34bCdBDv2Z3zB8HxP2OX3fo/fmIa1nEjvPbPeQg2Hq20TZoAsAEEc6BMh+qBmps97
NH1/2fSlLD/jRpTDPnGtmgWSqB233yc8yHriehMBoWKtcyyczoF1URT9iAaXO9Zhpi10rnaiwB+n
uj/++Y///f/+79f0f8Lv8rHMZqqM/gH+6hETSNf+1z+F+Oc/uK3f/u/j7//6J2MIlEqlIbpwajMK
hYt//vXzGtPxxr/9v5w0zDvSV9XPwOvqesPkM+4zOxPvnmSeIO1HTpvgPDXcrW1mppfGZ3M/pey1
YuxJf//T6D//MFIjctMVYch0eua2Qf3zD8P2bvZGnvs/UoHdYyPcynwIMi3dVg75nO8pUiEOXKcR
R4r/4SsTyldK2trxHKj9jvvnV5YuOyArssZ3zorpvslnalk8zHFae+GFcOSXCABc/f1rCvPnX9cB
OOf4wkUzhwGnqXP/84tim0JK0vi9KQAZ2zvf6T3AkZ2r8hX7WFZPq5GvDbfmqlXiUUlyp4Dwlcl4
OjsaWahim7qh57W0Dx4ybYKI1fQcCqjUvPkTLQqu0ymphudR9IF/CnMGm8vf/xJ/+cgc2zgghX1l
XOnitDL+n38HyRu0qHCwr7MWA/akavqEnjdsW2mD6nI41HzMUobHv3/V25/6L1etI6QtKFhBxeRC
UcK9XdX/ctWWS5tGKvDKZ1CPlFhUhZ9fhpRkITHipVsjB2v2y3TMHiOfdo7/cJmqf/PqjqtdrlbJ
32z551fv8co2bWuXz0E5dtc0d9Rz2N5suvAR/8NL3a74v/6ijq+kgzHPM657u4T+5RdtpWOxEHDL
57ZjsiwwfqwJEzW7PjXTrtG2//r3b+xfP04hXS5I/Ia+4rqU9l8+TgWwp56IP1xpnSS3EJnbmgUd
A7BcXBwQ/NkbeRyP//5V//sbyqsqBHxXSA7hyv7zb4nGwS/K8u1aphzRV4vl/YpaFGy2Ztby9T9+
LS5TlDFfCbinf73HcG3WNhJbcGV17rxyUIRbQhwtvqlRpOn+/sX+zdvpOq7QvhQui1b9lyvFJQTu
IV3fioFucX7odT/nWxoHFJAkv8awTq1kFot5+/evK/77dePywr7Hp8h91Di3H+xfrhtlYR6VJguu
uK9OleU02a5xYPGGaC2Uarcg6uNxaX7mnnh3bx0967Tt6BkIIFY03G09gg8j85yB//IIsuTFmMH9
D1/if/MzegycqNAeoqNt/3/OzqRJaiTbwr9IZppd2sYcSjKBJBMKNjIKKM3zrF//Pqc3GYqwkOXr
xqoXdJmHfLjjuecsfmMVlsHQQF7xPJkok2zCzKYsx7y0+ZA36D5GaVF9u78tS4PL7RY6dop7xpZg
Qi53JSRbnp1QMZ913jbAQOYHWooC4KNtGJwNWKROpq3QvWf8pD1ESOJu7/+AGxcde6nxO6huabax
uOhJrzEm0gXi2e5G/ZyaDZWkMvUB4/bdylJLz46NNCUkCDsLoA26DOPyY4N49DsnK+1nCO3cXclc
7QH4PTkh7fxjHpcPJZHfhvlXY6dpPiwbRQE4oJ6z0/1vvrbVlqu5Fj9G5ctVa+HlWsRcwPGP1rMy
uDp8t6Ojncs0/YdpeiL9AirWPlWnHTOy0crK18eNW3JY1HFw6WzD5Q6481C7Vmmaz0A+6IAq1ih2
I/WngzMn1geaUh9TsEYHv7MlOMQpH+5/+PVhW7gnXKOmEVKAtrhcHg/lMDPQaM96TCSrxUMxQvoU
zjsjavp/7691/ZZsIVSE6kydZ0+r7XItJKbR3Wgc/1kFznhQG1cmdKF1BCLdbnN1jI/319Pk47xw
TAJspSEwMkwkq1BJXS6YgbjoHTWjyxcoWvmAuGFsnHo6npSGI9+qD3Y7qOcMmRtIpKYAmTsx28Z5
QtRu/tRAOflvAdje2ABsFd9bQ1dKnn7sw6hehvGTG1rux/u/eLFDtg2enbcgbJV/Gpq7uIZ9M3UQ
xmr5gz7n8wm+sPpUKJm2oxmXPgehuvb+rtczVN3mSKDtdanYLtZTgRwhgJ5UdCddFGrzgcF1SER9
eP5pWMAu7hzuf+Bf6/XmSPhC8EqqI2Dzcnj97sKe9uAlCgBM1QN95PbVNZXsaJp6vrVDdTxHxmz8
owxmgg7cCBykzNrkONO53qnkL3tL18cVp740QP/7PYKIgQsJr6G7eH5aCp9Kp0OnBF4mz0I0PWvj
9xCXfvifX9KCO9fhKDl+1DQ+5gBmIBmGGfWLiUCR4xmonb6ubNAi1/n7g4AgOYaBOaSrsniQtOo0
4JItRxJkab+FEBqQgolOE5fTitWPyEcCIqYwC5kRSo2TcbA6Rf0vLfUo3PWZSafx/i+6cUc04bqu
5ai6I6/L5SNyVWUg6B9bwAB2enBjbfoCt9R0pO5g/FE1Ckb311uYYrkB+APNtW2QzrqqL+5k0iF/
01HmeKhgjIY2GBan4VFPbJrblQEm/+RUtT0+1VS2X1DX7OuVK6pLq7C4osSxeH32XyMGW8TtTZei
GNOEzUM4ptO5RaIOYlB1/OpG9RPBvgmNVvhR6tb+zmSvhvTXwC9VlMtthFNPSCVBLk5fZ9wIMFCQ
AmvOf0EPwVJgD/HGD+3oy2QIcYqMFCRIRoURyOzP+5u4PDSHlJkDgwzSxL1QWr08tMaEy5CsPT2X
/HTUbmwL8hoRfcT9ia2GXMHz/fUWbsR2HNt0LUajVZ1muPvXEr8J5UK9DgVc4MrZcdxeZciT4vNI
n7EKmHXbpNmE8165lwvjzpJko7hsg+/UVM1evFyb2QRq/U7rma1angQVbyQ/JviKWrPZ2lY17uFa
LFYux8Jbs6gjLPIAzdYtyeS4uJyo5U0ZcE/0CBzh0DnMmE6zPtop7ZJTpZb1dIDwS1HOY6OVLQ17
cA3buKPzs/LxxvUPcVUoR3R8qeUQNSwOOFeB9tTMfHko+6jDB/psYfucASfP8Nx21/xjdprNWG9H
wW9nBJD0ZPCsteP0IvrIaj60NFzVr1R2LQoksAir0ffBkGo5gHlh3HyKAfklzxWMHP5Opa/m/mpM
iDf3GpB9DE/Y1epzCWlrSAZbAZWD0AISe2DRbUiEVk4RQtHRUGrquYEaCGGfzBzpmU5xocgcNFIj
b+iyrke/MQJdv2VOSglejAFi5tcYbH36idAaOsJxGMdO36AfAS33/Tt79UbIzV3LMKCqIZ3TbbnF
b+6sDlwPOQQgSnaT0xxN/MHe0F2EDUefy9/UVJyVQ5OX461h4e7TUFN1jT8OJycNz5sFk4bRbaTI
Mk8dxvYzXLnlFzRRg5VVrlza/5YhrdZ5FHjaxXeVsLfE4M0zD6wGMs4UDc+1aSDUYvYGas+lflYy
OBbR/w4Ze0KuJC2zZivCKVmJLZeWnB9CSmkBj9GovrjmwtePiQHfJeoAXuCaw6tZpdEhR5bayxHi
6yGYlxSQUVF6ZLvVyibceB46VSmbSoEgr1hutQYxX1FGGpIhTBZu7TyPPmbQGO0HeQtHZjrOwH0E
OpHoD6dUYz7dv1o3Tpp8xuBeEdGbxl8X8+akw6zR5ykDSBnkGohX4KDZbyXKovffYB1Mm4qbBMKr
2otYoR+KTiBEzknPTCbCbDraj4bjT9YhiIfgG0h+yP/vf9mNR8OJCmgSiZngjVlcrrgJxzLMwtBr
TBRxzL55YHgQRH0HsMzSkcO4v9ytywz9sqYCAOcP1/nyzdRqMrV0w0JvsFPc6JjU2Dcf4zGOyQGW
B1RS0hKKjSkuPwQ+3YHJabWPal39uv9DrqICLjPVcUpOwpYV4GVY0psj4IE6yDwYVHWk1UcxOh5z
OmPyj4lW6bypkKwyfowNoL0tyZMe7eyCYvFmdiwl+J2IUS0/+p0O2ypMLfVsKxs6G5axqzU30I1N
QSwZe3E0D+XTDCKp/1hpgkl/V4XjqNlmfucapyI3awA4IGrh5rz/gVceHGdqUGUn9CQUNsxF1g9J
JPrROoUYB7D6H0kWe2z7HnZXcENo/91fbFn6wY+ym/yxgBBTVFkmHoAacifCSUCalxr5IYRW6Bcj
nrBkJ85knzBqgmwU/c35oAMbqKQwV/9SosaTfuBfzb/oYGH8rXCa6BHBbK08oOGr/4qJYbWVK3jj
xpOTUXIXvDCbCuDiBk6FykxvE3lQYc4GOG2kas1ANK/WrDvFY0tT47/7u3PDbtrsCttCCmjoyzs/
2rFOqV1JvGFy+x2yQhaIWBF5MWbsUBp686ExAmQOyyB+vb/y1SVAD9yARhWzjYOi6XL5rU2qIcpU
RdxDG5VZpnj0IAP42UUPGSjvx/uL3TCSBPgWyRcTfgaV1cvFDIthAK2sUNEznPHcMl+51abk/+GE
sFN0joSp2yRWi2h+QOChjxh49po5oZoJwBnsqKopaHjCqQSRQofg0AQOzk+z/f0PvHWOhGaqrWIv
ZbH68gNncDluaxaxh5hQSvlOL44tlMO70GH5rGFolfEocxvo83C8v/J1bEzLQdppLiz+QVs8ZjDs
xtC5SeK1jlmIj6FC+WePKEr4RQ90mrojSo1IWxSj//6rK2Mp6e/J8pnbufzkujSNqVb82CuRd9kn
Q6lsJtDsH8Yxtv+MSNChhBEUzLRQay1XfP7V5ZWFcorzKo1CCmqGPI43ThfoeBA53ax7NkN024L/
1+dZ96ECjNVsJb262l8yHLqRGm1APpInermUBaYjpz6ke8g560zgoekkgJxvArsZ9xPUe7R81ey9
hohNlavihcD3E7deLlqnwPUn1RBeCnfHA2kWLFZoAm3yuY2OLb2Plf289r24BBId26F+ptq4hssF
dZGhnZNkFi6P0QEmIxEPj+P/KhsZAtRLpk0eZXx9mUPeHjLpwaSjfihGOGveeZula9IEtQeaBFyr
xaUy7Tgx/cA3vaat3GPTguyEliLfmbUwNiB11Zec+bSVr796vHJR/JR8PyzpLnY78qHEHFXf8NIm
tkPAu90MWGYgXt+4hO4eBIewUQsrE6ca6Op7IztWp1VJpKET/mCLL7feVLUa6x5bMC7RiP9WC8QD
YP8oiicwWQkcGUHDrMH7t5n+j42NpIlHfe5yzVlBwjELeoI5VMMYSKniva8U7kcHsZNjIKneAMRm
8cqtvvFqXRlJ0ukydY3TXayq0eAYgtb0JjUzVNiomgZip8CnGKuF4Gjvf6O8KhcpmNxX6CB5Qjhz
3M/lalkqulhRctMzSyxDG4p8S9NeO0Th9NOAzNC7v9ytjyMPIFwk8MChL25uxyRbBPmTAWHElG1b
PUInTwXPksNOsJJy3LqvsrZq6ITLRMqLwLzSqmE2abB4aYdKhGp07kmBrfuQi9w4t0DeX9tI03aU
Lwt15eJoNz/TwTqRc5FwLnsYNdQH8MeGrmdAvJ45oJvnstjCjDPWm4qxEn/vRsDQ9khtqGjrot1r
ohIRuJNL/as1bDj6fSb2N/y7MRyZ0OxN6mHO4Zx4BV3h6ytwgFuXQMCjgHWjxooZv7wEfuv7QR0x
DDw7gBB7wJ8wZYjslMekNFOYKCv7cxXocOkkcoILR9rkikUOMwPCL6spgFw8a9vf6DnWRwZSs6f3
3zXHVjXHBqbITVhcbbN1xkpVa9Nri6r9gsBS9tC2sDtFzWyu2Mbr86Z6oRkUKQnhCXAWH4QygaXA
SiEIUHt164etvu8qE67nqDdWDKG8tpcPVhZKVKaOHc2+xrwkgdXUTAMKoPsOcKsAGmShR+1XAOL9
wScC34Ok93eTUTIfo0LKcn9Trx09ywt648COQCX/vflvYgoDsiU4J3LXm0Jn/pCW5mNSQnRLic1H
iR7YoR7CIHB/zeuXzJogiwR3lMjYWYSNkDGiBzhJvgpKdc/qPEJjJgYDfUaRP1kFMsvN0DOAXSi/
7i98fU9l7MTNkc1IiTO6fBeNM5RVBRrIs+PMNh9Ls4EgHbrkKvl6f6Fb90dm8zKpooywhFL0itVX
k4G9COGH8JDuLj9Edvhaq2zt/ZVuXR+20ZRVWw5wmWcmYatGkx44XhnWCgg2u0WNMqrjB20YoIxL
8qr/nKQi+z50avzHwjd+vv8Dbu2pDCIo0Ng6ScDCA5C7loqSTbYHc9T80YceECEj8v332xjyNcJD
h5dCt2YJNupjYSoCzgTPCuO4h9m0rZxjQnnx3VaGdfCfwPEoOtMkubwjlG9nZy4FwpbATH8Ic84f
GCWqyeHU3/d37sYzINh1bB3gn/yPvERvnp4wQxP8tGt5Yzkpe1/VsgM17nHb9xXi2mDPiLFRXbZo
la6c2a2VCf0wObYwODz5929Wps8j4eHYHEbGs+9QJsU7N2+Z8sCfQlkbi+wIrV+3A1O21ny68TKo
TdL+oiEJ+GL5MoqoZ5407IQXujljWArdralNk103ONHx/v5ee0HCLZchT4yNSkFl4S/CWOn/zl16
zA7TxvKnaDhlJkUV6sRwrSgoBd5f8IYt5bMcGkT4Xf673FalHERZxpgXLYBLubfOneXCbRIZKCgO
Rb0T0H7cX/LWNwqMjMZV5RZZxuVJkjcMFbxshuf2cGwHAGgfTJ3ZBVUUJhwzibtibm4dHxAHypQ2
OSjwmcv1YMSe1cmoDM8wddAF/CJIyGYESQbn/baarizJrkFF6rqsEbXTWJVqb3hzYbnftD7sd441
Fiuv/dZLgOrDoiiESRHLHpveaJAAwr7ilRXsyZWbKV/RAsh3QV8AbrcavdnCxPgjEv47IZsYFuoQ
hnAccH4mSL9FjAZ9fYJAH4G6Bu433zAGa39tCvebroGxNkfmImqZlr37uuiEg9BlyiTBsKUxf/vw
i1aEZZ9QA6VgdWyDJNiZbuG/dJCS7CpmM6OVyPDG/dRhQ6Ry73KQ4I4uF4SdgAHugSSzbxsTfeuo
P+u57p8RJqLVbjWv97/vCn0hdxWiVxJKiIBB+y3egxrXkxW5neFB6tNurSCG4gao4S4aBsYSRmKD
TR8ZEG70piBV6OvHQg75DPR+oXYIm2Flw2+4Z50CA00inBfPc3HKI0KLU2EPhoekbUPX3EHbfQMm
hRFVG13IUz245aFhjuFUgcR6duw4PdzfkhsvlpxTIlHgzQFQJ0/ozZGb/uz4UVfrSOEM/jGim+6N
Vd3sw6oIVj72hv0zNICrtBwdgC/6wnVCH2hAUNrpXpw56gNDJjCidp39tYjn6M8k4umxNXp1xcrf
2GFA4wAAyAik1V0Y3da1RC9Gy/RyFSJfGMXdbkYXAg6XTVqhKLvpoRR8Clpob7Zws4sHYQ5ht/Ll
8t0sgnj8KTgei34Yb3lxzFBPxpD2kQBNqC1+j5rB/zz3oT6//zWBm7Eot8o2PSQzl2dZpAMMfIVm
eJov6Lt08JkWZaMzmc9EnpHT6X3/3XGxviBVOE1M1eV6KBQPiMfS/aoVLfs9KqbtoR+vPBWMHqz4
zhvXVDb6dZndE0ouQaGw9wVKbaamp1K53UL2OiJc2cKfHOgh3OX3v+uGVSL4AIIjUxDA8/I437wJ
N4nn3ijxmhlA9Re3J6vbMP+HypKBhgMyr67jryx54/u4nORYPEJ82vKaMhET484c3WN2S/1QF1ZJ
sa+Bvc+G3vT+1914EZQyLarT/2s9LG5JEyHq5sc+Mk+axOhYMG8MmwBV8B2Tc4x4G/34XTEG+zDA
aUCKOVnP93/ADTvAjJxDs43XAPpyYYSnKBV55JeMVobDrDAeb0joG6Q30G7oowY/EcidZMtgllOt
vJAbJV2sLSNOgK5JishoL4+WGeaqqYowJQyyxMSYoA/RnGqjvjSjnY14l+LAzxeFydOga/G2d5Dy
dubQ+WO2wt7f34cbVoFWKikuKGcu9t/JkzfXLBkVlaxaTR5mJdH+cDOybZnG1vuD+berLCupPUxE
Hez4yYOlxv5Od0cT2Q9YoVsnK74Ky32eo7L2uihfw3HfOmYci+Al0eFiDORyq80cIKfL0PrDwEiY
+TDV0Di8uIGlfaFpmf5oRxUaQKGlYlwJ2m68Jdn8oVxCIg/X1sLPxK2i2xBTxg9QQNQnJ2/0Yxxr
aFYE0Zr//ttIWlh2x/kb6TqC8aBlANMO/J2B0sWDqFMTMRVQraj2RFmGvkVXdm15Rr2v8w8BMpHo
+o45MO9TVTFwPCMdzUTRiju/Nl3gJun+yJq9jplcuHOCnmT2pyx7iIn7KyRC6ynaqsR8n6fSGj52
bb425XO92xK1jbFkUENC2RfmhKmowFKVGEnacMyOeapG+8rKmp3QzbVY5fpGGZZLeUbOYQGhdhcH
i0Rri8oQY22xXTU/Qy3KYfLkicLok7fMnId6tlMnF9bE+w/1xidKICEeHDwPkzMLo9HbZRejI+t7
I4R0NZ60zh67KMyLbZkktOzvr3adc1CpoR3M3dUYrF2uZjCziuwI6FqIbZ2nFCq0vV92aMUg8g17
7tR17VYvJU6dcrf/6/7i1/eHdp4cRuB7BdWFhW0umOwQA/qTnhVlVPjSbtrUVtkzY2+7mzSIqpUQ
4toGyuyGTj8lRrzB1WSjkUFfhyiP1/oVRVQr1Y8DKJb9/a+6PkBcq01hWMaBDC8tXsUgdCh80TD3
JoLqT0XjzE8KM+Re2ubuWkpzay3cmkrZhlI3kf2l2RORSEvwTpMHx5AEdmTQUMP+zZxyslacvbEU
iZOEzPOYwHot4q8YJft2gE/cmzoR/URrK/2Ux0q6U+Y5XrmUt5eCTY9OILjTpZ1DkaNUIbvqGcEo
xk8wiuQnvTDzPbTia/jnG1eQEQkJOSGIlU3Pyw10mh6tPjcbvB62r6NTw56dRQOYjwKCwHlou5VP
+zsFcWnDLdrmEpAjaNrD+ni5IJPEajjYfu+hJ5ghtulY0XkKR/9LYVbWd+Qn1GNdOHD11RmlEzvA
j+3KTB9OeorYDKa8RIoW0d37d/ba2FkYHDIXwEjU4JaVsKxGG06PUbyC6wBWDX0K9qLzEy+ESwYi
jvEIN+g7h70oOjA7CHqZQrE058uAvsvMIU8h5vQMCHz/UUA0fx2rEOZM2CAOWoNY3f1vvHGrZGgA
gIAxLxuzs9h5d4RaJ4s6r4En2svhQz5T459PQjTa8f+xFLMwABfItenSXS4Vad3Yh6nWevB0paTb
gX82lMA8hCRmK+21W1+FmTFlGUXWFhf3CQXuDuKruPXGPmo+OYrmHgl4tRcKHc7KBt64JIJCNIUT
ciJhLZueESQbpVqJ1lOrEcZ5pXZPg0BRVYTx8FhXE1xVc/H+lJqCG6dFDA3KhYzzcisDt6kdkam1
VwwzcJMddCc+ULQU2cYMeeoQsmUE0MbwSOseLqzCNVL/N8QsZbPS8r1hKYi98MsaoEQqE4t4oOtS
ZI7rAgw4BL/T5xa5g/Cc1xVkdCQ5Chyonemn23dfJMfAMElQE+su3bNoJgoNs9l4wsjG44Ts1iGC
BOZkKhAn3V/q1vfJLSYNdYku3YXbQpVrTNCNIjqXhDu+6v7O58jfg7uboDBQ+sP95a4DD4uuF96R
phQd9CWaVu960sbQqj2Xlw8bPxPuE3oZpzIvPqMvFJ0aKdUFvU+z8jZvfidhAAkwRYQr4AVkhfmk
IM7rjY0VvcDskf4z2Fawg31B0iqW9f7+h97IAqlQy1dD5AskYOliYsKMsmrL3rOYwgKAFicIlaeo
iW2noYVmpqlRKAmmyIFaMptHEqYs+DepleTHqCXN+f6vuTYXvCVGi2S9FaTa0lyEE4Tm0NHM1N2q
IdghwjY/uX1STUe10Yq1O3V9yPLlQuAgJ2vl3bp8vH1Yx5OZVqqnVQVSZnECD/wOpTrjdYJD/MW1
odxGdSpOdnWXlCuIx2tzRVvgbzcbu4i/XTxYoEbaBLWS6tEjqbaiicsf2lBHf4pcgVXGlVLBVhs7
P9+9wUDRCagprTBPtcRZxnC1mtaAKm+gQSpnxq3zMc/0ZucETbZyk2+cJQVOgEuUqogAlxAip7Gq
0LQoTg1FYvzIxTidIU2BfFCFfO/+V8m9uoxaGFWXM1om9XOVw7w8yAAfKTn1Jy8AMX2grWpB3Zxb
pxT03wnNW4ABjQIGJi5HWCbKfOUN3fhSAfyd48QXkC0snIADHW8mh0o9Qqbi2JCKbAZ0STawyq0F
aDeWAj1ENwSAFGN4y6ZSoyoGsWdSeSVg+L3mTumXDHkkFFDraMUE3rigFIXoC1KcImVY9stqyj8o
Q498FcyowPtHpfHAvGeo18MS/S0recgPNc+leLcro98Kq4JGfslcuyP34E0tCHxsNIUh4o8G8iDA
lwIxCYJrMc+7Fq68X6VbD+k7h23BOoOXsQ2TkF4OUi3WbNEkVFHEzr3MHcrsOFeqmx2qMIHVMbM7
RFAKqr4rxu7WBoPPkk1XSe2wxHBSFyx75rkzb06QS/Ur62cEXfTG6ZgH1O3yd66gcHf/oVx7Fz4T
IgngD9KTLjtp2ijVh1w/8+rKaB7tuSkP7ahnDGFV2XFQmjX6gOV6wI1lVU9OVVHUc5ZRidZBp2uP
jnmetLQIYKc3ULFE3zYMuqe4VdMu38gWlbpyg5b2QC5La0G2zSVX0DLHVYsiD5mXNs7oXDX9qZwg
qt1mRm1Dht1BG5sHGoNwmeXsQhr4+8EZh/39jb5yq1x+eB4pQIE1wSQsUcF1hQrvnAX6Ge2glmJu
NebDS22BXzq4c1Spn0YUO+2Dr7i+fyihDUE6Ky2T4HEoqbHvQ8jpo5VY/KpAx2+iYGNI+CyzUIxL
Xj6sMLADQKzldE7LytoUQVA/jHRWtxZjM0ApQoRumHDdOkhKUcNLgmOJxNp7U1r5I3C1MoRjUgmM
yuWP0PDwSsQ0yXkAprMXDgsiJj56QrS/VMSMV0LUpY+Xy1FYJ/WQ8/SEqZfLheaEvlGm9+fQHsb6
U5K5KdNJ4YQS+KHhmsRiA3ltgnAzqm/RRMsTVYSV6yg/6a174jcAG6M0wSNXQf4t3BOM9REiGmZ/
RiJP/8+ep/RrWofpU92E/crnyiNcLEUBkpsHyoEC53ImdUbpT20Gq4MkLxeITVTN3iYBW3EN18+a
Ugv9QxlHYMCWMaObWTmd+KE/9305PdYpY71QVaBKk47qxoHdbnP/Nd04REm7gpOVqTh1z8tDdGPm
M3Nt7s4Gpze89ElBPN5lxjRmqB1mduox4qb7KCQiXLwJ0tZUVzoHS1tNS55oiVCGwWbAcOriGtll
ImAdD5ozlyxGoyA28yk9MF7HMElSCZivciXqkKDMDDS810iVrgbO5PJ8Oi6K8gyBjtygNy6xy91e
IMo+nxHiCnT31Nck9snGQf8pPUCnXTsPDr0/9TU3ocqjnO60pTts61ntne8dSiva0zA7jnFMbT1S
visQ7JUHo4f+fK+o0BccGwbMgnobjJQLfoV+HaeftC4WaHMUchDqh+OixPzcIF0Oj2YUwsL53hMG
VYKb0OjP8EyWIZQZuRF434DeV1S95GGHFHSLqE2jpExT9H3+0Am9PRhapKxEqdcPxgCPK+F4WAiZ
xV/ubGIgWj3ak39WVZCkMbnXNrSn7Ou7P49V6AybJHXcnsX51agGF7rZ+Wc06/R4EzSd5Ioy+4Gq
YWeVztGxAYfvxZjoJljSLPjy3vUBlDC/QZgBbhb5k8uvDEWRj4xYuedZ+MyGYqnqTdfTc5rDxP+J
PGCwS4K0c+Hqstu1+fRrawGjDekMpTtGCQknLxeHka+E2WZ2z2OvoQ+kWtmHuHKyT70G4WPlsOr9
j72xHoUY+Pjk3A/TC/Lv3zwWF5LbPoxHcW6SCk3jwjB6xE5rhsuaUiEBaIJqJXq84VnhyyHgIA2R
mIalU7NtnwC8ysU5mFs5CoLa+VyQfqgTPXJR+QbslVVY0MgATBNFBM9TxLTqoIXZY9K4ab7ynG5t
AdhyCtS8TkmrdLkFdQofAE16tgAJCk8JxhfYwqu936vJY1Yq0Uq0c2M5OiQ2g2MAW+XIweVyQx6L
FvUn6xyMcbYJWwZDimCy91qgjZtJpbtw/4Sv4zuAbhQtSN91WV1c+IPRZC9RpQm8rkDKYDOXOnKk
MIhoP+3Czz9UvWWj8TWZ/SsM8KgSuciV5Kf7v+HaI+ANWJ+BRVgurgxHZtNI9o0GfNaoFaeuQa09
icIUkQaKJHkAw2GKuXtnO5caKu1ciB/5X5luSmv25mpnNLkoEgyBB5ueu8vomR7dQuQHBvvX2C2u
gxaWkumJzE/ogS3O1FCpO6MZE3iIiSv6ARLKoNhbKnOa+z5t3PeCXfky6pYygYdxRPZxLr9MK5MS
LSMdbWahNGe0LpVNntnJd2SN1woTt14roCDKS9S7uLHW4nWUvoF+qNYh2WZZ88FIEPDMbaTKSg36
8HoYzG08wowKnRx65kwiocDrhof71+fG9uJxSKtJECQMdvG9fqoEatm77rntuuIwDNZnZ5rjDz4I
lPfbAiIGghcMP7u7LPlEqWvNFjQ25579ODpZrpab2kAbYZv3ab1Ngyx6J98kVgfeHpwq1V+SeLLN
y8OMZhNu/kGBNm3U9EcQDxaT+Vp1YqKsXeGVuHGYsoBHmYkeuHyMi3uqB0OmBegonOeyoU5QVY36
xy8r7R+7T5BGqZib9sypHdF4njr1cTaV+BtKgOaKSbo2gX9HyLjEQLNIb6TJevMyy2JuDcaWq/NY
Kg6F2hberDpJHp2irs8aGf7x/v35S/B6GekzskbIQiJFq5gs+3LBokXkEAmT8uyiXANliZ1mSuHB
SS7slxk5Cj7Y8DMIyiU3zbF1zUp5HhFEqT5Yg5pU//mVMlmeHU2K/Twgjop2Td1kxk8Rd3aAMs9g
hNHW9LsoO4/6VHYHVxtyCJqjGh2jTazr6HgiPIiw72aknatGmykIXONb6ArEe45aXTXhwTKTHrw+
sxT6dxXFuF9wbCGx6EATLvbpEAfJJycvsm4T+XWu7O9v0bWFhsGYW4GrYOCC8PJyh3Kj0NkIfn/U
lP7RHednOqbjicZIdmgm8Lzq6I8rscf1syZUl/R91DxlF2qxpqKYCF3bCTSuCDnuohr5ZjW3bOSt
KEK+9/OASxFWMXhBpkfze/F58ZTloZKl57Ga9K8m6hXBrk2cZtz6Qu/GY9mPYJTnGnu6svJ1OkZP
n4EdOpW8bfCrlytnbpDVdIG7sw0D0MjMeqCCPlECBFwohiQHx4zQjax6tFtnbNyK5bw+VjJARhUo
7FA4owp6uTpTX1WN2xrPVp8ZMHMzS0glYdz3VHYe89SZP+dyEPv+Zt84V5eWBJ01iq9MjC5cRgdU
mp47OtRCH8Pq1OeMDZ5UvQghx27e7wuhWBMGxJuy602/6/ILowD1h0lr+rNaqdbebtALJ8BxN3Ns
rNWprjbzLyhMhxtAkBbQ7LpcSkDaPI1F2J5LsJYoaabVHp2/4WkMVM3L4zRBTTVZw5RebabEnlD7
obsFSoy2/mJR8kpzKKLm3PoBtPeUw6wnUU1uCX9aGbzePzl5HS7sJAxLROSglQCUcnyLL4ymGMlN
hFnOXTO4+5H+1lM2lO4mgKJsPzG5uJsSokeny6VId2WueN9r/yQTL4mkkCV7hAMW/imJgEUhd1Sd
C4OBdRjx3aOZDymE03MdfoTQON1O9J1MfgGC4ju0iCsdWZF3g9sJzsH/Uc2nf8BNXnLWJG6BgrKj
1edsNmChaDsL5QOEwDcpbLYv9/f8yhnKtSR7iEFnmJrbwgp2lg69JiS8Z2syQLLmiGbGm7yFxPSA
RbEOZlj52soLvbUmmHIiHZpq8E4vzYIJw0Zt+9W5aqwyPJWZFo6vdq0gaF1QFnoWjM2/t/Ej99Sk
VYklkq3iJWGqL9JRSTqrorDXFX9sZqi29hzYr1MHx8f9Lb0uKLMWwQUXmdiKyHuxp2Uc+baVdfVZ
4YTjju5smafBNq3bhpKt4k/aiYDAzfZOWbqvBOqltQ+TSG+eFQRM/XjTGFXRrtjiG5tOYAnkCtS7
rLIufhSsIm2LqnV2jtF1+wYksf9Bfh8qG2B7/ZG6VNC8/5gpYpNoSl4i+a4vbUeZz5ZQCiM7d2lW
NXSnRy3ahYizzT98MzG/Gi2qkSsxpi7f6KUNYdqF8iNDEwZXepmcqMlgRBZlsvMMsCMTm5mHE5Vb
C8HCCRITWSbTw7ScQs8wkCr6bNt5PBwqBNqsp6nSIbNprWkofmmI7Bjb0tLa4K/QYoy4T2dTBXGj
QHW7/RC6LpxzSIAN1iYsUSx7UcU41qdqtsv2eP9G3Tg7yYVLDOHYgI6WHYqwMBqRj1UKKreITrli
6adEqce9XlqvpRPGK90HmZou9pByMSmrpPkmoVzYwTLLCq2M4uas0t/zkrFtHnIxrdUR/1KiLpZh
vA/wBC4NT72stdehC8PWXA1nVFd6cSbDzaFiUVEXOVSOoMntK2D57d2oIJLwUsGXqnkBsRpM0kaa
J9+TGaWRT4hED/5XyjNu+DE2kX+bdpabG/oeLcEAqb+ESFlKto4lmmzoZtpnaxix6cyDOpDCT1Vq
7K0o8dsjKPtIOTEySsUtr/OKSUAgB/opKs1eQwe6FNYmmdNJfIbWVoUhx0/d+UdbIFKLCCaqXv/m
iqaG+8zXzfIpdLUo2qcQdgzbqEEUaJc61Tx+TU0TypdI1/v/kJ/Ipqc519ruIZ1CxYCm1ghnjfg8
zHPFq90KuqGNpkOrkWzAdVjuE5SHvkM9ckKF6P4lu3b1ND6IFSXtMgPTS0AHWBZ+A0nAuYVMdzw1
pT4i0h2EUbplZKb5c3+1q8AUkDCQA2Jh2OG4BovAggnyYHJpWp9HOxVVuINO3Kw+IVUvxDGfxij5
01ZB3Gk7B80ysY9GtFWe7/+EGx8MLJuBTyaVqSws7ZMy1Clw5KmitjDm3wxGKr7VaM6geoqyyv9j
KfmS6PgwybH0eG6eicmO8vrcQgutfZsZmBi+KwkR6n8jPF3m5/vLXYeKbC2ziZQU//ILLmrYQ1fF
JUAA+4waXPOY1YjBMeF6TrW6e0RzNd2AHrRWLO+NNWXhmLQeu8sw18JomDEYVUSpUIWtp7zb6V2r
11tbMbPXPmiULeQ03ZfQRfXm/qdeHaIcHQP7IEdyUI1ZJvOENTaNY2EDZMvNR4HetRfRrUbPsl3z
61dW+O9S8AgyWCtn8xZXto5Dv4FAwz41oVL9NBt3rvfIbCafdMhQzpkx9ysv8uaCGH3J8U4xfgmT
NIqwoU6v2CfbnP/1Ybt+HFDr2mnO/DvT1ej1/k5eh79QCGLwmQjhDIECSLfwpi6CMM2MvKQwT4Wq
JJ+1zlK/mx3BxD5OcjuEPjkv0EmOh9Y/64potY3qQxq1Q3pW39//KVeJgEF7h1Ib8FCGcHDll79E
dfwmcBqhn4Yeod0/yhROjdhnjjPE7YdytOJA8pGl6tMcA3LZ2hWgv0OcGNnw7f4Pub5dLkkzrBqy
1yWY+7n8IW7X0MCMkFsd5ibYBEb4f5Sd147cWLKun4jY9Gbj4FyQ6bOyVCp53RBqqUXvPZ/+fKs0
OKNkFpKoAUY9jQEUyWVjRfxG3qtGk+97sDTHN4fi+ShMe1jOMujY61BY32JjX+IEiuGtXVC2CVPN
/KDWgTl+IU2znY/3490cwKgoCekfEJr0X1hj1/FiesbTKEvd3ozNYdtkZvjP1GImRemn3od6CV3b
boOzrpfR5n7k2xYpWwgrAaAWKIkoNy2PNJ/tGombdh9aDb5tiIo8R7j9niXNL7cMUbmB44rCj2K1
AJ0VC8nEYn5oGjk6ml2BkZyOfijAhGyDPh1iXllZHFOUnXmYORVup31nvDfKITjKAyaHqV+rj7oS
WysH3s3uFF+BsxUEcNjutEKvBzACrhLo+B3uGSfzHFZVdUwLOfZiHCB2OJqtqcbeAP5JgMCEIKrK
WxxowvKoIxkw86GMAXXpeljuUHMPaaFrfpciNznPlRp8GFEa7U615SfBuw6kfUqmAJznwcahQ/7o
jKEt7fHVpNTmSogp6Wsvu5dM9Cqn4zdyfCClwDMLqPHijJTQCDbasav3DfYMJ6WZVLeuw9ptqqjw
wkGK/jEzVdvK86BdxsLnkYnOw6atYqxtyzjeK51sbxQ9wIwqDOP3OHDru8Ywqk0zF8kRNf/kAftB
XEDRSv7ktKW6c+rI8FIOx2MZNqZr4Ku6AzIiHfALnlZW7s25JL6O69sGs4Tg2lKGDKE/BIQKqd5n
gZVvoFelDy+G4UVZqxs/6drLiGbURm679oFmWPjWI0KEp9yE+I5owC8voKRWkCUew2afFROQ0yqy
92FdzV5vamvvqNvTAXApXQGNlIWnwJJwqsDxG0tTi49VJjt1v1GS2PJ3g1GP8U6bC794tFUz1r77
QZjPP+aa8p+8Mtg3CQUsJHaXRu+HRAaM1mJ/Gckgp3XOT0jS8RwGReNhHNpcjCGrTo3JRpfaeT7c
P5teDcoHQ+oSB/5SXHxAwLW2zSA5OrXa9pFXtyiNoyxuFtZBxl5k/pmoahYnXp7odbOmNH5z3SAE
xOoS7RFQv+SK1588DXWpForsH6QBLbDOsMB391aypc6UrIzubSgqifTwKOKYHChLiZCQx4wZZZNz
KBozPVBCVN+joGF5M068K7f5zUHJJUPhm4eeqO9Ti77+qmDCAFm2fOcwJlGwkzNE4uxeNc/wAT7X
iZq8tb1DOGrN9NBIjkQ/9DpcMhb4LGHBe0ghym9l1NS9FDG1gxTikiWVCBTfXzLaYijpoYMoION9
aV/wPllk29QxZV/XBulBByaSgQ4tquEhi+oo2YVdb1eUDzMLQV7KaUHt1pZc5l+x+x3kfYJBpHm2
B11GXRZ/EoRmYSzKO/Lobv5W8ij9zZMSl9Z4NsAszzxf461uJua0N4AGzM0Gz6nkYRwS2dwpY5mE
roPyf+X57ThOGF7N/ig9OrCXn1Al0btDPMFX9BDipuOh+yAbDlZcGuNmLis/2Eetb2U8wTNl1taQ
HosDBYYt+A5heSCQO+K5fz0rvYHrPJWf4EFONX9f1/XnvjXMj5o/Wp6ld+Ym7i3wPFO/Vvda7GgC
88Akf4OWSqah64vACq/Yl7oyUmUBQhqy8gOOjbStklY9KqE+HISYx+7+knglJoKcnNGaWPiIt1x/
LF7JUWnMdvUwBrZ5CCL0CvKutM91rE+IjAfJBvjdGs34JSv+6+5FAhyhVUIKwCbilcsHfNBzvRu1
MZ8p4Ojytu/tWcWWp00LemjKFP4qan/4WiWShp9y0aS6Z6NH/hzgboyAQwzP3qsqs2ncCb3QR72q
8nrnZ6FlXYIysD8bc60GX4o4k9KWkxgwH/LeaajhUJ6FU4WTG0NRuk6As/IjOlltvOmn1rI/ypVi
55tKLtryvWaXs/K5Hoo+e7BwDEsoqfhTUnh5CoY6QxTX6ViJQjA+QB6wxrUCY4cB1OkzlT30Ojy5
MksgOlbpjNVGCZq83nT4DZ2bBu7ajnsk+dKXyNS59M2HIzL0s7yNuDbfjVDpfiX42v3rQFC03QY3
7LeddMwAvZkXGTdabhx1iyurcMLBmZG0PmeOUqMzpvyYJj961GHnHKYo1lYy0JtlRjiSQpIBlIh4
ki7C1eDg/BFII4KRRnxu/F6nOYsluE/Zajd3xq/cCd7ItRSfCByDrQTmHdDAUpnPoR/UjHBtz2VX
T89GORdfW7Wrz6ZGv9YRYn33t9LN4YoGoDBKACeOfwuvseutZCA8GgWkho9VaEx7hNXih3kOiz2g
53n/xlDc9xwU+BpiiiPYMNeh5sSvcsjB/kPFe/uDXI+Ti31R+y0dxzXCxos+0d97FTgLs4aayIvA
D2C761hJZlcKT8vmzFlZ8AbT9DY7GeogfdekWMevLLHrf5u67n4Arxo6T0KLx9nXmTV8slM1SCDv
YYNyaG0K2RCg0Pyopk750k6tsgbLXlzf4lgRIkuc3QIOSW5y/VPnoKCuXfXauSr06VsOM+cneYX2
PKn5Dymuy5VSmfjyv0eG8hFMEvJcA44bpeHF2ZknjZkNuT6fQeP05wGH4svQmtVbT2gQNnQZAYJQ
WoEIJLbWX7WOoitxqEzK4azERfU5Tgasf8s0Oyil0T4FXRTt9GG0VoLejiRByU3oE1M/4kq6DhpP
PQCRWe3P+jBPiIiUiuMx0cYezdxgl9eFuSbxe3tCMJrw5niLcUqAdrmOOE75XEg56bMVVrLslRpi
55GvRZk3Zu30Tg7wHeonJ1n50JtNi8mxyKE5l0SnenkwSQpq9bDUlHNjzP1GSkzT5VX1u52dNWHo
VyLRERG7lS48PLnFPmphXiZ52rVnw0f9yJ16eDiGzjPRVcywXjkgXtASi7UpDkA6lkwiXfHFcMpw
rMw2DdqzH0v+plO54j2pBqD2tdOstnZVHC5b1x6m8Fvf6n3htk6nO+iyqr7mimRB+RjQC+sPVdf2
1UbvjATfDlX6wlXoFNusNbrT7LQ4l5lKFKCpVteK/mBhnE7Xip5AvLWyvvtHz0058VDhKd6jgaom
O1mfphIx5K6maWI149qevB1liPw8S3BlBNMPyed6GUHjGw0FQYGzgX3bPkNL1O0tv3+kfTGsZNO3
e4QDjSI5Ej7INqAJcx2qbnrFmGgAnAur/51XvPf9gUtM8Otj1yjl4ucbD33e84BEkDES0jMcb9fx
fJB9gxkOyEqmqv57xH5o27dqNe4mK5jW1F4X9QOxdrjDhGkoGEwOusWpY02aH9WFo58NxJ43Za4j
HMC2PxtFYCHD30/xDmfPGrixms57rQzXdEtuR5eqBU3nF+EN7jkx0X8dexmN6WLCsvesB/Z4qrtO
Lz0nUedftlkb7/S8jvyV+bxdOtwd9FbAiyJeCCXiOqKTZHGKubt59qtu3ob44RyDbrC3wRjNK6fO
7WGHZRUKtyqptyUj3nsdKjB6Ww8UHlSanyhbGdnQQ6eP3IwlyhcyfjjfbQlD2vvrZ2lWSr6H/otg
C5DvyWQQYsj/GtK4LvzAdvzyTNKcxoAYrSHzeqSe522tSXP5gOib9RWSmC8DAPareV/Kgap7qH1n
xSaa9DJx67mwtcc4HKxdKUPId6noWeourvJI3qe+Wvfb+796uQ7Ej4ZdhmMpcAiBAL3+0WqGCIE5
QSqLSBHj93mX2MqmgUH2TxmGZfk0BIPxxvaJMHSlJgjFj3e5gKAvDpHZHo2+N6fqHCV9+g9pj51t
pLotL04cd83O8fvp+1u/kjtIYDAop0PoWOKJLGiw6TT6zbnuq+KiNrN8oA5ef4kDuUPDUVtT0Fi+
cflCkB+cWajlAuZfikYzn71aZFhuBkDdAx7hStRuAlvL/GNRY4blmoiEfjLnUvIGtZu/vPlrwRgi
RIBQI1WPpR6MbeQUqAalOqfDaOrbXi8N23O60gkv41DI2zg1+CFvjilITiDf6NZQTlkcaMLyOvMt
AzexKS0+R6NaIcvd2rJrKE32PrKl5vl+wOVxwh0p2jCiCktOfPOybnSTa1GVprNgxR5SGvC72gFN
2aXN2nPgdo/wFgARxUlC2eAG2lf6jtogFzKeh1LRtpWuF14xOfI+yIOfM4XJlcfca19GCkM0cHaC
+Xu9JQXEY9Cgp59zdC9Dr4YV322GUG+/G2X0Vs1NPNFFuiGw2KLJhhnndbTemSLdBnu9T8d52Fpq
9mWAXLbpUdV7SPpOX+lkvmy1vzMn4kFrIsGhdSqYN4vMySZdGECdVvtCGUKYxLHmZI9tZzutCwAr
hUmlRuV+LDGVdIM81+h/SSj6HDK4QB9w1HRCFB/LPHGrMrMhqjTq8N5WEvtLJdWN6vqon36QG0fK
vTyTRhrP0BttD8vodBvE6HwCmJa6bZBDHKfSVOehNwWI63mhVWaf7i/R5SX/8qmiZC5QFNAAF+cc
iR3mrX1V74dOqh+DJg7BMcvVjk5YTnMI/53RpMSr5Hq6txx/Wrlwr8MjKyMEIpHOpsZGJ4bj/Xpm
cyVtVZtG1G4azeTgq5l6mqQh3moUXdrNIGGGLU1RDsjCKL8FibwmF75Av/35AaBHYG1w4MODXCxk
y6icIAH4t9MafFVzFdZyrMzycwj0d4Mf8nwZVdt416pZf6yVJthWwD03sSmVK1fz9XH854fgwkNB
THDp+DXXI5FVYSc5sy1jF+4DBqByhYZkgIJuVzXdyYcx/VR1VrCD3qHv768B8Vf/d7lzYIgqJ0mI
INwKMbXFGMzYcIO4CNV9YpnBx8Sf/YeGLH5lqq+PjJcodAS54ijgUwValhnTqJjlTp+1va3zPMex
UnlWJrXeOLG/VrC4Pgz/E4pOPKk5DWMeXNdj6YOoKqxQ1/aR1anvIqnlCquV8ZsfjPZunv21tOrm
0yjd89xA9oouG2JbiwG0pb51aipR+yjvYcLI8F4wIpV2A8UD7/5cvYhLXk0Wcp9cmSQJzBZU+8WO
MQLucpwC1X1ttO3T3HX+RpFs24VqquzlNv6VZGF55JU8fsIAcXYDI7Qvsh0lH80cxyVyvGbPOgQh
oRX2ZiLpOk0mvueqFUePUZhJz7OZAGEakHOuoRnu+8DOoEELk0n0DLa52VXv73/TolfMfIlvEhIZ
HETiabz4JsVoJorNnbqvEEz9wB0doxVgzQct0WrK0KCoZT3vD2pfS16YztYhzc2aZqxUb21tQtTA
Rl31/m+6WUL8JIFipLUlXgLLYZbLUNF6+kx7W0uMdygwv2+nZjrUOdKuRTH/vh9tufnFAJAlcLVR
GmUQFpu/MOeRFqqm7aHlOB8TByEz1gAVa7mR9+WsK24Fe+xbXHI0vjkyDSjSQBTpKAYvH8tJSJYG
sUTbl2zNU6gAmom10Hctq5w+yFokncNmVo++1Kx1om6/GdID5RC4jpx3tD2uN6lm+DXF0ik4pNSL
N0rb9Tstxsqv0FOel3ZdbNM0w7e309bEmW/nlgybzxVy2gZPi8Vo96WR1yDcksPswG8qC6vYFoYW
XhKbLA1xrjW+0CIeLTXhnyCyFx4TnH6LeOmoozoTlDCEtBL+/G5IJDKzjOed7SB8PM7InVJi7Q/3
p/Y2LGUtGGzc6ywq2IDXA1xbEerKZq0cMl+TcIHEsQvz9F96NYy7aA7W8F+Lq5yvFCVvm0k1IK5S
M7wOB9mhC3SkpQ/YkdWbxrG6bVL02hctj8LvhuS0h2S0zQ0jLbsZs72S3C+W00t4NOPsP4bl/I/r
8CYmUd2EWMMh5T4/daAV3TaShn1Vxu+irJW3aZR8g8ao7e6P8vU7npoPpQJALuSn3ACcZIu4QS5H
ThPoyiGt/OiLjT2kpydD8IT2mbqfNbI72r/ZSob6alAKpICvhN3P8nRSIxTxbCdTD2NtaDspM20k
GTgw9SaEhc9zblO1yprT6CsTjPQM24VXKmyIGzEsML/mnOnqIQRetsee0HdjRan2WowuhcnjynP8
rjn4RWFsYOiov+8P9O1ypsSuaDyQ4YYhVbW4JAY0X9VotowDItDjNu2MzFOtId7boRG7sxy+zTNQ
TCw/Ev4g6T81xBsY+xSpWjJUiXmI7dH2zMK2H0PAHNA9K4QnV6711z4OFSNudUwDxXP8evWif5FL
c9+Zh4Q1fMDXuX5UB4GeHPThc8bGWUn5FsyDP18HxQ+SBScvZe/Fbq2KeUQTJbIOM+wCt4q1+aEc
huyDWviiMqxo+zo0872a6ji8AZrcT9yBbszLdd9n7fwQ+2r/3MS4q/NGKJ60Ms+eWguuSKkooQcm
KAOOIpMSDX4wZG9LJcXU8D7jYcY/AWksgY6UWHut8GMsnJUhezK6zPA0BWHequ7WdG9ujxWObeFi
IiN6QJauXk/M3PtK3li9eagKOz44KswYBTjK09CYQBCgxnpFGtm7qEK18f56XySVLx8JmY0rigej
sKq9jmw23JChDZIHBxXj6+zwA9xKqxDfyRXl4/1Yryw//e9Yi71VotqK7XhrHaxAwTLcgq4+WZ15
MuESeLXeW4f78RYeMSw/QVEHEwZEjP1FweL646K57EyfFvyBq6l7lsr+KVe6ZKM2YftxqJ3wV+XE
Z7UrjWOPeoiLRNu4I1ERRFSp2tz/MTcDDfAcMDh5O7cl0gSLvWf1OEPLkKsPoyWZHgrPxgm+5iV0
Gu3DWyOR5AoJWfDYGNMtpXiBoOmWRHZLeo7OgRTP0nYoLfUYJar5xgOF9hkh4FgwuDSAlh/V2e1c
VLmjHFWzys55G/6Q7PJXlI7Zs5LJ0/ZtHyaadaSwgo1IzfRGZAGjn8oKUk2HfGTqXt048YOT49qY
9tmao9jy6iMUjwSuPIEGo1e4uG/7eqp7a2RhRHIzueXUmmJNzF7W+so2nLR/6ky3Vh4oy+3xEpOX
kHARhBkmL1aIMcX0JfXGOIYI8e/UplA2mIvmXmTW0badqbXdH87loSPiCUoTNRGQQByW17ujSdH6
z3mVHMGVV5tOKTVPHgERbiaKpT97CVl6ecycGZJez1a9H1z85X89MBE9EMGJDeiZK2DZbJb93Or6
0TAAU1byN60s5U3n19hj3Q/z2jxSdeDRAcuP/yyOnCIrjc6xB+OIY5u0M6fpkyZB4Ykt9KkRVwku
VWBVK7fea/NI94NiD3JQtxwaEwncsk0i8xhrdnBGRb5/H5tOwhE+FZ6aDfI/979xebKIofwr3rIO
oeelaiZUko7FWHyS66F/QK5w+rePLHsN9/BaKJ4ZfJw4wVg210uGmhKMu3qA0FJRqUrbInu0uKg2
gpWxcoq9Nopw1gGMAVsUUi7XoWJ5yH0bIMDR9vskdn0zsL0qShPyBlSu3N7M85V097WP466HdUeh
SqikXUfMgkbXUjk0j7hC1HsOGunSqb5xTACovjkUwk6i+2JzSCu8iq9DTZPWGXEdWkclyn6lqTY9
yjEeWqVfjivDePtRdAZEXkE7jufSC8Hlr1Zc1w92U1iddaSHEL6DL6/hWTIIhcbqbcAK3rgwaOnw
AC4UlU5e3NcflXRxMfmBZh01tTuZqbBNtocWpJoNas2Cn6+F5vzp/tq/XSV0d+BKwocRaI6l8c7U
zbgT2rN/bINadU14rSe5VoQKQKPvQXG+TW/t5RuFGg0FOFgOOJ8t7oXM78exIUM4cZeamymvgydL
T7SVstCLfM716eiIDhKpMz1USjaLMJoSpMakjwGWgU62t9K08Zo57Z8jaZrcIc76x7KicWDFfvhc
6VHskaIOoYeMebSN+cNtml49wMjp6GCqvbVyqr6A9m5+H7kjXUsBGlriifV+RKIrVaRjbPaB2wAT
+IUPVP9Qd8PntEABSUpNbQe7WttobWl5RpY7e8PIm83kh+qpH8b2kI+JflDjRhP6Mk/VOAMNrdIA
lX1b8+hQ1l8NbAs93PQ4uFPU9CTJDLamEZu/kngwL6hmJdtS14eLpA/WMR+z8dCXjbMxatDUQ2wF
K/flK1uJlj2IZFFRYtsuNm1hZg2JeicdgYyOpzRENXGKc+PU8kpcGeDXQwm4O00BGmCLq7lI6kY3
ikk6GlzQjxDR0Z0G0XMK+rxeCXVzQ5oC+0Crko4ACHFnsdRSFN8SxFCik9U34SaKJfXohI3sWmEj
HTUbPp+uIyR1f9vefB9BgSbRciOg8By6PiogCHKMaGN8QoKs2Ued0ew1O+r3uR6v3cavhaLkKUSD
ae1R0r4OZUkQX0LTj09SW+BIM5rjZVDH1hubLF/hiN8cRnzV36EWt2OX9sZkjHaMvJnduXWo5Nsp
1MIN4/9PENDGvD+IC8Akh5GIZwvcFdcI+eJiQToTvFmrQhiw7wrDy6Wi2ARJWG7Vccbrx8qDh8EA
62HklrWbJK0D/S/NAIjRUVBjJX/nILrzcQr6EkEYHiZFmQZvTWn5hRYeeIBPWF1MwvXg+1ZeKrGG
DAvHf/Yu7owvo6oE31Ji7hw9Ld4mZPhnROhWAJSktcoC067j4fQSDGjiJzit9Pkuzuf6Mc47xEpy
S3IRMqgkd1DDyptJ3XJ31Jv4bGIJt5IALlijLz8Dlg5QLTgroP6WWD/VruQ8b+Tk5GgzCo6SjFDu
WI6z/jirSYT7Ulo7P8ymj1oqPtn8s1F9GiwOJPzqrWeWABu+KIJT/YZrsliS4OoRfC3t5NTJoA7n
AJ0rWPzZzmB3r4RaFu5YjfgekEbA7eD1ucRa1G3RxwV+fKcySdXHIEst1wB/vg0Va7iMfmV6NrYI
T6EZymc/wPDr/m54ZfO9sLIMwHgvXtfXUz+iLFi0aImdcqUfd3Yjh6cilpttORXTB4Om5kq8VyeZ
AhFXApBzIWe/CDjM/lxmfXrqzVFjgScDCJa5rdzBMcOUP0PDmyEDBN6cdqpXjOjnsCnXfBBfG3YA
0aLHQQpkLFNyv6ydHlHC9GSN1vhhBAq2C7BPO+lp95n/Z/iiSU7qmVMTeWaLQ8/K9fHK8SqyShAM
PJh574hp+Su/bOcqmPxyTk96l/oUjRr7sTHL6ASEYs2h73aGWcK8/KmUgqWljnIdquxh8Pejk52k
KpzcYrAGysOO9APRzo9qFyVrss035SMBRAduDTqRZAzy5uL0gnUGdlZxmtNYWLYnx6gtNqgJw10K
C1fKc5RUMuiAcuek217Tun2jVfZ72o/GF6vX13qyNwuO1IN6JEuOTcZNthzqKm/NdJLG8ZBYaeu4
FUCRQ0pT3WOplYiEzNljxDgcp7LXv9Hmr/ZRJP182y6jFCrqlIhDMBwQl9TrOcA6yyiGAuZYpznj
o4IDgGtYRXhGk2M8j1a1Vh5fZieUxrk8qBBwefAsWyYKOBqTbOWGcnL03Njo4OA3mlp3LgZFKqIc
auolQW6unN8i5fkruwWiIrQfgYKSfXGRLHWR9Mpvi8lIpAd7KrRTPlrhk9TKPVr/HW3ZtjcOY4Fb
R5bnawX6VyMLQQxBGEbyb3Fcj2NAeWiCNqckhnwqAsfeYxXYHPsCDekavUS3lZWQhw0WfvcndlGP
4ZtRZqKARxVPnKDLYneMsEjY0825NKCjNkmv+Lt4qN/YoxRR2FSgAXmO8kxc6rsbjdW0Tj5nl3FU
ukMot5obtGN4qRt59hJllo73v2pxOr3Eo16h8TwUMNhlcpuB9xkCY8ouqW3FG9Oog0M9tviBz+pa
u/eVUMiSUROB1Accb4kxgoge9VlqZxdeucxTWfiW5WYDwqVOFdtrD0SRtV4vUecq2mIfApOepSbD
vJJGiGZ5UQ0ZthvMlDZ+8YFEXnvihq4+lnrtXFAW01wsnZWV/HNxHovBFXUFLhcOJnBNi+NxwLkl
SUMruxS1ngWbDOUqD8Km9qHW9LMuZehi3p/N5YH8J6IAclCbFeWMxVtlavlka2KMjWCezokxXTCc
cn7nnVSdOoz0gL+R5Zax86V1LF/2AoNKB4q4OT+uXCNRLlDOnEzi+3mi8x5E+IQr4vos7MKmafA+
zi/JbEh0fuvU9Pqq0SFiJwDa2pjZyNRgrw5W5kl+2gauAtf0ArC42Rqhjsq0RpUwKG3zc1egNmmh
EqBt/GxStisD99pyUagzsevYDEza9U9tB4W2uSTnl77HyTKBUYsFQGB6lq/LD5FEptKCj/te2Y3+
qSlibRvYvd2vTN/iLH8ZL/HERJ5dlLzkRcKUimzZjs38IsvGDCJiMHqa52a5N6o+cf24lVxLTd7Y
T/4TFTq3JTS1eCotVqkvZVZvZ8xSkGjWI/DVr/moFoBcpnnbgyf1Cj38t6hk+9Nc9/PKPn3tUOCq
/P/BF9nR4FcjMhNNfilp5D22KPlt4OiZp0gtv92f4tc2I+mXyuaAKoZ2yfUM26Xkh0U55Zep8vPv
wJKTrZV0AzUgLmo34yW0ux/w9qpCDQCkHT0ttD5uuhW1GZcdhZ/8UkdV+a4O8TvzI7PbD1P7hGB5
hKqpPX7smemVM/21ZQTWhZ6ezOOKDs31l8raMDVy7OQXCY+ZfSRX0cYYYMsqmRWeZQvJ/DkAFXL/
a18NCgzZQqGRXvaSxYoUMj2QKSguYdTNH2LTKh+0AENCq86Mna8H9fuoNNdEkpew0Ze1y/tC6CUC
DuPevP7UIpX9IBlLlk+Y6j8mBPkP3FzTtqni5rlRjN/Yq5qPdiN9qeCyX3DwqCkim9oajfq1r0fg
A5oCiZHowV3/Dn9UYvRcqvySpY6y0yez+yWHDp3pIY2+j47hP0xdN6zM88tELu44UZICykmRCEni
xUQDSrCTaaLMr9bouGOsLn2oOgOCvx2Pn7RJllsvqOT5R6anxg7gUbi3ImdiSori6PtFuaPZGz4w
cWt1nleGA9Fqyr9c9LxElol4adJY7cwsvNDLQWmps6eNZdTa1qqRR5wU299PUzrs37gCxSVDOsp2
Ayly0/z0pTLIEqx4Lk0fBjheAal25a7ArYFkIHvshw4dGaM2V2bh5lsJS9rNHyCPyPkXk1AGumTA
DA8vaasov1OspI/AVZJTmg9fI3GoaeO0losuYgJDgAVM9YTFRmsFzYrr5VaOTaINaZW/K/F4ifa1
bw926oKqLYzCo51ntU+y33bpzlHbyXxbyYrgoraL1Ai4Jzi7S9v1eA4zClZW966o5uLMO+4zFS44
TGOjuIicjCuX4uLcBgrJ45ImELgPwQjTFuXJruxNo9CN9pn/7usOluRgJOi+43RzALuoPd1fRQ5D
99eeIhxQfICYgo1Dou8sbsO6sPTc0Qb9WcY3zRtVXjBZjBqAiVQbieI0bge5xno9TPOHpBikD/fD
Ly6N/4RnSfGSF9fUYjWBIYDUrUX6c6PN8dbpx/4oZbUMHHJyNvGofjQG2/RGqs6b+4HFX3z73f8N
vPhurQm0NgxK/dmOk2LToIH1PlZV++P9KMuF+2d0YcawUVBxXJYfA9we9Kps9OfYSaSvdQ+hUeKl
uZtsKzgUVeqcs1rrVz7tdgUxpQggUaFABQmU7fVuqZ0mCeRg1p/nthh2+MaZG7MF0YwXmuFmjr+G
+VjeSi+T+CLwjaAGO3XZ/EkjK8rN2dSfq77svFwxKw8bNPTotWLaQBoKdmZcx7sUdY+PBdK2nhrK
9fsKAZeVEtwiuxI/5MWiQSOjFP4JYtL/qj0ljT0pSRQbz6EZ5Fujq6KT2sDmnotiTarllUHGQQv+
CtwnoONLlSszSCvQYIPxPPbdU2X1ykkLDON72icgpayxWqP8vrKSaPxQRuXVCuJ1iVvI1cbx57oz
nie41Yc865zfXADSZkChY+vrk4MfoL7GnXhld2po0UCCFGZvnH3X44l7nRYnamc+46MHoNSJ26Mz
dghgF61+mX34FElRPOvyOK0ZOy7vejGVVOtJI0VRSaDtrkP7Ax5gXa4Yz+UEETY1K1q4OuLqPojJ
3eTLOFgmQbQ1LHyHaJV3uwIMkBuiUfvOb2NzG+alfGiCeg24fj0P4Ea46Em9BGSdFx4Pk+vfpcRJ
GFKrMX8JooRzptiZqmc/kuvK2fiaBuC3z9u4/5x1RWC8TbX/JThh4UaDe4JmsoSvhYNGdRUbs19j
aUW7BDuGE4MYbhLTWiNBX98Lf0LRp4CCirmiBWbu+jv1mIzF1kb71wRMbZ9aSr0b1HQ6OGaHAINk
we93Eln+ZGMF5sYYmL7p1qUkSnDgaqLYBrYEhtR1fCNVxo7ydvxvMUIYOTjILMpPTRX25pekCpXB
dyW0A+aVo3NRUBBhKS4iUUfVllsfNenrsGpU5VOrV+q/c5NJMOSc0Ey2KFKZ1dFK67JvNgCI5O6D
BunQfgIGKsePU5OFjaurPpB3ZCT8bevzgl5Ju67PG36RMDhGrptyNx0+hKKufxgZF5A9M5L/BSUJ
vUZPEmUX+3nbb4wmq77aedmvEfGvT1Pq2DDgoZBSzRe46xuwpC0h49dbRvibckeDZfY4fMKWcHSV
LAt/veWe/E8okYgI7xuS2cXBHbYdGw5L+9+Q9SLtIXY6sG7Qm+z0o6LG1tPUh3gRstcsY2XGl+PK
SgdED0mCAh1SHEu1AWrbmE45Yxy4SW9158jOtf2EvL/mRpYpHRAeyNck32/GFVgvokDUPfCA5GRd
TGXvYwuVOSH+sZJFm10KWsMrA071Ti6C/f2BvT7BGVhkacTRTa2Drh+b6nrZSJxhltRWdeDGhukf
ijyjr58WgzuVSvRumC39HdppiRtac3a4H/pmZIHYirIci1boYSxD13NPnRCBSCzHdXt6LHg0erh8
lRSakEJSKzqB9wPejKvA6DuwuaBQAcdZdr+bSOpAtuQ+39r58XfED0vTBTLWPWRz4zQrefptNFPw
9GFHUfPjz8UBmSgxlfM5GUK6xmANgRolmdvEqeO4AzfVSrSbeeQJRIMHDyrOJ/QmF9HkWQ/mQE3N
0JUDXR6IhnaoWxuhr9MESY1EIHqhJjjGVFy0Sbe/3h/bRa+JhcTI/hFxoGRIY3exQwfKt6nWa37o
0gpRZaSFtXjalENmp6didHD5qosgxsJbru1foY3kv5u0jvy1bZv2bQ5g/Bbh+iuU/ukzCl/kxW8J
SZlnyxms0O0sLdp3atqe26LsmXIrx59oXlNluBl9WoyUtLBxg73FIbHYRWrfBSPVSRgL+dA2z7RT
ux1aU5Krp6l/DJOiex+Y2rAxyERWdtEy30DtWNj0sIX5bIqk4p7+K6XF5MSq7awn9KjF2bcpK5+x
YtY+FblMC9lSp2OC+PzKqfGiCPTf1xHtJhIvUj5ERamRAt5bXIO9H3ETFZocujqJfPNBroZm3NRj
NuUe/65/1MxwLA5jOqrfzDaL3muZ2uU/zFTpHxrUGQfXKJLpkyHnkeKOVjaVD1Gc619B7hkXBfGd
p7oL4a9HgTFI+wbW5fidI3F4aGV4x15LBlc/WUh4dX9eCP/zc/zf4N/i6c83NP/3//DvP6lu1tH/
o+7LeiPX0Sz/SuG+q0YbtQBdDQwlxeYI705n+kWwM51ctFASRVLSr58Tt6q7K281qmYGmId5ucCF
7ZAyJJLfd76zMD7/4X///SK+T0qrn/O/Xf/sP3/t1z/69zv7Oc1m+vzT5X3Qf9qZ/sf7LFT/x7/5
5SNwpb/dSfk+v//yP1U/i3l9MJ8wfPvUpp1/vxzu+fqb/7s//NPn75/yvA6ff/ntuzL9fP00htv6
7W8/Ov74y294WP/j7z/9bz+6fe/wV//zJ+PvPbIU3v/4N5/vev7Lb2n8ZzgQosLFWAAm28BTf/uT
+7z+JPH/jBkzdLJXLRZoTdcSpFfTzHHF7M84P4H9/s78vxI9tDLXH4T5n7FQca4j2QRsUMDev/3H
nf3yrP7r2f2pN929Ev2s//IbSsBfy9JrmD14JFiKMOgBrQTC51+XgxmYD3t5r66C3skzomM+V86i
ElbJ51jwpGiJO42z5CeULoAILf/WxPJqpUoKP1zDKkDQ10UlC+z9NfJndohhNoYaBuFeoerrvm2y
Kb83BAaLFfg4qaBuZq69byTRthp5TEYfnzICT5+oXBCD+51oTNV+EAIXjG0xwF6HPFTsdZBz99XO
qb3McfqRmsA8tH3n+xQEgranGe/ggQOPqoqZJD+OSV7aeK6b0vdY9oCcby8JqFr8frg4zH1rTZ2a
wBSaQaE955nItoOIu8KApFXCMNKchgzjEw0S5gnkfFOQ0S3F7In7dFv8ktTaUl+Mtx32ceqN0Q2v
zds6JQrGkHE40GAR0wnOrGdNetHSjQVp2S5Kln04Jfuk32AWBvoa19DQcyP3beOPemfHuSc092uj
Ci/vof2zNVFf9KZhtBWWWgeA4dk1/NLGMN/yt6g7BwlYTiMsYKqpy8FGZW1y10GTQ/0u+Gm89SI7
7Z7Y2N0C/dLsdugcXFpRrE9fpimmBJ6ZF42PNBSYQxMcccLjuqvPkT7VhAJbVsu7T73amBTgwg1u
N4XIGaELn3lYXqeypuCafPGmKdOFY2wDT9Z3W7HA2xOB5i7bKYN4my/rGvAnk0fzDYYZX0bhYEKU
mLjbBYMvd8aPhxuCr+3el8PRjFsJDtu96s1crcEYli1mbyUah11g9TsUqTDmCrS/JzicgBQ1esdb
OICDjzNL2gY5hd1DcAcNhCFVEyqX0AGvjD25mfB7ljGOpgsgqIOBd7u+IMs0ANtYDLeapAc0vKAG
uI3vUsZiDLC2dqgrPiHdB1GfaJoNbDWplJm71HV7nOZm1pTHyg0Pbcc3foLqHB53wPndtCOtS6eS
QKowFbHnU9hLo7mBLw4dwYwjRahTsdceO5rF1ZgrWVYIrm1hJ2MT2HkuFZa1hKW6vz2BFNxN1Fsc
tByteQ7qLQXnz7IGOu9QoYtNBAg0GSSzMPq4Q6NJTd3jhBmSG7cxU84DjCn6eBnpJNY3jNN/9jjv
h0Cd2DDD4lJijJt/JE207JohnWk95ec0EEi64WBZ5S5Ea0pqUooGRAZKeiS0YDEJmPVLBOvOe2UX
r/sMsaJ2eLHXBfpdOSzFtjWnhPT9jjd9/xRv2yooItHNZVuQ/Ew59p/mpOy43IPqKOGXLG220kj2
disEU4YuqNHKZZP65IV+9wjZd/rErH9OwiHsaT1468lMFqQ3J29U1OuRqjFvFeUYIsB7MLFQ1zoF
o+kVBKJ2B/hK7zN4+UP6kwKJ3S+IgHv3Rw9BmBhO6a7Y9IIwn1gs5GRC0zz4EEyChq2n4cKUEiHV
/trfh2Y0ig7LwL39DKTpw7IALpnp5JaOtqlKCRretYhZnO2k17Gfm7yGHk/rXCLzAjCaa5IHb2U8
oqPX/sxdLL+2Oawg9lZwSw03QU+9SbqUZnWzVF7PxaNL21sZzsE53Bp+GRveFB6LomcwBdwp9aze
+zqM9p1gUymDzEHZOIq+qbwVeWtbq3L/MObD25XecMoRPnUDhwC2Uoz1ZkfjpZX7eajJQuNpjK4Z
VW2OrW+eFhrCkALfNbwbWufeZ/CDikhDR4XvFK+ZaCul7ETXbVH2xhsmA2VcE/Q9dQmbNhjpBNtJ
mbS7lWk8fJWpdpAk5nrfGD6VjonpAG3uc5Rpw8uFPKNZvo4kNEMNXi/TCzTpd+0AibBnswPi8rKe
cshpUWh+xf46nTRUQGcQPIvYt40+sHW4pB0giZG2QEWuaVn+AhecaWZ1VnYjXHunBb5gVJOwnBNi
znxLpxvPc3ck5+NEM9ki5GONQyGKDjP35DAIkTw0HrwMIi36b9DM8JfNQOtCxzD8FuXjA6x3Wtoj
l4t20/CCFxyOhTZ9AGMA3XAQP0DEv/p04+OlzsmnXJsfUD4TeHKirSwR9OLfItcPtpU56xdsFJ3a
BsiZAFIWbox6CJjjRxxR2Un0bVpOLF4uoz90z30XgrQeZ10Vef54HgLwlkGJRMTcVk8o6iU8I9+R
FlBaGHArHZgSDrqSzlOPI1d0+uRU3lNANWsFHXWH9Cpry2GaIvhMIhTB0gH5M0i02OKqy+VEa+3O
KoyQ2zs8wm5sm3dOI7IwwUKr69exR6cOmjssImmf5Lva6/ct/ImLMfRgEiFEAy8gEZi3LbD98wy7
rqOYw/4OURLKKyRY1CuFHm9CXBVof1uRTP1znQqJB8k37Jo5zFrVgxdsC5U+nEWKmo1anuBZJd/X
GS7UkBBGcOFExuj6FEqBjUpIKAtoGJrvNsWa3cUY5vZFBoHOl81k4hT1CYjkmMK9DjaIxtM8i1uM
lHCwbLp2NNUtJOq5f14Eg6WR4+clS72cEg7RnpSk92gC2tW3BthOUADPD7Id0OXuPllNFFd167eX
uemS+cYP9LJQWGWec4hGvqWsmcLzosPbYGrkvW7VXl5jJmXbf++lXwpro7aoOWLqi7Af5+dNNP5C
ATGdASV1sFNBidhUGBBuNOkk2yMvQQKhh/dIZJaFFBnrYIIatmBq46gEpLWI88ijR1GH4M/jNeFj
BcvU/J77eDg7AVe1nNataz9YMDeGgqIjQwqV7zQXiB6phyIbwIIoRd7h39GE8dSUkA5Fw35eEmPA
cfHjuUAcWc+e2bymn21vH2rpz9D4R5CVH+MBlVWJJziHdIN9qPoSD+nAkKet1bTLuyx9D4XzL/A8
TTsaoyitbzlayQkaTSkMHcDLXJCEeU0tcyFGLwc5CW/DnBYeEbtlSvS4t7HnfsoghW+XN3lfBBJg
yxWv0sHTfrgDXQ2Qmzf3NtppopI7G2LRwh0GIYGSnVelspOW4DIJZV8nzqfdEIQwr8Jmyk0R5CNo
5KJHpjHetLKB2xWyOBFb48WJNHhUanhdEBfKijXxl6DEIOteB/W5V+G6GxSpb+outDuvzjxe9plp
lv02GM8vGe988OU7PhdIDFhhirYQ1tJx2rYjknnEyUkeekj+Gw+zCd0OneBEA9F+tiJOKFKIwltg
5umlXq0D+35lyLjxoFuE7K23H0CTpiraWn3xuxEmCIkuZTrIB750RGMhYPoPNvANaWCUg6eMoj3q
4ssaEb7Pjfc0Lb5gpU2FPgmIVispp5eQJQgIxxH0fePrwW+6HnHJWn9JXb9wamUWfUDb5w4mU8FP
PNjhwFqZ7HPnPaDlWHIqetFnqMHrV+iXlgq0tvxtHAPf7viiBYQ4LnMv2Lkzc5p5DT8xMrlKdS57
4TiiW2p9UH5K2TD3YT3kUkV12725zVkw/qN5X9uWIDxpiLxjrqL2nUdNU8z+OnEa6mD4vqk+QKwB
KB4kQgFT9XI8NZ6JFWKqJ7jCbQtZ2zMcdrFTgruZbGXuZPt1Wyz0hFFq15PdJMzUeme2/Jh5A+Jh
ai+AwepmxIwJmWmeg2SzORT44E/sM9hf9oVzsCikiAVN2CULN0IunMQGCoamF9Fhkpiy2TxaXLH2
Y9zfxhMbl0Ku2K4oT5SiNcSGc4nfs9ET+EHYNNKg6z+B0JAApXfuopBigDJuNMrncN1DijkUczfm
v4tXLEhyTpZhtiQf0nb2vgXjJt5xh4LPVQxLrF8pwxhke8otUlLfpjZFeR2P0xEbget6mo+Ded8Q
VhgcDEx/mrPehKKmk17hGw+pSBNpxocWcR4/mpSHgiJT6eqcV8fkeY6JQF1pUjJUw9ji3F2X9dKN
cayfcYyAzNj6bKorT7VPgQhbdZoZ3+wugRnNjIvAuWKp6mnWP0aOMMydc8Nd7oZ9GvEOqtxVf01I
oNrC0zx7JaHFxi4nmFPimNDT3ZCq5qauBfnokCiWUos8om82bvu54ogFJLsGniDzrtOop7ppuscg
H4s44vm7aNEdFaiHH6CgA61vTea50gw7SmkNQdpj1DcLPDVIHaLizD1LKniyIhVjUIPwdj7OLk4D
H49+77sGDp04VJEXNTcSI2uYmCUFRA1JuhudlA6RDXlSMM818W5G05i8LVaPcdUgWBQZP8McfwHh
LrHgZ6+6qWCH3q30mhz30AE1G3ccFrfmLDh0fYmdGSZ4E9Tt8Cfsup8Tctbbncpl8IICZpoKHdtr
lcSaQ29tf1t3TH0sa5qNNPCE/5ogCRNtluV9fvbjRt03+UDavcCYBEVcpED/8SO7q8FYlxeCRi0/
ShAfce7rIfG/5nnLQZYKBu/SCpYcQLGubyffEwzSN6FeesZXsVvZbB/aOpg/JqCTxbBF9U/dj3bX
BGtC05z7Pd6WBcUsxkXRXes7KJuWYFQM/00HThPO5K2/RKN7JC5uCxaQLaLDRnxb1mDvZNUs6l5e
DNwnR5SkKWrIkWto72uToTmKbLDGsB6rM1aReo7rnYGr/SuSO6fHfKtNgkATJw6RxR7wVeW1X58g
GXQaFT0YnSWHDnYqJAkvqQeKAKIsTy3zm30woKihybiE9zYfoOFc69XoPScoCihmgc1y6XNA60g9
mf0y0L14ldu8dKfcCq85agQoo+bl61Y27cbYGa4zaH/ctETAqR3sj9dymwR/yqB5X8tlxND3LorF
qugYuMQdPeunyEYI1TBf+Ib27F4zmcvSy2U4QawUye+shzsjvJ/9eocyFyeZdsP8LY/rxqOz8ZKb
RWZhBRorqpqpld7DyluNQwqDLByE62NyNS0ysMkr6zhCZyhFfAv7ueQIIEbfT21zNZXpFW29pP+a
IjvvjAokO+ZoV57gTMPfWgYXNsyksoBG6NFxlF7zMPHC2ZFRxNEhCikLF1c28JM82yHwUeV0qkrC
Xp9g77zdiRjPgS/iduYYYOceMqNqbAfl0tcrv00jGc+HMMBA5qkd2vgnhyASI/bRwnM/l16DkJQx
5cCprA3QbfX5VPYJS/r7bBYb/ARalUAhS+d06fMPL8JwssG+OjZv1nXDeRqx7u7SwSPdwQkPjDXq
9+YQ11kFCmVdAsR6QobcE0z7XmVOfnim9l9dm2JNBuPzogbgN9503xN8lN8+OJ8dugzTnayW651B
ufc0oNLGTItc6qE7kCzzkLHDvswNjj2oYkfbfaBmRRzC+JDr4XEKg88ukOfQ+GnRyK5SenkPuSdA
GZmPrN4eMVXI6azb9/GaUuan5NWDfo1aou6nTIHb3X0jU/wkfO/OIUP2rFjNgaiBcpdwddct+spC
vXE5XrIp2N6JUt8gR/PLLBVk1w2DplAdzJR35PuYNOGPFgHi2OhyzDgm9r6ETaX65uzlAxCaHDBK
my4FMUzQOdcjMKPw+sLMCMBAM00DDbkT1D+HbhDPPixZAcOg6MTb/umA3NPAho9cqi+TRkNE9EbX
ZDDoy5FkzUSjkYM9oM05+NJXROBtah15yfthG6t+WA1uIU2mmL00WwQmxDadcT7f1uuEMy5aZ5pv
yx0Zc3hkJY/AdC4q6I+uTxDgC8SjJdi3ArQUGA6V9dYchtHXR+dZcMtDuUv95cbT/W2EEr5uZEK3
BLNksJJhEMvPLvG6Sz9IH4WBuvNti7IkueZ9RNuumYTZNaPIj6FccCfLcId6SyMF2lJOeld1Jksq
f55f8jW9n4JcgcHHztCuPPvYnzAZQD7NyziTnxhtRWdsbNnJWXS5zLnxxmvG7TZIlluUWiFVaXrI
pgAw2uwXMqk/WR8T5DRs75hhfwtgeFG5tjkq4YmzVuzeLgri3vDWzmv8GLUYSfhknegAcRYUPGo4
apirHJASYGkyAKBKTRZRtD3DTYgcviMIEF9z7u2GATeI05+ibj0heckV9ea5IhjT/dK2t1NAlmPC
5aOClKVED1nj5RvFWXlER1V0feZwl4UszH4gBzSmYYw+ECk3PlXtNpTwfa9p2C7zETS8O5iTPm1d
CwDJDutd3tj1Q8fZEW7OX6DqehPKnDpID/dRs94BTBgprJAfAxTv/oaYk9WC/dwh/iAaAnKQGCid
eRAjqKgj8HHRm8F7Zrc7soTDwaXDXqjOUhxDeJ2wexdt2OknXGaANSCWx7WfPqRT8D62KH5BNHe0
GYaU9l7nHxIdIK1wCi996MxdBiyNmqF5npLukcj6m8ngAJLjBEe1AVzArz9boDBN7l+SDoVpLcSM
71XgGDL5g86m/qR43KMaaZFI1qKP1pW7RmlDtUK+stVfdgBA7maevUX1eKMC8obcAxgyQ996rYtM
0ebMUUzuv2mQBwsmttsshWJ9DfSZJc38lnPbQLUujmMbn/x5zCiCxOb8DgmFDm2kTMK6EmPMvYNG
Yio5AOYHTtoTsMi+R304tj+mPHD7jTf5WQzB9qSV8uk48PBh4ln0nGxyO9uehXCk9l9zdFkVJy2o
qTDwKZGQIHnh9OoODr4Nr0hm9Wlv17RKxZTuDCirj7rm2yka6g7Lc/F2ZgX274dT+mE64BkYmVR2
QFnE5YCTxi7jk6yDbjfBEAJMO36TOtccWT8Gu1TKns6DeKylOKlGPWfd9gD55DNDmU9HM6Y3Fhm2
yDiD+BsFaRjDLXBOLvB8niBoTOqSC2EpQRgBSHvc4YhLn4NmHgvATD3tRRjcjChSDlmHFFKf32Dh
JrQBMEfBTXqd/E0eGy26QzezDZ2L3Eo7pF0VCNiqdvMljQBOdI24M9J/Wcfk4OthKGOgZzcQqo+f
HiaBB2aWDWPmzpXZFJ9Frwmyvpdjn5ujS5eT7rr6iQ1mPTPYU09l2kRHlqCBrKNGf4XLJhDDTd7C
//kgeddcotbN1RTa5iyQbP4Nnmnf42wjFN7lcDXI5pcNdtvPmAT5JR+HZuey6bTIBY4vXD9PadcX
fApPyJWkg0AgSRZ1/Wso0oUuRn0wj30Mui8dcth3HVnmMm/dzwaLRDWYsFGvVd1OxNhpNzSN6CYj
wBvoSPGpTWixlIxmu5bFE3UO2axoin9IBBylEE20U7An2EeOIm5/oMHBAe8hWnfskGjEvy5ZXZBg
fWHdiAaamZckHpJvYAlEO7x7uPlMs77IbXO5ug1ssDz64ci250v6Vov+1eALhV8R7nkcw/2yDse4
SY5LU19svX2GvuVFN2K6XzoRIcYzXAw7Yh7WFdrkmCQBLo/hPteo3bggm5SoXrESw7X6ZLBNfYl8
81XOZK6yMfuS1vIbupOf0WbummuixRjOt6gL18JGBICOiQqw/uuy5wBs8JlPWTKj4UGc+2Watvc4
xgZk5JiCZtnskK90sVGGHBk41YbvrUQGKUiB0VLvWDYj3EuNkNcAxxQ97Uyqy3hCeysWRNIUUATn
V7gtvXN8xtPM0C3A+o2cQfDMqmX29gBg0orxXH1tM5VccjzlH8Sv9Xvgka/+psG2hI/CmmFVt1Lf
IWPZ8zBvJLUoMdrLb1Fx9dEBpiA1vGtjzMurweErKOqmnr4skFQ+cCl3CCZ1J8v6gdAtS7cX2Dyv
kjrkkM9oir1EmGJpB3i/e1Fr1Z0FqMDwHZOtqzMaKzXLR7uNC6lMMBm5Qyfl+GPnhaQtyIxpzUps
dpqwdfxsAN5ffOPkZ5jMzFDovsTyQprW+tgR0v6QjZE+NdPmWmoCt5Dmgn9dyu84TGTICY5H/q4D
tMUob+ZoD9AMkUxtg1hXhkDZWmRva9ddGhhjdrBuwkHaIlxxCNcCSvsW9BS1C/sm2zmYpkUUUrjh
1svIpat777vAu3YfwEsN8V8aWS6r3eWuBtKMtF5Ydp8wIa53AfN+YLu57beoatOZlDpjEFnzcSmt
4kVf1zIGgJA3lUQgzQ8SOl5i6cTlAjroV5jH4BAw7m6sJQTaisHKcIOCdoi6AfU33jC44oK1zQiG
JRPxAC/95Im/efIMGXsQJmg2I+VQU0Rs18i6TRs62A10G9rrqLFY3KFfkLTZdgaoKNsNsa2/DlvT
fEgYt1mKsfMSUN6rpDJJW2Rx/Vf22v8LOsPw2T/N0+fnDD7D/wckBnAI/gmJYfucPt6F/JXDgD/5
K4eB+OAwQFJwdSAAaRnEyf/gMMTxnyETA5sY8CCSjECo/k8OQxz8GXILyJ19GJkhe+zqqPs3FgPo
DZApo7K6+kggEAbCo/8DFsOVnfRf3JqrMTwc78FRC5FiG4T/wKzdODxjV8P9Kt2UOHhj7X0Djtf9
i4S4P4hRf78MjCiuxsgRrLdwxP/KlOhzGwQbhnxVA2e944ohVpX06A6TcHWvaxT/cKGDz8sUYo/S
/XqfSDYgfDZo3pOlnS+AApks514ACCEN1lw7W8xX63/FM/6VWvX7bYLNhvuIwDICw/XKf/o7fpOA
iliHTR9WJIr1flG817TbcnZj5uWT8ba+iAzjnRnMk39BqfuD/fvfLg1EERKTq5buj9TPXgZOrFkT
Vqjr2kfX6vl1hoCrEhFmgZtJcayquX7vaob+j/szYj25fo0NWqoumaqgteu/IPn+N68GHNHhoAVt
FV63PxpKSQ71kw/We7VOISykFs9vdggv677/3WL5G6/m73k0/91lcoKxy/X9u77zv37now7mLtbz
UineTcDAgMATgtH//8VVsF6gYgJ3EXmrv15FJQMw4WxcKtFuedHywdtlfv3xzy/yKz3u92eYwLkb
ajS8QuBs/4EPVI+Ny/JGrLDZrqMLzGbXcrW9egyhREPub40QVtgKVf/8or+SkHBR7CDgIEEa4YNc
+w/8wzDSV+J1HaLhdG9Do8T9loWYW+Y9ewtVDxf7tel2uouQG2YV+fLPr/4PT+96dewg8LlDWYQU
yF+/123DOaXHPKwSWA+TXKX3SW3N4z+/yF81db9sU2DeXwm8yL+6Ek/9P+wfbEA5ABdHWY3KW0tH
uLvIhMHKaotagBcovb/V+Yq2CsPcy+Qitt/CLsYes7Vla/RnHi7z2+CvGGOMPgbE9CqXeWMGvWlb
E3fDG9eeMM1EmptoLNJp8C9KUSSDspKtSNsKIHWg9WaSb/VoHUgWjQ8SRKcJqjlpRWVJAkgGMz0L
xJP55sVMq6imOQpv9ETahyvCWkg+Jd+aRm17KfO0QOar/JmOsfcMDHjdWeNsueIxr0WDTbmSY2Jh
k5P2l3aSSRHBlXFHkIuGLrn9xIhq+IRJI9qJBVUuBkYrpHG1qkByrm+7RWmAbYtMb3zX5qdoBBeS
zjbafmww3jnBS3I4cUwzXjTWPwAOD77WYH0ngjJ8Ux3NhiH4ZhLpwBXsX20KlZRCp4LfAb34LDuh
Cp7MoKql7DqPWwEgDSxE0av1UGYYcezydrWvsKNYr8PsvPS2Nr710QUAidZ2e2cBkvriSeurUzt8
LYshFkhfc0Y9whDNftVRC53NKAYKwj0BZyZZDlliGO1UC6RzHcYj2jlgAjPS5tPYa/aTIrBZgE2b
LBKxfOUKCWxJNMV7MizsMGATpzilg+PkKVifygTutS6zRxMbDEFwo5D2+G8gz273IK8jHyXKS5V4
8z2SznIgQHNSzb6yBxU3fhk6R2tbP63Ge2RmXo+j7wN+Slf0tGq3Cd2fDZKEY4tWu/Y7IK/1EB8m
z4aAIMEAn5dYFBy+AphMkMO8NstJIp6y8kal31IzH6KkDorB4A0aaqjjwa8A8bswTry2aDF1498Y
EaIdB17IYnIPxO5RJnKDtFwMmNix/D4BT/eovDg89qq94aq5DXpJKvCY7QHWHW/w8VZSfZ+j9oyY
pS89Qw/D1vlU+/1XAmHrMWP4xtoEORBBR2wZYjxGHa/XgoAYLMDIgLcOm4ipxHS1Klg0qFaAIMk2
UDUvEgkW4ZOC0OEACo5/yE3OyiaGMirhHq3X+SFbSU1jGAqXDY/u/Ezeis2F5eTHHfxve0mHBqNg
Gk5S38Y1psg6yI86E1Fp+nB71N4SHvlo6/t6aj6QqQCfvtXYS8i5rfqGLYheNx69kkpK2yPKpevW
C4CslmL8hzJ50PagVXSzju4wxss37fsKoQ39Vzg2MzAdyZ3c+gcPw4qXHNSc+xCRiN8siHVH9BJ3
GHbl931H1kIg6BrZMxOyYyb7g8DBbY1S3DYZ7hO27PtG/KjNVlNkGU4lWkpdWo9MBaZTLyqMz4os
7U3d4EvLgzcrBguPifUdPc1aen2GRnk4BDqwgMbAxs5AMwnnpxkMNjResD60mcPSiuPuO1xk9gBH
btg4+MC2FNLqt+HVwyTRyzCaQUu2lW3rHWKXbrd68b57PKqLts9hBRbJaL1bUfTB82KNCrxVkq4+
Xq15rr3dkuiPegWy3iV873L+BvbAnVLTayZAxUng9YToBY0Fet0EV3IMCaZnCN6RMMsHCWRM830T
1CAQJl4VL+tDsLXHYNzITnmwR7Lr78upvV98lRWhjAj2AxAleI4NXKd7Pc0nN8oPKUFSS010Isxs
Me3Wdzt6SCGIMY8a8IjVYMA3YBNt9PrN5OmtQcNZjS4XpT+RuoqjPv5IOl/jPuAHLnz+0mv5FV5G
/4qdT36Xkvx6Vl3DZlHuXn3Oocf8w1nVwrkaKHQ6VLnnbSuEpm7odyHGt1gUpM4xw4yWFmmGiA0d
b8H1BQ/DTTAtOOaJhZX2gFkqcCoVjvVumWf+KESH96JeIohY206pDwfU471GBBDZgcTZV87O7tnA
9+oni4FIFIHneZAbtiN0mKM269sqcv7hic1nhUa8OgqsntXdjhlyjXKcu3e4BCJrbekT8r1HlOu9
QLAyo67zgqXc0qz7mbZe826A6UA/o7IZF5bbMJa+LxU6fJbCBNWKpfvA6xfezZ4/3fuEYUYTwg2A
7BCaIe6VMgoO5QxJ8Lb2jYRyC3YnJ6GtI8W6cQxAsgy2lyVGPc0t+FnZIya2G7ItdGiH4wKx1zv3
HBpymPJv7860C8MBRMT2wP2oNpU/Au8sFWwysjKP3ZhiRuDAvWEoyzTV3dVnEma/6nvdpSMMHq0X
QrE69djY4nru7rJYwo4SCBl5gYqtBVU0nJt7tMkRThdiNb5ML1syytowP3sN15DZhMsCFD+OkXKv
6//F3pk02cmc2/q/3DkOSPop7Lb2rr7XhFBJJfomIWl//Xmo79x7pbKOFJ6fgR0Of3axgSSb933W
WjpZFVIhEQ+wlxnuTKd2yw14nYXpnnDhdTmD0fco9YTSKpYd5WUqMiKHNaeFyFHCnNQFgaWjv23N
0ZnCUk+pzzRNZcIBVln+jDe/wAS1H/x8g1/oauwgcAQIorikc4JCtZxPvosH3a61VXQgyAywAR9a
l8pib00OjS3pz7iy9QUeDWLVr0FqNXPouFH83XarIYFUiyXI3DDX/oZ6X/qOoIepHidB6m4NlaDA
K4qKjUKCxfxa/9NBp/WxKVnCwaoDlYFNHfjX8IXyjHBOaYmv4rYXLBtXzqKV+dm1Wy/C9cWqOuOi
8IaqSsNKn9oIr7qszjdDN81kUMciPWaDGJYn3xu0tUMpo2eto/4BKoTIawsPb11kjrTazVQY5kSF
Gz+kkP6MZW5VOfWPbaUzPdduNN2PA74Qm4SVoQmkPZLY6jIObiXq7wJf0rjEhCpPlAobO4eLW+bO
2DbtImIeYKxPIFhOy+SOxNagieHFDaMrb++dOlUviWFotw5Q3Qt/Mu7DPMnybz0Ht69yLmgjztK+
YcjThRu01O4Ps3CneqPH2XA9m7ISQb/Q9Q2NviVKpHEs9zWWKPUAgfw2D4bRpQPOJJrSalJwxrwM
cLi0HydeV96N37rUZqLToh4wrDOTMdmWttEajNfBvktjt3VoI0MaB+mABG/HdO46YIxx9qzRhqdy
m7Z9yvlyGc4eFPBXrRu6aDM5guXMAiqf+YY67Ym0Gx4EWr1p2BaGHLygBrmiqhzXGDoatsqvXQMv
ySnWBHgd2+xzlbuNydo2RnUoR5UsQen5nQo07GkuW1+f6e2MyoJeiTvvy2hWRMvwrcAgKzcfrus4
H9sA35Tc3neqpKtsRT2CgDY3/ZdFd7PiBCaEnzd4mcVqvzgJJT+vhrvLe306sknxvtqUPh+xlRXQ
70aBJUo6kla5Y5qwn8o5g5ka6rLJ93RGFiawXpWBUND8lNVm93tBRtZ20lpScIma1q7GWY+eF78Q
zgXB8Ii+4cOtkQUfFPpisjKQ7GWKew4O6cRENDMOx0NltD55QEtL7R8/lPl6GkXXhfR9olvpKpx6
lD7guDVUfDO0Y9A/hnNbtDrIhbYsSNxTcium0hJB03CE3CgDS6ig81Pr3rSHONnO9DJultFY0muU
NAQS5Sgsr6j4WV6IYUiqB5idIvfQK/aiAAMr1NxQ5Xjw7dR6KEZTS0MMIbx0k3gTkKntyvHakXP7
5oMX0yWMHVkE+qyWW04c2UsUJw0BjYNtXltWRIKhsRjxm8MQOZYAE3R3PDBjqPeREgrIWVuF3TpZ
QXJ4hqTE3rZPMN5uzMe4pkhMnLtamjmjngH5J+NbUjdaCYCjWfbGbUS38Z0qhgnRJv+uqhfTDBtH
CpYjhGrnsWjkredrybfG0pr7YeYQE0Ze1X2NUA0cy9yzAJN07D/DqbIHFbbc2as2JYsIXZVJCUNS
NI+zSFWyHYyiSINq5GdgVjm6MEpYA9t7o1PRNyEn610XDqJV09SGG+XV2rtva33B6Q+gdAMHOe69
OmblrBrT/qLDBamtBOB4Lpn5Ebfqcqi3yD0AqisvWupzabTOl6WPm7t+VGkbFISLc2aYPUkRG4YY
90zXX0BpZ4Olya1SKvWjwS6ymCPmsdHE+HtP9y1/LDhAjDTNpiY+uhTKrlGBZbetnkjWAXhNWKZK
p3XT5L0BZ2j0sJgxW5nlmFtD8dWMu2kXj3rKFxB7LEzEgYBju2nySPskZpvlkBW8ZQ6pC74R0yiP
GPUitMgx02jCfPHoaywNpaSAKsuylXMyPohUo0qOKWd9Byq2Dqz1XIP8+gHCcbxTTm8S8OqV5c2o
/JH9BgurG5ARgyxkdDhCbdK0KN6SgZy6sEbiTtZ613ZPOVqNazPLLDNsXazLaLkmQxqk/rh62hLm
cyva3O2CfFpb3T68BeeZOEJ8nE/J/NYMRJhwb0v+rAbFuWZyFSu6pg0WUuhhKOS+AqxIHpyygHXr
s+RVK+n/B3GmDafS7Qv7NOqevMopXNy1U4WCWIgIMhg7ij4Ji94qol05AOyFaipqGSKb8u5ZLiCe
ci/uzFBzKYjtUmdUMLVa3wWu7kZRYIgm+zpNI5hmhXLCe+aQlHabyJuW5bGLTFEd7bSLL9zRiF6J
r85ynPW9eAoTFsh5S+US+CWzaaH2faacZ8/rLW/k7VTkBnvZMAfEao+UIya37XbKEBFW9hYrdUlv
8ha3+Nzbumwg+oCWhKo3QqqBIc0mbm8OvtS2aT3LVyjO1N/NODP4l83YLRr0CW4hAZ2fFTWKXHHZ
YYdlb1A04fhfYnlc7Ez+iz3xaZZJyiyNY1jMiDNCOibvBPWxEI4lgtugThI6og77OahgrQXx9Dur
eAflZgIROUDpunsBW4/pmVxbCGn6AAa0/e+Gxi/yzJ9Lkx85Op+38qaL06qOaFCg8/u1uoX8eUL3
GUMsWnb1IKzYh4e3U/wTXZRuuHxYxkNjl8Y5Q1CGUki1275seglwPvC5FH7nHSU+QkeyoUl1tOk/
gQZ0OunUmTYZ37PUmzYftbL/bcL8Hx7+H5owbflepV9/Vp7yv/+nA2M5/8IEBfUw/sQOJgBrn+Uf
Fall/suyqB8R/YZDNB4InNX+W0VKB8bEaItmBRbLNk71tG3+fweGQwSGRgD5DFWkpP9JB8bQdf7U
z00YncqtQdHFIrADjQCNol+HGeC9mnFfyLbQJylFtCbZcLQcts2SuCE11xgRkUm3JHXVIyCdtxel
84Wm0iZL88tEy/Gkcp9Ydo8Id57N2bnoEpJ9IBtzgi8V6EzdyMM4ksg7m5O1m6woaOOqfMqhfU+I
zIAk0GdhxhSaLf5Mhp8WX8zSV1Tsup1bLLeR00QbUZnigp4M0pX4K85GdEla1gisUVa8KoOfmt5i
jO0Ciw1hqK2LM3DxvfSGQ5oR8rn03RM51nFoNSgHpZ2Jm6Q1OpaK5U4pex/T47lMrcq7c7Kyvx2z
JQt1qYotEK9ByKNk20ino4u0+rqv77uIOCEksiYr/K1AgBVUMmPO6qchmCIOdYAfRzjhGmcSDlBV
6/iPnd5ck0ZvI5bIr5reVHBKcbMjeLZ46wZipyG1jzhvIKsr+y40qohtg5Yex2x+Radkh4ZJEXQp
p/MgWEB7A5DVyP1dkY5qDwORsQWN+1Ob+4TleI+dRbaZWyqqEtkjtkTtoQSYvRVd72x9E/h5AFAn
Lwji5rUe5iFoJ5ZeyKkANx93o1NZVIv73GjdO6E1Axi6LzBVIJRbNkAeUFAgunt7RMVVsrQayfIl
WgUhZUHne2Vwg8ru70VasXeourgOprp9dHV4eFsDZvRcpb9ojqnABfVH36MKl1zNmLg4efdSNaxq
DptcAx1C68RnR3VNaMHrBjGraJDhzaZmtCXWmMoACk09sdn2rzoqEjsQsC8UJ8c3qxbdodKKx6F1
7zRgxiW0s+WmzKDRawwr1qoSfDeAy7pwnAUnvw12GjxHIEa1RO6ZdEFEU4ItU1xpN0aUvVd+sc/n
iV1M6VyYNSdqj2MRao/8KtIRG6GhQNnQv2X6U91mT62Xo89C6PmW4JcQRMgvg6kdncCSY3QtVpvM
Ui+1Xa6N3cGdkuFpoNR+gcR83kqG5A53zTvACS2UHvkvZlUm5NGjTpR6boe9M0bvacGISaPpEe8g
c5tmrXllUpgP6WTQtoPg3XjVIg7x2CbbxormO8+mVBrrJbstan1GSHwUNB6165MvJ/mNLUV+ORho
KJcUeeCQhUN0xJHGvyw6J+UjLR4X/ChC5q+wQHaZYIB0i9q7wTzWm8LC0otHdwCiT2qDwWlkWYh/
EgMFT47KjEsO9v3d0HoSp+K4Iv1Ilre2mN98QlsvPasuL6jnIkkxsnSrNUo2oV0oCn2ts8CkwjAU
G71y5WVqyzkoI9E99qkFVRaL5AKbkuo5J/vwhowDtp0zTQ/ko80cZJ3df6M0VR7gp5oqbDO7uETv
uNwyY2ab1FCgJuxFs0dDi4zrvJLusCk/trjl0ot1wDjTHWfr6VpVznhCGlzduR/7YzAR9sq5LxGo
pJxXwj5ykjaYsn7ZD4uwt1SDRgDWNRSnw1X4C1v/9KJv2GEEOeVhAubjhXpH1ZaCL7M1v6aonJ9b
tynMHSBove3IEtwac8a5DHXCQWg5o97ypvLYORMMUlXr/taYuuSpJBh1A0ljBIOua2dM8UHxzYhH
n2apfZl5cryZqGp860wI3rSY+uNip+otkzVl9UpF427uK/+IGoMZRpP5m9W7RqjcFv500nqg/VVl
AqTvcIQ2y2S32OD5VKuc4Qm7uxjRPCRsGC/I911rcQOzXCxk4rXBzxyXZWOarXFqe0pt0HfiqMtk
ujWXybmbpN6erMQe36VPTSrwXUoJc4txje5X6LzTRjuOH2crVyG64bsjt4I67Pe5S+RBp3Nxbk2A
+NIYBXJtSg1akslTZWjQqEzFV8LWvBe46GKrVWrEoLWKY6rONgc7LSuJnyvK6KukxiKoDhXDl2xk
jy9ErA4yN7pbKm8jPNlQ7COmuFDIOA7p4TU7UjuKR52/vu0Xoz86NglIS5NHu5x1leLdxwlzNjge
zKWy3xFiGucePfUX9XEmLY003ZSFLR819vwhDUBK7dTz+ON+kCToevSmcs6K8uRl1GnUzEt/hot2
KuEdZyjS0KccHyQCjYKdKLg2DoiU4aGS6PTQ/6Eqm2x6KlrIfJfuXOcUQsgbdU464WfPXkINM7b1
/DaN4q8qSoxdPA+4IBSo3qGDq93UZ9amazQDLqx2X9Atd2+zlmYPsYnTv9kLccIRg79O2TMP8MZq
dr1jN8fE6GO+fVCzg9TtZgfeWNxocY+pwDKMV7gyPNoYIKB0sHF9ciPQRscqb9kSuRuVjeN+ci21
qUtmu6IZ5DnvaaBEOW4MCW5NB8xtOIyVnnbwkjXYI6/NLzPirRAbA9QipvJ2poao1YvnH1i3lOde
AGqarX+rTeXwaGuYt+FSvpvMcWvU6jXSWLab2U94GbtoqKYjleIjBjv3cWpuKZUl6GV0EGnvrUV6
RBVmk0fuBqH0Wz25FxMGqJDRxcZSnaCma2xghOvQLzPAOyJdglIK7CZaPPuojO5xb3tBCjYFtTNE
+G/XoWf3L91KpVtTv8FDl55jI4r3oVvyu0pE2ZOaoPd7TmMvkePywLTqupwd9OuZYV6SWqwDSFjp
szcN/t0McghuTJ2ydkY/xBBk9aHJ9Av2EHcWpax8ZL+V2uTdT9XWcLWB2oF7XVrJrmy9kN6zvslH
1PJ14uwKR7tzyjYKJmndJZr1OuuaeiEU97XkHHG2aZUeQFMOTX8wI7Hx7G5ngdgdC8LtGmKywmoe
i51C7uRRaT8iEfmhyXKTcNAKZQVJhgG7ifo6QlzfVaFjZQdLDWADDr2m2gLqdKSdbr1SPoA/NAdX
c9lE5NE2x4MHPQcy7lm+e3y38Bt3U3nfu+PBs5xX5J5bmpdXoPqYXpCQ5tISKaW97/3vUz3ftS2W
6vRpONEx6W8GRCKyHa8Sr7nq2XT1KcLsUR9uOlbSPBuKXUw9ibV1ryR6AtOctk4v3E2KN+aJJOJd
rqMQwp7ykbIZNQ93/qF31F8Gp+CcOVjThvBiuv94c29s6qw4vOy9wdlW7KIvKKRtsJ74IWPBPxzv
iQ/hDO6KRl7hnLZr7OkHqvfHHn/4DTrlhb0RteQ4/uBiz45dRoiOmyashq4/CMdpOcIKguVScAzW
Pu1FV0a6t2K6x3C2+4VkEII8Nos/m4EV58tB0xf7zkvdU9P1IwKz6LYWoJ+BMnV9r0Z7DnoLSXBq
1Nex7VUXNiFOQdUgIkxn6yRbqtdlwoTuJdQWxo2YPaPeGrJ4WLSaBkNE1NAsIKdqp2fzlsTnwsVz
hLLn3tfTH2rKOa2LwTnSVKfUXdCRQ5CKQnYyRpYOZ3mOfVLAfRowl5iOYFWzcA4xHe/ka5l3UH7s
nuyB3BGgCa1+Jp+D9vRUjkfq/dAV1rCA+vfmsW4JsGzbSgsZu9GjHuHLMhS+e92jCQ8zL68vWjEn
G19MVBVS5B+NNDV6trVF7iVqRlkn165ewysXStwYqAYvTdfHQqnv5V1U2cmLxfK2E0pfTjSyFlr/
jlcig9BZ06ppfsAdQRJENuCP0PjoO6nkL9QTXXKwzMhiI40qyhrhVrs5t0KrZTPaGcjOkKpnw/uI
9njVmiOCk8uNXCQ9TKoyxlXtI5hzmya7oM9kYKYRRWEjMfFXoy6eMRLIzxDq2U3FHmtjVEpdNchs
tkqDwW8I2L1168wNhFloL0wB3pc+z+0TNDTuIa7VnzzF4xmF2YfznH+li4hMsVxlI67UDrEc88BW
38sYjtaJ+rBvjCevqfZZgtm92M9L+lynzoW3/IhArMD0fgg9HcHzkWX2An6+L88tXSORxZeRYCLO
UdJmdbT3ULHmmvegyuGd3XZ3rI3ECFxrfG2tKN21mbpO8pvZWA6Gw35qqOd9KVdyzpzzbNNG2bBv
R9xCIm/xjpFPY61rWVeHkQK/05ds/5chFEreAPUpsh38pdg6bTweVnLjhWRxWsAlQWXkd8GETPZN
m+KrQ64lyzI+O0jLa+1hiIosYmFw4u86JgnbvlOI/5yhrtmF5w0nmNLdmulS3KZ94lyn2vBgQ0aY
QauZhhW0wpSvvcCFJijV1IRRIeUbHZxu61d6CfzSyZdO8/EPIHO92jfdlO6Lrm+3SG/Hd1FqnJ+r
JmIczGN3hkdBh9XY0aXWZNMOmXX91BCLdBayfsz1TN1TxJo20qC6H1Tx1J1ZE1ksQIIveuweUyQu
Zob0KfI5mM+WO1N2hFuifmnpX9Ou1w3manTa0mjw4/D0eufI0fsxeRZYW2+hJGgBt0liKjtCvWgo
2qidcSov2nOVUoKa7KbfY/lUHV2V1E8a59vAyGr3fmoiRXlwGA75oIa98mGSszSKDhLXjDdcUOJT
XOntncBxi0YNoS0USpP2YrDLYu+sMI6xYjn5CujI0XlBc7RH48hj000kSTaF+hWF8LZEm48vQ+3U
FIDrharZCgGZ7QoEjQbgRr5SQssHMEQV17xKVooIanJmZs6H546ZYqe10EbY20a76ANBIlRvoJxK
4VJTbCaLJvXONfsvTuxj04ZuUjxjbjWsX6jxqiGOLKGwaVUQBwH+1P6DQq1UFL5YzcW8klKJV+rf
3QgmItAVWi2xMlXlYoNXUUnWroaVuQJEteYtkFZ0UU7FpTO7zTsynXdrpbWWVeeZfxBcK8uVrlQX
3ZBsi0cOqNdCevUmXfkvrK20B3o72Y90pcN0N172ZAzbr3SkWQw0VdxWJLWdhN6l235lzLIP3Kz/
QM+SlULjdQOkRSub5n9gav5KrJUf8JpHB/nW+UDafOA2KkdgbhgCUG9a2bd8peCww7YP+CrCEX5A
cvUHMMeDUl8S0bznei9u5ArXWZYvL/0VuJtW9C77oPAqGC4GAmgensXzxp/nryJeXgc7uqGDxGSp
1SdVkLGKEiL436InxR3s8wQVyf+56hl8reLi6/f3Lvm58Ln+f/6pfPriX0DiDmEQLjwzgDmVx38q
n573Lx0nPIusNt3FQ9MG3PzvyqegXIrOgJ0pMQMMwrXq/X8d9HDdI3COvAuboinM+n9S+FzR0J+K
6yvdvlKrbLMMSp7O+tt+hq3LWKCM1fz0sGS1taPyk6FxIi3KWapiH5to+H96NL8Bjddi/c/Xw6x6
jU0j8twltsHzP12vMg0mlaqKD7Qgp9AyuujBGpLyOC9Ddjl7ic7ijADyzxddueLPF6XqTGIDISl4
ZX+CgUTnjf1QW/FBSVs7d0WesPA7ZqDxH/9yf59AYIv7o4gM0Y+aYIW2V7j9J3i9GgDxGkegvcRS
4uwvlrYBk7DQI+X5Dmkoei7lsh6s/ynx9PHxz3f66fIeN+lxxIahRKn170VsG7oPba/XHnLFznAs
SnOn6kW7EbQIASNrbKzYwFhX9DzkG1xdt//z9T9zV/wAAjlsw3ItpBH8+ydX2nxkpukdQx6ifn3J
+SQe+05Lv+QIxTbJDF7InJ1Yp0ZIBFOy3yPktsGDJkFNbVCdce86/bT3jH58GWeziP/pzPyP3aRP
4/3j95F1SiSnsNc0zE+/L61tTDkLXR6klwA8oKXcdPbkHLximLZqrW7+5YGsuPlPY2+9ILnCazAO
Hyzhm58GvNYqNGiq7w7Qt1h5WbAZRsCdOWjso5pzZC2zuwwXInjjaFt6QkVgE+58nuo8V3/B1MWn
z88j91Y3PyYc5CYGkYm/Dk8m/bpd0a4DjVeyAZo29usAS6nuQhJozg6hTTJ8CmAX07757mDKue9G
Z9l2xWxRD4685A6EXv9CSblNgZvbmOIIYR1PseqbY7vWFHGscQ328Mrg0DR6fHA188u5rKR2LBNv
pGRECYnKQh1dYv2if/nzA/9wWf75ga+3CFxk8JbX7/DzF9goZWAmit7Upl5sBEslO3OjVDM9Fq2T
Y5DbTE81eXurDszwr/QCfafkgEIwOXITlmB1xJiqexsMW7vBz6K4L+xeJ8JodlZBdXGf5UbzSs4M
1eCuz76bRqEQ9ivxtV80cN2JopqOVdhgPlnU4dloVwuK+3LAKzT2i/s/3+4n9P/jhRKcTE/EMRHN
rBKln+cbbRgjznlJcVhWJNMh4S7sZvtvub2fvxqeqaGvPTNiLxEAfJaHeFAM/cSwP3BGi1+0tXAW
KSIn28V+91ZDrz/f1Kf5er0putTEezORUUL/nGzhTrT8l5bLmWUdX6KmuOCHTZx5p78Fo/zme2Bh
WFdYhozjivWX/DRdl6TbxGbXFQeoiPgSS4fpMXP04n7RZHfRm2lxXxo4Fv759j5P0uvtrcoUi2mI
KUis//yni6LQ8vVCVYh2KQ+9UeLzOLDmki8RDYJh4i3jmE8z1gmvuVorD62t/e2F/u4J009lXwL9
jXBkfeE//QRtXM/Q+nokq12Nra9eM276CshMUEG5/PP9/mb08CbRKdFWhZD+yCj/6WKDmYH05XF7
aDS3uLfSkZk2Hd19zW4jSAqlvv35ep+JgXX8mGyzUBjRIuYBf/ooaky3U+mX9UGXcllCi0YRHklu
DcxiEUGNtaCWLzeGS9sl0bKIVLraS8+0BqmaDEnqZcea3sllFaXdW++0/VspGnTEyRhhwpk62jmy
1N/C+X77RohIJmqCwU+b/Nc3QjM5dwQVtwPNWZujPjuTyC2qkw9O/PDn5/O7Qc8hfN064ueMCvfX
S1VeKjvJLbEdaqNLQ3TGZd9NI86k0rvAB6c6JebgHP580d/cH4qiVUAEd+tgk//rRZfRkrmoKJRM
UOA716yiS07pzqGyI+3850v95vvCpBo5Gxcz2Sp/fv3JTJAQzny44I5JtSudLDuTXeVtB0t2t70y
5iNefoqGfl/b59Er478M+N/dK1cnNmQNH/I+w+fkqLujhirmUFoorEsIfoxMGv8aIbz/F1Hnei+f
VjvMTNC0EjhIvtPnrS0bdAwDE5IaLNasi6lCu9052Cqhs1nMpxh8P9t4tDsuNPnXV/qb5wyRgejZ
5eKM3E/jSHr4Otmj0xxSqQ97kzrUXSJpEABCINLMlpm5Kx3FVAR41vHtFThxbv78qn83lPH9tl3S
LGzj31710nk4H3l2c7ASHeCZeu9xVJG+pVZ0W8Ya6VaFKP62p/vN62XGtAU7DHIH8CX+dSivylpd
dkyecWb5VxGKIipxQNhAck6U7f58h+tD/PSCUWUKV2f76Lic0n69WMMJyUPRSO+IvdpVWraPQ/fX
XepvLoLBP2PVhacRqKB/vUhJtxUrgYQZIYYrDTA887GpjSmw/PlmfvPkhM66Q3YB4QX+5ydXUNQC
wUJkPAGMP+UpfSdYWnjmITer5i9j4zefhmAt5STlktMA2/PrTbU1tU2wQ1x5ueN9mfip2Pg6O9qF
OvQJTk+7waQch65Rc2Ca/l8B4Oaf1/Mzs/a750kmh2+vN7uazvx6aS1jhVJT1R6K3NE27WC9aRmr
3p8v8puxT1C2z+A3QED/bQ33ccp1J90tD1KzGYYLm4aFMuZFrEY8tHOJQjL1479tXn6zmPOtIxHm
zliqPh+gFisB3Cyi8oABqfVU0du98WiTPXhmnR0yp/zbF77WTT5/ACYnWfJFWD2IO//0AcSolsti
cepDZpqIGlAlRDLIiFP6wcfgPjIx+EDnvj8+Lo0X3fjVSLAL7nzotWI7kz8ayyjux0xwCmir2d3D
Upgg4WPyZlspe//cVqMZsi2gOeNJH4smFG0k8YnugY1L8/znl/abLwD9+mr6ydpLuPmntcl09E5Z
FTI30UC54gbrmBsXwf8z3cvh+j++1joxsjAI3hVnz19HoSu8hmZgzubW0WJo9XHZLa1GWXKtRfzn
l8IPgfmJrjQ7908VlhlEDHf/uTh8VDw6jPtCHYfYjRUl2eHPl1orX58GBLVzQZlh1Xeb7GJ+vS1s
wbVRnyI+rinmRK2IWaFeQEa00Rb6l0phSorFi10v16qYWXz62XPIos2L+04bK8xKGGc3szcsZ+U2
5SP2W1B+vBLUoLVWv/3514p1Mfh1/raYg9hp6wJQkSTwX3+ttOaOlBgKIhT641Mzms3XAiHXme5F
AludpvFbryftg7JlTLsHB9awbgUogptI5I9WHCaGrm7bWkHB4Tp5Vxf9sEH4212QW+Ddjl417ekh
wQBETnkasYr5y6T9KejHZTvNAZMVng0NR+t/284YzaKxYfWqA8AUut++9psww0s5sLFJPZdMP1f4
ulPBUMkY6rHxNhfZcvzzc0TL/mslhaIF+zn09bbN8d7m1X+aVL2qnps0NuqDq2hlhlkr4+Sa1miL
t2PWQHxp/bXL7BQsanxyM2wyAxgcgi7AjH6IvH6a2jqTIeU4dd9PWsrHkClURzWEwdxmIeIR52Sp
4nqoWrTSKHU6AAVttN/GJA2iZDhRvNm03XAnk/hrNSePjrsOL3M6xqW/T318tiTunHDXqylnftIr
QHxSRHS/x28aZw2ZbK2EyFqjxYQs23fN/KijkRj8L4JADq2A0suz23kcTggeliOhDYD4dPgQ+Q3+
co03+JRtnMo5ehl0Pp0ASinzcWnlE+69IDxO2NjeuRMpmHt7VEiVzExslZK7LC6OQ1e+95G2xYlw
b3UZZmbJ1naHV1NhoAwRalO8SIgciBv8/DJtq9EzCopcOyw4701YROpjF28t+IfOHwDTMmXSHre/
9MhcAaH8B0uPNnl1Y5LtkXNcWooph5vorlJlkE+5aOfZTu6s1kfXUVSvVVZgl4XW347eTFfezrMV
Uu9+oaSxaYS+c+1zrqLvaanxEOMHOQ/HxBJXjbvsDHkdx+I0eO3rhIFf5yCCx/M7aMd8r2X+di5T
9JfeNoojWKT51GpTvlkGFIDKvmgqjO7k3dicOt1+GZzv1mINgXDtaw/ut52/W7UGzUhpOnQaceE0
+rvX/1iESVcQcoMME5r2+6JdnZrso4ue26m6U+ojhCQY8akxUEH4lHiXsb3EAtjlcJlfGNK4K9CU
u0Uqt0MdPwjp7BjFCFAt2nLYFuhksge6uYRxPvBc5+G66J3HmOFcuBlOBkQglc3GiXKkPQtIiPEN
LcjOJktgY0zRlYvt49I5j03efRcJWQcZZiWFFlt7104C06HVVXavmi6wZMSZv0Vnb5f1lQl6u4ki
bW+RG9KeRrBEugGhj4G2lmlHyj4hjnvnpTMhJVhmK+cU4w1n4r9V1eMUgupeyLYQsHXZbvAfgVlD
DJjuvUmz8UKqLn1il5BZTkARJoaVaboFfHvFivcbvQi04MmpQo6tChw2HVGeUBNeknWMY185bicD
o1imycdskff6WN4Sk/NtQVa1sOcKVfROUzJsWmNrKL7tb6mRnyw73zRD9pTpL9VK9/CZpNmECnp4
8rvqoPndG9wKELclMTNLfnRed4xqIzC1+nsyOGcRtZuScGPYg40+tFs0KBZGJd6pn9H/98MhdqJj
neM8TO+gPSGM2RWmwmVEADa6eEzZD4U9YGxFBg6kHl+K5G+IfQb5glLprmJVDEosFFSDiRTSNDGW
QYWjo05NVu+Tu4UH2Mj8RLx0gBUGfHAm8aUahubVnBNV7os6MdG5IkRGuJ0jc9i1UXNZJParqHAb
LrIt6SjBXDV3qZVDhjqZt0EAGZSxue2choSMDt1Q5LH3oE8R+H4e5Mpx7gsXJzc511cEP7wNOFY8
eZ3ccqLfSd3/iir1DM5xJwkuoJrpuEoLy8EaD5mKcXof3D12gSs4ea5mZHOxYgrS+vgaqQXC29z6
jor5gUbolZ3wg5v4sNiHXkoSQiqylhca7OyXg7RJbvX8u1FnuPQPL52/ui9Ot7PCHLJ0XzKmVWIn
cC6ov2E73R5q8MqN4S7EB5uJ/WwvrnGchRU1aL9OTdsW15AK1c6XCjvZspPQECU6dL3ouod4aGXC
hBOL6wyTbpDSzpVL2OKbMe5RSdZvdoJj8KaOnHSjXFAMb0aU1C+ZexH5ufv4X7Sd2Y7cSJZtf+Wi
3lngPDx0P/hI95hnSS9EhBTBmcbBOH59L2bf6pRYcvntAC5QSFSmMunupJnR7Jy919bQZs2OXnTX
pvDARgx+oGvNdqg0GDP0WbOHOANWRt6AwS4lybp3p5nup7T4UDVBEtLoTNsIGFg8pl6L8CXEVwim
4BUTrnKACGnCHhXOdaYr01YgRXzEuvjDI0jiyig9rOWNCojdpBH1xBRFEmxkkX3Qvaa7qlxlavfE
lSD1YJm9CaMqQy07Yhbsi0B5rMQYfxl17K1o18E5RdagfFh6A+gTpjgsP/A58tKKM+8xrozgpkCC
xdbFLECbuDUms1Ii35dlY01bBYb8JmlLNPOB08krBLMs8HYbdK9eZaTqrqMbvSYr7xvAauttnPjw
lbTy8WuNLPPQJBWmdwpS6b4NjIgcg9q2tkXfJPcUUDLcD1n3lW10/l0bJHxCFShslmflsxd2UKit
Fi7VXxTqVE9JLXH76DU3g4fGYcLnWQ6N3Jw8c6ebwPtWCT6Jm6bPnVUyZF5NfsPUdiuMkVgGszgT
u0jFmTog1dzok26uXaGKW6UqmsuYw9wLgGmYw3UQH11kXAfFKIgiyk33avRyPHxEILtfbVMho6aZ
1x7F5n3ad1+cEjA1GqHoCFnhR1J31i6Qg+HnyEsQCboP5iBeHSlzv+BQ8CC7tH60Esfwm4l6ZKsT
d7sSdd5d5wRMpSjWjWjbaDavs7rS36heNXdEA1SrsTPTI10d/RBW9qzf1pTtRFHzUg2iLeEaj8Qz
J5sWl8SR1h1eUBs6+qZIdKI3NFxpAnLYNm4Cwq9EOuDcT2wvjnbwBMddoFUwPd3EJZAgorO5CmXX
tlupDmXF2y6jmOaOqgxIhIbmyXlmr0nFfRuqOKXqRXgQZJ5pnQ4BCtcCGHc5ubjvpyy8bCcklo4T
dVcREkViB+Ks24QzHwLt4Ag+AI/thWGSHFHEWJS1znK/dX3Cvh0BGO7OFosIY1w75GwCcXd1hvKM
Te4K38L0UqPb2g9DrL3HiKE+gtAKnxTVFm9TdRfg/OPIxyZ6r3ltuIMOk9wMU1BeYu6MAHjkMnbW
FL/E2rIr/t7pkSsisyR3qS+v5xTwt7KOB7+AWH/s2SPf448L2Q4p+rbLkPWM5TAdzc52Vl5tcSLq
S429o+z0dxRX2MhpxG0adZA7q9BfGtWgYaoUFX3pepAT2qxIHS9SJF4Rxt+S2yUAbLAnqZynoFfa
FzOl4heCi+i2MD+KHEiB2vmD1MfvLrxvBDcDB9u0V6sMtQ3iy1We8OZB2G3cjJYLasTKzeGuCLzp
BZKN5lvFoG8Gp+3K29jAL7Jqq0F505IRmZWqR8hVuvy5jHgbDkAt11XNWNsgKMRkawCAWeNnNJp1
V6RyHxVxsg3YZPsm59qjRVjdo2IB28BpDEuLQayXt1ZhRAreBCywqzQPzF2oypS3eQOGcmX1VRfv
OBp7l0MOTEFtkTnHYWk8WqXHVonnnB54eHpFNlvZ7cM0z3/Y1K0eOroDb03xMfQp3WZYS++0qYyt
g6QzJU6SBXLjJaZ11xgsvoMTOOsIaeY6y1TnodJy70LK1l05UNTR8vUdi3lkVMGrDXziRpZJQdhQ
R8IOJmewXpbafrH7fLjScmmvrS66sOow8/MhUYm9N9KdUfOiHhHxr7WqrvZM23YHQaLdTpPJb7X0
Fm5Cp+y03DYP1SjnNwjHyW89ghI4WXRqHtCaeemXTIFDkTq69DWzh9DXtmW+quT4bille6UMmXkY
YTJ9tTiV7GluJ3d6adX7xnXKh0y3IG87SvRjNIvpuSQHZFtVxV7qenbXOuZzU4PyVZW+B8g07w8j
fRhZvUTALpgENH5pQKX1q5mZ5lXrWiHU6daGMZv25WpAJnqwRkNFNk47jySZiYC8EsoquU6Flq7q
Rkkv593CTTXatTi20rJ0lOSqBdFo6OYcviy8m8xkdtXgysoVwZuNFHhc6MAvHvXeUXdBaAyPtVDc
fRC53da10BOgCr4m8xuzKoYrmp5FLN2HyRH2uKG/FSigk0r3MXKG/A5sX1mtS12J4n0vNQoVjWO8
R2od7szMaNRNMVYx+AgLmgOZQtqqnNOYg9ErD5bFFoW7n12aquKPdJ7fiFjzDqjnE4raptXt7aCH
vB91dXbZjVPzIwqqKMKEbYUQf8yqpB3eU6nbhA6GvYF9EAiWrPjIlFa7Lu3Ieuq8wpoz77rwssti
I2MrBJgHi3fXbjCqlTbcebu9wyen+5MrxEFHUYuTLNYvRs91oEbZ0XU5GvPQbqeLOudnQumgUkai
nsYJScO/ZRqvDSWhtcvGfD0qDa5fOLPpprchkYDHyO9VNrJb04pKpDllNV2wYL1HhldsJ3YrF00R
VgCruuK1G0IGvBNuSqF0Byk9DxtO1V2G7Dk5cxrAmaQTbmkJjmt3IDKyNA3yWvr6BRAQZ5Op1b7E
DZYFGTjPGvjstZtW+oqGggp8X3WMQzyQkjSKPMUs7yW+PYloG3a93KAsVvy4H70N4ZPGZcAWARKY
wLFHFZGNpz6SBsB7X6GJj+miih5QVOT7JKyjq0miAuWPu2KHrcm4SaFe3RtpP10r5UjpovckPaHZ
SU5uwUONNEOCZMbKiOMdNY06ugfGvniJjFrZyL4Onoekau6UXiTEOwlH7PL5FjVOOlIrwSPvxHbt
O3Ufbo30C28/VvFCD7VHU0snKkDwhlb0AikiaGERX4WNjXKzCI+g2V/dSK9XRoN7Qwc15muF6NZo
hrEjKTXaTzY4H2D4xbduKjiHRPVLS8bcV6f23igrdGtQFG8NGSh+n1rYamrtG2QccWuwLmyLMJ/u
nVQiOQ2CXaIr8V3UTuAWyiQc92FF4CB5bBMoFLvftMiR2YRQY609mV+pduNtTVtW26DK6wvXgywU
iczbhUG/zpukPpgc8q6oR4HycAhSCYxRw2swhS/AFkKMOpQAjPwxGwHCd40sj5wr8f2bQXHpGSTo
MAfkpgrMtxaPIHu7AZemzl/YbG4LghS+xoUNdp/N40aryS9P3Elsqilyt0oCAAlTIWUFOycuKB6a
rU5MBBvN+mpMWoyYtXwGCsRBxbBa8jdUDHEqtIy1psW4Vogh9ag7BDgIwI8/JWM+gYRWKsJvHK0k
MAsjH+ym0NsWrWJfJZmM1tokun2XK8oelyAWvS53cJcN+c2QWOX3ssBe4BTDQyuCv3BN6i5q4/yl
7cNu3w9AknXRP1beoNPvL63nOVvuqg7DftukfXoVEsmxUTGVmMV4zNRSPehZrxKCiio4AuXka1Xo
rmQOMKRSyuY4ccj7Dp1b3Uk7aeDFOGzOWnd4Mk0oVNz/cu2UJvZAzK+4LYxvMYfVDb7baZvJnhGu
BTXVYeHXeTKRCANhkAAMShCExhbXXi/LbVpDm9P7yrxxySA6aFH2XWti+SyDyvRZ0btjUBNfquHI
3ZpkC731pNKt7KqIkMQY6TO1mvYVXbS486CVfdE7KGqVVezb3DUuZB80G0SDNSQXrzsqnVZ4flxQ
VhbmUG7H0mh4dtnsWI264gMrd4zWG2YV5omopeMYq76q19G1Z0cVoZW8dFWFipcStdWxHtlNR13Q
7RxNqBseWbaOSqVmCw4+x+vdvcE9pUSkuaj1cPJWjVwrcWptLRIDk9TV2XzijFXGrN7lfZqQHemV
90OaQTaMWQv7PK23JUIpjAKsPTZnGHLwcnFlQ7/YpqrLmdmL02KnyQpjFlozxNOhAYCPjT2JOEna
XY14iG4du7MvKNfXu9E2JsapfawxVxYbz+jFjRbPqbDsAH2FXd2BMHusCNIIduTmhvdkJuIkltQM
yM/F+0JKUrQCmOVnSkNjVi2pdTSVSkTLdJmJ+E0dVfs6q3C0YF2/7go2+J0y/TBJTF474Nah8RFE
2+v6h4gAwLdVMd7BPMt2OtXSL0Y8KhcZdjoyu4YWM55qt09BpxeXuEPGTWQV17LrvtEexpDeqC9F
it1AaUW2acmCW+mlLdeNissgA/3CWVamd2UneG/TD0XrDb0xKw3qeoHZHklLiTmYV8FeJdKX2T4Q
qWAG3nOvQf3Ikvh7avXTZdXQugI2PjlrwhTildnJcW9NUf6jY2+1kwjcDhpwj9s+EWA1dNZcR2Wz
sqJcgHWnIs3rm9ml6qrPM2UL8zB/UpomuHAhnezAxIFhGuHLk8uMxWkIR9Iz7DdIVOOmnWLs6HXk
vKVVKdacmzTfi0zzsUVZvipyu9xo1M4pt+Rk78Z25vD6SCZYkzwtsBUTGMkYIqHnXWppS1Ha6ckr
aQZ5nUHzfMqhgPJCEQHxCUZ67JFFUdAZMR+BQXrEPbcfRd8cPDPC0eR19atsYWao9XAtMhzuxBiJ
FR7V8s4OSbdRs+pZN/uCjAoHxP4IqGRyh/jo5YG9SxxsAqkdY/Qc7Ka9rAPRPIyp7Ndtzvlx3WcD
pctyiNMLIxhTnIbRx6TSbG/xYEBBttX1NHb5UQ1osVELK4cdgZb6Dq/1tElyqJdaAVjBpaWhk+Sy
CtuGKlvSpr5umdPHwI70UgkcbdtPuDdiQz4YhLnsUBugkCRLcdNojvhhBBAOjEpp2B0w87zItQim
o1d+m6AUQ9zJ6vjixEO/t8zy2KZRdU1uN2XjbPjmpfV7FCfOzqlpKPRWPWKX91TC/fr8OGCJMFdZ
aXfvND60gnRa0T0l3hi9ZG5Crnf1kdQOZ00L95Me0C2g9JavHX3Kv4ZE1W50w26PddebRxwm3e2k
j7xCeljbWx0ziR8kmku5k2yzPQHX5nqYz/JlFApKeXZwH/YsXkE4ZX6Ml+OBtyt8grIINgmEtHVQ
poMAv2eKXSYkMymFb4h1sGrYMIq0/Bbk/UBtTQZUokjAkW2MU5pYiCPurLcay9yx7r1gn2KueaZJ
6dyMBbC6VZSol5bhhZe9yKC3mqrwdjXRCyon9DrC8csJQwOrAwpmReAT4WPmWKfgXStC0reWORJc
poW1CmFUqcp+0+gj9bYMNUazEf2EucfqHykZFztB0/LgpOltZDnGVoRswaOJho45pnR1UkyrqpjS
A/JREDaVWz5PucB7w2aWbBMOeIDh8A+OO1vW6UCEdqvhuwaUvW3j+J6aFc1hnD+yHNkOOk4KyJL4
lY1hY0UMacns+Jj+OnCbYI+1vr0eSDdd6xHRsFnurDVEudgsCT1o49cOa+2KkBjp03uKd3jcttVk
ky0XwLCdKq+96A0vIDXFvCWHrKZKg2WOs1P5pHYmrDV1ICMUVpqyFX0wvNAnJ4nX4iQtVLv6ILOw
eMV7mNwlSjdScyejD8RYtMc+bly1NDK/FDZJAquQnbaxysELvpdhqO1n77xXlngyvRlbh4fgoKlp
dnAU7SIU1guELTxFOb6cuGqfhEZdPDNBznr4xjZWZU7b3HPl185ubXc/BjMOzQQwiFDVtPY9BuQH
yqbpJjPaam+UWXs1oE8+lhh0dpFuRkTuMBJXcBSoLDfk7+lZ0Gwdr6HL5sbxtdJVBCroWGltdnzH
llF6wc5AAEBxPL8xQ2VdS9s85vmksoeVxhMlBUrMrtCJVbebK6sbnFvPC+nd9x6jULjsw1tK2ju7
YcpynMLmTELS3RTE9u0wGin5D1R0rLBu572YddEMncmmLTXaV8gCAFLIXDXd1cA9fFClEStA1EL7
R4zAB5tXE5Nhpg+8MGqaTJJ9wzFow+aKlzXNOzdwLippl3StsND7rZ7mh5kBoq+civpOZTXBl8mJ
xCFxOvUwQ8eeNWpMu3RKic4M1Khlae0mjsiIHr/VAWLzJCadVVM9QOgOJil8CD0pJYWTvKiuUT9o
tTkzSWv23FlC6vl6YCUTBHopMAS9MKVXEiZweEIxcu3a7vJwM8KeIkupdkCcZ8N3GWEetSuCwdNx
bkgFYupvJkWp70SQ6hdZUJSPCUnf7CaKkbMgnYRtFdndRYrXOFmHiWzhFkwe/ZMp1bQfPQTNS6Bq
+Zua28IDPD0kt90YUZEHMxLbl7kErrFyK5FcQmlA+JVWZD5tnCHWX8y4qz6aNgUDiv2/uNATlxcz
Ji5XIeFVD26LPm559XLivlRBxlZXtVMo+lrrLduvKtX5McaYKSbWxY9wFKF7wT7M9jXD5L06KFoU
rFtPm4HCaV1clDa8lU3cKNWjEkbms5fl8rtalHNqL9x+eIkSuUzPUvWtbUhYJIiLr9smhISFLdLf
FKjsM/kh1QfcIfUbD9kB2xd79bbXFZOQvYR4IsQqISZcImRgWRgKilB05mQmc6Sjfp/qfhAZ+kOZ
1c31CBg1580YjwWYN7JqoiZHttCrsmG/hIfL2ETt7BDxwuGpmFy085XIsWyYf30vI+isdUPYWrJj
g1l9bcbBIno27fhrKVnxIK3wSzTHuyFNKbiyCCOnPOJFgT8OzvAkAqjJ+z4fPbJEp6la6XabVldh
4eDDRfYZN0T89WjnAhUTtZOjmCG0OWoeuqRMtZ2ZJ+aOcNQigoZrZA/0KsP0gKM9iteSBqyxUemG
wa3MCwOsoGdS2dCZ9UGbGECyG7qtvBAi9PP5qGH8dYP8woGq9gCaUO7LNiezRjotN6QZG26phvI0
ZPtfauaOUZpoO7QT7CzyBhUPsdnc7zKkurEOyHV9oKQRfqEMzwnaU0pz12q9+k00TnOkfp4AGEqy
Z3VIuhT0nAmTRRHE6haj/N70rbzWxmE82lbSxhceyp9rCrJcHgwTnupZvOJKj3HKiT6AkMLAXGPV
QpPtteVXmPbBlZfg0iWUFaVu1SW+G9goegpnDN80JUwu8RI3zarDHtJta5vCE+x5DkjblKJlty6R
IYAfBfH64OT09dcxVOB8A36F0RiSc/pDbVz+b20EMZgMw3imIgB8j2TfmsUiIxlReFb1mPSF/I79
Unco0RlkKeoo9C1hVI9UNRUOd6OwN7GbEhiL2aV/qlWjfsH4Cf9OK9xnzgw2MZMh8VpZ6l2J2mZ/
AGTe5iVfKDQUG9YrFDTsxwPA10RZlWG7S6IE4XBj6Wt1UNhXShbSa+YBKdkDxdl0nbQZcnZDA5G/
0cuA5kFruHgWIRKoX0pQmC7MHMTgVLAYWXWXmM8uFfoCM7fBg6gSi6YEmZI8TNBYF12MU8MY6ya4
R2zHe5dicH4TY3TYVJ0bXXmZl916sgiynUbIOzTUgUkP9EdQAM3BHCFmG6MjWmHr2ahyBgGt0K+Z
Lu0fthEllxHgfMqQY8/yoEoE8FIxSe8m+pcMw4lwvpEeg8rkycQsWUxKuOYbK7O8xwgOBLocjxGo
lBUPoWjpHO0acDGQRBPLgBsK3uw57Dwt96lR9U8KiCFfRet2Y9AwgKqBjiPrGbi8FoKryLGzhxFA
42PquRFx1Vbj/OCw0xN830nmRixxo7AhmAil9RTBzkyirN6zjwaTJMCAivVEHfFLNsLcOYDI05uD
TqToPa+iCghSnQbJgQjXxK9dJ0SJwvzI1z0tjm9RxtBO6V5do0OR+9ES6Q7EHqtuOoZf6E5xOx1N
H4ubvnFHNh1ROG1VOkbJ7i8NU4sW+QPXqgCCEnQs9zbYC0gByTy/ychuq2sSOtFoEfy7m3WNFofs
gqQXLe1Z7/kQLuoRRpMZZNWsek+vHyRmblpRQSJ3ybwyF7wAdmRbDpeqRc6hV4jynhzugc6RRn4J
m3reQKnNH1NxJhuNQOgrW3Vr7gEWkFvAQ8L6lmZ1BlUpiWyKqNTV5woVD2nIM7kXAIp4q+a57a5H
PbGzm0gO3b6SlTioSilA+yvqUU4Rz4KXXGmvecAUueE4kg0x8NdNNBF4xwofBzeZBcNnE08G65wV
CBYRtVKMZ46U6p7Y9WpjhUp0XzO+b6o5aq3HqbiVkdX5SqjRLBvYU69zMXGTAKPm8sLpRANyuiio
tBaKGyjHMVezcSUEA04HBWvCc8ftr+v0XMmpr9hsq1RJ9xHtGhQ47eSuEtCz0J4dF5UvhiycLrKt
HodSYy7OiLabriRgh/tg+0HlkdNoEF666WsBCNlqrKOgn0DH3kVhqmul9WgyuvcpSYsh+zJhvWa8
UNglY3n2y7C/SnJEU5e0QnllSRu/SWEiBGfzkPjegFG9TQYLhZLFUOno0K5Ll84Hwi7eF2o09k+m
Km32jTUvKRKDkLobY/bARksBke+GDF5JLDB705LIlXXvZLww2R3qFxzj25ux6jDJlxGiiKhpcHQl
g0ZcgbxpCYsDV4qL30YxsVaUATdMOSjHtu2bI6UJfo0FoL9ZUxpX/AFYBQRNp2ON71j+71oORx0l
6qFRLxKPZ3c9BRoGGqWnxrYdBi1WrlAezHHe5J9ZRLBP1n+L//8/YCb37+L6NX9vljFf+Ca/g/2q
4zCS//kocv63/Ffmb/M//07zn3/9cfguNq/y9Ze/IYUEkO1d+16P9+9Nm8l/BWLN/+b/6x/+n/e/
rvI4lu//8Y/vgkPOfLUwFsUv3mokof8jx54v/3//s/kn/sc/rsbXIn+tl//Bf5uxsbH9U3MwqXoq
XjbkqqhH+/dG/sc/sGmjKLVnmSPKXP4cofG/zNjuPy2qRqR84SsxiRVA5NkAV4j4r/5p47m1PXy/
eJssy7X/N27sX3XjCrJ4OKc0jmfp408OqWkqhtpgLYGQkYnLgI3HpYkY+ZySc1bG/q1F/fvyCyV8
kZTg92e3F4VfcQiS4ZK0r9Qf+x7oC9slAJeDS8t4VRXFGS/Or2Ldf32k6i3EmpFOHmvZOOWsGSV1
J+NQ8GWIUjYCmS0q5nwFhfZWgiVO1z897Ntz2vu/P3EhCwYKAVu5moSPgC0wQbRo5QUvtGI6YyvQ
ftWh/v0B80/96SFREcW4TFa5bzZt1x70kk7Ovq9B1GWhDgqPbbD5Zgn9BlZ/dQnU3L0tlU7hLNYo
6hnbz68y8r+/w0IMr2SmwghtK982B1RyvWqG6jbps/YJV1X2vxJ1//0hC8ly1EmLWqgjfCOE+lX0
rvaRZJVrru2QLOcz6uLfD3ks8L/ezYFGug0xrvSruMAL3xutYMdDUvInh8NCkT738AeLDh7FwYIS
6GD3dxZv0Ys/D7ZTz4EF4eexQJlGdpIUI/KnY/OJjftEi7FwHeCuzqTp+z9/yql7tFgW1NCDYUdY
hk/4jNgqmgQxQ3X1zFg6dfXFqkDYUaHFTlL6HBZoLXc1+4UcKli9/fO3107cpKULRqPua46KKH10
U0N/E8bWqB4SaaPbsWx0PGs4/yTlhKro7lOk5fFBoxVdHh0gp9WllTdmvO0DSWFNxp6tEA1hD0Cf
00LTzn3FE3N6aZ8eY9ELHA2lH0zktq9boTbRNjVDM0cLliTq11im07tWduhSePNHR/genthQM+cQ
0QBt6z73MNzF4mKZbI/cdG4eKz3yKmSFoFqL1nv787M48ax5S/0yXluSxdOkTyo/FGFxT9OfvuFY
o1v83Gxz5yHw09pI4hVlInwBfmZlqAwDrcifHNz+z5/7+ovFQvYwITDjYKJQs+RJierkez9W+Zn1
7tTNWSwVLVtstD9phTx4bExELA1HlyRynM9NY3exWGRT7UA9dUvfVSVpWp4WVi86sjt55uafmmeL
ZYIX7BREAS+FsZb0eUESTyZlud5toCqFysefn8E8VP59EwF2+9dHrAM+GQmrwfXYV8M1HcvmHRWa
5l40DN3semjaID7zbpgH/W8+yllsHgCpSieQ6gxVQ420xtuXygdHGwaHmmwgtU3L74X2JfUq6s8s
BScGgbPYPiC2qzTi1kvfAw7n7Rw5VB6E0TBKzvyoE/fPWcxwox56VJ+98MO0BDe2GnVDQKZWqP5A
2uTkwInJluMZHMapnzN/i58mZEevXw+GqvLbpnSLLZlnZrCd2qh4+vNoOHX9xYQfSsqHQEDYsaa6
iwC4bMQPMyNc8MzdOnX9+Z//9P0peJRoIWO8xR4lepSpnD/BR5552No8aH83whZTnkObntfkZvke
fpK90Us3+x6FJGFvVUKl9K9E8kAMi5wIRDWs6ZT8RyvoRyCIUnXOLPnzrfrdd1gsCwiBOlPTeERK
2XmEFhn6j14ltoY4cle5+9xjWiwNtqI4dlWPbMOxw4brZKIn2QeOc2ZNmCfk737CYk0oMhrljpFX
hPaNabM26eN62xCpQbAKRYxWyWjiqlwFxM0gnU/H9KsT2Mb3P/+2ExNq6QfDopGOlcn2AnalniMx
w1OF/D+Syg2M5F55cCIpxP2fP+zEePw3qowCo9wpMo5QDa6fOLWJ5qO3PgVn1vBT11+sDjBKlbga
ZOXjWVQ2AKXpr0t8qH/+9icWVHuxGuReGbVkiZV+ZJsF0jWv7bCXhF1xbKvS7te0xJyPbrCS7JM/
Z7E8jFZeITHvmL6A8uDIV091Szzbn3/NqQe/WBuMLEiaqpr3lX0n2l0UhMMDBcM82k/KNFwo8Ds3
f/6kE+PbNn5dhXRKNiJGXoxCAFTUE4YK9UG38gisQKHGX1A2uE9SyQNnh0gnyNe46+lO//mzT42I
xfKAqEsXqGlLH3uDidK5dUli6AxAin++/onlx14sDV4pkXmoHGHKMZwDzgBKk0yD845uajMQaPrn
jzn1MxZLRJgZJQJMrQRpCMrWa2yskQy6Mz/ixNUJAfnlNSHwapXePC1BxgYPiPe1BwVHweFT391a
7AkCW8bItjijlmHdH/GJPyho3Xafu/hixkeYWipFl1x8xuDUoNR2OFq1T159MeO7SuikUdTc9sYw
LhzaW2tDgGb+3HdfTO8IUoyXK4zNGFXNK/4peM+dZjefvO/z0/7p5U8XuSHdkHpsko/iRlgKIRCe
fnYndmrQLGY1+YdaiVaHbz/2HwY4L7w6dbL93K1ZTNuxSIEoi4KTUJ0LSvzkxkzYGvafu/pi0ib4
3qmbeMIfkvhYdECVSb57+ty1FzNVElkVDLTM/AjOMQRggkKlje33U1c3FzOVQJgMe1wrfGWwQuRg
6O46QmPfPnf1xUyVyNCzWOW+FMrsqodNsYpFXm0+d/XFVIVqHddGydYd951xh9LtImRXdQYadGI0
mouZWthhh5yB2x7ijYugcNWURAtNbc/BV059wGKyEj+Zwc1Gf6O5NdLdFuMX2/fPLcD/xgAySteJ
Gl2QcFTdmnW5BbTxybu+mKZRgRXRs4HFePZE+OkgGf2XyCjr/pNDcjFVXatC+VDVAlgmOttNGSiI
wC00ES+fGzaLyWoNo6XVyC59ZO4jC7Fo7ttRjc5U2E891sV0hdYI0zRjUKI4bLKr3sZBtbEbrTy3
QTjxAcZixo6oUiYjmlElqVaNa0mUMSG9rWbZn1sqjcWktWroytq8JORGYfiE8pGhkLj955ZKYzFp
YZ/HUUayo2+4tgljRSQ0YMPqk999MWslLG+icyhRMDgTdCjWpVZY2RmAy6k7v5ixZTk4ao99x9dp
f+6nRGbfMTIRJfTncTnf39+c2oz5Y396vQpTjbysH7gzeqAzcet6xengS4EzwJLe3YQLzU8raZ2Z
BvO3/t3HLeZx3nQGsvuS90pcJs56HHAUrshIQgmBSvUcgfbUPVtM5gkJW5eE3LNBIR5BLUMTr47p
fG6pmMPrfr5lsoEvlqcMJia0g9FSEBQug3MUnVPffTGVsRQjDClYREvXrvdDK+qjg4fkc5u1JW5S
V4TVGhoLxWjG2qUN9uA24O6LM6PpxJdfwhZ1ols1Y/QyDOkgAEJNnbaDUzTnvvypyy+mMT19uzFS
2A3a2Ofuhr+tvigYkNptV4F3xPk3dO1xEIEjrpM8rO8KrblXrGQWrGIvLrQwwg5gxlO6GcGAwvOf
zSzrRoi5mtN4yXtKTumd1MlIuKJKTqGpdYsA916RuhhG2hT7eoMDIcbGQE4PMcLakD5hGsuecJFX
eDQbwy03rjnRxbBszwcaZSk7dBqxSiIGgsf9EAKY39uDHHFvJWZqffewMxqHxpH2R1cOjXs3TCOG
PtOu8QmPMRyRKNLTVj3zjP7Cef9mDi6JqrAwlKkn/NOHzycQfRiojHboIQQUk8khZjUkENlaq4hf
y0u9BfKyT1zg+hvg0cjJ9f6v3Cb610V9ZuMwv0V+940WCyj4IyPV87zgbDXJR1no8TWFqtegB1Fd
TEaXEFWWGu4KHyJwM+KvsjP34tSAWiyu4xhBB45D4dtJru5BRG51TDNnXjrzt//dr5o/9Kel1Sr6
PuvTWPhTIysExaE+btiw5/YKWf2hraf+8c9r+KlfsVhUm1olZQNUp5+5OFQ0DZDK5KEs++RN0n/9
HUODDGIySxC1GDI2SuGYGzXzjM+d75a4wUxLLaAoZuZHZjeA95ENjSindc8xVU/cHG2xc4F4HhMg
jG2MePF0T4ioJGhHnnt9nrr6YtsyBl3fO3DV/ASg9NcgVJFuabVz/NSD/Yt+9tMIIio7ln0DtA0z
f7gjKLjeW4Vnn1tOfz8+lzC9FkyBXWnQyNPQKbBoNpX+o4tGQzlz/RPv+r9awT99ewWPRmboU+Ob
AxErpH8gz1yZcep69Fbz7Plz92h+Mj99imbFfWpClvJTkVsXGCPHBzeLpzNXt0/co8XUijJzsNBP
Sx/7NjCGTqunAHGsMcfZJ06xFmVSt2dWwVNjaTHPCrhr5ENnyl512/QSA+uP2COg6HO3abFpIYQv
aSIxBHsclMMe3U0NsTvqziwRpx71YtOSWgTfB+Sl+BiYset7pF9bW+TdswQ8D3DR/PlHnJLdqMvJ
THxc5iF69hsMKN0hDdtR36uZnn7FQBOVFxaUdXxrHSE/+0z30mJjGnFrHQfL0orrFjHndOar/PZh
ITNevDkwFuQtvRnhQ5QjOcjBKfvCG1wxz7w8Tl1/MazxyjlEzoJIdofspev4PYTWnRNknbj4UmI2
EFqZp7ET7HMwKjsPby4gKDzGf35Kp66+GAyZUYU4VTp3H0I0hD4XXgdt9KlmAgEeixGQorqfrFEL
9s5MMBJlPq1yayrPLFm//+r/xdmZNMmtQtv6FylCAgTSVMosZTUu2+W2PFGUfWy1qEGo49e/lSde
3GtznJVxmdaAUgKbZrP2+qLYWs6bJYDYH1Y3md7hL1MEOQyiwFR1mjNRbB1fFy1q1N+EKM7ctuGR
D2X0oaRmf3Lp9si2cQdBsxP5MOPbA1D/qgJWM9C4/t8siP+/Dgz9bs13ERW0kpsfZWfbzxe/KvQN
Gcr8g9u3W7N9BubL4zBvzaBF+ZyTEVYtem8Pbo3TP3cIuLU3KK2EKrn2fbikzPzDmjNzZeW7NGOs
RXviHmxIdh1nHo4BNwIv7G82M4ef3D7dWrXpUsJ3ut7jLIZGM5O4TcCpLY+Pr7d+Hrv/HFAxplag
bjBgRjXsnGdVvugvFBq2F2JmD9xCb3Q6IEX4J392vlf1hk9rHGUbZPa3Qwj/rD4MnZ580LodrzLf
u74Lo6yawV8P2mchnZI6aNkK1pUFYIboIc7gNyzuC+CWb1Fu69++3vUXpo2twYpwkBh50+XZIFcP
uHMC4C48uanTmR1fb4XrimITLTw4kXa44R5QufyA41FwZc7/XTGB1u1whQMUhNBNDJKcao+wS9gQ
sOEGJ6YuMHzNWuqxOVVe2cwoOmnb7hiSEEznEUQy14llRTWeWPOZKDg1rKAAHqMNWX6Fy/KVn3hp
fKyw9mau4L5rosyoQb2sejcn3yy7y7ke/WeFtdyCrYLVbpQxr73l8UAPIxwi3HYZW5u1Lx6RrKni
DOaQExLZ5CMq2Wq3xm01loeyUBTiVHnGJNwsZ4HE4caH/IoK5kKv27or06MuW+VTlKHGdTtRDfZ3
yasrR/lLjVsBXWEZ4pJokS2rnJoUvrBtjVpYOSm3OSPOd4jfbiLFuuwoM5qjDEXO0JxPpXwqZaM/
Oq0YworowUPayADKkYHoVZ7gX1lm806Vy/UAi925037/9qbYigY1QNla9hUAk0t7hNvENZHGpa63
YhX2nHAt4xjXEHThjE8DDu1If7hkyPHtVqxOHbT+UN6j30X0bovhvNNx3+kJF43bocombMHtKLIx
n+ovSK3Q9+s8DC6pZLRu7cCK4iliqDnPgspU71H1nj/HFHWpTlPGFkURf/bXwS+xO8KJscej2bY8
c1nh3OzWvrX7+hMdxcQoz6J1m4tjteZRkUJIXDy5tW9FLAV3XTBU3GZwdwR1kwXqI1wUi/durVvh
qgs9Mk0qXFOwK30goo3elctg3MKVW+HaA9pYwVANDnWkB6JgRaVosaDS3+3brXAFNZSFwVYCm4S6
k2Msd+9BDrl659a6Fa6wWaRNXTKRSRbLw1h49ABIUuA257kVrkuH5Xc6709DSA+SQ8lBQn93nJJW
uKIacGtr+DiiyB2WN7ApIyXMQCfYCLl1jRWwSzE3xh/Om2s9fAZT9zmW9PvrTV84jdvypSY/V5w2
Js+0qvovqCowdRY3fhtksSodT7W2igkusu0KyhVOTbAwRRmuLBJWQ9f6+k+4sM7bXKcAxnqhBLkm
K3za4KoFVDPwG0udL27Hj9CKWeHlcH+AN202wgYDpqgym2LXq1xohSwDjGqddxFlmkV1c0CtDaco
S4lQXOvWPVbUwvQiajUw4hkTC+rrBh9uo/EsHTvfitqGaoNbOlacAarldI6ar2T1rpWBXRpZ8uf5
YKIz6pM3nLb3NUD59FABkO3XTgmjKLSCdgTZLmhgIJFp40k4E3j8UAD5d6XXLRLc/6QuQitmIdXm
rYQpZ1bBLaU4TfBh03cT4dtbLxqa/C4KUGeJar7xc7EvsOOs9wn0htyT/td42OIsmKnWn6DADb4W
K6qUTjmLhtt6ENuPLYfvwimAAc2P16fIhUXAFirItQZsolXYNtZ2+RSiBBqWXuDXKTDZN+/r6//k
wmDa8qtRznSRZouyrh8loOwDTFvTQuW5k1wV10PrYADDDtxoV5xVt26ZPhEYEr/AIF18cvt861gQ
oTBbAvmAMBrLxzHcppQW5sWtbWuBmfbd48PURRmZQ3MTikp8mfAg73bvsyE8gFziSdyreQYTYQYR
ZrfD2V/HQ3wNlHRpZK0VBlkQ0g54JM0M3r2eQ8bDr1FHF8eOt1aYtkYxEbRjuPZvpvq+1LK5BZCM
u6VEznXVv19BcryPsjoukevKm0LD1WgzfoJCwDByWyCZtczsRKgt7rE7eRJp+ooqgnIO2Fq6zRxr
lYG/Ztzks59nfQOjWHh0DXj5cmraFl8BEEpm4Xdhlo+DhEvdeIdaTX5wa9yKVVp2W7HkXpgBG7Fm
Ow3Gj7DyH69MmXOa7y8pRmrFEyBvcBspwfeEaV14C9Qx+0m0mgCjCfsb0HihKVg/lHOQ401cOuaq
6Xlx/e0yu2Gx15EZwyzyVgMXQxZtybqtK3EbalsztYOzaBStQ+TCwdgGXXEPn+cWZiZHtyGx4gyV
WhzgUXSaj/xKSikcz6g3KLdFiFpxNrKRbUQ2eUZ9YBDKtf+hArh8u326FWMtTFL2qUfjjKFqC0yf
ZmOJHOEq7ta+FWVmViiM3Tzk8kU0vIVA0CThQNZvTq3b6qgIig22AL2YTT1M90rYBQTlVN64NW4F
mjS4Da61gCHnvgcZ9JRtpqElcmzd2hT5XrWDihjPUPsC7Daj/+RNfE2fc2FbIVYUV5qOPdUBgzNv
Ox4lSCZAvCzv3PrFitZh69mu8fidhfv8mFMfoJyhXK/MRwsU9z+HP2LtiN2IE3cJK81sGVjbn/Do
qe80RwFuQswwPkG/oXUSlmwYkoo08LaPeKVA9sILCGw/uwEsDbhM9kMixGbeoDAT5CMzePlbCbsY
MNqWqC7d8lj/wg9/W7ZaZAykNxokKPnqZXUNATjug07KvygiVtiHAujQDj69sM2FZXHVf27Y5Pjh
VtDXBYsXEyKzCotWksXlOGeyA97h9flhwR//dwitmOd+N+7M4Ey2UNgFHKO9kcUzRFsTOCMQCo8J
TDWDd5XfjAXMQMOivFuqDrfb6WwuArwMnPyOPJjh++m1ZbMdFjGuHwjRvj426xgCFIMS3PWozL59
92kkDh6BkySgNTQJOk+CdyR9dcUr4u+RBBbpn1sTTCORnhc+z9a4hLOrDCBOTDqq2M/XO+sckf/d
b4X9gA27za6E4RLPwL+EqXIJirRImTHxP2CXsI873jQ+v/6fLv0Sa8FhIMGsslRhtjRdfcPhbPkt
1gE88tyat5YciCcFTjsEuUWPz7fgkCOpAH5E5ta6teZ0Efz2pU+wg6+YqGmjg/4xmn3cPl3aj2zR
mYI5V+xVEQ5VvYBL2wbb9J6EjnnXfy+6vy0UgAv4/EwtyXo1/wgQ1AlSUk4qJDxNWePanHO6heFh
xou8SKQpPsRB9MOtW6xBbYWmfqyQYQGmebrvUEiHkPQjt2OZrTdDrhgOxkrBSDkq9VuivfAXmENO
OkL0i7WRhBXsZg3cirN2YeT7CjpFdCiqEoTk1/vm0jJnY1MZWWaJ/APHg7NoH0CiWJ6blqjm2JV5
GSeB0s3HoMijR7nBV/4eSYxOf5Hg5mzJti7yQ2tI91jzaFAH5C7Wd1IVpX+AHzTsHMtij7wUb44T
Hmr9eX2ExVRoUhjgg8dBzzVqB62Y0Fd+y4UHYmEb+lRMV4A8Yf6vcS3OYKXC/Cp7wlgCrc4ubgtT
gApe7vDZw8uQeYAMpgdzoQpkd+UT/r484Wb950LrlQT8kTwMMwJszL/TWGMtdJxp1oa3FbkxVUdE
1gD+YZKglXOQBmXlVu+LyWZteT1d4gmicBxENWMZbFvXI3xyxc3rU+1C39gqurhZCtT0+mFmIkj2
JMoN7mBaBVtyt+atg+4O2R8OXecsh18XP9ZBIcWJ9w/fqRYsinxrhRJwQ9bLuoU4IjGRYAdHtgaY
HsfOsdYo0PSKaueaAy2EQy+8qIruuRzyxu2J27d2nl3MeHyeNPpeFuMtSIU6FVx3TseLyLcWqQFl
9mCITVi82x2PingyuwO3JnCb9j79M6bgSNLiKBQx3Bw15B3QDyeo6C4Or0+bcw/89+gS+VbERhPq
lOFxz8Gj9RWM8EtQdRPSd1Vx14Qz//X6f7k09+3Q3bUZpxXvuTMZlw/bAtAcKkKC8tp78YWEh41E
hyo0NOB1hplS4kX1G3Cojd8DfWRkw9I9L8Ofwu/77w1gk6AvQfTmMjgxGMx/Do6HyhvgG6fyVIwj
+xiMPXgjsaPI2g65vK8oqs9GNN5F2wnLdnUMiN4dP90KuXCCRFcoWpwaA8F1SqHPf25hVipdTnvo
GivmIj2HBFWLyFsq34flsj8CZ8L6K/P2rzMKrZ///ttpLICdthw1izMY0LOv6xbE2Qbm5pfX5+u5
D/4TFWjdijnksohgHhIqdc89+PMCIpH0NeAoh7Xvx+WGBoM3OP4SKwLjkS9N5OEFaewqfthg6X4q
YrrcvP5Lzsvz336JFXkBhbERSLfFaQMKpPopFpBR7oJ+6NbMgyW7PqJme+3uhO8Fn1//j5f6ztpF
J1k09RgDhlJ5Y5B2U8jChA7VyOCSGMCmF5CwpTi+/r/+OgsgS7YudssWlUig1l625jVcdct4VW0q
qT9dE91d+gdWfANylcNMHmwp1QEMkOCw1jQHueEBx2nbjm11MjzIiBpA90P6Ia++roBlvfeVf01r
eunzz2P0W5SMIenrbZcejPJ6VNwte3CoI3LNw+lS61aUmGWrVsJ2QJ39fX4b7mt8M8lYOPaMFReN
HBsOviaY90GY3yqIgN5ofdV38NK3W3ERF60M/VwSaIC6cEMRGjBNR4YHoitngr/vq7Gt8qUjDG6x
bMvTatY4TAaRr99RxWL6dIM1n9PaAeG8Nf+jdl+n+Ey7zPe6Ogk/YHCarnK332DrfDvAz8CnE83p
rEhJgF7UD4CfkY9FYaZfTgFs630HYDvogkXpxNZquNOCdzdS6eLFrXVr+uMA70ck4vUJhIZlvuna
DchVlF0VxG2O2oJfqeZwHDb8A38S82eg7vqnxQSh23UK5sd/hm9dgVskvXzLOnA2HgEEBU+vg0+i
25NNHFkB3JN8n3k51SdTmxWwy70z90A4gWL+ev9fCALbdnHZzMB5m1fn6dnBoJ757cEDjm5P+57z
K4N86Z9YkSxUIYDPyzEGQY+7JupqgH6DeDAEy7RAme3h9d9yYcGwBb5wA52gv97qE51hLt6vI0nJ
5Jgai22Fb8PBLe43VZ+6aIepephLIGPrkX91+nhb4ksWuKOvHZrfFHkZSxSpFiNz0pGAR/PnJG2L
VXMCaskJ2tvhHT2PBECu1yLswuja8t51M8xMCkXfRTkKADG7fd7SDgSQjyi9Gd1ye7Et80Uu3YzD
AFYn90vdArMdFQW8/WnkdnuObaWvt62irMOoPAHrMx3HGc6dy+b2MhoLK4wHUUbgbfMSkphdZyAl
q2QTu9sTRmwLfYdmQZ6rpNVpXjhErDwIwvuurFH47zY37fj1Q9IqkKlhqO193GXsPQQqMrdujVuH
0Q0mr1uwFtWJ9IEHhCuuO7CEoR9fb/1Cxi22tb6FJ4IC6N7yJMwYt8diiMo+Fbh6flnGIY7SqpzZ
d/BKZfURkAvvZZeBP56ZCfAdOL3+DRfWJdsWUTfeCrI4DvimmceXcNXNY1fUbqqfmFvBHVC1hA0c
nc6ENXIrIIA/sB029W7fbu3PHBCHDdLF4qTqIr6nKxKH8d5cNbG91DXnNeW302/fetQXLYbcg8Tl
PgSw5aCXvHd6f4v5+b/+1vqWj2EBymRxCuL8VzjtS4I62PLo1jN2SMOpgukSV/9xhj2Cn+PqvwG+
daXfLyyqthhYzruuIh+qmbw7Myk5kJOP5egx2Eb38+RWzRPb9oaKIbk+qAkzc223IqvP8DtA5Nrp
ysZ/aXit2AZJgtfQoHmZAHkcliFBytRaH5wGwNYFC/jNVKjPB1S4nABPkAwk2T3/5Na4dascFyyl
dYTGAYMAe6kfmvt+Z6Hb3LH1wArslyWoodYoqxGKUQi6bkevcyt0im0xsISTiukH1KzMWvIbEe78
JtdKOnb7ecb+FlSV5GFLdVegDKn/FfVtj2Qd2ORu3W5FLKkX2It7E7q9i8uHXq7gESLTmb3e+oWg
Cq2QpaMKujk3yHdBo7oDpasKDWAUuD9DDi6sYwcRq4O6yqywk8aNnlNyWhaAzXug1NzOcrYmeK7x
dh/X0BqKuq6PuY4LSPpJd0UDdamHrIANUC5odJ5j2VEQqYPUXesthTHmQpKyC1a3t9TYFtoWhpCl
hM17xkHWBYeozDYYGF1ZOs9z5T/5tAiQwT/7X8wbtvOxOm9ZDd7O9NoeofFwq7OPmbXdVl29ACMO
vwhA4NavCujUkympfvf6DL307dZ2Kww8tquaokxjAO0SdJgv0+74TBHbKtt+CLdOGTS+4RUQQO38
M6u9724fbgVuPvcwFovPlG+TN7eUFuWD18P1ynFMrciN9x4iflAwM+Z3P/x9vG0HODS5fTr5c75o
wN44rVC6EoMu/jCpzkPJcRXAb9atfev0PNJigRXz7mVjs4Wf84rFL23TXLvAX5oxVsR2jK3xVsKZ
wcCC+aFFpuxUzsRxj7UVtjLaV3gyYBtcR6Zu8VLjgWFOpiurzXlW/yVSbW9D0gGuHYDnl9FN0sOO
h10syiAm3gyNXA/QJLlJqGO7eoA0ZQcbLXXeVgBQyavmzWqq6sZpfG0pb7WhuwG49rJ2IFumG/Ek
56u30ktdZO22ZIhq6OJxghobXz9Heg+aI1l2qtOz30f/EI4byK5uP8SK4RoY+WWdUcPcjkGRMojX
DgKeZm73PGqFMI+XncHYGr9EKLIlOEF0P8Ygyt3O+rZ6N5RgRe4ClmxdTf1bAEurH0hKFG5XONva
cO+wvjEwLzMW8qda+X2aL5tjiphaISx47DfxWXgMMvR4rOagOrThvLtNT1u7S6uOtzUrvWzROz3U
Uwz6caupU310bBsbAtk90gVugch/0vFtzpc8UX1fuKW3ibXZSgGXgWjE45GBwGcBhrFrQcM0QQc3
fpGL2m1q2jLeAhClUuSYO8FC8pSWxXq7+VxcmZnnj/3LKkesEB7XsY8NUCxZpSsjcUlEsf29BqZ+
OtSyhO9DN7Wen3ayaeor/XZhU7DFvdDYhbqrIJYtyaJBCV/WE/z71qfX14lLP8iKZKorahhwPRmU
fPWvHqUvH4eJB+99HOb8dAna4bPfttvX1//bv7Zrf+s/a38eI/hZ1AZ7f+9D//8EaHSfH2D81uXv
Bn+U7wIukYxS8RQGD6UHs/VEr4bEN1FPzZd2kzG8lqRp4+MOne/yVMxQYR1aVBL4B3hj8WuK6kt9
bm3zatqR4iuYl0ldsG8QpcH10he6//x6N1xq3lok4gDM9KBH1R10OIBI6zY+iThwQqBEsa3LZEOL
AzlDRbnUy6+Y1T/XsRnczj+2KpNGQOeCBIbLrr/Jk7+q4pYUrWOCypZljtDdQBEGDYO3LG95673P
q84x52wbAU5gWa67gEFSuwY/ipZ/CvPxl9Nw2prMtdKRpFGDE0k+w/dyaffbbRwcH91tTSaQH9Wm
e3x4FEw/KlJ/rLlblUxsqzH3RuEtENgksH776o42/nogHfXdbre2OrFfRMRzH/Y/rOrZFyq8+B0S
MDxz63QrRHO967UXIcx/Cq0SGWwqKZVx8x4AoPTPe8S2axXiNRz1+1z91MP0bV8Kt26xhYlY8Nqp
GyBAQSV5/KULOn4ixey4/dkKqagsc5zuBy8LdFR9gnR3+jJWuXA7IdgSqTqf8JhFYpwqI67fIF/X
Z4a39Og0pGce7e/ZqFgUHYqTULfvqy78YLTq3wLqNrhNGFsgRQACWjsPk13pfi7BKC7bN3rwO8dn
IVsiJT0yN3LBKlBwvmdqG7ZH3rL+St/8axX7l53T1khVC15E16KF7mrT8oeAFqF9Y+aefiu9fRqy
utjfEX84QgchX/IlXm54C/nukZT57oFRD0xUBuf2HxVYj+rI2dwAUokd9gZ2Up1MJf6iD8ao8GM1
TRG78tUXNjpb7li3WzijkBkV9TREXrf3YtUlfNo6p6O8iK3TSxvVFLUle5gN9fS9zuMXJd0Ee7Dl
s44qsxe0UTSsYYYey9/CtLlDIm3ynU7y2N2tuc6YRA0LyhvMHJQPESuC01yGjVO/w5fzz9bLSW5L
1wU0i+Z4eVzLWn2Io7y+cnwJ0cp/pyIMk/5snTJe711RUZhMDe2elmXVbwecMfTzCCPvzW1sbTkM
hAtzGfcFfgMKTZJ8rD4wM4RO12NhC2FaVoSmLhaa5XWfH4u62k/BwNy059jm/uygvM23YA46luW8
Dm7k4ve4fPtu4m1YqP3Z+gCH6t5rW5bpZZJjshlPnZagcbSXEbYMhqN6XHsF2h9iT73ZQx8rB0hz
TidIYYtg8PI8BWVRs8xTC4dBGfs5nRmkLjuIsBUw+HK8QioIz9fK1PdBU1UJVT2/snP//a4kbEe7
pQfjvltQou5PvTSp6puJp3jz3qEjIdHAbiYyq6/lQvT313/OhcJOYatg8hwUNBNEFMt7gKrAap/C
KdlxWvh1LlV9M/eRbM71S7qdb4It50MNzSQKhg809+mUGNScBscp7MiSmK5v+qc5GuV9k9d+myBv
LNY73Lxgj/P6515YF2xVTVmX5kw7pNnaBXpLOGy4PvmwKPo+jIWTWzhAxdGfk39qhYmlv2JVAJ38
MAYTS72u2w6v/4K/71fCFteQmnm9CQ3NzEqWk6KzfB/iKu+25tvimnaFJZ0ufZLhXWw8wGde33Wj
qpzyBMIW1awDLdTYM7S+tCahLaneUM/ReFfYiho6w0mMi45meHejt7SJyfvIxNfOZueF8S87ii2p
WWr4Jyh4a2fdEEvUcnbN8KUzqm0SHKPm/sB8PjmxrTCDiDWD8Mo2zZIG2Wh6TH2gwOX3aKG74xSy
NnZe6LzeckGyqIQG5cjKECS6QbfTNRvyS3PU2tsb2WPdP8+iNY7rE6AC+aGE1ZLb59sSGzn7oygm
6sM/JIrSknFxwGC4OWsKWz3jVapDfTNw8Wsp9HHP/fDQytHNkUfY6pl22oqJw5QnC7G9p7DEgHxT
sivvGxe63SaKtl4rJgNkbUb7pnuugetLRE77T04Lj+2kt0dlw2TvBxlX9fIJVfz1m2aT18hQ54PZ
X8LL1s4sXYT6yH4KsmIY4V+7jVP3SRQs/4aXlNFL9OTlc+JNhf/RL8dlyQqoYJ1ujMIGilaUhHu9
rEEWrSvcD6AWTWEio52SvcJW1qwhk2ytdZAx3dfZ2IY3uCI5nrNsQc2uiyhqtyHIGjWvH1lVhzcL
CfXRbcStMFa9ILGQ+PS2ENU/fh/sEplAJPSdmrcFNSZk3QYCCHYDWAB81vU0I5VByItb69YuXM7R
MuAE4megIbc3EjWEMBFpnIqNImEraii29wBrh59NFaTwCTC+E7iSJnRcQW1NTbtHUD8Es5+tbZAf
xFaueJGL3d4nhe2wJ0JVTHAzCzLYAlXfh5KH8HFwLTwV4Xl9+k2yA4xV2C99HkCGtY13K5hJ2RTU
vlPlprBVNSKscQvtVgysN4hPStH2h2mqpbwyKy/s86G19wqvLYZKYpmrJASOie/F7ZYsHpzOElVP
9TMqtvnmFmC2uKZkk1dAXYCdbKf7Ld5O9sdiXK55qJ1n+l+WVNtvz1R1AH6U52c4n2/rAyW1eMsN
21GCRcOlSPNZdOPRhyk1OYz/nlWdIs9W2zSLbJah6/ysAirv0aemeNBzqdxOqLbcxgixRH6BMh3o
boq3/YQqtXbfV7fJZctt5koWUJZUKAISszqOYfkd4D1zZWqd5/9fBsSmiobjiPoAg7jI2bL8mHYj
P4a6vVbXd6n185Xnt6gbu4hORBYkU5L5CYCBfRrz7pqtGvBh52X/b59//se//QMPRjsSSl+SleBx
KrgDLf0eJtAI1O2cwHVtHY9bAR7Lrb8zKJ3DrVm2s+eU1x52Q7j5MEO7D6tNiFP+iVpDdVKxHcmH
cEVmK91VJ5djPnY8T0CireD6FxpePZi4n6sEHrsiPMR6zP10EnA+T1G9O8cpHyMxAxw3VnUa6Ybs
abHV/ppNdd3rtO6nfs9CutD5FBckDo/zGs5REgKQN0OyPnf9zU4lzKv23fjqDoiKRd2rdhrmtKnh
7vBOFQBxn8IKGYFjORuwzxrCQ55UXk3I/WxKKJ/LYjElHEzGZn5XoQj1i49Tnv42zABTo+FwKVMy
r96Wytr4zQ+6MLOlk1yqJZHQolVPcTX5VeLvAWdZg+vvmqwwv3qGuyXe/LkeW5rkfqP3O7EbTFDg
6mBX/SHvAqhWGm2q8RQKz8/v6eAZkkqYOpg3IXhq9WH3zZ6/dN1wdlHCEr+RZGtQNAZqUqOaF9QP
NT8xcFF+jClRwfeA5Dp/pFHLsaeF9dYko6e9IJEot8X9PJ/G9m7WyASmG0T//gmlWnS8DSAv7fGJ
vorSQGjZ4ZjDgxfAGNmeeqAcirQuvOCJhB6L30mgp24BhFThaUcBTQF8IN3yz4Ywf3mjCKlh0oJs
YBXeUW+a87TqC58dgBvq/qmGte6OhTfUMfQoVaAfpwZ2oKm/x0tz1DhLvC3WBuyvQBu6n4wx0ZI0
a57rI5QtytzoYiRfg6bk412xMshyyDTKx23Iy8/4wgr+bgUkps8D2/bPValfQhxKXxoPb+WHcdgR
UcNO1Meun/cnqVv2ed0nXR/JzmBeNdNa9snQ1h5k/wEURUkrOTnMgnvvUV/CT63GbQJJjnhU6ajJ
/kTgLUVOeaWRMZlCvoantuw6cghUiKwQ1CvVlFTlXsFXZu/5cOKBKt8ABt12Hxmk/fExHkv9Bd6J
sjrsO6/115oOeXVDV9HtN2MUROSpzuVCbrahzuubBr4mmLSTv3ZPESnC4JaCbLWBntiq6bDB4gE+
u6G3VQcGloqXyGmb6iOKxNR+6pXe2lvKQ0xJzN2iQs2CDvI4jbC+w1rHa/YhaUuBLOVYTyBNbTqu
x7RiQ8BgDNWu5ODh5v9YmnmKntZurO9GUEqaf3a1EHHTC+nX96xEcSqOg+UEIwzFf9VIJH4nIw/f
BgOV21EYjO4pmuX8pmA7x3iarR6PamfD8n4xjMzPYYiuSRsFS8+EBGreH7qdeM+zaAweD1CFxN+C
6FzJpIf8oU/kOvQ+vh6vII+lBjHzEK6I85s4mrv1Tat07B8wmHl0DKZS/JP3XTs/7wSZ6gOc7yJx
E8RqeBDxjFwknJK8FxgiBzwti61FVquqhvhAhiBujr5XLg9wBoAVjCdRK3Yve9XEb888X6kSNdAz
PLMYgzHZmZo+hOjC8sAiv/XSqYDr5P0+m71NF75tkCQEHv0+K4Q4PLvH82rSB7w8npV/481aouff
56Za2YkCiTvdczZ8LhvvKKtlf/GLEePSQUS6HqICVWZ1wsP+rNDsV0GiI5s9Bvxit3F5B7F+0WDI
IjiEz3iK2R6iOQjgBpGTxbwZwcP+Hm3RrO8r2MwuX+qZdPObWlb1dtt6QbhO591BVEHC+k4hDRyV
MJj0Td7KdBN6kSnXOf8ShUhaHj1fqn/8vFkPs4fMB8b/bJWlj12bx4et0joTZAC3XaOWiZv+29lS
KKlnOqalan6V/ooFCiV5cAGOwq859Fg3dAMDooM/+6FaFlwhoyFOfTlX6d4sKsFtLHyPNIV36FbY
nG4xn7/vOuzwNrZ+UcCXkUQgmB9RoT6mUCt0hwIuLWlbrjgORl54xJQpC3QFK3HNlqK4r0tvWdNZ
ce8tKKWwS50ig25de1BgkslnJV6ZYSmUwNJ2PqlgTQsAcbEFqOIo1EwP4LZ9wg5W3m2qJ6kPBV6R
FEX8xmydLhKURwaHEO4tCxRJ3od1Ll8IC/IXVJ6T97zlIKwv3pD0PrabciVY0f2ySpmc9qdx0tMz
Cvzn+6Em/td2KKdnKoY8VVVlUp+J/kkpiR/YevGJBtvXbhNPM6ijiRRKpoyX/IBXQ5JgUpK7Fl5p
sOXdBATndf0JMCfxNlj6b56skLLdJar96nV92iQMgXnsTYcyx7vdOOR4nNLxqVmQCg1bxhJK8/d9
3b6nbbOlUcF05vX681iZb6HyyXEDFSDroEVMvEZPd7z2MMMHWf30dB4mTVe8rzl7UZq/hWnBfRxz
faO27q0xW6wTs/jVDzycEnMM5yb+VMesQJYIb45mWY6hHKNTOwG0XA94r6Hj2KZmNfInIpsHqWnU
j7430NP4kbzD4UQd21I9+HuEzQoljc8MwNhv+TzcUrK9baXa0qD12SNf22xk5n1DBb3FRuE/CF6a
myUkKvHnaH2at315Vk2zJ7WnoxQxNr/JKfqpxOkj6aomv+k5bjJ+OYsUh43ySy73/amD7c2d8DB9
K9QTHMa8bxO/QHXIsqg90wP5ZgqOTlvLJIzbKempvNl7vBpTCPEyOtD9MfBiCqvzfCoS2PPptCAB
+Ybn9/l7OdPv0FfQFOZVU+YP4gu8D+vTFHgArwFMfypBT02oYP+Psy9bshy3kvyVNr1TTWxc2lp6
4HK32JeMyMwXWi6RJAESBMAFJL9+/Ko1M1JOt2msrMrKLCoibtxLgsA57n7c91O0GaOymGPCAA8a
Ls9EvzRtiuFUjOdh0Y3tQ1zJLc4wl15/UTUOtCkap6wx2qUl1kiZ1IMrmr6h91PYyG/cjvZujwJa
LH144HFt7zlFMTlN3UWgUMtJpEwZRjKEhUOPEoku/H2E6c3J6WbNOtuf0RmL28r7+7YJXlVD+QkP
T0lqEZebn9qsr8ierSKkubLNxU3Va1WrJWeIac8VWcesQ0YhWArZXnwYYuee2Weu528MkXa5gQ1h
l3my2hKcwfQN2Q59MSRBW2ezb8dTrLDTBlsS3kOYEj8w0nAcFLt/3+F8WyzNMGKOmqXZ1NbO5Ps2
e5lvlI4fLXyY2iKcx6HNfRc3BYYSdTZBNoa9RYuvNV+T+riCMevg1FUzfhRzMNnckaA7UZcs+dZU
a8aIENmKsiCn+/IVveTE4TlGkigbEE7TwQqLJg4TvuuNkCPXRa9mvefpEsucOmyJZCX1Zcbs/nqP
+JA2g0lhVIQICS3mq58j5Cs0sym7tBVpjn6oXN7o9iv4eZUhA62G5C0mxRrP7NVC55K3G8bR8Udo
vJ8Mq+iMESzOD6lT9kb08/2ypZ/avbu3fX+ZMRl/itJ2km/InkhvUQ/y4UlLwXDIJX76jAhmv+Xh
yvoZT4uBUeTin0ytNlmQyuJwEMykkG8nkpQ9ILX2dtnH9KAnR+46qUWTYY49SnLmVz5kPNApOo2U
ob7AeCGK4QmSeIdLcVvBfeFz7VaSW1T+zyJNZMZ8GNzqPSmbNr5BAWTvAtaPTcaX0ZdNmHye6/Ey
dBMGIDsUaQq13wPmk3hpg+1oxr5/QPTTl4nBxzQ1fZqNyx7bDKH3Sb6ECs2LbnkOVGnE0hAjqqQw
vKR1bMlp530QZ3YNhwu6E9rDWlNsv1qEzx3Xqte2UG6rS4xU2yygemOHRbEWxet1fCZJanVoOTf5
rPi9BYWWBXXTZTG16uBiG79RkIKwPkDmqIUAI+sqjt9Cp5t1m8a1680Unpu2HYsKJ+ich0LtJ0ex
TiFgZAKO/L3+6FjraN6SeniudgmERKAHy8yS9mlRrQgWOjsRq8ddrXOZzmtVdBqaJ7u1w5eB9/Ot
8ckMYwFVY/JvN4Umy3hwnUQRBFfhAwFo90lTM56wa+gyHY0uFc7rMmjW9lmRlDwR1BQoFbdA50Ec
p+d2HfpPyBrH8A2yc5F62pn2PPPJPaJHW+44ITgXkz3RE0JQNcu5WnCJlzbhL4ub7IefoO+1aqAn
qlgXZpU28blFIX4LsTHL29WGz2Pv1ZEpAsPsGQufwJsRIy0GI8/jKkhGoNtzWavN8DMkaGnTfXkV
ayoK6aQBpqO7C7wcJVIsdP3WVZCBwu1/aMJyjkkQZZFU8sdY++EFNGR/6/yC6jgexwuN9YAlVjdT
liYkOKc7awov1+DCqkmeNRniEghtoh6dt7MslQblgB07XuELBqlNtfG6KaBjrt68kEOS4bGcvqRb
g0BYnpDhDtKU9pOvpvCzYDWuXeM6/cbYSNBIBy5A8R8RsKS0e4+0dsWSXqvrse+iPYv1FJ3Deoxu
7FKbr6IG0Y8+B3UTusqkrFLkdY495pUCKLFuzabFdKrGWWdUy366WxnUtBniJoN8SqZF5c0U7Did
ZF+h34lIDA6gQv/E1hT9ix+Xy7rp5B5oAPl2HZ/OYJJksZhr5TGC7urLspJBZE5H7g2HTmLyKBph
uQhNZR1nGlLyY++n4bgiKeKMLS55kU2s3klHPQb/grtqhClv5viONPqVYAesjI8LNabYMbld9QFH
sTe5bOf7AD6KBYrw9AMpHHYosSpHea8cwyz01d889xaAAUxrYxy5NL3HOvmOiAePKPn00Wwz1u0m
11JEczpkcjPY4Zp4l68wnrnZe5g91dPwPjOACNm6hKFGfqg0rCRc0ScSM7N8WTqh1wPyjzns7RXB
KPmw59634ePa9diJI2rbuVA+FPAt9xP9alK3ffZBvahsG4Y0wMZWwZfHtzU6kyqoXxvRboBBWABf
3sXUwSFhUbpn4y7G+4aOzVz4hKMbBB4iwiyuIWLPFgBAB74FyIWHJZ15q+w+FrGsMEAsIDm42WiH
MoYy8XNAIZKbrtJlg53lXi1U4f6MDI4cFanjU8Kr7VIhcOBtAbtUNowvN8I1b1AgJTemAWCksCdk
sJNXO8JmAeQg+84WA4Y6zjz2CpeopfWpH1R9xDki75a9n4qIbroYec0PMuwjeLeHvM4qH8zl1Dt9
b0Ey5SiS1ZuLqDk4fJ0DfpGFh3Xb9TB0QBlC2n8FTLp8hQGhO0a2rws2+r7csGHmzEz1GRgb2rsN
OCqgFxiEmu2aKSvck0QyVBE3kXppK2NVBivdxuRNaN4WTN1lbFn2IYPMNzrA0mU/WIUdeSGjKWYS
sbKHrvu8zDPNJuwoDyKZmwxOoljhY+dlBuUcUwXBJluMtCLnijvxC16S4oRCKT0rg8YRL/jEFd4S
Zp5cgQpQlGRu39C30oNTc/wUxclDrE39Huz688wl+JdOFaKPRoRJdtUrnCnkGbmR3ZR1Kwy1Mgmp
O8o+3uawZUazw0OS3DQTk7mM4ZIxUI9d0EPnCuRO3yENrs9oLJd8mjFVuKp2Q6rMrL4vggz5iDmy
m4BO9KACXh0iCQdoO1XmSz1KFNQrJn3boBbFTpq5hBBwfNL9KB4NzuBPsKRBDKhl/mQpgIrdV6fY
Ne29dE2PzBoEOa7d8rpzEmYcSjPs4by7tAi2fze2LTWKz2s1prK9HaOSaHTsE7gE7P6qQNsk0Gy1
T52JXQ6bvaZcG/IziuroOGkskZbak1xpmlGGEozs3VJCivtrh1D5W4Km4hJxOG1wpbrMiFCXYBPc
A3HxUSqx5i7uv2w2WK5erPYgCGV5N4g2C+bNl51kS1FN+FihZNsRyDw5q3R73FByHd3YYNNlw03M
+Y+t9/NxaJOHMPb4BLV5nFtxH3M0il4sgI2i4EudivDIUwlUFZHB94uNegAjgLgz5epjFVCYcicz
/LmRafHqNbsn7FpACUlyKP37Eiqlz1HQoqRM1Fe2JFNOpvh7K4eloAgTv+eh8nhKxjGT4z5/7hAt
WsYbHNlbRXO/DSL3cCQ/blqrvB6ggG7WBKpTtnd3qE9wT3E4IIh+D/sSMACqrkGgl0BEMG7OFGAY
LKwP1bYmee/gQ28w4XDFRUk29I6+yyC0l9AnbQGvGZ2hftigWZFfnK2BNK1KlKPmD2ZRKEulfiWr
eU+HeEDFYGW+1LSDJrDWh8V1rtSq+tqFCiajES8XJE/f1xS2PsFCnhxGlJ8qHs1lsyyo4BolM93B
0oO55BDUa1ogkD45tbYjWUPkF1kZcYgjv7JcpFXwHuEmAKpemlcIzc8zbneWBrAExZKPDoRX2A/M
0Ocjbe0BkyzPCWjvUdZ9tjfLpnGGd8llhr/GY5iqNO90iC1JLHBEX5vBnkfkx9/Y1IqyETXao8Eh
eNWPoA0rQsdcKDvfykDNJouQBvgZ1c5X1KzqMjK53Rs2B3kUbNsN3M+bR2LtiPNv2vHhgBQPLgu8
YPcAWdXdXLN355PuYWJ1vF6xYr1+ttAD5J7qCm9csXvqvM8WKGEyKD2Wr6ts4YcdS4tLNcHa23uA
1WMvPbv0VYpzeYF5aQDIq4kfRY15tOOK/CmkqkyzlEDBq+WJNfs4HFapRvqzbneXB0PC6EULP9Nc
VsD2soqi1smilqTDfe9b39zyYKQZur++wJ11eARx5qqv14nV5jyxGIZ0GGrR5GUJU/l9q/QSv/P0
Wl5kvhPJ/aDJdt5kXC8oU3AAfp36bqEX4OhLnMOi/PoAQ/R5COC8tWd+nWOOWnYITcHJgnb0Cse9
RcMcuwLnF4cCTwTitiGhky9VHHf6mSE4ej2sdW2qR9jNmeMcSPTIbFRoNed+seyu3YW7VAlMWPEg
iMcwnMM5S0EVNU9r22NceMDVvLOcu/m4UTK5YrRuqC9hu0/mRYczztlObbM7joyHMlMrXasvY8WJ
KwGBgl/pJvsJQheKjuZaZWWrJHDlsKgEhqdwpAKJB/Dpf0DoIyK7M3A6/hDHAFt/jhM8Qm/WNhj3
ot7gkZc1wT4vv4jacQjjGYn8IWlb92lM0/o0V93wrNiwDzdJPMqHGqcSHoxINPY8Ba59nYcazT9P
N/6a9H304qgf9mO9XKuLuo0hA8fTCEzURtbDQw1jSBwd3Zryxz6ayIO8jikdXFQNgN+nddiQ3wvf
3XPccKnucHZbdaIGivdzT1tywvrC6aUXKJFk2y8PHfCCHwOZ5C1iCgwYrY7AyBhunkkCO69NYUgO
/VKTzZGmEtOAnZRFP4hKnxh2C4Ck8I494c+KF49Ohp1n5LyzYxBFwyMVI6LlhrnaEHxzVbljh6rs
TyTDT69ycPOzW3u6FrXBHQLH79zPScxhUKDtpsEjLDrjU69IDIxo4OLF8VrLX14PyEND6YiZ64ql
6ZhVuPRdXsWeweRsBQdhZV97VGqm+tzOg27uFPzieJG61uIxaQKnb3Sg5CW1Vt12yIUOS0zcmjmD
Y0QVPcbRuORdOBl2bwLupmJrdGpyEzQ/GUgPlTNSSVPCwbN5hg8IQ3qKVdsJjSwl2SwoAJ/ZpZi3
6nC4ZeBq1K+aULAiTWp8AVx790Xl1fpr3lz8glAEuh0kyLiLIE0X/OoJ8OOySUeH0JRWtkd4rriL
Qpdrr0Km5C3U4Bpvt3bafG7YSqYfw9ZGtM4SKb27D+Z9CM7RHoXsSYldNKXXSM899L2hF+zV8XIx
NTJps5R4p/MN2dUiXyMWP+JmCAWuJbQoRLoEyRwI1Upc0UvxjBllp7DRNQQIA9k54DU6Dac5sovO
FWoxCJOsr1p5M/EqCn+GwJSjw7DNdXLN4R59+kOA9FA3IE8sewoCIEBFM9Gue9TdDopwxdlzjHQ0
bdfP0RzErmPE/vIQe6d0iuk8gvPlGySl2ztmivq7ZPHJYe735RMECQCwRxzeN1ssxiGHrX/rs0BX
GmPhfKHfNUrGZwOu7NUsc5+eu9YsaO9JGIfPTrjxLtiE6Qs8s80H7sH+2ctExCcRBQGSn/Wqcxoo
/jCvcnvqVvDsTY/uMgt6iVaC9oy1Z7jiAmsCtt/0qFAB2BQ9kfFbSsb5AcU/ewQtVKmsaeUskQ2+
pPadmbVNcpfuusojQLjXYqNexg9C1iWAl24LS6x0oulTI+f9GKMzgEljA//yvvPqPkoFCASy20Po
xcawa64JoP2GEJOHUnTBeSIxaUHb2pEqQCxGBe86Wiju3YB4dPi4zUl1Cza5nx83R2Kg9vschT9a
MbRfYcVHb6dqiYM8RRgWvzGarlD3A7eW+QoICZQiLFPf0MeNrtw6KV6nIBrPGzrg7RhHMn1jg0db
iyxFc97qve8/JGK642zU7kr2ghU4hWu4o8fadoVCOBH1a2uZyyoShE25RxXSrMwCZj5bfDW+IG5z
/5biv1W212JmMMxd9p+bakJ9nCas2nJBmfpsgEKgV1Oty7ZACfxXrJZcauxh2AK2BJCYwT4ty15U
XZh3crMsg2hwaE96EduL93X6vZcK5bumfnpBHdq8kKrDhajmVSOgAETsjx6qkTZTOA5G8PFhkpZI
BUZ3Jzgol66uhnPlkfGT8W4bHtHR7zdO7PGN7xiyazEqqwQtOsuqPR9MRz7gjS7qA/WmUZju2zqY
wEBI/rPp9fSDDobaK72u5/MONPXD6kpWJekBSR9Ggg4WSHOPs3cYVYijlq/kudMWwDWJjTMF+PRB
5TqNsF30LMDRtIOxr4BUt+mS1UGVvgOYq+sb+BNLrIFtCOoT9HQWus/WEzT2tu5+zZG039Ww4wgA
G7j+XCwoy1yExj/RdvPJLQ5PsBlk6sEGspYw1LGTPwdBL+6cH5r54hyRPG+CHuPY47SBOyIykp8M
GDqKFQ3l4xETLGQvh7Abfwognz+CPmb9TVotU1VsYwPcOGg19nAArHVzDNlK6zztQGrneGYJL2oN
Ogxl5N5+6jvef5v0YsLL3lcqOVRdMvwEU7/E2T6nXc5UQn9e2480hwS/X3IzVP4hnKZK5aNAUkQO
Ih17fVhNb1EP/cXBdsncH6s5wLHMRWVgWLJHAIEDkN2otmJkSxR16HtVOgTDsnLVAMBKVOf9lxU0
c4bdhYPVHntzSITy2Gnlqu+xCQc3oQ/A6CbL+h24cTrkhM87gMmwMi+wqMKKsWMY4JL6JQqPjsCi
PPciiGuAcd2YvLaIIhJnbLJMZCQKJqixSSs/xX4O31wQzN2P2ELJgYGEfR8BW6hKF/s6Igxm7k1y
t4/14gtiq+leNOnyfQd2sOdbqzdyGJxHh6jXbgJB7EXyVu0Y/M7hKU+C23UOV7S/wJEOk563G+/w
qw/ArgDbw8ZeJictu0HfKrz9DbuixBPRxMaAzegMxB5WY2WgL19XjCf6AE5HC+pMjT4bsYUfMgnQ
hNmRr30WrCkRB52k+udcCcABITLveMH3fnkFeezZIWzUshyuWXt1EezxDIUM0+ZtRf20HytEWPyo
l1DPmYpSR8tlQvGWI7had08daUfwEqoF8hdIgBJY1koDk+ksxL24FXejIu2t4T1k7qGKqi0bCcbM
zuNuxgn0iEXdvi+e2TJpdPeG5yMMX5dkowOuU+KSYkX7TXNB6QBBCdqM90TvJD1NPkSoZJugoskq
2PS753Xb+YRqVHnzi5h+Sw/4E+4zNje4KDayA2dle8shy4hrH5dBlAx9htSgNoaCR0h+IGCg5xz4
xfBjZJ6u5YiVsGTAcjFJGXowWSWvp2gomiDCZZ3ivUPRHu/bj5rUTNx1Fk0b2k8z7VdoKlrn+xiw
+02qwYLlK6NqKuHIGpNjuFXmwSOr5VNSNddssGniXxTa0xFm19BzFbYzYihmdCHhO5Jrp/GJDJuP
bxrrOWJKANJycQimekPvrS3vP4Ee1/g/Jkr6n0HcDOE9WIDEH7YAuRQDKlLMT2XABXAwsYjp5L1V
KCOgOEFQ+qXbcLoUMPTgaPQT6D3yqMZBc9+DCA/Ah7TBlAvIAOu7TQbYOFkX2Bfeaf5loOv8FUJQ
f0rV0MT4ePsALQGl/XL2pOddvm19fCXmtoT+aGS/MJzwEyq6HdUertCRtYq4PZvCPelLvSuaFDgn
r3xEZx/hoWRfW92A8g4YtfcuaPGmo6FtGmDCy/xmgxpudHZ1b1tEWVtg9NXt56Tuzee1jvmQ1+Ha
7DluOLZSmHZGK0r0nvo8hTVhV4TLXKPc85zzp5jEoXlohU6W04YdPC2DqR1IjhPA3CVaJkkWKVH/
BBbjqzxGSQ4AQDo7XufK+VjQeTXT7axl+yD3WASZdxTNr8d2W2CLggsyzn2sZ4FmccpkBMAYcr70
2UOdrvLZxGGbtx0mHbJh3QFfDQy16iXVMgQwvS29vdBxRjuI1hPbbrKbtcuAISG+eDBY2j0JOOYT
u7G748vWbcca+en6M7IkEOsK9hCHSgw90pYBiSW6TJJqCY/xZpau2HlHyP2Ca4Fx7YrKNAsTOy2f
5hkZRDprU2RX4tiQUfM4eFVDi1dP0yuSJ8mTSZh6VEnjv+FSoSwWGBuYz8m8NQqVgom+QUTIIFOI
xLQhJ2U0UQkuNIXlxMaqj85FW5j7tWlEDtAg/krSegM9quCsnWkV7LcjX+ztJiTok2he2nKgin51
tNteQrgD6zcCn/L2NKYVXhIYY+xOPoTd5K9kloifWCvctnIMZx3d1KEm60PShu7XLNz2I1HDUkHh
dO3TA+wF9WEeKF0htwtVV0wxo0UV9rUuA4TP/UKIFHjvaOQmyHDQhl8gHdzxHnsZwepyrmY4+84D
P22ygpdDFKtjwsQvvXpMHS9REBpY9wU49NiIfLKMrR2MbRS0HuaxmsZE3lE83lHZpbR+x/zyYF+T
uQKCrmHgIwoVcnaDCsyGz5DKoMrNqk00v3xlhvs6pikvdlfjnNN79x4unA15s619UGrXbC8xtAML
PkSN7qSuB9mXHLZJdUHZLuLcRO2OHcGyBiEjSKBymdcRIE+Cc6rJCPhRAUg6GqrzNAXqSwjScs3m
0SoC+MrPiIybpF1L14QgdTyexps2DNO1lFPC7qLGdu/OUBT14QianoZxtUPwt4EV8jujYS7QsrxU
ctzYWQZjU4HdsVV1gtBlR9UWEwoaugYn+QPzFQNw5BTLOeduF+yihuunQJvfPfdrED3ZVAFzFAz3
J6xkgWCNFgz7uCRnIyEaQwrkZHEZgK6WMN8cPc5wFjugXCtTJxXM6g4l1+QPSzJUCd5kSn4whFu8
GjdUwC/WwAHYC8fggHOn1Ycu5R0ECwYDRCV46uS9WWoHmj6OLUox5H5bEKKi+xqYcH7rzBVSguy7
1yfd7Lo5qtoAmpRj0rpDShbnDs0cxG3BwCXU0K2wDgffFLlXzB9AW9rI0V2vO9r81y5p7Ms2w/j0
qRIMj3USwWghkxxTd1kDOYkuotS2H6jbJvh0MIvLP4kG5XoSNWi1gRjSrcQeAVS/SZQEIjwG/Csq
Vw4aq2oFYnCTjrxVKLtawIdkQkTFbmh32Kd4vdcw55RIfaDjNw895Hs1M9ID32BTwWFKxHO7WD7n
sIFXU6FajRplW4cZ5BdaSOxEnrBPcTABNK6Vme+udoryiF6pHmENCb75AGZuHy6NdvNagOPhIB87
w8MTQe0oC7EFzEB71tlfzdzEz7CPXkZIEZIRSjy942UD5nDxd9o1aS4qyc/B6CN7k6otytMaM1Pl
ZAegcB4D130xJjX9CFS3vuxjM0LP5MiwFzPUpx8dX/oht5GAQw4TDQC0eV8rmJmlwTxCBLuPgFJI
1z40EBJfL33U/VCBGr9WJsaDFC4C4itEpN1A5Ka7ckyi9Vc7unFB5WXiKRu3arhTVcdoHsw2IEVa
zQ1iYGg82LJeggGFGoqW6ACAax0P7ZJ2Gk3+HpujD1e7gl5lDlk1btDxfZWMVXvbtBN2Jap7sYI2
5KYGR616BYMrvz8PiEVs7+dEGwoiidP1ECqZTjihr6V2L+aa5xMCv4a3HurR9V+My/5PmvLfzAuq
Gc7YFM4AGIYwKypsaNa/80SPH39sUuC3WYst2Nd1DcFSTGTvr/GMy22/DuxfTF79zSPmvxOs/zbn
iIl5mC9tbXiMKhSs56DGU3qcUkgBMthgNLboGUddihZ4+45m2vyAfTx3RdvDwOrQoMXqS5zvOj6v
Ioj+2LDZ38T1/yCiB4vYDjFUt9hEIItum24riKz+xfTC/zC78rt9Iop/qhIBxMRq3n+WvbffV0Dm
e8Yna5CPRyzgpj906373Urx67yudsv1I/FrfbEGH5447+vLHXv063v4PV4mEzCPy1+1HumEIU7Al
PIfh0BZ/7NWvl+8fXj3VbVhTuBweN2nCMpyIPkjyB3Nk4t9TzzuXDmHS4b0PJO0RAR3xmGa7kM2/
GPH/H57J31PPg6sdj4NR4hGE/fewW7LZ6qc/dmF+e9zRZ7AB3ln7EY/iF5mmJVwHhz+4YH571o2d
Z0hjrwSgijp4OFFS4mMMf8yJ43fDxBWqCmFCuR/hFCNvhtq6g915+/bHrstvg5BqN12LAmM72tG1
PyPjugfHhmb7r0vz7z/W/6g/hsf/2pLGv/4nvv4xmM210O389uVfX4ce//7n9Xf+z8/882/89fgx
3H/rP8bff+iffgev+/e/W3ybvv3TF+C3gZA/zR9ue/4Y52762+vjHV5/8v/3m//28bdXed3Mx1/+
9AMlwHR9NWxe+k9//9b551/+dF2c//6PL//3713f/1/+lDXz9O3/+fmPb+P0lz+l9M+E8oinIYd9
CBHXuVn/cf1Okvw5FklII5ClIUcwHwadNMYPmr/8iSZ/ZpQmDLErIUlRP+GXxmH+27eiP0cYbME/
UQLcL8Tr/e/39U835v/eqH/Tc/84tHoa8Tn+W3fAhCGZ7J/3jrrSFZgWQa8Iub8MAlBMy1IQ3sg2
60+wnnIXasP4JwSqAOcgnEe+GUw8oy1rWU+mTy3gvrcgFO8NB9CJ9sxMOIEmeEgfYjhXQUgh4uZp
wixUh/HweLmKmwLylACzM0UTdumXFblXXz3GI56TIMXmknFO0jAnDEaeENqb5GX3gPEgGwFMdts7
KS7jstbPtYmJQVGCsY0MAHiECadwSrIaUsS4gEreXMRC6zebIAMIyD/USSgMm4pDm4qniXCzPUdO
bO0jdIctqh5mO3DELk5NCQ8HiTCxCPr5Yu5G5aBoTPSrAg/whAmE/ZHrwV8YtMkgrjoHyTlyWtge
6bsGOo+vS1RvFwED2FvqaXsCsAB/feMDqE1HB0iwjYbv1Tzqw2bsklu3+6MizXA3Nv16gx6iKYFJ
wAoGOEAdi+YOiYUA08mEaTiIzPf5KOxKT5BHZTOMAgq4Vb45HtWZTcAFKOgRkQAiMNvcRW30pWuD
4aTqmt+u8YoxDYtSfYrFi7XenKqqnnM+hzuMqjaXuySFSJqLOx2x9Ud1JRg6um33XEGuFnfTBho2
4K8miaFLFxa9AAQLy5FFQVr0yWLfpy4UFwvxArSLforPVwTaZQYl6Bl4zoqdYiEPiEWnn0KwMod4
n0HjDWp/2lmKljACBlryAPUeJr3k+GxQ6UNCtCDL3I7pMEII0WBLDNSQrRhxwfoJ7Y2V06kPkGYT
WBOiv0qunvSK3zRA999j4EvFwsN3iImXG7j/8juPaZ/3apl1Ee5TajIFijp3xkIhCNFMvjSuOXFc
ABTVDewY+uhdDm2Upb7hpzgCDIFFifgbaFrjpcnQNnvgURC5Aj4WKIdgm5RUHlIufBjU6AP/OcE9
uc18vaFk80MLLD4hx9RxNDsG2po7SMyDGwYJSQc8e3aQ326uH4vW+pCe6m6FkrqWYHbAwVTP4NK1
OeyCVHi/FQheYBWWPczbCnIZ4ljwFVNHY8wECgkICmZRHoOBPbmrY7+/AQmKIQro+sWc5romt50T
4WubRgHOSJ34MprADmUA+jh5dlA8xkuGGQI6HQIryZQHaLUC/KatLxE8uCGbbsRw+V/kndeS5Fay
Zb8INJwD/QoRMiMyUosXWIoqaK3x9XcFm2ZdZHOads3mZWweSVYxMwLAgfv2vZdPyL6bMrKvXjKh
K3cywi4gJXuMVe33x25q1BNjgv4lctL6lMjOVviQ1dB4hphshgUmS31A6RTgz7MyEJOenpRhinGa
TOUxH1Xd8SvGDUxhuESuXepNvGGFuI1AsMQ9Q4hYeVKFVp6Q4doeX516rxuV5FBqhgj0vk4rppXO
BNh4NPZaWIuf1uKEd5EIi9Zf6l4+ktHsCSriJxF+LBbbCkKiY0hNYdjesgtYEFnB22cwdq5ltlXg
5H9Rf+d700aycrteyS9xSqhxIDc/umkyEXeZO7amYawyqttVQhutTLJhqG9X91wcEU+Yhmpfm+yE
cId0Yk18neaWyhQonSfO4Ui89/Y1+NlcN1iSCl4PqmbjAumTmSc1xcJ44eZabmRjNdggqrVO/cxE
XnAxaDh+w9uFST1h8l03JvFRY9R76RmUnUKzwTKUl5Um3HAY5c0yZqrAuZqlQVnb9rR1usLah2zH
092OreRnIxTWjcqwqGBXiDD3HSYHv4iMKsD3RnMpgbrc0TgztXdwwuyFMiJBpKWdsHAt6W4KW2lf
mp7tnzyPWBbcJFzuq04+WYmVPLCgZX6rbbOBCzNFhC8Nhd0P4Tz9qzP7/7kkoZf4LyVJO5Q/kj+V
MPz5f5UkJFp/0wyHJASP4bUiofD4V0kihP6bSlFimqbjSPFrSWL8puq834kfOcKyqGhoQv8oSfg7
qqayohQ6FjoEZc7/piT5S5dLE66p3J6apul4mTWCFX+uTNaa2bHOFtz9msymq0VPSpstAQULmCtn
eZ50G2t8epON+1otsr2FIktCtj4vTvr+y1f2R7X0a3X05/bzj9+EUkuSCUAd0P/Sdw9dnOEPTIp9
nU17zt2QzJuevBlO/U9LWP/2Q/MdSk2Xlk45yCX5tZVrOujrcTEUe7Z7cHoBk5zlDZQxbae1sdjU
IRZNgkj5WRFR661JtdB15OlmlRQaYuj+aa3qn1kLv390i0/OdaXGpEb9C3XEcpRqYQiGObWanCAy
nFeGoEnQ1vo+NvGT41CO/V41n/77N379mP9WOP7zx16pOr90tIqZaWJplnwP/BvTqsHwX2Sd5gnb
/ofW8G+u7a8f0PpLKzSIJc6zVuT7OJ4+md9AJxxpQVfrO0/+8VOp1zvl35+Lu5iXnq2av3+ZXN6/
gmjD1mnVjrHEXslDghlWZvmTHuY+WQe3bo1niq1t4YifbbgnwxpE2aGOdRn0uv0qGZtvC+Rcgwm4
XYtgwASBXQwRc5v3yYLBuiTbyrjG1clc11FDrmipfJI/1b0wpLgMZUMuW9E/6d1vGwwILHwWryEX
nytYcYKLXRyPTxna/qYzu6dUsROPQcwcFHE7+sKwJ9dJwjcOiPGObKBrOBi6Unwr/iztM2WMDCYt
rJ7bnjC7O4zlm+yU88LOncOixY+s0G03Rjq+KCNpjSWxAtLxDwJHF2GQKD5hZDw5s74lbjS4Id0o
b5eJTFd2QG3dAJCxd8gaGNJnzO9txIOIjf/JzOPrm6+Ygops3IOj1UfcZdktxoyg1Xp7Q4PQuQOb
xfSWQQ5Bg02X9D8oQr8bMS8Ulvm2J2vL87V6gxK/2atFqHLYVJPKux77WavNgZ3UTxgCXkUJONHU
hRup26r7MuWEW1tJwh0lb7UfqrrGONDVu7lzdt01gaMnr+PS32Ih/pGl+DZaw6y2NtUai8gWhhT6
QDiEOlsfhl1dJjYvde0pEvOWG+VTCWPFZbExv1j+blfkXaKGmqdvtmu3UnIPGB4LqkCXTQ3FDZrp
q9qH6nbseF4gqONO6ohD67b+0DLmJJDZnLsIW6aNRhmMWU9Yogvx9q14a3T+QGU+W4L7wlmGIlCT
wn7uB7zzcknfZaXi7aBGY9yLK8ipOXNAXvh86UQwRmaiDhOrw2wbJhF6+1mRV2XVdF6ydHoyVjHT
o9E0LoWR+6nWeeU4BLZDGcAqqd2q4bEw6XZSGIaNOgdls0+t5mtOg8Wx3SHDqyVUIlPUcmyZdPs4
1nwl7g9gbISLBf7IFDHCU6f6K7FUrOB3c4xLeOis26Kz72w6Aww8CiPWXvLUFMHaJ/cr45uFBc++
Ouc7zCfPJjQuDM8HTmcClYzJmiGYU0b87bETD9Ip99H8HcXyJpezx8Rzi1W+HuCpKTDzy09VX31j
bPd22J6kNrtL/k6+D399746qsovEQ8SBXk16QArYxUeLPU5lj+XrLK4nQBXIJjxAg/OWfAgw8Nqz
xCVbv7BL4clWGcry+EXVhXkPGSbVMA9FR4aLuYRysg0iK4yv9ew85OVNTV7JjM/RsI3s+wg8hdau
gbr6ak+vOr9TeA49ny4bbobmNqtHvCEzhJV3w14+9PijHr4BHHsD2Qg2tVrpd6+oQS4ukXha4W4U
sz9jsVTlpVTBLNSz5yjAHAhyRd9pSRcZ/5xXC7/rpu6/GTn7hG3WQjn2ctzY9WEu7ksNy54jgml0
RxK4jMM9rA262Z/L1gg0xfLnNiUmLTG1txupmYHivMbDez77BAboSLATZ+yefOHrdbr5ftavhDUU
9+lcVxkODD1geOvG+Hcq8BNxvl+XB4V8jVSPOg66MCPH2OgHNsP7Sl4fUm3ircotPBabCsvoUMWE
qL+MYg0WzeI22gIi8YlZbuwivpXj6FHXBubk+H07BNfvsqhKP5nMDVQJTzL6KgrVbXSsfDymTlPi
sNtohbw3GvIu0UNtVVjcbN+sr9MT6c9avGmacVMvo9flkVuGrwX2qWENVgeeIWAIvIiHBYesSCSJ
SdNjana05UfSHoeEtG2iuIOj3vSx2DUqebEQ/2Kpn2Scv7UIAXhEoVTfLEW7NdTVVUzo7VbiKXQS
JZk9KGJdq+ygSHiNcsFQZ+jm/XWSMKkZkBcZyHXY6FODVf9jnR5MAiWcKaeSmIep36byXTCbKwrB
/+Ukq+w+TeKz035M5W1UTlj8vozK3jhm64MVgWFDeo2cgaEmPm5AzwrPoFS3slANcteGdu30Q0QR
fu3GgL1NgcsFSw3H19p8B3ZrPwGm3FQieS/ba/AVBy/OQK3b1EDe/TSyX9UoMr2iFwv5hmWDmYie
H7v9wKGxLkJs5uI6VYp+NsT2piheD+A8HmadBZ3hdb5Y5VkBOgd5YnxcQvunJsdLK3B1m1tFj2w/
UdpjpSru3Nvbeipif1TyH+HKAZS2hCON6chQ+7saW7HDInqHafsGqNeNADYT9Gq0/e+lEi7v/ygq
8CbrjmZaRD8d8Vd+ZMLGJ1K3jrLrG8WfkqUBkrLDf1c+XMlVQRavx2zoU5/pKWNpKhRDJ/StqkfH
nJqt0JPiuMzNVLk9uAE4KQOQo/2YdxvR4QBKcOE46cdCX4wZhAzyd7g2uunbnD6kfJ6L0dIeG8V8
YV4aBw7Prai/69zGMZxSF+AASx9Z9Zl7TanM5xC6AE5JedLTPZsKk5/YnKyLOazFB9+O1byt9W2r
jEHSV16FrcEtCCyCjsFVT677BiuTSKKXSHNaL6Knj52zggN/FOrNpFuty8LkoF6dl7VkjYmMeJ2i
/2A6fWY+6lXjsDetPvysiKUv+NMehJj7I2Tn5mIX/Jh+EeYlbtr0tDCc9tTR5gxZ6wZ+Qbt8xkta
vSRLtQH2cuq7/iw1K7vrTVsBVlO8TkZI7H8i9sOwB10ET1a1OkFqc7RGpDfVacRltFafrGvHL5kP
l9CqnyYt1gNjaUGhpIgdJJKTLL4KpZzwcrllJ9OEr6MjKT/FbWCQOMLa4YRHqy0b17AdJXFrJ1u9
omp47465uoFE+54yLifOCHgSlVAxPGWaeJWwd6wc1OWu6sVLJYkzDa16aDGRnJR25X61o7OFiwMV
yfm2AEWhZxWkgxpQpAQuTJKdlCVFmVRselvsA4WXfmU3kLhulQgpgBOZI4SzyWnkvqpG4otae9vl
Y+03JUFVHLCpU585B2/m1XhaVnEoVR3mRJIFS1G8axYex7h/hYeke926YB9f8CFrPY91JmWzjdRm
8AVF6wmEQg7rBqmHqUT7HkoDecaZBVdgxsvAlVyVu9yZhq8eZ81DqTkveiEVl/ABhbb+Gjnk3Qgk
XrJe3MwGQKoyHz9ININ26er0OFdz61ljeLtiZtILyhCCyq7M4FAPBBpJFY/XxDiViGTsqvSl33fW
y5y3VBja+GqneVO+Y90wF5wdVQMvesmcA9NmYRF5k8CdbAUUwqjjogpiCJfUUE7jdHegQcAi0OF9
ZR3hTFdaxfQjl9hXhjJ+WGuhcCs0EloPd4xqfKTqIc22oom/MpzyTmCl0ePQD/VHqUJ7mutbbIxu
D2oD5SuLdin4K7cB1cWnGvS90b2XE+eDtwysjpvw5p1bMcwv1iwOPRijSyYWsryNWP16BW8z4CxS
8mPWBFVZRZiqln2NPe5QhjfDYu/mnFZB0U9CMV51PEDYlxIDm7iONirHqfFt/V32aXuiQaJqGpZA
QX8Ocr338uakt2XpXV9oLBgdIHVN3Wr7kseIB3vfoWaH1aFz6tN1RFDxvswJFThYkXj2HeOnSDdw
nrAzjfqnNmwVMrQexvxRfFaQKcQM2KgYXQzmcq6Cchau0QCdmjCLihfilWxkcMeqfqiwIWV5vHeS
S7Mu+H20Y7c2F9kWJ+SvqX5pxqO5LF5GFaHLD3u6qNj2c3vcOCC/Se1+ZKiIBV5yY/gappJcftZv
10Z5bHhgy6G7iWxs75KsayQ/k7U8YKhOXEAb0fXNSJjcrM1d1wi3iTUvnfuCBICz7qpEbYIu0zeq
U7g2U14nyUjw0CPlr8P0o+iOWh+nQdLmXtT0rsLJNarDMQJNkJVm0JgTuiTgt5bNp9eaijLaZ+zk
1sq+IYsKqiO1ADkVxz7Jd7r+XAjLZ9XiRifgd5UAlebq983TwLwGkdd1my+PFkfEkN5iBT4i+7sE
VPM4+dTsH8N8k5bpAs9Ez7f1mNSEy9NzO5+UkDJsbqwAjk7ugQq4EMX213q1T3PHC5UpNiJr8YOk
qnb1uE4uivq5LcVRb+N/rSH4v60EnpKvFqrez/6v08k/DTT/HxphXh0a/2e90PsoPqvv5ONXxfD6
N/5QDFXrNxRq04AvwwlpXhdE/KEYqvI3pofIgpp2tRxex5t/DDHREk3b5L/poEY0QH8IkH8ohkL9
TVcd1XIMg7LFtCzrf6MY/r6W7d/qCjFvcgkw1hyNpeeqhgZJofSLaiS5P/Gqjv0uY9v6PrTMMnVj
NnJbxWocm3qcLuVkRHsLwsKuJ091tEBI3EG8sx/mMKWRH6b8gm1QUiwb3ZfS5MqusShE4TVFk5vk
8AIapzXuRmo6P5pJZJNd3gytnv+DxUfynfwiFP3+URhNqZpjS97izl95vMPoDEXSxN2uccbkW2s7
QvWiqvbaBBUDgBHe7WTJCFgsxlHjU78S4zPx4pvWnaGtyXZeVHFGdKnO7MnasX+m2dWyq9+YUIgg
CRn3tOxs3f1+5uLRbN+mTp2+7NlIthUu0j2a/nynDlXyDzahvwqc12tkITZxmbiFNGlci9lfrtHQ
Vo2aMh/atVZakA2fiw91yeaghnaxW+aFuI1U2y1J0oR2ros36WiigkXCPJjmlGyHNBr+aXHkf37Z
hs7sG9lGM/TrSOrPv1OuQowlE98x3uMntI6T+lFYd6fJmeRmNYkVYx2M/6Fu/5sfahim7WgwRAwh
/ioF9nIYekupmV1yod+SvlZyN1mpSD0B9v+SsTNzR2IZFM0vz/PfiNl/93OJAJoGIrOwSQv/+cNC
yjeicuXnNowBXWKFzO+U6imdW+4OteregQf+g8aKh+4vwicjA0F34eANthAFmS/8+aeada6Tocmn
nVXOh4p5cgshLVIPwCD7b5oT7Yvdo+JtgrVBAIXN1qz0qB/bVo9vcPDSbhQ9uRONyeCwnYbOfFJs
skZVQiDVXdPEabc17m/6O2VN7CeyValHgnx+SGxi9byOvzoznhmEMg2mkIYJsZrtjgluSPAKBt0L
O3vIco3Nfm5xqydpXD6Gur0GGoSI93yxqm1mRhaLhy3YhhQ2WaFHnat1GAx6q+wQF4vRuJGMzh7V
vok5MWrbQBKz7M5VVmIynYJNOC7W6z9rUQXrqrKXxGcNzoAWZszbivOMSZmRf/DU6ZDhHCBzbTv2
+96EDbTLl3F6V2TWGb6t6i3dcWE19zBTyw8BybB2+QJnHaIamqVblXNy64yoaRhX+1uHVRKPSq1p
RMtLIBXOhMKbMr1YSIq5YTHLgKiPdcAwnh9VkJaLVzALmb0EGMF3ZTXqBid5u+tiSD5BLa/GgbB9
ydT2VW9MfNERGlzphkld3DX2AuYNbekxZ857rFqtIjukAZ22O55cLW5N6iAZ341DPHU0LosFtYRv
oRNAeoDOkkJlh8qPTub1Sce0vSVqonkrnYtrFR15eb3sb7ukDHu3gLNCDV6lfeaxzTcEySGMQxSn
4Tddi/4Yklk7OgUJvW6eF9glrYJhxMxuUkuPpqCPUEeHWGSPVXTNcjqdOXoytB2C/qX2LvpE0lYi
uFiJDBwjsoK1VS4Et/pdTzb3lMzRlsC9cSkNpp4lLuaD1MHiRFV3wKnwuWTmDd7gb8br8caJ8luN
7SDbNbWyYFQ6EsZgZu9B2hSbyOi/umrV+dSW7Q9yesDj20SbGrHW4hXQMi7PykdbOtED+7egG2hd
AwjNHtkIVwOYrZNYes7a2z6XOd5YhU6EHKbaECLz6QCpsnC501OpI9MP8wUjdwegZegfCVFbdmBx
MYjkFxWRg6jmGVx15ypPO0u4jwazR3pdbQJctUTxytKIBFSj7wz2ID1Yq6p9zinyA8NwNMJOmW5b
XUPKZ42Ib9U0w0NUL1utTVlE6CgivZR4kjeS7NutObWg4OLyOxyVGIN1HAYZJ8QtAFSFTQlkZ8ds
HdGymO21tXqVG5flh9UtZPqG7D1xmHrr5aUP+73eVarHUO2lUZvbrlGeJXQOf3bGwQ9p5x/hUjaH
tGz6B9BBKFkx65NpynZqwQtp1+YWJXO9OPGPMY+a22GwoDkZWixPiFUIbsJq6502WAk4LXzYdmqz
dzY5LGXYukOdbfK6vKTAjPbCVjQCgcU6P5i1DfaRxNwm7EbTV5bV2EiZ5q/N6CSLZ/JsdlhACMe7
hLtKx20Lm9yNjHrFH7VJy/0WAz3QJN5NAade5RVLGe/g88z3cVjSkA42MTRQXRglhhzDKo1YmthO
AvfJObQDc8MboenrCwAo0+v05HOcW/UyGnZh7sZOIy0/9Mahn+Ijk9gl80RjY2lJIhVQUu6cR5H2
d12SY5Wxw+i2HJikjNF8mEvjqZTRfCEDeyMJI2w6XVluJ7WZD7pVfvbjq66EtjcI/ZgtsKVdW6+S
n1GmPHZErNnBKs2tnRprQHKMTAcvWz9q6tt6QtNZm8p4JFAdBvoA81GW69m2Kq6AnccbOYpiK3hr
fYF9Km5NDf6W7RDXHcMwK8lTD/nSeEI1yvSRG9fahBR/O7s1Inp40fTnzF4j+AERy8xrS1MPiaZr
LOumCitcUTX0ZUypeld1zPQex/T8pNZhdaNiUtpdmXteLjpX2rF15FwzXRX1lWa0FC1aBQODrGUs
RrIiDriU1Qt0b/MuxEkRaFcteS3hdLu43Np7vVUxqWXGsI9HHvohDOwUx9pULd2NGHVy0Guhn9cq
XLadFAeiZy/FMjw6/cgkeCkPPXyKxF2LoWaEUSTkZcS61yKmMqkBESjtEtUzy6nncigt/phqeuNd
ovhms0BdQ3fATlcuJwVGZ6C18lLTWIdd+pwM8V3RK5iU7baIzzZY0m0hpLGDLe4N8Cnu005tvFDp
883S8N4Cr9C9lJ0FqIfVlOzmwn5mMdwYO7jWofjKMzhSiZZ097aqFPcUrE9o5IbPouFwC9nbuJOr
k22EBTNk7Fub9HXDRKYd630la+cmhUKyxRc3upYdomLHJtF1PpylaclhzuRzVJT7ibxRurw5KSxb
dNhNrTU/k8k2fHMNo9IVOoI1TFVCaD+HMLnLSLsNDSMr3cp11w5t4O6aMnwW2Le8PseMxLqKK/GP
42gZPqc6JJbnoEoO3UF3euB6uf0pqxG709hMe01JzENsNsaR43Y61oMYgmbYNcbPsDDNS2U242PB
29RP2YMEfTMKEQHQhNaS4HkjJ8SgTrsjlWe+YvupfBbW05/EhgpQt0/POVg4cH62Oyr8q2weycsv
oJOWJWJtuC3KXRKDp4/Z9VrbymsFCwlKK+imMT02Ou/wkS6cJV4lU1bLvkvyodlEwCPIC0qYYk4l
EBqseHonBiODGkycv2rWU5K1j33V+7JuPyw5UpGs63c9tQ9gJKM7O8LOaUnj1DRVF5Dq8sJKoPPZ
VXMq2ha+LgK714ic/0G2olmBtNmtkNGcFTyLPjLaIdGDwbTGJVhAU/tQ87DfhCrw2NCxmYdN5rMm
sje+XK+yUvM5V7UBNdc4ttjrqL9y6VnNknK0Tv1JD5OPiOrKI5JteFGi3mem8SSLWQ1CkXe3pqFA
xlfnl96EugRl57YTU+5NrdluE7P+OUYwDutW97DlHpSwPqpqisBMGM+kyMpt3qJy3+F36/A3pnby
CsXurtXnCbUZxdeyJt2FJFdstMl56xFghBLbfAfsRFqJ6Cb18rmY1SY2rXljqdScU/9ij8tJl/aB
5LO+Rd2D3JlHLKaFBOMnQLKsvs9unEwDJWhWznvaOQ+d0zWvM9un6sp6a5X6Je1K8Iht59yRvdwy
BVYYcItn4Nk1eDjDa8dEf6rUGUDH2K+b1YknHqG4vCa9EW87zG+VXMa9M1jxMQ9NM6jsaAZ8h8hX
I0mBRn5cYVyvDDO4sS3Lza8Tkql2vgd2ozMgaoMKIYsUknpU8A0T/WGhAhnNvWpD7U9xVvhZXjNn
R/2PDi1K2c5cstuKdvw4LrN+Z8C9Cds+3QKGf3Co6F2SXfp9zcXfD5iQt7Jf92YxXZLw08qY1vIE
bLIqC+GYxxYW0BCIsU0bYNglt9iaLHdKW49IvThTQOsWyEqWh0kTgLSCAK71e6mWG16sp3zurjx/
7TDYCWHT+ktHaX2MQgqiKS3SS4ZRzau76hLPFRN4iuKuTD4avhg/0nkKm8V5GGg4gnJskx37BZJ3
zNo8v23r1y2JLK9sBZuel5+zEx/B//X0DJERb3OFELXX2cR6R3M8ryz38eq6pSysN+VU/yjLi5jW
E5JJsmFO3B6GFCJJFfcpRKrZvKnMm7nKzO2kUIBJZXS4McUAsRGE/jxHrqrXsNAUJQatgOPWM2IR
bSonnz50uLn8Vr3mcWcr59hkTqksYm/OS9BRr7gs7HUeqCgm1EbTHwSEj9JpmQlNdVa9lbIrtjUe
bFcuAO7dFaz0PpUm2GHG25m1YJHXSJ03s3hGffBm0tZy6ovA6FTkUO1gzUn+KtrimDiTuUuurOiO
GqaENvjdOsPewltQPgkbaGT4aQyLrzer6vHm1X1VwPiKZigSBR6DVmsxNCz6HiSSWijblAQmJ1p9
0RY0YMesD+16NMfuCfj4djLpB5XxCcvnEb/JYTRM3pFW/KikGETq4uqoZuMdDpdtqOqxO0/r5KZa
fIVBNCi9UHGUDfgDDDA4uvFBQWnw0rSFDVY2xe34e7Q8Hs9deh9OHHuYRsZ4ZkEAurezg8L/VbHn
expBPoXaw+Q0zwRTgNUd2GmWMoIktdffyxRS4vzBIjKeXYnDQM7RGtjioctnqrXlWAsoMteUhmAi
E1JzGpH6zNkJjEwcMggcpHJ2vVPsaWYJdj9hGweAakaUvvYlTJ7GrK15kvW9ObRguzh5inavOCNb
sR95yFiaU7xA/av2yaJ9RHp8NvVDhU00sOt3c1bFztbe6hRC89jC99EvMH13krvzuwMU9TIWpXkO
o3CvE/L2+jUD05rWDyT0Hzj+GBWTNdX3VhjZ0CUdI+ctbi80G/3QuywEKKRry4yDwUGzWpm8DHFW
/0wKpu/pEp4sp6PxadWNYVnzU94V5MSryletFPfG5GCftfF7KLIBkCpj+m+SmTcQ66w7haMNLRwm
s7c0uAGIPNc30xLF3zbICOYoYGjjsI9u4Pr54cqWgIKto2wpMLFzxEjSvgV8NcgltS8M+N6riqtL
x1LvVFWfbktdtW/BimHXZTRqTIrwwuvmVm0tp21qaaHfD0/d2pm7sJA0K62SIWbn1hv2YHZOjIsN
y3cS42uea8pOhIrzUMyvjaU7pLrj6RFSGFahQaBBAbC6q7Wxpi6O+42amhl+bCiVWTqrtmdlurbH
5qkeWbm9eOkQ3mrxRJEohLTu4Uga+6Lqbhgo6XAyldaHAAHzUVVAeBtxv5+w6p8akkEbzYrfU5gI
D4UzpXtWtKx3hX21GsWGIT+McLErbiNwebRe0xIYrSK/EgQIw+zRzPqE7U8MosOYfCtRkQkmrKzL
aV+wC+dBVQfzIJWFKaOZLbwymJp31hTtFiLLeAG6UzEvEZYr0V6s1VyADmEWIjnDiWGr6TlKdOfI
uoZsJ8x5P4WNuNENCzO7tdZ3iXIFwOHITyA4mLDcrGQeP3pVGJjbdbobMzVokJsy2zf035usa96x
l0FRIjx5DLUlutGMyAwSox5+LHbnfMl6JJvLrJiajxk20BtR6jcNXGrSh2B83FZZGAFFIn2adZmY
nhQLpYCshP0Kg6DkDZoZ2SXVYBDRutQvslrVx6W4klRhe+ZnTSrFhSUexYdTlhh0yNW6q6bolwRU
Oqgjij2jsPBIZKWmaHCYC3B30Ng7JkLKQ11m09HqHEnjgXtuF0JQUDdVY4SZD6SOwqNa6JmGQu6H
MLRZ/Jh8Wm1v+dyP4znV5IultdZHQZ/vwk7Qf6gquVhcb/l4RqNmN9GgjOWeqkOMVw104r2XX+GH
KkieHGGJtUYTNol+cGsN4LSn8nW8S/ayOxAjBHGglTahqKcHMr+vBrQdwUYKL9ZKgDXAAwZvFRlT
zqqeX4CnRCeN7eIbZZCPcQwKvGLO+hJq/SFHlwz4+p8joLVBwSzaCnUHa/44HAsVun9e071Trxv7
YWnCfF+MfbOx2FO4NfKx25lyvTPnDoCjAyZiTbvnQTrOmYp2uWuFkzKDVbL7kf5vM1pclSvkfts4
sXXKo+WYla3OWHEq99d2nND3qt9yky5BbCbKfAUGRhcnzpwz5D0221iLh2nT+OQqVt5oZe904PHv
MHaMpbOwsrPSSm0LLCI9k8/HiCc5H8nLxI30I6Z+zbhkp7jvu52WDOWlHXPlXiHu8sJ7oHmYShkC
Ik0QqZdOi6LtOEkC36aaFvgzlDT+xrDb2WSbSdDXjpPd0rtnHk2O/mOe1OlBbzXW0egCOo2jMO1k
hO/pSWPvFIUND6pih/fTFFo3Istg8RiGQaMcEvLjlGXPAmrfhkTUqVhXAUlhpl4rYSEaPm+bvNlC
dl72qQ5ZcdXZ20jfkFHypFPxnoRU+mMZiYOyxtlzNkb90++KPjiR/qlZJ2U/xU770kdxzci4u/J1
quFszOoQ+6zXqXw0AeOo6KqyUZdlfAvh7x51fVk39Eun3i7qt2HtxZkMfpF4+WiEXr4WxgsLkHAe
TYpyCWcosGo01m+strFPNNTEJUTr9DeCyHQLbRy7mFsX/frV6hl6PMh/CEHrbB8ncsiXhnUXrjMk
ZdCIGu2nD8WpSaLyGBPRQ29iiQapiPw0xmx1UjtNvxr2yumryNJwIzAkYVad6rdsiey7kI1Eu0zU
8madS0j87HQazw7rC2N3bQuk2VWGQJX7teqfnD4rtjkhCvD6qTrhwcDMgKsudn4oCi0ExVdO5Rnj
fR/06WsBWgb6dSlhJwzWfRwtjE0Us74QatGJUiufM3Ni1m5VmsHankU7N4toN5FW/Q9757EkN5Kt
6Ve5L4AyaLGc0CK1JHMDI5NJaK3x9PdDVndVJioRmIrVLMas2WZFMzo8XBx3P+cXsFvkHr1qpAYN
JDAp5/tS2sSrzBeTGwBewWWKfAKHuxz8xO+Kcn0RmbdpIcn7ptDln1ImOnCcJG3dqXK/abVYutJi
DuHOatPvQsR/ij4IX5S4qquuNNH5itLysaw8+6JItOtBdPlRCaPyIhIRxUfOS8QapNJC8zZ0ZQ+F
5Creaui1uQsSeckeBSgUROw42ngp9CxELlISwTz1Hytk81A9yPDmWXiV6lw2ihotc9AJ91HBcbtF
CrqHKwh0i3tH2G81T8FTrUBGo/Yb47VERs9aVEaZfk87e0Bdln6pLQQDUTSxjo1bG0dViTR/nH6H
2GWu0dMwfwBsl7EF4smwtd0Y5KoW1foGPR/tKoZx+qi2ZMhXToFOhgDedl+5WHAJMs4nrip1O10n
O8K5znVeAWKz0B1f/JNk/f+r3jPEXZU643TV+z73/ufiRxx8LnvzT/4se5vSH6ZhKJJkgEtRqXtT
M/uz7G1Yf2gyNheqoeqipXyg7lp/oKljUmQjqSLqInSYv6re2h+WDNHXMnTUBFUDuN2/qXqPqBIq
lFt6NXB1YMmAFB8VvdMYUwHOwXYt5bV2a+lwPEsdFf9FgV7C5sOofFE7HJEl/vwWBXwYHyqF6TFZ
2GtD1NTIz68NMDJgZoT4ktpWtLNR2L8JfFn6E6MBdOJrWvJXv41KpSlRRod/MnbeNFq2QmykaJ8l
6FbVjUqCNwoiHoVIXJ7+aSOiy/tPMwydVCY4SkuVRzVg1TNQxQHOv1aRb7qRhCL/SW2xejAaWQKM
E9r2Ze6bCaA4Py+M9b//OKRwQ+LTMkXx0Ry2gmcV3JnbdaDFiPEaGG2hnyTGYGu95FLUpOJGlH1z
74e2/3r6059VF4z33w2jSaQmL8kiP/xzYVZGikvQDOTlbMGPLrmIBjslrbzV6a9In+u/75/hmQHW
Q9NZO6TTP3/GCLsQ0aSyBUYOnyPhxniBrS4C/VEm3+fDknIGt5GFHnbBjV7wJgSc24FFrknCne7L
F79Ykil8q5YKrsKURowfu1RLv40gGWQCKA5y1sKycZNkRs3ivZkPYJRhYGGwsfklaPvAX0afcWRq
aegetmvZbPp+w+EpXfRZiNWST63kBTQxb1uY7bGL659OUVRXTOeBIkcpzQz+qOL/3hOVfhB1KBCi
GPB57AF/gCEp6YlV8Qw1yUo+qWWjHoWqdV69Bn+uGN2uu38/yqpBQIJLwqoeE8dMsvhC2ofdGv0r
Jtdy3qTOmsU+0/PxGDOBaO7CEfznRyzIwKiMa/W6SXkWBQNol3h0xoKh6qoT/QcmDoH+8/jllZry
kB4WjEIar4ocio+2Hv4rk/v3HQIgBnkV2WInYrX4+SuyjmB1LSFf1gbkNgtuc8tcjqyZCP7FWiB3
RJAzDYAnaEp8/kpucC9WJZvad2HiwCI5NfjiykseO10RV1pbClvdUMuZFTi0OponReagk1SFMCOO
0UxKwOXWywtGsBmsJKAdL52amANvU5mJ42OA0bDaWQmqZLLpmKuxhXxIehbANBpSJI9BiiKOo/ww
zUT1V2afiwoGF2oWb1upDkhUhHVMXtXo/DepSItrHA9wYYmRyW33ZoKv6vb0pvhiHIDqg9EfdD50
abwper9TPEdWynVO1vvAszve8MaxDoAM3JmJ/iL+MJEqJ5qliqCExNFMl7VYFwmWY2tTF5fIlG05
Xx48oT5IonOB5QDeer6xjlL3GAh29m9jrM6nQfzJRFhovANO8CPKq65sqaMQTtXa0PC4lO2IwgJp
89PD+Y/riI6EHgcK31BUzRxwip++QmHeKL20XPcCji0JEg4LOA4iXjJOs1VMYX36c6DUxuuYGzi5
SdOQdeAv7NTPH4Ss3/eC6MPU6gwF0HJLLW0pcqeoF4Vb4jnomq78KxUSEgaA2kKAx6EBzE4E0ApB
qxFdZeEUrMaNzFXfOchosSHFl+nVBZx6YDXUd5NXm0qWtKrMrkOAmgSxuYiCAjcP3y1VdV1qNvAc
ux1eLjibgUE30CXwAOi4RrZVfeyDVqWWosimOJFy60L98peGGYlPBkroyYJilvuNMrlEad3jMF5V
kYkDWBmaXN94mVTSmiwZvPw8R6oXZLKGgxC2XZ6yQnHcd2+QHEm6Yx8nusmLWLcVOHqYQi8QbXBf
5ZwAujb0wP6Z+rXwVPSud8jEyMeD06rugTn494Fptw6ZshbQTCMYVnQfY1FewKmqZGXQb6UomwIm
8Skn1oSK1MwSSvSORK6zLBCDXVZaE16buRdgjJkEKTy0oUxoVnr2I7RRv1iirRWLSwRi/PvEzWx3
aWuG/wN1S+Slctvr3gon8lGjR5/6De14XDUrgq+4E0h7u3sbxcILfxAjXmBLk2hr5F771VDuJmMa
mAF5naCCBHMlV72DYQnko+SCLCS4qQWKUBamJU4mKOFV4uSquKpqLaccY9VyvaRaiA9jWHGArAwt
lailEQGCfS3g17WXbSF+QbywR/ED6cVgORhN/gROJLl7UgWBsU5IAG5yxRap7JuSDAelNZ7LEpD1
Itcwq1yjd+ybd2jSY7lmlLJwawoBRqsJOqSYcrToyWL5yWVkgCpQoAqkUkRjGmhWvSlzTLYWFACt
H6mOA/A2R/SRpHpo5jihkE8VDliUqQbd76pyGZeSfanGdWcf4X9i5JL1oXBAehoJZixiVX9jqaWd
HJUard6VTPipQO/Y6g1iNEp+IFevpQuF0XzoQkgSBxN4SUeVOcjLY2Ko1XUESGfIEMD4wZSRaieJ
7k5emtjHievYaeVrr0ZmsA2zAmUYAAq/uQt0zwQ9N956GqawThcjzYFVq5HB1KgUfeMGdoalVmT6
EeSwxHstTcOnnBx35Q8KLxpmqcMlGyeKKP+NgYphrYowpYSht7TRphlsONd3STkaLilGylqZft8q
AwkpM02/W8kJU7vOVdQpb/q2p7YLTyCRIMkrFdaRWpoKlPq0gipqKRYFnoRmIWjQRtQoWsoUKHAL
VXHJ2Scm/HrYmpneQL8JM+Gq7MK0ejUcNDQfi9ayhAUev+ljqid6+w3zn+K2raF1UfhThpjhKh7r
N7V7eyOgWRtiz+pSBLFR1mH96pq4V6pK672FTPnjAlyD/awUih7DKPahb1UYzF+/B9B/lXz4v8PT
X1PjvC/zt7fy8kc6Rt4P3/tLS+z/DV0wDvQPZ8mgO/ZJGGyHcdv/HIf/u/8/3KPf3qXGBj2x93/3
H2w9OPnhlaurXM40Q5Xl/yYZJEn5g8NNUlGgGB4sw+PpvwJh8h+aBqrW4qKj8HIcnm//FQhDcAxU
PacwuhXG8O/OzzIIMsf5IE02PvFEjiLwsrV4dLD1DPB+4b4kCzPn+Odr0d+Nj28JXYEBqNxQsXrX
LS6eUg+LOEueObeZig+3z7+bH92oa4MUYhAU8BypAGbCwkan/sMsfpEP+Xwf+LvlUbLAFPGdBjAp
HjMqtJDBqcpjGtYn2669lDUByM3b6Q9N/YRh5D6g5WNFgusF9BXQy6WUXxjq3EVtauiHD35oOKnk
XvZkVTxWsOJaWWVSKdmY/b961Pw9QMrn5j3FrIUmGwaoheT8aKRk3v5Kz30x8MNm+HJOh7//0G/B
RzVITFPpKKn9BuQeLrOU+yOEkJFe1IL6ugraBf7rS9wmdxwxN0aeLU0k6Yi8FxiYXqP4tOZEO6Ip
fgnKmwIovALq9C1qaKf7+Pmp9fdvH1IhH7qYpJpZGwn02lbzv3XIfKS+u+qD35YaHSStnnlSTK2M
0d1XCmuJw5URluIXoLU4Xs3smomVIY3uuE4sIBpRsOMN8akL0GRrN5E5kxyZ2Dfv9+sPQ+NAqyx1
3L+OUaWscQA1eu5g0qvhXou5vLOTmZ9gTKwSabTzsRuVjSTsxaOmvFH3O5J2oVSO8lrY2AvNppgi
mAclMeALhodE1DaOVD1GKI8BCF46Js+WTlw5AtIftg00K90IRn+doXDAlXOF2NUmcoS1p8aXPkpv
phkMLpz4UnMHqoFL1KmwkQFu90g15w6umqjau/lT2z2nVYkOLzjB9DLuKMDgSqLV7lVHpg/w5MLM
+k2CLFdQtVdNi8kgFAJFOySJvAmzYC05JYnXfEvgWVEy3hciXjtBg03USw3iQ89/oW+AxjJ62qST
bOMXyv0r7oTL3oAzqN75PXcOJb89vcyn1skoBsaNr7lm74vHLr7P8hfVv5ASYSa+ykOc+Dtx8Nce
koaPflgovl/nPFHYQzpKadjMLNSSYhhOTcu+8HctlnYl+FKq5CB/QSZs0hjZiM6E/e4eU7ijGnRW
MxQelBwDnLI6BBbyaZxlK4HkTVfVMwtt2BNfdXMURePCyao0Zz3XoDIa+VuAEEjevUiAu5P8Wz/o
MpOCmBnvz6nUv8dkFFPZlm0vCaV4VEz7ucOUuTDJlOaD582it4R9F75hU8XW0q5LvURmXZRWjm4c
Fa9c2Q580NLh5i4+OyG1P5eSscOCzyXtmOoZ1X8oBmG6o9K7RMN/WXsDS38AOR0sJVsY6neNtYUs
PDIG+J/gaUIjOY6pJDkWPpjKAMn9OEqg1/ZLOPFYXdw30hNpVRvitG4/mMFbAnQ6Aj17ejwmAqA0
Ogmon1ZNhVrKUa6MhS+Cc7VnWh7xCf8e6XEEl3iPRILEtILfdEHeDa908n9uzu+U1q2AF1bOuR/z
9n+hjGv0wbLDtIhqMeIn1kIHcI+8RidRThUlEPm3sY47uKSv40Eb5LzfPzoAQLQpmYEQ2hFt3J2j
cpoJr6dbnjjAxsw0C9EKLJGQSpFcIFTKWoBVpPyKsp0USTP3g4ngIY5ufmkD78lqOGRKgRP7qW5+
KMLb6d5PrAtxFPuDFHvEomNdWNYiwzxFmzlwp0ZlFO9SCB4wpmhXJ4zYFZ5cmE9kqP2UyIXm96c7
PzUuw99/iHt6GBc1NnPciG1w41d+9qr7fz7CJmtqU+MyilWJ3mDl4XTi0c1XsQL/dXW6y+pEXBKV
z33GrpXsY92K4BNd1GLyLcystd6FK8xdyTGae8P7nhfpQs4fPX9fSDZEd/WhKUvIQQ4yw8VKQh0E
Da1Fkwe7uvY2VqFhbhytNBlUgq1s6j7bChEQrABT2lzfe9VN4bW3tXEl4wFXRD8KdJWEbl9qyxSL
OjzALXGDC7Tq+DN3uqnBGwUboTbaqLMNLkU5dn7ZJofuNDN8Xx8h74pxH2c87ZDg9qLhkXLndxcK
eIfTDU+t11F8SF2kVlRJ748RzIqmCTZi7YJYum1tc2GE4tzsf9l9ZCFHk1+SEMVcg1DpbgV5n6sz
G+Hr3qN0/bldyM8+O44LQOAhNu9c9P5z3/3G/wDk/5zo4teTSj3+8zdUKHKa59v9MXReK+kIPHF5
euinGh6HCmSA8FngpM5dDIHJP81M6dfRAVfIzx3GmkgCCiiDay5SNMCaFWywa8GZiclTvR7+/sNK
JN+dF4rHcEQlJtRYfyTWzHhM9XsUIZwAFyQxsPpjYt8X6DyoKGBo6A2dHu2ppTLam5SbHTXvci77
FmTJ4KEVb1wM3X3ObLn5dfobU79gdCMAEB1VBtS5o5bvSvXRANQGNXbmB0wN/GineuDTSKiyU9EQ
y9ijc2/8iXbN0d50+zoCFUe71Y/QX6pz16OpZkdbMy1NwcssrT824s7t1na/Oj3GU+2OtiPFHAfy
Nd0tQeA3wN71mZNvYvLM0XYUZPKt1dCw41zX4q3EG0yZMSiZ6vNoR5IIp37eMBYx2t71yk3uzhuL
4Xsf9qJsFT5wDLps8a7pd3Akz2t3vBNxv3TKdOivuzXukmp9XrOjLQhiqsizjGYD79JDjqvfntfu
aNsFGZfEvKDdyLltlZfsP2rQ//IupJujHVcGwAU4y4j8xo8WrK2fnze+xmjLQUXI1DAhhprtinKn
G5w3EMZoz1HxAMhYq/1R1e/l/r6ce8BOxE5jtOdcr+lio2Qg/PRWD8rbCp2ltnHgX5r7NjbOHJXR
BnRKFzfphK+4ILA74ZBAUTprgQz4u4/7JK2LrO6LVDz2eCZ0+7Y97yw0RvsvwviM/yks6BBe19Kf
k1WeiBfGaP9VQupXyEL2x45HQ7UsnbNukfp7IuxDvFB6iXpjQLxoIvQRNvZ5jwbdGG1AmFsShU6r
PUbNSot3nTCzIr5OnOhj1WXMVROKuoxDb/1o8t8qxcauKpaKjQdz/qA62cYrb85aImO9E/w8JbvO
jZ53Mqmk6kGKf55ueOJYGYM5IvwzjDJlT4qIHWPggrcTx4C2Od36xEoZRJM+rmwEx60QV6f+2MpQ
3wfmyct5DY82I/riShobDH2dr3VjZ1dndni0FctYx826NbmcYj7RU5s9t8Ojvdgpsg52noZVyH2Q
26rjeQMx2ou5UqF55jJ/KKKEwGHQd5xZ3VMrY3Qc5qpTQIVliC01h4NkLyqkciGhnu73CI3y3/SU
PkY4iYbcOOZwAZP8l6Jzb1w8sN1q0yGmDIQZoZLHRMoWWVDgyRcvOiQrHHzEpW2nbhQBAc1O3Hme
M9eb4cz8Zw4UgMznheoBHhMULNGPRQ1gH3s/FW1g9AOrUl1Y7IzS95awEChNnxfztdEZW6OOk1ZR
2B3t0L3J0uQ6nwn6E9OmjQ7Zts41Nw35JUa19UFIJPY1clkzvZ5qfLSfy4LSVTWstlKBCxQGG1O8
h682MwsjnaW/1sQ/JKwMHY0w6ElHGQVAocaeE/WYWK+WbvJiI4AoIG/qyMJB7qojIOhFpPmrFH+Y
RkUsE0sVTZYHSd2rJBZWoa8vAkM8lKgRn16yE8FsjG/udamAwc0WdkVEVfw9Ml8zwzrV8ig4oDOd
hVxWiDpQBZN9bMxEs6npUj6vahXljaJCK+ToSQcEPNGm7hai282Mx0jm7e/pGkWIzM87zGZpvilA
cfnhJuiAemiYNwHnkvtt6yu/Lf9ZrBGQrX/GxoMqb7WGaYp1uFC/QtC7tYp91DPiAeuiCFbgtrep
rK/8XltaobJPiydNuDs9e8PJ8MUO10aXgBwnJqtoIgjIKKsG3m3RoHeNGRByamfO4iiGUO6pMtRo
umOiJgs//N2V58X4MYEg1LTU9XCuPorU9niYnPm0VkehopeSANYPWbuGOglOsIsOIYnToz2xogfe
yMeD30MsQWp9RrtLjlqANtjMLE61Ozr3FQmV/7ySCECGTmWxAUd1ZiJtTEHJwgjVvwxQoE7REzmk
5/NGYrS3UanB7RpE17HHz/wG4ud5zY62tkDNF2yq2sGTXmlXZzc72tKWH5Sg4+z2iCqkV/9EjPz1
dH8nQtF73v3D3T7VMFRHH4MUa77zhe+t6a0xnTvv4TCG0FZ+ClCuaWFih9jtLvLzLplj49a642qM
Bl13RE+MBG52Xm/HJq0tNH2mj2bh9t/555kC68pox2GQ4iH9woKI3RvkBV5CAWmtmbmbuB0po12X
68p/dp2NepdUf7c4mqHRZom90fs9PoPggZ1b0R+cB9G/T8ANl9baNd8KO16WSboO7HtBSDdJcrQg
QXY4VlDgkB+C/FlHZrArQR772Gok+Gn1qBfCtYj91yYXkALodqa906q7sjno5g4JaBtvvAWZRkg4
6QIDOgQRlIWor9FHXPS9uIjEfGFBVRbcx1z8dnoEJsLO2D221IwIlbqmO4IbLfSlna9OtzvC+/91
hI5tYw3L87LOETFMBFejG/eO64BmFTdR880WbkXvVxi+CdF91jxr9YvD9ef0d6d+zyh6uC0OK3HG
Sxt4OVwttZsRSJ1qdxQ+ELYRY/jYZBx+1AihnnmajH1kDasNHLzUaPY3Rn2AfE+PwsSVQBkd2Jx4
UhcOs2r7zzqXubC/0/VXuzmvuK+PYYcK3n66iVgiFYMnRV946kwqeNjSX1xl5NG5ratprMt531La
Ru9btPmDn7x/p8Xf62juMj4xle+Xvg8B2wpLhRs4SUBoxk69sNOZJT9xEIwpipkhFnWuDnMZbeEp
4K1ngYqfKy5N9Xr46odeB51ZRcD2GXIAHMm+Sfenl4oy7Iyvxnz44IeG7TAFU1ZWXO7sC8lRbuXu
4DQqoowPovvoAsbqVQTfag2BHf/Gg2wpSFeSJWw8ZFx8VC41F91ytUNkHjcHJ1hnabUSE+MWlfmV
IPBKSZE7favSXe49iACtY6lYNhSAeidfhUG7PP0zYCtN/I7RzlfxITVl7FcpqOorGCbrKlVXJjXn
Jvvl29IyIb8Esp3ycLR0RRMP+2zRo/MRtJhpQAWv8F3ntl/kV3XaAEmLkcOvNgJabwEHe66vZbEH
zOOAUlNXCtCtVI4v9Bh7AnWZJATsAL17CZ2RX4rsg7n5ZqTCvSrVG02OrpPgp1g+GZW8LvCsdAeb
SkHfKHGONhUy/Opr6l24rgCiRd+UCFq5z5jGmWp2KdX9qkVk39T2scie6G/rcHCzTBaJhX+UJi1M
81GBtZ63P0Kk/Grxe4gqYyGWlOJF3pT5UuhUXIyKpYmrpxM99tqNgRSIHRhbDXXZ2LRXTbjuxUeE
Y5aRo64DUbvSzSdTuQjwmOk6HHI6nAua7SAZ6frijYlYZasL61yWFkn0G/ozmPsXpQxuCqVaKllx
XswVR4dzr0Lsz7ShyqIsqZDVydxaGV5GXyz5MfeKorIZGg137TR9SMwL81dykSN44i29fpNKOyfA
Tm9me02sygGH/nF3eZrjgijkJWmHB2hX8JC2ejZbmZyIl2NsRy0JVWKZ/BBRkBY6QoBcM7rfoXKR
hg8hKuHV3lZuy9BBC/C1cO6TtDmExb0QbCKtWWQubrp6vtSybGGplzyadmaY3Ys4nbkSqQfDXZpp
urDNu9xJnjAlCMNwqaN0HskS4lcIJVvw04ItGLQGeF21luMMcFqzUuWDi1SlcYs4ZWlshXQOdzgR
A8XRIVyqRmt3gsiCgBRjC1TBb09Hj6mGR09oO8SlBGkoYoe19DokXR5Otzsx++8w6Q+xtXd1CZtg
Zt8sLvz80Po7oZ3B6k6k6N8zTR+blr0MD2mOyhqBJCf4leGEAuUHGS9/gxjOqtOzA+7Pq9M/ZOJC
IY8uFDbqQV1jd+0xsG+04iEPLlVE5cp65sdMND8GNZuSh39Jwhlke0hiC9467ZBq8ZZ648/cCyd2
yhjaDH9KDKrhxiLGRwioaG3u7eLA0tWDmd8wsYbGoGY5RnM6LDmgeaop1SZs1qeHfqrdURSU4Nsp
ATShY6BtWncTlTNRcKrdYc1+WECNIldoLZDx1IN9i5apNvMInJrL4Xsf2o0RSpRw/uqOJFRX+CAB
n47QNr6pyKPNTObE2n9/c3z4BHKHtWoO5dYmewqzF1W4ygMMpEWkf0mBiWhqpfHcxWJqmEYxJ9GD
Soh9UlRtGS8RdN4CNDsv6ryLMnz4GUhhJbHqFjjF4RXuHf25auPUWh9tVoSBEKAdqoIegm9S02H2
5C2zSmJ0woMoqKvTC1MZhuCrY3SYng/91xOvrEOZ6GYoF7EAT0W5sIxs2Ys3qCLhkphsU+snKhEC
WHrT2ylquxCLaw1Ke4MOoG8Ojl4bO5cWePSsGgFrB89CoLh/SLPHWMWWBwE+M34LokvBxMvMyzcZ
tgS6uTnd/6ks7xjl2uptjFs3Oysuv4VdgSomxoEVb+yoXsfuTz8KuObgYkCRIUtvU/s61G8N82ee
5pilZUsfTUQRHUU5yI49eTXBsla1vykxXircWyl4iroVNn4zoz1xlIxxs20rmChhUXBUg1VTruqt
4p+XhBVHy8WEVY+ZO9PooKkCCdTPq5l9+vXe0cboQ7uEF+dmwwIxX+PkRmi+n545aQICjnHN56XX
l6KLDxUP3JxiiYzQp5PfBc1LJF3nMXmyznlxqAiE6cstho5YgBrqIUyfJOcFUVgYCT5a+foSafwt
qoBLp/vddKxN/1uIiSKsAWBq3yWUnsNwXWRbH4lqFY30xsB9oNTWtYHFrCOhWwuxpO3ebOEizI+u
fyFGd1J6qUXHNL4U+8tQO5bdW5nvUnUjCd/14N7rb4SigDVePhSoHi6Q47vEuP7OyBEpNnPpOVAD
3neHXP/eNdd4P6w086XML9BrdurnOMy8JbKN6z4t1lH/2yjv1DJflO5lr2O1p/JAUUG8a8tMMVYo
cixcpUCnTgQK92B0D156IzcPWXPXVxVmfTdifN/HF5m9FwXUC3cY1KbZdZfd++pRVw7YdKxcpNjR
HfaRNbWa60BGwi9/DNRjqvwq4O3q0sHrbMw4Bsryr7Bs1qJqXJtZ8dxBenL1Z9woloVwS9fV6tfp
mZ9aUUPI+xByakfBcVrkogaxxC+vPOGsPfAP5SQ1QqksaWm3kSGjXPZzofg9c/HPGKmNMaEZZBDX
cVsaFu0NZVEsGa2Va986kYBe52MorZTgm//83d5o/YVgfBe0Vxvxyt7cW+az7r1p2LGmeXirCTut
DnaucS/5uDTzOk0cCHbnAaMwnf88rvDVkWiRQGHYabTQjKPozGzVYUN+9ftHr/Ks9xTfhxlz7EON
WvvKzbZ1+6i0h1pcIcBzZqAZHdIevgBVXpTc3zEXgOQ9J3Q1tdxG7wJTj2MViwweHIMnySqsV6eX
sTbE1q+GZRRzg1BHR38A2CCzssiRI7SMH269kTlSYgHNB+kO7R/FeM26Q+pRtSmqVZMcorjb5PnO
wFAkg5puKBQnaxvJlJ95d0VKIzTbRZmJsJpWanwlFFc48+bSGhPEhWiHa0/+LVv+Lo7eBDPdV3F8
leb2IkScGD1d2+w3Di6/ffpY5NehvS6rS8O51pQrTYMXr503U2PQK1YrnYRNdX/MsjsUl9CkObPh
0Yng160UqA4rWJLX+mvlzVwSJlbAWPYHeRMFkxr6Kwo5Ys3fbDJXp9fAVMuje31nhqlQ4bh3VF4F
R7pqjXwG9Pr1TQGRu897OUY2SmzwsjwWCAHHvJRd/aHGoOF0t9/fM18sXXP4PR9CsBu7iuhqKk9B
IVvkOG2oDWSqELPCoixRqXwzKWDaMcrhg6xGFIRcV0S8nzP/qkxljmbhBYXIt0GR/nSPpgZyFGJ6
oOso2jKQKPP/Up5dRf11XsOjqOI0doBvVtODXEfQdiXPXeWmOjyKKo4pe6mS027FddZduW/ndXcU
UzyBcpWP9cpR1p9xjj0TlKyNQbOJEumZkNDdSEeJBDu97Ux/J4LgGDVbi36VukhcHLEmxqOhRy/j
ETu8RRpfBEa9cOrfccfDolxhi7pU3VsSmUtfhTna3sXmq+tr0Ho7+L7ydeLDQgm/4c9930CjLLFg
4JTB3mMdS9vWlBZimeyKQZDkWy9j23LjZNsw3FXStq95rZfXTfFNccT9zA/7OriPUbu+jBdGljJg
6ouSHrI5lceJZWOMAkbRtT5a3wyXEFw79VYsZvbP189FbQzSdWvFl0pJoY6vXjdah/RMQn7E9Snr
4DZUuuftpjFm12mUroKMR1iS41VtlJvCeDhvvEcBICl6DQWnYT+1u6pYzWpPTg34aP8Lie30CeqA
Ryxsq2/NHN9harxH279VFKyyjRp0e/6gw+2NE2qkj5WzTor78wZkFAkUnHl00anIDZbRZVWQgq1m
rnMTZ8sYrauhRGxpMn3Xle8ZAsaycpGb1szRMjHeY8SuosUqwlY03mvrqtsU4ky7U50ePRpkDEHK
zOMOqvnfdet3SDklN9z1WWOtj3alZyda28gskgw2tr1U5zo9NRjDj/lwzGKg6vtGAuqh3KjtLk7n
gu7XsUkfPveh2Rb9a1Gv6K5h/3AQ53fOqtVwK/rcbi/kObbiFTEvJBG3rrIz+zvagybq2yoSWAQ9
aSUXC+3fyTr+F56A6N/n/nYGxE7F8Mk4b+2b+vG8tTDad16l5SIm5d2xvsjXc4IfEwthjKdtkEnt
Q/XPnpL2Od3T99vaF7e4MZjWLmLeAFLbHhstXfqBCcIk0n82UrVM1OIQRsUytgeh4o0fKrhpC4Nj
Hrc6hyriTYoY0qLQk23CC8O/FQCrxfFlFj9F6bdQdXZN7Kw8rV952KQDlltniEQYIdILdrXUyqJf
hop8KJA80LxH07vxYZzke63GbIEUynUi19sKlygjfw7rbB8ppKf97yBElrHYK3tMBIC/6qG0FKHG
LFvRWAhOureDaF/j6+hie6G1XXpZlFeNHB/Mclvad21LQuXoOrsilLcyfigLqUUJXNOcFYnLVWp7
N32THD1h3enNTuZEWRRdg2lov7eSZm9Z8RZ9uy2mufj/WA+Wp2uL1MUNKlHC5ekZmZjmMXYqcXrP
sJuEUlGwQh8+Vc8LfmP0VCayyluD14BXXhTyNx2v91I8D5RAueDzLrKcyktjhd2Zar8q+b6LHk4P
xkTEHqOSijQQ/TLsYVd0m9qUcFT5lrOoTjc+NdLD338IgZhqNZ0mOxwz8Bj9lafOFD6mOj0KgXnU
4WslMdJuveUmjhT2ZrhFne60NAzpFxv2PQn/ode5F+YlAkqcMy1O2Iq0KjGkVMSn3MXtJa6XmFVi
MuWsIqwHKvM3ZnUpuNegsLdqXd+qszonU6M3Cpy+ic6jrxPoRfObkDxFZ95ZxpAlT8SBzgHtcJTT
p8K8VqrzZnusbStVRRv5DeFT2TiP3c/TszExCGM4f4KQtuLiEXpsN85lN7N+JmZYG534apFaWVW7
3dHorZVKTrsvQcgIOti/mahvfL2GELb/tPI1JFCzJoOaodj6JkYGScT1MOS27xUPYfftvLEZbQMP
WKna+gx4uM8uz6tRIO36ueeBZOtqMGBAEXp4zPjj3J/X29FyFjAMRNleoFqplutIuUshV5xueSIc
vKf+PmzYrGryFts0LnD5vmpVSkjA8v05isLEChwj58H3ya1U0e+4AJRzL8JCO6vbY+i8bPSd6+Bs
dvSNl0zob80QzVEZK/LTzU/1e1iaH0YFk6miiT1WR9ZfFxjGzWF6rK+Xtjo6iXCsatFJppZqm/Yy
BaVGUWgZwKKJMNcRRBGrXm+dz/G/J9Ct2hhS76A0jHkdVWHF3faptSqTl5ZMmya22yYstriNL5GS
XKd5RlKWqkx1g2j4eSM42sSKnjRN4RF7gjtKNjOR4f3E/uJ4UUe7NvcBmVkpwSc2naNbrcsgwbNN
u47JqGN0s8q6fBdjhJJyd+qiZC2KApnqfaqCOoljDFlRNJW+08KyibeB+RSJ1zjXBw585frJN6u9
AyvFBkFoS/XPpv4RFPdBsRP7fZXVm9Ywl7n1SzDmpCXffeu/+jmjeOFHmPAqGhaDCpbX2UEFMZ6k
0RoTNTyB4yMoHDXY43MJeyEqBl3lW0++Oz0/E0F2zAfwXQ3Ks89rM3IvKwc/6n5fyM+hdWzMM+uq
Y1ZAh9tIyToAEvLU3wWb0/2e2JljTkCe+wUed2Z7DPGyjYx13c3teYTsh3H/Yj7GgGG1AXODQSO3
W5Soy2opJz/15sIRv5nFawO6MFJ2Tn0dpNYyNn7UrkPR/QCGBE3QfFkFxqKud65zYQ7mZ/ZzYzyb
+qGRvrFiF4O5pCklq0KAy4jcmiXeSMUFRt8K/6TCyxxEvbaslHzbJ9VWAOCX6Dv0XXeYAKH2dbD4
E+p3rWofMFk+SvmrYdULD6MiXZEWdovWivqWaMVeNh6E3LxKSlCU6hUp9rWJH2UrplvZQwUi8VZ1
0t31eLkG6eF/OXuP5caxrev2hS4i4E0Xlp6UT6mDUEopeO/x9P/gaX3BW8qMUKeq8igPSYHA3muv
NeccfXiZJGLsTd0Ny9AVhdBphU1ocLTSa/zfpj0o5bGyGjeaOo+Rs4NV3m3T+4LGRLHWRAqXzhhN
93ENU1F4Lus/tSEx0OZPVjBBB87N3JPDhzLakai9D6fEn5XLuh4QNjtl4+o8p4ZwrKrdqEpOPClO
P34t0MBjeL3SRk0jvwXXosPqrarKa8I/4vQ+zaZNbry9SOlXzSXSxwHK7uQJ4skqNuKUem1TQcUi
1HxpZ7sWyfZcxO28dsEiEmko/JmK+bKw6jblVyPusisjzXybrsrbBIpZ7GuMvFL5paj31vQnEbdd
8izD/gRrR6MxdhfhNJtj0KXacxfeZ2j427a418BkLjzAFqPsaPLJQ3An4Kfa8DVVtVv2oA1TORC1
C6Q4O1FOTb7aAsuSPS2+FFl+HoFOAMJO4LothK3TW7Csl48sPaq1FIDtcWrcD9Jcu2ayuqrxQNeM
jhHQd3ijS+8MCTBl5nSyvG/bzB6zP0aTnNSV+CzcnJNyIkbaNjvNQYsJGQryXoD+2IVeHKyxZBtD
4bGRogbpRBekrOql6oMmXzrrMZofx/Qw5pdx8Wf+2F//W4Nl2mRO05As+VRnJ/5Z8s/x0QoGbwWB
x2ZmeQ743JS+eTH19M6hkLe2zDl7HE8jOhTI2L1+Ktp9I//qIa7PjHVnArjl1y77ULo30wzG8HUJ
X6XhK+dnhhRkRN8lBuHnuXDMUy/Nj+H6FsqbVEMnXACEuMz5uc5Pcr6lnHYELqhkhXiXUWO64XQs
imObeJN4byUiMetoZoRTiJYijWtPXM70cfxIaDbAGd2u+DWmJfsLTimqi/atSLfl0B7DfCGocPZF
ufR7uJozphe42RuznDeFekYQ7PTCSRuPk947fe9NBZbq4t3UHsulco0ud5d2eCS33gXq4pCSd6RO
8gAYFxEfuAM5KzhF9rJWW62f/THaDwBH9aixE23XlqOtcpMKZMjPrDoCWGXrOphtfJmFyMDrlxqA
7zIk2VzyKc3sobNojSAwWWfHlDvi8AMlzOyEZyrOh6OVXDT1bIgX6JzO6CJIZyYmDTHZCe9GeyfJ
8yFS5fs5R4WiqLaQPaf0VVeUTiWzXc7pZvmQ9cnGagWX+AiPgNQS4m2JCjcf7ov6s51h8ZgAr/MK
bm0aKMp9aBZ2nrWABgkJYUAydwpKc7C4hcZ5dHCt6dGyFrvuVM9oXvU2w9mK/ryO3D6C20ozZaha
YPUP5PLaGoC81noaOjRQPHtmpLpWPAMrOGVcAat4T+AVRI3hkJm/YcbvCCR9wCYSFO2go/Sv2idV
QpfXJZs53wLttI3RxW+A0CoDIfps6Q+h/Dwk7UkmejLC72gh65CV2kda79XdWzTSdym7X604/5ZQ
9BmWcJw7NoFyza/ZmU6lF3bYDptrfHoEObrlxDRmeBDE+rVCAp/PjS0ikhhyza3Na3ZT5qvd49IA
Wx9Cf14Gt10T8AmaDxexy/s9fNUrbUGgRawH5fywjthSU68c9nn3a1LPQ/Osyxj474TyhRaqUO80
Ch7+xmyRWC+8lfHdxB3UhHBCEemb0DNTJPWZcpa4Y+ThIaqYycuRr49B3HpmdU4nGlXPafKg8rDE
Zc+ofhfK1p7hmFNCkdSzt7mqgQHbFp4zAWpzpYroryWvFmFiykHKzjcqT4pxv3aILXM3n3CeNS9V
iNfTynin7RQdq7Ly1EalrRZ78KQeE+WtbHeAFcnZr91CoBuHvQyVFgm0wvTW1Z+avFU6ir56W2l3
dfQhrR1PxIEQnU3abPr8t9TvUj5SFe0QS231saci3I+abIfp47QEwji4S/iMgkiqJNdSQTfWPkRg
p0k+Zkx21nSndW7UPVjNr9b0i/kM/WQAI9j39zR72ELzZfpYVQmgcerJghDkK3fRq16+d5ylYqml
SWfsRpbYtCZQId3KKa7qY1lKpCpUFF/tJoIIVlR+vpyqAex1yeoVu510kbIqKEmDbbrVD43UlqII
rOwFM+A2j04rHey820zCH50MQ0Q7YsXTL9H4hK1aXU9GGgl9BP3bZQlNtIDTy3qzVp0Tdv3jwCbf
3RWZv0RnVXHn7BBjszSSQFQCNmO0Y7BaazvJXVF6F8XNLO+hQa/DWVKfpfyi5APjsbtGQMCFgXlQ
wVyeR9P0JWZQ5GCkbIdTDIfTbWGRDRGhDvfJ+CSw97UmSep9Tf7x2tK85T2wflhldI4itNSpsG/7
92gUeDBVexrbrTyEboqwrAJyalGQjRujGo5m3tltXziqSV2wNme5BdLYhKe8YA5B1VJkmUu8sBP1
W5bnk1HvB1anqq6dJIqc2OoCYdIc2ZgotYhVLUdPxho/1A+WEPnZeEynLrBKgYS8wbYSHx/ZJaZ5
FXe0Zxn7JvGXuBwzGfTlH6IiBemSx7t+eAiLwdaa134Nvai7JA1r8Hysk+c1IRJ3bV14ST1tazV5
7YqXVPazibi5wR/w15gZK1jE9j6kvkFWSzWJLOBfbbrBqOQkZcJNZMB0IhiFFWB+sazH3Nis/anR
KrdJtCAf9pVVnIBtnrIInRbBQEDhDg2ZYj16eyFhf4FAwcnoD87lYK66+7ppnDoMXRC7QTzWH/3c
bObBM/ilQ6t1qrA5FBMUc/GO4pClwPRR2+j5u1xUcGMSd+kFF6yeL8mPqH/sEtrIah5G7bcsgWq+
Xlfl0oWyPfIMdX2277kEOieMBEJUOpInHZQitPrsY2V/K6heVmp6xaQHwU2sUGE3SuxPmebKy2+B
DU4nDXhoT0v0Dpe4E0moMOLNylUum86JtfU8aFA9VPX6AFjxsIk669hjdFK0T6Pt/MwwvUjAFRaW
234RbaUFOMJ9k9bVJpfe5rJ29bynEHCkowRcI9Rkr+0TX0p0b+w2bdu4c46ZULhmYeyy4Zjpw0Oq
f8ExD/X7rLhQgPZdFwAq9tZsb0XIS6TGqdINITGOPoA9WMEEo9YEk5dLmgvtxi507ahWmds11IaV
vCnqKy62CKqcja3Jg67BDgZTRIe4IbM8w+8JgNxgq1KDUfucLLL+FgYPo1G/KMZJmZ/q5Rc1w2YU
pzdgELy9so+kzMGXwuI2od/6WOpAjDTArJG76qd5NGzAQc48cDNSltfNeEmK3Onku3LqXBPEylD3
jkBBNegzIm0QztMcSMZLXCj+OpSHsdTsBVi9VjZ3LWmVcStdVI0tZxrsrsn2slJyFjC8KN0njRvS
i7Byy+lG02kKQsJ0lY5wZVsr1U1rOl1iOIa4bVqqxYwXKLgobedqmb8aM6nS9WUZzk1d+nXWHUFJ
OsCHNsjIHYH0C5MXNdBnpDVB0TpMHqDESp0dRgK/FS7zKqwHq0Q/pmqvOQtqq7a2RFG0yl89Rj89
BPdVFdtu2mpz7jQ4iGaLCp8gGlnLPaWY77N1CkoeTrMaCWEZ7JFKfs7iiynNx7UnfEPRRKcvP3Wj
OsvJvq3eOyX0dFNm85pcfek2BtAcOT51FR4nc19ngk0ItUeSHmdbfG5VQLSxHX4BpnHD/nnQrY3Y
lD7x5XvF2vF75NJLrMVBvPjW7CkK3EVih0YlWArzTzoSlWOVXmbMbhy59dUxfRim3q8WvzfOkLZs
E1dfOSFUH4ZTUxuePt3L8hKA0nUq0bRJ4vPnRL5r6+LQwKtF85UIJgfH2pX1mOHYU88RMdKfo7hy
GsTxVI5pFHpmVHnJamBXnbaj2XwZZIPbE9A2VrjuWNcPpLfYunw3VMnvQo0vCysNLsiyCZI1cZAv
FAW5yPOhlEaKO+LAJVbtpJvLbUGwTK9UJ8vca/jECNgBTVzi2apQJ5ubsL7v2uMU6ayOvxLrN8F8
tV0T5JnB+DUSTkBJj4SfVZxMYGWQTpNJn2dtAas3sy+JlZu1ynEiY8CQFJdnK6jXpxK3ZMTGq00P
xCh6VzZ4G1aPkzY/iuR3D3nmMPTB2Bh0UpCrvOEq2Nm8HCxh8sbJ8GFFIBRwhin0mniw9fRRinIX
OoqzLJwnOEhO6epMPIJzWHrD+mx0lASF6hS6vrFSiQ3dEoISEWTBUpn1ZO+388VS2F0lqXfhsz+v
beYUWnxaVcuVxa2YZRer+TIbcEEYODtldlfsySta83lWHVBLNkD6k7o8rsq5nML92sueXPM8ansr
vFs5lMdxH4QWp+CoceVedeDMBDDBwE+Mh7pSv1RS6Unpb6pLr/hGeYLETSa0bUmvcvI8xnejBR69
P7BuoWZvk2OT0tZoBpTQvk60vi4uj0KcOmEoO1mVXxhzUT+AhzLrQF+sOyWN4c9b2z6LjirkWS2S
PzMqVH2MD5PxvIwN0yoqBqugBbPaSQvNHk53iTW2zFg8dCEAr7gTkWJ148KBnAYDuW2EQ8u2opDA
U0R2zVmCIa+vh8I+1E8KJ43OYJg8PQ7GCp+GY7+xKkGkHEcdA+41y76a7VxvPdmqbM2snYzVTlal
cyLEx4mR8SS6KlYwgUqniPAoya4gAxpY9LfZ/LLyeN90mS0lv/syeWIqc6YrQniDtCtjdrh8ME6m
2j52fRggt+O0cDGr6lzHd+l8fz2YOgXFcNIrTjod85IBsyEf9WlxTLWnPFs5F+0jvT3V8PeW9Z1Y
RMcoFVsuBW8131J6ihNPEX0j9Lh5zIh8XO2cCXH5VuXY1q+dnPi+b99T2jW6qlKZ5W4TfUG/oK8V
OR3PWkdQ/aK8zwgjZaa+uvURGvGDCfOTAlobzI0+cFRplEOcKW6tA7S5WmlaLy60oLC8lk9mTF+V
odtCZ2y0+kTH0ZH46okSDyJzE5cGzNbRsYTE12m9qaPKAZ9nAixAb+LRnq8Lz1aJug1pRVr/Euot
i+zXysLZY/lMw+hUCOMmomjNYRAMUoYCOQVNl3/B0XaQpgMfuLu2RST2sUntH1J5YzYnhm64YIg2
K/8kzbvVhftE7AOpYd+RlguILM/IvwS43oXmy+E2N5Vghn4Vr20gctemCvXnrG00qgfOxpKyevEC
dm0SlW1jmJxrKzctok2Rj5fSeiul4VTRjdI0xR5GavVIPK18tB57aweKITF+FetONF5GJDqR8Kda
LrQ1FvNBczNvSj5b2TxYdIUy47R0lp9RU5VThsv7Tdbei3A30WlvN1NfBp3qd3iRheyYUcmN3a+0
3FY0MdTB08RjmPTgvRrq898lQcpprNs1D1ObqP66fs0ULCuny5kwbqU7ZNLkNTSIU0KVNOxO9NeQ
bU/nYhJeWoIth6w8pazTTQ48oci3MfzE3FptKUWOVt+V4+xmoOwqzqXr7BactNF+H6LRPBixsoGg
yyYd2db8VvTDXgzPdZLgxD9XkekKzeD21rvaqaRmJceU0YXI541Enas/bns1OwtaQ2X8VZgjNNXR
Gxuqv6pzs3F0xyiB6xPSrnyCXraxzMBkxqVD9UmMfF+0z0CvHWultqq0/WBiqRHp5PbXc6R2bOJl
Z3UOvgCnNdCm64UjQHUPu8JZ0KlbmXqoZxZxq7X1uPOqaqbVJGF+mJyCqmBuVDp2CFEBrjQjN2Aj
4XvBqUzl1FZ/uqF8NqJrNH16jhbDE8FbRrrlak3oFvXEXx3cOG2cWJ4Ok8mNUmSHaDkBcLtPm/nS
ziVOexaxVPBVKQnGKqQPgLe/nDYZS1VrvMFOtBv0LwDZ8NNRhkA2jGXWDf2lx5clCdJdo1rPGqku
dCeecOk6ZL0fm9V6ysppq3bSsVfH4xLOQYeUVqSzLQvbIid2nwbk9a+nqkA1XnrGnNr5KGzZDuWl
jTljUo5F47Fffs/3Zq/s+75/lSekKDKn0CGc/AiQp61XGn5g4SEeaLHBN7QlmiNaLF/E1qT6bVc2
eDIZjDHZTEv7IVp1UIBPbEQse4W6KyTB6ytNCKbibQ3VvYbcYNFAl2SeDPMQBxTmf4CBS/U6d4ii
m+Ukh5JbjoeKkI75VTFmOwsftehX1Fq7oc72ZNu9xisrtzUF7bo4WsoDor+YI7gb6asZXxr4HGps
gAkFotOHXpzVXiFP567NZ9vQ43sOJagD3LHkoG79intzB0LwfZ6Q7urVcWm0rZS1JEqIQmanRs9I
ijkUB6GJhShL0cFP3F+LN6mCYzQHQZoOSss1Xh6i5WAK5znlK9t0cRE7YvQEdbXSKfOtHkyBSVaF
XOmuqrXAXFbRado7jQy3QUgjiijNWcPTfZOsX7Ua1G0NSkWg+9ZxzrDa3p8498fWk9jeG2l1JzSN
Z2XyruwW+teN3xHrEymooeYHi3K1a6xdW8uczbjDzNEiMKi29eRt6h4KGhehJe/E3qCzCTu+bzVq
prVyBfWUZtvIVAknUrkB2mojy3fqeorR4pvT5FZAGjwlb3Lk1PdahI1lLN/Nq7MxG/zYkhmCDf71
z8BifIVZVcO/e4YE1z9fvaJhtXorxeAkmXaNTa1Pyuu5h7QkXrgYJErEnExJ9arH3orEtSjNoadg
gCx6Z0BLFLSYXqr2NYcV6UJE0XSF6eigQlf9gp3RzRjrZPupoAnTUkrPSvvQVUYwT609MXUOZ9GP
BvpP1jkCcSoiehnExumX4QGUy3tt4T9oIY4WbyEj1/lLax+N8GMd2CYFwwe0GjQq7WCyPsb606gf
G2NXWCN7bue103GOS78bEk8Zzrop+AZ/vV7/cDr2Rq3eDd0QdJbqEvaKh8KyKQD2/QBH6ti0aRAt
b+WyjbV9IYO9Lw+W/tyInVdPkh2toivQNUhFzxTxakqyk+gG1vz3jnu/psUrMWOTLerwiobxgpdC
QvUlxUEitL+SUX6uJy3ncZwCWl/3hbkT6k1mRN7UbxdtfRcpO4F/EjSFATLahtMmbJrNIBDsWYp+
nNClGgY/lDRf5EFYuNhD/Dln5XvSFTxhuSvoE1vtp7nMTjWbz4lCzKRlZA9mKjlShpheQH+2pvKR
QBg/yiRq69047dk2ttzgQd+K21ZiHcjGL51VqurqzSo9RqBLdD5/w9VfkoEWY2i4i6m+9/2IUi65
syLdVkb2aK0kTauigbSu5aYczcI1RNWd1ztAQZJj0e6b58UrleRAassdzJjD1GUHU183cSJvQ0Hc
iKXJqU49xEl5JyHk6vsuCDkTjIXqN9m4UUfII4wtpPwYKU8Z2NH0w0o/0uk9YguQyDbJDr3yXk20
2vtzpJ0m/W7kzFaSFRzRiaRhIgi5l60fafdiLS/Z8DVjtyqXkzpu6OEjExRNnw6qEmuenmFTOF7H
160UYcG8MFCU2pJXuETynUlXxhK3Qr+bp7usPUb1Sc2PUnxMpKO4fMzyNc/7gdvQHevMHwThjlDQ
kqVpFVMnDzEmZ9PyK8bY2RmnUTvn1x3wsYmz+0XnQNoUXt6MDhfjs6o+Ws2vFeSNHTsurPLQ8ubE
YSUySXCJH3TqXY0mfBmT8Rm5jVI7K9IUAgJ3hsoBDK+ssgOMez1eLtYlE87tQPeoPAqhcr8q7UFj
S4tURoEbYskZvQWdhm2Y6n+9aNM2LL4IKUVucRjED0mINgpc63o6pqnXCc9z8tTOcIV3tApKUqOy
6ZpT0+1lLagVyy2qZcfxPzev3/d+MJSTkJy6/qypRJcw7WWYFtG93E/ZrhxM5TVd5QB30T6v3uTZ
OijDvdrNZDGXImk01vtQDWcN0qBrje+a+NzHks9Jy4+sBOIhuKveK/vfrPl3a2RtVEE5XuNx8uHO
jF+KAWH78CQkzwXzov7BrN20NndqvDMpzTeq8SlMD9prmW6FtvO6RQ068SQVZ6z8jDWcLjBH5KaR
F4UE9nTK41JITs56PIUN9+1Jyce7JDsZXewRkB7kcviqx3cxK4KoEfBDjcjAgIOfmdilEbRbjjOF
rjqD+TAI+VZQOP+IvFENmekRpaQnDnQlhYc6+iyi4sNqKm8drYOoRHtdXg9yzei56+DfGmh7CWDN
qcOtxPQ0lu+k8XWGj5BQEroADxlHUrVM/Ql0btubg9fG6JZixZXHJ7iA5AR3zJz3Yv8ht5OPbsqW
aX3kNDK0QnR7SXiY60/sV01HL6PmJ2X6NEzVgzk8SOK/cN/f6BRuM8LUOOraYUIomEMVLpnf/yN7
7LvXvVEmpXNRsf/xumbnN9axNn6mjL+NBROTRKy0hddNGWQOG/GHgskrdfb/KqlKEGZybaIAW1rC
pPmK/iEA+87g9z/P/cf7fVJGHUTc/y8qGmXuC4FNSdG3afI2CqMn6RJ7LBNZWQ3mrHGiXPYL6w+k
8Ic87uya/mtktW6E5b38rWfZPz7Ld9/JjSoJl7+Wp9ffsdEYTbnZD7/qG3XQmE26mVV8JWJxWhhl
MQD/kYbmNpTHXHVrTIoCxxCA+NQD1/331/1GGnobv5MorZmFMv5mNptSKwLFPHFst8N8/Yf453+f
8D8EOrcJPIkY9cKYCBMpprTrGmdY+yCqqbEZjo/S1khFexZgECrKlhPjPtE0T5VfwiWnDD2XFrOV
kXWYzogUViexHc998Y/Y728/2o2zNx+zVYwjFMcFXW9wsXjVN2QPRHV9yIZPZtDbZtiU/RNqH1U/
1kSo66RYCI1BjENm55whOAlBBTyExaOs/dC+exv3w9dR0UywiKktXHrOkFL//lV/c8tLN0LGxiyG
rhNRuvaMZhf5z/CzXHbtltk5VW1ltCsvrAZCb8Pw+dnnvf4e/2e1MKZMUgVLJ7JRdkSFY6j7s9e9
efSNVs2aKWn5uIvsRqgPNdogP3vpm8cfIp5crgNOxLLfi7mfzD9b6W/zfGJwAmU0Lste+lhfqs+/
f1jlGz2hdGMqkhJZMLTFYDlWUWch8xi1axot7ZMZODyN73NSKJSA4Z0lXGfWBIO0zBen/FCrr4wg
BOGgpruEaqJOwWLJ6pZJhJ9Bym3Wz3IkVnaaT9fpfCJawSj9EsP3sbm3ZDHQhcc4GhFE7aRVJ36Y
h6mQ7v/+a10f3v9Yb24hloacxpJMx3+fTw8LWSVTO8Ji6KZXpW7ek5pfMQ7nn92itzk/S6YVet5w
KxnpeW19w3z+++/wzaN6G8mjlOpQSmrCah8dqvR6Vvj7636z2t/mHurqUJO1ybUZhYqFGAqjENJY
MiGA/ysg9n9e5P+6/jfVw5iKithoPAOpHDtreVdWB1F9rMa3PrfoMoYMkLejcuiqg5G/ld2Zbb0q
XxpBQOiW2XQxaV3nTtV8FOObJTyExksiv4JX1xcathA1IKF316mlQMxORGunyv2q+aMwJ4WErcs1
2/lTkj1riYuW2TYZ2aRWIBG+ZDSx0xtHeQiM6SLSRxR/J+mdJn1Y6yvdZ2eMz9J8WfUri+1StNZJ
aPdzekoqZAdVw5Dxraa/ozftJSoVdJEoeKJ74gzNdoWxWz3MqujWxfMY7hr02dYuGv7h+v5OE34b
9ahjCuvTgUyiazYHh0GET4xqyNZcZhr9OuJHy9EiCeJG5dachFWa71YU/yh+ThNv1stutiphwui1
n5tjFG6mf0mpv7vJbxZLuYrUWEA/sB++zMf6H3v6d4uaeGO7WBKhMscGuX45vmjgRZGC0h5zSN1S
I5y/He24ofXnSHKlRbdFcYUwzUQiMty628bZltP+1AdavtA05GIz1TA0+RhV6y8x6c6WWqI20O/M
MnZJFgwkmstzom+jdVNEihMXyWGhn5wphwI2S6L8y9n93bW6Wap7NZ/KNZOoCXYkEEw/S6FRb2O0
xo5pdhvzssmJaVzyr8SU/zaoqLcZWlfYQFYU3DGhxljuE+PERm9/theqt/DOpJuGtiF7bp+sZDB4
RfqPQvW7D31THklCgeO65nXjqHCskU4HYpLpZ+xE9TatSQTXUYgDoeXSB9PRH5021NtspU6Qyy6f
8YoYv8JH/fff94j/vtVU6+Zxz/SoE0ZkOtdski51u5+duFTr5nHXp64Kp+sVWH+tp38lffz3hqZa
N097MZiWpYYFtZzVBK2FHh0NkiEikzB792fX4+bRU1MWlClX5n31Nrjlnx+96G1YUUoas5iY3Gzt
r8bw6OL87GVvDjRFmxiWWFEnomJkzGX9I5vhm6t8G1Uka1ErTLLMEU4ZNgYC4CKqHaNTAiX/VwDv
d29x8/RlMtmaJkpccuUZSvwZ9bsUUL2V/SO56L9LXdW8KUoGMY0VQepZP5fpMEejbeXT3qSducgX
zDw/KtPV2wCjNFcnfc5IzpULZOYbq4/8n32vN8+k3KjjsHQSnvrn6FH42Y1t3j6QasXAVmREoEnh
lqY+nva/f9pvVlLz5qHUw4jozetpJck2GSIn6qsqLr2/v/g3y9MtwVO2QAoXuB2v3dpp3C7Kz67G
bRZRvaQanXEucdf5y1Uvbv/9835z591GERFh0Mjkhy0g4RAF9wTXZ2jm7pol9UJ1/cebfPP03OYC
yXpmRn3Km9AWveo6mC+oqL6U7mcbzW1AkKLBC4k6Mh30pktsXZXcCrnh3y/QN1+ocfNoRpopZYPJ
F6qFpMGR/PCPqvm7173+7/+nfWCSJ14sC59Z1tzpQ0iDv3/c//3O///zjXpL8lT7SbMya5r3Ip6w
hUzAFE3aHB1S0lmF+XONRhSP+Io6vBpL4wqziIVrq6O5FGVbZ5yVV6i5zrpsIgDG5tHEQVorDD2L
YFqf1HK5Tvr3sSk7iCWv6aBKHT9ZheqZix5UK11ZJZD00aVh5qhEaITl76s7QshEpApvK4csaA4H
ncC+ec33qtgj1XzokHYnOvNz0mQL450RvSdxyopo9emMXOK8DNZ83sp96/Xk+5mlK6z6IY+WrZXy
4+GPxjC1f1qlyI9xJo3FpSPPP1TvTRllQiHjR30iwA51we+/X2bNuK4W/3Wdb5YnrMKSRG06kdzd
47V9DucnDb2RgICyMh+qhesTvk2pEMiWsl2s3u+zdrd0OjOMndEvzOWnTWEcy5DkcvSpKsnls8Wo
vLZH8/PalciqXWtgJpKr4BpBMitehgwgEndIBYNIxbDDT5f13GSfqfyO9QGHw2PJ4LBUNyuz53nw
ZxUdyxoRb+hOTeEm6LyT6aPC90WEkaN2nZ0jFjbmGR/QRpVSP2O6sSJKyhnUa59Qo/VprwyvY24F
hTkFWkyTBIX28ruSf6eQSuZpm6LLkM597gsWuhtmto3ktPV2lr9o0zuTPjxlXXmuhX6/ZAyVRiaV
mJQ7pXJaJGUhGpNMIQN2el46lNLjZUEyHxVcifRkMJPDoIZGihS0hNh9Ybjv4gYNmLrJY9WZF+G+
6tF8vkvSYg8cNuu48rM1e57hf+fJc7XOXtXuFd2vRGb15DkOUusa/HAqnldQyJM23Qk4yBuV/7Oc
jChkBdFVEIwPi2zzGNT6iRwse643et3bbXcHQMMpk8FT1I+8OWiL5qZ66SiT9FJ2DTZFNOl8qjFR
fuvEuIOa2iQWqevTOPjiCtkaT0oRd/dzU1/VX4rW3S9j75o4KQZZcNFtBHNyQTdtFKWXE1BuCJIz
JeN2RIUfGbkDVnKtwU7E61bAYKWeAOy5OXJ0S8sAZZiOxEfQeOsGJcsYIcW6Dhg9WQ1dNWy3Utj5
46STdGrtJKyeVjjjqSq82Og3A7O2Pom9HLFC1s5Bo3/1Y+gnibUpydaUY+WjjJBOY9CKGNCahejp
ieyW+cPSKteIGEcXiPZt81MufybGZcHKQJPUoR2CNNWCn1c4pjFs+1hzlqvvcA0RE/3KrfrOXMlk
YoKi2QJ+BEE4Wml/rBn8NrNXqP+PszPZjhvZsuyv5Mo5XqI1GHJlvoH3DZ2ks5OoCRYpUWgMgKHv
vr62k1GVL1ihUK2aKEIi6XQHYGa3OWffrxPjd+fkygd/1+1IhG6pl93Iebiygjsrfhsj3JoWkoQS
Zbunl6P7YA7DIVBbKkr0RcOth96CX70Yow1dOj8QywANOrKgoGGEw2mwTORiBSLMaj1k80MnMQRV
yEZNd1Fwx9ziSz1+MXkSkUaNNAnCPlzmoUYqlS+ayFjWEwwSxr7Mgb9whi9wj5skXqoRi0mOMnXO
N4NzMJE5iDZGzkbXskTtm2ECeNHKwVa4r1JnEfsOcxLB/OU4G+urZBo3UKBAD65Tda9yiXDgrXfk
ggk1VnMwCszp1InGnhvei6UDL8gx7zxc1xh3wIfb4LMa71uj801MN0OmD/l015gIzKNgyc1AY3W0
cQwHBXr7gOeYYmSrvhh5DZnIwYth77JBniMvuO/9I/KtHNlzmRwGiObluBG1OHVs0H7z1cjwBCq8
okmzMktgzSmhFcQt2iaoZ7NYrbP26+ixPjtkOkwc6Z03iI1L28SANbmr0nupULe241M7Flsz8em9
npUEmyl3iIOsVi27mNmRF/Njrw56vrE4wqzkS9Ohik9fAuHuylIgN6x3gW9SnesXGitn5vULw2TR
Yfi5EflZKx7j0VtIdP1msJuCU+gzrq3xIUbrZd8+Sgv1Jhr7lVbxm5lmhyi+z+mvs5YuB+LgIYDy
v7hDwRZZrOc2+hLS7WqRBedBfhLRNxkhheeBa9HPDcyHWUyIhkqWqCmfUpQeBSN0tJpvRWU+5mji
pxx78ViwL6fBt9xgR4xHVW+zUaxEOy5rj9qzV+vnuhf73rxClBpDi4HxgHUYAqkoNk5ybPtXqz4l
2ck2n+UwblLNqTzSlGwuyNzhaLsc+z+mtto3pbNV6R1aw/UUFicygKXLfWMaTK3uvRImMzbANkBf
29I8CvOd5Qen2j719WtFRz4ali3wetHCMYzK9ST3Xj0uKv+xld+oLa3SpF9V4snLfzrivk+fmRu2
crGSRAQdXfHq42OYmbxjN/65Tm/LhnEp0X1aP+XJhhW1HUJezcuSU6Sm24GZYIlxUIOPlo4dGA0u
bNUlHReMeKiaVNrgCZaHpjCXQ454IG/SdZfehbo99gU+DbQ4Apl3hXZTEJmQTIkgeA6nO1MV6HAR
sETxQzTf8zZWJqIjU/avTh9e1ebZcB+HZNtSE8ZKNSbDPjMOfkhNODgpWkglIvYLLiWf/O+d5sTp
3zTevGTKNnk3XrU+VreA9Vt9DQNrP8Z0WRuUnQYPa2aa+GXChUeT7jLS1khGQuGBQO3O635H0PsF
08L9zHiLGZ4YYogZjsF03TbWKmFvbmqc4dVPd0i3BaFVi9AlqQuGQGFnxz/A9N91JIzlEON9S37O
dn6nQg638L7O81XuRcR59kqzPFNN3VHu265HdIXhPWmXdWzs6k6jCg/wat4HGcrQQm9Ei6gKYfDf
h1zuO63nr0KuT4mbbuNOlXFPpbdHr5jhegdeU51ju9s1RrVK2IxxGu8GZ1uV85W0nmv5Aw3sws7E
ytf9Ip7xXmLEKlF5jKmHI/uGCSOLGVvEMGMgNdaV2x2RFSbjOS2zdQlyXqjbrsC0mtrH5qIlLAlQ
afW1Lq54v1xmxYOyzi3gg7kdVlI7azOcVuSqP3JMqIGaN0kElYqmwXRmYPpGY+RM9gM+saS99VAx
ORMziMzHHjSjj5kkDU9Z/B0prVf2h0HcpZxT6VCsI3JJ2fmnVKFIo5ofEllhYKPPoBVjEges080B
UpC1yKsES/mmxnI/0J2uEQWxHcz1t7k6wvwhEsKu7OsvpgH6mlLiBUPbGVdeFd21bFwTToCx2QTV
KfCu63rVJmdbzzsz3U/c9wY3VxihKjb0zrGjJeI04oJDWG7DbG8PzVKIeDWznXk+ek7MFtJFnG2V
a1feFGzKZtUt7FaziyP5xEjkvLjd3ZDfxfjPqMLqS6k6OZcI5SBmBHWwSRQBqNwaAp+aY14l2fVs
fOPIQJE5rBwip7K/m1L6pNHGDE8zh2dd3ctZriJ7a4yL4c5vTtU4L8JLr8U8RvPZLh5869ZT9Zph
xwuXJnnSnTr/a4MvM9uPbGuCcNmzeJIvunh4Aor7PiffJLAJhe2/uQ+HJ9M8x9FrXx+T9EuItzrh
Wch5/hzvuoxegxovFS+cPug6uUy8JtZgw5VY92lpMV8hjORtjAtn9NEtMwht3WFErHPzYczOmr66
z+QBhLZrmdv7wLY2UoR3DOVeq+DIIAyp6k1ZIr+37atWx/uC7CdEIq4zgXKK2xNMtAuqJ918y8P7
Jnm08uCASQggoPMQjt1XwyyPGUta+99nMZ57Zn8yeYExb6uCwWcN9adOP7gtO4SJkSHWhxD1p5Nw
AXBLJ0Z0j8Br2WAT7U0Ogems85BRZeOiD68npneWKN2ql9C66229qDFiBD78AvfRA1CbJ7hlTXXl
lo99tu3Gr6maVro7gCu7DAolbEWF5bIxWs6pYCk65ZmpwwsWGR54fMyMbmCxv1jpXUd4YXL3g0f8
XcwdaYeXOjw6dIXtW8olhPtrGyFxO5889yrpx62UwQoCSGseJ86P3P2W4nQYgydXvlmM9BOJXke9
vvPd6LHArJ2AGYGB0oKBX3Uh0viYE0iRf0awvbf8o5UBdZjibW59D9tpLUfCAFThy9rdufF2Giqc
7EeLJmYmyH2bLyrVGKIVurkOUzsYhr55lEZzNDVDY6q4JWcW4W4mvNZd8zUGkC2CDg9WvHUDQAZ0
iQQexL5F55m36wjXQeNWD6IL9jD1rwdc/f6EqjVb5QJ8moXxzgqWAyN20ksqPhAK4f7vxK2H+T8O
ry8uGuApody0Y0Bvjm08wq0MWCCf4w2GpoocYLgEc4zVC4xxEyP3LaJxJTFN+M0hMa9s/TRSQHOy
CaPIvFQhETleDkvIu3JmTsjlfgbTtuh3Tb+/HEJ2Vv1M3GyXhs4Sy/lS1hgi3PuJEkJOtcnAkjVn
0QrDB8iKfdIhgxa7cTw0qbzx3RxjbXJyHCC5GaLCql3H0TYFuiKb/C603G2LEyaqu+vQdQ5w07ZT
jHRqYNhbPe5mV+79zjw2Gc8jO5IExDx4zwa2n7Bgg2ruIgT+df2tr8ONn6NvfmBmTzmFV1Ph32dq
2FkS5SEgnN8cZ7+oH3yq2+Nc4mLgmT5OGAvxRcf129+/8Lty6S+Oyc+o4sHqxeDa1XiUXfvIZnYd
gukZBXGoAxiCGVET8b/MEX3KN3ANxCBiibnsOBvWjRrl3mzmp1j+TIPoOgh//v2b+kXN9TPhuJ6D
Cv28ABuWuQtFEHSRKA+l/k119F3L81ef+VLe/Jdqmqtk31cZLb3SdFbtbD4O0aGwGVU0/EyM+6iz
aMzvrQGlcXsYOBO7Kb3O/Ovqt+N33+ep/dU7+NQhAFCuBc8gn5A6yozD3p5y/CDVGiXZIRwCXBdM
mdQ3I3MUEpzODWdVbnPKFFdteUTqOkJVkLb5/1frF5/KljFGsETRGD/GxtYaHufkN/VFTte/fnDF
p8KlLwr8G5xXR8z3i4oZu1Tj8CXukEbckzxjDimOBECM8siWBV3/IvleZYDqrZU5N/eaE2WO3VWF
SY2zYO1ilR7xLWQF6e+5L5+dyN14otu4s3uIy34dG88uCnHtyJtAfx3KfjlFyTrPn6rZXw4KN1y5
b5qrcHoq2moF3SjAEWu1N3WaLnOgIjWF5iq8deRBspuypy1LcYXzr6q+KLOjvAbbpuU9YChjd280
hiA1L/3yGVRIFuJmO7Q9RG5zhQqky32CR2zyRvslZqMccRyNOr9UEpah0SwulIGqK4kqXlRMsKgQ
6gLQyFqcobE8tWLcGy6K/gupYy2zq8BcY2J1Z+yK1XWs980ULj1KhDZ1iNHJdykgLkVaoFvM9Nbe
LdUCoBseVT09pq1e1V289wMJaevZdwjbk72qDiUlNkYtJdHLPP4sdHQsMfpUMfppXIwQWmxn6w1X
AbhqzVwDWmRX85xc10nCaUzczqk6WClrJV9FIw7wATtjtA03kWdBm/K51Vhfx+fUtU+F/unoapfJ
aZV1F3f/oYwfknp+VgPBj8A3KKw1KeeyTDhxsOk1xUOvTrY6IRQF7hSmm2B6dXJrPZnpnd++BfF3
145X5QA8LvcpfKTkWmpR2+ZyLHZGedf65Wp2yp9DU+xaYyZne/bdI0Jy7K7tVe44a3gmJPLuEqrS
ohf57YyZfMBvVPfjZtAhBaTsCsPb+4TxKM6eJcKCONPMzP2qKBB3F3slIEV/Tikj+cfcuo7nU0v0
WE/Ro2d8mdL6GBRvfoyr1stXo1OtJ3wF3RBcu7FzaCPnNXGoQCDcCMw3o3fwHjNWq/HA1pYMWv+S
4tuCLtaVmwC+RpG7t6lv/qYP8otmjvh0plQq7XlkwoGoo6dqeD9G8cqQSEhi3HHz7xQOv9jLP3O5
obUWNhCh4diqx5wxw15zFWBr/fuD4hdtkc947mAuSFKIpI7a3KURA/PG6Xf541/vW96nI8KPrMSl
sjscx+bU9fecAL954V90tz4zcUXg6KHwqZR34CH6cIYMBkSOYceF+bvj7RfNBu/Tbu75Rdao2ePG
4uQoVcsMQUG57JCCLEnSx9jcToVkn0mWgSt/06z/1W3+tM8Xs2X60+Vj1fGL418iQzx9IAD+/j7/
6qJ9ahlLFcf53HGfI89kEvlxtFsMqEDohh9//wvebQZ/cSB79p9DgjRsUdJ6DiegmC479T6pk2tV
uq9WRJGe0bwJO2trfff7kfQ2u87Dr7ImJblMwsNwB2Vp1ZWAw6Jpp0oyWlO/BiLft/gtad5t6t5a
p2l2LIimf/OOf3GXxadrYoopMsNypNWIw1DEtBWEvhqyexU/D+XXaGyhrEXPM0guF+hHoGD6+AZI
s3ZhDKi6SqydDWYkqU1aSi+F8T0FAv/37+1y0//iYopPF7MJUwu6nKSWiO6QQ2SiPvj3r+xdPt1f
vLT3qapTkQdbncuT0Bbpbe5N2yqP1kE77G0xbTW2NMMqF43OVoDrofxA4yj0U4BByKKoHRU7mQ7L
VHyzUpSU2jnQbVqEMZrUdKn91yhl51b31QVUQlnTsggzmAlq4hAeYEFFDTgtcGlBqHaNbNdO/KzC
F+WVa/xxu3JST3oadwq5cZbcOjTzC8asdsG3MHSXTbAtEtAP8/jqju4dU6OpEji/uSq/Wh6fdvJJ
BXFUgeQ/WpmmCJItR4DBDHujk/uHfv0/vo//Gb3p249L3Pzzv/j7d11OdRLF7ae//vOUfK91o3+2
/3X5sf/zbX/+oX9ev/QY3/Xn7/nTj/DKf/zm1Uv78qe/4CtL2uncvdXTHX70rH1/ed7j5Tv/X7/4
b2/vr/IwlW///e/fdVe0l1cDoln8+x9f2v/ArHORoP/Hv77+H1+8fsn5uX3xQxdvTfLyf/3M20vT
8uOu9Q/TChzHlhIiqn1JrYa3y1cC7x+26dqmdHzXtB33Mq2g0HUb//e/e/8Q0nSCQAaub7mOd9mk
G91dvmRY5j8C03NNRpLbge3bUJr/95v70w36nxv2b0WX3+qkaLEeOZ+azkLYtmc5vJD0HSml/fks
yx3LLLwqFSc3daYGGqMR1B2wxKlGLKpFxHmv6UexbkqX0XZd0jktYJrBRi6au6JZT7Y2xMEO+57G
e4ski0KwjBjJ4049Ay4bgT3bkCBQF6ChTAbkxW74Gs9NE6+U3USvacj89cXQNB4mTT3mF6xaXlf+
XjoDavt53QLSML51gTbLV5+mVb1m4p1tL4YkvqAGJklcN1Kiju+zuQtx4EvboW0lJE3Y5eXzz7vE
6rrs4fI5zIUhQKrasP6NQt5HMkyfwsv0ptdy8As9n/pWWfkxGnVG6gqH2rhPAwXTIYdFe+6CtAzT
tYtQlu/xnCBifpZp11CLiqE3c0hSqSk0HEqrEGDBSgQKJ1AinXHvOR35QTKOGHzNyrz8iErElB/r
LChMprKkKfbM0Ihd+3nw00GfeZv8i6gypokqt6I/7KqaiLe2+fGvQytLCb3Jj9z7sI2D564xwHQr
UfZJjS/a94De+V2qYlJHNXRvDuZQTfxZWNCunJL5XntfOA6jKjmHzLVppGa0puyrxrODV7J6jasW
0oszuao8hUNmqW2fzKH1pau96EvlZgrmnNm47a4FjdvgDB29ZhOansmytYuc6i1/wXVmi/Qo/Gga
9skAjOopz6dsuDHmOU3fmAxiuqfZagrEyLWjx61quHTPlZEMxv0QuqJ6LTzXgjKdZgXUXs2dPA7+
HDWLoSvTfMNskyGkQxRWT3Gk43yf9Q5AGK1KQ21ipWxFkqwTr/jqWB0ELcf0Su/aM6upe8uSkntd
gOxQPxyzbkDEdK6bvnCd4/ncxKJ9v7GNSVElK6XvPnUo96kC+VWeNc+1G3UC5kQx8aApYn4CTCVM
+up5Ws72Dc2CIN4VdhggBpgCP9hGSRuTl8W0cbOFxSrPj5mE1spg5LhxVtqOs/g2ajIuXl9olNfo
QADRtKMf3EwUU4ujioKwJ4PzxVViglX8YvYXSpsdFFmw6zLhYDo2VMuCkqnR7kXlIc6PJ4NP28uU
39dzt9u7UnpYDouG0GNlMPzvC4h30M6F2wcbq3RkfDL1oO0tYzLjchd7Q29dDQq1xNZqZ24zPjr+
TJIyn5+Qk7Xuj8nEkz3WrqdOH2+6aGYe30444F79eOT/IYnO5pPsbIhNQ0ZjzhU4zc6hZXIXTLIK
A9YUA02XPQ1LLlxvzt2b9f5ERnY3FMc59MPqWdcqHc9TkSXhGtSlMnaFP0ziwNCgwfjWqDj5oTNA
OHCEIje9K6IsdOJF5yUUgheioI16jIyel+BX2d5+qvoSrL1p0F2MSwc0YumoceFYiRqp2doTld1w
cjII2Soy6Z8PmmYschw/2muRpPPTxydVI5XYc+cqp3otwSTz/AurNQ96as11HqWN+a2HjWxfWYY3
DFtYmlwq0gg+e0gZKz+mYLFRxBRu6GyDyOWCycltza9jS3W3jgL4dp4pmmMRurY6+kkGPMnXBTuR
LKO42ydR55APO62mypm5bfCgo7q4kEp7pFFV5PRnJDfgappcYHluPY8Hz7Jmn6vTTBHoC3J6SYww
omPZzh0b8sYIZ4sVmJQ8RZ2hypCF36ttSDdSL9LOmEnWh+7HXNo6vksqnc6Hrjfx0da9XTW7gDR/
AYSucrYDzCJKzxkL8mQFs1HdTW6UxC/d7MTWlsF8UcjvtK2XKCkzalyxqovxnKV8qn0xap5lY8zZ
R90hmFg8GER950B0neoDVpi44LWHC/CmoFCkMszUk8VGbE2VET/RoRvFhjyhGK97P0wBQPWGD6V/
MbtdFN2mdd/1V55kOOAAysymaZfBresRGeZNcakVCyuHhqgM74qGsiO2SZdxf3pDjITXo+2hLTH8
0UE2MCEcXAzKYRdI/JY/o8xI2N8nZ7KrbdNEsGF4JEVAvaZpqFUnroExAwXcx7dX0+BCrHxfX1PN
oNejNYRZds/stVYcP9ZdywY47fzQSqDN4YwJzkVZ+dQGHK+dH9PKpkZQZmXbXU9jrcxzlxUgW5UT
Vs6VbhJejx0EfYRahGGLRnhVBgmrNJLY+owVyvVenoMuiLpnYiY/v5nRGqiTOUiKjhadIUntynGT
cBe7vfSxI/kV9+dj8feq7Dn69PsrVnPJg/nx/01b9sb9xKnOkaocZKdzouF1JVqo8spC1xafPrar
7P3gywKpZnial2US9SFH8CjISaYN5OHLgh4Vc3SoPDd+1cI6AusHm/lfQrk/oqV/jY7e/d//k0j4
UvrS9c1AEE5I4fvvFdp/qQWndjOMTDCFc6v6nPJdIMMW3F9K0hZDVdL7tDBovwQI5ZqNMGU2Igyp
WDc9V7VGOgroklY2EK9VHqR2t7bMEL6CZtYdsOdKYGLyob5vGZwdoLnKBf1hwygE4D6Yf2IbVa1P
fhHbJlO0ADG6+Q+NJav/jXz5UwFWCilsOikenDlLeAEx658T3Drw4Su4gdh3kcN6mwFYDV9cUWNQ
13UJo8uIvOKUxCE1wHTGTn6IK+Qgp94MOn8pqwTpYaSymXaK9h5Kp0NhDHItVPBgornSN25Fje0p
C/qy2Uiv4AqZRpk9dn5lFt/UlMO0iOceppFuZ2aIJQVBhGmjimT6baB853uZTU75horbQEP1fij+
/a223oc//c+9loIYGPJlgItC4uMJPk+DER4EjFxmw6GjEn01BI50b8u58guI+sOEsNDuMyCZUTyh
HIv7pO2+WlMdOfYm4PCw7/3cLu3dR+BCLF3SB8zT4DnwyKifqEW64tExafZvehGaNx02J2hL4zA3
OyfgkCNQqth35og07cYcASE/91Zfd1ejL+jcD0NxCTa7uMovm4nu2aLdoaL5VYEWDo6dJ6Kvrc/Y
YjAhtpo2yqhTcxlNadV/11khqgN0nr5YaFkEd33uMzaht53L5RUy2kjtRcUjriDs9pOeYMInsVlM
P9rSHG0kjuFkULco1RwvozoznH0ha55bgrg5P/qVR/zX+gObRDM6LIWqFmyPDbq2n0aQBumLTHw0
vR0xglqrwWQfF15ZzWvX8urkQCMD26FZWGO+EvPsT9uYLZLPmXWcb8up4BHaGa6XwA2NKsve9Lwv
c09R2aA2ahvqIMdyMjZtF7APDejsgmPCMFxQrx9nnRGPub/VRh7GqIg9xUs7Udn2B4e+p3iynXmI
rm3XQUXhWQIamSReQT5rphGdaradYpEywMdd205Avi6jKYPIpJEoAN61KprCXp1bnDbJVHMaG9mu
T10kU21Qzsj7/IJKv5BZ6u8rjw4ubdAwA/drUEuXYDTZBt4DBiuoi3k1c7SfgzzNW8ijwtGHMmrh
Vbkimc5TVRfprpzbIt/pqYnp1oP/VJQq2sDZmnIiGrBnmZfX0gqZypaZ1PSmwYL1Tv2NMHXwMMOe
w3oYEYMiHGaAhj0W2TeG4nbJfVp69IWLXGt5M/pj/5ti8jtX5M9rTDqe65isHY/m6mfHcksjx7PN
oD+E7GLykOmmOntm5D8Y72kDxCQUgaNqM+MZdViFugH728g9KQnRoEoygiMtOVBXCcEcnRB/JlKd
2oiHs8hzVL+FW8M5NsdJ3wq/l/3ejixkLaVt9iApS2RIYVqIszsY3qaRtoZjzK97DDvmK65rqXkw
/35fse0/V9Dh5qI6coTne17ADmt+/szFHIVZqoD6xU2YONvYHEr1mEXM97rj7Knng3ZZu0uAPXDm
yarY9uOY6cfeApab+5SYde2soJOpZM1ISbzmBih4BKZIVrJ6WSnBXWWMUu4zd97XyNrLNGCmQD1A
R5qnsBOrqHbb7rW0XSSyRtrmlMI75GxMfsmSAwHIfO9qAuG0938AUcVR5mXXiRPk6ynQFWhFdTcm
81evv1DtCNaXRFAtHXlvWbTetaX1l2y++IuEAZHa2tgq3miEtQRjy9FXjDS/NEZk1V5nlXHuStJL
RZO/wb/ctpO3zKPgbI6pPHFqECgH8M5K4fZQ4SZ1sLxgM8wdM1U6DoV2l5pWM67xXd+FoQ/KAmIT
ihIYhl4xhsvCHgr0qqo/07fZz3m/LwrxTZTDE8rVEZgTQCxm791ZwAMNT/oLxLxUPIWgMSVQRJsu
HOXYEs2bZ/kMth4iLxGrwZ6j2yws+va76WsvvY7pwDXLj6zXiqRs7/Oyuq4LxgRMwtsVY3Yaff/W
Rz0fOcaJPttNZCI8Txyj2pbl9NrV6ihGhOZJABF5DF6aQtTnCofj1qvdZOWkg7vwOthmkYOYJZ7A
rPLryoWFsNSsBgbO2eaqd9Rt3Nf3xpyAd9c/nImeYVT5zaLNnIc6Rp1rUcMRQ4yiJjpgz7k1QlTK
IusOtsUcjbFPv8cOMvGKeS5ZigA0qOkYNtU1uQ1QZeYdTsq/jcbpmzDEPaiE5lj6PTNLo1kuqWc4
T6pr3iT+pFm4cj1FF0595j3JoPlpNhmqyrj7EUX1o+109Kkco4T0O/y0w/ksfHTOIaAqZ85BlQdr
OmfhfZlQUzCmr36L1Kcs0QXSQT0M3myv0qrq27URQE3dNj3Jz3KoLGNBTHhthXJrpuiKPfOHI+z+
ijQWenuawmlthxPYk03upqcYlP4ibcJ55bewh3OP0UON77+krvU2Z+W5Us69p8Kv08BVAtgbgvRP
LH/NCFTGa+Xe0jSYyUejuCOYHtwqeaUnbyc85LVm0FfjzM22outLcugK6gKM/GrDK10ZI1Rs8EX+
TVaHoOoYh5NcoWdtCmZ2kDqsiJ4sMF9E+2sjV+kP+sJIQ+vIa5OBKsGFhY3eov3mp3l6yqMZjD1x
qAh/UyB25J/r5oSBgXQIeU1L2GSS/udaYMNy6sciCfcaGp1az5aVFsCUszS96kaVN89BJnNyM4Pd
W6HYvqT2tVeSAo/sGXzBGepLxuMUWp/GyTa7p4rTlmJGZCekViKVpJyFL3Pqgy56semaPvglnTMy
p6HWUtozQxHm97TH85tS7LMhslwm5F6KY41iAMdNZ3Xk1kYuyCM+0mQ3oFCA5svzZeICx8ui/q2M
YY/eUTrDc6J7t+sPeZ9X6dqcNYWPvs8uIej7cambgYw9CqOBSpHIcyIIJtvwiwDmGhMf1uuDBmTf
wG9lzM/l3XaoA91bi0ek+l67sdmdzKLpKJeGTlYzQaLkuogQKxwDQSbI79+U9A2CYKGT/FgK0+3v
wrp25TfFc1HTtbeZPuQOkmv+kUpMUU6KURaDuBQTi46Qqru0HI9ZlvLGq56E4Oi/x9GxLwkVo4BT
ZS0pL3ZvhtRG+eAFgukHOQ8BEUGbWsaemlSMVioLEyqbdF4QheElSRnBdYnHpzCL0pVqmimFDGrw
L3ScCfGKeLhUZ5qavMClMkXo9JEGfaQKH+8aYCj3XSuq1Yg4JuSpGHwK1762S9+AAZq1XNWPm+WA
UeVCl+8RYuS5DZqLzkc0PU+9Pe7olJMU/BG2KQEm/5nkP8snBmrlBjJLfDB8XpWw4LfpMAQjp9n7
ihxTgRozyYB8bCxCoHj1RyWB/gdPa9PU1Kr8HgQ4WMI5MZI3pwxJM4p5sqBoS8cewlXmIx8ZgcgN
czIuizolBeXrluKB6oaGLSbiQQzcjuuT+z5XUvnh5bY5KYyHRWf2lExbsNXBjRMPQXGfv5f3RE1i
fTApHut1KVh7Wyq2qnnuEq+7FDOKbOA/FD5LFkE3RZe/TbbFr/rIdaY6Jc62lOQnEWVw8yt7Hvmm
sam5OwWnv7uss6GR+yjK4X0uYLXkVrvEvdVi0NUIKxQK1AZjVdwYqokXcUQ4ioruUo+ZvbniFxsm
2FTCKaHzZ6nb1D7j6eTDxR8VGSO1L9+VaXTwz11X2tzrtsQF/MRwp9g8jBRevZOsYzdngrkvydHN
bvLVabRDtgiN0Y+fmLJQyH5lpbY7L2unctKDW3U4vWKjZCRHLmyj2uRlatOV6+w2341RC1WwNfwq
O308/pL5gCywgCSGumxSGtEPO+/c+Y4F02Zb0bSTv3B1UgbMezKm5jyIEsgW/C1nggTYZrjVjDga
9KuOciikhq77DDuH3WmKrU4y824nVV5qtBSh3Po+MPPhTjlRkp9i16DC+r48WzA7+kY1nfWkTCPx
X8MYzPR5yEvLvovp4zMMLAJQ0oFvLC4E4Muc52OlWJ/LyTFmB4GhP/WQXC7mCS5uMu+6QHKjiYu0
XJWF3SX7yLs8a/gZbH2EVzl1546q5qLWI/JzCjXMkGBQY0oD1xbkoh9roQmYblFlhaJO4QgqDp0f
eOinnMpF690yy3c5ByNjgDoA8SsXETe7vVPw7kkbuwp6KPnz9ce/fzQd/BTSRbJUaWJF943senLg
lI4QmPGSZsiycAJjRhpFFITpdxwpwalIlF+FBw/1IXi/Yx+vB0Hr0mIodSifa2fqY1RFVMXOmZbW
zOSKSxuFkJj3VfQu9wM8OTSEy6PSjvt4FlRgHBmV1F5SYlmUohmRZDDb5v+i7Mx24zaiNPxEBFis
Iou8Ve+tXbIsyTdEvHHfdz79fGwGmFge2JiLBEESS+xmLef851+mdyAMEGOv7Wb/xSMgqqVgCoJb
QjzarRNFMXMP4UESXpH30pE9YGjaxelB0p4b0M0XnGv5oPNnj8asOOawz8XZjPxo2DhRbbWYnixX
R5HWSYC3uR8vArepf+WIcL3Tv3v28n2u/0yZw2EYMtWw9m5rkbrLu6n8vWWBdO+CcvCM83rQpm2C
vTlddAnTS7kD2sTI6K6buum6bZKnlPlFIsgpLDLXcq/6yzWYmlMCakLtQPoPymVOPddUywhK5e6C
ksWXZjvtLQYvbqB7Trpi6DmN13ZwLqxlMhAUloPKoff7a7ts4ApcTRewr9cFX6iONX86VjOXomWr
5YJkptGeAnPGlp9jK6zDc2yYnLKOO4ARTnz52bU0o9p4dnOmK5j9LoAAoDw/Yt3EbTEYLrMs3TrY
5s/cm17KyXjuS6wTCVuxitpBBZnWvf9qBIIrem11LIZ0fIjOzJpq5xsSGq9d2G73sOLZ/oyDzK2D
a7tsd/YFkcvcyOGbwOiG7g7FTGIiQzaQTZLrcLk17cFjq1du03Jt+cRW7v7tlbOEjQKnioejkWEt
DlMStZ96nwbsKjZS3uyfu8UPWatLBeYp29amhZTXVvZHT5+2MAxTxEV6npbiA1DZ54BQWZKF8PVE
zfkufY6Fe2YWY/eTMoQEtmqEyDeAzmS8/aSjQEfO6kJkHP0eKncgR/tv8ez6V/IGYBmLiAwJzXTY
8Wz1MYvUrIvEkY6sz+uwYCQRoztVKe0Kso+kdM4xwM5jEUiQTzq1Tp7mScv6wCRV4OAZE7S0FgVp
0y2HKJB8jaOylQV7nXhzvF0GNOEOqTenwThG4XBoDTOd9sFstdaxqGvSSIDTZH5geuTvZeyYyYEh
y0RpXtBtnQtsrj12tMVL6okrIUrPMfFlgajRFdXebPJkgtrncHekY4y/dwJO+xJnpc+SrlKF2DV1
c3I0S7fLn+KAyvmcSUXVHYkGMTCWih6raoJCAnJgFi5ED0P72LU7I7slckn12anG4bBQ67xvLWsn
22MZrqdI2frLoQpThcdjusHtvuLduXCxDe+EFw0QGoO52TJ0qKqDZcLd+tzPOT97Bd0rX3AgkjMF
bNBFBeu1utQXLpUf/17lbLu08fj3kfJKFLpZ1E1/gckXpsJ/+DasBmE7gBSOBq6jd/CW1fIfmDxM
RTFXpXLPptVxh+QXCHy+1C8ZhtKMtS8bbWizvL4KbJ+jTCWjp74UbV5kX7vc/lq7KfsrCJfGYvKV
y5XlL01o6E83sVKL6iOO4VKNU5/cRFGTPMddBrY2hIlAfO0Uy+fPHes+tGJi/dyMm3QjPDRWTZOh
Ho8rn/fU6CXSJbtMJithE+I0wXMhnETbX4SdesFN2gciPE9GLCLMxUgc+Mt39ftXpbVkx3iuFtJ0
3Q/c7owP5UNyMM6j3xn2mwGiTkDDiED3tvKH+K52WpzSpzLu4vhq8Dqr+vrnI+YDHrW8rGXzIhgF
2LWl/kjntupyYkbdpOSgWNl4mkCC35rAJSxJTkYx3cdBCswmXKmMA5k8QPNSaNzAZdyDkf270i5A
bqojFCVNpkekuBeczUmV8K+LqrQEVsZ1R8jH5c0H6Sy6W2sKgsV3v0sCUtEsZXG328NnenqRHlIG
VgB1lyvsL5/4t8PK8RzTcUzuas+jq4eC89/lGedSTaqw0+sgHFmeaWhRPq6TNCfIPXz7O0NEKdNf
U9Pw+CXkh94rRfdjUAF/oJg9dOzKsfNvQ5U54vBv1X0pT5JWUC5ywiykkhUDN62EVaxKL3R3rEDT
J9Bz2ZkZUnuaMdnw6//8EX9bVVrZliWYXpisKeF9IKSGkADYAW4P8U2EZBNaKn0M+zhqDiTGBM5b
wBUtjjrrpDqRP4fG+c+/X3xEDqCTWGC6toXfl+Xoj18x50Pm8yVjHVUp7hwd+gRq2qPPWi6ZWvn4
a2XdknweGhDQQLERuYe2d08qVZg8upoJ1bkUPr1IVwr++S+Pt7zhX3BnsAzPsxzBejct80IY/M8B
5fs1mZ9SGOf+8iJ6n9t80b5xaCxUyeK5NcrgZPR+PGwbZyLwJLPN+G6F+EJb9Ey8Z5Wds7zPxxtp
A97tpimaucvMPMbkC16VeZ6SYtkhl1/x5w/w24DO08wgTeEKiGQwZD9u2nEa3cGwuvBaBnaabhvL
QB3eXFg2WWqKYV+XKW7v5aW0Y843teQUqQGdmVukzffssrmCNOmXZKLUP2dJUdsP/25OJ6UqMwxa
1OcVXGG2hXWBn7VgiZFBMM1BXXqGRAnQBKOQ9nVDm4THQzZH8T1sLXIi1s89QyRxzm0z6r+cW7/C
6Bxbnkl1JFlodCpaf6yMrCxyO+XWNmabGfvTzEtk88IKPcbta6HT9UamHoNyFM1fyrLflo8nGP54
Dt/8MgT6uHw6oOJqrrUBRaNQw882qtP2ntvC5IyWLOxm0ySkBB6jIMI1MUz5ewN6P0f2XyQ4H7Lf
GUhTGeIpIYCytGAe/eEoA4MWZdcSvJxEvVbHWHhsFnxqyeEgZHYKj5UZSHw9J4fkWrJXDO6PmZ4p
IE80sqzjgBbe32MbYMM6dcZQPxkq795Qi7RoTXrK6aOjYoKUVoivn0cCigRkB+QTXukMd9hDotX/
8+r+MBZaPpU2pUXrgMKEmePH1W1ittBql1hyvGS4BObYRpKb1X5sbgXDk+p9BaSiKRrDpz5egAs7
4Lj4J07nOEAsmqSGIPXYEZ5zzKZIOCSjjFSO63kcXghVGhu3H5OXmrhGLaOh6maKargPK5rA2b/M
RTEZqY6CqSZB2kYngtcS48jmHk5Lj2eNMuh9/vzZxa/aJz67YGOTj+65bB5Fh/rr5dTObiFEjyZy
VjmEryQxPU2Gw4RXkbJb9MKkkXGi+tqliucihsM0NL2FhcdUaNyM//w4v14kPI3jusznWFiK65I9
9+vTkIToVQjTLahHnVl8llLiI2GkijbDtCHa7cO0jcNTksVGjzTIIZDmzw+gfv0+2OdQVKkgIcVa
VEjuR8OB2hpkpxNfnAcDAsppRhBfHCptENpVpUXyOrrMj/GGKUfq3mHK6v6KpTXf1uXQdYRzzbU7
0K0hYL9lANzdZKBSROzKnIwe/HQC3BdSd96Vtos2h9ss+uL5ksYJBeHSKVy66hrWaPW1Ua4J3cR2
6YUPM3PeN9G5lK5krfDDPRhTIGdmGyn8QPr4E+2SLBiQTSXRjKKlo0H1PzYtGb9d98VIw8n/zphW
zwwYhra5R7ZYGH/59i722P970S3vD/YGNF7aKK45xo2/vj9ETU0CfwxzsUlz7084KXFG4SJqcBOY
sBY2o1+V77NVoPrgQs/a2/WoiOLQNM4zvnDF8Jc19ftDaXjK7PGls4Vb8XF7xxnMBS3q6LAyG9GN
so3izAXVDuOCYmhFoEWZtcE3P5+G7Kqa27n6yWXYzDcW1FhQ5z+vsw8VC98UV4jHCuNVerCgPxrJ
tcYUxYA20aEGCW+/EQuS19+rcGDNdTjaBoeghnK1kbZvmQ++7HV8xMVO5jeAtSZpJcSrD6cVCK4v
c4m/PN+v+2B5Psum6mFOzjFPbbdUXP8pWUQvyLIbg+RgZp5qPrU6nxu4rUVOTa0DG3sM13Os5pM9
SRs72yBpXf1Y0bjjkWqPukv+8oXJjyWeDSLhmcISxAgBfl2sNP7zQCWsCpxpEq4YAY70RJgMkYz0
vYHcRRLCAJncZsY9ETBLI4A9MHLrEDYJr5fgF9k/uQU0unM8dpp4xSKqNQRoqJDqaDeC4yWowxwT
J7uSDGNiL/WvtE1pdtNRfpEB2gZNeUV3SSlZOz3/v2qZ+1+5zN7I3Bpk6u/ybOTOq/PUME46aYLk
bq1mXGli8NJZTms9B6Pb239p6eTFU/N/d53rOIz1Talg0ls2ZyaU/F/e1dxoQ8kwwfKiLUPg8BL7
7gMXtfG6zk2qS3NbDSpUR6uM4uBuhZPMiWw3fEGWw6obosxnZowY9CGvpAPlJ0/b25xGJMJxqagw
2FBjuJgXM9MnxH505/S0Qn62Lwf72PkjF1xjBc3Xfu4UceK27z6urMliLtlt6zAhGsRyckXuAjqo
yZ6eAM2IduMf6UXt0izekdbC21tnO0nng9daIx5fIBweQ5SVZpPwPTX7vC15YbA92dLKL7Pxq9WY
A7gqJoE53V4dJR0uA+vAaqwWM+mxXQAQChFA6Dhok3eRDU11K5yRn1EODaU6hkG9CeJnuppfcZlA
tfkAKkuYL8qhzPQb9y4Fnmr2I+ThkCS9hRDF0UFdry+/hnOZx+OyWiC8GAL0cLViEWGh4W6vDKsV
wl/h/HXyxriME8BxguWz0a6EEPwvXFyPSpO4xEuBAkltmbNdeMsQ3qrmnWAR/thQhlCA4ws3NA1D
LiiTkodExinEhO16/c1zyXDD2IYKx0ZQxwtrfiXwrsu1Mzw+FrdU3Jwz1y+rZDMZCvsMap7WEoe+
1bQtg66ob9Z5KRg+jyZkHzIzTKKp3acXLrKXVjlSHzcfwkem4RpZkeuhd8VPivx5EuRUC8UnhV1U
PvZWHleEUTmeIn5t0i37TBbLYraIKja3ti0FnJEgGWfrZybKdHpJGRfpbaiDzjk5K2w62zS+le3y
Os2ExIBmO+oi1a+l7fuMR9FLMX8yjB5EqATR3vL2O+dGGtJBQyzRvDTEq/ep1V8RQCmqryuZMrlg
N6gOwLLcrmAkuH5T/QXd8sNkBg/O+oX/jqbjPTKkbL+GrrbfVNfE3TltgWKY+c28kMqawIFI4WQ1
Nxc6pyOiBShfkUIvEzkLfGhCBsruCDHsqXJ0jZA6jbJhB8AEd9YDZ8iPJrZQXGNG20DIL6YeOBp+
APASDSQbRpdZ+R6MQ3mkqzDDh3W1+EQOuXeUk+U3Eyiuvm+rdvAPsTX5/fMyBWzeleEuk70sjZfJ
rc9nuZ6ZoNVs/8tcoQchNr7n8WBvEqtOos9YFpvcmKU5EHNr+Bh/DL4TBxt/GLR5EtLo8rPuSV4k
Fj2racJdjSVVns5swH9PSJiAC+htNykoSBEydSutQFufRobYrKkLB3fM64Td0FQhOw1LZ04P7dfL
BlnXMPqSBcEbBj58SOYtV3ZXxZH6nAm7gQ/uiweu1Ga+0lTc06chZy09BkDGDPFsV07OFhA5fXGY
AwePYhh6rEckQ5XhqzZhCmxYJbb6uZZgsJZt4hXyid7HSTHDaVzmEWuXuyKJiJhSm+/V1puVqvjv
MAskOdhEYSBGzoYKznmhGloHL+gXGjwsQcwg0xkTKr+voulWJzaHVT2V0r9j4jrqx2GE4Y8QVJEe
MvrcliGmKF4xfqGl0gWehnAU6tfscmbp2naIb+9hIg1wIxzmpo6XG/Od5OdK7kWrnD+vkFdykaJE
XSfcW7jnxbepcqzi1oSSZPO/ux0wuhjJOS3EsloHq+6sq1J5RFBuEtHjMOiwHexldC8JsixF0qgl
wq6ZEPJexu/wNkk9ssO6M290Uhsu08OuGg+oFpzm4MAuzK9LqbPi6E0t1q2EnYVLkmqEO3VdWT0c
GK1kvV3PnLTDh+yHYcsLlrvIknwNr/XWjqoaRxSlp+JgcxV8EUJMpNamnTfj5JhlAuQHicN47Fzd
4nDHGYs3Xj1n1bF2IatfjS3R2oekZ0J8UPHIpKBwzULh8QijbDtCHJLwKpcxaaQISyJ7vMyz/kZR
f0cHQEuOxcn2ueHW0Zuw4rg7WapC1DlFVZwiCojNEtq+MU7mwaRCJqBN8VayjS9rmb/2DXcjsHtR
v2cyRqYmbAZmRzhZUbgQ83vQIKONxw2DepsVH/clhmCQDfIriHzLpo0xIN31FTRIl2plOQ2ciNnr
V9bx5Zrkb3SDotj5U55ZX11vWrbRcsaPj5D0ZPEKv9HuDrMhF77FoDubgMO0dw39yMBE+fndmLeI
qMwsnIsHKCmVfvLWd+HPMEe8RNC1YFiHyc60d9EeMNKzMp24P7U5DDOhr21aTc8rKh4KvAo3oe4y
CztNphvYK1asBLkfL9fqv9jupUxZS4h1SrZKcwbyMXl6DnLzzp8Bnh6DhMNrn1V2op56rk11qNy6
/gvk+XvjrCV9BfUWQxdPq48FfJQow/ITxCgAn451p00dDqd26KBPVwM82J0yZYVzxWWmW/G/OAer
UFwBRIos3+pf6vVfy+OlXodKA6JP4wrISNn+aw3IPD5kRC/iwzr5mahnyz2Df3kLL7TGZQ4RVVPC
mkt9rRnSLB2ms96X6wjnwrxfhQ6zq5iZ/vkBf+3s6eu15AFp7C2AlmW8+OvzMQ7ILJmG+VnhPU9P
yBhqARTi2ot2kSWjjNDcNJ/u27pyeoLsbHbQn5/gA3i1PAJKV23aLg0N2IL6qDKIhVkbaZGfurjW
7otpTHmLbHCexpdphmOOloNc2adcJT0PWJWVUe8imJzqGM5wKr5HUSA/NxQyzjkVFfJtpryDKnHm
EYiyru0BsvBV5UWzeUgG5ua3TcrQkUB1zc9eK+WqlOGkNn/+YL8qq5fP5RI2IBHkEkzh/cZqzqHQ
OHJcNFYK51SOwLbXZycbaufc1BDHXvzea63/N5daQejwEEEorRiAffw25RCS1Qnqfl4HM41ivPZ1
0pMbnqOyGeuDF8d+eB07cR09roSKtWRfyXSrqrW89AXmCJ2IqCsckAmPbYMnLpEmuC7aKZSfAhL5
Clxtiqzbdb4zdXua0KZ8V6PArrPI4rl/63Uii21oDkZwg6JKp7tBDwFT834ci7+Asb+aSABwMG0G
J9SmyZcORvVh1gFoBzpKE3b2ppjVoltr6WaszBtelDX+dV72uzCELeN5AlaeRovNxPvDLwQwDYyg
TaE4RD3drLlAzksSKEXdJLPFkmUMODih6+BhpxzdLgY8ihoK9IK8tUlV8r5MA4YKRSiIv46jEb8x
B3oqJGeR+fbR8kpbbMGhhuJYD/O9ShFJn+OgDuKDndVoXfNqNItXlM4e6bUFtfRgclDf2UJQB1WD
Z1JL16J+tfvcMQoM6JiLHlKVpi9TYzrZ2cq9rryRVv8SjFXwbgOGVldMStP5FYiYlJ2Ln8lN64QE
jPQZU25vDnux6c2waXe1SHV/zOH1DFeogePnlixcD0JMVbvkQpuLfZqJRpDqggeM29rJtshs8Cpy
E48HRE9o5fBo0Rfij21WuHRE81UaGCFx2wQcSygsy6j8MypxwsD71qfjEHE1GadQMHK5A10iuL3r
MtPaB4svnQ9Fp90NATKA67oaSWoeKhO9gJUlhj4VEX6L01wU8TY1YExuwjY0sSwyqjZ+Rky1tGpD
HyIDZNAbboj+xY+BEOfwm2tl8V0+kcn4UHvpbHGJpCCPM5zpkxP56aPwwpK3L2tFHTFnLjAMfej3
xKmph/OJSTuu0q43b02TEuFxpeyt7STFnhuByceIguEZ6/qUyTENbtceNa+cubpx5MIHveibgstY
ZnJSu/pKNhCz1MSa8b30vfKntJLA2KWd6BtcRGLjCG/Jae8bnTWbXHfOsC8aXwVMsPNiOjl9OjzA
nYz7TdQ7RHhhAE0yud/mHanXk+V6t0ygja10RyeD5VxNL21usH1RrE3TXw7LS9LSf8ESJrA2N5Gt
GFnaIPLLRfUfHKnCAaFF81ldD1Odfaeni8fnyELlvgV3r96QKkKMd93KqQ7ORQ0BqQ+HfjDeoL8d
L8LKwTQUEjk/reKTCaIDR/8ykF4bfLHe8pCSkOa6BScCX5eRXI9laSrcZKfaP7URFKUT0EGVvhj8
2UM9mdZ0h4nBJshi820u7YF9VBoYCpANvlgaRjhVjhu35RLd1hVN17OFXqVsriwB+BZtVlOApuxy
j7yVsRPYjE6B3Au+2gSiZIAva9FLmxsYJuop8oPKPdjJlDrdVT4O4bBdq6omxq/rGuEW3VTo+4Ab
bQss9jWiWPQ2yH3s5tadJ/kj83HR3knZ4Y8bpUikdsBmACwrbGP6CRAOZCfq4eGCkUCoooEuSocf
KcsApKRG3p2/x17dcMJcNL5AZUudhAoDBbA953N8JQDUO/imiIbxK+nD+bigQ6+6VzVOdHMQdRAH
TEjeVBX99BWWXF2iIcYsDZOzPH0DrBuK/Ur6ql0jNDaBLs3q2glaDw9Qd4hNiDItYZJP63P6TXmh
IzppfBgNg8uk7KcG9/sxXvinDY4mdr4V3Ug6tVNPVrP783X+f+DVCqsOT4Bzguj9hldT7hocanl6
SLo2rzbsOkZmpFyY9zkjdd6iO7jN2b1wJ1e5rtc7FoYzXu8/sfpoTf78RB84G0txCeAKgA65hvHM
bwNI7XchgFlYHaZaa9jG+IrBr1TNkq5idoTYVjN3EqZNEFgQjQP/r2+TkyQ9qMIsvABtTpbuSSmf
wivEBAagQ92wEuC4SfrnODJ2o9sKfaKzoF+bYtM85CVl1iZwR2keSzXCxxNJi09QYiILPTStH+7r
IK3/FnjzoVAEEbMcFxGqAKBnkoFS7Ncjwp5l6SnVW2f3olkrIy/QpyQOcaZ3orbcVdDf7OM6QeAi
A+FbeaGAOxGaIdeOnshxaaajqkamaRljO/vEUaR9zG5nn8l2OJKRYcsWYzlwkOQR9m2ZPKepu6TG
+1HwNwICxQnP/N9jj/cGfg5jHomg4Lpaypr/HHtNO07MgYzgFMDMTKdNlYmiF4CVZppgnb7ot55w
uQYiz6Q3aKxERTD6+yHWTN28y/QviEteWCPTxrofLBmOL31s+cNLnXeddW8EnPA/y7n2+BFUDV8T
PUboAL3SfVZSVBV6yUq+JyhPyAjJF4pKMss+OVkgRHiaXPqBxIdN9zzGfd3ewTalai0udBGvV+WX
yIGRTp55mXTb9VlCx6NGx3YDmw7+YgQ+2wZz6QrfFPvN8UZ115hzoPFwXR4rYmTRPyWwuktMhVGe
7dwQT4TtbHswFYbBlO3jyohqLmJSZSaLVAKsp0a4EfI0WtvY8WjfkcbPGPojCcr8PXoGFcSWY32c
JHEm/8VpA764NMnYvL7nLN/oHLU8LfEXIKATKQBgFoacISUqjalroCpvQJxj2sVnhwI6edLGiAeA
mWNqo3e2gxvNz7XCXEe1GsPHYVfPfOB9Y7aGeDM7l5iUJFzmiesrm2u1XBc2uMetJubAWhDU1jt7
Me7z5743/OFTVo3+y9rtrEzAHLcFiGwVclAcfueRkKY8AvhAa2C6823am1H6xWwzEPJazTFs8iD6
UQa5zh8EbB9ML03jjVrL807r0LZSTCJfTC/k4y+kgvbaziwsteWFiuRyO+IpfenA7JC5KokTyjRu
EUX6YNdtFPM0K1BIMi6vYshamCghUuXvbWL22cGTA+6EDgEVJc5rS1jfldQVeIgEszghImyqr63F
8niCZelNx0yGGlE/00o+mjvlvKgsD6fsOCet2X/ODIcBT8/GwHARn/gGqwkdBPFVnI+BvddR50bP
Qd260z40cQ+4rVSFRgSLljB23qx4gHvUXKbmkg5hwo0HXe4p9dvF6wTzYvp36xW6uXMSeYxJ92xZ
z6mrKprzWWFmUFqbwFea8AMUP1y+FF7+XUKyx6bOPPkjsIxw09BI7obSWKqmUm/mEivhPDHC6yya
yhugwnnTWgGvJlG455Q4w7Sp3SLkbJPxIfItooSZTwQnkM1gl3q1f2dH+seM6GufuXW768X4lPSD
+lrExnSTVo37PAdjR3vgjWdExD7hjaN5a0RuAL5HuAhtXrBDTDffMT8J91Wju8eymYaNaU4T/ghG
gek6SJC+FXaEH52P7fpQdruRH3ZOc+IWWq8z8ayYOzLBgjT80sTZfNZc51sJ7XyXT6q+FeEckrrq
lOrN6iPzKwAdRtx0ahuT2JF9bhjhbTlURI9WrSS/aVSHWKALv+pBpz93appOdlV9SoDyuPoZ+W0Z
cMTXYEfYNIIm7nu/8e9qjKKwIfQzbnnioEYjsPb1iBYbF/Huy9B20aYxJ/fRr4z4TdGonOiVxZIr
UHUbf2JC1MnO3FYCOmNTGySYU5f7h8YYz4mIx104pyGBM/mwrWpa7D08MPNo1vCIZ29K5RYOFkEO
0Aa/cQijm6iR7J0NK+72ciqbR6O1whMm5cDg6Yiba2+9VlkR3LthiRmAxGeO4/amMKIHfAmxR4cz
tvPjifGJjtQM93fO9+ZEVbENC1JcYKgG3a7ufNSGkXwxUflsGBhFewhrwdd5wLLNGARmCcX4w/TT
EXkoVKPYzf8RUWcSr6T91n3Gri1EKu/br4nug6MtyCHBEZjThu+5IRhlzOaruhke5ligK2WCcYWm
1cKUEGu/XTjK+dBNRevsmKTE9XYas4pjZ3bTTa1q/xPJV0hSrWT29kVQylPHf4IUR6xXaOOA0S2R
x0PE+TY3DuW4RJXUz2F9hNqiv9gGEQI21vFHAnZ/YH0VYMNtOxtfV9NtbuDmbxnK+FIkKn4BocOB
p6/aGxRI8WtsdLpENGTl18onJgA5zT9Zm8tNIAv3kAMGbdHYutVV23Z4jmlO3ryQuH2XFuoJIuV9
c6vdWj8WAAvDNqRVfIq7MdjQNPPNp5a3C7Qrgk2OF+kP0Q3B9yFSj3Ei/O9ZrMcHu8T6oejE+Nb1
QW5QgQzerhD2UL52ZmK9+rMHyxOmrnPF+oo/adF7N4UcrGvVGk9+7PPuaUW2WG122Dfoe1KNc/iy
oLjE5kSGuTHqEm5obVT2PsB96jARUXByUyO5kyWCYQqu+Q2zOHuDa4W5q3s9v9hoVq4dIqbZ3Zjj
kmyuaNIN4sodH78vo/SO2pnRs8X2wk4rY1vHV3ma8h9121Y/s0AH962HGEiIqj5ngfNZRZV8kFQk
KRakcAfzZkdpN5C0hodxqomiqOT0DBnJfweNIg8hwl1hSgQ+zE3aPPgId/CZmoKHcDIfVJXUmy7t
6lM8lAxmmlZgrZUvX1EAbyifvX6TWklz6N0i2pZT/zwlafgoW+eH208j51HvnWzfno5yGr2j3yUR
kYKKgzaJ0/FLovN9M3fNzRBFamMVo/jHqcRsXbXd0G9yxkgb2ArBJylpmKW9JCe0Q2Z9ruxZ3AWV
2b/kXly/eNzUT5kMUnmlgF7uwt5BZUHS7Lc6zfMDdndwWNkGSH51ciiFB8nOAS9w7UJu7KifXsfE
Ji9j7ByCbybb/WSFTrD3fXRsM8cJVVYQf/GCdn6dS5xdpCIEZudBPGdFeV70liv8J6HHchS2ISku
s1GgsRzMvZuXw3PnuLduhGRNkgf2wKSnvQfijA94kvtbFre8t0ePIKo+LA+9BTmOaA7d38SR7X1O
IiTM9HXWZ7DWcG/GtvzWoWc4oU8svndN5+LaURfQCKyx3tc6zzel2UV3zFAU2VuTS6SA0W5SA08W
GYV9ezUPKVQmlf2T1WaG7zEjdTpwz7gxyGm4SnoIG8C38cEKh+xgeiPjorHs7zqcCdDuh95tHoTB
q2pJ4gAqnV875HjvCeYwm8oL58MSbfsF0+Gkp0NP9C6pzAG3aomqlmmC/jak1l3U4U6dT6Zk0jfg
qerUhYfEMUD7mHUdyidle8j8QI/3Is7EP3YQUNf5hrNLBwunECswaiya3K4xr1CESDQzZKKh8g+7
+0SSK1VNVfGYptqbdqKtouCAbWe7T8bAfWZ47u6KsjvmfqEOPtXMKynZOzuQ/S6dMPMe3HG+gZ3p
bXJh0zTmHOxck+Ujt2NzxI1r2jpZW9wk1KJXnQzguogk23PpkOou072X4S6uQqiNoz1TR7dCHXH7
ig98T3cGBkOfBMhbe+VjSnRnlBGOgzO5RuiFyP+Jq2w8ZF37biMWO3RaNScmk94u90IJEo0HRBKW
7yNHzAFK27yNbIcgLKe1m7PIxi/whZxbaoq7aeBcQH5q7BlQnMoQo+2s0pTOlJ8bgMPm2GKz9A+d
DLgXvvc+xRnRjEOByZg57b3GTPbD6JIXUym9lQQsv1eFn97hC0Gkm+Wkt0XfGHesy5rKpyXJqHVg
T5NR3nLHWdFiszI0P/E3zA+unmYMIQOf2ZLdj2+TFN/sIDZfncz47FjJl67o5LFj5B4TRViXL10a
D90GhW+4w6Et/ydJuvxI7eo+qqRwPoEaRKjpCTzJESpdBXqkIwiL4R46MTPs0Y2++WVgHzxfMGyN
EIVdxZOb7snqRRDfOvkdQr/xCBwLq0Vm3E9hd4fXg4laI3OuYT40d6mtwmsXIfWT1/YCf5IuJX1x
rL1nNOT1dIz7Pro1VaAe+FkJyH0jQVGddwN3u02OGRfFhGOfjXao8w3WSN3MnGakvBzxbK9VLw4T
LKFd3KnoSUROdQerh/CsqnqPmLhuqwrThxbexaasPPPBcibzsSkYQRuoge9r5sRnaEoVW4RjRKK1
eeGwmW/xN+Zk7oN30bvMXxs72ioaYQfyCYb2dKcYS6SsaHIMG9rIpvKzPfNgkvJsiD40XlgduRgf
7dsyhseBuoaIjrik9ozd+RnOdPZNOLXxnmcmHyDPvGsmXtEnyWQwI0h+7jaxoEPIe384dtj9vfnl
hIU8WPYXb6yS28Gu+ps5gjSDni3f60ZNi7g1q4hEw1Bpw7zY3DFXd9Ir0w3qA+ppjrPIv4WCQe1H
p/xSwdu4zcaUtZKMxiJLyUDPEyyCHT+2uYeHc6+wjzCqgnWqo/vBnv6HsjNbjlu7su2vOM47XAA2
2oqyHxLZMJM9RUqkXhCURKHvgY3m6+9AQr4mkw6yKsIPPhLFRKLZWHutOccsvw85yKU0sLLHXA9N
im3qhqTqwW5EPawHwbNiE4pCPB1keVfq59YYEt80gdNO2/TSZC/1FQ5jc1AVka+p0u0fleKEuBp9
80qGMehMJWqeMeqkT4oR6j6PA+TlPFRd0Bnk+EwmB1wNggZiiXFLgjS070aaRFcNVRdWFdKzrN5x
LuqOhnohdH+bZPV0rjtNTb4e+SQqrrtzHG41YA4DvgQchfPRzd312OQ/VdQld1ZuqEC5dKKo0H+N
axf/HJ4xyDoPGjysQ6wq2tqvJ3PrTLbcBEqZYDAhG6OfkkdiuEPwZ015HrCI5YRa5e261VuuoZDu
Q6ZLBu3RnNPL49cetCTWNshhmE1Pg1reTMTh3ie6DckBmJuHAwE8dtqFBqFa3XjNqENeqGE9Jzol
Zfc0JcZEIlbFS9SO003WUu2VuAAPRlhU4V3SZeaWLnG1DrLm6xipzs6KbH3dt+Gvsgrah3TI4mer
k+66wa3v0UDSPaTC0d7uM2WDBQQBMRkq8UraeG4Nu4RgM6XWuJmY4h1CAxP9BsxZfm8mpcvQ8iiy
h1vBu0+PLMapmeSuvXMbW6t+dJKBMO2T1HDP6VdZRBy1CartQHZkGQ19zMGbURL5u9pN3PxqGVOq
jHGymz6ZKnVbSulkdB4dEN00/wISLHy7KDb9hOLkLEEuDnGjJEhy3RqRaLyOPVJ639HJQa19JCBM
/eAr59Eso4VdHcfOFortfMM34aip9/hqiwdNb2JouUqt5A/VYI5ksUVAsTb5oDrl16wflYtGGmyp
K5dolLvaLeio1JMfDA80T2gHiMgsqp3aTe5+Anga7CLRhtY1cCuX7JyEnsveBm/+S+ccbepGkg2I
+SRSz4OjM9XNq1n+yZ2i73QmH/lVm2EIolmUoB9LygoI49x3pHNET5YWEzALvz0UIreKXR9GQf6l
HZrIuVaajqNxj92iRQtqB4PFBiOMB+W6a9oUl+wgghzKEI141vMqz8U20EbaH7y92yd3csh9isZs
vpTHJkzqNBKhjKNVJScZg/xjDRAv/j0c20fTURI/pCBN/zRIBjOkkFNqeJMXkreqcUY0M7dBpw6j
OLhOJa1rIQsmlm4S0MZLKx3lsZfZR/pNG1vKudWDXPxSTiq5nY5WDpvBx7phEkqGkOvBrBid7en/
injd2FE0PJBOwtlqj5doueotIAyfbEH0edlM8KTTBBVj/k5uTHMuitXxeR7MxlezSHM4j6hrJlw0
TcdP6tKiV6REY1O9ZCF9o5IKesBMTC2onInAJQ9YVYaJt30c8tuKSJ3b45CBzUdt7Hom9ymqHH/7
cQv8JIKIITvzE7bh+LeEqTFmP+kJ11pZKB1Nwz+SV6BhiXYZzP7wHVRBRF0NErMStSNDuQtp0G+4
5JXe/IzsqprO4BaQxNvwEeXhDwCOkllFZ+fSdsQ6mqL/vwZ47qtnNYtQuOuBDzeffAlDP2kCz51t
pA8IGQ2myoZ+ooBAO9ljOdGjw2IsJJaWuVSW9WG3rZQpcG5NNE23CHVSkxiSpBs2Fc7G4VHN2MCh
kLVdYJuzir5dR6WCKVFnLmPsGKcxVJ2Srphul9/MDWtll0FfwXPtjlS8wDRnoh74NcRyXj0wFPw6
SW0W4R5ta6MR6QQ4jeW4DqSpPy0yL4Eksdsmrka5mOZmbe8NVYpLtUsD7VJ3Mcg2aOcEzrEqUgaU
uXhteQsECpOmRV4p0kLVCKwczE90ACcCIIQAyC2EsOmmu6rDPvfEOQO309EKqM2HpbGpVJFmWqul
a70szXEXaOo6acve99ACTXW+WtR2aoTD+JMe/3vnCj5VFQmQ6ujIMhBmvO3wx6WWF22NAkKha1Jf
5aGdBxd0xYpkC/NN9QmiMR353TToB93KOJxVnipUCuVXlVdQReYHjKgPq07MWwUnElTo48RugWek
KQy8GZMZR6OnD9QcZzmq9GLO/mSrWBTmk9+yzKu6qbDzwBtN5LHEZLOJUgMrbybLUD/ISWPLWNiK
nbCIOG68bYxifFQdQ4U8ipyOt2Xd3UiNBvy+NRWVePQBQc4lZlaEkOYYM2BcVplPnu93j4bLEB/Z
BpA8FDQ4/d6evdJBoGq1k3tuVS6deSMiS/oCAV2d7LXBiqAgd+5dozE4WuvI1u6rFt6+lw+ZXVzI
zMhpgiCGsD6Tdb1TmyD+YL1xLIG9fb6j3h5WMppmhyqSNEDFZt1vGPwUHngrIPgjAl44EGnctT90
+hfBba6UFtDluBT3oht4vxuB3RUBwLzEbi+5MpmxReGAWNKpzJZt1cfn0JrP0esZE00gNOcosWcX
gsZz8fZgZTTIeV9RXfREM8ZfaZFIG6yQzDF3Bz2VzkV5nP6aR4HBogY6cmCYzjJzto6w8D+S4KMO
/g925DhMDEaarDvtj897xhQq5JON5Mfndr0TY5ikVxDoieKTVB3+WUeRTLCmG1Tkw6e9T6yu4dbt
LjBdXfGKRjssONCwKjq5Nzm68qJB+Uq3Yl4QGWMXcnzp1SrBz+Xq4iUHl9itJ91BM6v6tX8h2B5X
axzFHBc8EnI+iiKgawFPIGr3YzKR+jEN7hwTNtUl5FLV6HuGCP2c0K7YYeL5UdakW7LGE0aLbo5a
Cud05MmYh3BlBKGiXpKPjNtupatV012YPT0ED3koQx0YYSyeEZ2VTykgb2eFjHt53IzZCYlvHePw
KU/BiPDJt1Mdn5GyCSayV4DWoc2hcc9OperkOZfRpXtcNaL97jdQIpCujmV6NSIyTu+HWh/j56ru
MuK+ocZzo4HVQgMX1hX9pgAE8a7LurT6ZAU8icybhXBEUuA6s+dZNcPAE6UUahS7VPo8P7jWKGiY
iSQ9qPDh7htV69MH24ClzmXtw83k5lF0Bpg90K5oNeJW0ss4yu8WJ2/Ja0m/05iDXi9jyY+fk5MB
P28OYZssNnh5Z20Xvry3zwnCQ3hXCiK9pHYoGcl7wVGc0bNNLkOroAgyxcD8cmCcxJ9IKygeAgXy
0Q87hcv6eykuPzmmt34vjF5oWB388xYH5GLtPTl3PtTaTmaUVcscFfcr6Wp549fRXYdzVgN01bEO
21YoUajHtdacSyuN9qUdOUwcPj6aeaF4vZBwMEI3bFY9aopZPvv2BFk+i17A+HYb9TnFMb0NqTdr
ATF1qzdCu1KyFLojgzsxnkWMXvI73JAMoT85DP2U3GBiq0K4C3lbZ3KObPTtcXQl2kNYgea2z3Ll
t+rbA8HKZpld631Q8H4blY4dfAdr7npurkIV0EPEiTT5XKRt5+3RMuKrDSKeRQFpHzF+9lBS88ET
YUrhN5O46gCEdZc+Mujmqh7NDm6brcMmQ4QWmuOVO5ZV+QMYf15+ouI83mqvzzQ6BnS5IGJn8y+Q
8ZMlG+gJ3AhoSjAwBbgEzx0a6d6k0IlvCwchHEEDrNwHeFfPoe4kxESnsQ4/l5rG/NHLEniGl7hk
fuxIAiGs5OP7QH/3RkHITHXFU8KOHkvwyZPSt1raJ9QJB5FFYgNHS83PnV4nWNZWmqbejiAPk8tW
t9k/NKLrr2rSLOxVapGXvkFoZboXgRG4+kUWVeWwR1Hgh/smtzXCj2jnCmvDcAkIsZuXqNOZSM20
GOwp03Qx6aI3tgFaQPt+THzGYx9/t1NBNEJdAXEOMgRCH0Ocwi6FlcFGtgn1WvZGy2M3UCpijKIv
oVzz2LN/S6d8MDfF2CvdJ2b+k2s/y1xmBjI4HoEWjmX+5JEP6opXZ6Z3h0VMgTOysW7dIKCoW4b/
8jh6X3ZYrpYlJfhozbwbc0M8sYuI5tqWGb73v1Frv1skkUDRkZ1XI4oy1tqTo8syQH0KZM0dY1qI
frmVYjKLKkhKe6xVVfSdDRs7JJJY4dkJUxj2XWsUyrRVWU2Dtc2k+/njK3bMA339sJj2DAgweViM
Wf97WmHXlVqWYQP4cTx2T5bFSSXSMrjxKb2Sh4IGX0L7pi8NdSMZ0ZuHoMGo40dpvOkgg4kzxKKS
kqxwFLo2DE7ZqdKRYDdgyor2BmhtLjoG4HmzUNEQQjex7PLRHtA/WMQSwYDL5mw6SiYWPYlb09FB
LHd0qNpHScPSiTDGGVa4fNCCN2J8zUfUvLeJqTl6VhfHohXAYj8szY8e5z+KOn1sXY8IHwY+ulPQ
WqrlMFLkslml/WIe/4ENWxrCatORL28yPRcXNB+6+K7QYweFcoyGkOFmU5WXE+PGaLVU74qvcRDE
IyKqWV66oYIq6mHsghnBYIY0eM7rroj9ixKIrr+1BFzcbeqGKJQ+vqzHy/bmsjoGzP1Zw25QPlvO
iX0WfyWAalhxjFuYld8X5TCJL0aigtGy1JH1RRmZb9wu9q7Fx2VVInI12tE2KK626vmhKSXe57aR
Sg1RULpu6vUNvbTzrMY8tx2SwCAVWzKcoAmaJPV9iJoGCaSPivcTud7xXf36CzlzdTGvKqqFOuqd
1qurFNh91igZGxQYptWudu4GayibczpO+kCqT5cUZMSq2V7DMfqiDAZ6vrpFFw5bXk2Jz6COX8Ny
M8mbz8o2RjLT9d0WNn5akEcglEL55F2rze/S1wfNMm+z1nPZZ4eGdgw/fCVQm3meqrB8EoaPwrMZ
A5KRJwz8nmhea3C2hVL57ZYZXwtmYUBrsQJr2YZbh+ew3RUOw7j1onf65P54WxrNtb0tWIJMjVWE
YuC0CuhHa9Lg6Go8y3MyUnIkDWYqZsZL9FikVgnwY9GBSTHprGXddXjR/VRz9mVb98TYH714kw5b
+QqXFiOOXIMjU6JuMlnq65ppbBoELrx/+O/Fb7JmEtrlwG7YoH/8Vd4vqvBbeNXDdWYlw6dw8j7t
SrqhcohpoEJpie7KCswdiWvkSD6UUjWr7aLoWx725blM0gbmYNyUdXVdt9Y4fP/4mE7Ulo7FnpF4
E9Ohk8Q+nw3k2yJLKo7sgL7GtAhixF8LrwmavtJv8PvXtzh4c5z+uB9fLLZ9uk6CIMq8bUGKj/6I
mFcEv90mabPLZWkJjqb/0W6SGQqEF8srRJIQHYcq8F/saJJIZiEZhA1WM0lGBEvrx1/r3WbE5MVK
t5BfwBsDwMrJ+6ut60YoNEh2bt6hdbZspXxqjgVh5cyA5laWZXMo7CTS/4A9YmogDOXHVYPdkXMd
I54cD2MI3X83DmhEV8wrMO99cqSn1TZHiinLZiKLfcyk9H57AWrENyq23WKXFVOWbVrgzBASHPJt
nhRsGyGbTJi26wIHpL2j0y1TOOFSbW59MAnERkpDO29QjRKs6rSp2DUpOhw7SfUCjys5YtfkioEl
RvbCG1xPzM89MvO5fL12QLFRXZwxrHo8qJSzb79BINhBmUhdkAUpuvlMuoJfPim6nF+rQgsxS1uF
ss+6wqIqDCfV2TYt03N8/725l2FWtCi0xngXEgyEeqDT5RrrOrVZIUh5v1T8XPuMdn560oljPPLg
6ClDsaFl9/aQbSvTwV4lAelRI7lEy00SW27VbRw7VHF6qnm2rtKWsUQ2JeFNRIOi8T6+9AQ+vjtz
mBjnJc4Bh2i+O3OJzahFDJq6N2OUp+eaFUCtDMe2bdBgI2K5q1mbrMcmzzH8rLQKBS1xKfNmfqlU
FjVwjN6QombBbZSRxAu1VBxL7ahE/sRzhvccsvofwWWR5xXo1NwJXXYTcxkUHwchSEq4P8jfsart
7IdyN6qCtfewtIXQ9jNHqMl06R/Q2VjqHr9lzn3njmKGVLTljXAVS/8CZ8hWdjGs7+InNtT+hpPQ
6TfIa2t/sxxnUA58auC0lDIaeUnoTkU2BF8IDcMwLkSpfhsMC65tB7KmOM/0yOgexgEx2WbRjDJA
oTwjUimPf6MURi62qi0jMw/U205P3oCa+NA1gsa8qY1BSZ/THsWcF3dhE14qDcFKi0o0oP1D5WeB
hMYTbRn+DXYabVdG6OZghGa0GLdqIqcZIp4OimemSLiJGiaOo9i1lsk7aek367y29euyg7aziYlv
xoOXmKEGlwAk9w23lV6ToTjLaWsr4lsHQTQRXNbXBZ2HhVWlDYprPi6FIkQ2/FfoREznAodBPJBh
q8gR4xGqIL5sZEb8O/Mo3B6bnnpOyQPF3PRWlliP+A9R8IkZe3K9yGdbhhLm4zJvW7TQjFWpCJWj
PdHpApbkVjWjcYsiUU29pRDI+5HHmKEIv2f5t8vbaRljkQLBGAsWEZcvbU1ulOVSCkvDt7m8wQZ7
4HbBsu3Xj27BTnObIa+x1A0ZxG2xT1JfK8+Q2HHWFumv5kT0WvuhC5Rd4kyhvtEai8ZLG5RqzL3J
t18vY86qolXWeBOJfWmJtsWo7tQwTaONbeDIvgRynvtEfuixu5vczLB3ETkeyTmLaN4doCl1zRct
Yx59j/UpH576ckpMBh2zBSmrCHHP1dgXX/y0GZT9bMrbI8Vyb5GiggBcLRc6GAho2yIoUOwz4XP/
zbJLWmEXdY034VLEdi2+iqRObGfDBevCy9Blq7xPWopUQgLLsYp/W0RomY8EIOn9PpmklV+GqtUh
IVqq+ymPee7n1p99HYSRD8Eixxq+1uzSbTd6bqb6GXfAUJ/5GBOrHaGP9KtWUe6OOwQHOYRaILr1
GWLAQH5ZRpjk43DCLaXp6Q8WYYKE30zJ8ThTj8/iMsQDGT+/oUNYU/Ju4piyFkVKxTTgz04oBHTO
4m1wC30DtMCjIAwnbj8LRD9i0N6+YTAPm8STzVtSSxyT2l5Vp4wdS+pMA45wGrs/QAESBeDEdntG
J96mswyKbCUsorXYE5iVus+xnj7GIq/TjSpy2W0BUvTajjzU6MawZiFVEXB7PeQYbob1UA1k0M4p
ktlhFDw3d7nS+smd0mhJhbi7GdJdBRxVXou5b7oGC49qxZaa+9Oo8tbeCdo44ROaDWY0SBuIcFsV
fSsxOVaZGa+t3DLGtdq5mu8pSUpUzczvt8RKmlmjXoVhRJJU6VdOcpeyQai8gNs535fwdBB/D/pg
HcrRH0pv9naDjQ+iyoPagEGTwEbrKq3j8rMmtHnaH3FczTU50XCN5gbQ6Wbb0ac4GbFH7ZeTyxNY
6ewE/J/0KeSwYmdTguROowi9KW5urCnBnS+QbqGtY8yEhB6D0aZEw8pwoMFiWsiC93ox/0Eb4ZC9
KeRkd5sWTnPEwCq11lzhMF/VRMHEF2IIBdv0MRPRoTEYiEZeB5dS87Je9sVlEMqwv4sVA9dMYYt2
ZcNUqbEgW+2XAN0EM35EsqNnw8fCB250t9Kv3Oc2adRor8vR3A41Cm9vyLEPM57kCqORK6CsxGrv
txue2uzeykMEVZTxE6keY5fhGQrN6rL3WT4ONOMAyGlkwO6NCdeb508wfdco+I2CeXsifzip2+3t
uqw/qdjfVVvshTBlgt5mWsuu+aRgz4IZAGVJc18MyvAUqVPSM4TVyC4qkQVMzGiov1CkDG3zWQdm
LkVfP4aAMLGNMKljHKZC4jwpqjv08lk2ZOKAWA859ej2juItARvHDogXwGdyzjphd6EH+KAFf+Dr
5fMyd1rQT4snVrR6qc2pykb11UCB4WxVNVegQ89xB8OxrZj15ujS+iRPhmuPQJqUaxAAcCpLOh6o
NNXhnLGkNn7DCoRUOQEeChulTGJLftEdJbr3cduI1YJiInuY3xzbktVQoueIdkQgB9lFomJigXPq
Y4e+XVoGEfMqOH/2HFSAiWpuK5BBiFQKYs+vsCEnFNF2rqbXCjX5F0yy7lNldVq7bpCwHUbCvq80
N8+L3xpILDLoeNZ/Au+Ygk1WTSyR4TEH2YKaNZLqCJJlR5ZtfWEm3ciqNlYq4W696Y7fCcqZHj8u
OWlDvLuGkC8ofum1mNSdp8V6K6qyYR5GrhIG1uYJJgtbGgROHNiCt0qOxkA2wVP+k7KtDLZaRzl+
HRcNcP9lDojENM/2Joljv5VEBiZxXa4/bSDOF+NNFPtIhWA0lgQ+lXrafEvjbDDJcbVEvDUi7B8X
4F5zexOXNkYEJTMbuQJsQqTXQsAolNjsN3HP91ihkDX8a+DlIviCREUl847OLGoxRoa6R6HaFGdy
KHJnFTozdB0lOo2dP91Jpa3LH0x7svGAA386U+Hn0w+EJAkgN51auanNKTau1JRmDt7HeN70Lzas
xUcbyUqLyBLDH3W/MMi6PBSg/whLvUaNNcLKTFoXTZxDebdarN49noLQyxgv/uL2QixrHnN+QfgN
qEdNhRhFPzSwvSvszOD01HVnbYDaMKdAITc9czeBqzFwdRL67Vh1tpY6to0fdLuIa4ggc2ECPWIr
g6bn/wcKW/c/0aNN7Ve/Y9EjIbHkYO1tXyGqIiWE9NaujS7fLU12oEwUrhxYMBUrQpP7YUUKzNx9
J8TXJ2JbbXpPkQPCVBVqlLZl5LTW9FQF9hBUPrpNVyfzFFPxXplqPd45oRnCP9DIgrnwjw27j2/c
0w0bk0Wmoqx4TIIMA4LJ2w1bz6/HejgWwILo91wl+jDF+56JMpFtlfbLDXDUYd7GznrGxJ5dSlCy
rbn7+CDEycOD2oThOgh3hrIgZ95tG5sozCnDFP18maHHRWfFh4B8wu7acGRgrW0FUZ/HbTCbuJHS
Et/o9un3CScim2/4Yo6nxiiTQSCiMNsTxB2nV1bUmOUt5OL6y0ISIKWXlqadqPjlVrHbADahvCt/
iI4d2GG5gtmRQyqaKCDDnSnFAEvFVJ+XyKcljd3qg3y6nrKBxIOaEBP9S5tavnWeCVWOn4yyjhfg
1buBUwOQh8eWATCzg3euXbSD2IqT0D5ntqpkO3h+YjeNjUPeElk7QjvTIplo1wtJMOt9zb5q7FAG
6xjzvbZd0r3wNpX2mstf0ssTNOkbxNFsQC4gwDoHdRDIhz3mJaFBf8HAnTDKoeLc586kresUEtYq
l7QZ1pmvkbYDW0EGF6Nd6QdVU1tMOUHWK5xME/zUJ5t5Mb93X50ABElUp9iI6OC4cP1Okx5FoEpd
KH5zWALBXai1hKQkRgXvJw6bWdHdl/4aSGYzHpRyBF0Dir1EOy67UAF1wyYGpDZLP4p3g+QMMWSa
OF9ed0u7uugibWaHyDbaLm8sDVsSFUjUVruu6kaWhZoTmGeTVmyngvihndnpyNgX5vmCDRzn7J8A
LPS/1v3jQ/JfP4f/Dl6Km+UrN//8H/77J/EIqOLC9uQ//3lfZPzvf+Z/8/9/5u2/+Odl9LMumuJ3
++FP7V6Kq+fspTn9oTe/mU//c3Tr5/b5zX9s8jZqx9vupR7vXpoubY9HwfeYf/J/+5d/ezn+lvux
fPnHXz+LjthrflsQFflff/5q/+sff2lza/W/Xv/+P385f4F//HV4Lp/f//zLc9PyT03xd0SB6BL+
+lv/cvwTXf87aCsKvFnSQw/zr78BjmvDf/xlmH/nva1q6ERmtRnutL/+1hRsBv/xl67+nUdjbuNT
H7JOMkH71+G8uWz/voyv46/pBby5o4noEoB2GP6CSAb5ap2KEuCZ0BqWSX7D3EA/d5TCX8WJj9k0
UocttqvJs4eW9k/bPwDqu2LL6Y+7+ok433VqWvuoLy469ZnJITr07oXImn7lhjgErEOSRdvtlE5X
PNHfaQau/OjW1UEXjna/1lU8j+yisnXZZMM6UE0f+QP4Sj/Dm2ab8bOBUnZlT0q0ATOUYVdDY0j+
jek1DLk8B9uLR/8iiNLHiX7jOo/1X8E4QnhzSLh0gusmaM+juPiJyoZuxKikq0nYAXlMX2ahj4cC
HSNF7QrU8Po3pxh/Gugsz9zEDq8gOaebppDpNzpI2aWAXnsWo2tKbuIbCPaw6YKLKWPsXa+dRN27
07lMgjsFQT2D7apc5dB01iouhM0UBI+Vqk0rUtScVfbThbRn9weR7mx9Pxqu54ptHLL/nM02xs8u
ycttFprGilczsmAx5sSe5mS4b4Jgj1BDWSs22u4+muXlFunjCl6GnzETROmBsBU5O1PMjNHA8Klq
Cu0sxwTV4QgUvxGT1tcBY+81lnjjETE47xFjji5ODFJsVLZdwRRj9M5+xU3DJjvw9U3Li3g1GlNA
Lg1xwoYva+DYpbL1p+Kn7AZnPQWFu6kiHBDNWKXrwaqqVW2Y/Rq5H+lwuRpdzj3gTV/AzXe1Wvd8
2VT3BNvG153T2Mi32J0nigwvIglrCBnqY1D1DW/Z9AeZbdkKPyBdbkmusy7x506+TB/R2mg8+Vp2
hcpMP0c1/D2Vo7/KxxzITNWOF6If7A3p1D9mCgUcP/spT2HfBgGjbLNy9Q2dg8Gz2y7c6qn5hYsX
eXkTBIfWQPNlV9ZwBpjqdjRZ1Aku8TcVkA1PmmPxBalfsBsS94FZFnm+WL5gtugAmrvcWDt93xym
PvJv1NanCQ6L7Dw3+uBJ9KbNTngaKME1zFC1OSOEsi56JqHI3oxyvsm7xMC1R2tBBVSxEvSmNl1A
QRQjqNgTto1HRzaWp1SOoAuSBV7XjwYB0bDi/QFtDOSjchWVHZevT0os4V1AlCeejigmppMitJK/
fTeSl5klmJu1k61vYL4XdN9UJt/2NtK2Wwk5CTn+xERaH8JrhQu5iRIMro4CzSWJqHuTCfAS4mB7
2yg2z6tGhZvaMIsbwBtbA+09yi8SZFv0YOBlEqA/IZ5kV5tcr0OevNPttD4n6Jf2VOwAI4zGTl+z
NvZeUdTJlvPADM+a0o0Mh9aL56w4B73oPtT1BnE6LZih84NNGxRiP5CpTR1bamTuZT6oBDG7FeNZ
oIANFCYQTCTxlf7Cy5gzO8lU8UwDK1rVg/UtmXm7Q6HZXmRHv20jaNb43zqvR/hAz2C8zutS8Qwl
AOtUZ8ZVaPMwY/rs10HQpx7pQfFG05hTR5Hl7MZCcdayLqrLtEjFnib6uDbxrxEoNWQbHUDqhj5M
B/SHWOa8yHlU8KWQAxtMmzHrEwZoPMKEK0lMJGDH2I3OkxZ3lSQ2VTHfmE5MDe4R99wZfifJwGV6
Qomee7HhBmsVQzZq3npOYK+DNaOoYlOXjX1GOJy1rWJYD69eb3/eJ6/fH287SMvbA3AaRREvMM0x
Typ2hZQqJvN1fmO74jxzu7XJw6CWztpVsgcf/o8HzHT/8WfOk6Z/12B8JsO0eWsHaR6BD2BI/v5V
n7DTcZhOVtPdSPz2HsGCzlWhklIgUNxdffxRb9swfBQdkFnzaNGORK5pzV//1UeNCltXai1xg7Pm
e5WP23aSB/zRa+Yv66EVu48/7t27+OTjTs6mNnUBRhZH3CgR0IN4fFRCHFvJcCj56P/zRzFH0hjC
stNhLHwiyBBFm9CkrFxO4lUDp7a5io3bQvlEJvHuUjFufv0pJ5eK+twvKptPibtvQ44t41YNP9mT
/IdLxDiBW5Dtmo588OSLFIXRhWy0nZuhdgDxHYx4Qgp7qxoELT59fM7+w7dx55vAsGxbJSnmJHnB
shSwBpHm3rDD1gsv0tbh9IlQ5u3ec77haOagGzC439hgnH4b3cfFieJZgSWN+XdNIfDxV/gPv98F
UURByYfMD8/bGxobEcK3QMa3dRTfUl58y+3mk/3z+7NEU/nfH3F6lsyhi5SW5satFmvfutjdu9H4
NOEP/PibnF53VgDdBEbESdLMOUnh7TeBKTgVfQ3ELyzJjL2m/Q+xYPS9RvmEaXr6ffgg1hoXfapt
IZc9aiterwEMI7XRCaIbO80I031Woi+J8cmSdmJ0ITLDJqtNV+cby+E2PiodXn2INOrA564IbvKY
plrXrSAsxO5tlF7kqjxkNlwXE8i9//Xjk3h6Oxi2Ne8vWHa4n8Enn5zEMO8J90UGdFORxfeS4yr5
+PefKI7m72WRNcMtzTwWjK9z8sjEQkahJur0Ji+AArikUgfB1tVuY5fxnkPyjb7vqZ7dm7AWa7X/
zI0l3jazl89nW0Oekk5CHJqct3dJ5MTjOIVxfDMEIwMNKYvLWiTgXkAAebrqd5sMqSXOaILgewZt
nkRL8B1yB7Z1pXjU1V5A9DMLT69i8zaDQr0fVesFRlF0ExVu5tkuo6EcTdNGk2bpOQpv/CacNDZR
VQ/0IaKknWarQZk4YkMwrH/tSK1dSchuWxLVzLNCN/tPXlvvb1nqX+4jgRIJFPip2iTxR8UpKzu6
KdQztzq4xZWW3Hx8Zf/DncNHsFwgaqAlZJ4MKFLoPhgRAvZDt25JybH+v/56XtZYJHTEdYh81JMb
EwXaELp91d30xbRy7u1PtXDvj//tB5y8NrBmKKk2f8CgMvdZle0nX4A1b763XtcpNA/R0826H6Jd
+IXzIbx6pmMa4USkVPY1SSAdE+ccXCRSpLOWKcRZgVRwjV07edThj3stb4Nd34BPRt4O88V2exsN
W4CJFKCUrOQGYJu/mqQbbcso/Gk2wrpxfbc7hGnsI93s9SdVjRmgDcQ6riugKfsaFy89tbpmk97r
V0ihB6/pstGD9oh/ujGd86BivrrquqbQ96aakn7ASbmSRZvdh25UIsKFXuoxpfvN+DTbEUoa9wdb
lCEtdclmOXaGbd13qjcgz1zD3nggTUwC3cmaIF9JSmLLc4upPySTkW5Fk5UUwSFJzU75VA6uuZMl
wdIlpjGPCah7Rdhktk7IEPCKAU7tSmXxXSV9638TIU372B2rHXTukHFfRYsCfcK1A/Liji5qwby8
cb5bSdcwEiz98MJypuoBPGBFondmHWwrqDewSlySlvt0G+mh8SNizTgQTdStoRAmOzN17F84CdCI
NLa6JrpZ3Qw0H6AjaEgQLUfdOw51vRII4vic8WcWIUVucvlk0+Nf4+ZsNy5WJY/8o2pXAzEDSBLe
qXo5yz2SlWgGaxuX5PuADBjoHQfKuq1kYq51AU2lqFLOlA9NTG2UfIMdmhGwIxuPXY61wgkPxDU1
pqsqkgS+m1W86iC1QAUeqzMivcpdF9ktOz2jXNEy6c4KmYQbrRQ9vBWyS1aMt2nOtKp9WRkJwTIQ
l9aukzq3qL74gHjQ47Mpb79qrVp7cLcS1DoE0+jwR1aQTNs95gn3XEs740Kre/WituY2ZmpOB7yW
LrnKYbTFc1rS11EddrmuEm8VwnWNl7gzL9mkQTvIVMzDalLcoVE1uGU648Vm62dsQqfuXppsegSd
6O8Hp2bKxuD6YvKbyEulO90V0CTO4Y32v5lA/pCZVntqUlvbxmUdFlDttpxo5bptx+k26c0Ena0V
nmmkf24cxKzXDpGOXFNbXNOosPax3YgtdK4G8lzFVivAC5Kb/DM3C766CCS2Y2NJr2iHcIsuLvvt
OoI8BnNO+eygAoZ4rMgtRoM6aXV6SNDEM5sgCCEvQi5wDKvIag1z28SG3OfcvncDhsHIC41G3NZS
Wsy1nMnDtZ15li/RC2RBuUkns51ZkMoqTRobEqrZeVqgP9cw3Te5AELbGmVz1qljzZ/j5eQkZ8xY
8+Dl/5F2XruRI1nXfSIC9OaWJq2UsqVS1Q0hV/Q26IJP/y/2hx/TpR60UJiLaQwajaSSSUacOGfv
tZ2JEGujYTxqudW2pCUOJpnGO9aWChtrrUOrSYZjmozNRVmm7liY6YRyRlqHArfmkYOcvOpXjYMi
vq6jZtcJ/7GNBAWnGrJfmxH+5v72zVWWYU16ANIEcz7TBO99qY0geZIeoE9f+nPT0gVoG0btdqXR
ZZHZqROwqMZYnmKFZt1LZX+j73BRAJoGQMaaK5si6wr2Lw0fmEmIxhLaeLkI8vrRna0QeE6ULPl2
RJ6zaDKKd0qmh8GwB4XVsjF/6snSh46Yvs02+qm6jrUjzIhyxzA3v1lJGT5kVT/6mpDiZBWOEtkz
MXc93c9D1cTtvpTdcD2SUx4QjtuEc+kiAFOIWvKVoZzu+nZ8kxUgBqQD7i19FFo9iNrDFnFKmAnb
uJawwY7G0KigpsZ8S6rxorlkGIipCaJU3U9hCaOfCJJsIT8DDk8S9AMLl0bu9YtiW+K8ugt6ClbV
fZ8OSEQAZwckqfBaTl56bOyuisqyaneEaKNXozVFuEbR3Goz/SzcO+WhRjVwPU3Wuku77n3NW6aw
uaKcjEzlXJ55hd9ojXcam/h5tLyfslR/zPUKEAXRtK+h9NhZE5S9eqnf9EkFrqabazAPLmtjURav
i6zEYamr5k7r5uljVdMiDYzRZEaLte1x2kB/rIIdEeamBb5wtM+jFGqAk8v0Zxz6e+mBtYH3FpEH
vwDyw3A8a9OhThJn14xWdqTVogZia3yOKZKudMUhD+I6241Iwi5rnwFGx9gZoMD3fhBogsEiT6qj
xMB1MO0l+aEtgxPZDZbSWB/z29lW3ChDeAPCeNHArSQjDKSpClA4Z2QJ6ButuM2ZKSmt8zi3TJ0B
NYiD0LetL2aNCywXc3mpVAP0gwJxTuYqM0s8e4Ivh+UNYG22K9XexgVgFA9ek1PYWqVkfKPF6mmF
634ZylvUR0VOL9SZ3wR6tEc4e0hJcqIzaJned2qz7gx0qjstNVdfS+ePTR2L/r72Tn1eEfjO0fHa
HCfArKB/AhdxF4HZ6Ufr5Tza9ur6VlyrByWF+FchHg7YPLPbxTFem0wQgT7NgCxFLG5cJ29ecyJA
cpzoShbCB2svTg4PkRZhua8MiOMy1bVA0eb8jJtio2ZuWShN/jYuZmVEJLMbVkj2U3GXurbk3mFh
I89FZqCQ8DyFDMSzfaXnya30ADX4NYjYHeIgiLOUB5FTG2UgBpB+ndc7+1I0OY7g9I02mPRNkgpO
qH6+o5nUrrH7vqp8iRBdG71gSS8YghRRSSMSPDKbsM82D6ZJc7jLSvbtum26wIrt4Q5IOqk2g6Ve
tGwoz66apBE+DulCL6o8XzXHVvOdajBPCgFXIXG2ym0T2/iAJ3TXC2Q7P0GVehE1e7nrFoI8Lxz0
YlQ35WpcRU4zZc+IY/JjtTVCmz7loy39p0pq3Rk1tBt0NOyjLG40YGVS+mCrwFFOI4Bakf/Kzbh/
IfnuY97+N1uE4IBpPAHj98aA7B7v2krml9xmoKKlzuiXrl4elr4rPxgNofoUJM9ohvpm5ulLMxvK
y8SJeTea7hgphao/Shub22jVkEFLyJSXtlCYkqDeCEvPSA6TCXfIGRDRZl6qBnOG8jlzpRKITm8i
oU5l6PY1JYaY5O1Yqi8JrP2ZEJz+VTPWD9OqlSPqyH7wTVJ2AmAd2XkBMhqRlNkHsz29GqXDd0aw
CScV51GgEzl8otE/X2yiEny9hz9Yc17KQ6UF9Ij89WZO5MVgCjOowA7Npz55dhMvyjSUJgrrpT9P
5nKD3coO47H9pVTrR68oA41RkfgqQZCBzjDpDNeu3mG0cjlJI5OXzTyGAopt0NqkHaO1mEgFHbpI
QATZuy2Qxol+c7hBWQ6NqIvrhuXnwkSq9iE6N4EJVmPXI1AO6p4fgq68Skllaf1+7JN5P3lxFnIQ
SMIqj+Vu9PTkiCtQC6xC/VlrRXmQ+Vggb7K7k1EY415pK+/UDTZYMaQUAYM+HQIfQL4SLtzeXOPC
X8p0gvhuvxn5AHxdxf7r5qymTTxbe83q0m+KV0+gLijci6FAakruFqqDtIPX7nlXqeJctnSDoKlX
5SkppRmNDEKeMq1kUlczEezYZmk953WenkZcwjT8JX7/dllOWy5b0HWmey9duuAMvBdaLICxiLx4
qycRX81QdK+BTrzY0Gt22Zb45FYo5HzidptD5pZwMJ25QflqAtUZ4Zkv9WgdksoeXuVSx5dFd7ur
VLZzoFetdt+T3eRrrP+bWuaYLw0mL2mGqvA2h8ZU3JbwU317ab4RwWPx7Pc6rlmoQ3VvfG/dwQTA
WS1RH9fvkiIpsvHL+6nHIoS8Q0PZR9hb2FSmhMZjM90xBVwORPQRfX10ohUJbTKAdNftnE5FksuE
pKeT1IDg1QvEDZoxil1hTH04T318a5fTfI0iKrlmoZOHqSsJE7NyYh26CRhDz7xKa7OR5xdHN6t+
PFyLmZzfNm+oumSns/z0IA/9FBzXvRCG9VbVRR5VrYnOHLjrowlg4iZpumlvtkn5rcACHukdiRQ8
jC0JZGh9TxyGpkDhmHQaPNXaC8Fr2GkmCC7Vfa/1xCbKkHFpk+jpnkg3oB75kuyQH4MxRmLvx6Zr
BKaZAQpb9QNS9jLIssaMaOG3yKr7Mqw4HTAs67Ld0snXgk6Kn+etPCRN8sFsY74W+Qa3Xk3FTzMr
vaDcL3wOJ5Xv9NSNhjkpu7SqacgWcF31VughQ6EUUH2urw9LlnU3cYxQz0d0V+8zIbwDs1wS1gxj
aPfdmjL9bOP8UEpteiVea7221SbB36KO8MdreesaqXzK60w/deskQ1NZc8DGssNOoljHXprdGfKo
91zaXf5NUTRon84AFz5VlGKvc8DaM6QGn+IZ91Yqm4TxJfkncFWKewPBOlkG9G00iDq8qxy1mj31
Wnoiyq56ylWglpz9YsRSZrJjvaz3liHmEEO/EUAIpr+0yVC8FWjtQDLwrlXXB45cmDTwnyOuTclt
IzYoPciYud6aafNLLWrovEYiblZAMzCGZX7M8A+Gqpa8JZ33wCxU8RfIdn48F/ahNHLrenK6HN1i
axLR2CV7U7BfUZDmFyzpy6VbLXOnGcuPSme63noEnKWjLveeTYjbunLmn7QUIdvMXJTDc+UPVmmf
5mwUYWZTjarSMa77Qftl521FGnM7723oN+GMs37XszyGHMjvMi2Zj6mbQq8o5/5sq0uxm4SGRiCd
9CuH4XnAaTe9NLXd39V6aZy0urYiaaOS0htbC0tR1gcUi7Dw8mXTe2Uoq+ElEMxCI6vwSYb70abZ
h9Ig5GxayzpUihszDfN+DhXvQamZ322G/IdO1pqvFp44k3iVcsD0njhSMQ2fqJymIfUiXYA09NYO
5B3OKVSNhhnpK9W5bSK4zVFMBqYOUrck4gMfBvelNun1E8WtoyuANpSmNoP89VHJdOowiy2BcLv5
GhA5DUBheaepsuxvZjZPqPQJas68VQ/gl5PEAoUAs6/w9oun5368KhwERsX6tgyVHtbZmgTzrL0z
oC+ClnitqyovXwE+98epkFNgrPFCnGSy7BGNfYzO6F1kq3QggL1tPWyWY1IR5p32LOypktd4qxzv
UOn9HCWSEklIhw0PYPHDwMTkNI2O+TxLwwkX6GM/dG90QarE1T03LuGWL8VbtyjbY1H9NCdjYX0y
Lrwn9lUD2XenKirGhMGCn4iTx8f5ZYRYmYg0acnyG2u9CsdGDDvkwllkKmxBRj0Ccy0RUif4Jnxg
eXEAK69k0IoIWwebQzSgwrgV1gDJi8AQ7Wn4iJFsA4mDcCpUnowVf22IlyE9xPOYHDwNHOGYINFr
krnAqZojqkRv2mjiqHa1fuAVCbAVHJmtWze4FKtHBeRE0A7tUwGUPTJh8aOqXm10K1m+6/Sa76KV
tOGtZo5gIJjHNteeMZvAQ6ziOeocofo4qGkQ1LGMkKuOzzBxlEjNKyiLqjHvafGD0VBnGupOoy97
el6ebzZ1yl3lWHyc1QK4UKzUewMVOeIapBaTznKnlVtpmqJXz8Fykb658gjOqnXJxMCK3ehceUIG
awGpOZJF+Qu8v/BlPxYo4xwRCdKn/MKtoMFOZnHf4ArynU7U+3SW3VGZpdgL4M+4RJrkYHcTEGCI
PRGZbMM1X6GOusUsr03stFdLvAwvea79YLCOZ3kZ8sgya9Bhc6XucnOkRAAOt8+xfDKYSOThr9xl
1hem3Suia0+k7UZKam5UTfvVaJyWtI4oS3tCHjTMyD88M68P/J1eUBU6VQl90ghxcX/RSdgB3OuJ
W/xZxXk2x1cAIg7rG22SUs+KGw4u2LYmN7lkci2ofni8jl1RNPDpZ8CJrWjOyUDbfR4QHqUgCoNS
dPnJAbz27CWq/kJAkdwsMyM4c7jKgjTEQ5vzZuZp67BiO52CCBnMc7tYtM5YmX2znb65Wq4HdZdP
oegH/ZAIWR1BH2o3TAp4Edy836t5p90hTEVYsgqVYjLO9rOdNxH5sPYOZb+3mwZX+AxN+Dad2e7z
dRwPdlJOOyLvfnSmPpBzbBm3ncyWyIPaza7NIwsfK73JoVLvm3jR9om27VUc5ohL6DWCm0mqwgNo
Ykixn6e+h0COXMWvOKwEVS3Tu8TUmiMkdfsaQYoIY2Pujuuib6aMCQjusKDySZEIEN1VHOOyoPeQ
u0VIWlHtD8b0uqRFFWBosw+JyTSFtLg24uFkfRwqbQcde93Vbtu/A4JKHxSnr0Mcr7rPEJgtNdta
xhwUURz3xm5N6XDM+1RpQ7Y1WP+CjWSsDH9GIo7hp9Sv4E13CPQ1jv8ttjVEEnV9rqwtHmzUnou0
o62Qx9A2O6jr2YzEuSkUAEjpSMd6Y9/biCSudFVfTg5xHQR6rn3UOg3RDe4AORuH374RXeFbpt2A
FoDAOTh2QW5jod2myIQOc8IOvyr1x5oU1ZEld9w1Ne25tRrlKTcLOrhDTEVBctyeXzQ+TMl2SrSE
F7arpTwbRGOEFTwaPzXs5YQwqDllQtEfO7i8fHCCeMhNVcg34pVWuUoDZsUe4UDFllVLiNeq5yBZ
6YYFo4JbEThQHgyzg3JFL1vawP2TWqJ3krIzIszLpLAxiTsmpNPck7zlC82ciT9rZ7+glvI1s5UB
wWUy4AA50NXj4F5yHv5erfpy1RrKo41WF4JirAZtMqvsFGhyEtWpqDgEfam1ezNLugaTIpwIapfm
1/na324d/cATLhu27oDzEhMTtEkfHxZPSBAwRXIosFSFndkp32OOCVc6toMwK+AcUFerPsGK5q6n
OXefF7fQZ4rcVF7dasG0YwovIl+cW6u19oXOZUoDi9/WNBR5nWpFsVMmN4dDOJJqVDnjo5XGKPoy
dTwvmWruhZEMOwr7KSj6rueLl9ukYZDojrM29Ay9CyBa8XDYY3aegeaFE7R4Pzft/jkrkG6hN+4f
sEa4IM5xhQRtWYzXjQWoWC8KI1CURn9i5jL5GRBv1jBC3Jkl1Bb90SqL4grVjtf4xVCWt4sivvfT
1vKfQaLjRJr4gef+yvHomNTu3L8XrTfdxKTi3ehNOp8Bx8x7d82eUOsPZwRwmPjKmowuWs8NLXnY
NqFD1zaqdWoeQhmbb0D99V9mrLoDDwqJULBh0TK59NsGq1FhWXsvUlvtfZfPGh2pkvpQ7UVoLdI9
a/O6hjoLH5nK+bTD4AAmzSCuVyiy2HGyM0+Vy3kOH11C5WsZEmV2WqEtW8tk8W0vaW/6sU5+QL5Q
LlByRwBqqxEAcgNcXFvxLQ6JZVcmlf5gQeD2ED/RKaN9kIR4vZrANRfrPGT2fEFrJHYoi9fvgkf3
ZlCxnnE0hIJszO33bqrRNml9+2gyujO1Eaq3RtJLxa5jWFn54uaqftTidL6xKb18gwzZQ5yuSmiJ
TPvpepX6i8PhDxL65gvTNhUG9Zo/5TZsCAARmfg+lW5y3Ozpe2VWHyHmJz40Eoflw91pWDsvPHRP
hiAlLNTmsXpUR2wwZtqWezGuK/Fh7VrtSey1wXzIsnWjtW0JqRl5Tqq8oYfdO9YNR8t31sLxJjYy
DczhcM+wMD2U7Aa0dSkdCGw3+XvoidnGYPjSyu3QAz/J47Qhzl0zvxsz61Wds5IIIw4WQBOnm57o
IHZaEMcpXp7NhIKRvJtf0VTZEUke6X40tKn1oQorV5IBQ+giTg0FD8htTlQWL4Q1cW7mvK+Z4NpJ
FTSuKlVOL+iTaroGifW65UBLmmfTcpMRf4oFEPAk3gGaGaWCkFShUS1ohPZBxWB/p0lP/bViBAtS
Ty/v9aLMH7Iu7b4RsjtcG0W17ikqplAT3vBjYE4Onjsqfyrash6UfCB1QsXe48/LgomLxFM2p2x8
BVxl4qXJ5tsS6AKBgrNB6pLgyFo4ffrdy4r2ZKzjcJ7ZHpHnr02Yp65y3UimvkIbDrq9ZqHLTCvi
MIb+QCo4rgmfgmbR6gaEmVbsW5yuAQDqkvq/cPZV3ZOonuhyCb1ylt9Gzc1xa3Y0ZHsnbY8IrdH6
ErJGPBtlGvh6gClN734ochqw0sTbFs2ZS9/+UWeNsveyhu9rMBtri/ZnbAyYKPT8XUkz7c5RVNrR
I56nkRmgoqLKxID06I7eQ9MQsbDnySz35AOQX4ETcAlUoZpPnaKZ73lHUFo4JLp7RUqgQcVAf6rJ
oAWTMJpcibIx7mS5VsytOocQNp/wuevM1XFYtyvBUMawQiXPESrrVVcE2D/TvVEgKBZrPHMO4hlB
45An2DLXYpH7gZ8F0Hoy/UhzI7+ShF1dCsH4pdZQOWaVXYa4mfNLowEfijDjJ3XkMl0MC6+pmMV5
yvfGVrD52sLEfc/WT7RSv8sYDe8mrWY+mKprSHJMGrlKmp5jlHknFTXJIY3pkgCE6TjFOEXQzJri
003hKWTwcbdFBx3aTnJ4MavinkMYstDOnBCj2DMROhTOhM54UY4XaFcNcbJrqmll5M4rP5ZrG5qq
y8xNNivkbyNG3qtT6CdmGUyJW4AWNwx/LGI7nGZj3S2GKwLnPa7ucuXH1LWSPTult2ZgDgkqr/+V
Kd7a+nlCBAnRmyqz+K1EM+qkJABnfTG7Xn2nka0OfJ7sH6a+dqNxTJagaMphlxYDwRKkgvkLyPRr
uGkMl+Ssh4o7b9B8xzo7OPEDEyAAJR+dcKjZ75yvQb5i9Y2KrRwTXtWHGa75vcEcJlBbxkvqIF9c
LeVoXa0L9QVreeb6BcLOgAbX6wxAHO2watPcSR7Y4syneJPa02MtvnPXtTevwzVe9R1KhMLIzvGc
FwwqaTKxiL+VtlPcGoyTIvD8Nh5OrbyXo2c9A5RZnhRhDV04LSWg5qTUMViK1q/aSfjdQJsYB+Cz
JRrDd2pOzJ6dYGGkujivNcR8aFc54xmHQSNnoInmjkNhnhOdEagMbV4UCTSekC8CecJBLepwKZaf
c8xL7ROqNhw9YU8VRWlh+Av1xmU0SLwpqBFaXaNDqNn9Tnfn4QBhG/txPU6HKpmTE+JzIlRqR3+W
pWaRNJKa1CWeM9+MXWuFBhkBZF8a6k+lNKmNLBE3O6te9IBnzggXQ8czzJHl0XEngmuTyj3L0UJJ
AOz4u9fzJOeWlAAnTFTiMWAwzg2CYKE5P1VqqzNURJy+MooNBsVwdoNpaJEyN8Oev2YhW2h0d7Ya
q9/7uqMFrpIfnWNEeigJZHxMKpIcYni2DLyZP2bz8BpDBcevUVdB0aotTT/oo2kramghQ4X+PEtP
ymrye+RQ/EOHiXRDVddbQ+hA83pUZJm/MwJ0X9PYzNntl+kXHONmx5F93leLVjzkMvYOmtplr0tR
0KnvOcLQZCM8Iq6GaI3b4tGp5HjPNJFx6aQgtfe9RtMLZNzqzajToZ/VCb26sWbyjt2PMawqRh1s
CN70lj4AD2aPPWR0oKFPktBVq+123miokUu/Y4w0xZBn2oFrOKXEbsHZlDvLKC9GXk83i9JaWEGM
98qpVYpC+tOzUQ9notby40r3llFTs4lqFOtNHcnYWlpHpRVovUpAVZGTzpjH20r9SKnwfWj6SWDo
jbNz4ESsau2n0xxM5LH4U6WnHFAXGnGDQsOH5BPCinlw7gvcyO9040g5tto1u2VwiJCd14WMFH31
Odrh7+QRTwPs25IYiD69lAzuaLOv6hFEuvFda0rvwN0Wd3W34WxdWCyZajCEbO2biQLnzuKI1qGs
Kaf9Fvy3W3UEINS7aoQjszs2RQkotT/oinVOAH4hvJG8KGkFL9w2VBGt5VDREHW0DmMHM4mrrNZZ
sbu0OhmEzb2bDq3yBXTZ2W50+0cKBQsxfgmwq9zqNAqTHY1+hnJOokYMgb3ToA1mOEr3BXgjFHpz
lF3Q9iwnLaiuLk/SoEaXmCW86ibRFzfMHvQfOIk9K+xX6nRBuG3AHANZAPQAsw9sd5ZPLcbCA6Hq
9BlslfCFKjVoyxOedSlIU+OQkvaRMgiLKRVOFLDa3AvgusPe6ofy14Sj+xlI5XoHPdR+8gq4bUqe
UHXBR4ns0rmfcTCKgCJTfCWX/IRBQy6JTl5TLd5Yk8HEZ+FeR26MCtG0uyXT4tph8jsuWWSN1dnq
5I1p1N+GJP6pojBo2in6U8XdJjoGKI37H6mk/UlxN3mdumYsbrdpsAK1mQ9/+vGwJjTsbGhbmcR9
BhpQzTCvhyBzo7H8jDR+/1A4jWgamZ0KV/kvi+ZfqIu/ie3KpVZnknjiG3UprwuPqENl2v3hVwCZ
p5JLAMUTVTuX+l3P11OmdmMzr7e0s4BMsG188fN/oiQS8IoKF7eBhjqbf/AA/H4F2ADSSuy+u5A3
rdGrUuytMznAL+0HrC820d8I6dYoEXTER0BB17GqFmFbc/RWclF+jJO7cvydUvWEZdSK6DLXx3Ig
1WdLRL9t0Ln8pOJgtOA0lEhf/P2bePzvgse//vyNccwDBHDL+aT2L3W1bxen6i7MIf2pvhHzPnMa
yuEnlZWg0XlfU/GFzvKzjnO7JnwDncRk2+Wx+nTLSJFHL0A60iWm2be0D2b9hfz7/+76719rE2fT
NAFLozrYyn//VVQlSSy60sMlsUWPh8mhy1toVIQIQdb5lUeGuB8Tp2+doxjR83T7CZDF+ZRN9ApX
zh0rWTKPdMmsA/mP7lYBzE8xfpUAJCNWRH3recM1fUhp9uy6uKgPjkHPyjfdsjkif7B2WqavVzJb
p8AaqECZ4MJJrzSmYp44lhzpw1pXvID5+BOtlzrE6dli0NIUNCK9c2gUSat1y3tUEgYUdV9/i/lY
qkxVA5OT6iacE9RRlLIs4fj/9jaguciFVXggrGc4O9lABLkDX3HgFX+Q49hfnJn3zOnkY4Oi8pJp
qjjXBlIw96i1RJ4N2NowJerdvm0XJVzm9o16yEPz3YknZ1ZQxSXLEPYITEICwt2j7vYnynxOHmnW
zCfFLD94Gdw7AoRRGdjTeu24VXd0SOl7zpii0DifbGcnpdbyuHOGlSYnDp9sy2KHd+iXLK0Sm76q
hLNO/Jqo6Xp1liDOMMPbugxTfinRo9y1bVIAi6mK9Sh7TsY13q3IWAAFeZ5MCEfptewREyRJxKOy
BNSwbzpJyEThcMyVuHVPONHtwV9qBydnDI6k4L+5TkvJDsE5jDImWyzubVkeFUXm94I0lnAmRjIy
CDW2/ErEH65NYOnc32idGblZ5RtJepaZzrgoq7BVqnNzK+mGfuh2TRN9YSDY+oVN5zpekcIKYTtH
BEXyKtH1bgfeihwMxaPjpXhmQMlBv8jlmHH27PE9oyV85+VOexTOyuFEU/IL4MHyuBq6E1aDR9wv
bEXNlwWcbRGrSjDrorzLRSMjVXQM7d1OouCZrNjcSTLEttS1ajwP9FhD+M949zp7IatrdCXDD3t9
mxT+HXFeWuGnc8EUx9FbghJWCLaMi7KWgUY6PqMoZ/931mI/FLI5W/XwExpI9i1pJppSBVIs3CDJ
pRvUJczzPrvuHIuRhTKp4ToPEGvSpoW9kRuq75Zqc9cqP6T4PgSZrsM4pv7dL32afgMhckuyyhXx
Q8FUxdV1to4IF9MyRGfYPNWpMH725OY8JJ3ogIol6bHVqnnj46UXb27dK6ofOpHQP/l5rHSTkDeO
TaoQweUmU/vvDYrJb0BIZLWKQ6/NPTPLvNaiDBcCgy1nuVMdhpBJHf/o5fIWC6N9hY8Tk5K2jUBp
q7oXBekLAlfLYFaZaCERN+Re0og40teeT6qTSsZtI80KQYbcHgm9u++JWdJ8MO65HpWEJxJr8N2d
UL2qg4t8elk1ptK9lzGR9xS4syuAkR2zKB0CvkxOia28tyD197hNP0hrUkNRIr/hT4h/Ifdpd6T0
Tqjv+jHQJR5smAu/5MTh2U4dmvHJppYlvexAjIkXTpY+n3S2MH5qQqGUWtMfXZ1WwmwvLzb157vW
J/opKZwMW3ANATL1+rNiyzpaDbO7ipt5iloxk7QqStoTXif82cIiKXWlYGKBY7MyW3rbw5onX2C7
P7kakfLrNlxSdYs6MDBJfTIHABqK+4Sk9ludqKclQgG23oAgJJEacsXr4NriW++ipaxR0n/F5f/d
u8HOz74P9AlQMhWq949NFBIjOLwFLXyHImKOVNbR4otSb/vz/7OhbZcwCLDZzDGw0cHub6aZv9VK
9chyJYfJu+A6X9578tZERM7kv1dLX13k0665VmVjxgTEXeArglNjgG5kAZy0/+0qn6pWujllXlSz
d+Egss6XWAef5hfjFzbG34sMbpjnukDiuGMGt0v/jM/NDRTP5pRmbBzZuEuWubvkckr2f/ZdoAWT
DYFTCtMkpcbn8kkUmmhVtVtvmfIm4bjKYl+giyEVzECjqJfFF+Xa77/QVm3i0yNMx9r+aeFn/P0x
KIY11aSsdQa/aYT+alBDNQt5vb6Apvx+9/55nU91MwRgm4N5o1+b6+TeZKsrI6Up4i+IaV99m0/O
RsxkDcphvk0LLyGlzfWmIN8e5Z/dNE5HDoEZgKpBVfMg/GX6+du7gzkkJomrjB8YCtPTpK0nHZqf
X7yhn8yNnAENjXfftW0UnNyfT4+13uHrYsjT3cdslZnRhnF66pdDzv+bLeeLr/Tp99kuZkIBwQyM
ZWwjV//+HBjdWJpuOzb3+k+ms/23f3+q/8un8zTja6QsIzLms1FMmY3BW2O1uq/UI3Wr+mfnSv54
bJMqVBUsGFgY3e3yf/s9LGshtxA12/0ERSm7Q/b/xd3ZbvV/FsvtOO7ovCO2iVfJRkf36S3psrmc
zFiz7neyeFJTA+1G/YWF+R+XYLvZlmSYf2CsOWT8/h1S2vIGkBUw3JNEHhFN2KGoDf/9d/j0fjDK
xA2IX1a3kafxun96C5cOVJmqz+2dCnVtyKJuUpF6P1UInv/9Qtr2vPx2x7bUOyyBZDXhD7Q+RxvV
ba2LYi2MO7sk+zbTtVNv4TKzBsSBzVjdbJov+rtnITBbrQu70PyEFeXPGgJ8XxABtsYLuwWAQK/+
/aYWrQl3s1um++QQK/ta+dPnbvt4V8cZTFOAts2nPVRTuhQNizXd6+r6YrXWMxCXf7+P/3hxQDBC
Hdd0jXYDt/LTU5GPKrJnxHD3sgo9Ksxk9799/qcbNI252xngBu47jj3MgVDv/vsFtifqt+fgr1eS
bYa+ibnVNb//Asu8IE5lZXko2y4EuH9mbBLiGAmAkhxBgYG0Y8jy79f8fNO2lBeWS8jfKNt4rbZX
7W/LgSYakn3ygtIfxZ8TUVH/b5+/vWV/+3xTbxuyuPj8srzzGK62X9QAn+/ZVnnS/IE3wVJAtfHp
R8k80j1ymmi3FoC+gaBVyxxP5eRsAhmwqWWMgn/54p793rZxSb5jp8HDC++Tq9K7+f07aXNiuegN
qrsm/Y7va52fPcFE8FYXz3FWY7z40hX+e5vzH1f8/Ggj4s3TWa8rcFA9jn0zv+o9G/Bs+l7MAg1g
yzAJCdlJacS5ase7f/8N/7qJ/3kw///lsYW7LIW689lcLA0gs+6cMKTr+hO77PMI6ddA8DJlWRZO
U2zTWMBDJlv7BMjgUWHu88Wf8N/uOdvhxjl22HrNT/c8K3pDG5gx3emKcVmU4Xoqc9Qa+vrLbdZn
6qXA9tKXZemvm8UKLWgNxPcSAm/mL7liH4ABoxvVgqVyA03vz2h0v9gu/usfqNHugmTquOpnLBjE
OeyaCPnvyoqFfF0QQHieP5hIm2p8RHYjw94e3nKn+KLW/oRC+L9fh/kZMY+0o2nufXqFRQuQ2czL
6q7AQSUkjfuaYwp98Mr6xjprTD9dcaUsX2wXn3atf17205stGb2kfctDERM3znbRoXebf8rkzkq9
MFue4xjjqrhBM4P9M/1iWfF+f+//efVPVYbaZA0us6q6UwpGnbhSz6VDZH1aYWayq1eI9QXD/Joj
cIp1AbnAG7PXj3KyH6zSCSgudt3qXLX4qNiLCHBlhrtoLZaF7m1OewUNgXpr0XoC81pH7cw1+rW6
ZQOoaDAzZPJA+ZIgspPT+Kup8CpZNZnwaPJm+oxajTtHsaO8xviNiu6SLhDD1pVocPH/KDuv3ciR
bdt+EQGaIBl8ZTK9XMpLL4QsvQ/ar78j97nA2aVqtHDeutFdxcwkGbFirTnHPMoM7Y8ca+yUXVAQ
7TirMrAsHpiIpX40p10f1rRBrfwBFi+8Zf0mJOMMg/jkDwgLO3sOjLo8yMZYi7m5Gx2PtHGEHhO8
R38snGxdDzEIJ0ZnAvfuKrQLOlNGGjSVuW0d82toxBt2K1yno1q3hbVq6R0lKEXRoqCDjqL7JunI
BOjMJ6OLjq78ypjB04l8dAQ9ROiK23rhdR+RQpKhaaB8Gi7mStxP2nhRpg3JYLRHB6zVdRfd/rIQ
/FmW/f8bz7iFOpaCn73+z8WXdYDGG62yk+7IGya8MLkgN6Iq0g5TZG7juVnbBfYiZ9nCfT4aU/gQ
kwVpoBpgFvZW9toJk8lvK+R5a/5zhUR8yjDoP1Uv8Iwfy5NVMS9ORFWfsubTZifgPgnkJZrx0KQb
D7WDNr+p4d4i1HFuf9kCjb/fBZRIzL6IyrCc8z/9+ZOA2EkHZ86oVPFxHRdUWRtLM9t1osSCYnTS
v1vUSe+Lp/BjwN6+JvX7He1DfFgMnein3CLKYvTUdduQdE6NoQiPl2Kjj1n/+e+3z/p7J+OzCo4d
cGE43Dg/9muJRQKppF2dWm+fDJ9J9STJkPA88oa8G4GQJO0vI/0VEalfNVeWq7+34PtAuV6003UI
IAT/S2DJt5I4mKH8nhiC5hpZngYOZiIObIgOkXUx6Qkd3+zGS/9PoJDz08fcjExCqPv4Rf8ql5I0
qhlIzfVpEeoYztlNljQJ8AAt+2WB+4dVnWrZoApkCggT42c5DrDQaE3Ee6cyRzbNJCL+RFiT75Tm
fk5E/F4nnpguYWbMR0Ti6P2TSfxS8P7DcyVZwzjoMmU919V/PleOm0Ck7bv6lDSP82jfAlBFJNP4
CL+9/EPo+S+b/N9bKF+Z/ZNOjs3U6GdUr6ZHlW5n/LhR6TkfYlwgvwqIdpGr4p1dTeYD0Usl6lcD
64FCefDvz+Y/fl2L0w/jSgZNPwFJmt4j5GvK+oTyBjM1k0E/qsrbRBX4HWd9L6Iy6L3fMgX+LMD/
80RJU0CNd89vhPUT4dzpZNFpy/lHjqFzdjm8yun/XiHww/7vNf7zUv5XEZ64Ya0tg6pPwtx6KB3U
LFa1/YigGE/bFAzeuoTnPfflLw/QufL4sSrSNiX+yhMWrbOfdWNtGRifQ8kvanj3AynVchweFiRy
/37jjL+vw5kJbhJnGIMG9M9GYJOgczZB0586w77uwvJBqwZUy/kuipldIZGCd3QP5mKvRLthIE0F
3a6Rng2+V9S3Y2b88iSdF9w/v/efn+f8pP3X741LFjS6lC0V2bXdsTrx5CB89jXSQcfs/t+//d8b
4vlicLdpSlIc/0RSTcCAFlDZuMSSZK9XCM17tV9ksUP4/svB5x8uZcDVofV5boSSEfXn90pm1r8Z
oRkq2vTOsSvvlBm1t4lS8zsKZ/eXX/Ef7ipXc8lWYDh+ptX+eTWgt70B1Pl8NYqtutvobrkuzF8W
nb/fehoSNCdpWeuwqv/SWXg491Q8dafabtdd0b+5ePhtS7IKZOtUdReYRn55Lf5+5c+XlDRFeelp
Xv8oFrS5dfPJ4JLZMpp7rILaUW+08enfn4t/vAqIPw5N+rkf8uNYYHmwgnHsdierLk/lIO4sK/7l
t/uHg6FNC9600JGAzcK59+ctQuJN6J1aupMsvlsIf804o+39nCRHwJoh/hSI8rRg4kpJ9fm/f73/
vvSPd8zCMxNJeb5vXb1rDNJ15ICf598v8g+P4Lkfxu73P5EvPx7BssbZhODcvnGHoYF7ZDmXmMWL
45JAaf73S/39blG5gZUzXJ5F56/bpaUD5g8nTU490So8eCitYwtY0cyMNqibbPll0fyxRiFQI8RW
WmiXdNP8e9nIIpr2PWnyp8EAhqqVRb1deh24bT7XawIleg4VnfXLnPCviyL+ZY7m2RYWfZ79H09+
mJs55qPePcmwI37I8DjwxHN2HOzR3Uz8vods1LLfntIfdQUgUoL4znMbByoPk+afb0JD6ySfdO1k
IsXe662RbZSCxtBXBu7yLjKuNTcZnzhQgiuiVD7IqMO41Q5Z9ry4Gf5IM17SldeP+SmBEnQs8s68
WcjNPEVTFR8q5uT//jD8eHeJBiP3XKdMhoEO18n78TtNaeKRmVPw90P3ceLtYN79+wV+PG0/LkCV
/+eLK/ADSxK1uIBT+2aBWjChOSdaAFm/ETR/vEP/cynEWbR+6W9yD/68FFstcpTGqE7VgqfgIyVK
ZPqtc/qPX+d/r+H+eE+HLoOQghj4hHtGiCdICIhCQsv6ZTmAXPrLt/lZo7r65MxhYVUn3Sgq5NCe
vCLHpQ+mhnFKh7tnP/K4XWV41Y/pgCYUvBQ+DRc5i920aVDDuqIrxZ8AWyf3bWMgAS66s2I31/Jk
JywV4ZsEEICBVMDLiUr5nRilQ/qN+xKz6gVJvXxlmuaeUrRvQYqWyw762GU2kFi2AvlheruyyEEB
ttE5BqUINxUhgj5ryFk0HxOZOBkuqUKj8lucWpj/HnIkCjM4vQATbL1FSPwhVRtj5TSqVUSuNbKT
zxHt/zqdGgU5qQM/1cGpSZbR+ULgxfc0SVSZmHFsiwygnM2ZBnpOGp+IZzmUS7EbO6WvJNAADYsA
fn6nM+WqiktK0dGUdyNCux6L3nIRNS7UuM1sthSprmZdwg1IgEq1KGLwkcBKSITyExN/tJk5nu8Z
TRm4NugEVnEPTgv4GJJQwp1jp/WNWeUfVhGJNbp998XFOLolEKfalk3cX2MRQb5rokJiYoWVTVdj
0MnCXHcJa5GeESIVJ0661hxl33bW0B31Gn8lruzuAoRNvc9gu5Mq1YidYYTVi6uibmuPfbN2TUyN
XoXWXcaWeyhxbwVLnmvrFsNoQHCSG4Tt8NqJyFmVdm98A+yeV3HPOj/ro4C45pi4lueph3EF4GkW
LRvqclaDt3WI5UVaJI8PfRIsTWQA8J1Hkli1yd5GDdghzyvVQ6UcEWRFGYK3A6F1kY+xeWFGxXdz
jpqnjyL3A8HfPjppZ9MucD36Euc5rhMTxCMLw5jI6RVyM2AfXMtrXYbOei4Ta1cLDHtIxtvLJJPy
QKyi2pHNxByZUS832TFgWTXvPDHuJjdn6xysgYnFhD809JG7bxCL+pGa8zU5J5/meBwBdQ/lfN+4
57iwmH5aTczYVRjW4ZYQ1ZT4gsXeTf38ifhbw+UquSmybAIHqkIexOSB+jUyvq1rGOladqXadw7i
IrJFro3kYsgICiTTkSEHenTXx7FqbhFAR7uyG8UurHpoWyAo0MbnFm6pUWQrK+u/21F7bWab02Dr
htvQbc2rThQ0BLuaDMpkdp+hvMyOTwYz3t2EQXo2tQths62L4LuDdww9KxiSWLspx0oemYaojbLT
yS9NnAc9UerHEfTMxqnB1qm4iS47V3wRMY9QXSp7ZTS4qYYcp7TI3NfJSGlfUwavSnTbm1wLSdxU
xrQ3kmJiJ7WSyzaLh30XGuFtGC3JvqsroPZTU10TJRsijIJXibUQRGIJKV0z8cILAR8lw1O4LvKE
+HDDkleJiqHi44fZkmD04cCyxEyH+Ctr5Ds0Q4B32H9WMjNxnxQhR4+qbo94w9kP9ehyBEixL0NJ
Kxa7Jt2R+EbqwxTElSwfo8JxfaJ2po0lejuYQMkR8Ly42Lyqhc4lZFQgKTigtNHc1NWMXaUu66Dp
dZj3RAXBoTz7CieMPUV+pssV9KxQl0YXDv+6SjqIRXFfJYDQ2voj0rDLguUCeChcwii9vplXyna/
Yscp/ag7g/WljElGiPKVpSS+7TSbEO47gB+lJAtgiKogVrqDa0Z1RydMhI/2bViNUdPfRfTONups
j+3rpTrEEiX4UIJmcEjfxiK/0PTPGnLn1BzeGAuMHT2uX9I+sVbZHIF76BLBR245GlqgriBLKBBv
KL7jGOhL6hFjARvfW1cJ2rUF/tem0LKGDmwp3gvyU1cNzqdV0rivLUbNFSlin2PZfRGReBY5p5+D
rT1ZdQ8RcbI+ypCdAFYKTizmyz7358O2aee4ZlivjL4HomqlabD0zHQKVcd3HDgzP3RhwJRKu2+z
iY/ZODmauxh5XaEvyDQBa0Wq4L0pWgyXsrS2DqQHf2yoKeIoDgEwxdNlOcyov2AOdA/8j7yJeTJh
wE1ajgysGA+J2+H6sZv8keS1BweV4lPfa8VxxGx3mInxPUaoARqsq0Cf+rO+0z1DETCUaR8ikl5Q
kDwXYAxE8OhF6Bo9DSMSnYDAiAkJLSP3S0h0WwtO24vO9eCCjZ3mUx/rtMe7CR84p7+oHRi/O3W6
NUch1kNawLTgPSEnM3Ru094Yt4iRukvQZNDBapEe2oK191zrXlBEZ0E2xSP+U/ubRagOBuS8LHck
tgyOaoi2l+mmHkgfBcQybWJmSDzaIzlFER4vLF+YL4U1r9iFl4M59GOwdJ15V6exMyDR7XsY18Ak
twmCZH/UvfRRhB37vVnZ5UeVTsOZbVDiAdfH6JROZ0auOWCz8xh9eZV881JCSQFVgujwFnF1jnuD
PUQGhW9igITTKbIL4PfPbme/2H3/ONvgW1orT26BTWYYEKgM7QHMoOPMng8Mpz3mvRbd2AlIAA8T
7kp1Fgf1KcOwMoZT7peQYPEPJYawdmGe8vvPkd0eylowkSGKGtdWFF2b3DAmEF68cbOSCBcK343K
8QuVZ8xOmfPec/oK/ZxZ08p1ewAlcZn7Ockgh8kV08ZsrXTfYai7GjLBADIS4GFD8VU0zMA6nIQH
XSm1Ho1cPofGQAZFUlS73GZGgvbe2hAuiDOLyIbnDsoZRm0kZxhlFvt+mSXeZHJVMb1ExnBbABLi
cdfLS4MwZISd+Xe9sDbGKarGTnda4Kdacr1UqIwLe8h2zEuW6xoNB//Z6qIL4YwIYPFtHudzMxUh
fkSw9RzedSoX28juxFbpcLlyDORYiPr6sWxoY/VFI7ENWcZGQw+3VSW2x1VFjB+k5MG7xirOIzw3
3odssQ/IVjMC4GneDVBbuRb6iEZ4UryoOcUTBOUYd2r9aBLn+uZgGcRQlc3EpYVLYeOTXFjnzayH
MCBG/WQ0TXgf9hFMkL6Zthmh40HklfPaiRi1eeXCghxKMkpsrei3i5qjex3eyK2I2f2Q98IRkNMQ
1EQYrjlf1vfibKkE7S3XSmPdAZ7EmHAiAhHxrdwmUk+DtCHEdfRoeKe9vHPKDjJUSE0Zj3KsSDhq
vogVw7yHoRhNAY743HC+dMFMjKxGkpTg5LHO8mz5+ZBV7xBT7Q2jLd1HKyo2SbqQoTQv7bWuBtS2
qcd3RctcFceUILH7xpvfnE7vKHz6z3mCWTZPVns5tKYeZLrxOdnnmzbRcHNqE7vbKEltAT4BamOO
d9PE6IcJFb4ByYpeN7FxFTOh8bWSdVSqZNnUrc3IAF/rRszGdBdOc73SYl5GQpofRhTfAW3ub2mm
Lh73KTmAjL3uCyMw0bcWm49aj+91xLXghzm448SYt2NDxM0ILsLXp7HfokFOdlM6Z8x3HGPTtNG0
FtaSI48P87UreE6dLgIgI6mBj7NtcKZIc3VIkry5tZsi3TWTY60AR42X8KTVGz/8vDWHDCvaCB6e
INj/HKGbjp9gyo+EA6U4lLPwHis4znTshduS8y2MQwkwluqDgHUrbo/kNfZPqpKwV9GEBF5dyktU
3NHGXqiarNpRNxCtOCDooOBfu5TDyCZr5/FUw5hoqVOH5oUYnItpsl/RZpH2TnVdYo2yG5VYQVgz
/jmXcICOcceen8dsACDQWWTYlPawbhw1+LY+eIWfqNAw1iZv6cwbD7no0hnZlQdHuH6BD39vK9ye
JswRAFNMkJPFwVNcCmftybraZUvi+LahveSdwkrXNtVe1k7zlDUGRxtZxGCLW7EwrECiWnDMobgO
c+D2q1xZ2Z4uwrweijS+MWpydyAbte5dnHjQdltxN4zYN6KYmRhLvbxxEnwnoQvAs2kbHE2gvF31
gtISrSZTEHmoKfz21qAlmwb4wz7NGchrVNRBztVJXhk/AYbYqznukLF3GfQtARmUhGPgNAUlj+5k
HtbU2toTPfrkoQ7b6LKNQJy1GGNZ0fwyDl/yUJUrkQkTkquZBtl4Xgsxgvq1Qy4ncE3b56gXXzbd
zF8MPau8L8BIpYEHHY6iXmp8UiOnhAEqwpJpp/MllBaijIzUXi6lUd9kTf7Sw/DdjQ4mSr+3sEdq
udcCOwCQ4046YcZAA9boM4sNETZsD2BwcTLyaOJ/jR+pAmgpQQ39JLh++nD1cLiZmeLv+AsmgDYq
vgKaiGgwWmwDGrNLQrueG9WzKrCYmqW09m46uTtziS1fC0FzUXEMezPp3essbHnbyzMJcSCfAPpW
UwRtN8PIkaF3TUcL0JndvUSu+6XltCJNDiCHiQyyJ8+U2radterNm0OIDMy3AoRZ9SpWYCq0IlZ4
F0ONgaiF45OVYWVrjbbDeEZXjDGgr0OHD5owai+cEUeAbkmL+DO2KVKCqQ5Gy+YkVc/aVowjiVMO
/LUbvZukD1bHXBsh6B87IuelyEATkiFGA8xylxXNHhMnkfXlRbA+6gqWt1FGwi+FiIJE2DBK4tCg
uCIaqfNwaemzgCGoW9Om4FxRt/1Ga5qjRpjmnTJpcTSJGnatzXRF2HV00XY2pvnClsD6kv46I36a
uDSzfwVgLo/OlGpXuJJgqY6kEBfg95+JTpdH8AJZkE4ZIFeeKvOG0hZiRhXDqvOq/g4629cwQumP
1eD5jMyWCzO+6/MNQXbpigMQd8TMjBdK2IE1hvKn1my1GvuOIbKq3TUx2UlgRiYxuqrm4IfRNQuS
OM74ftJ7FpWDtdyGjfC+hO4bnqLxITLLaq9sDUi/XsxVsmfmAVHIbgwo8jJWznec2dM+ayeWoSnN
17nOCLquQwQVBg5VUjO66qpT5qdjWdoBNN7k58tgIlPDz8brlcAaGHj9F4IV4EM4r6Xjqp2VVzRQ
XGFQALYYxCuLEWSZ0jLBWfzo6fOTixWHEmsG0NfVFHparm3dnpS6rJhA3JXUrAi1gBdlVbVqSRDY
OPi7fbdVHYiD5UQXY0BniJaEWbRzbQ34zRKXSWDawPJPCj3eJSKMdrIp29vYlO4dX8ryHZenM5HI
irrxFYoYbjWBzVqnlvJp8gL3UEO/HrNCPPVJnaxnlVuvKjbNKy/NzMRvCKH6XlROeBhL6XEQiHJy
1UH50cMnrFPIJ2KNHDkTYIwSA3SgvDV3nUcyKnbZ96XNhjWQGtzYkkT0GUXsJvXcED9Y/T6B8nqg
9QR5hkgwAKUtgDXBLZ7nWdyWbvywpCMJipoOTsmSFa5yFKM0JXmdnP5rJGltVRtZvYv7VrD+cPf0
mNyVara7W3sotWNrV+4R1nF85ZKXvCkyma0XCMU0dGu+hnE+92svXmVV15k7UbCqkgR4IWheRCFv
p/3B5vJFtAmcKlQSKzFjelfahN1qtL3AOWuJoiRx2UDPxHdH9tcJDsQLt2THK+F/8PmcmFwLs1lH
uvfGZLnZaH3Ja6nZ3dsy0J5EVEyZ1Y0bU1TFFcXhQKAUjCurDWOfY2MFf9But2HRZ2e8CGeDpXay
lwUT+aYsB8qN2S7WHGgIE9BnLOm1ytOdqoChR675DaoD+V29LKu6sWHPCQnDQG9gI+fZgSXXvkRc
VAZCjSimoshqb5uinzjB5wr/GnmHvoUVZSNx3ZJIFnabGk+fb6XFO8remNeWUPEJQgyIAsM6OCVP
f78YH2dbvh/rNW06YM9U1eQyfGUheTNVZxvXJNU1azDX9OTEYAW9OgNAU3nhLkB7LaS0B0+yKNDX
6kknyiR8CcAUjMcH39Ji7TGHvX4aLCM+tZ1VXnqZdJ8xCdKf4lzq8+PWBEICKgD5Yu+E280BjlFr
rQjxWwsHBqNupirQot4EYUUy+ItSTngEINjuYuL8dqHRxTdgFbugJNhvO3FbVn06mkdr4NZETmT6
QLHsdTXCwCpCcuur1DOPJviCdTsZOCstMO2eZ1Tb/2R8tFG3WcrlTYt7l4ZsPTl7NYp4gzgVThRV
28boICx0tTbuGNOBwJIxtyMfSRRJhLMfJ7GTdXLfYBZGRNf161wozmV6nO6ZmzdXHsjyg0nr9rgA
K2VnaQ3xPeRu/eJI9RySOX8kUrjYZh0UoylJP6NuGvn4NITFco7mC1WPUzTpQhgwzhQwFaVR1XAs
EG6mXwOH5/22oRXMkaevi8pSO15Oa0MIicACZ9YHrZ3KOzNM3edpke8ccHledNYbPJRqU7mgmyat
lHthNxVrSVPed5rsApKbwJGU5BMZmZa8DKarLojcBM6baMM67qdmpS0kS6Z1jhuv0OqHJVHEIdCX
APDuqDC842YYHP7y2iPmErqCa9QAkx20gUbn2C/zYg8HmwUDzOBkwmtu9fGBrU6cm7vmHjWGfh3X
tCZMNxx2MwHhkBczgDAFls5UQHApas4BNr34T6xKsQeerCk+4gh6StnnxTd9VwRjsmVBnvvJuZSE
H93G5M+c9EIAOBRo6VMoJIFddgU1CPZ9rHBwGwQP9nU7aXkQuVNF80K1KxnOEyWpGuzL3qEVt5iw
B0kCfcYUimpgar5wGo474neApEyjQj6ho33eMLeA3jPW5cYyrPjSbKsRvqa7oNiCht5iu3lyZvHM
cE2nXKtf7SzuIAo0nP5B0Ki9aBCCaiSzmmHYf1qFZ0S0cmeOIamq1UF6sKRKvCR4qVT7bBYmYJu2
6IIBI7JZPp/Ze2N3Z1aCnUGV9rdkzb9wi/EFRWd9IGLHL7vMpwGovSQFouQpInWH5oFaTe3AwZIE
lzUYY5Zfqt+X1AVuZRZYe3vlpneDUbUMCeBMg150N2FaxruxNkzKdbQi5KYUh85hAMsbZ8eII3un
8k2z9461Z9Qv9lK3IXD0ztzMInnovZgTijW+xPUZ0i34/VZsAOJO0i8Ae9znSYBpYxm2RVEItbEK
K/T1NLyt43G8jAnnTNc0o5vuIUFp3W9S1aoHyxT9Su8SDyBSR0BBE1v6Aeqo3E8wW5/CVu8C3lom
lE4X7qOZjrHpxY8hqoBVKSNySoiC24bY5Xccb8I9ThIjsNOIaOKK0J6lJ29Si7p8m/Yj7TtvqM6k
WjtoZP1e6OV7VhXGCmgobnTbpb12HDhLtus87G9yCTayl2CqiVdJOTPF5rqB2kRvN3vvDVbFoS7y
cwwx4xS9d8OnRp8rSunJa3YkUKy99JXmWRVelGXvWpdgp88hqoR4J9uWEfHVgrUVQZRItkjuyC+G
mkPQZwtJpTAg9Dua87lkcHtLDFNY36uPMI/OLcnH9qlIj06zMe7OXwBFdFBVG8c5Cohn4PmBZImp
2C9sIn662HdNAyCiCkloMazG2DoGEFvFOAmClDdS+9YhiyKrxFz36uAidV+iQfPnNHvAxcGsDt/3
Js2lfUua1PtsGsc5y+4X3vetjtiRNBIa8jn0d8LPLsU4GyQGUfJ2evIFWxljj3t0h5sCs6INiZJO
p1k4FO5FHj4vFGOXZsGQZ+XOWvxdi7G/Tx3ZvRow5AJvhiyA9dlY2N5lKtZpoYaTq1vLQZrJq7S6
x6jWwbjn8BaUMdAHczUA7VPVcoPLZOXBZ723KtALvgAxd93X+ngUFaA1+sKjXyUaYZoa3egyoTvR
l1VE61e15C9zNIWkxIzEArppDeDqISKMfl4S85MbtPXpGOWMN1iEZ36tlRhBRA21OZBc0Ccb+Fpo
mLuC3JS5jAGu0rAhHIRNTbj9fTcxTGmS2D0Sw/DCcm5uXeYdK4t4gGu7kGkQIp5ZlWiUHV58nNG+
jjwDXSA9IF9YvM8avE/6QOw9fl4M3VfhclayMlmtq45aDfgAGVFj9DW5U7wmKWsp1ww5nhsWoBXj
FYhU4fSGmyj1LTpFjGJ0ShJgzhtTE5wMk3rSPw2t6461AgeRko7jR/Ry/HYg2JZG1EhdWlcna67U
bZrEyMEHGC+3rlmUlMZL3azmcny1WKeCHEr4CrbRG0nizGNNp5lp1/YCWHYq3sxIGpdMbapLm7WE
D2K/V5yIj2nkzDBhbejONt0Mmm0xRheDiW0RZhzQ8xc9ipoddijvQOP5XcX9yF+b0h1My+Zsm+/C
OcjVoO4aT6djG2YtnDK4k0lOSLLtRjHhNFF/XRbtWyEXcy0aD21iylZNHZf7GfzZAdSu286MYPon
UWCHgptZXGp9W9THwsyKS505kov0XE2QeYd0kw3cIA2v/rqM9OLKmnLzuqaTD4yvpFbUe/Uw4kgK
rFSbYMzX55QH87EC6oGJHXd7b9vpYXG97ODo53K75V4wU+UIbUbNpomyOGg9pTbt4LY7xjWkXDVl
vKHmgCNReSZLX6n7Hs31IEztZ6PMHwnNk7zVXbxektDckb5l77zJpH4L1SQ3DCrn28FCAqbc0dqD
j5jWY9cVF9XUAurs5ILVDH8uhHZ+EyvyCDFzeBSFM11qiyePbsSfIAb4tepgJU6ZwTRAN0lV71oi
XMgmX3HuZdGkyXSKjTZuAz10WkifehZdtmDRmcy4ps+YfdjkXXjDaiJIrwqNg2Pk2W5QItmdab0c
bshQNFKPAwJpIetsAjqNWL5ejTONLGBQ6DxtBAhI+VumjyR3ANLTGHcg5J9o5m5URGtcxyz2alIK
MdWIstVkNN1xwvRy1O3EfMvIpvIBq9OQaeGQQU2tdlIM+cmgIttGaX/KiErdpk5DHoXIjUuVnnXc
whqC2MmXI4pqcXAcu94LDfNDJUOixdqkfY2TpF5HhOmsBLUn4e6FyY7C0k84RUZkjT7cWQODGAAq
3ZEsghbUrurWdrmwfMQGSm/DJpCNhmDrezOxTl62LDvPi5z1MIh4O+Yjo+XlaWmGdkdySLV2B9Hf
sj7PjImwjqZ4eneWESYXtdnWRwApECCtoTnRUpRMs+aesm5hCttE6XXXjneCUnOnTRbdMKUJgv7O
U2mhv9le213OArdF6Spn383mfFcPPW0maoqVSx1TwjHDRlhct7Ej15o3fiaAOp6jsST+fT7jHJyM
laAeo89imJ1NJpOQ8/KYMczW+QPDGV9YjuLEESJ6U7ZVbomaIwvpjFgSUZOustQdrpATg+DXG50t
LGyQdUXegbQp78AubO6jLK1RVxRwaeqMyAJ24qXL5i1N1Tagqm8IcK7Hy9Iosp0rZX+uDLUV+T0U
x7027wytLtEzOFTEcwX2eqSL6qT2Q1733pb5Tnuone6c8dbonHcHfBmOgu4ZehBUqnClJeN0VU9R
BZ37jAe3vIoAIe+biMmPllMIc+kPG7nF3pFa/jRaIjsN8zyu9Dbq15gAxTWxr2KdDYx0TTsqD6mX
2QcQcck2LbKHVLg5R09DP3a2OfEDKNgrZQZEhXENsyZkbs6Iyo7R1bw37TB6yqL5s1TNCy6beGWw
6a+Kqks2jE71jatTPgmNGJVzsAAaF1e/jkJUzJ6bdZvKXkyfgBozSFh7Lsu8i/1snhmMO9PDUOXd
VvPiHAgzg4DRCQtI2Yb2CDN3jzjzaq6MZMMs4IqcS7lZBvt1MFUc2DObqzR4xIHUxRced3XLycy4
8mAPnpCzZisx0Y9zPdjoYZ/LT2o0AxKpWzEsykAGabLdzx10GWu2X1vquR2SU2QkXggBup8sv+Q0
vInJKeVVsF5lynQPBWwDcPZ8Gmv050WMyYVXhv2BYwwmB4bgCRutNiJKox+QIMNfGaLkcalT60R4
W3Zp1KA/lxjP0BLHzRp4CumNVWtcm+eBgVdyHhQI5nzbIfMQl3hxciJHwmsYn0Z6pBsesjig0wW8
yOjs3RJ6jN0dTXyHGKfPLwJ/nlPGKvRScOCu9mk7ugsJs37xJpAu8dj3lxmL9S7V+DqRRc+n7sQj
AoL47FNadgt5titnKU5yXNSTw0cL6Edxx3UzPGrkMQaZil/Q70BqFva9OSRuYETxeC8r1+VbwBi2
M9pJ0JfUvlbusulg9Ug1PFYhk8R0JLXJaPvEHxBeBkw7wpVsh2LtxYbam32ubno9VNsuS8p7oGNW
QOiNuTIimwBESH/lKmxG59U29W43yNl6jsCOPGi1jKBzVqQbMiyRWMRyunjIg1Ydx6m1jGkPzg1V
EGRhwPG1059aq1xuh2HAc0T7iXiE3o+RPV5aTtO9EVpWXtCJEsz23fAeSBLvbjNCuoxKWrEJRByy
ShQHzlb/yDrJKQc31fuiwuY5N+Sym+LU3VixRUORuWOliVWF39qEv0KN/qWq8SnWonuSwYjSOAtz
ppwOILAeiSzNGR9lxBVgKlbrpmN8yJGoD87Asms7Hdt3XTXDo6Fz2kk54ULunvs1h5OMXi0bayc1
/YoDYgTMv3dXfTbCs4VnEnhub6wjD9XBFJYRhC7HvDd660u3vRTJP5nDk2mlK8NowpOHE8rv7Mo4
pdRjvnIYXZD2QNaOSaGDHhUKM4OKnWHVTPG1Ib22wnH4fySdV3OjSreGfxFVxAZuhVCWJdmWw76h
PA7EJjSZX38efedu164pj8aC7rXeGFAOSEqGVFm/Gshj/0D/ZG7Swb17rTCfLbs2d2xbyHJE3nDC
11wtnhOdoqxZNvMoM6pdopeUoNEjbKG8dw56inL2ipMhDsihFEGqWvZOeYcb1JVL02jFxmN7SMmg
JvRnK/8P9SwIzi3qLkwAgeJt1cGbU+KIcij/8S2TGwMdERTiuSm/ByN7ipaZ/OIrtdikJejmEWSG
emZGlfiHqHjuStDeguy5B6Pvnfv5jrhx4wi1s8Urzbta+popuD3npTaOjgMAeYmTgzddaLXj/bo0
aYSt9rexkQY0jHcn6i4iekd8WbL42NQUfdi0NFkav+TdUuyE/PHdGwvXKtXZGdoTCKSxsATpxw7M
s+zDVHG3EG3Ed/ZVurdKv1tsU+UlSbetC6zn7OeKLp/iV467AvSp1QKzhaCqTjNwUro3puuDdO6h
F4uhCzIUXzk3nOr+yM5iVPhttTXZ3qo/TfKnxx1pRk9L/G1IRWcV7Td+fi0TtYmr19j+0JqTUWd7
B8Za2De38TdcfqcqeohrqrDm90+085qm0KPeb6b2Zwa5cHL0jWxU+vg2A0m1cTgOSAxYiSzmLiDt
YtwZ2cGej14C0WoXdNbv9OJW1q8lL5BixT57HQg/yZ5DV6xri0ZzL/A6b10NP4/vTiR/rJdUguJ5
XmjLCB3vUql3nWMzrvNDbm5H40iFz14WZJyyPnM+9Pp3llAEiTzVIHB5JvhufIliTE09yb7TD+fQ
SpKg2APC2fVBjVw/ROTn5A3o5Vsl9gIMgm7LVRqNq8Y6JAiNeG64TtZ86jzZNMZVo+DW/oyra2Hs
u+TnkQGP7SgYHX6BZ82kBersywf79Qm6Mro3nwid1qGr/ds2XufpDXPUCn6jtc+Rt62hsRC+a2hx
um2GfEY6YWf8FPCoksuVVPJ00agdO1fRU2pTeIVUKz97XOeCwim71ZtNxaJLRD7SL1lpCt52sO/J
4JR7YN0vMzfzJ8IxQ3dhrcrPIwXOHs15zGCdmlBC2VfP0QJpUadc0KnL0UP0uThFZnNMSI80il3h
lquRxjTi2GhboHqH3CFUu7BKMl+709miG8rm4PPvQ8P568OrFSCo0coe7kSMr2GGg4ahMMu3KWzy
iN8MJetujlMMji8TRJs8C2pwJlZ7p/3ICPwm1AZ+17POOWFKfk6UWXdxprvuPzfRNkN/udR/AJNb
Tb3py7Pp32O1XYq/kZYImKuqMR6G9J0+ZIjRto/6EdMhYn7+TJt7SgXjoO+ieNqLUQ9y8qGaCi+t
T5g+aD0zA9TBfkZ5Y6N+86kXUOVLa7y1FlOmtmPE3Vfmo/OCfo/016asoIBVqfhMIAyreihXUvyb
BF9fdlr4tvp0X8eAOXMUOGUBkqRdERatyXmcHPI7/B9a9LiEr674QfsXxKhjHyZtA6R9Mbc9IVkZ
h+4ME79/iCBt2uqSsz8bDCYcizwDbEtrrSjDtNXeBtRn5O+uvOiWO1dqWXa59Z+J3H0uyQ9G1hDX
/1VDjDzrlUTBx4U4PXZ/21oXGkqAeuVTGpMVDKbSQKPySnuszopI00Q5n21KHy1ME1P07vjIMpLo
EJGK7EarLv1xNTpPrFDLjg1dX56D+W64GgTzDQomHKaIyZXTv1nT235U1F7NdBYmzjq23sqKhnJ+
IxN7D4KAShCbtIHt5At7FXEL3vFEurCNqTf2/uvMhwp1esrnbi216F871GtAZVqlzmLea/K9H78d
fTfLrcHslJNo6X9VzhWLcJASBpxbxI6Kg2JBLJ1tSZnTSLVWbuALvnG7pgQMOkExasHkfi+cuWPz
rfJX1zmxZayc+jPuP5GThQ6qARQMKC6flgxx+27Uzt60w3PeebwP154iLfmhVZ/gVevaZrl1v7T2
JX60qKUbKbdm9tYO325Zb2cUtogNkLcRUcoChLyw1PoDqd8c2SR7yC87vrotIaLVHmIGn/9LW7/P
3lHSw/A/HzNNPGyB/GBEjMO/2rk+6g19beeI52L6g/Wo2h/ktTvCxlmc5Uo3f+RMl6O/nZtT1nCF
cop3ZFm7qBStbLvI195DFrtchHPldtswVgekHkR/DVjJH0nEtAL/dmTnxG/ZcNPnD4k2xOiOGqNW
7Pod/Vt2jjwj5UQSRChnKJhC2qm6Q0HL0pZvvyNUtKKY3RLJsbGK64hvii8+2TDFBGK8DSPCwR50
UD4ZPthjhkvtLR1p63S+3em3RXaSEQjuTGQ4LxRy8JXwMARz9qtBOHiUMHVIq8fEXiMgnR1tC6xI
lcg7srJQRMsT9UDbZRKXiNpsCO3QyHGvI3cqRP85G9amjffS+4ApYKMuNtJ5T6Jf8dQR7KLLXfvl
7ZvuImr+x5GVeTXIbQcVtwzxfkz2gv6DmiTmZDk9xDzDfLc4VXPJmfE4IOwfyT1FRTjRXVdX4hqj
G6569ujYqHO+5E8OMZ96QHLxyrxYCwqWOVs8A1/O8hk7L21/yvxf+hGK4RBPJ3oGV6I7P940qGhe
or3P3G0+pfVzZMLEO25ISxo/7bcqwplZD5BkbP/5QGHQJ1w9KlCPCOv0K8vPNaIDAhEWEfbeu+Y8
meZlNvaqZaPVd/bkbgauDcs7GBpMRLuxsycBOzIuN7SpyNKfZvU8j1+uwRPzWaT/aQkt8B56ekp9
au3cN2to/5AAzUAfPkf3uFRXgiUrGME6OY0prZhfgD5aOe2IHJXNq26hvPzS3aOwn6PxTstQFe8X
Z6OSoyQ2bNniYg9s+eQDyVbjpciuNkLbtPuvSDsegqPj3QdnO3GLpTEWlrtjvsbZtR9OekyFPDKp
7iMTB8Ii+sVjXglTrKs8oaSnPvsmTaRkBW3E4PA+fizGxe9D9rm1031zH0FyE1souOV+J5FvrPLk
UV/sFDQk6EWoyEll3be7W5KT7WkS+5vZK0PfiAbzDLqoiMtZf5SHnSV9WXG1793nTB9Pg/lf3Efb
wvQBqWkYU0/sNYFwFdtPuRrgLiZ9i92QWsU6ZFhnbAa1Zg/QhE5RMstJ8kQRycrlAvbKZ7zQCFDv
9GNz2mWHiZT7ov1OEU3LkgT2ci+N32RwV435nnEAmHqGMzQLQKMlY/wEjRiPv/2crLV0xtw7X7JW
kg8CfGtwzfHPN9o3Iu7aetz3/hU/BSNBvFnoVJuZOCY3dAmArcWLKYpNOrbPfUza/2JzysRrFX1O
Dpr98R7V5yJyAq2hqAvEanH+hlaulwSrzFeUkF2CrDPjPKjALpW2TvVL6zvXxc9PXR1vRpsbK5ar
SEMnzS99pCXYNxEoCk683rw3BU9zVRBEH3/bFlxV9tsMJSwEin10NNyIlMP3hwG7G5w2Zy4Z/SDN
JT+yRNQSUdDrgiFl6mUYPqhkE92FRHtUF5zY0UaVPxbMOtGpcJ1/lReK3t4aUUSIcsY+3uwpaN4M
xk/TqFXkUyD4SPDppdrXYJ863pwV0srW1z60bNpXZb9HY/JA+OM/FdEtvTNQt2leuponLrLkdTaJ
0a1UCP536jAmb93FQU3/V3v0bqq3TlhvZt58LbpYFbRR29ZPI/8Sxz06VFzEhHLI4mNUKXs6ejf4
P0jmZaDu71prXLzJW+rfE9MIe4Wud/k3IQiJXsv5z29oCsNsY3z2JMT2fOJkZy/7R832zK5YiP9i
GljVOlv03eAOp168js1GpMwqBNNk2sqAC2bj0dUP3ZN98+VYt6Z6eMZgaY5NtSmMS++SB7x3XINO
ijUmjBDZRNAxI4oy3fYUaI6o+kz91qljbx8VfLhIfqTlBBPYcaftTTjSGjw3M+6uex40Y4vqc6Wz
S5E9QVYy3zxmFSQBQfrYyMBv+rfJou2ip061uE3eD7Vg/xaKMWxpkyD7VFmvKFZXaTUB//xyxtvR
k9KOhruX2bbPKfjks8GXO8uz7/z1tDED/xdqI5P30Y0IHeU0woV00HiKoAroKznBPFvObxnXyERf
4UlSdG7oy4hwyYo/fTrrzauDULU8GRkPJw7CWH8SNXqvnXq0nnjHumX3cU6D/LOEWMe0kyhgq/RV
9PBMFEPUzTUS93x0gmF+6poInp+x7N1A8jWTGOKCsLP08QC00dklXLkqX+TwpjUvnnoe5+2gbnRI
BoDAgOcHp+AP1FfVfppsMLZ/bFN9X4Fp5DMTEA5EWbzRpnuZ0qdaO+IVpD/9uXCPUnxkxLovcxe4
gq5W2rYScompvFsMGHl8eRYYq0Q8mTDX6dnfgPi07ndxfc4ouUwr1lxu77L88enHoN18mxpbKhAt
ky53Aqnjed1kFDHG9a5P34aK/ixdQVt/p+OX3/EvRG6gWR+l+a9Rwzax5rWl76l6QMzFc7x4/a3X
qAkmsFVUKDVI1+5UGSboChY6gESD/cKm3Sof/9ko+mY9J3upP2HqOgA6RCs8fm90hQQLJzWi6vwQ
+UD8mveEkzBY8vJUVDNMOfZHUB9aXNI5NIf20BLqxe/DVSw9+aMtS10tYmB6Q/uL7CaUEZ7/xg7y
WP/zFFokcwqJxv70Y7xDQLIl3e+DLLcoKg5uN+86imX0h6CJIjD08R3B7Lmpo5Bevo3IvChSjogD
ZwXzt1bb0ZT+qAAZ1k1p75qZl92dx71XxR/9VH3YtrbzlyH0hH6qKqpS6yUAFFuJubgCa4bWMB2A
+j8dBkThD4fRym6UHK7Hcd6kNc3iplsR+SRI1dP3naedZB4fE0vblPD+K0iNX6WJTS+n53jWofBh
qkYzWJx23/LWpL7HJW59InlhlqCihttYrdJcC8jxeUksa20o/VxazX9T7onQrMgS8Av/YHDhIvYO
9N5aNZoVLiSaB+RA4+77m+Wta1+EPTAiI042/cc2V3zAC13HNN8YE3YBdz4sS7xDBnctfAgiy9+W
yoCipPPGaM+lhNcroed7tZui6GqmA2ksZLH1S/vUL/JIy8I6h86LdEqUwJjpOD56HNCreImuSAnP
ExE/Zey8m3W3Grg0u9zE6Icgx4yPuJOoN8nuBoFZk7nc26UNff6Mjiyyn+PAnzKaceWqoXJxmReU
ORTsxD7KimWrOcapreTOanlP0VKOiQiU54Zwlp+N5u3yajwrYwoqZ7y3VNhBZ9K3PD/CNHVjJ9T0
DCj5Pg79wc6jNUVoNEDS6ktyCmvPY68dK2a7FnSePh9vrpDw2he9/+kjh1QVbZdynyS6EzpwzZTW
gRXpG+TsN83hCha8vd28HJOC6T3HAtcJ42rpQyj+V8BEmJ/drpGVBUmidk3bUTjVbXt9onAIoS3U
Hn20e9es1gL3n5U/3h8+OxczeuZfn8a60XAPrbGsyXB6EhUT22COLwMgUufWm1gDk9NBfiZnWhdg
8UBTv/rsP6dkGQXOQNc5M9yvqvi+PcREDlcU2trGRG1mMUJSu0wBt015L/GxyGpQfYxdts/HYu2r
Yq/rJebObNtM5Sd0ckFpeRLzr9E2SsHIPMSGZknSPmU7a3ecyAiMNvDFdtjjx0+ymKT7irqziNtA
sJeaIj3m3kiTULyNhomacl9DTtSExVQfq5iz3FvuNpLXoWMgbkjtp5QOFmx4VBL7oIG6ro4oi/b5
TIAuTr7IT1hI6KKvlj2aoZ61js5cYb1Qe4d8arrQ8VSsMjwIUsXvDQ8vFQlk4vS30nIJ8LNlvdGM
7MXq3vKBLa/FLG8IjIH8OjkymvrF6fLPbBaIAKmUd8rdJGOqIpis+pqxDj8oyscStZlcT3BLkVGc
FKRY3XEkM/3weGTcH01fX2bkkm3CS2GUgYf+AeUqbm4k4AunfJTSUsabUDcMGCw4jkoOZdStsqhe
lxWkNvYGKuXQQpJaX3EREXqG3hqIvg4T5e1MAFaCHMNsmMK8c1dmbm1piFibTvnEmHnA5MumxVDc
aUFMopZnYmpXAr8QRksXD2RagofZFIFCE6AyyKrAKTBldc3Bz4ZV9djZEmqLpdHubKZe1cs/6iOo
l7OWD2OEdRvm88BmuADL1i5yZ4/8XiTGXkd+d8mJKfAPlX0Osmdi8iNN/mz6HgLbBnSlOrYshG1V
BIY2bjgZ9hZ6urlVaxNRnj8Wb3WfHfop0wOEspcliShjs+Vz5aBPRD7BZoh7LbPLjxZHGvsadIuF
GDYz9HMzAJl7fFA6WfgjHSwtI9mjBzvZYs0KxwwCeOFbBBjFo7SOoikglGxjRe6qFx4yAkoUC4GN
jH7eEU24CzCf1xaYCXZUvs8ZcVM6ZuMKiRdfzqN3fYnCmuCuYhllIDQHXCOTa+o/trXSuXZxDyXe
Gq1WEE+Pfb0JrLI86R4mY4OTpWpLZEomHdzix8JaEsy5HSQ2zL/uIZnmKtWp9CsELv62/a0YxGs+
r7aMfKH1cRIqjBY9tID3asM6GxAADZ6NVTyQJxor81jay6uVWTtk3Vs6V15I+rxBDp9rfjnDJLa9
Fk5+BSaajbuELum4E1scU2u8ZCH83E3vGFWhIz3cgcRz3FypfdYj4lAPAtDQFxYObBgigUD217Tl
BjYzXNJrz77F+jaW+46JnfJKiiOdiUhX6uZbhdPZdLf+9O9hrRlq/mm4H1rEuTR9D3LdCcwO/F+D
3IW0YxS24wXRu/09E9+F0v6LZ48DFuuwjey4c7uPAo2jVWSXEYCumxK44RKTV3xMVbPFyw/R0wVi
yi+2Xe2NHktcNWxNkT1j/QYPhaSFv9/rwtwbtv/XiJRu3hzzTVK+VKSOPph2S/fBZHgpJr/b97Dm
MrKvldGtcc/zKVtJuyg6Q4sDyXE/Zg0gvmvdJ2aPzxERYRBpza3opwlyiB9YmtBL/nteR6elx6I2
dugpk/jVL6dzV/S4B1H9OzXRt/38cB8N1RaIGVojxSpIx2yaQTFwOdiYE1FcPwgVjRgBXI7TWFH5
On+aGTXW3oCah+wFpm0dk0Ja9IzQnX6g6QMqIKpJY3AQcit41jDpJsrAkKxFLKmmv+weos3Zbc90
Sm+JNTq6/dzvINp+vMnaOGl2mkAZcZ6EdSze9XjY9JGyn8axAj70SLeofHYab+1CLUeCyp+BrEy3
8dbxY3WUM7s8vlSddUKo9qkpIjZw42TV6V9leb++t5wV2Z81dXa23TIXlodR5SGVoCSCJQcnLnYP
GQwz73r2kKI9QCAwJQEQY5gKzGRaVpYT0zAKAF9p3NgeQC4AZfy4DDXTxBePykzNqI5oxW7yhFGO
Pr1MEKEhmzhE27CZTCq6axojYe83QwH92uIlLydV7e3EDkzCFJrJYei2gVdIS1gsMPFu2LpFibqy
R2uelbYMe7JhnrUZa36Gle6pqgU5o4Q1sybpN58XtC6korDWe9BEg3kzvKr2NpSUdluZJlg6qeX9
zlrvn650/0l3GjgIg3Cyt8WCxjKdU9tmrrpXyD/eSdEptiPWrfXo9GiiBTIhi7zTXeRSQ7Nqqpxu
e6u4VAL9FwIicmi3URKXJ7snJBALg8a243z0g90cKY35XvK23+IvTPGLl4KOJJVTSphEF8Kv8XjG
S8IzbSUmSjyAPJOgCt17q2tlfhhz7F1Ne5Z50E/K3Npg2oHmUZdqlCAO+RBlh8F0DrVPGIat8FIv
5mj8r9pyh8FFnhuyQLbtAkVp4r/cwcd2YZO7SJda1HqTwFbc4YdEQ1Rig3fy9izNX9L40ddm1MNY
nmt+0ReKXGtADB/XHVxfFkeHNmWpl3k/4Uf1TagnjNTPSNKSPY2/yJbMKG1AY5vstZLAdAJPeLJO
faBjuguIdTGx6NwyAjg80kvi8TrWqfstpENIydyDeHpUzOYDRceGY0eUELUaAuxxfoH738QxPZnu
7BLu0NJS1FFSAiA1jPLbM5ZlQza5XOsFwR04kr76SRtj1FEtuM5AzAD2yXVWOIjemaZaTs45ublL
V/3lS8d6m1YlC6htCh/1tUvECHZhc37NUUuEY6+/yGn8qXWVHUrHOEuniLa2N8CRkznyTsQNV23n
4TF2yFa5+mntbh2j8zeLGo0P+Gf/FVny9EbyC5H21FjwPszDUbVq2MR0Gh11X/T3rjVhgX257Fkh
8fIgzLrxmNjXkvyBsNLN5kdHJLltlmnYlbCmZCWKlNcki2B2VGwxnY+W9uOKstgbOUbcPmWlwErw
vye+JImCEy3PGjzLjc7fV4/fuU4Kij8RXWzN1kvqNebWGZGQMLbUuXZArqKDS7dg1U4sOZ8M8GCg
wOIN7+xD8LmUzsZPZXpCGGOuae7pDzVmVEaxspv2gynRfYi+vw/TgBvD94D/dL+600bIZDpoHM85
dhZ9VWS22toZnnfUi62NJsTpttWD4alH3/3np6oIH6YvUgCGBjNiTiCqaJnIitqZwDBihuk08QKD
slSwWk6ekiirF/4KTiYT8rvSZf9k9nrM2Tk9aGgR46wDU9i2Q/pLInWKpnkEESpzH4NCA/WVNJL/
WmoKIIuKT2NYrUcoLG2nhZy5bVsyHuYEpa0HEppl/XzRqDdLwc4PfTpeUoNyOTslhDtzGSpcv97V
Vf5tRcurzCe8K+chFVcvIRkONyZBHP40o/VDW7OLVcUpbtYvGSMUZUUJpygt6uPFiZzylk+Wx11E
ZQLLqB3tqTp9pEkYzl2begBNCkg3TsRvOo98/CCtmK+dK+ntqgYPoS7ownoyaRr22V57Rt+PfDYq
PJbmsB/vhAckw4aPrvZpuzS8+UCvDIN9tZaUf1ErW8Q/lh//x2iynI2prD4KMCF7vsdFDdYdrRLi
NCLiDHCXxwFuU842GUV/Sm+KZ733ot9uFkYMHx6lezfyLhHX38s42upoawgLpUaHGKlvPkfJ47wo
FiOcnDRoo+1sMc3aHubTQrXD3rENSP2YavE1A0/mBHoy+gYhzL3ow1YVxBjgc613FiaigIBc0NU5
niFHskZXmG9BWbPJRO0IZkXjXpxs+FrjvUbJOFVR3MlWZvAALprhHEfSHNA9sSScCvUh1ccG08h6
jEq8vjb6YZPRbPEiuNmBNGZN0O6VdxrzsmiWD22B6bZHzeKZcP6bJ56WzkzDgQQl1LDsKyQ4oyFJ
NJTsCnSrttr/xkcgiRRVGzTKjratpmxwn6zZ9HNLbEjjRUwboyGZuhFedamBZUUWTHUYJ5jP8fQR
Oa6TY5VEAhsukh/efD3foIvlHeolDiJo7pUyU+4hGnFRQ1P4TPI8As1H1lKsuV8Ldod1ofd0gOfU
cDDA+QBUET6QvivKoE5n0okewsDIJ14FtV0TtImK0S2IW4xdJA6SGrlEr7poBa6VVRRTRZFaD0t9
rsfuVyevd3gWDGQoEKLsqkar2LfKhiPCoWQDotOclrYTMfKaH91jzRz/JFc5MWCW+Y82wx9gLD+s
R8l6xbSfB34E8+fHw2Fw/6HiRV8gG7Mm88DUENkSUMyNLt/LxjFvuBv6D0KAcN4+JPOjZ/7XdVVm
hWkxGgx+HWlkMUlne0iDbu8tKG5soluvzUP/mJmAVC67Teh2udwUMbcwrixMynbrX5vCRMvYGsci
n9oLHoEalWXaANoIDYdNXXx4S/Eda179xebao06K85r3n8lkUJTIBpADePi9LMnPBBUoWNnaw0vf
5pd6EX9Rnz5mW2f6Rub7U8/IoKbGvfhCm85REuHmpY+0CVy9GbqQlDs7JptBtDwgeKyAqQD2p0k8
GHNf03dWlRlf0RTRhihiYqVnX14xUDon2RPesBr9MYEDxdj8JpHDhvj9wQ5oMNbOZoIE0hupze4c
F4oYr0SQ6eQVnCohMv+Wxj58tU354RwLQH4NnkSQyxJP/mfTodwkqEJsHCe9xCDbTW8EsfkRdawS
AC1RlUAPUEX6Synms3LG58buAQjr4WqN2qlUefMWRU6G7KEBFOgH69VCfA0L0g4/0mx1eGP7PnYU
V5eufKN7IDnbSdzfHXYQ9vgJsNbCoE7J9G2uq2eMVa+Fh3vKxjDJPc5xulqa5r3LJvEkM6Y/W2gk
GaWE6uR2NX42FgLVb8w4rwv+QHnR6+KtiR8msdmF0ipHzaBKhMHokZIkg6ZfIAc8rgwPdGIlh+6v
KOWvbmclgBQSIeFAQzdkUPHCZHE/BLWlkcOg85hGWyOl/pYSWBs1Px1Pq7HDOz0wkwZNo5Vbkfb/
mYMk2bzNvfPcxY+iBR8Bg50R3KYSwMOZDSkgqIvUtNYyd71Vod1PB78y1lMmLQOe1TYI1M/aP+rB
ZVjkTDfFgva6WNzvFDRuU1bpZ12X2Elmlp+60JZVRkZL0M9uA4CwwHd4RF6E5ZzI71rq8ouItIee
OweZDG0Fa+bGLhp8Ydcc3OYMA2n1bv1smJnBZq8nzUK+WvYKpMHWyTWGJKGlzTatkqHZaaPvzJte
5TbNn95k7ClHHHn7IwO9oZojAnVitOJv7B9ir+qacInOQD0oxtzbOCSMA07oOgmPlOFejXjsvwte
7TzUPO19nMU/mcP2khtXbsjaJi3KHZzfwSr6KijN8TIO7fDGT0EALVo0UmnySBIgf5UVsX2Fwn3V
MUiui0hzsSOZ3aYpoPIZuxMcDvqblVBUskM8YtP96f0OHrcEy44bDpLtedOQx7S3nAX7b+HN8tLO
4G+N67f8IYftyYIbp9wlOyd5e1sU5j6GOZPJLG/smyQ/EMp11uFKGZ5Wednj/seNAQXFd0JLo1yn
beeCoTT3WYzeTaOcZDMkgzxGojdDJpsGrJNgec8hQn/l2olPoayvfvNHLhvSEybGwdWuPZFSP2Rj
TafOtoejZbZqH09etAb6Aab0O3cn7MVea1Lv2EX0/sQrVgWFzbNGLNa4EwiTzoMvmn3qpd6+UJSu
enaGdXXsKmAzw4bomMqLGjla5ADABlRpPUBjDEeKSBLgPA2Z5+PgiIZ4+CDRRgS52ztPVWk2n7ne
todG+fmtnbLobFpD9q67dNeao9YHY57Om2HO4Z2ItDq48BlMh72d4D9R88F29G/KmhHuWN5Kr8hW
l5mv7QfM5js7NvvQAR0LMteqd0AkCBZMnePc46NFiWUexjIVX73eGMHspOPaJOhgrWvZPf9/aRcS
QUwMWPfow+jDKdXA2Hwj2hiD8bv03YeYsdzrmT7/5wHdHK0J7zZMfHUg/z5/WXQ0dXoxTScE3aIL
cKbAO7fydXFSAmAEGKWtISPTRPavthVjEpPXqvU7+8/tHN5JZumARvP5GQuXGUwQVSt8ZsYKMh+M
VR5Sf35kCGl1MOXpQ7E+FBz+y5iELfp/sn6Yz7oI51Ab18bGm3z6QXWo1b6da9IRwLAcdC3S6ULe
ftI+oto9Ktcw/0YTe3M79SxHXaotm5Qh/CcnkOk6+zqKtaRhByC759RPxpVi5l/CytqVSjoYKgZd
n8khF0StDWW0mdzYhoZotJfazZ11LibcMpFVUkeGnOE191X0Ifo6eWPi8D/ayl6AbYeFdw5P88aZ
DTfhFzO4b0ra2bbCYIPxD2cxwFBTvSdN18Lc5XnQEl266QdD/An96iBzXPCWPjcFAZIbGcMW1n5M
5iZpVIeqBsrVXDXiwWQCJ2Gt+LDHhtiICi8FeOOcvlPoM7OU4I2k7bmno34B1nGIcj0KrQRcSZA7
MYOzewOgHEqt/CRwL19Tn/tatNq74VO/gsZ6OBFepe5IotsnmGkLN2IMlGXk0dHH3IeHsIm/wXKo
qNexrHh1pOhxqeOzlLr32hQtMrdiBGtZlHPiSavJt7B+i0Y5mAl6uUukvZhHx4yr7mdyNZGGVea1
p96NDRB3Mz0qRFwHIkHGrRzEiK4pI96mw1LqFjTUqmwGc9Jnc2D4xdEUBT47t7UrSdnF7S1zFB0g
LUOxUZLzNnTsyXuK22wEnDasY2NjgJxlNO8WtPEvNqwpEvy22DCTUumCAeFk5AvEZiaqtelrBm0I
PumnRZqExVJr68V1RxeMSUf+rubaWrmeIKYp1x0kt7P33qWg8blpxfm6tJY3a7EgkQiRsoBMoxjt
54wkqY7qfNcZxleecFHN9Qz70DbzAvmZ1epjydMeYb1ZIR+QU0JxaN2T4eQa1tUz1ADwbtpPCVXC
t0gnjGkakMlMPXwc6V5LKJNWbbMxfvwN/t3tiu6faYC5tS0GARPd2RrSQAZdb/uhXPLih6pddcrr
LCJHLipGEbQWXKByhXFZ7NrD2q2cTd1lXliwxx1knXSwf5BSrSiZFBLDeaJPx781utMz23dk4mtg
diOCvTklB3VaiuVOJG+1W6rRuBqWJgLfy7orTu1yU5sLGUatQYUkW2lQCzv6VwxMH2CVzA6LpW9x
wiLgaDnt0ywlfuv/SDuz3biVc23fykaON4Eiq0gWD/ZJz5JacrdkS7ZPCFm2Oc8zr/5/uPIjsNuC
hJWVgyDISrpEsoav3u8dcjhzPmaG+1QXJk7ooOsoyOFsEbVHpI9NAdcMz0PclB/iPLNfcBHAxM0G
zs/weZz5k+n2zWNl7MOGtepQPmxQ8fcbZzSz27mcIC/IhOmEpSFJ1j3+Mgmm9rt8MiOk7IG/aV0n
+CRjOnKcH4Z8FLWRIWNvjSNprZT5nBJ7YLtiPzYi20Vjbp5YBUsHCmQzC0FFcUEjraDPPNyDuq9d
5euVgQhtD6Sbbk0RhU+jO4nrTHT1x6xjhsC6yKBYOiRsGwZ90lQJAwZnWOKBiheyxuMEo1maYkle
fzXDqPo+TJgFgcd3JLsTcVcFWXmX9+OLcJzgjqoiY17BavZqIuoHZ84PnlMOp7nMnRt0wRjn0Ybc
OK2Nz4wMcoSEaOV6zQ5f1vQ8ir4i/jmgP+dFgF9RSxB0WjTodCqMgKH1zQOcZIyUMSkmCDlH54Ov
wy5oWGwmsP3SU6fETIJlArOHTROgRovcZv6cBJ361IQUbkOIRCPvWwfDR+3tUltlBwGCtYqj6QlP
NzBxbsgYczgCAIMElY2rrPLTOCYcUpQtNISwgUFOP+4V5ok/Q6hkq7QY/IPIkJHaGTy8HpMPGgHc
b8wIU33lJAMAuBft6I7JfcfetngjFR+WfWvlIr9c5Zy825wwBVTIBXZVXf11ErBzI9u/8x1E7f6U
x5sasynYK+HPiNJ15Zjj56mHYFzXvjyEQ/qJqqlda2E8pJICbpUNqnrqnBTajzmYxy6pfyhyOHBM
QGx/61qoZfVkZHeWRA/akiv6wcXH/nNVpiDVSkKUK03aXWH0I5s1TWKC5B5LNJEbi5CMK+ykjKvA
Vw2y5ZBOkFC46Lludo15H0SScA6s5YjjrLJHLb5xlQVWkgZslbGV1tZgfqxDhwKuUqaz1wUX4kGa
/WMQ5/6dbrr6WER5v+WCBLNvyKIHmhvoyGsYwhG+xeFqRh+1muvom5dFxU1f1OkN1Az+dHyUBmxr
oEoXXWse06QEb9EtNlIywMuQ6kClD7iQyUM35+aZbhAc7yaHkdYjVoC1s3yHwIwpRObWbsBdK/nV
HkR+x5zDeCEMf+CkAXktksUH15fQI6KCMLsoauWmkWCoIB+47bUZp2VpWCutcip1PKV9ncntiBp7
31ckTAVVTa/VLQDYrbxa83UJE+saiT+jZd3MApaNDOEfw+GEDtYWyC6gKK1GnLT21tzep2AqQCTZ
w9ipU9oF5VYUwbDH7FM8uwupvFgkhqweSkhl15B0bXHr9MY3Mx3qXdSosVr1qqy3cWz2117iDvjk
x8+orf01Zy9sXksj6A0qsfO8aroJZwXM0GNchN9cv6s6S3D7wh3X7cJnLG6yXQDFAsOzZDwWecFF
o/UgNRlcBTahKqnrBWwKz7GyfTQ37jaY0rrdQU2jQT1741o6BpdICw6XrkfamWN74yGWnY56ynH1
8pUXLlt/cgrB/b8F9vwJ5AohWDNYzk1ZFBYxemmLxzktVAj+dN6ag9W29Q+zacNz5Gh98kPYxDVx
Sx/ITFv8qfyafTJNYuDyeCoKqOvwdlEgoawJF3J5C9/jO51j+87Px/CDqdEG5gDLWJrgx2WV6Q8R
0mUFxUbcR2+bNnmA3jKb1WNF9NshxL9kj0YWib8TCNxHiLsdSixRnWCp7yjS94aFIqgxwXDhzzob
JYPngTv7QfXlcA7xStrENdoIo6ui9cCuvE5Gz7npczKj3DF/Cgie3QUeit9kKgbUQqHetuYkP9YF
keftQF1lGm26s6ZhoWPyWTNVfIkDDTFYG8znniUlzeY7t1saq7OFriaeUZriV/Jg9a3H2haLMAEu
PusD06Kh6dFxUPbYChQ59TE9zVrZYuxhN96VDbgOczRzMXYKaJB8lAjk+20zR9NntB3N2mtQPEe5
1698ZzEuNyeuM7WGVyFLipwhTSgb2yG+9uQ4rVXePeQVAFSXCmPlDgbdYEyjDpbb6+Og0AWsVFHR
j6uKhkkTB9ZIk7sWznSTRRbWsf0Yf/TL7DsbMIbmubO0hor4vpv88cHOuoJdKUbIqV1Y4k5ofZ5w
XzuqcUqo8eH7eBTuPXh59CmvYsz6Z/gcvjuGu1CA6ivHF/A8Zlns4SNQ5GvvR+Bmzy23TV6KGe1n
4hNuyrEi0nBwqfPKemJ+YIHH0RdBEAB4FJ8CXCmgr0HzFXhno7aZg40caUKtYpoNm6CaI8BlQ7ag
qlVmroXklbWzaz0g8TTvZRZD/pD8Thx9BTvwuFVn/SYdfCqCEQUQSJF/mJEVwPuFRTeWIHiGT+Mj
7mnrCp8NO42MQ9bV4dfUcGgfgJYdLGOsr73ULTZwLuBS5xg7XqeZ2XKsGu3Ip6GkJbIgORLqCUul
b+wdLyncTbb3gzhcyOBV4N2ksubOzZrBRLycuYJHBkiulxIRUPvYgwc+klUg7X66SfsKS/2oCPYm
d7DdNPXAl2OwGILgN0FLOa6w5w6arZJNsY91bD8M0kkfpijAWcEt48WwQq7sBsllMNDy6ahQXMtt
dmFtfenJzfsw4S2Lk7aJ9thXnFtS7QZ15Vs/cArtN6LvHKz3nMB8CMaweTR1AisTUQ8getMCITU8
VWNAgxBtV1/Xyog/Kk2NbLXSATHpum2dQzErorT9MmIreV+0AfadnN/POkK6mvTcEjEMx5B0gCGQ
qMbCW3fC3lpD9ct7R+5pClAY1zhJYvEz0gSMxzPu0ea14djts1/Z9uIvNtan3sQYxNBJszbT8jso
g/zRdybbOW24rWPFXJ81Hg6zkUDhQD+AGkY5K7/inmx2YfbspIncdsPYfs47LhW4kVBjD/rFlJwY
XejLHSUELBdt12D1zdidw8qNbooO1NSErjbKfpG1yCFk1zGTL5qmPnd3+ArtVBmnKtTZh1Q71dkC
0AJRBRGWpkLl48wwMcfJgSCfRIQwYJ6PFGRw852WUY+FXduRajG4m1BY851nU0qgGATvoa8CrWk7
YjqzreIy2nQETaTx+AOGeX7QRuvukBVPe1wI60NfEScgYGg9p9YwzJCvVXMo2DE2am7YT9WYHCfU
ydBhTYJ5Y6zp/YoMrjQFy5QwPG6tiXI8GlDh4E/F7leYPyh9KNLsdDmG6/q6MSgoZqLmtnhGkqbZ
ENZ472v4t/ishScTwTm2/Hi2XXUy1vvOHTKE7E6196u5xYnDnZ5rgiF2yOXZLzAFZPtHzkq3oH0k
VAIjLZU5dAMWfQnlwcGk3/RxbKGPi0HMt2PVEhZKOuoe41c8gQXH72Baxp2lVb/j6mUdhroNv+Wl
aVxJP07WczF+621C+Noii37mmO7BeRybnRkP5W4gjHZnA3bhZhXInTlD2KVTzJ2RLICdIpMDZiq8
tLAwG7VPJ+DGOLL2I87cq0mi0+4Dm+5P7LfbWTYuHFNCM4q2dz7X5QBUt2y2E7q+q14aPlJkMPBV
NNZfE0Ppr2qqaSkWTllcYQBcbxzL5ntgIhAEX7IO9iHMuXxLG8I/uDG6G5/slG1OujJGEa5xSMIg
3kZBZ7C5BvlWTlCTK0v/bAFO1sliBAbQg3dPmGBoYmKm084VmCHGG/xHoAVano1xH4hC3SxZwPcj
7lVYLmBKgvgErkJnm1d+QiNvcCx9lm1P3o52vlBZWEeiAIwbB19BihQcptYSZ+UNYuEftOkWCpXj
uutIuDgvNQXBHUnSYQCZePFVasPgTnFQczycmEEAsFpPP7u5gQ9j4ZdEf6G+Cb3ZvDGSsnyyOzxn
HERn247p9EFSAl3HuAGsawdWShrHwa1LW+o4MPU5pNoB7gOKgDyZN1lf4BsY2t/oD8kT8vMXCH9A
c4Qd7/vBaTdVIJ29x/XvmgAK80ZbU7Pj/C336czmF9e5h+YzGzCLUtEuShrvCy25ccU9UqyqDOqv
55BZkU9xs45qIBMm4BrvMvCSDD5liXXIihZM/A3wFUMkhAC3lIjMRylQnpF9vR6LAt6l0QPs61wt
lZz7EYsA1BGYBmE8h/0hwpZwEaZP4T50BpId47xYx47xwiEfKczF2JiGeFa72HeDI0xXuIAzMKlB
muymNgu1s0T2BNYVbCswxfXUWwYFpxHdAOKF28lwKZiyUvycQ+9Tjezlk5MaLCk/t72z243iFn1x
vfPSiJoKuRuCeklGL8bFOFrA6SOKTG/qGWJNmI32IbCglwRYKtSYfLg0Yu/oQuonM8A7mltJf2MJ
ZsdczOUmjGc8vUIUg7kI7rEkOcxk6KHaqujXkRhKDTalgF9oGC0jT/dJhrqa0gAMrzHEtklxBA5d
MawLkYsrsF7sKdKovBEu+9DaW/J25DC5HwwBK6gFEcIGDBFPUrj7rCznD83s+Pdm2ogj3tvzOjKB
BzwnKg4enYwDVFscDkzKmV1mYRYwRvljk9MvZ8MNryQeii4k/4miucTVcjXq1t0MpNNsZV5FTyqf
yAABJ4SzCZR/rQ1bPkFxsnfNUlX0fV/uWwv8GSRM3cxIyQ8xZly7bIRHG0U9xhsD5GFsC4rHJHLz
e8NGc8uVeYKzBf6dpOVHbxqtHbsERnA0YA5tItxzGhrFDjqH+wipE0ePVNOQgqFAx7Mwka7SpxnT
Dmf5out2IsHSYzXSLt3opTnkzJ6cMXJNoC/nZgXVo/GAnXXL2QCZdAk1FMYnlWS4VqRh/cnIRuyx
aBXe4RXNK27L7IyNO+4cCgvJZi6bjW8PJV7gAgQ+qdOjn5bzx4IC7Ego9WnAtWIT590PNhWuyF7Q
UQ9iD++TaYKzCFWuDd1n5VAokpUB0IwBG5gEmRlt2l+V2AQe/QzUpq7AJHmZkI5HacIkbsUed+3P
oeZYWOVdiNkxHDA/7Uuxce3kJ6afBdMViwKEohUMJQi8+HOY5zEYnhGWfG3wubga5nB6bIHLN7Rl
+90U4F4X5a1HRRA6tzTWin3j91xNUEpjqkBSTkD+0V+kLBTSmLJ5YBZr3GW8VZLQW8xKp1jLxqnw
GeYIqsl2fyFbOztWOqKF2FPPCjGHt9zpKm4n8N7uS51ke917auNPwEMLJwexb0/MVpqlH6D7DeuB
vY2KGepPX+gRf06wzCaPoIQXvnscrRLBbHKcq3MjMD/Byl98scvO/hZZi5GWizbIwX1lHeN5emv6
g7t2umTa5bPv7LTw6qd4aMATXK7HRDYL0JlwPMI4N1/YARCdxqlL/ExCDAd3g1ssHDlMraBBqkMr
Os297Ah/NKOyKqg+qtJ4qRfmcFFho5ND8tuT3u3e0OxLttYomxc/7MLvRoEXZZz40c6sop6AxsXy
MulhREN+w9ZaAmf1ZfcYwfF6EhRt8HARm7o9iNXK88kiissu/ERf2KcsT5P7gWSRs4clPUz7qcW6
aiBizK5oGSioN/xb/Di4Uh1sGBJXVQdeuU4Aa2DCpyl02Ai//GOV5BWQSZVdsVvNnyxZGtcWLfx9
WnVsMRQrZkflBDmG22HsorvzxTOGNU+NCM4dVu5Y+oMvpd6ncvhUuOB6JiDOh2p09U0A3xyeBoQ6
GrAh06UoXmJzTLdJkBRkJruLgJwEwHtvLsSVlXXkKIDV7qWVRB+tRREmXDM8gpclPzJJP1pAJLsT
BVzT2uzGrdeO6Q13jeI0j5naGaSg7XBpIZvASR4jQ1bFujnEBbEu+MV5wLQadJ1glI0d4KB8yPRW
wndUV2F2i3wVX5LOpyFSthYSjxgcQmP7sziktI9Rv7hsaDxO6yGDXQLVky4AdL5RRvPacutiy24S
bVuSIhiCoIuBe+tmIn6T+SBrqPaFP7/4RaqYAQu3I4+q66AJYpiuBg7tgv8Oh2R1tudZ0p8di42n
Wm+vJZ/LqTEkED4GX5j9PAIvi2cyjeyDExf3omqqHXDvvzl0aLXJHV+Zo0fEUTJ+0YMub5E5hS+c
buMtrBCIO7iCIh61UVR1BAVg9NRlJzDh6akv2A9oxBaHIXU/VdVYr2qXH+lN/0XOplWRd8P1Dt9p
eARqepq4hq9kNkd7PPv0Yt6Ghk5aS4+nZcqw2G7ijneBNzzJK4hROi4lCkfDJWoFKKq8CeDUryKH
Ostrw22HPXGOfnawlnSYFsdfzwuHdeue+iSsPhUKY54lzSi48cZEXcPqKzfONNEBFXK6reJMc4C3
+s7MwcoI90v3Qecxa3rXgxpEH562IMEbk1cfK5DnE02NCHPY/BvcnmCLcXRwcsLKPIw9VnIxjUT4
RVZ2rYMADW5mFfteYjTnd3XwYaycF+zp82uz6BH4ykHjsu/Pq4mr2x0JU+zPcMrZM7ixm2Ph3zsO
XMnALUFWcpwdEzqaYCE13SPuPafRRWMQmeAPcsCOqI1LfVf3Deeop5Y6De1HPIoE5JBPNwlETElC
nAIz3tiSHxkdIg3Fiuubtfg954eONYnZLRvW0HokmEaoUfDPaO7tSRM+xal5awTEL0FqNJDjYJnJ
xTXiSNXlt2CpoPOq6n9oq+9eMqcLdimJX/jM4cgSGn6/B8DMH0Q/BUTDqJYGF86zcQxVx5ViArLG
hdCHbHLTuuiuiRclW8LCYEBNPKRVtzeNi17A9tT02LiVBcDoq2toOejDHfOLxlMijoGc8D5sbZzc
SB3HUtPb21An7jDzihBmwekg3m7YkOPVwcIogdNS+MQGimrTR2Sm05JwhdwfcYDCyaf1UkFmoqmu
S1j5O0f23lWVzeXeMCHTdLNRH1h9VNUNYHsbu9EmsDJ9k8KM3VDesSW13ecSeuGhgUBzX+m5YW4R
pIiTQrwDjx6uMPxkzboNdfsk9CffFPduag+buJjUcXbtz1ZvYyefcry2OU0KmJf6vkNUd0xaDr2i
ZX5UNgzt1OjCA92VGOMG0jImj7DsuoKORXOVRQJqSvFlSAxs6Tvd/kVuHhKJAgfDbe42qLKbqZnY
9JvixvRQC8gOzSgrtKNDnecH3LUE7O8upi1qV88UrpQ7sFLxhEnSjn1QifYKty0mLh5BBtQl7rDZ
N6VqgXNgWB3s2IhumVfyioy2GTOp2UVMGDbE8xX5d2ohVLJuW34hFAn1cG907srkhgp10UJuUkMF
Adfjlu5Kkw0TytGY1GiSEsQzBhz0e8niYh801caZUa70qkZqFfnNU13XzVk0ZDsGlU72wTQSZR4q
ewNT9xkSAG1BTDePBYfP1mkDXNdLGs4KlfYafo97SGPMBGTnseNP1tdudKtjQxcfoREtoMaEwpxC
7V71JBdtBnN4HvtE7FHc653OVPeD1CLn2vRiukeeeMGuL9vV+K7ee4P3HLoaclsNgkAD7TtEX3NL
94aLapQSmG3g9qbLAVqI6ojS6h2wP1HsbUWpZqIFx6zG9nfuhCpQkeC1UYGBdt4jlasYrYIVX8rs
0BkyOFl2m90r7o2wx9sR4B6I+ppJ9VK19CnKrOACoUNOI78X28ESUEsbU6xc18g3I0JekkpyrAqp
49bjjDATZmCx7QKOv9an40RAX4hELhr3oxFaCIEAZEBzppbILPwQPdttr2MyLzZ8Cq7ioZi2Os1/
WiQobvB5Sr+1E0C37XbGc0XQF2CDbFEhqvuKCvOOBhs+VMIfv1L2fYFt5gC6IoshBnXc1B3A0dBD
U4jj4jsPx5IuRqQeS+BIEdON0mXYXI+pUqumrupzyLZzCEv8MuH90aGgr2rlyNhh45CsQiPDQhKX
2PGdTUz0xswQ0aqIG5Q7eh1SfX/yryzSTSiy3Al6MQebmLGf6Yj9gDQFs6lx6/na83rcjkOdPLU+
yLW2aDo0CUeDLQbeIUjYui0MA+ytrnHKrxsoOsMX4iaBlpPUxWBE4OOPkmQciwNtGmOdJEgge1NO
WzjVnJoCMYUYyByac9STHpFPm7Zv5d5KGhTq9UQ6Ar3GG/QnH+Ik0Z9gBMXrKq/cPTQX7J1w9lgD
94foBzrOfwj3iGYExGPXaI5261Q0HeDa0CZQXDS6qQy2und/Bl7XB3RIx3G57htYWaGYQkVjb4ph
UoC/PpRlPHF7+qnO1F07ENYDqsA4SKDwV0lNziyJGJR1bWM+wTx6qo4kR3Y0/QnyaTAHh7bg2T2t
Vhs3RmNB/CKvSb4MHRwtyzFwO8fKEO5aYF83ZQCiAmHjuzOM3c/Awb9QYfRrpOUPDTC7h4ZDMPak
p+Wvy342ZqY2vaSZH1qsbowi8BRcLEwFG/A60lh4ZyG+P+JjhYfmqqjpUOpUDZvKEcm+hpZ7pais
CEikdFs1HLfo3tzkUBP3hLspJmeRRrfSeRbuwIlTH2lizY8OwQgP/G9JLmhDY5t1kbFVXTgh5YOL
BCNRfDc6mJgActX3xJERN4XE4o5a8Wrk4n+gepT8jtSc87m0b1wHCl+DhuWKW2mPziBuruBw4GOF
cOXaomWHZ4h0MQiJ7WvLTCISQcedrJAil3RHMazve8N6pIWNNFJZgJKO61wrn4qSEwJdkymDbZlN
9S324fa2nrMKgwjyAdw6QtbGNpeNEmcgmx/xawrJslj8PwCoYaBF0VrVHdY1jg2VM7CNvTb7aA97
hiYCUneaPbL/0ijVfbSw6cJbFWTpXEn4ZeQc2+u59LFclky/OsLLhZTJR00jfOf6HzwEDZR1SySJ
mGG5VgYMGpv75xFwEAdi1GEQP5dOad6prwHlwecqpyE296k4DmFun8IMMNaAd38vyhKR2uh5KOxh
tcKHrMHjbXq69L2RXkH8dm3TvHEGFJO4lH+Zu4UxaeFKKyLU5Nwfu23bRl8UJ+Eq7QEqgNXVnvkO
GKcGhRENdLUIH/A9fnYQJASWbIs7q2FQdsTCo9VqIjuifPNubSJIoMOM9SM3YHPfIw1HDK19/7oy
TZZK3FMIm/F4sDizIMMa450Lsi0OYwUNmaSxxC3PxYiK14dBxRYEPmZZtV7pNGW9lZrPlhHcE3k2
Dvh2nj1BKX90W4ddps9INI4IEnY8+AFY9kJ24tLb4CXrJJs5m3AUI4Z45VUIY6eQDdwYsSlr+UPX
cWXY9zOcKCh5Uf1ENIy112U6PCSh7XCQMO0aix4qzbOZNjJOMjqy1I1lQWjnuDYhqsiObioollJu
hdtbXuznVmoiMVsCNjWtgcCHLPV2fvqrAe1Sa4XeVLn861//U74830dUtv/3L/N/YboRmhzhWow5
GjaFztPf/XlbWtKzbEnjx7bERZ55pwLFRXsqzqigPwZzuS7M6evbQ/wRmc6fLrSnlLaAjqFN/f4E
pUgtWkOFgdHWczJtiPamG5RMN/9sFOv3UVRlz8kisToPnn5gxRQPTgjeCqXNOFJVy93bw732Wfgg
2Alb2pNKyd+HSwR3bxm51ZkzgNN08t8JgH/v95d//stnR8ifmZXwqnP1laYJQTv/7M9fwud/+fkS
6BCZNH++mrZuui/8zdu/by7PX+B9WeRX3//vX9oSNp/7l/ezTIpfBkDs66IC8ysscE/60TPPQY/B
GHQ+FKVrPMZwrWhg0z7Nxv3bI7/34i7WSwvhkR1eVWfDxqJ1U3bvPNl7v69/f7CyzIbQETYfBtoj
uu/wH3547/ffn/AaMcTMl8lnpNn3gB7/6P3Y4vffdz1qk6Ll9wMav6ZCSrt/e4Bl6vz55V3Cs/C1
MEEafx+goQtcdg5acq0fKhiAuHE1L28PsXzDN4YwL54B9JtgqCLAK0mNW+gQq66jutFPBtzDnMvE
26O980Dmxf6lYQlBjWcpoluBpD40V7V6Z1K9N4T1+zsrZOrJaVntcBtyVNvw3+Z3hnh93v7ns/y1
YH9ZkPhZBSacveoMgbHoVzQK3n5L7/3+8s9/+X0fa/EcllF1HqgxEZQ/vP3z772h5Z//8vOmwe0l
mfnk+A1FHQ1CGGv/8AkutiwiBFMnSnV1rqn22J3e+QDL//2PSauV7XoUXtpWFz9fcgjTeWzq85jh
1E+RHMfrnmuEP53fflWvfolfBrrYAXVjZNDp6vrs0UEjex6LpbcHePVbaFLDYc8r6v6Lsy9z6Zua
TYzN92I/TC3vVB8y9/afDXIxn4iOHB2HXO+zE+GWO9uojF36cvn128O8upV4SmvY45Z07IvF3WVz
TyaiZLfawx6E/H2SEw6Xp7dHefXbe5oRTCw6hHnxSey+MTTBQhy3mOv5N5JAyo3z+e0xXvvs0rKk
qzwuv7Z3MQaBZm3ry74+G5jv6V2JCvGfDXBx8jm0P+vZYQCvWXfV16iq3xngtbekhKmEJS2TR7h8
Ajx9eYNzec6eG6L9xj2gbVkc336K1yavMrWtLRPli758TX7a+tjEtuXZ6Y5G+nms71rznVJ0eRGX
K11ZtkIaLbXpyIu9SnupDvosgRAxkuzgVUdD6Dsbr+kkCK5RUsyEYI35Oy/vtc//66AX2wsgcV+B
qZVAUy8ry/v29lt79dP88kgXn2aizzVkfVqewbed4MqPAMo2bffhvxhFUTbQzKFr515sLHmgYyrT
oDoDHEUfdPiiks+z9c5J8uqLcujReASDS0dfrHhLAHSXcMXPTnKNlt555+O/Or9++Xnr94Nq1k0/
oUXk49MUj60zhxUeSm+/p1cnmOM4yyzmzq4uSqw5K4vYUmN5Dmj3jTMZRSZGiEsPOQFTO9jyv3pl
/xnvsmaEBeqkU8J4KWVJNj9M0B/efqK/SrY/1ozHV3cdteyRF2vGbTM8qTu/ONcujI99CDNX7zBY
o4uMzjL7ho3R2yO++p1+GfBivURhkTlZzYD4VZK7EYp1VhzeHuLVRePRq/Rszhd5efG17Zrg7Jwh
iKw0R1xaq++V7a7cq7eHeXU2/DLMxYxj2duzmzEMPgnks+1x4sdgZJLxpqdpFTDw2+Mta/3yU9nC
FMq2+U6udTH7KvwSEFuG5bnJT4n/PfO3iXusMLDv33l/r63UXwaSF2U+HTTkMZqB9M+oOEp19/Zz
vDYDbAEsYdoAocJb3usvJaWA6mUSBcjPS4LboBOTM/LOE1zMACWUgBEmBEZDAvDDuXiCJItGNECG
e2oVEV1hjNE2WhN/o9zhEYNJ552ZYF1MhX+P5wmuXZ61HHIX23SAeMLt3EyflDeHH23MIT4Avpj3
bibNnxFhNGzblv3UVpJeZwHqthIYhNwKlDBkmzYmrshdpG91JOnqRS6+7qHABMVoBrhSNHboaI+r
tsa3C5HdcAxpYZ3RrAb08VB1QjXxQDHJ0skEnRGCJ83t3/pkfz0f7xLAxXVcSzgXuwQkpyBz2kSf
on7TNRV/PXPv438zhpJcYNmJlLw4hJA7On6FxP6kif3BLmaXVR9sDNjfHuViEf3/J3E1bEpIxNTS
v08+tF9odatYnyStaGzyicNQd1q4uzChs25CEX17vL9uqb+s2n8PaCkHPSar1pYXU2PWEeTtoNMn
FFxf+0g+QM66GZPsPM1Ws0qJtChx0xU1Jm2xuk+9/J16/mIx/zH+xWpLcj8RkT3o09ji9Y09bWu7
79Tyr60286/azoYRj77w93c6BO1cm8zyk9/k1rXhWfXDWHR6XzmJvoLErt55p68+ks1y09Qr3Oou
Xmlk9b0yQ+WdTHFnJzPme/KdWfLeCBcvLS17ZVTC8k5y3FnOVrxTq7z6844Ndg/6a3v28s9/2QHD
cRy9PCy8U8992pi61c93Jt2yVv6YdK7n2MpS0qM8/X2AifzEYkDGfhqwzwiuu59ufoP7QEQG1bQd
vuHyWmJc4G6ML28PvBxBl+NaANqUE+wSkJ5+H9fSFBNFhYIqFXeZ/2jZHxVNg6oA3S8+D/O37r2p
t3yIPwbkOoyFmKdsDpTfBwwNrxAjbctTTjJWEPtHy8iui4ySDGZUD2/bt7eG375TNb32/cjN+c+o
F9/Pq9G4wOn3TvQ3PmZT97kr6fX9F6/SXlg81H90CC42KhpTcZRJjyMF+AsK5yqCiWrMX7L23Kn7
rok30/jy9pDL1/njZUI+dgAYTL7gRYEx0OFxq9BmB85vVLJ36iu8C//REJelBR4EA2J7oU9BHH+D
KvsAo3EmAs595+L/2jZvgfigVdF0Vy5vm3YWqTKRrsb0unyRdnmVw/Mi88n5QYAqHbBSif3bT/bq
TAR6l1KxNaFy+H0mlsvlWs894kGX5qTXQz7wfB2hzYyztWhbsYXVXG4mRVTn2yO/9qzSBuTgPGPw
y3LXTyt/skYVnv35qsb9Ity09r5Ortz0v9i2lMMzOjyfJf84yvpW+H1Zh2eCCQd5o+x3IILXlpWi
Y6pcz5PLFeH3V4i7Dr5mSPfPqrgh2x6nurdf1CvnlGu6FqewVkA16mJJETMiA6p2OH/9uA96sRpN
tCHjuR3//oHoUgWiAF7uVWxLvz9I3+LyVqGXOPklfgpmfCXG+apTsOY3bz/RK2/MtSTlEh/DlM7l
G4vsSmE22NqnLiYbF+kWUdZvj7D8qRd7ApG9rlZ0FSiZ5MVJSHO+GObYsk/KHk4VSX2DUX9s0+Lv
VykuO6q1zGJh2+LijY0qgczruqQuDTe1hLD793fspTCxtGMBA/Lvv3+RqCLxtRkj+4TvDCG4Rfvw
9mt6ZfX/9vsXUxfmSmlBBrJPAgDta9Yk24ZURa0RaUG/0c3fX4kuuDVhk+ZyynoXwwEzJ7OOPXVS
ez845Mk7e9lfE/Tyq3Mzw0dPUI//UYsbc4HeA0oOIXKZuBv92fuiyb1dtaoie6lgi3EHqCs650og
s1zAUDC9PVSpaK87ONkVBPl95Tnj0RtwGnr7Xb82JRX3JaoMjbmMXBbFL9UTCHxFo65Vp2DQD5Rp
Bzsoio1rkKTz9kCvbKwurqGmgzMT6K66mJRZCn/Kd3J1wpQDh1BSt1KyhbkCIdh1rfidx3ptd7Kl
ZCmDW5h/4GNz6k3waTJ1soyTBX9GFjhWqU/v4nCvTVWbBGNyEeEHACRcvD6dNyoIK/tkeQ8hDExL
3M7iU6KOhXHTvVcQvvatbPYlsn2l5Lp/seWWYVI4xMrbJzsYIIWIrNrYEfJ1p8Lk6+2v9dpe+OtQ
F0ucBA4HQiPhf/H4oMp7D7L62wO8Oh1orTtsh7y5y5oCjkWvh5pFN9Cs2io9Lf6sYkJHhYK07233
SLKDfmcpvjro0ifhr18OrYs56GRph6m2x/5L2Ia/xL5Txit9bPP7MH55+wFfmxm4z0MzUtz0zctO
mY0tS04asH3Krfynwuk/dxFh1uaj0u3zNOQf/YpYiLfHfG2CcC/WbDJgdc7lXc6w2glmKLOxgI5f
oRawDpJk3LcHeW1qOMoBsqUR5OrL61DuZ3kwVPb/I+28duPGmq59RQSYwyk7KNlyS7TlcEJ47DFz
zrz6/6F/vJ+7t4gm5AHmZCCY1TvVrl21ai391OSPJTAps9y48FdHsSS2KTIRgIn+uANAhHKVpZ9K
WNGKYwWFuHO8PoaVpxUp2j8mljGeeb1YiWokr3T91AG+mjLJlVCu7ptfvfXY59/7GbXQ8ct1k+qS
JhOvgeXwkkpTCQJM4UGAZGzTZQ7XAFCc9gPEzOF9FCbmja5U+t4ooSSB0geAP+pXEESYzUNtd81j
XUwq2oLxv6VVjiewnEDqYWEvoHQLfOumHIAxVplKn0tvoxz0F6eUo6jx7uVu4BlzOU+60dPsNCy/
GRkhXoDarUPWDOj1FnZgdVORGSJYtSjJiidTp610SGAVOyHdDpEFmE7dBOJ/fQnWjr9JtKrQssBj
TwzwVLlQQQtB3DLLnycoVQid3b76R60B4Cn9hq9ZH9ESsDrLKRHjYzUlhynDe3OS5w/gXOk3uj6Y
te9bKpK7mknuxhRvnoUvCpZbgiTQjZ/qZHhMQaZeN7F2iZ6bWFzc2SkJwxHavgb9BXD/s+v00jE0
cZaEsAdKg/vrxsTiyZJbA1inGQSuJvVfccI0TUqB8BvWiXYrc1dMKNxI7UMY55Cqa9+kVHsfZdVB
zaMXOITeVrP7/7Zxm0vNluSbJYy0nDNJGWoZ20VbA5ofmwN9tvhRXRmOIAurjcthzcWRLpXxBngZ
GPIvZ7ako6ClF9U6STDsd4F2M0zAt53xL/Ygh8r5nblXFHXZQ2cLCK8gJDNmY51MRICk9+nT9SVb
24I23INLol7jLbDsn7PPj5VmhanFiunTDd3Bwd31z6sa/170mOffF2ZJmYF66zHfT2HRN9AuiLNT
NU/mBztWkFWi10S7aeQJgvUojCu6YRFKcMwMQjIrlHYV7GBIYGbh0VpolhIFiRldHvovoEriJ6eY
4h0NJPDzTIVzC+9u72oOuF0kKPyNgSy/UxwHuAllyT5Zlm0Lnh9ymiLAqH3qENdOoJOq06cSBaXR
Du71+I0Qnd972cEh8JqBxoto4HJVNDWW6yaY7FMJF6nzMj1E6ZO6VRNa2cBUhHiPk93iQhPDN6es
FaVUqS9kqZfmg0vTFAzCG6dyy4gwEjlIuj6FguykhsgmosDdU8dwbq/vspVNbMvLS5awEBSsmKfL
zNxWm9KxTo7cf5rQ4DPS8I1wxWVJzm2IiTo/QLGwnm3rNOY0VLawayXzp+vDWPHVmHBME1QWVSWx
DmhGtLLoNXOVhp/U/KW1vDZ/ibzrRlbnyuFJRRKV0ExMy0lotsSOZjGO3lW1nbpRy1z7/AL94R4g
slTELG1AYW62+9o8IWab00FibgSWyzkTzqF9/n318mTACjWUpC7MU48iL/1yD30zPI95RoeK+V6y
5++2mnxVNWPD7LJNBbMEAORLiD2gJxV3GO3oyNuElX0CD5Tle0Qkv0i06DY739+I/1c2wbklcZ/F
UmyHMErYJ6eSnmDz93yjvA1m7UOsTj+vb4UtU8Jb1NJ8KUyy0kZ7GlKz1IBMadH6JrM+/XPd0squ
uBiUsGpKro4SLSv2aaKBEMKHrfLU6kh4ThMQ8rB+VY6dcjgwKx9X1tG8U8GZItPIQ0PrGEh/sxHO
LC2/5Py+hOUHvSksNe13KAzc3vlh6+Me0L+rNT/jrfLA6sSdmROuTxSAoHPUU1yCCWyDjrr4jRjK
31cN5ZT/mzrBQcNilkGYgdMpklvo39Xhc7oVBGwNQrw74ymueeNw0QzPVkt360aItHLHWGdDsARw
AzdCb6FmyG3pfBqNb3IE10i6Bb5Wlj36ygX8mShLOC1wpth1MxXk95qR11v5SdfnL7Fdv+sLBb2i
1tPt6t/Sl240IzrQ4QYJR3+4fozWB7oUNSxAV6+ykCkMTa2tjtaJFr7HmK7EwAm+loPs/jczy3qe
7fEAMmS9kSbAIg5it476Q1ccqr7qxlFaHQ0w5N/IA00RH9OKM5aqTcfyKQo+F9G3MviFRPH1kaz6
BYAkC9ZAgSNSOD4wukEp3Af2KZTeGwVai7R92fFHNf143c4aqIG08x9DwilKyq4d9BJ8jT/V+wqS
Utum67r/QLedq06fA0Roac1uaFqZsi/Xba9Oo2ECVwXgudTbLlfLDJWkK6PIRjfq/ZzdRbBe6Bsb
YvUAn5kQNoSaKHAatZhoEIZCR7l6e9CwJO3hUQWixsYWjpaWznEOiQs7wbe+lnH/WdX8jaOzvkLE
JIsVsFwiVtxowlLRUtU8BfLXIAhHVyqrdgfNDUqkUXNoYW0OrelDViABMLfHcU5erq/T6l4k4GZ8
SxghYhdTNeJ5YcTWqUNazgB1nYI4KDaih5XwiMfJHyPCTPolOsWSjpFBlaHtkfvyn1aCR5dGm+GZ
VvruO8pHqKFOKE9GsT9vRPurdRL8kyGTmzWp0QsHLgWRpcZZaZ2U0bwPi+TGgpgMPmhIAeqPjrX0
UU8/yiD+qY3NnWlFT3Ha39tZ/9Sr/T0SNL+uz/li7pXPho7jNzCG07GcnTNPNgzBDJ+Wb55mCSL3
OGz7d0ERZSc5bqbnJnT0G1gntrI6q0YB41hAt/CMIphFmqJEhkDEOtnpfaQ9QLpFpV3Xb+f09vro
1hYbn2b8BrVolphkjZGcTvkR5olGeQlql3Lh5Qbrm/fPcw8X+6Qioqd0t+GoPF+3vDZEwDp4VJZY
pR50Oa+BY0OcNAfcEPm3Vv9RNu8hwTqazu20FXivuZ5zS8utfLaC8QyXISrl5gkWK82H62x/fSTK
2rF0FJ3tSpJPNsTIXvbTGcpjxTxZkGmULny98ERMdXWoo6b8PofVC3d+4qqV3BwGuO7v4e1O3w0G
uobd0Pd3bRxOKMhr5W6SkDmoUvPp+i9c8+9nP1B8EJhhLJlqxyoDpL1vC/SHoRAuzb9wwedWhBUN
EyWRLEreJz+jGLzXtvK2q6PgksfDmxQdxMseNQoZ2RQue3QPvjW6fw8/O+pPWxnI1Y2p00PsOMaC
ahCGkQKVNJFjIxNgoGCHJnRYTo+16f9Q8uGLViNkdH1xVrfnmT1he1qtY7QSnBqnYEYhOSse/eov
cDQWgyE7bFuW/Kroyiu7VSlIoB0IxZq/hzlgMA8Qdav1g7b1jlpdpTNby2E5O239pEWTkeMvy8RG
v/27iVCTuhWur544klokOJYaitj3oCe2nwURGU2pvIPkxh3z+raKJVfr07vrq7M6HGCFzB3ZtFft
CdkM919mDNYJ3YEfJTrH2mx5gDpu/pMZ8WY30NCA1RYzij6dKj26Jdl/gF/543Uzq3vNMonwwBIq
CKJeLk6UJ2MdaQCq4ND8N0iLd2qqb6BOVo/PmYllQs/Wv2pzmv+rxQTJIWNnI5clwcexK7d6X1b2
AItPyR00BfeXIzzZ+hBZRGpj5slclLFY+4VK91Dpn65P2cp4MENzvGNyPb6CodOp6VdNGZu8POU7
nsA6WvGIHk/dUQvbWzq8NlB2a7fJsqkthfNKD5xYWK3CRO4ku1jcqPqsq5/L8EfwzkznfQX/yDPa
l+F9m8KYOTsdglCZcoII8wg/d3EI9VT+3iVydqfrxlbycuUgUORlz5BMZsIdYeuoEP6UCIgRKZgP
kv91lCCHpAT4F5NtkiEn5CGB6QjPfHRwYhUUinlSkD+khSG9meX005xbL6zCvUHh8bq9lfAHIof/
2bNkYQ+VlV3McYljDBJCyL3dtQikIdi1m+yYdp1dPW+4k5UDyPvKNgEQK0CvROgXskpy1FojsYi1
1xo3f74+nq3PC/M3tomVyzKfN7ov471s/c3nKVzQzQb6hOr/5dm286KvZYnPZ9aDUzxSnv2Ln3/2
/eUsnvkOxJvKqYHd95Teqcqxio7XP7+22hqRLm0sVH9NsRtiqgwpJqg1ThBStG5jQm83N19V20Jy
qEfwTPoX0nmY0futyGjNVZ0bFs4OjGMkfNQJEEgJaRaqPz1k3br6Y0AI7/oQ1zYAyBWgpODyXnfT
JYh2mKBbDG76lxi1841rauPz4jU1VFk+qBWfRxgW1Jbpym+Hq/LWWhK9OD5cu5iJaNS2h3FfO+lW
be8aoKU3CAy2G1bW1gP/Ki8lK96ZYr6jDQNeHqWkndBDSefjUN2qzS2FwOtrsWoF3L5K7VOxXm03
xYaYKe0L9VSSGBg1687OVKiDpWZPMWvLPS/ZIeGZSuKaFi1uQm253y+PTgwiepSmVj01kwYxbzHc
Z5r1ueqKrzWgbRjSnACJvOnH9SGunShKszIgCkVWQIZcWs0SPQBmOmpAz8uHCpymXdIyoMXfpx5S
4C4qvmgOmfouhS7suuW1nQjabulGs8CAiLcknWfJZEKVf5K77iPEag/JnG3cxGs3Hgk5CJDoreY1
IAwuj8YqDe1QO+XNrYTIsi/tu/Dr9WGsLduCNV3UawBqiU/HPoJqSHMKQE4BWQVXQZk+c1BeVnMT
nr52TFAADYO9Dx/Z4brl1dFxlbNfuPdelW7zojE0iLS1k9KM/bcS3Z8XuzTTfakO88ZBWDX1G2hF
PVrjWr/cJelsTqolVfoJzs33kZ3dJgpc98gHXB/R6pb4Y0bM4VPAH+syrDGT3VT5Lik3ttz6MNgH
NOM44NGEI6bEVlOMJt+f6/fVdN/5323l0/UhrJpwAJ1zoGi5F/lm0AyJmoLa6glRrRdDH2B89X9W
nf3fzIicMzN1Ln+oTY17fNFxVRFvhdjbIWkBpfh/GtHvnOrZlR6acjeHua2doKtctFwiM3Itc2OD
LTMvOj/gcv+btt91lzMjDenrSJ4CoNWRWakuL1AUdawClaemS3ZyBo5ngCv/L/YDOTqehSaJbUq6
l9sa6d10wafrJzk7SPptGLyPk42Uytp+AJKuYIELHVDUpYkSll99zGTwy3P6ZfCrRy3NDka81e2y
ZWa5yc7mz1SgXzRgJTwhSld9TCJkwWgolr4Os9IdNvaDurJWNPSSwcGlwqskpFdGRUbiMwyMk0XH
D7S6qKUgAINovWWknRsFcfEum6fpWORVsbcb39yVJYLgcNwnHOwJwHPSIodpSdkBbWqjg+Qa9cim
G4udWsjNvT0paEub6NrPVhfdm0X1FJeF+UGOUQ5uM8O/DWg3giaSnvKp6JBkpp9kMlHtkGrzh99o
Re4aM4S3w1CYrtmggOQMAzpuUFf+K2UqMNRC/mYgZ/6FFyNyemiav2smNBJcioj60Yfc50ACXXET
KBs8ww/gi43g5tfRPryrjSI6yr2/lbRa8X2g95lWihOgi8SHvZSoCMpbwABL5TDt0aO7vmoroQyf
p3cB+Vwd/yd48HooUxB4o3Gqmndy+FQUD019G2X2xolaHQXRi8mZIqwQwYxJWaUWjafGKdV2UCuX
8sZzb2WfOwYQNXlpVgJ+K+zzvmripBoa47RoU7WfZjQ4o7dHyEumDTTcUp9B1PHyKFUttSdkMTGh
e+q7Pn57TAJVJKAYhyTo687nKSgzdfQz44S0UDUYOxP9GGXeGMPKai88gOSymSXqgcIYiipCgqd1
dLBQzl6D9hPWbVpqUadInI0VX1mRC1PCisAOr1fOEBqnwNml5nuI+UP1eH3vrl0OpDyBJ2oM5xWy
C022GXkIru2ib98t6WkU2YJDXxgf8t6GOdewNypYK7vYZgNTJJRVW+Eev9wCHQzWTSfp2gnc3HfL
mo4gyd6e0L8wIUybEwU+tHEaoakCk61iPDujcrugGK9P3Vp06mDINqF9WDSJL0cyF8ko5Z2lncYh
e2mV8n6u50XkErR/WO7bAGUu6NY3avqr04frJOGqO6b+ihBGCtSkj3hTmNkzgn1GtzF3K993wCxC
CQ1hEoG3sDzpZBhJZ5baaTJpuUR7tPajjV29coB4mSw1YpvfzwV+OW/F6HdSMRL0mLbzI1Bb2eu0
rERlTNIP+qCYG8/Z1RFRLQUIwQNQEx8qQ9v0Y9fTvGVp8cFXjX3Vb7id1QGdWVh+wVmAMEjp7Awp
FpA5eUaS6baTwoe6m3dWl2+F2aujgXATySbezfSgX9pypKKbl/D7ZPVuZUkH31A2PMKK01nosv5n
QXwoJCYUwbHK02eK/e+BCaZ4HMrP9oiXu35+Vg3R+w26m4j+VfOtactDnfq+dhraEj56BRWEWVs0
3dDju25pmRQhAgZD/seSsEAlDa2zOrHjpC9tfNBfIMuprF0X78v8ME8bJ3R1WGxdfBsujjzm5QrZ
VkFzzky4rTftix4nBxsm9GGyN25rS10ZFNxpFogOdcHkCcdIV+e6jcxBPbWjnKKjkQFi1iH7tu2m
O0WtYezzAhUpp5m1Zy1quo+GPELVTdDfumYdo7VkWhXSUlmAAi/4PlAafn9UjXb8ktqjuRvjxkb5
tG7uYF8uPsoI2exQBC891i15yGZ8K9J0aEhqFRIPvQ8PjD9l2VH19fzBT6gRulaZWzsr1KHcqdv6
gyGhhewEfrifktu57e5qGjztYG+ne+gGbgLE6UYFcurdiPA4JHoPcVDp74kHSXJnZb2X4dZ5DjWH
xgdJrh8UuzeejMYOfhEH2wcDSbBjHQ/zMa6GaS8bnfFSIkCy60wEaomqrF9TgfK2A6OWq5adtNf1
ZjxoqCIeF73q5zHStHvHV2so6+V5Y7nWfISBTphGfyf4SX25TM58hF7NcUXnEt0SQNqf4RHP48P+
+i5fNUEbg62QxNV5Fl2aaPw61LXIN06mf7AyVDK4H7L4R19+v25n7TTBJPJ/doQNbqGlhlIBjR9h
/ClEXrU5zOUhiYddhPaGUrYUCrbyd2tn6tykMHvAL7SigAHh5AxHwIfmfETc5/qo1mfPlmmItUDr
ixdrhYgRHCk9saPMkyeqSHuH2u08xF8lPd149gu2CBupXVG1BDcDiOdVIgMtOquLq754UuZ3k/2S
tAiG9Mh2BYfrYxKCu992qKQsDFGk9V/RJ0RhPRtT5uRPZfwBWS+9DPaQE5J5/FqVb/Sxr2wJS1SP
vhbJsp8/TePXPPjlAHBwOHcKypRp9r5pHhRj4/m/NoskkGnZIUPIAAWvrneoPBCM50/wzLTIVRWP
CMfQOHJ9DpfffXZ3LONasPY09oHGoeYmRHmdUtaTEUn5k67dGyhfRIfmy+TcpuptNfy8bup3xHjN
ljCioDVSSp/YKobqkHKEu/kJJ+XG1r9zhZaBhCAjMqDDT8fxxgQhwjeiLf7/YMmU03Kl0logL1N+
5qUCv4A8oMigoL+3kFzJb68PcGXFKEn/+bzgORytbGptSoonuXwXVYiO3UjBfWluhGOCs3g1CGEn
ErErtj1gpcrug3A/6xBhbLjAlYH8fjItHXgaNV8hCktHBOjQ9s6f/kmLb32AxJSDoMiGPxcB0ctA
lsQWyc6Ff/eVS4qRKtQbjSOVfLfcf5H7iX5D3oheOule7x5RIQ+dl+tLtOIyzm2KNSyUz7Wsz+38
yQq6w2R/TkrnEKCClhae72ykpFcW6sKWEMHEvqMS8OGebLQDh8RCz6faKdOXvxjRQpIDOQolEbHV
K58tBAQNDpXqvDTZHlE/qXd2nYG0+vzPdVO/3/7CAV4SQeBhcEzUgJcRn52fJs6tQW4ZEaow1kP6
lBy1o/nLaPfp7mOlfzRA3fbdp9C4G3PU2UfqXfTWpx+c4j2CGJGPRteHdPoQj3eb1d3FdVz8MiAt
ABNoRAQDu/x3+cvGtGolKXTUZ6NvvtTqJy03f10f/JYFwXm1/2dBK55y5/Qfvy7MbF/LjhzG/P5a
adHm3EtopFz//a/OtDBDy9/P1q72TWQYibWfLbQ0CzeI3NR4SLbO9KqVpRfUXNwr6jiXVnqlQg+o
SbVnVMNsNzPyW9XvD2av3ebd8ENSnSOSYE/qmH5TEMIdjcpDNZACYnpj2ohW9RliSIgZ3Vwf++u1
g3OEDWJAiAB2QexUTAqfzDN4Zq9zPpvmp3jjSbT1eWHQ+kxSekDl1KvNg5kdu40reuXzVAGYT42s
pfEqoVAlUQnnn+E/m/NtN97E48bOWP8++ZClGMihFq6tKEcKzZcU/xmFyNw135jXZdqXtmCy4eRD
KKjay0PvbOOpeaWUltxYz3Xzvn4owg0vu/brodaARosNThgonJxE1+JAmUb/uQvup2O9xTy19nmS
Ub9hFRRjxatQKQujjKU08EwNyCQH580Hn/I1iAc6gyHfIX9zOTtayCMtlSzpOQJTFRQfK2kjGF8d
wB8DunxpYOxMZcprG411lNOCm7zYCFOX+b30vCYgKnI1CjAHukiE3TMGKMtobRF4TgdVL0Qa7mT8
xQYlJUjVaEnZqfYyxLMdVMplDFALmfgm+Om8V9ut59drpwVrLjnBhWcRthYx1WBIbStNKMF6eKAp
OCaVq823jvr2jXphRTgHijSRJNC0yIvyQzuhCvd2N3HxfeEKRNImLZqe77f1XRvdIWj4Zid68X1h
FfjlhLZUB73pxQqPdrXho1cWgeuCtCxExkBZbMGJRobtt/OopV6R71XTTR94YUnR7voYls0obFYu
AJRfoa6BGE18BTcVdHjUuVJPJkvko/yZv4ukhxpdhi2Iysqx4ERQkgNzvXSOCW4pi7rSsuKu8TL7
kXci6t66s1FqEBIVi2O9MLHM6NmxqIow5iauGi8xi+A45mjY2sFUvUcqTT45Sec1jRF9NPWe7gM/
Q4rx+lyumed9AOiIcpcOuOPSfAsgtU5ytUZDNrAAS9bFzpQC47EExPkhLo3uRp6jGCV72bhriLrf
lvf+Pfpz88Lo81CeZV1Sau9YjV8SaSOqXnabsFEA34D+gWaN1J8IRTOq0ZjUVqu9UXmpZ49Or0np
3Ka/c+zuIG01uK5tFpLENNST6XytQ2KHdYA8uF17XRq4KvLClfGvVm4BLFc2P7xX9EsCajQhCheu
mrTNC9sujNrz63d+H+3H7N9hqFynO6CmeH1vrFw6FELpyYN+kCyQmCRGMLuq7GGsvSEsn2sIcwdD
27jX1ubMgDmMoAgM2Kt+vJp8Fox9de0VTtA/+06onhKllRCIlOSNK25tM8ByyXDQMKcuKjzkAljr
5FiD4rDXpMK1tC+Sr94OZoMQaxbsU0v5MPr54foMKmtTSEFSJe777RCF1dKCvGt1CaMZEtluOZgQ
79wr6a9ZDY8B9vuu/zzE3YmEcNQ7B6WMbjNHP1btFu53baLPfoiIF2qroQ4ReGy9Nupcs3+aEF0q
qs/Xh7vmTM6NCFNcdWWTlHHdel27n6UPyXRvWAg+a64ve3F432yd79XZXYgBVSp0Cwb80nlFSWIk
5cSgZMTi6/Yp3uRh2LIg+Ccr93tFz/LWqyvUVGfqju7obxyz33Mvuil2P/xPcL0tGMLLYTjAaAbd
mBqvkU4ouBdoz0cKzA9fFS2/1f3bBrIEpdni7VtdrDOry3k5u3h8q8nyfJobLx1zZIDvcv3FH+7l
+S4ZUJTtUrdCzPz6/hDbb3+7eyDzFoEBIELa6AWbPqX8JgpbD9bMvazcZcPX0D+V/k0VHLLwjpqx
G0v/NhBjXze8uoxndpe/n401iKZJKYMIu6H+AZnfz36+lVpePWCUCWFpgtMRApdLE2HRNoNU+o2n
8X4x32fhTbsFg3idel0KQMvkUYlEJ0JM8/p2LiURHsVrsx4JXmcXO09mc1K7d5T+d0rzq7D+UYIP
Uk/J4xG6pLdPIhU8SB5R2aK5VzhtQSY5c6VxFqZxjwxDW/3FIp1/XzhrdjwNUaDzfU3bobiudxsP
/LUL4Pz7wjFDGz1JEyXGO01krv0Y9fhKD2jDtpR2l42LMHU6hZ40o0r732ZOOGp6OFRxajOyArzS
vAhSFHfXLSxzI7oQFoZ3z0JLSLX1cvcpk81xzkp2hnnrmC92Q4jzFCk/r1t5fYwsGbYg4NoUoHjG
CeNAWdfRplhvPOUoaf0+VYf9dQOvD9FiAJ5XgBfLJS1ssdkKQKNXPQZG1L9vVLl2iXv/wsaS1AJs
sTA4C75AH9IxUcOg8RABqJJDqt4MW/JBr1eDYfCOXtq/AamI95ITjD5KCZgokKdq93LAbXhIko3Y
aXU1zqwI5wUUmVZ3ulR7mf4l1j442eH6RL2+IBgF/XKEmr9nSliMbtQIn0uDC6L6QpWO6OVmVAt3
TN9ltFpUj7ayFS6tLf8SmUEky+S9olejHILskmo33jSUe0k7WgOCzP3G63HDiNh0qPSQDkyp1Xhh
+WE2bpx+32w1xr/2NDwX2QAQEPIGfsUl7MdxhT435z0ij98ejHrXI/Mc74cQ3qMNr7Y+nD+2hDMp
j3aY1nVGhNLCvkwh6RjbG6fy9ZPjcjiCc4ljeNrNKuX2nNpd3JZuZ1FIMlRXbR23rreepCtRwoU9
UaZojHo1mFWmLwyefbxlJN0v5e4GDgn71mInSulDNd6PysaBWju2Z8sm8hnEfoUCyUg4qSnv+uSD
Gux156bdUuzdsqJeuure6GpwCVgh2hvjr0H8LqyfuYuuH96NbWEKkVbZqlHnBFgJpXsHCKi9s98s
ULokRf7sclNwpKNZGXY1sS2AYKqD26gbQ1j+/eWddvn9ZYhnQVvdje3sNxVDGD+P/k6WN0qwq99f
gAdQO5MbEJcbrEYhpwMnZ6jmXVg8zs3P62uwaoA+YBJhFCZe9edIcajJQ6WRPYo/h8e4fPmLz0Om
QGu7QQO9mN2oRznu+kFpPB1ZFzr0n//b55fRnU0/0C3Nnkc+L6uIMN1JXXa8bmD1IIB4X7rPKPuJ
D/LIV7WpV/zas+LiPp9fanJPZBsO3Sa0btWBLRl6hwSA+uqd2NlyJdEuSFgxxAfZDI6KCcKpVsfM
bbuc1+MWkGrlScfeBaNKgzDIj1evgaSNSXebeu31qXE36cMunvp94Nxo1n1ivR8yZrSX3E1ZrdUp
XTR/aCFYgX3TLeEHHeAwb0jgaFJsV+8f8+yrbWyEm2veZSkNkoQ1qGWJpbhgiKPJzDOSlgkvfd0/
RIl6l4z6hpm1A6QigLEkkldAuJJtdFJuaS1sDbOzM+bhJkVPayMeXNsc50YEf1zqEsIkqd56FUnB
Tj1OsFU31deiP5b1Ruix8oAjmDobkOCVa6vyuzq2sJWfQv/j0KSuER0nOXcl2ZOtd6R/Wv4/ld0e
Wb4o27jg1ueTvvVFUAS/IbyA1J7aKsT1rWfI4W5uuve633+9fqjXTEBGglYRdMiEjoLT1ppCSbQm
6zzSeu7Jp13s+vfXdvj595e/n3mlcIh8vdH5vqWFtBvMrlQ9Wt0h126u21nb4WDReCQQAC842Us7
aWXZnZoVnQdl0O0cB7ts5lXaDcfrZlaHQyuLvhQ9nVdEqfKErkAMQN/jHeEG5tGZdrQnNeTorttZ
iUjxQwtcnrsONiphOP0watCdyaNX6OWOzqrDrNwN1Z0VPYIkrbZi0pVNADsq78NFZYowXggYpXgc
4jJrJ88Mfra7On8rsAlmDaAyKj06y3P01cUXm1NvhNaI4973wxG6u3a+wZ1en7LfaTch/sAMKRcV
SOwCk77cApncWanUz8wZqHIt+BSX4z43nqXkSbce1eBoFOEO1J1bQjZB5+o+r+WdHuzN5tHU91q9
VYFf2SqgtWGeRnOIRJpYAi6QNDKrNpq8Dm6m+ZAMQCzu42/XB726cmdGhAyunOi9MsjxhIPK3E/F
/BeP74tBCHMa9aRdjCCfvLi5G4Id1REIQq4PYWuehK0+lSAUey1jCPEPJ97Z7yRjF/Vb1eatiVr+
fuaHYjr158pkNcLmdiRf2zz9t1EIflRvRyVokTn24g4Gvb3fv5+dd451+G9Wlrk8G4U5IQYXR8nk
RcaDCdO60WcoM93rW7WX9dnitBIyLPqOwmjgQPUnOSwmr4FWzdqpW7QgW98XxgGmQYnsgW2lzMdR
u43TjafCym3Atv3z+4WL009tqBiUevKC+eBDa9K7ZXm8vhSrJhB50+B0BcRjCVOk2UGWhp0/eib9
D+VhoEFrS652dZbOTAizVGn1mDVZMHlZ/WgOu7l6vj6Ere8LsxTWWmKEA0Nwup3V7zl317+/NkXg
WDW0rRTa98XufXmkVti36uwZ5nMs/5jK3o23GAiW3yg6fXqWli5ZbkmAVJcnYpqMMR+jUvYAtbqS
6gWIWMfxrWXdR3DWXx/P2nzR78XtQsjOiARPpTRlmBUDrWXK8NDIEkyx09YdtuCCxOH8biYG3sOF
LJJT1PI8FgFvFC/Qi5uJU54niuwarQZDUvTBiucbSW3+6SLjfo63AHVrMQfjooUA4QrEH4UdTXNP
G1SgGzyH3v381o7v1eA+1Y+Of1D9jYGuTSVNRkSGdO4u/QqXy5ZFwzSTcVW9Tpf3HVjF+o06ZNy4
CwPMHwvCxmhmuodKCwvDsA8e4+P4K9hS41vb39T0KZCx816TGw1Tns0mQiWenO0tf5cnt5s832vz
RNcceWk6LQgFhXmyfF8fZyOcPQR06Jun9m1tHNJVC+xlyt0G3YzijpNiqQznrJi9lr7MsI3dn9cP
zdokUX0ySBwQBjGKy5WelFRrdZnY0qBLTsne+7GEoNHtdSNrgzg3svz97F6M/CVL3ZaTN/uur7mq
evhv3xeWoU0nOq0cBqEFN628G4399e8vm1E89ue/X9is6aT6RpxzXzk8jxS4bQ31qTWyQ6m9GQ4H
ZnABfFGN5Bkjgu401ferIeknL4nnQ6w2nOy3D4XkHLhBesWAT4t1VWKs0Rq0YSANlRyVQn6vwQuR
jsYBaMrG83jteU6HDnQ99NGAehFPR5aFWmpo1eCNSHbvZTqy3aIYdFfPbfmQq1m003oVYXmpbo+V
XjpPXTNWH1Uzl25H8uG7qZfR03jzUl78JmEpJ0MGC9Pym6o82rXZz156rlSk2TfeVGsZqws7wuUd
jfCGyEo9eAhXumPyJMefAgj8xvJU2U+9dBjaT7q5BWZ63T0CmyyvbJKwNkXlVzVlQyH3WidB7yUa
dP0OJcXandu9VR3K8cYKUkTUnJ2cf9TnU61ttSmv3PUqZUAykPCsLXw9l6dcctLBkWyr8xTne6wk
Lqi73IZE7sHf4i9eOY8qwmvksei5fd2F34yJT7dD3nuz+iu1G3fBxJST5cblm/F0yNLqtG4ulUeZ
J//lkOK0mTtD6XpvqI9S5obzhuNa8b4AbLmebBCDr9MillbBazmOg9fVsHlr+s2s1Lta2ypnr5lZ
5G6JHki/vAodZG3KikqvRi/K9ll02+jPiuZdP1dbJoRzVddRQvcQJkbHjeSdpNxbWxmELRPCkYII
c2rGGROadJyiBxrhlK0tvHJRkQbBKy4JX40aw+V6h9lcoNvRIO15E8t7W3r7ZX7++d9O4+weDFUr
L2WNzw8vtv7YJm9/Vl18Xsg26GabwbPA5432EEsP9GHnw8ZNvnbyziZI5JWSi6Cn4ZM1CF7q1p0L
t+vcfKthZmMVxGThPLe504T16HXWfohjnNa/1zfrloHl72frEClh01vLedDHb9I/af7rLz6/gOZJ
2YHvEX9/2Ja6DTHa4Em5m3a0cvp/kS6hDP7HgjAAVa8CucmxEJU79U5LDn8zgOWdwRNnSTpezk82
qXo+h83glXO1k6Nst1WrWrsqQML+z4AlnLPKTiGa8bkdbesxTXcj6JdgzvbS6BZb3DOrUQjqcosi
O4QT4LIvB1OM8ezM7dR5ae2hxB70d1r8ySlvevVda2mHVr0JIvSCjcNA821svVyfypVX2xIA4Xyh
l37N9FcGWl7UalR5ajqhFIm8VdrtFjcZhi7a17t5a+1WppaMJh7MBveDaqPgJc0phj5dcUpPQX+q
8W/18L1Uj25dhW5ibjVKL+skBMYXxpbRnx2kytb8INPs0tN51xf5fd8dpeYpSH8m4ScLkk1z1DZc
6Np8ng9P2DkpIU4XRjBS+Hn6pWlxQNAjtc10r+mmW0mTq87DxtW24i3IHy1ofmSZeUgKGyhqnMoZ
ZaX0ctWdfhYbX1/xqBdfF86a1ksqhEJ8vf+Qji+TdackN07+6fouXMOAXFjRLheqGZz/R9p39jiO
K13/IgHK4avk1GE62Z6emS/ETlKgJIoSFX/9e9T74I5N6zXhWWDvxQKNVZlkVbFY4ZzSri1IGcdd
T7PQTt+bOF21we8aPdRBEGrDljT3jZ0r4m3V5kmeyqkHv3AHCK4wy45U319cqWcLm4OGEw3UmoYX
E4bp9mg6EEUYqyo9838vazig0UAk+zHELmdCSFJ0AlV1tnf8ryl/NP37mn6/fjhLW4QpQETO+jwZ
Y81Jp5Ml5KLzUivJq33+qE0rZ1BYjOrzkvrqXoYhpbGo9voYdt2XDhBVf/H7wb6DeBxMCgDbO//9
bQ8WJU2z2H60n4LmhdSuQsCSSwMmWoDgZkZBl7kNyrGxOgdPmX0KmL0hzTYia4AlWIVx46/Nqlc8
wpcscu41CICcin4Q2YMiN10KkWBOo/PfNEaiguWrVt97irfFgmbNjD426mF4WVyMCuWpVsWgQuf7
9DfABJofSnaQBVeJqW9cBABeMwBUL9k8MmyTJqac70EVSsNas+9ZT9dZ2276wFjVgB+l2s1gEjOE
+4lMydwpkH0D4hd8z4tfRNNWSfwXqckzCZLBF4ZHSrPHqqqRhH6xob5qZnBB3c4kSPpc9D4DUgvW
QOsmTNJN24V6vcXAgOe+X7ecJRVAdnWeCMJ1DfjPc8tpfM0behLzvTPsffEJKMets70uYikRAeCZ
/8mQwR0GreN9ZuPCBKiTaJLI0Y550IagLbDJc9G9ZPzFAWXpdakLPgd0MXg1g0vAR/JHWpjOOpdO
nom4wF8Rf2uJ1X/6vtx0mgoTDq3G93P/k22tmuHX9e8vuIDT3x9IPjPp0tpwY7vaJ2IuUJn+itJH
bNZ/k2KeH3+cdKyPUwtSiqhJ7mxzRUREVOSuirOQyyLU1Djw77GWrhNfuMUeSZXtri9EJWL++8kN
huot/3e7qmQNdLBUKNRJdRySzaea29jMwkZNDepGa43fx1o4qaxRtQrJ7gkhQuc6pHjxtsgjs1r9
t12a/c7JLrWsNfUynkMhPD0xYRi3jwNuss/XpSx6rz+mJ/Md1001uV2BVVAedfqjiSF6fZNlL5mq
pUempZtLOGdGIhk5Qz8JoFBhhAGqQ4Ap3vZTnoe+IVamldprMBJV64maW6LTO1BShmbQvOepvuMa
e+y72Iy6xPt6ffHXFQVdoudbnDEDOBkltpgV66SMRPNIv2L88bqQpSzrycIB838uZeJFqucUFkVa
AOIh+AEKXhW3K9qkfZhU+RQi3HujOOx1mkx16Kf+ELaBw8MYs8gKB7+stSh7Au1y5mGUtMpI3ID3
HO89Um8o22iq/uql9zNW+0eA9MYLqsqYEMNX+8yq3zzglqW2tvUBi8EbY22b2U6zg003OPc9VjkD
pyOHua25/np915eP9s/PkLRt0ikwsB3cY6x99DpARlbAMRQTHtCe4nyXLeh/kuR+eUDA9a5TQ9Jk
f56SB6a/lMmOxQ/KCa3F6//PzsoPy8Ajddt22NnOXAFfoQG/j6nwnMvX/4kM6Y6hhPYlOJzxPmIj
WiCOLnvixVOqf7Krx1rf9vF3kEeurx+Val3SdRCbvqiQ4MHtHzxazVPh43H+V1fnnzOSbgRPcNes
ZxGaZayNun113PhuZACD7L3N9dX8f8z9j6xZM0/89hSPaJXgDq7p5EmYPwv76Hmfe1KHugDeXfWj
M4/B+C13toCSUaiiQuldybg90L3k4GCv9o2xbcRGD44lWdNWscLF83LQLwkAOGTl5CYNLbeqqRQT
zstrIrCHtm2kuPpm45Re0ajC/5EgrcMnDghMY1wVTn0XtDsbfIvVgWobnqxj42FsFJXHRZ94Ik5y
WVZXB63r9bgD3XCsQmTdrquE6vuSL6pyGlepiw3jdPsuVB5dsVlyPgDNF1QfDWxWArRVN6xB5fwL
gMwee4yjv+n0OD0ZS7rLci/tDGteimOCNBBIC4nCbyuUy5IcEM8Nu3HbEZaab9oYrdLPQ3f3n45D
7mGgeTckWYsNY/UYvnWAub3+/eUl2MggAjoEfALSQ7oyi2wYA9z3Vr0DynjY+tt4UvUWLevUHyHz
30+8jDOwwMrFHOPWIF566Z2/idGdP9+XPGZnFE1bMnx/dDZOelf8xZAmFOnP9yUv2WDaEHc0Nslo
Xql27yVfzXjrFdN/PAvJk3gBagU+nbcpXmfOtnQRUylELN7/wO2dGQuAVe9KGktQRwMECFL2/rDW
+t+03IJfJDK9bwxh+3XNWvTvJ6IkzepQmU17BwmAONuN9rvovrQY1m+824cacTZ/ViTpVukZSe8V
iGia+IvLIs19oFRxh6g2TVIvsy3BnOwiDO3FI/fXaO0PbVAaNX7kBn/lUf6sRtK0kZeA3PrImgRh
zlG2iZSwTovnAjY/B5DKQJmTB3KKHgQreN7AwXO6iq1Hv/zEOOiYFRgqSzaPgQeg4qPDwLgAsRu8
glVtNsD5JmuA2Omqc1+M/k4FSKrsBVOQZwQXYVs/0uJ7y7a5B0qZ7k14QNH+4XX5inWKRS3t3alM
Sae5bZlD6nfV3nU2ZRkSujG9dVG/X7ecJX07lSKpNKo8YFdusTJTe+fjNivQ071JjdWkQolQLUdS
7EK4Wd3kDV7tAdkXor/nvN7kRmKHtBwVUe0cl8hh0umiJM32vNYpmMCiHBYmNCL0fhrW5rDq9Rff
PF7fQNW65g0+uW+MIUYzRYd1GeZqTNHAvJuGT3T4iyT36YqkSKxs9cYac2g4RrO8amWNSKIqnjjL
CwFI8zy0DRgnKRgzuD4E1MeN0Lruo1NVb4bfb1NElsCW+ovuMcfG4M//yZLzjqwl8WDM0VJ9F+90
dDRn4aioPiz7hD8ipIBMA4aMWbRIYfjF1hBPvv0XccDpEiSX0MZpPo3ZnCIByI/O/2nqWHEgqhVI
DmAaxNBmCSR4e2sKja/X9Vb1dcnwW3RJofMB8WTBtm6zLv/mSj7dH8ne2wK0UW48q5O+09rPLn2p
q+9pooCpm79yael/TlmydCdx28x09Wofs5eCftbTN61b/7eNkgw8HT0PLaswvWEEAWWkqoovpv9O
N0oybUcntAsIjrmldMWzdBXTzwlaHMvqQSteQNK2Qdtx6Hvf7eG+Mz8lwS/L2hSO6oms0gfJ/FkD
+Asvhkm26KgQ8Uav99f38bp/QVPYuaOMq6q14vkBYxqvgw2Or82QPBvZ5+tSri8D/ernUgjCs4kV
kGLhpWftLBVDier7ktkbbtrndYU3kskxGHGXqzolFxXaQmcx+hjB5iznsjCp5Pp5VeOZV3RodrVC
f6i/k8pUBMyLyzgRIy2DpYY5uhZuraZ+qdN3AnT+vziHEwGS80pHM+NAAEEcW+GuEr9c9uW/CZhX
eHLvTr7oRTdgBcUAnjKguiu876K6AvoMPL4oXety03VnZGiGAuAL+n+irAbN7dbQ1nmviMFVUua/
n6zC1Hzkupv5IsRYwmCse+crQ8ife6pKokqQ5MWCrky7hGC74ngIm/hgl4cOqJ1j//kvjgXhgw2a
Dvwjz9iOPYjCpwxuf9LQR2xDf9E+dV3Eoon8TwSaJc73jFE9T8kEn68HSO2EE3mvVcn6RfM4ESF5
kcIDbw7aBhFA/pgAxvDr+gJUX5eMj3iaPwwjnvgifkOrHFU4WtXnJdOrtdrmZokj0LxtaQEjXbH/
i6p0sjmS5RFhmXXqQWdLd+tv2NdXS1UZUp3w/PcTq4irruDuXJZ28mjMnlDNZarbaHmTAOblAZjZ
BBfUuQh9FGghcrAIVKZpH1FlwWBxDTCAmdYSOBGedK1zBKBFTjnyRAUYs4Ag6PYPqfvUJ8bGSAMw
yXYrg7154vvk3FPyWGGuLwse0fuoOC3V75DudasXPG+6Cr+DvIxi44KBRaUQS3vpA0h0RsAHU6h8
55YZEaXT9QUafYxdkJcru/l13WKWFnEqQbIYRqZiCNqu2E/W75g92fzOAjjFjTJ8JN0AggHi6hnr
S85OOjkx+25s2JFWWrpLWOw+INvj3VWjGyjuFmM+/LOw9UOWEyAvhu7di1bIgQLiLGcTOxaNGWUZ
hnqGCLglq7bYtc1jm1sh02jUjFXEBH0DrUWaVzsjLR9tWoXEM6MmpehO1xVbcJEMwM8C1TGaXDAo
hwkH2XPk7TRqVcePceOFlivWWnZgaOw1sl/CV7xoL7yIJEvyInlX+9wrBn70/fckAN2jxaIE7GLp
pOJMvFAeSdL89xNvMuou5Ry13aMbk/WYZCFUdd0rh4YWN8/HBCDew+hAlGce4NILp2WcHzP7p1bx
qDCe0xgEwJMGMjkVv82FyWFNGMeGmrr4t4tmbO6RLAVOUXUEPPdnR6QPHU0USqoSIdkcIItdW0Px
50gE+041f9cSosjTLIgA6MvMm+tYmJH9eBqdnIw9dtzRirI6CqpH1btfNoo1LCjZmYD57ycCUHAw
DS1j1dHMSEj7e3iNzdAHa0d1514WNwGWcroUKb6KUXTA5A7FgUzPjpEA+VSEwBsJ87pZTewONBKb
TIiVlSfbNshCWt9aqgOoCQjYDAe4JvhHnrDiDvM6lvTsaE3lXYLFtroi+b2g33PDuw/wQPSPAhv7
fC+9ojKcsU6q4zCQbZeZIEHsp7ADM05YNA4JWUMVEhfUYx52N2zkidDpIQN9+5ofJxmBxFIzcUN/
H1TR95IAED9YH5SdmFOSPIPXoRCTOQ47tuLbmPB1F6gQqRYUEHzKM3uqj5SaK2+aoJ1gGG5mRwfP
Xf01XBnp5+vX1nx/S1cJJAQYAgfR2iVcWe4Agn9gOjumYKezeQ8qyh+l0zyIfIiM3o0Mfz2oaKGW
V/VHpuQa6CCsHINfuCoHDH/ab0I/pEYZOcP2+toW5czIE9A4D6HU/PcT8y26qgWyQgulRutTP0z1
Os7QGtdXXhcVALNUXH8LF0WA6dq5Wxlzn5hzOReXNG2eAzmQHqeeo9ySr8FOG3L9ZoBCgIYh5oSt
AqVQRyH0XIzW0lILSAACSGCwrZhqSHFJqU8/Lx2OGSdTC5D+7FjldflcO3Z177nK9N7lXn00XYNa
JrBctEVLi6jHwtTQ7Z8cRZ9stKRcgwFlXRsqVNTLQAnjoi7mcEH+iZFu2UJra2Ag/xnEEfNfq8za
jfSbl9w7zoMebMr8+3V1u9w5OAMHzbYz9AVgKSQf3rhFO7kxIsBxjKMWPdc3M4T4oIoCfjDyImC+
Rlns/OQ70Nu2/aRV6HOxN07/meWPmQ2soemb19+a3pVESaYz9Gkl6sqrjoUbBkXIVfMcC3sFHnow
5gAyHQU3OVqOrRx4auiGPWYF6UNfc/Owqcubr29oDSBV4Jp9BAgyPBjUKhuFLtojuHP0auPWmGeP
fBX83cJSMKYwR72Y7EVUI72QGrQWGmk/JUdCevOpHspi7fhppchUX0rxkEpCMzeCHQAGyN1wDh5h
U004OcS1cFbgVKgbe3Wr/p6LkGzS1xOtNwDWc3CSt2LYN7v/9nnJsRCNjhzM7ORQfWhtTm+eccL7
EeMioOBG/xQqxpJ52KVTdIPg/oF0fD0+xY29vnkFZwIko3AtIJPWce0fJh/q6oNC8NaarbQCyYPU
4Lu08drwDwNrVujWCX8EBeKk6WYYXcR65vzWAIOM4WIk/dyRpLTXwTTuF8dyfBjLhIbWiHy3ebvO
nouRFGocejYC76g4mlueDCtbVwGCXBoFuuQwtoMEKx6cyJScr8MaTX2q+4AeMfwb+rtO72++0mcB
cyYSFo5ATz5xhxBqtRo9OvkzhrYy41va7q8r1fyJ8wAM9wUgtYFcOQ9pyNd52RisoH5HcRYC468R
syORrKuAKpzhwl6dyZHMLzNIPoKNhh6JE4TVP2mmQhxVCZAOw6deUzUjBFQD3smDHRnprTVZQEna
yHnMzFUWwmHpNGjMrdHo3P4AJDE8lVf+pMISuwhLIMHR51nx+cK4oCEq/IANft4PB7tdiXgVe+u+
VgSlF9t0LkK2Pby0stLNIMJAYe45UIEPXKiT9HnJ5jJBvNjv8Xli3Le/SYZJgOqe3TxDMUuBh0Uk
CozjC2K93KGFC2KL4ZDeazoIZDFdf6NVQMD8DEVlE57qYipv0KemSa2pO4yvnXvXkSMZ31sVPePl
OC5uCrgozJXOI58X81ElxIO+vjcBQIAbo3ceio5HoKx9mVrwggPfWNPIxh7t3wyjWrqmunAva7cf
8h3ky4A7MuNKnfuvkk9x5vPCBFpHHlaOsbKsXT6OEUp4UW/fV8mnbnxMRQxm3i0BJueQ7lzx1qr8
9KXOzNuA3XY+mBHkh0vOEzwAs87ceyyOBCCdmyRfeZi3K4dbY4B5wQYenGDqxXbLLaIcMwl6wkdz
77zr3U53bs1iSJ+fbe/kwTf1BngwKnze6oc12uoToWICXFYZ6AvQoXSke+WWNIdrje9zByvo8cDr
Wcgwxk3StR1gNmGNVuHK3ZS9F1bKeYhL34S9O5E8v3VOFkemnlr5ZJv7Rr+vp099/OCnr9et7tI3
QQTeyVieOUP3SfqIYUvessQ092kTdl5Ep9X17y8omqnDpHHbAYQQ79jzJQC0hMQVQnYUNdaC7/KH
hoP5QHHRLewTcJqR28QSZtA8aRE20awktUp7r9X9Xap1j6k1fOJ82lxfy0XiZEbYx5y1j7cFuJHk
sJ/WiS4MvbbRJPa1te8c67fAOAwJnhtzk3M0JOk3D3hDIqJbzCnDTDFlJC2Mi6ksg9Jy9ixNotp8
Hbgin7pwPMhlmXAFeGeigiFp2FR79cBJ4u6b5LXvppB9q9HSWTmH6zu3oGXwtzPSsQ0URcOW1uFY
k+exXHP2XbAxtchSrEL1eWkV1Aw4krb4fKO/Osi+0ElRelgSAIpxFKiBJgL0VOmKrXmQ1johzt6t
WfjTo6rehwUFnjN+OhjT52KKfM40IF1dtrm7p8OxTgnwGoxV4N0cS4E4wIAKg/cYE/0XZD7FhDoV
G9y9jk76gEV5/PPmU/YQHUChdHAfe868iyfuajTL1Bh67u1tY9MmK1sFiLxwCsiBYPf1YKYGkOsl
pan3VoJU3r7ALA7KiutsfesCgPSNWSE4EQjBaZwvwG0Dng9AAN1bZNWUEc9vvqzOvn8RCBJcVDnS
CXvdeBC/cqbwT5fGDM4sNJ/Mdgw+WUva/zLoG0+4Btn3RRryYHoKhubJ6755KmKbS3U9FzT//eSg
7dpPOqCzk30Wr9m9NqxVdLVLK5nB3cHUbVqXiKuD6SVdzHM0nQRlZGRfXfsYd6HR6IqL41KjkIqC
DDwxAG5xAdkjMDxtZHYVHyY7KslDYu9vVqjZg7s4DkyvIOo736i8GkzetCI+IDFIu12mAgVb+v2I
qpDEQR4Ehi0prN9jk5iVxgetL98cMdxTAEsq4nKFDFlpS2DkxA0I7Q4j5ml7fRN4Kr29lIDOdLzn
fc+BVSMsPt+loMgCrQwMfy9W6L0WKm2dvf/ZcxtZgtPPz8p2oq2WmZYJkiL+fqTr3hwiq9Ajq30S
lhcRy4ji2597kIdoBBzqiHcvwDdFnFa8M9MAkMv+xhXBRuHHL63v/PvSetxgypuyIljPBLqcFWk/
6bffd+ci5Pt6zAvLoBBhuhtNhJV5d90u5v9ePpIZlnoGIrPci/uUTEMTTx7V9uY0gHIAcSfb+fGu
J08BiW+OcJEnOpElZUGGlOb1MEKW37whKxyUqm6BBfVFB4uJMj4ejyg7SsEB8TovqDSH7P3PGeD5
9eRmbETEnB+vNbRyLsB76rENvhNPkH1zz+xgPVn9+vpxLFjImYB5hScWUqOpoqlJQ/ZGRrdx692D
M8YpVrW5ck2xI5a/uS5vQYPP5EkG72pDnrsUC8od/WdC212aFLsxz39dF7N0MDZ6DoyZmBv4c5Kh
tAMv67TAsrL8FegbriJ1u/h58JDgXQNNvgCIzgo7Ra9ARcCc8LXE8H15c9kP547mIiAvgawUUZWk
WH1qNNz1S7KvOzRKbbh5c1QLRnEQbaKOAdidi9RXardj6zaBs7fqVWdEeb66vv9Lx4yX0pxwBtb9
RZ6zY+g7iCvX3udx+UTt/NG02m3Mg1uL/vOT7ESMbOBJzfoWz0Pg7Kz0H7pqKHHWEslXnX1eSnI6
ABkHwmFg70tAMvKURpOXRbGDi0oFILi4X0AMgLfyUSCVi30CaFEZyzIHM4nTd50GnxoMBoks214/
liW9Ra0Pj268ZNGVITn3rhKtB6xrd290ImrYps+9vzn4ABmuuTAzt4ed+xPgVqQV4JWgWNMEUh4O
LNH1qHIii8s4ESItw9aL3O47CAEeM0ozr0V6a/1t1qsTAdKrsspKn8YxBLRjgWmKLPyLQOFMgBS9
6Q3D8Ma8TUASWwWfvOD298yMPwZc6rk6jayt5Gd1lmd2Qjxrb7Hprk+19VQpXt4LKnsmQTpp0+5a
MhMo7Yn2PjbrOt/drkpwrha8FGD6DLQRSarE8srUReruYzLcaSATYAMPzW5zs0mAbcHGEAX6GIGt
I+mS2aQzpjdx91XyaD+Da+72zyMDCkoHIHKh2iAV3wq3IUNnlu6+zz77z5r1/hefRwsh8jhz87B8
TyTMYGXfQo+QLra+peP3659fcICegdZOMHbjaXnR4xlbQZFPlabt3W+u00VG7kaVM0YsUJXVL4dm
0SRmGriuZwh+9G9J+8QML58mp9X2ejqt9X5dlg86f0qHbWrQyLNWOhLiPlNcHwsq/IGajiR1AAIR
TxI6mbWucToF+z5+566ztqtql8c3PwTtMyHSVR5bOqjXZiGl88w2+c2tscAKxsahI3LGZL/Q39HS
tWQC2u7eo+DCa+tPNNHXTVd8AqCr4sk8m4J0HaL3Aa08aLHxMKYtmQrtazqlLQn2E+blveC7676R
/M76nBmqhviFg5nVGchKhoPqnFwq0d1U1LhcELh347bGO8qoMcbWmNvr6n15jwCd2J1BQIFwiYk1
yUkCFDypbTKKQ+I24VsPpu7bv28bYM9G5ws6E+Ws1aA5zsS6QhxK62exdaoft39+5h6FewdNN1Cv
zx1kC1acYSj95hAML34SGew/fl9ywKSamFU3+H7sR97xZurXwAVRzLzv+P14O0n3Rx9MwzSQID6O
+l3tbJqbr3Bg7mPr8fyfG1HlvQ8Kgo4mL60P3c5zi3VQqwCXLpXnIzxHlG4byKrKpXzNHAnS3QU/
oMM+SNY6uTljeP59KbYVeuwS28k5IHvopyJMS64QcGlk2HkAKiBdh+y2KZfnfGrEk1+K6sCC6h/R
jlHQzbMC9rfrWnp5h8Chzw4KNV6UUOSu1gRTBHrZ5c2h6b9S24pG9AATNAwUXFVwujyRj6vD9YAO
F6ADbP77yVs2qOukdyoBc+62PAi5ChFR9X3JXaRNp6WWwPeteDV4Yfrz+kapPi8ZxOD4IGvsG3HQ
UAN2voHF62Z3hK41AOrMdyzaCuU2PLdvKk58XRwKAIfXdwaY6W9eARwp3t3QKFiEXCthZWen09jk
h6z4ItblzbysiEBgbSjFYoZhpu09P9/J9Ue3qKrs0PqrBmwLittgwR7OPi/tfxprkM/w+VXufON3
Zfv15t05+750feZFYxGtx/dNAMH8U/nJ5vr3l36/E2CgxJ1JsZB8Pt+ecTTMadJodsiTtT1uDbIe
TEX+8TJbhJ41A1o0d9fiHSndCG1Q+PGkZxla1g5+yiJRJ5HIgHPse2gCKsNeNVi7YBPoG0WbNbwU
GGHkd7Hdsbye/CQ76L0elsld3R2ub9qlgABgM6gc46mC4qTcNdo3BNOpmoMBV/pKQlvc/Eg6//ws
/sQljSnNkOjB56ds2DjDGDJDgKrFVRy9ahWSZcDiG4bEQnngIctWIB+6vkmz5p8HfuerkCxjAp4h
HjL4fG6PoWN/1tZj+wW9vje7D2RRUWHHWwnROGqh55uF3j9AWKT5cKhZFXp5GtaKq2hhm+YaH0Y4
kRG87DNiues5rTm0Bzey29fcvDnSnxlsUAIFsy1eFPKbu9HANt8Ven8w0kdWBFESl7ef8/yYQMeG
jp960UKEakY9jk0wHtL0Pt4mwc1Zwfkx8efzUkCZZEOcxB0+b7rvbXFw19fV6NJBIQ4DwAZmNECq
h4j4/HzrauSa4zL9APB67Z7pRhEi1eWjC0nUSpxP+axRxAXnMV6UrgNneMEqZOd4dxXcmg7cuHvJ
jd31pcgW8fF1hHcgCEfWDtHN+VJcY+ynrOLTwS9G/xnA9dWboeXN1uU6SJxzSnh0XeDlcrAUHzgr
c30dbTvS3rW+N2FOI+3fki/MX8dc8RK+XM/556W7I0HnfJbV+Lw1gkpKfDFtDBxvElXxR7UKaduo
ntRG7EBMZ0eVH06BQsNU35//fuJu8eCIgybF98sAZfDxockVrwpZhRFZonUXtocuZEzPyVVXg+B1
3Q1992bwgxGsfB1G/nrzSZ+KkDMhsZVotEZ6880ww5pHiSLKWdiimTUC4zbBbIZyEJgFVsupVXRv
rb71y8dAVXJd+j76GFC0mBsF0NV5fgStVhtMpEn3hgwnkOKy8PbtQYfGx4yfBWswpBDEBJSSb4Ek
4G0eKkwxC1z8uL7/cxh2etnhiFHWwWMdF7+NBixJR0XaNamD9ok3p7rTCKZAQ+Lf4a6j2uG6oIWd
whThjEOHaHbmKzrfKTQG57BoIt5SNyTxylCEHqrPz38/sQXq+WBVq/D5Pn/X+m/2raAIH/t08vNn
Uzn9/ph2Zd/j+7r+1ajfsrfru7PgkdDegJwsMuDz9LIULWuu0/gjLds3ALd841Wz8Xot1FpvAw4C
RdyxYNRnoqRrr7AKC8WEon1L+cbofub5mrWxQoZqOZLaMqdjrjtgOUayItlKy9cBD7VUYdxyfP5x
Jn82TfYdYOlIawzKt29D3Ycp00Kg9oST00RZ+tvgdyJVLWvJWBDozQeFqYaLyb7RrUDWGNfZWxV7
5JvhDyCETCpq3yU5GR+GjI/3udHnKviFi15qLHSGy0BT3r+ocNJ2alWG/ovKy97qmtrPYDV3CW6T
0gNwRg9eFy/43Yuk3ZDc5Y8Vtj4JS02MTTj4br/R6hY8eiSbShCZNMWmdrxYcU9cHjd0Fs3P3jzy
iJGV+e+nxtFZaSo49iXgu2ZYi+6T62SrmqlYei4PHHKQ9cXIyuxF5OdLLSbfoU2WvbniMRuSu1Kr
Vj2gM1PgMBRv6P1VqLHkVBB9GAEKAah5ItBFT7dkla4rWsxAD8GzNm50+2X0Fd7dWBIwj6bjbgKp
uCs7Rb0yKmEmTfBcFlFtRH0e2vYdHyNq78E5wr/qbFNZoUgj3VxPQnFqKuGSy/TFONaVJYLnjE38
e8BFvuGZrwqCpDP72MPTJUqOs7B9ZmUOlugAz7KdvNBoX4JpV+ZPgJEKg2R/3ZHKpZV/5aGhDqNT
c/+t3InWY+Ic8Jm9/+wS4JBNdpCEQLIyVgkaS1Y1rY3Qz5vmoQymZmuY3L8rdFofrv8IyU9c/AbJ
HvLUbfy0a/1nR3SRmU1JyO0AXBRmyKn5mjt8dV2e5NL/Tx5ejK4xNzjIdtExjA5qVe4/2xxwhRkP
U0JWdazCj17eW9CHwSzgjdDpcG7nAm7KBPyT/zygzyF2gJaj1+xBAOAh7KzkpWXeP4wN3wRxIrsp
FJs6q+NJpPLvIk+Em+fCdQG0Ahak/rM1+Z+yOrsLskLxLpChKj5koO0VWgO6dbxqpSCFclsrae25
z47+EpRsNZH7fng1p2cgT4eARjHbfk3MIAIVzVYYKlRLyY3+Kx3JGWAu2eggl7c38EWj8wHSi67e
WFPx2wvqzeSQVZGr2uEXjxIYO/+TJe0mdccAFEqB+1xPDQ+BH7wVsX0wy+kgRJaE8cDugEq48QZ9
OwlLNQK1dJZ4Hc/dZPNa5bdxkoAIx8w09zkZHpqjJW572f+7kSeflxanE6TRsgSftzkNNw7+71Z7
M9HKNw/7zIRxSLKcqyLH13sy9N4zq36Woo+GYudov67LuNwiyMCFCtglVIxQsD+XUY+OALxm5z7T
MHPuTBVG66WunX9eigLd0WQxDfB5PMC+lqZ4ijl71MzmgbvV3V+sxP/owcFg7kXVPrMm0+Tx6D5P
M/ALIGHpz+sCLt0t1jKPmaEBBHGBDIaiARjeKe3WfXaLbQyITj59G3BtdtWD5atc7eKxnMiS9o2z
KUXvo3CfzTLeMOBSOapX/eWFeb4aSbmSphYDsFvd56x5TbwViAKjJvjUjrjH2l++ub6+d0vrweve
hw26Lt5/kkufck8k3pC5z11mPHISbKf+cF0CkkUXnnsexZinSRw0VuCGOlflWBv9Qdhj/IJsGPcQ
hVrlDqROGEPFbd1Eg9M6d7HlT+vC7OtDD+qdVTbw+A7Ab0PYBfH0AvYv507nefFSllWyiX1qv2dp
NuxZCW4MeLD+vfU1560E9sIOXJr5rrLcLpymgERcbxCLphTdqgSVhDXVDb6mnhj3TdngDElib8mQ
kEcueLdlXt7t8tLMV74r0merScAv33jZxupoH4J+ILmnOQakIm9o6X3mdV/r2v3tQfpDY+T6i3Br
uilMChSDPPg6ASJlW+dZt0pqWj1qrT1tBkLtB4z4Ol1IeIformMjeFnd+NkpGjTdBWkecXR6b5wk
+z6MDQUtR4Lu7cpqVzYn2lMwlv0jDVK6rn3RPRgVrTZBr9urKe3ZyrUntrcysKzyXGfoImpJaKZJ
sg5IZm1Gz6zeSAs2uKSj3meiuWxDMlHsQKxON5w3/UPFMzfKpsG84579pXIGEPqhDBaObIpfPZ10
kRabIjKaFPO3tVE8aFz/HgNdYVU22j7p2ulXoGoMXrJwdAuiaosZBgB7STaBYY/UtnsjfiGdswly
+oAmp5Ca9tEfm21pdIr74zKe+ii/4IZC6sW7yBoJrzGc3nDiFy9JNoVWbkgTP+SeqkK5KGZG1APw
Cf4n3/ex0N1EB6wKkIyNFtzGySMO/7lvb6yX4DqE/SGJh3gYU2kXldCMZHEzOrA/vFYHEiKfpbgP
ly4TcHjPUwCuN9cczg287RhBrrOJXwB3GDJ9Cj2kuSuPgUF1q3Amsz86jwLn6Q9k8pBSR05PjhwC
RoZxsET8YmYAVMyGLSz3ofKrFd5wwErXV03Rv9au/Q8VxSeS64o309KRnYqXIgsQ6rXpkA5wZaP/
dXLMz04itn13Iwbxx4lhCBdQg3PhIJC9cpclheUBHeuZ+eyH7YB1WBhEEewueX60HM1pSzwbLlpG
amEWehs02rM5aqFpoeszV9RPF4LMeYz0fyI+/n6SFzDawkYc02rPYCADi0oVdCEAIXaxCI4mb1/d
2lu1zXgH8uYo1hyF9CWlxIzYHA8gZYOR33OlpBmSBalXkefh/5H2Xc1x60q3v4hVDGB6JTlJaTSU
bdl6YdmWTRJgAHP49XdB57v7aDCsYc0+D/aLy+wB0Gh0WL3azrY0+8kBY86mn3Re2cdFOTYABgCJ
gflPft3SdjQ6NZ+jY1VMHmu+uiAN6OyQFN+vq/7iedli4CHINJB8klSPTxlvrIZFxyjbGOyR3ch7
IHROtAIiuINBcgAUO98v3Ou0R0gUHTukUrwiD6//fLm7/P++D+ZYACxR3JZzHakyu4D4p8oRxlyH
RvSGXyhGfDfXRfzYGawP1CZ3vCRpm/0IiE1QDKOz1wwjDa7/koWNxBgyAOlRBgeDmowiHeYZY4p0
Bq1sAvtxdRi2vuDAaWg1hlcFyACyYZLilaQejNEwouPUJnyjY4qXX5pu75vFTOH/atn3aSiKQC8q
Z4fiC/frPqI7nqom3tgoeW/hZGxHzP/y7aaiPte6bIfxaT+cOsaQWC2CZ8DY5OWlEm8y3v1NXfM+
7c0/HevI49zoXdDTNPdtc7qRMuY/R4gCPnIMosXdkVSQVFqRUtWJjoqNeZSpsYkz+6QW5f5fHBAe
E1hAG5zucngFL1Wf7RaaYjjgTsyoX60I0Bc8UhzRPxLkzPEQ82zIlEQ5gtcqKDAYcSQ6fCXDfs5n
03fa4r5rFK/Wi4DN2o7Y3XNvOvfT4O5jqzhYZucrSb1zxuFRc5oNy9O9lq8xoi08NRqKx7iLMKHo
lZZ8Hs2sKlBjOlBT/mg5QanFqPGtODoLfhV6jNFVCTiIqORLB5rV5jBxlKePUxdG6tcCnTG6WiG3
bG7zacUALF0L0JW5AtciuuEkJ8FiZDCLNIufU45TrX4rjoUuyF2X7iZwWFrt7VEnvCoQGKCVDC3n
MhCPdkXVmKarHMfpidJ99X5dRxdVCME51BMZDAyglgInJPjKptcH5TiMpnavRBaKo6aB2gPaKTw6
gxs9b139NJc1fYhsp92R2c6CuI2+I4qNg7kzok1uGNmLFWXR7xGc6j7PSe8NttJujaq370ldraGz
l3RKQ2s5vArk6S+aDCr4lhhsjk1pna8YQeIbeubVkbK5vjcLL6L2SYoMNDcnhTGemspR1aBYPn3r
hnuMB/4XQgCqRde0yJ/L59s6ZoUKUwEj0ZhugBAzD1r0mARRnWsbp6rjFXdi6aogMIdRR85HOO3n
z+OcxQOioFI5Khb1OFK6g/s3Y09tlXidunJVlmUhAymIpuG/SFfFMJIcECesTRGBGqpzWt4F5Yx2
BE3x7H6t8XnpZoqumf8vTvz7JzctI6XOzQxLm6npxdrOnVoA3r+1+imtUZVfoy5cFIdaEXBPcMrR
jn4uzhg0l4JOC45nAe40WFCPud6OmJgVtEYGt7CR8GrQtSaydSJddy7K7PqkrjT4Zl0y7JU4fesj
Yzco6aZu0h2mKK+Y0wXP4rM4WfHrIc3LxBnx8s/e3D51+ffrOr/2fWnnMrvJ7cnC92cM7wK38Bob
wQecQIqudEFTj4gD4dVFH5XdqkajFR0W0JB33Q7i0pt3Zg/nZAMzDTK9dMDTN1gbNXdfMMbkTc17
z9QyOBv2t3EYHir0lERqunLXFzQGPwuNrbCzKOzYYl8+Kag1jbqalvCo5mjbo007q+6UvvNYkoD1
Mgft5VqhcVFvPgmUfGFtoj0zHDU6Okr/aDL3DuQAvuLCs5qmYFbWBlt+uIQX+y4S4aLhBB+W9BRD
26OCzQP2vTcxE6boHsFVvVWbNyt7Kb3KN6ZhZ0T9ns9kx0DdjVhqDa62uMcfbD+CNOwiiTopbeIQ
RYQxKZChyhOGBfbgFW2PrvuaFS/XFVms52K9wJKhLoW68UVsVnMARJiIzToVIxEyc+NoD/H4XpLU
i2AHcsePrJUw7QNCcSFTIDhMpCmQ7pSMqtY76tSVdXRMrLAcmcctLUhbw5uJ5tntyR6/O9NOIYmH
/7vpO9frm8LjU+qDxdBXwL/O8tgrE8R48yOGFARuPHi1Rp6oY+3Kcd/WtZ/Pht+YujdGe2XA9AJy
b1f3qTrhrUg8pT2WGTCA0c4xnyhi7nh4StOfZrQ32cHSfyru62Qe5uqQjENwfbvloQrCcQdLCtjw
Rb0FGyDpc5MMCDb6NDrG41vTb/LpWIDCyU4wO23+bU2F12l73eqfFfOpGCh4vxLkUaaN7o4eBxTZ
UqnX2s7++q/Sl26Z+Ek6erLhqMlZjohkk6Xlmnu04sdRb4Oxe3Xh8TOt9qvK2GA8gDdpWz7fl/zN
0PEmTZ1Hqh+KOvtoNdoQ+ituwGmXcn8eT33rBKSw/GbaTi3IAR/ckgRRtZaZ+YDdy2oE7nMLEBA0
F1y45W1U2R1al90jw68pKN8kUJkq/lsMc6Brd8rwrSAYymK+tvyxzO0NMzY98jd6sjPUbU4o0peG
1+RvpoXBldE9cJS7rH6a7S+83/Xk2JSnxv02EIxKfOvb7GAV73k1IrXr7Hmy4iIvlDtBtQW+FiAt
kU4DcPTcrjoOWvmTJiKoU2tenzwpzV3O7qf6ZELlKf/WVn9IekChg60Sii88ZaARh/+MlijAY+UY
r6mnoe5jh6BM/9zxR366rlsLji5Af3DNBSMNoDOSwpOG9UnHK/NILfLojsnOtJCnm28kLhD3CmLE
AkRCEriU8w20G+QqeVWbR0enQRs9tNqNc8AvJEhP3xh3c980nXlUySk2G4/e2FP7IQDNdBjugnUA
hiLtVENAgD62pnnU+9zzbAzRvH4SSwftCE5v9G2C5V/eIqMAX2KD7PQxb7x2vwZfXPu6tD113QDh
2eLrvPpS6E9Os1aTX3gWkdlGwk206+K4pe1xu8no46Kyjrwnj2TsjnR0vmKe7heqR8Fkx/vRbHL/
+pYtKS9SH2JmECgxLhJI9qAPWk+hvD1t8Cg2dv1S9mOMFiMMDbtRFC4+4JgiXYVIGbnmcwWmFpIg
adVlJ9W4q4tvVr+du9sa78BzdC5CPxehW6XS97zKTkkx9YdON1C36pLsWOrOGqzg4kGBKKQvRX4B
bAwXKPg5LgsaJxClDnFQDe0OMG/bc60SYxup8d7Fxe769l1EukIgWFw/eneRbZC0Qxsq04hczk4s
fU2sOy35iUG+XrqWr1pal0AYowsM/WwX0z7iPMa81s5lJ6A26m2b5FvuNPcOH34jbNubrf33+rIu
FBDLMsAVhqw5kk8XGKoKxDtx5Frs1ExWC54f9qWJyRHslrdWU4QcwR4FHceIG9kByPQc0fY8s1MG
ZHPdwOH8XbWv19dycYElGZL60ThNCI1UdkKE+E5I/Dob1h2QD6itt791TMyywNO1cquWZQJOjY4M
lFfk1N2MusdUjoThHU29JnmxBh60xhsKIaS/dwBSvb7ExeMy/hEnjwxWsqlPuGkwEFvGQY7YUAXV
b/xvlALsGnDYYZtwZEJJPwVhvcJi1mV1hk4i5hcjpntP7mke1tKeS1cKkBr0s+I5AjW55JMMzhRp
BuX8xBo7CUk8m68Yl7nruy9pBJN7fecWhYEFUfB1WoI763xNk1nEGdID5Wmq66AkKE2V6cFFp+ik
rIF4l0TZoIkBzgItfqjinIvKCDfSLm/4qWtgjYZvE1gFmvk3QoXrS1rSPSCT0PAAmw4mC+mYcrPs
mGEo5QmsgtpWYWrsK7O5daj2bun0BV7rg9qStZ65i3cYtwx08ngnwRaLoSeSIUwU2qg2hdRWf9CU
B3clAbD2ebG5n3SPs7Qr0irmp8obaAAg5/U9W7pAn3+9tGcWLRtFL/HrnbeyQtzWj761YurWViCO
7dMKqFlnnSVWMKcbpdka/+MGybeGkjqvc3y+w0jpJ22NOkL897OgB8eLrgQxKAAM9RdgNBXojh78
Y/zUKvOuzO/GYcvz77QMwaJtYgLCtCZw4bbgwUN0Avw1vHdXbOen7erq0Sg6WhenQq0A1m1j5cFm
9QQ2V10J4onqKxqwKA8MfRhCAWkXVmes5zKquhHy3C19QfnzT+FsrivZR8whbSLeOvgmFmASl3RU
5qSlltInxSm3csFdP1LFH3CnfICUHJs/14myoSWI2TP3a5srm9pMjxmbzMQHCGionnUTVUOeatSD
me6+lPM83ndOwmLQBMX8BUeIYb+TkxkHyMFQTQ5id4wLVR+4YaYBryx1w9Ex4Vn4L4eoIJiH1XTp
vRgk5qODgj2DhC3GfGsjsg9d1NPXok5wzKVvxSTIkDC15nlTIHXSe1k2Zoi/Y3efqOBkRCSnHAC5
iwKcDz3GWV5gAsBgIHEN7ImHOkREPb3K3wan045qpb05ZfSDp8rUbGneAnyYMhUjpWw9BnSk6Wsv
t0nhGdT5q6FZ5ZuhqLrnjrGlbRDxf0EbBiY/ckJPqpa4WUAtzASP5qQ+UM2YvESLtTtLU6OfLtP1
3uti6voKS3U/wxyVuzyzh8BqtNrTuJI/5eNkBEPJhqc6z23sy1Cv6NbC1QcuETUXkcNEtU2++nY/
ZgYCKzyY3cOfvNFWss4LugviR0B0UbhHY4TcLGm2TpEzk+SnmJSYEfmmscd0uOuxgdcVeMFKIkOJ
y4+qOTwAORSiw9zVUZsWp2waPZc98NoBfGOlzLKwWXj8EYrgjUS0ZUjuWqIZ0aDyOj/lySF6sW+c
US6CEcE0qIqyHWJSuWpUTubcaJWSnez468Aiz+DGyjVfWgBaujU0rhoLiQ2XczXFdKbilFa+2X2z
1sqoK9+XS9c8T6c86vF9EGS6G+Qerx/y2uelgDB2WWRigE5xsu+B+m5pcP3z4iWVbCBBH44gbgZc
7KII3ExZXCeMZ6fZ6vyGdwfDOMI3h6k7qMq4EkcvreWzMOniOUNm5swts9Ok3TswJ/rL9cUsXTwB
p0N+ABxRSHKcP1KE5aMF3sfs1IIdmjVeR0sv14I11uCFe2ei8gheH4SaglrpXEyftAbKPjmuxBwH
hlYcSW3uo1F/u76aZTEA56AJVPBkSk4QHET0q5M0PyVGd0KRwRsGfc/NaXtdzIIrgXSKiNChBJfY
yhh9N7mhxvVpAv++7nYbC5yJRHtM5qNF0afWD150Ix25uPXiiODjI1+LlmbJO6IEc6C4Vtan5Bkz
VTd1Wd5+6cX8MuDMcEhgSZU0IbcpOEHKsjoZHIk6z1yrlyxcG3S9gRkMwzJxaQxJBdLSNRhrdX4y
9SAPw/FbPQZ05bYsaLMYNyv44JHtQth6rmYV6bSMZhE/udn00vPNlFJgURX0ra/Rfy7cS0hyxCxg
6PNFKGQXGqnoiNWMOfc7/DldV7Gl73/wtSCdCXsvl+qnBkdUqBQqlmBIejBOa1u1KACUM4I8wkGZ
UNoqVYGFBy66PqEQVAUZ/ty+ALznCBRhvvCuS8edaaVrD3mNDbL1fdcmW0M7XJewdNifJUjPbGtX
Wu3EPcKROPNiWw/gNG2U/le5Riq7tFUu6JHAOAjQ4gX2OAFDUo2BWdUp/lkle5evWJPFz8NvRy1G
4KhVyWjZSh+rk2VVp6b8NlW+bq+1+qwJkI6aDox3iQEBJN9p6i66jTBTWCbw2SNPhBYfQcknZQVI
V+XEqhR+atL6r9HAq9eLtcLn5ZMLzx8ERqIMAvshKRPmLc2AKQ38ZHTAZAPptuIWLqjS2fclVWo0
tUvaDN8fkubAlOErkjdbK0r3SO/dftpnoqTdMsYGySEMxkC6xsM8PO3r9Uux8AKefV7owqegs+xm
vawVXAq73sPuRShLrRGQL6gTMsbEAAWgoKOTz1tJ6zxpY7c8EatEmR2QHgW0BbdbcuRVgT9F6zKG
9crpx9zulNKKSpwIqTZz07w1hGy7Nt9EPF9J7i+uR+DHoVkoI8rZJm20E6B5HX6i7GHed2wltFk8
kU+fl26fpVaJ3lkWPt+wgw2mT20DWs4VW7i2Bsk70CyM1kQSnJ+KfOtk2xtHV4grjtzYP1vkqOda
hWhgqDJq85NVgP3fU9aAG0v3D7kSEMTBxREAtfPv61HLWVJCpaqiT5/GRv+jpFH63LJYPRBjmFce
V7HlkgcP/wO8PNBjQQ0j3cESYxBHA5HmCTwH2uPcYsaVznrXy6fO9jU8VkHEUuctM1J9Daf2sZRP
smHFMLsJnjBm18BqXiDH3KzKM7RGsLBqebWzMZI69axWs+54MQAvoOez1zqkxoyqsdtXDqZ+Z5oW
bzU7+oFOC/VPn81sh05p5bEAMyCw2CipDH1e/bnJjlz8TMkiapg+GlVodAibKXnqSPFHIXqg9/Zt
eivEoB0alROAhDUM4pDEUNqO7qSDjEQ/2dqmupWMTnzegc8JDDaaApC3PterOW1Na6z1Omy3SvTF
5eH1TZJu3cevx61AIxvGE15ywCe6llekqeowAzI+C8xhxQgufR99miAuwuUAiFq6FvnQ22rVsyYk
6T3dd/m/2PzPn5csU0QbszQafH4yv5j5a3VbGkTsDvqXMTUWWQT0bskRy5SnCgDwahPWRuDQTWzf
Zrfl78tIxapRijSJ8P2BBSTyhhUjIdnti89LulO0KS+HfsLmN80h68xN7Lb+NNv76zokmb4PMWKS
GFDYoL5FSu9cRWlVT22pmnVYmPs5Nb25DlOz9l3667qcj94ayfCgGQFJW7BIAbEkx8aFESF3r7VF
iF9joD/AMXytsJiP5IK+RQXdhWc1800Gy3WfuEUdWNnYwza5GX3HML36xU7GH0Y05X9nEVYRnQ5f
yipJdxowMMeK2uO2AUmGr8ZjDvhYbdg3Ju/EViF5gMLMB98diOrPt2pQcqLGTpGFfTccALzS91WW
zkEdGd+v79XC0YM+EZhs9BLB35ffB5ID9OSmTRY2vOifMdZPvbeZOp1mja+NKVw4fpw68JIEg6cA
X5a0zHDGLM25UoRshOtxiPlDn54mfpv//LFzQBOg0V/MXLwoqIE0mMdDbhchTx80Z8vWZocvbdjn
70uWpOoVqHeJ79PqpLuPFX1y2Mp1XLCFYjzFP0uQPBwDlQ0MwYYIVdtNR2stwS1lJ7BDGEqJAAx4
ARRP0Ktyrltu3ulJaxljmBJPJz9AYA66mjj5Nb9fV63LZYjhl+iKxIRVQ5CYnstp5zS3TToOYUn3
6YbVK9Zk4fMAw2HQvYbuFAG/Of98o1ep05BmDsfub7Kvbx0aiF0SLgseUoxigy5JD9LYmz2KsW4f
NlnsGa/FzeOZ/iPAFAl68Ald+gN9D7fJzIZwaIDdfs9uflABqBOUFEh0oQdXdjfqaQb9tzKBkzGO
fLYziLki4PIiQIBg1kKnNwB1hqSlg81iTJiqxtBkaEOoQ0d9ifK1VuWFQwbTkgCdol8T76r0ZGQY
00rtKjXD1sGk2aBuV7KolzYJYCDgZgCmBDMI3PJzJZq7LMH4z9wKzYdG/ebwbIMM9MbUXq9fBbm1
Vtw59FnDQxD9tcLDkeREJGqTKrXDOgm1304O5PK2/ttP70z/BRTDbdXr/5MGlggk1FDDvABlFAm4
UidI64B/tsOy+BfHgsWgIgB8Ex5Zmedwjl2nVMeiDTPN8h7dyvau79fCseP7IFcWxGGIi6XL15t6
UqOztA3RkuLrGxfzVa4LEMbh3EMQXN1QKoTcCFJsyRkfQcGUYjp5G1rJgOFJR3BHNOW981X5xtm8
uS5rcTGfZEk6VuRK4nYRZCmlV1epr1RrWbsFLQbhLrrnMNIKzHMyMIuMCrGmZm5DU33qGmPvoOY7
2prX1N329rWAIxeVdxTkxFTjcz0e6yxHCFODQPNna+1ie/cvPv+RHXQxShVFh/PPx+DFU2LKOhAR
oil7Y91YrhQXQ4RfMIz/+b50FKWWYIxLRLuwmO8V6mf2Sn5wSa3g3mJwJyKBS/5Szg3F0HrWh5T8
KacfTfLO61+Z+paPf81VrLHcJvCxGoCZUZmDt3AJZzR7ZZjRO9GF7uh6BdmodN+cJrXwWvXVynw3
OxTZHf9VVT6ffPTa0fwF07oRv2Fo8/Vzk7vFL36KpBdl6bqdrhhdONncq5SnXnmb0jeqPLFsWxSe
2YZzctTTL9fFLjxBuMCAMWGQFNxKuVQfoxxc5yyBGfrevGHoAUYTXBewdJ4O5pEhpEOtHtX6c30c
uWoohAo7ZLebKt3Xbn3o59oHv1PuptvS+XFd3uKCTED24Pij4/0i+eRUadZobhNGQHjXShSMfPra
u2xlWUsWCeEFshGaBi5+mQBkGGlR6RzhFyAnCt8pa/O9hHmWrSvaLuGZwcMUZYTzbSOzqhAljupQ
rR+axAqG6blzHix+bKt2xSAt7Rhm8bjWB/MGhgydiyo4ibpY1xHYJ+hBmdEb6SXTgDwqs92VXROH
La0KzIiI71F0QyuUHCqZkVla6Th04QDaou8FG5uNlryW0WAEIMwqv19XhYU9FLNnAJAG8AF7KS0M
GFRqA3nUhUqFqUmp1yl3jr5P5s1we8SEvYM6iMQn6uLypJ6E2gnpZ0gCZj0DfVXvrAFsF/TNAV4Y
8xxRa0XqThzip0x9o0Vpnkx2G0bIoo822JXSFYdBaJR8NhjqAT2AQpPLVCPN6FgqxRC2cb6dMjRL
0fFJ7em+n9D6Y5ePllFVnhqrK+q3tDL0k6PaC/cUmiGtLMMkzLjXnS5k9rj/oVjj/roWLKg3QmWg
+BDkoPFKLpjpajzNYzv34RgZnt19HzCwOZ60ld1bWIWIcZCaFDUOvFzn51OPbdQbHLnD9Jv2a/55
fQmXH0ejDcA1MNMYRXtR3kUVzXU4KM/Dvmf3cLrukShbeXYvd+lchOQ2dGXjRA0Mctiqgz+Xzt5R
7Ed3XptAIJMI4JWDHEQjuJWIZ6Fr5/vUVSOZDEDrwixqyv1ERnCWRRHx7bl7st3yQLTvcdUEjR5v
0OQag6CNTT/jlBa/HF6D9YtZgzcOGtmB8Sj2uKmBYKcsSNAVToxGM7I2dOXy+ULrG44TdQa4ha7c
7xDr2UCmOU7DlIJqj9S+o+2KeTr0zogWxo2LYUfXz3qB+hgSYYUx7h3KihOXdqivMndsDRqyTNV8
ojGv1B+8oOVuQFWU52z05Xu64hoB+jAxcCQ2ftcVGeEjsH4ztGm3YrMXHBP8ILj4mgCSYdq59BTN
TYUiBSajhpR+nTIwaqmbit2X0Z0zPAKp42WaumnrX661xtt9ab/RiABjhDEPSEWisex8JxJUcefK
Ziw0TbA/8/GVgeTZSwan9lhrnAqjCVb2fuG0kVpDcg1IgQV3UNc5z2mh0dBhhjc19zNnfuLu+8QM
yAjCvS1RHuNmDAz9LrNyr9C+u27lW2YARux08vUb29/FbQEEBshDxG9A0stZWAZQqDpHPQtttm3i
fbwWhC7c+rPvi/349KpUBQUpKutY2FboPii8pqs8dmvn48UqpHPkzHRZDMrKME7NDa9+au1anWxl
HUTKcYz5ZIGcFxjZyfHr8jDqu1XE/IINRm0I5Se4lII5QjJcsYFoMK8nFvbv1Nm62kr5Y3EFnz4v
2d8GzqybzdgjxJw9Bi25Hl8DdsjNr/85B6SqsQZc5cuchmllsaUQFqbT3QDGwhacN/0D/rbJHoDa
gBW+3Z3I/B2EjStGZOEqg4QFmVK8Y0hDyUatMPXRrB3OQt19MNk2ncHWBFdMPWJA4Io/sShKPMEi
3ECuXLKfRO9RbAANbtjzII6CjqHpeA/gK+9vrigZjvVJkHB2P12eTjergnAIItrJ4Y/N4boxWlI4
9FyjdV9H8s6WC1YjuoUrvc0+7n7HtsOKwi1uExob4K/i+xcFnnpogYs0axYqhp+ZO+XJ+KlQD+3k
11expNeILZFEBcJO9NedbxJYLCueETwe0xjYLmrCHgbQXxexuJL/irioiZVarveWRcO42OC0S/3k
pH4fbbJVF1mc6LmLjBP/JEmyATSaoiGxXBq6GoDC26zfTsmm61ZcscWD/yRFMgU1byqn6B0atikQ
qWDJXPEwFleBMAwBi4uXxZaOhKnOoICHk4XR7BvIcI2gvjuYZXj9VBYPHpM9kMYBtB1dnOcHDxRk
ifqliVOh6MyIv9njoR7+xRVxAYIjyHKC40Lu5IZv1BmTyYvQRnUy3fZrxMRLO/X5+9IaihpNdLPW
FOHsfjWnNkiRFIwx5I25ysqZyHwowjajqxaJKOS9BG2pJIrneZSCQ7QMQRfdePZAfmSJ8xWAUl/l
GPvWlXt0FXvMSHYFb722Il5j0E1j3zqVVPwOpCXh7SG7C7oS6XekGWGORVE406NNbaOJ7nZ7AC5T
RMlIOmE4ry59n7Gxqyozz0M94088in4ztz3kY3r7HRJDMG1EyqIiK4f+et6AnpU2EJP8/mmuVccX
bujZ18W/f7L86VzXGG1b52GiPzM7XMM3rX1eesGMEVCIGmm50J1f3Y2Vfb35Zp7NLpF+/ZDaczy1
DQ3NDq7GF8X8cuvoX6FEYLn5ZzqKtIAZsy/1phISyCYnm+H1+gIWvHQUgkzQ3GEmAyibxIPwafub
3iR8NFIaVjm4ayZyZ7NXfXwGziziB31Yi8iWjgM3AnwRAkt6MWuCTiw3xzmhYU23mP+wxke+YChF
9Q9UNaJafWEoY03t87HP8ELmPCic+6Y4zTf2bXxYFxh6EU+KR1hGxDYNJ3UCXsmQ263P69iP+i+Y
wOQzpgTXz+ZyNaiYCtJl+Mi2QFKdn01PahfuPsy+zuqdXnztdAwiif9eF3J5IudCJAWYrLotxgkv
PkYu+ZnxhZRr6Zy1ZUiBUTRGSkNGSMjQnTENoITyrXINtbomRHqIraYprCKGb2TU+4Qf5vJeXaO4
XRSB0jjIbU1VsImdH4c2xXMD4nUa2sp2njVvMFPP1b//i+P4JERyWMbY5cj2QshAX9PkvY5uw8RC
e3HcmBCL3CCuCcKI80XMlJiVOmKfFPTh13nlOegkhwqsvcFiM87duzM5cqMZ/PlOV2e4d+13Ct4l
FhTVbmy3znaw/eYVHZdo1ry+cwtF7XOR0vmYej+nlg6RaQGmG0w8yKpDnz8o6N9EZbDUttkATvH2
5bpYcQmvLVQ6MGMEL9AwQmpfBVEX8GkPdltye6ETABn0QIBsBeyRFxweU93acVsq2M4hBkHYk5b8
vr6MJTMAXgY0gqK8hG4x41wvFFKXXZIqGUKYBH23z1GyYswWBZjIt8NfAaeiKZ3OHA2uQ2iVhwq/
i1wlcIpud30JwlLJJwFMhol3BUlqYPHPlzDakz6biZWFXRtkJPMd+sDbu5mmvnsjCbS4RSJ37IjU
IhxNGQeS54AvW3yIw1grN0Zyb883dlJeSJAWg7EVU9YqkFA+1caG29vre7VwGqjigA4ccAwgJ+QU
u0IrOvFeTcKiOZQ+vxEUL369gww78pvgecY7LEzpJ6+iIHOqqUnGw2r4mW2V9tf1X79gic8+Lz2M
UWvwpOH4PEv9CNebWqIne8W7vrzYGJmHlIGLoEsHeEV6GJHA7iN0k5cvmI1RFjyYiiQw6b7Vb3av
z+VIzyMZGc8VDEF4AVHTwPFAvl/frMujRqII5UEXxQJgiuTqqmvlGSB2LH1pf1vWPVAZ1z+/sE24
CsDd4DKgL0XO5XXUHtQeQ0ABq3N+WOq0pc+C3RoFrh/XBV0eOtKrgsxacBGixCpZqLhizpTmXRQ2
ynPRbeN5a60FVAtbBQ4HxFSAv8HeymvRS8MdOSAfL/G44b/KtcHBa5+XngpSkKrUXXxeqV6dX3xt
It+l/RMtYOj6Q0UIZXQZcl/UTaHXepO9uPSrYbwk+XcX/NBpEN1uPNB+hIhTwB1xN4i0DhPodXsw
2/wFDAieaYFU2N5cP+uFnQKnHIIePBiol5jSBQdTWWp1xCleQHqpeOO0BqRY+750tzFKgigZj4oX
AiLIYV8MNyPekE349PulOw10/4DSCH6/Pu7ZuF0jA1m4CkAy4NkBRyEGzslVpEqrVLykZfZCnZ+V
UnsmBZg8JcHNh/BZipw0bYqxABs2z14U1yt/W6//29elB46Rxilzq8heOieYx01Dbs5ngaAfQzXQ
Ui2IheTesr4acL6YhvQyY7o1DaZ5ZXcWz+DT96UjNrSoZZmZZC822dQgvpv9fC3RvyZC8tXHWUEJ
0qXZi062bhKkzk67kS8LD/XZLskIH9pnI2ZWYRXMsfv3iRIjJNU0+WbDow1crHl//dTFrpz7aJCH
nm1AXFG2vqDuHYmpKDMap17McfSQdgjicVeafxqTeYXxvZ7XyM0uLzqKzShdAP+GpwNR+7kjwvQo
pxFchZda+Zk2g0fa5+sLWhMg/v2Tp9OBi9DQwU/4MtcnqzpUw/Z/+77QkU/fx/zYuJxGXPVo3s/F
YRXieKlj5xskWdoyptXcudigOA+4EfTuU9at3JSFLYINFz6CacA3/yDy/bSEIjIHY0J3SYgEOcB3
5Rrh5eL3kX8XJBcIkOSGVTuJyxwkh1ao1098b62Nsb98VkH98N/Py77+zHlNCobxcGXNn0By/ce1
6R2ICQOkNHZOv8ZxculPIQYTw2UE3Q9grdKlz6qsG7UumsIsSH5hWl1f+JN7+4mgE0n086AGi3BP
esDzlGVuY/ZqyPjzOG6MNWjawomcfV+6dVWd2nqm4PuJEfL2WTdWXHOxB+dWxBWsowSDOVAJA9+f
dCmoCMkyqw+L8iTYQA5jWj81rvkH3YJ/q7G+60ib3K1OB744GkFuAa4WmC7MotfkZzfRemWa0VIc
qi1YrkHUUWPogP0t7t+v3/lFOcBBIjsDiouL5dVGNyqOivnnKeaeN32QVwEn3Dtdl3Jx87EK8AaA
RRlUSSC6kCxLNHZ2ldMSWLFih/IuhkUaN/Ir6AABI97AIYGNUcBepDcSXZpdoo1VEzLFmf20C6bE
nVZ04ULXhIwPplF4ohby2Oe6QHsns5yBAHQb7fJ2/+36Ji18Hd2laI8WYDFRajn/Otg2OVUmTLPB
bPZ+G1eb/+nzhvTjQW3bN9mMzw/Og7br6K1uKPr2Pv16uc2DFpFh1T0+3yrbeGOS7b/59aJdwUSP
LM7hfHMyjI+KABadwv5BK/d9fLj++QUFxa//7+clDzHTraiPbHx+YhvHeST0Mb25S1kg8EEkg0QF
WPVgEc9XYCkpGirLSg3TJvLyu8ldQ6IvrAECgEHDbcZFkEG6bQmimmFKVPSYRl6sGN6YV34/rOUq
FtRUDMeFryuSOUAgnK8Dg4q6HvdZDXMr4GPgrDXALC3j8/eF/E9P+NirLk9GfL9Rj3n6XJTbOV3x
DF3x6JwZdZwFEAHiHFBmvOgDLCl10FRszCEDa/lBUcEDojeYpBo1fZzA1mKebePsiNN9x9syvFf6
jFFJ5aBiPjNjuhamSlr4hDCNbMoY5K9V6zDPbRp6oEmc+cCTFk9Jk6TviFoxmYARdVC2+uDOQWcP
1p0z2/0WQ9aLHXJ7I2ZmlNkbGtizY1oMfASKGyNZ7NFtPE35f6R9WW/cOLD1LxIgaterpF68xLYc
O8nkRcjiSCK1Ubv0679Dz3fvdLOFJpyLzMMABlTNrVisOnWOm4bMm+xnZhpdf1vakI8EiU9vLtwO
HX2ClpBbgZsw6fRlR5dUi/FWNvdDQUAkb9dF1OgT9FdMwIT2WZqnP405m+Jktr9r3TgHNkCJAdWh
hLprOhcAayMNdTIXx9WHcjR4yCC1i55SLejbtYf8m2a5X7M6A6Nilmd3LaN92GZFFzf1sv5OLXO8
qzP0abNyHUIvJ1noaZ2+b5O2CYFP5Z9Lj6ZhW9Rd4JVkBKOiBeY2tNX80ifX3Ze1Yz3PEJADYUpq
J+Gy1FBK9lfyi3ngoAybYuExfL+eApJij3agJYn/NNGZ7rmb/uytxFOBqy83Iy59XC3IymHDXxBA
tWth9c2YW88mtBOqZG/lu8T5dd33XB6ocxvyhp8G3rYA3DyTPPIfMv5hz4nPiyQTkgSedUEk6JmN
Cal713x2Zu22C2tgQP/i96PjQTScgz5JdmyaVbegPcXSpQgcPON5oIoROBenFSM4MSD+fuIRRjR5
pWS2refVfis8M2jB1MkZen1UqaBNQ8hdolUbz8ULtBtEJTteJNx6Zt7naYaOzeuyfINgQnB9wrY2
FUGFBY0BcKMXIAdnLIxpwvsX3YldkLW3FGBc2r5eN3LxlMDrB/2DWHUwi8HZiR9xMmmcZWxo29l8
XmczWt0yqOcHbt2Q4ZWyt+umtjYw4JUA3gLrioq7dDd3tT71+jCRZ5O/zNrTeLj++fdiyrm3FkR/
oMt3hWzvRUGqMOackGQkz0MBOs/lD+PTATWkMGO3vvfb6G4pv58Ee3Tn7prmbu5f0aYScKfdrdUz
qR6m/qHiv8wVGl6KoGdrJf/7ZRekXms3eGbqY+Q5feKgtAU6clSEzluTK5pZ0aCL69aUgeyFM9OS
Tq2BjvijvtytT9cnVxbSwgWOwAdIZdBuOegJlUEZuj7oBq407HlTD12wqkFRPJz5C6HHouhCYyki
rn1yvX1mpNE47YvG25P8LQGTRFp/r6ujAQoqVTh2OWhDYJig9wvYw2UHkOusntPhMRaDGy8MmNcq
AvnLg37+fcnlNmTMaQfBlXjhfybT3VlGv1uKG4iUKwypBiKdwoInptVMMGTiahqNkOWrwplsDgXz
BKge4BsXoJpM1PdT9JHHllU/Ub587pvmZuL993ZW4R62TIlWQ3hHaOLBfZ27lAGPryQfagdMRNOD
06eHrkUBt/OL0DDS1+v78vJkGRAp/M+WlDaoE2a7tICtrP8G7clgSu+a7PN1G1uLg4ytIHYUqCf5
Vcr8abKSPLFj7o6B30M/QrE2W4OAKgWq6DhAqLyZ5xNWZbQs0KZqx5k1Bzq8fJNMOxyevxgGUKFQ
+xJEwTI0T9PmZWXQwo39Ngt10HZ9uNuAoINfXCOQeDUE/PR8GA61usTuVwxjKHbdqEeMdi+DkgT3
smFFsiPtL9cYPUA3dTvOvQQKZXCmEMg0+ecB3afFbhyHcNEhRVB+M70vH55C0buM7YbcwSVVmE9o
ho4kR495ipdT4JP99e9vbISz70v+Jkv72eEzvq8NoelHFgtzRYlj42yeWRC/4OS6d3Pm52kPC1O7
J94/OQCvv6iq2WHjwIBUQ+g1ICmF8ykt0Jg4te4Nkx677mORPao6CrdmCeIg2Gw4lWA1kVI4Wurw
bDBHPfZNHvJxRxMvoKp61kVVAEnhUyNSliWZGq3Xwdwd52uFB8TPYqlD13kifE/zY8cVy3I5pHf2
N9HPD6MX3hmNSSnXWbICE77Lp5vUDLiK2HDTBAoduAKAt/LkmntmV5lF+LoCinTA821kx3xQ+LHL
zYWSBjr/fEQ4yEnKsWQKUoTGZPYKXKgTknbPtAfbiKv5gyJlIod3Zkf8jpNN3GJ/rYw56zMBL9Xv
VSW6dLl9QVCG9JqLyxIlmnf/c/L5vKZmnmstWEF4uBYRGsGun3LV96U7i89ej9RF5z6zcmcLccXC
UoQT7yQT56GwiNNQ7wXX7js08HyG5j4zMubQ5Hkma/qjY0kSl577owABwddyzFjIzNoA8QlQnEE5
aOtetDcHPjXukqy6GQ09HLn21traZ2PxXq4P/3Ijnp0s+ZpoW3ckej3DBeX80a2cH97Eb7022103
c/mwOTcjOaGlBU52WnCA1/HOTA5596znnwzIVnq1KtW1aQpIODSiA4F1Ifu4GhpJzZ7pscP+LOXX
1SijaR4PefpcNYUiJ3V5xjAsB1hJ4H3Rxy3f4mhV7EDCWOkxOBmiSv+RiBAc0RX5cX36tu0gsgam
Ah2aMnm2W4IlTHd6PS7SA3HzsKbQhfxs0t/XzWxuBhHA/38zkptdrMUYjL7T4yHNwlLLu6CytWAi
qWI4W3YswJUdoc0FBJg4kydnGrcUdVKekxiin6kRNWvg/8W2PrUgfsGpBXQ5E+TySNy7wOBWxy4B
8FIxCvErz481ujZORiE5vqry16pcYYNZgbtEpYr8ZXOW4F0F/B6gJvmFni7IqJKkIPFq/bCKe0Ts
/qjYv5tDAImlcK3IM8n1lzKdah+SMSRuijEYjx4ye9d3lMqAtKPAk87ssu9IPNlfh33fKeiwLjvc
RefMfwN4//vJOluF03Jj4FjnrrrjqB/3A65T052+uXw8Oh76hdfqkMz913JwI6plEUL/nQ5CmcZh
O2ah64tVfpjROcpMpGi7PCpYo4BUb04C0gGCKEXogkiTsExr3tqNT+Ix23mQUPtwz4SYhP++L/vw
tFr5kjCHxDk50PyGqzzq5u8HRgbtH0KcSa5xoSpRpGNi4Pc7r17/8np9i2z5Noh2iBedCLjkXImz
QhCgrVJDBJA36+yHi3MYpmw3TWN03dJWFIl283emJvTXywfKGDrbTDsd3nqhN65f7khl3yyWF05E
G4JlRrO090H6ckRHWJsTm9LFZ5dely8MNlEgCzT/Zq3uDJMHbvt2fWybzuLEjhTG0MQpl4KverxU
X8BXYdvf0/QvshZnY5FexiPpemw02ED26dMwLZ8GgqJYg5pLosJPX7boSfMm9uTJwS7Z4CbLuOix
PudRZT/W7N7lu9zxI29pdmvdBCmIJqv2Wz1/aXS8ARRphq1daaO5BuVvlKZdmaqp16vVBEMP5tNG
TPYIAUndC0Z6uL5qWzvSJniiQ6hYcDaJv5+M0qo7G1UpjHLKPjH62PaftPGly15ADrPTO8Wz5pLf
GnN6ak3yQ5SbyTxPsIYOz1t79Xc5yGZmi4eIYXZEb264PR7rvIk8iI3r3vp9nouo5+lRN0k0lOs/
aeuFPecK93jZl3H+u2QnvjRpn5lirV0QmPv+m5ncMBdZviHQi2PG/EAndJeoerI3V/i/uZe7ATLP
yPOE42Qa1hI1mfXFmTTon3W7lHqKF4DKlHQ4ewBinYLh4PTLvpqemimq+dFUtbVuXoYn6ysTmE7V
snLTw1M80dgnSuZ94hQBFNbuSZsES4ru4xRdaPnybFfFvi+qp252bhcOtgta7mnaHlu0QtCMRSZU
OyidoZNepoqIYytfBLUcgf/Hdgd8XszVyZaf8sbvqC+2fHFb10fX0fbEuhna+6VFR3yZ3GccsWfF
gxkl0OunbeseOzUtXg4npj025A62vx633Y7dUm13/fObhxkk+e9ZeaBmJFfvoF6r4TkAl1X88RGk
l+UQ5BQV/f67Of/IMhU2ZMMeML64khCD+sAmSDPJ2Oh3mk+RFEl2rN7rf5r5sJh7m7ykKpCh8AxS
qIvHlOBrNEEqB+6y85nLCqb7TlZi5pzlT+utAQX/TOXlz16io1NrLCNANfezplJz2rjVYBfDg4dA
HVcmMEIHTdYmZabHY3pwaAStQsg7X1+1jU1xZkI6m0icjvZgYWjaVIWEfwWy7uPb7syCdG3m+ti6
rMQ6uWAQAgMMOJTG/6MJ6bYsKm2ajAUmEva5627zD6NkIZeHqwOrgK5A0Wl8vv5GmkJ0kRZ4U0Ma
c1x3wMRE15dha6XB6gYAqGgkv6hH96OdDcw317ji1nc2FRHQgW+VEqG3aYbguY4qBeqTcnKfthnt
S+ausebf+s6Ba3mwounv+lg23D0Y3f4zIq2GVsELoyi6xpDdDLQaqmN5MJN7liu2rmow4u8n/qyo
por6zMJgrF3WhX6JHkaFiY1kCgotOmreQEiLuve5iRkFmLq3/DVOyc0y3yLkGr9MtoLbZXMcgGui
TiEAGxfJ0LZ3MnfU13ghh7Y9tNUB0J7rS7IVT4IaGz3fkK6BJpKcDaW62eE6WpaYGsYx0dMgZ8Pj
ALTOSN3dWANvDlXbshv+9GZ351IrHNsy7E3Vkm14G/wM4BSQlwITtczfrPuj5lncXGInpAULrbX+
eKhxZkDaexmxRkCO3SW2gEEudo31syv0oGw/ylqP7Q3sIFpL0LApBPfO90XSpc2IShx498G/CLVO
hTfYihLA1I03Jyg6wH4rdwejkNyDAFBbEMqMoL2lR26WYe3eMVPbo9U1WMiDkxRBaz/p7q/rW2Xj
9MINgX0N0CFxr0pbfkgMhqSFbsads++9X26TIf2vVFTeOFiozqG+CJIAlExlsrERyMWVM2LGtLgv
+zZqF0i5z3+q2g9RNf2LEQlKM8e3hDKpFPcb4EA2l8G0Ym96XJMfzvBYEKDDqAoiszVzQHkC9wNU
yUaeoDWsDNK9sEO7nWXfdnVgDgGaORR7fOsQndiRQbHdYhTuiAaqePIe3JwHA4uvT5jKgHTdodgE
fJQJAzq7RYdtoYLwX5KD4fhAfR65Y5QugSWSItF8ykC2V+tWXBuFfujsoQ0aMuQBKt7lvZkiT5Ss
HT9wp/5hdBMJ8HRswg5YgsDPRlWhaMP94hgTHGMQiVhIyZ6f5dJOzDrTJjuu+3sO4Y7qnvSKJ962
Cdy5omiP1m7JKw19nwJ10Nix0zU/Ciu99/wa5MT27i/WDVja/zEjeaWJpdna6zCTW+C69aZo/ot8
JubqPwviCJxcuWXu9bnj1HZc0Jd5Nxufrw9gI6QHHaLgbUNh+/JxlJM1y6uGWLHTR3ZyZ+UIUvaU
3Xl6qITTbK7JiS1pDy7djKsCl1RcDUZQGKHXAOeqShltnqQTI9LeGoZ2od27kT580z+OzsYxQqeH
DeY5BKdy4OBQFLfHPIPDwVqbtXZvuMvN9RXZ9GknJqQBuJOhVxrPcVKz2rtDb20XOhpoqLtKa4LG
qub9x+25SPlDThHXKhQezjcY8FqdM+gV7PVW5HVlYFpDyKoh6j6O/ceEEZOAWR6GQPt5bsldmlmD
nLQVa/zY0OPx+ji2Fh5XG24CvH3ADi4dRWY6RVmSFC60CLQfpYo+ZGvznn5eOodVPThLLpZltHY2
C/v23rMUMMGNNy+Cxf9GIJ0PLy0TiLdhBGl1AF6+rlAhOFbaDo3ZdTA7ijeDakDSPoOmR5mCKwiY
s8ZDBvxhIgTAvsP1RREfkZ7xAIFBMVCUKwWj0/mSgyLM6iuTWnHOPo8aC0q0Bqf2T8P80nhPDG7g
urmtsyOgJ+giQ+SBuuW5OfT7tz4I1SwgTwxA8L84oxblEw1mFTxEfOhyXP8ZkiYvAbd7wQ0YWtCL
d9vR+XHIwBrHsuJLiWxG5HFTFets7m9QAIBFlIh/0jmt/W5q2MyseJ6fvGyXD4qYbfv7Ft6oSH6g
yUs6nTWbBYnVasV2dmiKwFcphW7tN9ASwgNAZhhtXtL5RPGcQ7q1MWJz2g/VHiUJppLF3lr+UxPS
GS2yaSrQAmTEGSQc1mg2busMfRGKTbY1UWB8IOA08LDOMh5wWFNQVxuGEbOet0FOzDX0e/5BUCD8
MJIeODt4Bot2SFs6OV3JKlrOvIoXC6qPPaBtxzRT9alKa/JuRMC/wYsi9MYcaRsXpV+0Q15XMWvf
yuZ7Mj0kzdfrR1LyABcmpHF4jBSwDxNN/sMx85vCP3iJH87+rjTS/ZCpeBQ27QF0ZuKpix4nuZE0
K6FvZqDvJh61IuhXK7RwpWnlGLXjY5P90ujN9fFJu+F9fCZEKwF9xMm58HCLtWimM2aNKNsUTRe5
y19osZum0OkDsQ/aAWQSDS3xJgeVoTq2k32qvU3ux17W/47g5PvGudOkjcXAt1ZDwhes2Mb8xlS8
BFtTZIEoClAk0fLuSyd/6KlRD7pGY/B4tpglFfPx1i4GIwfkcHBaUJqXgKc504lWdSuNmQ/muxtN
23HzeH2VVSYk59imSaX76UzjCcoZwDbGZOCPOVep+2yZAX8JVBUJ0nXgcT5firxxct2t8brs050P
5d7+UKqwYSoT0pHPBt+YfXRfxcW4NgeAoboDMyjy+Z2pRx+ftNPRSEefJwW1Z76wGOv25E7ZgzPf
QKjhuhHJ57/vXnhiKPZBzBA1dsnn89Hz13bUWdxVO2oeVyfQ2zD5ed3I1g4+NSKtSzMjr5L6BosX
x/+9at0SJGQ6fNwG8oTovULvKuhBpPvdmFeAAwgtYsMOvDQsVf0xGwuPGwV8SyauX+QW5S2sgfvO
T/Im1rpv2txHbv3cJyrGu42JOjMi+ZK5zdC6R2gT+1ADqqFjEH54ks6+L01Spq3t5NkYhGOiODM+
s/aDYbHYT6A6wAQhZ4D2cLnRJS/LEYGxV8fQXl7+abqAKfbS5joAxIcLVxCmywlu10R/YjmudTyM
zr0NdU+vr6GDUX2+PlMb9yDG8Z8ZsVIneQM2os8edLx1DNGmYBwPq2OE8wzQSfpgkX/y7J/r5jYX
3tQRF6EfB/+kha9wNdY6waimvA8BbgiM7m8GdGJBWvqktnXedXodk8o7QrokJM4jksLh7D5ZHg1y
lTjD5joJKR4fmAyQWEm3CirXNNWdpgZdKz26xvoHokkABCeaIoAQvuPkKfHvhjuxI53LfOZ1A2rK
OnaNekFaZHR2pFt4WM2DGYxurz2X61Qqgv3tweGRBIAwcoJyHgPKnXxMHeyOaSoDfhiS23RQhBUq
E9JFk/OaIK0JE36uBc5t+kKbvzqryCXgMQFiJRym8z1uz85o9q1Wx9R+rsY3nz/kze76vt5cnRMT
0vXSoL9EGxqEd3W9hgx5PohbOM7vjP0mqhztlink+VAx8qFriv85H02VALxatEkV4ykZGnXxKSnr
CHoPXVCs1ldS2iqk2NYKIW6C4BDeMUjGSjvPrDS9sBa3ig1U8fIs39EaSGKmwqKozEiuYYbLJpmL
cWnGb1pPgcl/2YYClrk5dydDkZxDudYLb8FuFmtkDjqjiewizkce9Hq6Q6PA9T2xEXKAl/S/eZNc
q5auZZ0WGJCPtbHaL/YyRqNRg55acYS2nCqkuvDiB1rxEsapGyUI3fS0jo3KvtPM9N7MMoWJrcUB
bwzKAqLT+KJz3U2dhaZQUkbsjNrJ8rhqXwZ/f32+toZxakOar5ZMWmKOdhWXc9Qg//NBNud3D3r6
feng2ItjVRnB9/HsC7q1i/xxDJTsbVurjn4KwSyCp94FHe0IBQwOQuoyJtCf0SxA55rILH/VKsLw
zdlCxzciQKj5erIb6JI8ByqClShEQvz9JlElyDfHAfCfg7r3u988dzNmOXWQM3fKWF8PfdEEQwa2
5eLw+/qab4UfYDYG8Ar0GZeZOAv6urPb4FGprVWYNcdh/W7y2zEbI9dMI6tTBZ4y1PB9E2Abg3EH
2d+N9JjpFqBHKOp4pvZ652r2GlKtNSN9JtqBetw6OuP4mui83jWGvexS06G7cRr0oK3rISDcWcLF
NNvAyLU6zA2/vk08oBCvT8vWcUOvA6g8xRvPl12uOzooYfc+XG71hRlNsDrfDFUiT2VD8rfO0Oga
0bUq1g1k2h9bu4aEpeJIby7vyTgkf7v6S5WWPjxT5ze3rjE9u+b6WhvmLadNBF4YHliUfayk9+8K
n9iU3EhJjLGYPMxd+610H9oyGlW40M2ZA5AGbySww4Ew7fxoIDe6uoT7CPnACMfHm2z8WS0q5JTK
iDSMuQSty7IkdTxWTWgBDsTtNujoy19sNER3Jg4hKjsyMZirkdEpRwcLVN+h9HtYDTckeNJct7J1
7SL4EpQDyCJCEeB8wmjDTaCyXcR4Yx2t+UtSH0q/DRb+khW/r5sS0yKHyaemhFs7ec9QA6feGRDr
zfOXaXwwFZ/fWhW4drQuQooOOAzp0LiVXbgMZWlkXor71DP2ZEpvtMxT8ChsjsKDxhiiVZTB5CS4
m3DkeMYVZ9NqQNima0+a5/28PlNbi+IBKSMesHi3yEmkBt3ZRFsZeOhIVPag6dzr2cFswkkF1dqY
M+TcsO6ohIruBil+bOu0SjTTZUiE/yrojpM9cxXLIlJE0qqDKgQBkNAHxH9irCer7tdUg7yzxmKn
+TMlx97xQ7AVh1N1kzdZRPxHvii8zMb1eGZRerYwhscgwybAPgMjk/mJg+mpXB2wKKlQmlvTBygT
KqHoD7n0Nlk+ljr6sZHsA2cxyIlaAEtKTxHfbQ7HAnuMiPEvqy5mWWarC/Kl2Ei/2WVzYM6Rdn1E
6g+Wd4R3BoZS9OxAFQrNQWLnn6zU0PJqrAdsBkv7CmKOgHjfeq6I8jdnzAV7KlI0IBiQU2Sp4TTp
CuasuDKCVYtM9JZPb9cPz9Z8iQe/oEYDJEvOzjg1zz2vtQqkTezQYyB7IHOkM4RJi+KYOhu+ABRv
SDGJsrtQpT+fMY32EMoe2iL2rbx74s7wnZdJVYe2CSqXICm1p6RKHvMi32sxTa29Vtj7GgFQmGSN
duxXUn5zic52fo8WaN5QB+/TtfpWJkt+nFaD/SlQNdj7q+F/Yk5r3o5juhy8VWt3dmOjUKEZ/RGk
knOcdE0VtBOojBi0vCNspDFuCzp9Gictj1p9Mn7XYP6/cxqi1cHamf4vvRmsOTQqb4jMYTCideXT
n94CDYvZLNNbu+r5a1ra9FcK4fNjneTk1q5LSCwMxXgAQf8rHStoxaVresw1Zz3odWbtwUsAbJ+W
rXj9jjUkHyx2LFhevQ1mle80h3K04DhsD9JF7fAXy45zCDYBsNtAp+d8LTpqsSLPepxFftC14GHW
gkbVerO53h6KFMjxAoQlk87Wa+GavICNsul2D3rV7j46BkhXYuwoEqF9CNv3fAyOw7XK6nACk6V+
W20C1dbi65SR+9JQke9dDsUD/sUUZTZcmMAWn5uy63nMx4bB1CEZUHBRpMRktBqcCb6POj7AmEhP
XpzCuiYrLwjqICWqk0GXdYiS+IrqEdQF16m/Tev5bm7170vi3aPN5WCY9TedqiQjLn2B+BWALyBH
5kCHRLrfdFa1eoke+RgSBvGc06OOhrTArrujZ6tkeC8D6nNbUvxhz3Vi2rnJ4mFt9zXpI2e9YWu/
b9pnr/U+UZW73lxBZH7QNAJJuosE4DS0roWHAmZ4TPZNSu5H44N6If8uokCcoqkNdQ25bklY6/ce
Mo0x0+Eq0reuVDENbQ4C2ghC8xTjkF9TY6ZVeT+ZNF73vnPbLh++Oz1Q8qAKj/c+tJVkyHGqtUZt
jyj6lRkArIW/IxRCo7lLX1rPVQSGW3sNFWvkF3B1ovwjrr6T63MC4wXzeUJjutLppmyh+Ny6kCIe
3RkwIJ838XVncXmVYmxIMOClA06jC8wxG5fE9yeKvW0cmLfTRqTJ9tdNbK0OegxFqgQPkAvAsTNw
h9ZuDRNz6u5T12h2g6FsqtuIdhE+oWcSzCNwrrJ6VGGUVeczUZpbXugY9mlQMRX05tIGJgtxJiQs
HCj5yCIcdUEslg8VaqaVsdPLLzb/6a17gtpT6qjITTZtoVVEiKjD+9mS0+n61untPmPIaZfji4O8
ZmjjtY1ampkkB0p19+eaZLbC425uhxOrkvvxEXgQ8NLj/svmo4ggQsccCFoyTVWryqYlD60deMwB
qSent9JiYayjKYvt+p8KaFk6PRvOx9o7hOfBlhaYeqwXtrl0E06zZy5t5udxjnfcOkZ+ZUSWqjKw
sb3PjIi/n5zYVKAyKIWR8ofl8Ygi8XH9/GzMFHwOaniAs2E08ltRX2oddMacxs0EnoBe/9osxScj
HRQPnq1xuKh2Cu0lgJnkXnv0YA1dXhgYxxeje9Xyz9dHsfl5Az4UAFOkSGWIkWeMPYJqfB4toqFz
NNBce93AVrCA16eomIuG5ou4Z17KbjXQtB2bjrfcg+PmM5SPy32L+DPkHOG7O9c/W822PznjNO6q
uq9uvbpw7puREhUWZXO4ALkBvQFtAcRI57ui0hbuTbOVx7OhReM8fsqm5PX6gDdCBWiHoCQp0oiX
daJlaglfNGy8wvziOFlU6NYh6+459SOSgdvEVKzg1j7EAxxYNNDToS4uDSlrnGKs3BJXU9I+l3b7
4PP8CNG3b9eHtXEDEiRGEEuh0rFRjUrmZegbM4/BA3xMR/17Vic3/jrH+WD9c93U5ohAjAF1bwSw
F7pNIEio7Dr38hgcya4OJMTDR+mv310QaFX/14TYJyfegYtYX2+wSONE6khgxEKHFqq9v7nbTqyI
gZ5Yaec21VPuwtGxo2E+2NPx+kSpvi/W7OT7ZT+2defh+2CGjUx9frLrVBH4bJnAqgMfJsjiwJt/
bqKzzTHBuxfup9qVbUQVcc7GdQo9IiRZwKQOGKXMhJKaHfyr5SHP1h8N587wPvv5V32+c82PRztw
ckLZBVHCZcIVSVLazz3L4nHVIFXt70BHqcCHb02VoBIRygUbCFqbs94Xz9Q4e6n9IFfkI1Rfl9a6
8JfcSXN83e/DurrvVNlCucPu/Uic/nyxVCebCcLnS2F34ucTHtWlH7KOhBpddnUxPzqZtoD2Yn5b
xv5Tas2vTaPKi25dFP+i6wETJJCPlrYafH7RLwNP45QZj/b41PQ/K234YhQTC/q8CKlpH6oeXJKE
7p2UfGbkL87r6S+Q+WBmWwdtdIVf0DnWk14nr2PufzySAxQO9SXsEYFOlpYRBNt8Ag9wGuv+/ax9
Ktt48RVnasN9wgSIWQhyfXDXYiedLGTmOdwtTCeNc3vflbereaslu+uOZ3uthBws0gBgG5DbMZ3c
Zugf1NMYzPjVP4YLKdN5IeNR83rtHiol6cGykSOq3UQLJx9pqYxbfuCC2v6Gma0qtbI5YgSVqP6K
F4D80Jya2mj12c7injwV5Tebv6W14rEpc5KI4wH1ZqS4oUUKmmwZeFaX+ojIuMrRw53/RtHyV5Za
Ievfej7siVPeDVX7ajJjCLI++SBPxb+2RcziCRUsRBbnK9p7GWUm87LYG/Nw/rqCrer6em5O4IkB
EdOcbBmtXVZrSdwsbtZ7wu7zBmXJj4lW/jsGDw9BICbsy9LKoE8J0bsGgebKd1NPgpK/XB/EhodE
6yyqJ1CGQo1ATrCBzaPqO23M45ROCSgUZz2oi1KFylFZkU5XD8GzqplghY5GYAHDMnBVm8xGBImB
QMwHyUiUzOX3rN94te+2ZY4kN+/mIF8Q9dN1bO/WNWPHpSHLo6+DJs90Z1XmULif84IOdrlo/sTT
D3kBuTjFrZX6k4VgXePDrTP3t4W3vhjT+JoulmJDbO65E1PSnktm4F2rDqYAokuCcciaB6Nep9DT
qWp7b64Z6nno00TZ7QKEvNq1qdEKUb87HKrPrFeEYVuTBnEJTyDdDEQrUk4gyVna+MOax4t5KEDQ
75n3pBhCjn7x6ztcZUhKA5j6CsJ8D4ba4jUZrDute0ZrAHo2VHCNrQkTNK5IVoOUEemAc3+QzLSn
Va1lcVIcWuO4KOCNm59H8gQ5Bh8UMvKTZUkLaIs0+HznP0yvCf+LCxDFVWA4kPpGxUDaWSgbNQRi
xVk82AQiI2vavM6pPd07LfpNrq/I5kUIMgxfMPsDoiXnMpql6WgzG1m8dFofJhWwgTNj7YOb9HMT
mJQE0Fg5zBBVRYpqhBxwk0I8WXfezGnwFakCESDJh9cGJEkULZGgMqVxz5nTTENfAqFYAJqIMkcf
ZubagEm68iLXHcuwSnkRDJX/ig62WfHQ3zrPQn4VwRuaCS+ycOiHGm2SeGnszN4dKfKgGJMoKw7X
J3zzCEBBAvSXIn8kB4lZ2VTZOlZZrNf9L4/Wh2X13xhHwa3vFNO5OSBPyMmCwgDE7OLvJ5dirWOY
k0ezmDB/3E18aR4Hm1e3E59UHfdiZeSVE3lsRBdw+1i8c1MLxJj4kmMXZc4wP3YFQDo2f7I7Z4Hc
JTE+tSm3IrPli+LJsrl90e9niFARXBAyX62v5Q6UYecMsKzqqcn8qEAHUF8sARonox5lSBArFKHb
+WjdMfpoQvUjWcyPA4UhKIeOY9Ej8s7Jcj58ik7qZm2KEg/+BkX9LEj/UXJWbm2cExtyF1KTtG5i
eLAxD4d6GgPbaQJnuTGnD0pCvwc6AKjoAiDogblWesYYaD8iDPIb4Io4uhbY7xX5ns2BoEVbtIJi
ymRyT6SYl3ZxaBkX2Xjo+DeURQPSfzH6v7ifRUsbenEJPJwteZPUYNoyJksZm9kaJCj9ArytAT30
8fOMRwo8KLhjkIeUslfg36xSn41l3C771Qhz76YHaFfF6b01Z6dWpKAN7IltZZpTGU/tAo6YNirm
HxR0cpX2+y+Gg1wJQMFCh05+e426VVVlqhcxNSO3DXs/SOofS/83vlaocQqcIiBkctokAQKidXhX
xAMZhsBvy4fa7L8PNlO8erZcIGy4uFDAP3GB76H5DH1zdwCiYwV3S22mPDD9+rCW3ev1edt0RKeW
pN0GuMTY+tAsi4nJ99XMoGfm3U/QkYZk8k2eO5GT6pBM9j6vjh00Rf5q1URxsLaiEpHexNFCSRSc
1+deKO1ATKEVawES6v47CNyf6kwFtX7PL8uOHgUPiO4J1jR4+nMbpLHnasmrMva5/WLxNWJrHk0c
w2N1iMsGwHhQLrvTfG8CBsRm/7as6c3cGdH1+d5cWLwtUPZFi8JlroWCBd3P2xJ8M7yPOo1H6+Bl
UQew8V8YQijyDtxDhCRFkqxkeT4M8FbTzOhLZefpHu2gaRkkg5cobG0uIBCoQAmK0EC+Rdnapr3T
Y3JJd/Af+uIvolaUGf/389IWLRM3sYcZN8gI5t4p9YLh6/W5Erf8xeaAOIPoAATcQK69tXRwxspI
yzht1t9uA6qXUCurW3O1d1PX764b29wBQpsHeQ0oIMvoCeJDzYSAsBy7/RGNLYHePRaurVgRsm0F
wRoiGw8Dky7D3q9deMOuijvLgIJBvT7aiXfwwA1ppSN0+NiuCZZgaCLLiIxV+1Rn5DGps6NPwRFw
fcBbs4syGiQAkV1E15j4qSfhXJkkU1oRdOz/P9K+a8lxXVn2ixgB0POVlNR+Zqi20y+MMd20AD0J
8utvove+Z0kQr3i1zjJPHcESXKFQlZXpol3fm+jPurQzf8JjYStq5xOy3Gv8n0uDl4rJX2hSAIqU
uy0j45BHKGaEk3YvQUVe+mbqv86Paulmg2I9BezRBi5BdSiVPcfdIBDzG+6Vnm9pstO9K2P4F1lL
mZEF8wSy57gKjufOiT0tKWqThSggXtUduxoJ/TYXayTPS2EwFAIhPwhtD8mEdmwmjShCbc9jIaM/
QS8aRPEHaQc/cd56yHz0dFrZnksO49CeskBQuswS3XXhMIqgsD51fe2eXjIgCwJQngT/44lqYzng
/NVWLu/pmzS+sy4vzoD0DpJOCJ+h56M+hhhzBzwn3Bxx8+jb4G6p6nnl1CyO4B8TakocufY5j10g
fHnSMTA+1sU3PYnHFSuL2VVES1KkG4yPeEEer3w/dlNDGsBErJQ5P6dIpNdaqrHAMofxWuRRfjWw
hN7UXREB5pOaO95PxRpeaem8Im2O0i1SyfBVyo+Ih7ovOug6hlybAwB73vJZXPNCrAx2aUoRUekg
t8SZQt7geKwOKL3ozGQHXAR1VOQDxrWsxJoF+fcDVzfFLU/Q3F+EiD9d0GxYu/NOZ/n74KRADCPp
hpXvW1HrJk6pFeHsPhSbXqy8PJbyGChoyz5l1OhPqKIKoxyytkJ0O5j3btb5UJkKBiBdcDck2j1k
cAJrTdpryY0emlQcXIxQOy09gH07hCZuKQLW3Oio4hlrAhuLEeChJWWTzVCijSnr8DxMnWve5Nfc
tLc9y3Z9at2OYGLxCye+dcFh4GndK+f2hrvaUx9dyPb19UwFTAExt1TFxd18vEec2BnickRob4r2
2SvGWyDRry/fJmilQHkIgR/+UUxYtWaXFQNMFK1fyZMbsejOdQbxct7K0qUBJgAZNqFnH91bxwMZ
SmBmJnfOQ2FDsyN+NjNkXx9K676zBt/R9uetya+pMRoCJmSDdOBZTlRfYzLHrWBAzRk2Zz44T69Z
4d0k4EqKc+POK4a1B/JSXRbphH8sKofN01rUzzOg20Cc9zBULAk4aW4nqQglWH8n6ninDbY/NUPs
g3oNUhLduDk/6KXzfvgTlNBJZ9M8pzMDiUfjQ4c2YSvPzOXvIxIFUygqa2osag0GOIdojXss3uvF
nxlMeucHsOTZ0afyPwaUwMLq8k7LGqxayqYIEGF+05Pij2GusToouwOJEsjmAB0qN6IsvSo7nqSV
YYg21UMUV7bpbN94hbcxJlxkXdLsDKcOzo9Lmbj/2JNQJgRMKMOquaYxinHEaKyHFguS12GNdVfx
iv/9PLDVJjSZwGykHC29abx5orkeonAbvThMGNumRGHKtyZTC5AdtS7zGP8xCNckczWuxIQcn+Vx
1kpEuq0OhaN7p/pmrSFFlX3w3++D7xktBHgJWHI+Dy7GBqL0vGNovCwo29TJjyj5oNlaNnNx1tCl
hvIdKv0n6PjG6XWNjzZmrbJ8MtsbIyI7M/9urCWolwwhWkaqAqEfuryU0bSDDceXYvX7AQFsbuXP
+qi3vo4svG/ktFvZbEub+9CcsjiddEOsl+asn4n7XLBdVOz48Gx4b+d39dIqIQ1jSCZpWX1SkySg
hs0NT4O8UP/mjO/RjN6rlRBjeer+MaE4hFqHqt88wITT3KTetppvzPaGplfnB6IEMl/b7XAgijug
vHUzcBHoIWSWZ7GL75LKH52rNPKNzyja/Atj2NQI1tGTgfTS8d6uKjQMGRoOK6u76YbYhfWYkdYB
bSyjN5bwoKBR16O9Adt9RvwoEs7KD1icU5QMUQoDqPeE7qN23TxKXKaHNO4f6ib/LdoIqh3gcveH
aG0zLu6RA2PyxxycZNRDHGvSCni+Ztv85dk1Aqfz8ylPz8FN/5/FQ7IHLVuohQOkdmwBAfpcetK3
DtY+Tb/Z5WVv6pPvKyMocp0BVJLpIcjOwYnxt+HX079QvUOl4J8xKHuCTdncegNstNEsAmHNr9j5
up+Ww+v5yVpejn8MySDtYDmGPu4zauM8gQPsCuT9vqkNm1Rb2WFrSyLP24GVOhGZqExYgX9P/aZ1
riPurlT9FnexATw0+v89FKjVKRsmoxpch2JjbeIHjQTNg+hXxrE4Wwc2lNlyoqbSNM+S+mnvidh1
9LofPv/FgliAI6DxBv+qIVXh8TinJaZKL2559LM0Ux8InJUjsjiOAyOKF606vaCdEWEc1nfSeH4m
tmZqr1w7i4t+YERxollfp8ywYETXfjjQMLiQswznEB1kJlwmWm0AGlDRAlFLhkyMloFWfOgH/BrJ
WtBxOgCU0dCggmw/7jKUWY937Ux0iD1p1AjF3VzZPu8urDh+jQAZdiTXkWRFLlc5FhGdRKPlFqhh
M7J1RR4k80qd+PRQgDfMQVSL6Bz1fVfJ4tcCLEGdIJKMeIrv45E+owAKRb6i3HtNuhIEyhN27HgB
KUQ39FfnGLKNyoLH0Zjbec/MEJWJOf/ZzHAkAYnfDWPlGC4tDE4y6qiyvH/S69I2E5pQms4Mowfo
XkV8xcEvfx69pKCJQauB+vwVnd4OVgbGXpLfDcxP1xjXFr8PtAd6zyQBka5cUA0fIgv1ezNspwBt
u51+GYxGbisAHyBHAEl6JDDV1HLiFMLNvMQKawfaJNepDWXMFQeyMARk2iR5AKgQAHxQdq5VQmq5
BilpSJmgT1Xqje+aSMyVDaXmXL5GQkEVJyVrdEnqd3wCPY6Whq6baKgJD4KgjY+s3C8B8NwQvdSW
6buCXTXpbSu+TzP0f6q/Rb9ygJYGaqNXFWkDZINP2uDooFWxZWok3EUmuSpT/eq8u184oMBO/M/3
1TLbXM5xT/SEQjFn2sVtuxU88fVG20bRZVWwr7lEGgHlDFAUISmgnE6rmsHoBibM0Gyn7be+Ftvz
I1mYKUB78HWKzJ+NQPZ4rajJszIdcyPU3J9D2K/JOC5+HoceW1r2kqsFqd4hDGlowwhdKL6OL+bl
ERfacP75/iktYcEdu3ENCDh+TuU9kAe+J1YWe2kMuFB0XFYgGLPU1F1j8TSx6GiEOc5k+t6aay/Y
03sdqS0UlZDMgF/B8T9eA9IJo+uqbAi1YscgT5b6aby5dJlhAnVaWYuT3btKmBUnUTFUZjJCN+M5
SrKg7VYCoNMTAQOYIeQ4ATAEQ/fxGJzeSkzhaENoFOUOl1RQl6hz7wp35Tys2ZF/P4hJK6gZ01zA
TowwvgHrhVHtIuuaaWtlg8VFgTQ2YLlggD/JPHZUZ4Uowf0AAPKm6cifoXd8w07+nF+YNTNy8x2M
RweH/WRldAh5Z+6MJr8pqvK3axSX1S3hRkAE5kkqH0hZL3Sfc7z956rvw0zyTqeQwGN+Zk2btrlc
5BdPQQRHCOfhrnDmjwdkdTNAAY7RhZZ9xa0fyNjacee7+dMY/5qyt8tnTzJE4tL/qscqu65FphHJ
Qa0L6/k6ccIivzbalatkaYFw5kEZA9ApnL7igAE70ou+zvswyUy/Insp3eSudc8uGwGkGX3bQMOo
NO0teB1ydEN0sjJqio1Jfctd8QBLJiTAHaE3nqgnxUuSaEOimdjPRfXUQUCFk+/mWpFj6XBKpjA8
gCw0fanxRdb0tACIboQ3zm+dyvzmldauGppNZbkr0Z7cRsdRKyJIByU9R+YLTnKlae5USM0UInTn
3nfYzZhuAXjbGONT1rgrYdPS1B3aUt6PEZgbRqhvitAcn133BUxPfp0+nd/Jy1MnNxkSv2ANkr/h
wA80Sa6LqMbUxeKdpjuR3VYzsPkrI1mzonhP4LM5zTpYMTVxRePhS3Td0b+R9rJS+Ze/ATMOlLWk
+PZJ+84Y917SGK1A+1ztz8hLFdPKrby4KAcWlEWxROXlmdeIsDH+CLATZlBPXlObWohkQUeFyAh1
UXksVSAGj7rGLSYOI+I1mV6Yfjvn9tb0ChBHZ37P3jr2Fpc80PTbRr9v+nplkGo16mseZR8FegJ0
xO1qr4MboxdpAKNg2NrV2+AYtxlHJ15Vf59dY2uAiGuqjTtLZhht6A3PdvPz/Lb8f/wAAB6ARvHQ
SqTEJhWIp4ZRx45xmz3XP+kA6Qi2q7Ub0r+62bavrjt6bxoXZ4Uw79Y/VpWolE/d1DIbVier8msE
RvVmSn/HazwPS8fh0Izi2+us6K1sssewdt9s/rMqdxUE55zd+TmUV7jqqg6tqFf8VFoJkVY8J/OT
KvWT9/MGlnwhQBzoh0BXOuDD8u+HvgN8v3E2jdgkTVYFRLSbeC6uNM/dpiT+qTnx63l78midDAiP
O3mPoANB9VUG/NSURPMYRnXu6/UNZaXfixs6AlQGQoPiQsmP/xwCoAypDbUclF6U3eAxI3ONOBZh
9ZZFz6a9EoLJ5+jJcA4+r+yCIgVQfSjxeVL94H2yceJNAsEklJT8rvGZN2yItkLJcbrxJCkVHlwI
y4DVVF9dRgNMiq2BMNQsn70RjW3ZNo2NoEpfzq/U6daT6RBADpCngm6OoWw99DnwfjApD0uA7+PA
w//nDZxuPXxcMh7qqM8DgK+4hznRucjmiYfJzqNb+9ObUA/brnWhnPp6aQWpHaS58J8aV2hGkczp
ACt5k/i+USf+mlbSwkQdWlAf9GU+FJYrLVB3V8QIjVfmafH7pgcQElh5kJ9SFiJpjbavJPwzyfYs
MOLwXywD7lm0slA0kqm5I8Cb5jExRnzeQd94Sv18+KlpG+ptSryRzttaWgygBfGKBJwVUBYlUhEj
yBysJAe/9Pjo4DXBt1BnO2/i1MEAAS/xTuhXQ3lNzRo0g+XkyTBCrSHNN7S/bec3y6nwiOi3Kd9p
pFzx0Eu7+MCemkXI7F5UomjLsNYHn4KXorTSR5N51CcVu445WwssluYQvSpIxkkvcAJV7ezMs7hJ
eJiR9FUHp5aHLPVUrOHfl3adzIBJCkpX0scdXwxmxl1QxoHOvJy5fzMla/nExWHgPYEoHJVQogIi
tWFiLhvBrQwwCCTSnA/KM+6LaFxDji4EYsgmSgA//UKpqY2yhtDhApIMBL4NAHbVjVbf8HnyiS22
hnZt2zcte5p7ih8BaijxveDb8ztyaYcc2lejTROoej7Dvp1XvxoTLIIRkHKAiu7ihv8wubcC0Vma
WVSWoYGMqjw6BuQFcnClQ4IoAyYtbsOkCLjTIMiarutsZdsvbY9DI3LQB0bmPgfXkYARTjZa7Uf7
83O28HnsCQhQIYcCj6f6vHYyehSiQblg+SkqVWt+aPHz+Lguk1rkpJyQQKxtjvhUQeEy9tvhtVwJ
fRe/L3FuKCUAYuQph6fRokxkDb4fVS/simTP52dnYYWRFsX1D8glNrba/hJF1ImBQ6xCr092Nmm2
uf19WHNsS2PAhQA4IHIXiJ3U0Gas2hrJsgqMqb+6IfU7sRLIrBmQfz/YQmRorQHRUwWk+mttfnpr
TUJynx/HZpa80f5nAHIWD76ftUMyWt1YhRND07p1JaKNZ92R6u38Yiwcb7TgAqXkSsolPMKPzZQj
G8oOfeshI03qiwawPh1NrygvvkaD+6bF3crZWFx9CZBDswJcmnrDgbkPHLIuhYrdAJkbT6DUU8fO
HRr+LqTgQvCM7BWerpI/FIxVqrr0VFZ1xoVegzhqMz3x0T8/c0sbwDSwtUAFgYSLmvf1orxgro1T
Ele0ugX7mNiXfZJv/3dWFHfIE7RGuuBYDcERfpuP5kPVr+FDFgYCtWWUQhDFgpyNKM7QtCOaDLHe
heRdtLeCX5wQQe3g4PPKBTLXcDBJis/39ib5MZOriycIaE6KuwJIuNOiNwifkNap8fn43ex/Glqy
sswL+1UCOhH1gdhaimUcH5CscrU6mYo+JGh7IKjZF+XGWcNvLS0BWCsB04dLRAVcKXs7KdGGemR9
yKwqyLdR2q5E4QveBPVb5PKRWZC5aWURyjIFd6kVdeFk34nqNhV3E7SLzc35tViaK+BukM0FE6tk
VDueK69r6zjTMFcTMMMx/2j1Dx1iv+eNLM3VgRFX8VgDAC2lPWCuWuutDnq+cvktjAHsnnhyS2IU
rLg0f+B3BRTpm57QNtTAsqkHzbzyYFn7vvz7wfdpRVxWWvh+1d1q3tNoBHO1Pz9DCz4dj3r0TEgR
NmihKMugJ4jfBTjLwxYr3NAJPW9vLd8Lvo/XOgkXFgO9WngPIcVsIRJRfAdpG9oLXjXhG/XCYlqZ
q9OvA2wAniVgZWRjk5qC61vP6vSUmCEgze111K2Emgufl2wECDUR60i8ibIUs25VCRcGPHjsN03m
29vzC7FoAFcDuE3Qd35SQYHWqQMVmgkAk/gDmjd/L/86GImxScFEhDVQlrkY6o5ScGGE00PRQrD3
8eLPS5wSmhrw1MUbStmoplE4Yw2IcegV+s7g8wv4blYqTKdeCX2EeO2C2wvjOCllZBw0cCanQA02
fmIFjbcB5aPVr0RqpycO7z8kkL8aak9JrSbwuRMGroTQhZpqYW8zh+y47V7sYWXrOtiMEEjBPakk
HrVZCzfSah0glhF0ZDfatK2mkJgrGc+lKdPx5pQME6CxUIH/ZWw7kxfPelhSDtZ+vATnuPiGHCuB
ZkR6+f5FOgLZCMQ5Xx1YxwfEdWP0qkatFjo+b16T6OX8DltYmC8iEpkLAK/tVwb+wBWmY+LWtK5c
KLR1zz0otXlj+B7Vns+bWTiFR2aUGzwtLHNiTu2GTIeYwOwPYmVNFgzYqJIgByhZLE6Kf73deWlB
cRDN5o/+pOcrv1/ezccvAZwQgPrQmgNqc/DzHq9CZGS6zUvdClnxJwYT/Bsp74W+I/MuFZ8XTxXW
GyhkcCahnKmeeeq2bZrXBpBYWxLfZhfSiOLHozwuycbQ1SQz9kqYM1tg+BiIZkvdjgz1k7Vs6dJC
HH5fycm6KckmQlMnpI9NlEM9d40+Z+H0IaxB8goYMqBiDGUpBq/1uFPGNOR56Y9l5+dJ5tcVC7Ti
+uKVAHgLMS1BX60NWOfxome5xtqpqknY3mbDj2hN3WZhpo4+r8zUoNdZquUtCXPfiXzIdfzvfr1y
5MDeC8UEgc+n1gYka2m7goWR86wcCehiS5I/+EGUjJWwo856a87ibIYuxL63f5j5u8gud05oR5IC
cjh08LfKUk9aNdRa2QBynLl+i4YqZ7o1xUq1b3EceFMg2qSAQamRWmKSfLaLjIadHvu5CEVr+M7w
dH4xFo1AOAn3H8AiJ3wEleH26EmLSFix77P1EQ08sNZgh8s2oDMm5colZO94u/YZZNdR7ANgXr+N
oZZjzd9HfY0Sf+H0yTwFyClRCsHBUJZEMOgiRHlGQsI/S/0+Sm4iDYir5/PTtXA0jqzIX3FwK5HJ
AfddnZDQsD5K8iOPdue/v+DOv2SYEC/DDpL8x99HvzTA4QUnAFHvzexFa288dmNMM7qna5+v9R8t
jcZEYwagjnhWnpTRxzj3nLwvSBgN1tYZvdepX9vEC5VyyQ0AYDvEZlApV4tU0YDybs0aEupk+t2M
OrqMrQTYh+q6QBE7seprV5hbu7S3OrrTGtxmK0/Chd2HJgbg+wAbRzyp1uLqccqIZnpz2GjP1vRg
JDfFGjHF0jyimoB0PxrFXKzd8ap1aVRpPNbn0M6ce2PovkXe8Hp+Yyxtb4CgZT5JkiCpHodG1I6b
Qpqof+vM8CuP++NkoUR6ediNgaCYiOQIIm/V63RYBauqRzh/Us5+xR3TJ5PY2KmRBlW11ja9tDgo
zctnCvICJz23bsrxyqht3GRlGlgDEijpY5Qmm/OTJ+dfuREAsv3HinLjuGWqWY1ukZBp1gODkGfH
e1j7paXdlU1WXMTpkL5Cb6A+wSCCNK3cLAcuomuauElFModZX6FSTgNqsq2uvZ0f0qIVUOYBtgr1
lBPMepTYKGIVzhTSSIt9L5l/zCO3fa2MV24hlRRDZmsIQr7/a+mkBkzSqUK3HixR3WfsMXJePfZp
pU9ty3zSo58v+f9IU5zud7R5GABBw6VTUALK8R/MYp9rxCxGfQpHUEXm2xr8Yrk/r9Wfl2ZR9i5I
V4s3hvrIj3RboPdN4FSlDbBYYGVrfnjZn/NLdeodMJQDI4p3sPq6rRo0r4daT27nZry3jHZlgy+O
Q16uSOgANqE62XTM+tlurSl0vCs2f9em7/1wdfEoUAsg6L6xAJhGvf54QeYcXVbgJiv336F85+Mh
suKmF2bJwcMCWSngveFIlVnyWg14Yy8p91bEfReSG5f3J6GoLAVIgVmVGEklI6I3VgaqmpTv+2Iz
8V3yfPn8HHxezdLmUQ1v6uDzif4czzs7efoX30dzMwhJ5C2gouFT0aQ0cynbz93o66jplith89IC
4AX21b+FdJqjzk/MimaKGdvnfhu9leXF72AAPEDS4iH3iISdWhSfCa8cV5B6r3MzQH844Wv9jKex
EyyAhMhFyghvbfUW5qagHS1pvYfuWgLWbe8OvLeE3fMMMNiVW/J0smBLUoijtAOdFbWx0RhS0L2T
rgHu+b6a7up5jXBjyQAgXShPAQuF3jAlENQTQP2S2ar3yZRvGHinkjUE9+mliL4EhGXocQF6DAm2
4wPddxqfCZvr/Qb8x5636fvA9umF3FO4PWBF0lGAgQCpAxWhwIiTtvHoVXuTkU00ewEujUsPxrEF
uS0ObgrhFqjyCFgoeh6MKQGR4YrrO72LYAHlQgoUIWJIXa7VgQWPOVZeeqTa1zmIEAFJu2772+5C
sT05UygrIEWIfDNSakRxsPEELOuMY75vO0mW7HNr7XGxsKdgBGrrAL5IoJ3iYp0kS4QXu/XeSJ95
+aO9uXghdOia4KmKLlaUSZTPa1E5g3A5Zfsp+iGygF/uoFyU2dBfhg2FlKNKnVehG8jxiqjYd0m9
iSzD77Tr8yNYWGgd1Oy4QiHxiZVQDh21QJYydXax781dpT3Yza2Xb4o1upQFKxK7YuHcSZyYp4Q2
kU2Lwh0Hvtf8vPn4yL0/a85j0QJkPZCekLzmaioN4u5lTSqBlTBuK/dXkj6hxx8thyvTteBwZf5D
IgShhoos5/G5yJGFFlaHK0+z8vtstDbaaG7qztsJgiZsv27fzi/Pwv49sqdMXJHU0dBksDck09Y2
uy1ZawQ4jaOA4MNBR2YNWUh0nR6PaCDZLHLh8H1U71wIaJiuX5sr3mRpFLIRFwyQoLLFJji2EZc0
4Tyi5b6f3nX9Y15r9F4aA5A5EA1GOkQWKo+/TwsHVLmuzvfOo9GBlfcuLVYqb4sW4AqR6URIA6ah
YwsQ/Z1Fa9YIddD746Zp4FlQ/M3WarlLu1h63P+aMZSJqnN0UzWgOt+XbGvyH1r2iAYgGly+p1C7
R3UddXwknhUjJnErl3U539feB3vs1zqxFhcb5TG80XDmcQ8eT1VTDA4wDgQbykNEMhbbIitW7r+F
BxoQCOi3x9aVz3Y180X0WnPbjPK9C1Fi2l9bbrSJq48sy7YMekkJqj9jRfxKXMhUKG8slOagqof8
0QJPklskvGlni+2r+cPwnmn9ok+f55dH3hnHL3cQcMpgDrABoBzV7nUzSfuYjYh6bUhB0dJ4d+L8
arb4X7fWfZDHruyGpZ0tzyWEsyjwHKrjNDs8cNo2YvsB3axGVfpaDaUn799YQTuYTBchhawGjyVY
ZYuphpV6uHedq0Fs9LX+6KWz4yDatnSg9LAvlOBOxIWWOTXumJ7dAdmxTWvmt+O3dlwDpywsEPJE
eKNT7D/JWX28wUfd5EA7Tsm+Y+Jt4HSDUNAnsebb3bAVo/N68X5AGhHAT4QYeLWrRKBe3RlTm/Ni
D3pWgv2WPVe64U/4n0RP500tHF1gkC1kRvFslM7heGS5YAiQBwvBgPNq+4N++WWGVhFwgKGHCFGA
ugmiaY6aDsuyL57SPujXtFMW8q7IFGJzAbcHmrcT+sq4nLEyDcLizP4dOwET2ZXbsSAfdh25ir1d
1Gbbkn+LVtlmF7bekWH594NoubGddnaMqNoLbXzo7BHKmsZ9yaIbULSsHCSVr116INgCtbFs4D6l
j4QgPPiAHUTmBnjG4uybqz+Yw0NW/WS9t7XdX7b3ZKTVJrK7oF87YgvRD1KxBHsDfh2S6soRQ0dn
TBvbrfaV+bdr7jzjHm0YW2e6iurreFxjwP1KGyqeEPGC9Bh4mlvoHlSmtfZEFYux2sflj0m0QeUK
JGarIM4ZWIM/7PjarLct+hx00HtV9Q/P2Jbez/NH4qtlSvkRyKPC4ctkOvjjlR+RVrWTm/rY7C3S
3TR13/qoUG2iJN3psfFkMH3Xt8YbSmPoP2U+M8h20NpdjAcBmzqGtCvf0BTMfY1R/jr/0078EJ7I
suNZrga6klXxtRgkxMkckfpxhEyg4fkT3UHgzUyuSHxxpgoGcCd5kqZHoqgUx2AI6Ns0TV89GowF
V1Wcr+zqpaHgjSPLWMjrwgUdr7Q9aZOeuB2+T/1SnzaCN5v2T1v/Ssrf5yftxMXJqSJ4r9nyGseg
ji0VedYZgpvNox3MYsuS3fnPn5wQPNdApoxlwTGVtb/jz1tcn+jc2MOjZXzm/DEVV6S5GrV9ZIF/
yFy5GRbGAoJIaLohEJLs9XJWD9yO3mtjY9hl88iba43c0h/nx7L0eTycTRfPZsA41CpSy/JoMIuk
eWyMz3hr8M/LP4/SETBVUt4UedzjXy9z925u680jmrX/dGsBx9KPP/y6MjdVz+zeSY3msWa/oNm9
ktk7CZqQTzj8uhLjmlkXD6aL3/6eTXvtfexfLp8b5I/gcEDWACSNch60diwGFKrqx4L/7Hgb9NS8
eKPKNma8ApBYRZJY9a0l6GQ0mmJxE+9BCITN9v1o/jWcu2m+1tqL3zVS2YPi2QTabZkmUY6FZuJi
dMuseRwTJNxYFzC+s5znaK2b8nTVYQfQOal2iLSJGjsD6+KVQ9w3jzTdlul2vDRfLIdx8Hlp/uDA
CSIVFQp8vm8h1fhcXEzAJb9vo1cetBlQFlDTuZUJ9YU4wvdJ525EGX+vaxZQygLicugquk/nd9np
LgZoBwTUSE/D6IkaXOG1nRPPYnwErtGn40fsvNjjCt/nwopIUkyE/h4eGCf88uMc5wgrM/E4OuPG
KpuNfrETRIkYwTimDN8/6Z+Io7ZI7LQfsZH9NnlItMu/j7IwyCjlswVkGYojwdTVk0ty67HbtV4F
vNzFGCodLT9A1OC02wR8l8rZALtzMelOYj16+buVPaZsZ5DdWk/DwlLj7OGg402ODik1cgPUfUJ8
k5qP7R5EyZuuZdvkYr5ADOTQhpJXGDqnw26DjTTVN+n4Uhtree/T2xUWAChEVU7mdNUnnln2PVpa
YaFKNsz4hotlV/APMt1o5jYnaxCHhTnDawsNR+gskzx1ihMm/VAClmLoj+5MrnOyAUOZ1sVX58+g
vOWOwku8VkFcIulkJLRU9YxxUjGu5y55pPRD6HkwiigQQ4o0Rr8SYy1YwpUi3w7ybXQCLh5TgE6Q
S5keu0n3NL8em+FOjxz9PR9Tb4PwK7o4fkCvHLAhiN3x4kPP+bG3dOdowgXXmY9Ju22HbbfWOvuV
DVPmDrGijtgW5UF5do4NNIYTibLkxiP1Omsba1YRsLRw8Spo2oeZzbFA8b4C4bSbVPFGE3S8MUfT
8aF5Vd/N1M1vKs7SPW3qzo/HJr3C+9T5FoFy4t5gE9GuJtvuv1PS5d8M8Q5SMeBy7eucWt2uIPG4
5Q0SgSmpHO5HVtZ+J7MTb6Flrf1ui5zus8xeIyBbWEPUlJBbAyk43kRqx7UHtgViz43x6IJvwSue
Jl33xXw1rUnQnb4yZfEKpgCzQDyLfXM8tSJHurVPTeNxsFLfGH/0QFyY7u+phfiSiP1Y3Pf9lc5u
7HrDAGE5fybwgFm4NiQeU7YYgcTxhEW1bvo5GiPbeARG40WvvOqBQ87oWqRmFgOhqe+jsqu/97bO
AuxhA1qpE3iCRzQ4+t7MBAs8QSY9yDy7vhIWK+7rrvvdus5vkgPfWVmF120pi51fM03S59ku0czk
JCgHB6YRRdgmxh/bROsXMHbGTZ1zJ/U9T2SbrNGq7dhz7cprbLFPRC/22uTZv0wkVSBJXDjarqMV
RWdU/FnVya53MpC4pZijutZyfJ02wRA7SB57AtI0UfY70/JkV3V243tmXuwMmtQfuaD9vQBN5h13
OyTkGz19TzgacfxkmnT47g4xQhGbu7lBw39QJ9Z7wzoLJVMnfcN2tnMfnBKP1B1firEtN7Mz56/M
c8pNn9Jhh+EbOzgeEQw0mq/TIie+21NoQkUawr8ufwahTnzfThrZGr32e55Mt/GHbtYT34ld9qlN
IvEhmpVuzbyyv1UTfY5Gkj83IMO+plWjB67VO0UQF7NNNwka3Yxt72e0fu3zznsbUd1tty7LyBWt
+l95PbxSjwuflpN+53qYdJ9DaDloukr8zKrSweKU1ozGZMaep6pEHkDXvOhmMow2YHpm/nDS0Sx9
t+Gs2HBuuKHZ6yOqZQkLopoBsZPTJv7hGOX0JyXDR9XE7a6u2nc+I0fsJ4YWU98kCSpsxeC+jFXx
Ilr3VZ/nKfHRykjCzskrH8hU0L1rU7whM3crnw0xeC1tDyqHQa9p/K/tAp9WxFEcDG3E9ynyldem
1zyh5+LdoiKMOXSPNmMrtmlLPjo6NpAptMV3r51HqMG5vVU+tFrZX40N/yzgq6IdmlpAddEO1pOd
DnUfRBUYETa0M0AqHA9u6waumNJH4IbeODTYEGNptkB6cNznTfpOawfyFV3V+tBhfhtp9UckNZx/
npgBz8FAM1rQFIrM1PHTKnF3bWU3N57W21BRSCu+LaosYRuCnsu7DvI5tV8ZNXhXYqPySRoNW9vO
0qsym2N/sLpqQ9EU/1nlorrJc/ZcTHAVpMzNLS/j177VjBeb6+XNNLV/a7uDwJRdxfy2KiYt6Dvr
vY+N2dlojtG61yyd6V84n8gvm0YEiPC6rQ5+6yaEOwanYA3iMjb2I0hD8xKxfppuihiJGdQyXxhF
Q8g1eIHjBFQHeW9+jwjQNXPbzH5tdeVGREaOW9azN06RftpZzTdOm8FC6VoFGL1qXuyAqpmxlSzd
10dyn00G4b45mXV9007QNgfNIQ3sbKyltC/Y84oSwgkUtHMEzVMB0qvdhkx5qCdw1J0pfoNKub6y
CwbRoci0Ak+vDX03Jqj5Bu3k/jVmrWX3Y9485NB5eOAjz3RsjeZZZ+x+yrSwcMpKu5oH3FhBa5IB
DKrpUySKn9TN4HjG1DLnjZWObxUYysbbBkpv99bQwK31PB+or1HwtLMsSyI/d+L64f+QdmXNceNM
8hcxggQv8JVkH7pb6pZk+QVh2TIIggd4ASR//Sa9G7sWpXCHvp0Iz8uMicZVVajKzFKuDaqdjKR5
rOySm4vet/je+IofJ0iHWODJoTncWPtVLC3u7uDNObpAlZXY5FY4sB2O6p1s7V3PhIgHIr+FNsQe
EB+2aYBfkHShqpNMWmiTyTkRN4SO2aEdmUyN1rrZTL65MnaD21cJZau0Gkf6kyCC3I4Zs3+ydjsU
Ww3awsZmBhcA8gR3Y+4RBsBawCHmbNPbVpAS/Z1rv32mrTudUCV/hRy6fVX2+lAV2A0LnTy/AbFH
TeyILksiGTY8Vh5I8FnWVfFs0GWqACjumvu02Ba+Pf4Y+pbtXE3LR9saH+cqfwGrTF1Q0vjXpAjc
a9rUxRbX2Uq0r1kMH9rHuWWLFGUDBoWDCh1VgR68tiSzqis30HqMi3J+hYRWbu1cVHfIr6YLKRQl
e7Tfk2Y06OWEBqlF5gUpKuheOgRNA2xe7892UgToh2SMh6ZItPipG9ckhYXmwLwC9eliVJlT3shF
bOZ6KIFTmwDe6NK2sLwa2vx+Fm3qEnofPbHhiEhgEMSOUEkUCq0Iur07TC/1VNA0KKEKoMhcXvG5
ve5M1se9LoBOdYrXCAEU9Kqyuz6cSdrp1t34PjpR2AaW1TfaiztPWS9wHL8nTwg76et6SCmZWqyw
xusnrgZbKUydCWeH/kehTOeiGOVumqoS5zTjdezNvZsl/SCKOKsiEHP9+tGeGqXikCLL7PZsTAGm
2uehlcwFyN9OVUEeFT/RdkucqsK4u9pyyUZkhCZioPmNO8oyLoZip3wWMwf70mv8MLjq4QiEvn0g
La8SsNZxST3dQFgmh2B53BR99QSl3WKrJptsfCEZDi3rjsE4QgGUqebeABOydyGLfw3wMN8V45zF
tDe/JyxlAo+rEorq8CGA8sVuSamnZeSajesZPWATmHlpCmj72U5+AHqLbSor719gB81LIacphYmu
L2uadQ9UlTWMQ+g1CQuNvCXFNH8TWVG7N9bgmO9Q6ybx3LZuAlgx7lvvsJe2LX86XeBvAxiF2JaC
JHokLFHWIC+CDssRhcMvz+0fbOMguPIawKEseqQqd7d0yII2ESMgIC7qdUhaBmzvuG2XMpXVCbRW
ReKxiFxPGZo48qDqLmCGq7jKab2Rog1P8GXNrXHlcOlLiM1IgtsxkDrMkxKpiJ2R3rBjRJqrKGJo
nJSNlODx1s9xRavmBuR77wXtAZ97QrMn0+d17I+0uSpgQ2KCHszbqkPgpMIGN2dENHegc4NOkpYe
3ZjnbvWr6+0wxW+FQ++6oownZv/iBerdqVb2yevHbtxbgZb9nfac7GdHEMpot71sI3Lfe6W4hjxq
hAJ/E81y56BZSZvMdXuNrmEPMjASR9kp4sBvXzjtDypv6r0VlSIhMtshXqP+CI3YcQtDu2u7QV/I
wPJSxxqDC8gH9gmA+U3c2proraih3Nc684LVg8t2p7JLSAXthMEvb/ns8g3zsnYzWo7G3+jSiP9o
u7BMhsZqNzgikEAK3FQolcdjROcd3O1vd3JejTJbSIpU4FGgCCajnZfTtGH+L+5WdjxLBjoKyKxx
2AqwnfISuWqRxVFuMIlA9QnyHfON0uKoTPYGGnCxHZXsUA7snl3ZiKQgwcs8+eJS9v6dcQl00qj6
XdYVvc25PfwCT8u+FpQNp5kytnOKCuIWlskfK97Xm5LZ056rwESbySvs/AYNLJrYKiN+ZWPJoRMM
Sj4NTY03aTv4fezWFkIvCRrMJjIT8NcU7syvhhrBm4VGPx185Tc1wdfFduNmRw8qylNiicb9MZiw
fSGy+w454h+GBywp56xD2Jajj445sakeH5q2R9SXwbxc212vVVrIoLCTPDdjm1A4pF8jnekOiuz6
B0KGNkUq049LT6CKmPdts8m41Wx8VkybSJL8CuIO7R0pjX3o+kBsm0D52IRAyiTnXRnFSkzsUfYK
cFZGuiK87oewJjH39DynPLTI1iL2b5b1+q4g1WMbBOUGZhcPBls0e6cKGHSAaoDltFXyH6KrekSo
bdBidboo29UwR4kBIua7Z7X1FR4NELCbrWw015VXNuRUqKCq9pCyFWobILKFgj3Lt7JoZCpFdkK1
+VctEePVfp64/jDB3g14TUTz7yjSPUy4D1sT4tdLbP+mlFQ+A41Ir2dF8s2YgwQw4TYfe/RHTcAb
6r8L4vf4bH8onCZCXB/2eABNQ1J1Telt6qKE1mKVOScANmi/c6Zc5Aj6Ks2tKxlBTLqA57bIgNAU
pbR+aBoEjHO15cYGN2ywgheNDXphReTzG79HnSUE+nJvi7H2LpR2blHG1xDlRB/DpPQGe4/+jO6w
yWiLpCefUD0Ee8G7bQJBQc0rfpLcRzAL3clbJxIGwaDJLjUHuix2kJ19soaaXwiXcZMqAsEWqwog
EgYmTH0ZNSXMjSpk9jwG6FJshQXWAag06MipGhQcx603EbF/BP4sbZAxEAB7Iz2ovlNx12YNMMKz
SCTPT7YziSRvq2Np9481SlqXXqQQ3/G5h3+nXcKysryr7bJKRiQtnqugOswqQyBmD2ESDDbuc1Zn
Fw78xU44iu6gZ0JwmV2aAplfXULL024fQOwiMfVYU91wkzVoZj4A1RDY39E8qxuuGe89es9sG0pb
sz0UMWuKn6U/nGy3eCRN6+O8evo5s331SIvOUbFFpvlZeWhMqZv2mpY8SOEoJU59RL9rMT8jh1Bl
FXygsuw9D3zre17ldoxEErgOImxIthWhKR8YJJGeA45f79V1+KrRJDsePPceiuX+ZprUU50PIqly
3IuSdm+dphy3rH72zFglzoy3YDY2dRw2lr9rgqJKOhd8r2GM7BPi3seMeuIZsv3hDwjYZZez7zRw
oF1YxMXI6ltWk3FI6gIv2AIspE0B8Mr1AOExe+vMnD3UtIqqFJ05KrWfveGhqwJproVcJFmLAI+6
LAJ/cTDszdHTm+yHK93kUEEPyh9TOB9rpC0kHkxKlzdDRn+6rPLisgGWeNNkA9yRsZ0BOo0U+DIa
VhA5pJA9A3ahr7HhaDlALqK+DsEc85oLv7Zf7dF/9aIhT+oKBtIv7VfSgZBLYIriWWAxUHotAYIY
M6xZw/qnGfisZKIOww0q9O/Gm6248EOeTG044wXUZvy6r/RwqVxrcGNp1DWbuQXiqg+IVU6076SS
B8+jAofEEdNhLIIwxdMeTz2DHtMBGiq1Nnu2lLDiEK3Vd7NA19hpdov9bGi2rXM24KeJ5j4wlcYb
Xi1MG5a336HA0KdiRoSN9ykMdjbVtyNFE1LbgHgq50KfLDMXPyQ6yn0D8bXSewiwtXc5oPYxgevR
iQm94wzZtMcGMh37EJm9PCGZLa+hq+c/KskFbnjQ9oBroltXjHjRfVHAel7MZDRDymorbLZVXQY7
PTRbX1X2Mx7EJi0BALzVkIrddGXdgXbiOj+Kuh+mveZg6+PtBHgrh6WAF4ziqLebpKPRvFMj/Yal
ZzHiEXCHKALVabZPdeGZvRR4/Yd6j5fgNhJ9dGm3oUHXDyaG276XrXcd1cO8GXxBLkVH2wQ4izb1
TP+EkoG7DyzyEmXNGI919JhpTMyVfhxk/jXL7aNhPQJwyX+GnXpBSBZu5syNLkzr3akIMJUxlOao
eNb3m7a1i6S1TVsklm1XaeMykbYU75l+Yq8h9NsS3yogWOkV+7Ige9IE+9qayjZBiIzWl8G8aRBY
RUGxd9tv1N33QRc7k/9GRt5uu0Y5V26WAZKLUsSbj8zHjyzs8f6ubD6kQbHoKBfVHZ6aT6TjciO1
LhFxdvnWRGEXy6ErrpG7PYqpsV8mS6irsgzDMjVM/XCs2exgV8W+zebglnmeuTctZ3hSQmLJDvNT
2c8/c177Ow3N9inu3Cy/zqFm+JjPQ/2j6PzxRIvosbLsIgOcMEDGrRA6lbgWieyd6KIprDLNodBV
x0g5ez8ZnMgjYEja2c95/lMhQrjio2vfCI6M6GhGHduwMVczVeSud0oPuZrSsmPtMegzU+tbRMzB
m2dn11ae2dR5L64NgZA0AwUxFkP1m2bWW+vXXhzR/BhKCNspRMopKP2vjFWQ1mXA0LFZhBfcL4Pg
coRw3ZM3I9/VIZlzMeDVFfPaexyHNpCp5i2lic+d/s5r8xkaGb5CPIDm4kiflmE8OFpBMD9Xj6Li
GDMLn3VEdKoL6jwY46o3MTRopcNgQSEYMc/fFNzCrnfxtN2OeAretwHB+zEIlPrZuRKauV3z0Do9
gRI1VKuTPs9MnzikOlUyGC/hbVHVDhqI+CKDubXxB+mmBjkZ9TpyCeMUaDPcDx1pvkFCaYbgZ1tu
eGtFt2U48G0+V2+yxXMxB9M2jFtWjsgbRt+RFMgT3pfd8wyo410wEs4TStmMKSJ8uQxII2x002Hh
1rDJJPaQo9cCoU9T14q3CCnQA/TFnpF8D/YzmdwEKeEZBiWbvM3MgmcHObxihqEN0NoAGpOZ/Dm0
pE+mKO8KpBV0LlKjrOlBup18CxcgjmAGRjHi7vcej88ra6bNLzYsx8D2DvjdXTq2KDkkDTJmKYkG
vQFOrjmxCA9bR0cPRGcs0V4dxsStcTmr0sSFJ7xkhBHa9l7Nf+QAAT1A0aN/cLpu3pK5v9GBcQ+A
duZDbIhYHhuW9HC83HGE2cWruNGts6vEjBwIYOyA3ShkqC5nFyULzy6nA/ij9MYz6CQ3lX61W4zH
Q9+aaE5zu6JxEVk6RuoZt4m70Ml2AJIKksZx5RmcwmdFOEjuOEu5DxSnNfpRKc9BrDW5x1A/z+FG
u/vafL3CCzkfYHUg7AImlbeqW8qQItoopYsSderke36Opv9ZLQPIqaV67OCfNYnDRw7LRa7JPZbW
pvMT55zy8iffXzAVQDWB4IL2qiuEWiltFskuosfef4VZxUH8dznmky34+/trhHDQhQaJN3y/UBo5
o71XXXBk4P49yJlJuKtaHrLzE0XahwK5cQ3XYp0ps372eUCM0FMB+FMwIpf//hdygyDbg946QQg8
/eUbP9eC4uPXof8IegOQX2jXC7G091+nU+RarhjcI0CR1gUt9/9em0+qfu8+v1obPOk80mX4vK2u
o/BCzxdm2oXyHEjn3CxW9wAZStQ9rN49VvPPeTyJ13/P4tznV+Vgojr0X58xC9XvkeF2z+zwp4uE
ej0YwcAGBP5qD6CAVwVC+fj19pbKeFKx91afE+P9bA5gTKA1U4Rn4wdRK6acTKocYJByhJec6hi9
Xb++SouEy6IHC/D/mnMs8g4laWhCHz3kJIW3Keuv0jjB3vx7gPD9WQ3yes4VhOSOg6tjQ1Nmn2MU
fLZIoJagF4sLEjvGej+C1WgXmSfiHZ+QR4sDdq48/Nn3IXSz9FxbyB9rFIiJqBSuGoKjgT9EFB8a
68wmLGuwAhYsgCX8fICPP3b0HaSHOqrXh0dtbmeeQo/E7NqHqPr6jXg3zApFaJW55BHFMAqlg5QX
Xwd8EAB2fbC6wCL50OenqZECybI6RNDs38gx9cudh5Jxi8TMv8/sRwcBDAuwIyAMgMYOZs77De8D
x9WlivDe8GZxPfnVETUK/04N2jsz0kfiDwBrgK8EuIRgX+Agvx/KXR7eFbXZ0bnrQh/SvBzQi5/K
e4xEnVgqcQakGs7IQXw8bwCxAIYA9goGJmt2GRuCmoajYseM8x2zrO39v5fvk++DUw3iwtKPC9py
K6xFONmmCJgSp6Y2t5VTXrrOGcW/cyMstvMv71eXfdRB21GcBpSU+o0VfBkXCWkoAMsWgBl0Kelq
V6SPnkiDK8Upz2ERk7P8vk9/P1TfA3hYgOXWjLVoUINdQBDv6BAgAcod1G3/gy34a4DVCe7Y6Kmp
wQDK3nYnm5w5th9/P4Iz4LMBtv3TL371eVv3zK2RHTiC1icVVIW/bNPxfewA9HKXMHnNBJAOt/ra
MOtYhleVszNfbnuFAHw5nwCowdxCtOb9+SFWjwYQji9PdL6oolMebKvp8qs78H6IlS2sxsa3gQGQ
J99KQW0qz2m6fLIFf/in4LjBf3+4ZByqxdKv0HzOsy/Ky5p/+QZE0PJbFFWWLg4foGjaZIUpZys/
VT8zoJv11w8QOOZAPcJAwPaFq9WRTUnKZorkyUVykMT189cX/+/Pr14QRLdBH2p8vqyu6HDThmd+
/nI+3vvThSL/vz9/3cXYQxVFag/fd4ZEhSjJkhjpSVQLE0HPCQV+dEaL/CvA3wCPLRpYq7s25kGQ
FVFZncLgsR50PKK92Tlm0sdY8/0Yy2H7y542ZQdRFeCnTtZGGRHrjbOkbjZf3pR3E1m5BRpUIP4z
DFK7aJyWX83Vl/0aZgENKhB1wZcDCHU1i8ZnY5dX1QkGfTN70yUrht1/MIe/hlhthulYUDFWVKen
broZ8y+7NXSdgvwP1G18OJ+1WZKFbkeOAtexlK99nbjky9h1oA8RLgMbTxzw11fbXNTAP4w1C46j
nYoLIAG+vDjvPr/aYGmByQq4f3DUYtxCBKyW05l794nRQ0tdaKgB8Y3GT+sFKogIZj0bLFALfFeI
ZjbmzAjLb1zdbKAl4NfQVQqpk3UsnrPOQfKJhkfTbgHqCeSW6e2/l+mTy4amHnhPIMXx51a/P6Y1
QAykRoHnCFHbxMtva+tK8TYpvty/AHKQyM6giydUGxdm5ftxFKDDAtKQ9MhzdcUuy7NR0idW8N0A
KyOekSxrJxQrj/I3UFS92PoiCQtwRc9cunWQDL4FiuHQrcJbeIFFr9lD2vFYp8bQOvUh4jGCGiu5
tIanENSFYbiYoykFtgXJ2Gz/7536wyL46zQsRBKgywEbhhYW8OzrTFfVC9fhbHRP04jSOmiZ0os5
6r+P0Ty5O4EG00jV1k+i980bK8nwZuoguqqUYb/LKCgvK2Y/KTTE2JaERbHlzgTVLA30jWsBSdg3
HfQppiKjD1nfoIfZQLI7KPQatHiH1H5SXmo3AcvENBxl2PHRohXKs6rboNd8tEMRWO2cwQUgDqCr
iw61erT2kCPguWUki2vA67IHE/kn0Drt9N8Ls+zs3+uy9EIG3BB4bXQoXZDV749WkQ01Wo7k2X0U
vEb+PhenUlx6bRQ3UReb8FyPjNWlhNQNhgNRYkmbQhxtvf9dDQAlN02G5qsXTos2qE+j+7V457+H
WFwH9pyCObS6LNIxDUI2yu+B06POscq/xh1Yvh/CbGG50NF3uZXvV6xysnmKUGo9NMB7O96JDF+z
7X8GQDy+tNJE2hRZwfcDFFU1WKTzokNpNvY21F+z7X8+j4CWIh/rwPb6q7vuUBVODvejQ6Fvr7X/
H/x4EEyRcoRWP/mgFDjabuXYdRgd0N2j9p9NeeY5tDK5y6+HlCNS1jDrUMpaP+jzwMrdKTP8vvNj
lv90g4REccu/FvJ/GGXlXnk0ispwze+LotoB5fMjbOXXIoT/GQK8QwTNSBat+0Vqm+kSavf8Ppim
HYqZVy2wuv++25+v1f8NsbrbJYd21TxiCE4uXSulfpJVu/5cDuKTK73IcCExCPkEELFXKeDI1arR
YAIfitaPJxdiPRfN8d8TWQULy1rhjQoJXpDdcSPWHW4dyvq5Bdv40PeJ1+5RIvv39z9ZKLStwAsS
QQ9eMeskeWkLKqfexo2r32zLAJNwqTRJINXy73E+LhXOLmRhHLCWsVB0dfXGgvocuM7oMP/s5V3x
NOgv3z4MgAaUDsi52JO16DmAwlXrc0oPFb8WF03w5TO7OO4lA4yKJdzo6kA5VodMTUHoAVSS6cbP
L764PKDgIgnxh0OEdgnratHoW5QVoiGHob7y3oi5cuhXbR9GABMThHEofS0MnvemtbVG1lpT5x1U
m6VeB+DA/LV8h4tzhC0GZxLypajprJs+AL1JszZ3vENZxLq8KOmZo/rnA+8cNnYY18xFWQdZOWgf
vJ+Cr7nuKqbmQ1YMKVDzcZ7t+hEwOHFZNRPAiLdiOhr7hfublu1Zc+YIrJVMlgnCrC/yMg6EgMia
2abBdWkBRZ0Pjv/gtSTNmA+5gqsZUCBEMndtm0a/Z37mZHwwADh3eDjj0YwQ2EWa5/2kjWMhNoY4
yiGoAEi+kv0ZA7M2AH+iQxclMig9QNJuvWucRDDGoXZPwr/6tqura/nt30d7PYE/A3iQW8c0PknC
FF3XR7Y9uCdb8xQUq1aT9P83wurJ3JW9Q7wMU0BrLWvH/oMJEKj4o0ADp7t0mnm/A1mFwkndOfi8
Z+1Enu3PRG3uJ1sA5QLIU3iQi7A/qF+4RqByQhv3hE6mkD9nUt7y0FGPTl/zg+1D7NHyZzTvq1me
MognJr5U/g1gSQAyaBN229Ad/EtFZPBQdnW/A6WS/A6MuWFTUe5tYiggHFaeNrmlLqK5c3a5b4ER
Fg5IijkdkNS0U1vdA1qrQTgDvDobk0lAHCAB5KuLlRzsXw16McQDg/mbJwSuwKeeU2j/4CJw0pH5
gOYh+ph9rPgPRW555aCmgw0ll+HG6y6t7KsB7DIESkcgvUPy7kPKlFUmcplnj4eC/HJcAQT427+P
4pqiudgIjODjdb/4IGR+3x8WwgGk4Y0ZYWbbWPQG3Ndk7mPT31nzAfTFFz8PNv4IAHzH9/8e+9P1
WwSI0BIsAA915aKQoq/tWqjx4A7RE3olf5NTcHTbc8+m9X1eZkgQ/kPdFk0/EJS8n2E5odoKKdrp
0DW2xkaJ9qKQxTmEyfKVla13YWRRWfgjo7t+LYmotDqdW9PhD8iwh1e039A3JfHtElD4h3+v3KdT
+muw5YL+lTkMOEB/leJwLB0AV2UK8MY537UUuj/MB5WAJQhC3mc9H6dF98fI8nG4oyMtAPgMit3Q
vCjHxC3JknLicdlt7XMtSD5dRoTBkHfEofzAzddgHUjI+0yHbOjQOUwHpxHlLBnUCfOHXVfYZ3zk
eiVh7JHogCFz8IKDuV8df5lDEScLRu/kkt/RD+4+/Xuj1kccn4cRth0P2g9Q/FsntlTPaFRS5p5Q
CY49AEjH8RJ8vn8P4iyx6N979WcUTAACGdSH911NopxDRBUR907hFKZ1sWPdt2inwVD3voNWAfKe
W6fybeEpBmk5/Qqc+yD8rgFvsPSZZPCHkOPPT/GdpRlRCKu19v4k6hjU4OvlqV3ftE2xMV52cNQM
sD7arGbzrcuAWYdum1s7G1LXZzzrJ55p0ZX+3+FXnhUY8WHIBYbXHegwMgb32lJX3JvPvA4+zBOA
gUUYhiBAXVRP13peczdEPoMHvoUewp0FzcNAIS1llNy6RZNvTC7vGiq+jdbG6eTB9sSZiZIP9xO2
7I9sIGQRoMawdvLSuKg2Qj/gjgwA6tVD5CTEAteU1+pUNnZxg/at9UWWS2+RLCAXODs9ODfwohI4
BN/eD7TgCdeIAPsc7YRKrkD9GCH+1mqzB0HxXBb5YzSMX+wBIrfszicdWuxWyxHNMLK7rrf8jRid
5kG045TqPELWFxoJt5NyqrRrqxCBcgBMiWu2CtQlW+lfohrkmSVcn5UlvwUEJtYOob/zoYGPm9tF
W5SFuDecVBewO/1N6Ag/KQYQymYRnEP9fDre8nRFDXTJdK8C48juQKzkdX6fZSmo/W1w74Jv6H41
/F5m9dcoqxuQEzXN9YBRHOdXBEcendNnWZu0P8v21wArr93qYuwqgQFaBpZq+Ojoh/Zc3uvj9cIs
UCpZ5AFhNJH1fO/gEL1mLaj8/F6Y6UqK+taz3F1ogZylhuFuBOnZ8VnKBDsgcIq7ij7+26R+NklA
wEICfMhiyVaT7HsqgBhHOgZJ15QLd9eFd2o689D47ED8Pcjim/7y4iEkG1wHLPN7MlVgJudQZQBY
y7q3vtiqasnJ4PG5KHFAKQWCGKsIaPBNBK5TlN2DrPSaifpXEIC4Hukzfmjthv4Mg7AAGHEbQeuH
lEM1mlpUbnafQ8s8HjINtXewIYRzVIUBdMj93Tjn7CBE6lbOL0K+CS1S0QQP6QLUjlZbpRUA1qCI
zgdrRjGkY3ICe7gMOcDFTgvMv2wTRhEigYx6O8uqSa28KNLaj/pEAskLHcZBJ6PqxrgP2LxROgL/
HJj3eK5ASAWkvcziQnXNXgPVExduNRz54ALAPRTtXpSEbrjpvFtvMs69Ow5u2kP74aYeqd4XDn9y
VWeeS88df3VljnKDFULLGKXy/CHIZLnpxsZLQ6QJEsc3CKlo9aoGB+Bs155VmQ71UAm0MCvZfo5U
uUXj8PqiEWOw516r434I5rQPTHkViWnaNDbIzmEHYQOvyb3NkLXWXTZ1IgFVxUmBHQHZIlPqZpjr
aDfDt227YggvmQblAsR+BQKv7yWQD7OhrmabTdgsAjG6B5uQMMsBDz+gD7RFk2CDtuZ3ERpAxp7H
f9fUBnfDb4u7ArLmCWR6g4TZloi5rFE3Aj/spnSh34BuOFE6ur5JGzAzNkPb/8hdEAQ9v3TAEpmc
FE+hOq6zkl2HPLBvS1LZD13pXXPYSQX+ylSN4LCxciMiGYDg3fKLgPcTyCLyBu7a2fIghI3I6S/f
L+dU5Oi+DhEonha5sDe57WNJTW5toqGT3yoQw1I+yCIZ/crGNUftLvaCMXSueyEeFh1dsOZHdp/n
0atbS7OfpFYa699FYGbgRu0tb8hAr89eoqnFEwkqo9+cWVAD6rrHh6Rt55epzf0uqRxa3lnUMikE
qckrOud0Xmooib4Lyu0X0vfdBjqMVp5YUxg+kolUrywsnRNoevU1Gq2inzuJ3lq76p9nFzRxrM8R
p2PasLJ/K63ROs6gmx1wSMQjWiF79KKHeMnC9WuD1PMFjXEQSb2H5f6d6Tl4MB2oFIJHICTRie+r
KtCJBl9gn/cFOjHaOYUIDphRT5HVda9CCZ3YVgZL1RLzg3WQEcZT3koZKkQcBIoMMgZjEd64jTmK
AtSeuoZqwp3yBr4DTW/G4nQCwjKaX4xl2d4K1Xsbp8cLKVtOyuRDVWY000F5tcY6i5/SnfLvFafD
XebOkHfAYjzmCMaCCwa25xZskuA4Max9HJCM34egnN9aTsVPRaO+k1CVz50iL5KBwTIZyL1qbwYb
w0BVFTy0b7M1+lts0niHtY2e3aknCXA9TgqeW59Ct6neAi5D01raL+An+D4kQTpAZsSgEmRW8a8W
BUMQwqMnDwxP0H3KKrW5223C0e6+c1xPlURhyW+8ph8wUVrEPQVXanoN81eNFxRHtx7tvvHCn8H5
kjJ10Kkcm6zwP/pgSQZdmO+cMu8SaiKdzgGrU7+P8m0PwnNSgVeTIBnubF3dNhduHXmg0mXhY+fl
9qUW0I4p+MRBj3W9ZMKZi83MwC3ho53MTdfEpQhBVh+MBZZYAIYgqJqAwQrIXHvSbZ477VmvoKfo
ePbARilDpRMiCusqyITZzQUtkxKkI0jAaDsRaBCUkG4AaK8RXncMCwjqECboDlJIddIO4fgb3Hj7
qkUq/HWoRXEBvrcPblstOaqnUHKcgNzfw/rYCfodmrSwtfMEGn5XJ1Pdd9cQg5GvvoV3YyyQlE/c
vJ0X7SR96eaNv1PGCjcGzWKfySCRJBqpclJLg2jMJ0P3pOq9pBgz8oyXB41z2coTKXuxawUeRzrQ
2ZVG/ft+ZIOCDbdAQAMTI8mdwb4dZO5vC8vqHsCPmu7zohvSoaeQ+qrmIB2orA/a6oNLy6HRvh+s
eQNWuvwG8nC5z6fJAcEG4id9YUMTU9T1ZdCBtMNkD8pL5tDiqi897xrSGXlq2f095ECqJGfRPbcc
loJv8AvYHQhumKqLvaJ4RlRUxjW3IEkGaeZUg0C+RTtsWI2omm+l6SEuR6FZIJsG3gE84JuuAc8X
2XUdk2IEdqOHSFPrsWoDrRnItGegYl62DcFvwo+61nk/bEUvh5uZgJpo17TduMBabSBmMSXeZNVp
5k/env8XaefVGzcWrNtfRIA5vJKd1JLVlOQkvxAeB+ac+evPoi/OsZpNdEO+GMADYzCs3nnvqvpW
+aK08zLf2g44G53Sl9pvHL3JdgyicDsNeNQNoUBdFArRtoiZ012u6neVquHa01Wi60ISI66VrA9l
1yaOXmWWo/uZZytNULmV6VfPRVSk+1rBrtFWGlUlQOdYfjx8zprE2JQ9rIcZV/KIyB2mSRuJd7Hl
NftCqIttYLTD0WrCfpuknb6r0KTtarb/uyoWB0eoYv1OJWj/0lLB2hFqCbm36Jcbo2Dy1LEhb42g
0zdTinNRGPFDO8ixIo6u2t/4DbAm6AfqQzKawgHqnnDQPAMhbIBk1cop05P27BqjEFdHoE7SFjBQ
/FyDwtorKBifqzwp7tJqaj+V1aBspNFUnypkz1uOswTsc9d8j9sZGGWOpW1JML8iren3WSv71Sai
t2zZ8rOtBkTUjqlmeJfInrIBSlXeF7PKVxktNIzMYtZ02Lyogxr+iPQ22nQVClE5tHqQAUJqo1r8
mVNRzSa/I7JliXk2xLl0z5r1HOLO8m5mRO0N5JD22JjTARcqq8wz/U2UNYoDX2uylSlR75pM6B7x
wOnqkWfT2NtBBAxAqfWXOPKL44D+FdWxyKTVp2CTeHm+JRVXPxa+0u3KVDNss5PTD8jGfEevC+BN
uZaS0MHdKjDwFwCOxv/jZ69xJk62p04qkvQZaoX6YdebagsnLTHtMdNriN5tgWxDs7bFgKY+K/Uf
5tT9qIzBeO06QOqeFrLntbK4r7o84hlGUtMYFt6hqQr1PhoDH3ZWEO5Bj+Sf40nwHFlrm32cZIqT
1pAbSj+MNiIxiJ0m5tU+w2n9wLWAOTh2uT20yLurvLO2+EKeWj+wNFsyZHgXZaXtQy8nDyXXgaWM
82kTNR1jOmPQ8OCoz4MKXkmlgl/lSBaqUbULE6eUux4QezxsPepIHzI0PO6EtPeQ1239mE44d4Sq
0R9ZSCPoBN8/5XUsPlZZHmxIVxF2kST0+7znqT3iUTfsFF7GhqhYsYvixms2bWu0L6Ps/0q03EkU
7VTOhA2pDfovuhl2o5NPQvVNMcbalco2/qkWTfzVmnR/q0Uo+Xox+BFLMSAKoYdr5k0K6nBLceqO
C61MLYdDrnXWDhySuCU/K0A0WBsbbTKHLZiewfFSeOMdMKVdJOiNPZW9erAkMFqJIDHp8LeiYMxf
x9yS2DGs9GSqU7RRsoD0HHVCOagXpj0Qhtv6ai5sA6AHW13zAxGARSFrezUbp25X9QDns27wbDXw
v/iTGth+01TomYtA26q8zN1AjboHjbhBcoysaCYGaQRQ8Au0m0itlKNWWfWj5Rs/+yru7SJn0qvg
bHbQ+7ia9r558KyecyflHAwT6rKOUdfc4XRs0ZhIwc7w8+xVkYF1kBHTfDQaITnWdT65uuCHuh3X
U53fV/6kibxovdKJkGFy6cafdKoHNoRAnganJbrGmYKPKRljUGOJFrs1+VSUO8uge3hFsguIyz9k
Q2d+gjHjFU7UF+1xQBAb2Y0n9lDxJC/8lXRZ66qCkb4kgJTuU3TEGzVXJMluAr1wSm53e/CIcyng
kZ1BCxFmToAfJlnqDwmlfA+51dcbNTa+NUyDD15RNB+i3ks/D6UePXQBKuc4nSOOYxd+CqJ23CGd
Ax04mYqtlKX40ZSL0JV9AViFFga8h8p2n3YjQ5im5ccuKfGeT6AKrIIremaBpPBJXjgGzZRtc7/4
ItRVvc0ifS5U1xb3pCk2HwKl8w/ot8qTllTDi6GX/p1YRcwS9MR3pRb95v+KNkGvtOS0sSy1YOz2
FnqQO95bpVsWJbf6SjJx5qm9tw1iv3OTMRdsoTeirSI3CdQW3hhp4PefFA92rF5p4sliTX9sRD3f
BoGXbrKoDzahmHZ2PpTdPfWos92od+NzqKbNsxoDgVUmFaBV39a7KvYcMzLvQBJ9jj1V2LQR3jxf
7oG9pFn3KA88lmp2QkdUs3ony4m6m1mljlKL/T7QOmmDQv+XF1dQB/SuPOZUPHzMZUTMCcCfQReh
k0x9h9/VbB4gQzbfkwx9JyQY5QNYEHS4BvVH4r6kWkc+xMcA2h7656DYxJO4DyTBNq0MLMckT8ee
lLFt40XlUbCQUCuaV9n+5DfPJJfIDshReEpNld4rpmft4P4hnAbV8CChd9sUkWXh6Qs50au8/qhK
2c8obMyTqLDD6Ra60KYHKxgKSnI3+qH5Xa6kFPeP127kpmpOepqp91JmNUejFX/pRs7e3FbSMRqU
wa5Rl9q4pJPdpJE9GpCr41hc/Gytyset3gL68AJT3wrDIO0BUEEPSczotyq3ZI8ovnAq9Tg6hnmb
7mKoMA4ZZcG27lGNs3sjua04E0KtRsQsgplXLLIh4dZWkLc0YJegLW1EfeZGDGPU/laQ3IEd1O6H
mXnm9UVga6FfvDZlNG7FHjboJHepM4nJdLTkMf6Oa1zfmZU0PEwV/K8oTj6pikBfavHn3qqFXd56
P1oKx75USlS4TeKRGDnIspvLRmdzFfW3HRWg91zCfQcBsbzBMdKDoskVG46hf9eGEKNkvRSOrR/C
N8VlIj4C1PdgJgKNTKTsMZB66c4DYbz1rVE4qQ1eCT1S83tyGPIPnRr1T2kIyw7uwsvUpGSFFmJq
vXiWelI6UfgkWCEC8DjJQ7uMrMBV5ZLLP8DV+1yxcidSvd9WFrf3hqYNR7krszuV48oJoQrZgRBP
rSPKU/bZ85PnIhiNYxxFKMyzqHCyUDTtvq58xwu14l4pJXHfZaLplIXZ7dLAi51S0T7jLzcPIEKy
33EHQXMa4VZ0SpBsY83veHpV5Qm9PSRF2Zo0Oy+k6VnHi3+nt1LkcMMV98AgfldJbB06GZLR4Otc
w8JauS/lydilgvQQFH3qmH4huiXlquk2Y7xrLMHahEr8PU3jcJ/w2NpFVdLiRIAPCfhuZolCY8JZ
WmlHvH7Dp3zQh503ibwghyj9GgtC9cUbQv0IB7PZh4rl8yRMBCp3+YUNN87fmGWJL6tLJYTr3vTY
CcZgB7mWP5chHn5eqt59jP5smxaDcEBzCCGkR+3LZcIIdqJfAbhJkgZgTmptMwKVtt+Wv0xwDHbC
soY9VsCHAoxgG0MlbKeiKJ64H0+2gM/eLkVmkW9plE+tBumD2Q7JQ5BW4efrTtfZ3/k2jPXHkwfq
mQS0uSjSUvFZDT1IIxBkbivd6fLDlO/e/32qFKBDQGSGe3KRF5HVfq3jVJ7cpn0cortAfvn/+v5F
RSdyDUwp5PvWKQG//c4keby4/EO2EmV5SJK/0CkMhsm5NniTi2AV9+ARvvsYFTcCW2tj8NbI7ON9
45OutVTr9Q4jcQCi1n6n6PaiDYshsAir1EPD5w38jPlT6b++fwisORkDfaWE7nYRNxiNcoQdS+ZC
Wn9za+X7u79O5RrKvlDGZJZVLxz2XtU3QtXpoitU8jcZdxAer/fmpBnWn5gHCREWM3UZJEKh0MdF
XWiuJ6Yn0jWIgY/K7+vNuAxuzDbIZCUXgqfHMnZJtN9SiKdprmSdpNqtMjwTH6+buAxtYEKR0fNq
cwBlqT9v1Vwlsp5rbsu5WMvGi5Z0OOSTb0Ym3wJLXIYdsEWWEwZR1GPufMqOOBbLqcg0DsXhEKfd
cfLaJ5T3H0EA/RDHFvfjrcyflVWCSV0FGj+L0/WFSbEQAPmppebmKLaSY+D/vN59KzENqOVEvkg+
RRezLHGWyDF3GPAyrpz9nJp9Go42vlPoTFzaJLw+wY1Vf6H1YGdBnKQSlMQs8thFbFIrLCvJgMK7
WWeAD5M9jWhIddQ8fd/nAUROqDxj9nFQhG2fwdO63ty17pz3NZNOJXy/TPXEi9vMNcx1l8ReZ+yP
kf5OkdS875Di/tfCYl/oONODPpJ11yfXPWVKGv8w4WfhJseLPhc7WmxsORdkE+cRM4KMOAIrvUrY
BqSm3wrv7SyyVllaskpwVEMoOi+9Nzv0KHHX741WcWtcZgHoQPy214fjMlI/m0D4geZgln8sp180
yZXYQIt3J+JjPo+yzM2q3jaK41RAMoOLJDTpV9FT97WV7QP8d+rw6/pvuJgSc9IWuQISQmG0Z8u7
QCyWGq9Wa3QNHKJxkD5MSv3O1J8/eWF/KmwjOCdrZtGRBe8vXAfK6PZ18VusvKORmvvrrbjYBudW
vDGxCLySnx75SSWPbtx8lzLJTrPTkAEm1nbX7az21hs7i1ObN4dp5h52MsjgVgH0Ub2xQ6xZ4PrM
ZocSRWaan8+6gHhvBHwOC7Pnz1dTe8Are8PI5TZEXoFCrhT5tWQPsQWeW4HTDBk9lXu3qiHPolAg
gagcgJJmkVXXdhYEJeDNPLkfBzn8lAPb3Cn9LZ7G3JSza+j8I8hKpPoaUg9jKf1NBfD68AxJS8Tv
YYAnNqkBIIO9UqTa6eJbqUSr5rAiUQt0rnCy2JqiGlfmzAV0qfq2VfKvA7UBE3z2dftFzW9oZS7O
lblpSA5MtN9MzOXCNqjzZkj50LvDIH6WNX9X6RSM0AhMcc0YIyDc2SbUkx/SZN7YU1YtW9w1yBaG
JrJMJ+xVpag8SerdlqysvjWovAD4PrvzlAepewK+63jwb6+viouLAa2FlT6noVP94yLhJuiolNRJ
Zs9DNAfCP6aPelo4QV5ucrPR7ZHNbJvK8q0KOWtmgTihZmWpzNPofBKrdd0KVmUNrsYZAP0xAOIZ
CbLTcnTz17y4MagrS1Odk2i5LyBXubhrJdSNwIetMF8RLKY4AW8pMeYZuFwQ5MHMcLCZxrNcEEoC
vp8qRqx9HtWmFUDNx0/cvPsWwHCRUs7zj2WnAoI57zeWALkVcj24k2pshkk7SXF1d31GrHYVdWhm
qSFPhKWSORgFQhpVN7hxkbdPIxWsCbMO/st1K2sTAI4FsUwZuSaZzecNSS2v0jQhH1ymJCHPgwZ0
sEyORUu1Wu0wdK/Xza0cMjM24//MLTb/ph27MfTKwZUC8jaGX6b8kVIyuyn6cd3O3P/LaWBQgg1j
s1hmec9uxcIKfC0bXNxZz5pXsAmPlFVRPxu1ZMtzMfPOeExR4t3YOlZPBdYTigMkR7Ps4Lw/c7i5
qHWj0Q1zuJqegCcIVLZGOaj+Z2l9yrmb+sp/6q1MurVpj36UqxYi0kv1jCBYWlOHEkKW6RMEZPyI
vwvh5/U+Xbtq/ZGlS+hzmPLLNE5dDAlXUhXe9cWTxg4sk60jJKfW08Fjgz6dnvTsABE0kH8L/d37
swXZitmV+ZPStLRxXjBvLpNqn1eJEoqyW2ajneLo9cObcu7LaXNmYnG+mU05+6on2TXT2h7SvSDf
SDtbOUDPDCzucZWqJPC9aYMUESlSdkF711M8JYpeW/m/68O1sn/MQjGd03OWBkmLmShOiIYiAoGu
of/Qve+3NAQ3Pv8n5/fNaJDDPZljlvB5SmhE9gS78/rvX5nShsgdQ533P+74i2de2KlErUIJD1WF
4KwcW+lTSVbQMe4l7capJM3fWmwXwAPmO7xMci0Fp8+n1pjX2STl4oQQ1IK9/qoqD5MQ7oL8sxr8
pNoCIbLyYJLNpt5woaxsv2eG5XPDkRYr/qC1k1tF/gtitG2gfPF6t5Frau8d2uTGM2Jte8Ieolcm
BjrCZa5qIWQK99R6cgvZ/0+Pxf8KudgSvSLcEPh2GGV7ij78mLzyQenIb7k+oitTxiC6R5Ys+nPF
XL47W6vQzLRFLyGjsaa+wY2z5cbnrTkL/c2M7LI4HAOZz+M1sPNy25i//+H3c+XnvUneKI/NcwN+
HdaR2bejm/rC53aguAyVwW7VnZ4/spyKJBH/r5ElerTpxEi0+hJRiYcBREfPWQxNQrB+DgEhDlF8
pTABjAvzFkNjbb1RdQ4/ns4YkZx23rqqInggeRECzPorJXN0Ch+Ym+sduHL6G29NzCP4ZoTUWteH
rk4nNzQ26vdK2qbVodZuzPHVaQDYjI0D1zy3zHMjtZTKSk0pRFehesDoZLf6ab0Rf7+/WLIeFeIK
zUco2yPrs/a+tOubg3zLa7c+Gn+tLEajbswRzjtWlHJL1Yfwq3KrHasW/lxgecai4VzM5lwfm7gJ
/rz3kZolZvAtketHqdK21wf9hp0lpdSk6JQ6UdnJ1XjHDXLz6BO7trWgviE/XLfDm428arA5y/uy
R3GNUG2RzlFQDr7+ULvko1xvyurUosT5/5pY3F4tv6KOWIIJn8SmudyAFu2vW1idXFwbTZUn70yp
Op+8AnkOeR3pOGG4PmZwz2aeu1cce7n6h7awEc+uRm0uQz//kjdrMUY1MI6CSvAE9ympdjc+vzYa
bz+/eFckPFqtlDRWtHHGRv7VkYCr/sNuwn2XzQpgB8fZ/BPetGCkuF44RrnoBiUlgRz/jowT/da7
fG3I59AAXkaVu9TyPm90whTlNXEycyIlSWyol2Vqn94/6Hje4HXgjsXdsOgrM/E8ct590aUG0NaK
qkPkQcS3pK0Z7a5bWmsNJz+3ePxWFs+j8y4jWxYHhDAS0qrMbi8lcko9E0O8Iaxbs6JCZFJxSDGV
lzc30RA0XQi5TfX1TtiSb3S9EWtrhLGQNDg8xF6XCkI9JSHCm7TJHcH5yn7pJIaxbfOD3ty4Fq7N
4T9iyBn1aBJpOu8tuc40Nei9wSWkb3fx94ysnuwW6fqGkeX2SL5xrbTFbCT3naL8AvfeNm+5K1aN
8GyaldNgXZczjLs6xYVMbWBEKicVfmPLLpuX6+OyOuxc8HC84nq9kEjL+Osi+A6Da5IUfKynQt57
fvv7upGVB5TBaPyfkcUM9kqDYvE6D92U+lxJ+ZqRdFAor4yMlf+LKeKnqgzAnovVYi/u1S61JoM0
/wi0ly2L1b0lSE9dTqWwSP9UkfN8vWmr/QeQDb8VOc5g28+nW5FUahWXKipmrbBNiYehcmNTXl05
fy0YixtyjBewBuE0upaxjwTqEX6Y8wBvXcCk1dmGb09iE+CurSyOSa/LiqJR6bgMQQ83iw+9TqHH
pP7iV0lz77Wl4sBdb/Ecp+ZXCq+OiANmACrlMPctRU7zoNtERnqLzLj21gLQNucj4JuB43Xev5Q2
l6jNSVigSKv/Uin8oBVtgMapCZ2GcJhtpWK3L7P0/e9w463ZxYwd/aInyyYY3QoUIamI25sK+2Xp
6JmL8P+wPMwbQnp/Xn1vTkLDClsrQFdDy7wejyfJadlI+SMu2/q9OEr1vdCF1iOZ7kgrQvJjhkxI
t1Eag1SyyoJKWXnpCK0avV6f0WsTYWarEFWf3/HLQIw2eXmQqfR41N8HX9tyIwbbf7DwB1kOYgVl
7GJMKQvZmSG6S1ci5zSmYrMnfMrrW9ksa+sGqiCIfarWixByzmdOaZI43lns0ckgbbKpOeLsrRv0
FcYNn8ctQ4u54ptZ1nQRhryRxA0xp1hveRrSAcmlpX653nVrywEtOFdlPB4kzy02gz70J/ZrQoqZ
IHyQ+3GbW8JeDUl0kYgbJX30RRTDb9dtrrVvHidKqSNEuHCb+yWVXcwK/WPinXL1yUxEu0cPctML
O7/Blo/oN3aWh6pojZFcjdzaYqqX5giPajLSrIFyifFnI7lXcjwsLPjo2CXiXdHcYuasde1b84uT
Ix1LzyOJbnLJVK1Hp5q+5PVR0japbIvG4XqXrp0anId0Jmc7HIrF3AzjoQz1VuahWEGsK6g8yssx
dK4bWW0QkTgJiBGZeUvPjRmFRm75jBtvr26vCML0oJS+53hKg/soToxtpPbxS03pss0/WObiwlUP
eIC5vOQrCao6iiLgIKsPFVSAirjBJH8MJXVn6a5k3Li6rlwvuOkbxDcJh83PivOVTg3p3mo9cr40
4YnHfTruiuqeftXfjWyDaw3Hg9gb0RDcYYvVpzY6xYyo7eoicnCm6ieqhyb4fL3vVqYGSBSmBdgf
cgbUeTW+ORZqURrjkexjN58+etNO6+/+4fuwauarPi/JJY6nyP1U6oZScmvLGUaqvN3YDVd//5vv
L36/SNmGrFUSyZWtyImlwS7fnUE4j4IOUAiPKNXulvdiEf9HmlDn3BWD2JY3E7ms7+8iCApAJIBQ
zUGT8yEoTFCtKWAw1/wwRootIHS6bmD+wGKnY6rOn+bsJ9tyPoLfjHEjdkntqZ3sqklsbFrqdniU
ixT69l4ZtEOlNbEzl7BC+3iL3LWyl0PLJKtsjrARsl40jRrrYibM6ZEUpOx7R/8sWNsue77evHUj
5JVR64mI09Kpo8SeFBlDILqJ2IY2tJY76oh5TmBNn3Ql3f+DMcqTqETS1Hltnvel2ltQScgsc9ta
f4bN8jIrB21qlpxG8xYVaWVHJQj+19b839+Mm1CjZJWHmDd/9y1JvknVkx5uyBOBLpVCyL3esJV7
GIVKcFjDspxBdIszQjEy06gMMk27mSEsy8B2eNAGwY1TYm29EpojmxWkggLa47xNMnoQw5sILmRK
41gWQvL3u3ZxKlDOinSQeT9bTHaK1qJ9L3T8x+gDtPtoaG901HoL/hpY7DiKPpFW0CiTq5Y7vT82
v94/Djzs2GnoIgPg3XkHDVVvUFqSkFb0OopHU3G9+l+GAG6GxBwmBL10fltGH0yRRTzJTH8Wma1R
RPF6Ey4PSMBrCvMIDzv/Xu75kkwdSECUxkkLkQr4R9/6GiLdpi78Zng3EZkkI4xRx0cFb3ixO1PZ
tdCotKqfcukY3ofeu2fT+ecXSzDsQWpMGZ/PHszcof759Z5aCZeTI8WuPydaEmxbbidWMeqovCkY
jqQnqIBGTKfWp0ZueSdpd4UsbvTmpzRrpYV7CR2pNHy8/gMuV/25/UX7LNBWqOWoSiRYn0q0zFV4
bFPpxnxYNUJKzxzXI39pmWjRWX1WTjGNlMLnskWNmdqx8XS9IX9Svc4PuTmrEj0W+VjcNJapYPlE
skXEFfiEb77cVV2q9+T1KdpL0IbRF3oZtWuePltj3XxuC1nhIlqEgS0kkudMlPA7KlQDuh9ko3ok
sZboI6Vywy+t0Jr7Rh3aezUMfLfJ2vRuivx0r/lVvC8UUtzEkYwDhOFyc+AqUkORz8bhOHB3PPg4
GuyafIi7sWuS710Z+k9EngZi+ab0JZ4G4Ys/anC2x6BwO2qlfGgr6gx7eoJYwZ9iO4uk2DFSKGh9
3ErZnoOnQ9I2FY9RHnWkMqvKpyGyXpq8+R32gmwLgZigkpvCZtrhBwvuqnH0X3NK199Xo9nemXpJ
RaikK/XfA7lkvxJ5FDbXR2JttOeT+A+BG0LW4sw3MhRWYqox2uUpQSSKdvsWTulyC2as/5pYPt2U
2quyoMCEtWtj5FK76y1Y27/wR5jAIy3EF8sLRZ7Tk0Pr6ydR7KkQepjKX0Xa2Kp39FEeXre13pS/
thYLcCgbNfErbI0d1chBLOrvrLLE/ktKP+ogdkmOXWTQ5weKlPuZUnLyn6RuV2y1W9DLy9vXTAKc
nTd/0E9LlrjhF7gLfck8ScNLyxOo1OYsn4N6y4uz0lHwLmevJ4VTZvLTeTPqKPRLQerMUyh+6+4z
8+v1cVhrBu1AbMxNmRzLxb0OypRQBL6lnySqBDwN5gSuQyuFj1Oi9I9ah+bvuj1Z5vee71cq3LSZ
ZUz+KOmci2Xita3fTUmVkSVVlk99Md5JJoLobRXGE8gik5LQUvZqikW87ae4fjQawEmUpQlsrwEp
Koa4C2qztl5ytihza+pJuRsrNaPzTcNRgNF+10joe5pJB04u5O3H6w24XObzjg7SkiyEOcqy+P1+
IjWdkE7pCUaAqHU2IQq7endwRdXxDZPcOwO4LsK1AXdtFRFndDJEyqeRKFfrA/CIzfWWXM6s2Qq+
GO5DK9eVrApyOWqN6CR095IVOP30/i0RC9wY50og1JtZHoAUyBsHVczik0Klb81A5y9SgHj4/f52
wOTkISTx0OY9eb5ChnzUCN7lyWkMnfxpvEkmu5ywLJC/n5+78c1rJJKaPug1Pu9pr1O4FZoH2BlP
ZbOPmr30znqfrAtVnzUMSGfxWF2MPNEU6v8NzC45Sz4YCLqBpr63t6h8YOBvJmyrEIFcbIvg5YzI
bPL6VMibWtjn+eH69+f96Hx9/ynDyfKmPBwi0MX6CFUxCC0lqk+SXEcfOtEMPopCFxypClg9qF7X
3ymCaNhD0N/Sj13O59nyHK7XKbl2wQcO1EKuE6rCnJqfXWJHn66369bXF/uwOMbAOKKqPoGjdvTm
rvsHfwihEHQmBAgpa8if5xONqjMgK9jyTgOMgtGOqML9/iawZTEqeAvpqcVCUXxJzSSVoR+rR8F7
EJWbIzC/YheDL+u4QhE0zbV3lx4XiRI8sW/6FLnH1tbPes3xKuhLjpikhnXwpzb8yDsvd9Dvqk4h
8MpwrKYreXV7Y0iZeOoRfM89q3Ia0ascVvYnZoxkJxD4RWQjersTiKM+xZ1sboI8MHellQgAIMZk
Q8QBLK8iv/h9oz2aniYcoiAjcw+a4fRpsPRRt6Vc9g81upACfBz8cjGPpvteLvtPacMZ3uthT2pJ
LRiCU1fiuMmqwnj3y2redKlaiUIPIOXyWiKzFvQsDeRTIG9KBbriuwf5/Pvz+ftmuwqroq9rfR6C
8SVVv6ja9+uT6PKSeP79xSRqOinKUlWQTn0Sim5fNfUHiYwJCItiR2W6PpBDqpaK5bu3LSaUxsLA
1U0hneW2JZaB3I7NWLrtdGdEH83yxpF7ubzPv7/ottKsWq9o+X6HXFdi+xhu7Isr6aVYYFlzh5m9
TUvvQB34Qz9Qt4X05ueE7AxtAJQHugF6byJ8KIOESlWvY5Zuro/XRcMsmQAxJxiniYyId74AvpkP
kzUAnjfT0O2k30Nf22P39bqBeUM/W/MLA4sbpBkI0IOqPHQFBZIjBAS7MdG2ho2b6cF9LZiPrdq4
favfePleEu//GEbKAt2c9i2jO0OVR0KagOpXzGAfS4E9SXDGus7ps9yZil0sHxM/3DTpLlLuzf69
0ZDZOplowPbR8ON+XfSrJNXQ9JPQtcTHwdvooCvy8UUXPo7+rX37Ysn9MTUryTX8PRcRpowKdF1X
tKHb6/eFDJJyk/v7QN9oyo294+LsPje0zBJWjVCkABowH0+5N6TPRQ41UIQ44QM6+m3kz9cnzuWK
WJhbdGGpUfFay5g5o/WSZPBU0txWs096cRSVn7XxIY0O/a11fvHeWdhcrHM/R06UizXDJhv70nyQ
S82umw+a9d79amFnsU2OSiAGSlaGrqRte/NzOfy83nm3hmpe9m+WtRrxeCgRmbjVUG3x60BiMrZG
Z21GS7irZPB+FeCr6zYvnj6LNi0uKP5oEYMnJcTV9EPQ78TESZUbu9XNObHYrrJSbcUwpd+0aTpl
ZrjxM+2pVsKjUdSbNI3cQhT3JAseJDBo15u3upFppL9AVED9vfRJZmWei3HMMhMySIvZg2/szAx+
xosXdVAL/8vHG1vIan8STSHdhrgKfoTzMexTgKewakPXJFE6T63vfRptpNz7db1d81S42KB54s1K
UW5+S0/FEDVqZ2bsVAkEnt76Xhg33vS3DCzaUUg5HFo/Dt1GSL8Af0Es6f93vQ2r0/1NG+af8Ga6
m0LU1ykiBlfTRlsJn80Jr1FXkpv7JEWf1eHWO2x1m3hjbzHVo9iY/Dqnz0r5KfM+Bj1iNZxuoEKu
t2u16/6UrSWB1sAzct6uwOsaqBZd6EatI+S2d0u4vjrF3nx/sd2BIo1GS+T7ren4/bOrFbeCHmst
UEgx5oJBtB7v7nkL6iBl2o0GLQj1be5tCkhl1/torQ1vLSza0I5CG8SjyalUtlT5NB00yPuse75u
Ze2Q5cEy69XxFiL3PG/H1BZGBP+SQxY8qVy127F/FfwabK7ixPXddWPrnfbX2OLOlKMwieQaYzrF
yiBwC2a7/QcLZAATHSJb8qJkWFMWVpWYOte+yLLhEQv6LZH/ahveWFgMC0XpmrQEJ+h+JOAcGZ+v
//61BUhiAGQcimaSubdwI3hGh1uymUK3tnPhMPaOoVFL6sYwrO0quDzx2M/+LzxuizFXO53CFVng
himebjZHxK9kbkCF/Rhkvq3cCtqtzjGSKnjbS4Q6l6vdKv0+NHrsjUwsr/xWSKoTmV9zSd2P+uv1
Dlwdnjn3ZGZ/aJDiztuWt72iDdkQuKX0tblvx5/XP786PmRV4OWBpMRb9vzzpacISRLzeb0npaIZ
Noi9ndYLnbK/YWltkFT2FpI3jTnRaWlplCu5FbkRyJ3mwPFzIuFDlt8XVe/4ovoYkJ1yvWlrPQfe
EC8GwRzUXoup145mV5ZeFrp5tgF2dEvpJ682aNYhk16IznSZ3mTlaBrSPIrdaGxFUK6JvE38SbLZ
YrutMvTTpgjBEfVi9EVSpvwbgLwU1IhXbpOpj7mNd5PTw+7b93XUbwWQNYBAa7COxdifQr3o7ckn
tu1Z0k81H6kY5BfFBv5bbdeCNex0Mlc2Cc7z164gQ+V63y32anzivHGhe4NMkIGcLVksZa80ngCL
+bEtKTUFvFb9hsDJuW5kHoA3F5o/RuboAboQ+tAy5gF8exmISE6GHjI+RpVQcLJBgh4rsQJVbcg9
WNFc+BJTzuBZ0dPynvjGzYvw6gyZ5Rt/AHf4Jc5/QBE1rab7YUzB3eAgi6AaWAXhjWm46MpZg0Il
qL9GFgdSPiRCiXI4dtn/SpCvJlm879eNL4wsDqLRIOzi8QxzcaKZu+GWjm61o3i44v7n8UoI4Lyj
FGCvA5V/YrdN9foIC6iwh0mIbtw/1/Yiiihxk/5TF355BVEJ//hD5sduKUZHEX9g2mVb2RvtqbiF
z1kdFBNdFXETQgIXQV4THrwWaJErqsV4GPQk34elZ5C6WoSHG7N8PkDfTPM/EwCBAGvJgNlxAdFR
EkOPE0FN3KABLw5nmYN8MJSTpmaD0wVmb9qmkgHj7r12W08e8cehNr/S1a8ixExHRC6zqdOyuzOE
TmXudBMRq0KxA9GqHjlzq40iCvXGaqr+axLm8X1YVeORnElIsMSMfpBo3YFZ7iv1BFTzVezG4N4a
Oqi4eqBuKSZn2qLamh/g6gTOFJiGm3KrcfQx/0pK4fBMkYtpryntVxxQ30c86M+SHwfbCBfZ/Wjq
MfhZdQM1nMfdGP8HNMjfN1PUHSQVrimwZ9kmDeylI6Xm0Cmt/DAYmmc3YkiOQqI+UtddP/S5gURv
BikaCdzzpkteSXD+FvwPaWe6G7e1dO0rIsB5+Mue1JKspmTL0x/CdmzO88yrfx865/tON5toQjoI
HARIwuo91a5dtWotVfHRxEjHvR99TvpP5vicOZoFQ/qhbYNhH5UNZNjpaPtuCIe9OmFYo6q1/Ykk
2yNpjWwMBGrmIbeSZFtUVYEitaJuUetDYhsilU0l1+Y9nAhceLnc7cM8K97jAICfgz7XFJLq89Js
k8VjA1NoCEn4FJHCMqt+ydoVh70UkpwbmS6rM1+aNTS2xp4fOp4sbiCw+yzH1m5MSH133p4VX3Fq
1/0vOBxwdhP2Fmwy8NtLe3HNWOu4Dp1QrunECGjot3whO2a65T6Q0O82kj/0O0OQrQcKB/7HqgCi
usnFHlXROND3ykTr3ZMiONRerKxkgZeON/x0Oi8xMntXx1uHcMAaEEtxemuEczmD+tk4eNHrysle
ONhAn3hjcLJNNI9mcwANLzzkPGgCVY9TO8m7T4SGv2ITtGhZq/rJSxo6ELlhHnU91VZuz9kYp9uT
vi2iTxRPKS/PO/U5fJXpdl791MBIQk/wx9IyNp3pJitLveT7AdpN4yRFyyPwcpR5bEZqXesx7Sdf
YFJ2VyZxKYo6+/wcUBlLvqqNPp8fgvuiv3e1vaHt23ynBL/S4B3bgj5HZEvIDcGLPRtK1WdiE7dJ
7MS663iG90Ef/F0Tr9EbLN1jFM8oncIfw6mfXcZNmHlSY9Wxo2ierac/Ib2myKXthWblavmL5Jlf
LeeWZqdQF0MI3bsGS7p3CpsO0IUgH92u3GgU0VU53EbwiltVd6cY466z6idfVr7oqPMqQ35Xx8lW
6ORt163d5LO9+ffKMwGHcd0RQRKDX+4ZGCoqt3O72CmNX6r63Wp+a/nv24dvyeGdm5iFVakiDUUe
DrGTDD/q6qNnneR870YvHv1fty2tDWY2ybEHdI7SYgx/2EAD3bHuXytrjaRsec8wYSgu6DQszV5H
KMNk40QC74ikzd2+3RhkeALjmBlrTfGzqPs/a/NfS7OoW9CRCnMzLHUN7CdWNZabMBiVexm84N5V
uJ+CTEaMIed2hK21XXFbC+sGkJJ4GDpBEqbzgSaum0PkmkyvpgHW88R8BKh4dFPtrgj1L6kq7G6v
3l8OoMszAjppaoYEwgLxx7zdxVWsYLRar38KPNlOox7FpC+CIe1DtCOyjYB2WeV/LazSNoo/SAxs
AvE+L3+ZykcJfQumEQb14CSZa00N136PSBDiIp7C02t4XncyFEMAV+MOFFm/tFG+04uvQ6DYrvEb
JbL73Hq5PQ3X0850T+85uuIhlpoHvEhAQGquisNTHrx0yc8i+RZbXFlStBWlH7dNXW+wC1PaDCKv
imYJ8cY4PKE2YVvB3gp3UZ7YpvHaeE4xbPtif9vg9Q3FXa/8zTBB8gFdwqW3kWJB9kMNLdtE2Yft
1l+5NRY/T6ALDpG63VV2Kad5Zhi0eHwqPXQKpT+K+/H277+mZuL9CYcAQHBKkKQrZvcSfH4FOVlh
eGp6WP4jBA6OwvClNJ+iel+pTqL+jrvnQatXHNviwP5r9m8N5yxmhHA1Q+gsHJ8ySCWsFx8q3tsD
u3Zq9DDAXg5MibZV2iUuF6YNtNjPQ3pLorpEAvEhCFySvgeh/HzbDhBHvjQ75BeWZj4aJbDGD9An
OLlpSWFBiqDF7cSfilearwlNBHY0ZvrX0jTCYxLn6jFSdaAjiuB/T92x/GkYRWGXGj9P7IGT1HoY
OjXLvk/E6jMvRe2JNrpxMwaRvotoFHz1XO+fqDG0BoF7zf0FeBvdPK2v9mZcNF+VwPgUNpm8ySsk
IEBRt58SqQ/7nRdawanMZBm0s9dWdzrPgYd0FIpXAdW4Td7AVGyi6PQYoBvwUqDLRzZIqJ99U/js
G5H13Ms0NVtxJh7ioSc55KWR/9R5enmg4qtFdlmpys5I8tzctIHZHlvEszaG7qMYAgMDwpky6HyE
M5WD0qK5FTWCegw9Vdnnlds8JH6fH0NJ491YtOO9qnfeUc24B8Kx9g8CG8aOiat2FU0Zexi1ZMS3
ZNeRiOopqyTJUVZpNfDqCrU5BSlDu9FE82uXJshehiXqWVqntT87s4vvxRF1jeYPEKEfqh/QsQ1M
OUQ1KwDj7od6+VCJ7bMv1Ooh7YvmGOpZv/OzREUMJxB5yaFF09IIujFKVzu5bV4+NRQDv2lIg/yT
GV2/D/qw/ahagvAwWsW4GZTa+I4ODuWZoAYaUg7lIdKHkBWWxmEjDZr/vWwk8znjfnxC/+afUdPc
fTWSNzR1VN2SvKh2soXK1Bggy2QZbodQZ91RvUcMtPOtnEdsYOxkuetsC+nHjSRF4VGOQ52vIPZS
9jJSe2b6oLjDuB01EzWoCslHId3C7PCKdCAE/330ItZG8jpmpfkSyVn4ARkhz86oOD2khiedWjc2
Ua0qE3AgTbnLJS//UiRNcxjM2EAdc8wORgzdgaR4wSao/caWRHILg1zlEJ6O6F9Q+bUlLTbuYy1V
foiDIvyRauIoK0SgUzdl9VgmUbNrMzE9BI3IZHcJwgNmF+5I0Qk7EwHAvQGUeStrVXNEBlG6F5Sm
PBheDKWLy2tcGCSUBysXicIwlA+oaxFUJOYay/Kae5m5TdWFPbQsoxCIorqXra9FcLC8futav267
F2PJu5C6pumLXtaJQ//Sj5Fc8/oo7QOEjn39R6EZ6KAEvVbdu4qOHHFNmqpRXXNniPV4x0Wi22Mn
W9tcL8p7Q4osaBYjYVu138kxbtCMFD705aTQ2HzLaVJLC6PeNUEwIglZQyaE0utPeiqZPB393LqT
NxXNCptC7NQT0Ln4YNa8rMOOBpGwSaptUcbZB3TDlBfqRAV8jqO7b10UzXp57JygEYRtXsVfBqtC
H1cjMyKoobFtm78aP41+CJO8+dnUcbpPdOvXkOYVx39S2xoDa5NZrvKBXu/KLi1zL2tN9SIOY7dD
aqcoNkqktx8LJYrvFF6quzKq/ySVYj2opabwxBCbQ6snJVGAUPqbJGZD9DQtgHMQeYm4gKeMKqj/
1IGk2mLYdge3EvM7P4pD+Fmr4JRIqHuirwa+PB3W8vez3fPv+5kGL6JQ7t2rrmuB8RvW0NRPhYUk
UJNlD8SC+1QuBlss19CCsx301xhQVjDBMh0Q2jzqtcLISkYq+E9GoqEhJHwou9TxeilBC9mMJkG6
vZia/8jZm9npJ6ItGUJ1GQLkiWb3cutKQRYLCFL5J7wcQHd/2AvpsFY7XgguAaLy3CM6orYzLyLJ
rpdH2TD6JxSOlBa2rR2CcBT4w2Z7+yQuRCwXhqZ/fxaxuEEojHhPDLUnFzbnNFmJXZdCMXJ0E7BW
ImbhHy4tpKjVZT56g6dCGZ/8wX+Nm66988Puzxh0z66vkbGVPxSe+Fj53e+86F9XRngFvaUQQs5K
Zb1wOVQ0L3+A0beh2oSB+2SMGXznvp5YhwqY7qsmJ4pdZL5HT10V37WhNmyrxigeyySudh1wUYdG
9fAbLJfSB5oS3B3NUeFm1HPvNZOMBO1BdkApeSgdISp1V7rmuOeC+AN+vfgA/rY6erWXlyB1pHgf
aUX7ksaj/uznMEtLVTw8ggktP4LapqsvMPotKW1StaMV9d8GVuXZHVrjOTcT749bmtknTySSuj05
c1TRv8eI9wt0RVR6r3JRkeRq9YCO45NqfRQFWr+RYi3TrStE2yHd+sKXsvNwOSu51dlT7V+rtM+T
SZQnNP/snmki+PA8U0TbUcq3BB0tj+MSBTyB9E6sWYfMSPxD7/orz4KlUzWlVumgpkIB7PNyJ1SJ
WbUgqIJTrBgfMtdPbcGVPw9GcW+l8cHz3eeV2Z0+OA+iaT8EaUA28ZoMCpaNJE1FA1+RG9kjWqX9
Y0GGa9dpjbwbU4RpmQWxxVfK1kmB/O6hGX3hnrKy+2ZiXNzW+U+RL8ceNdpYS63un3pY77KkureU
/GVU+jdXnCYzlIGAcBi87ObesdFCo400/wT7yIabigad1wK91LFbeX4vOa5zQ7P3SREVwpBIqn9C
2zocEfkCanp79ZYs0DcBJsGESOCqH2QorFzPzIZUBSQSgiba/lrNbHYMSBzREE3qRoEmnRTNvK3Q
GtHSDUX24ygQQZojuouIjwuCTe1rq+vxZpUgdMkitE9AZaEloi9o5guTgax0UOUsT2waDzz8jUfE
OMedhJ7pk5/r3JxiXPmI38lrTVVLF4E10cihYEQL5RWTVjy0kWiinfokS8VwCDtFfk0UTXwx5DE5
WgUIL516ywMygfneC7lS/SKw9vIoeX/evLCUXEESkVCGRGVePpLMQem8ZlCe8ji+D5Lsfi2LvLBz
6CGhVV+EzgCei+nfn12qMmrIEdLkxlP6KGmnNH4zgpaNc/b5+SJ2wqTYJ+hPdXsfx3fUPG/Pz/T/
z7zWxfenOO/s52etiujfyM8n/5u2/wjWH9job5v4S/R9ZQNOf/wwICyW4dIG0DtVGpJAf8qNOHJt
PRCMyi6CSWA90Duj2Bmekj1P+cfhUAQAu6nH5veCC7IRkcQXU/IgQocKPWqN7DkUJHHXUgj7EcHy
/g1GV1O2CTtJ2EvaGgBytrj/3l2cHujJDJpP5xCHyArHTii4u9qhRBBT/wgU4+ft2ZkF0iCuSO8A
tCGEJr3IMC4nJw0p+LY1opOa0g7bWik4MxCiHWgZSx/9Hiq8lbTSbEz/GoR5D5IJOjBwSJcGRysQ
Rh5h6kmOt8BkkbxdSxovWZjaQ6c+fLCQ8/pFBDzS80aY0HNfeZaG+mUU0pVte+1gmDbENbjXqcSL
9ANcjgKobe0WlFFPfq7BRSaq/a8sSbVDF6bNRoJT4UGLuuAOiR35W6RG/lajpLKF4XINhiNP83Wx
u0lCI84H+QRshqzjLL5xI1xMbJWQCbeCncmprUPGVrjhzu+/lO7D6B0k92urf6fcaYveXYeOrRR+
NNtXskI8XZJNXFF5VP/0cX9MutLOiw/qm+vbpgYN7vRymq7rq/y1H6lGnHuadBoymsp8XqMN3RO7
ytqq4sppX1h8TFEvYD4mrbzZYa8QMKhG6KRPin6M9WepW9m+f2vjl/OtTVBOWD8mevqrunGY1Jmf
p6V0KsUouRcRrttrTds+u4ih7lo9Vga7qZIAISAKlndV2+n34WBC8JZRwSBNrD0iy1nvy1BS4Dsc
yl2m+d4nTzeCfV7Uw5og0jTey597sT3m3SSVmbW13tSVk1e7XNhmxl0drUz5molZqOvHSpJPtOlO
E3+hjwRsgF2Jr7fd1JqN2XkzQBf5pcIwtPRZzr4nSm236coD5Spg+XuSNDrwJaqeujYL84QBhfGm
CCsHOfruaUhEgaosVZ3GQok9HDNl27fC65DE5d1bB0dk8JfmC9cE3nF+hKuhUkpXUU6qth/z+2Hc
D8HK2BaOBSZAiRICgvmYh39jwJGJK105QdyBkj0otttDuO4D490NES1xuEkT2BWjQBF3Q5lLRnvy
XRcRbsUtXpW49qlfZ3n0okS+/GnM9V/D4Gb7NkE02s/b+gm5cdKTpKnWQMVLDnq613EDkHVwF0wb
6iywIA8rdFUhdKdQjZpt3ojxLjVb+DfLrDchJqGvVLZKf2v6VvMR4TJaC+pKsz0XqoOVubneu5Ba
nf2UWYyjRV4iF2LUn8byKFh7T3lU1kSlFpYX32oiegZVwfUjNxwqf+hKTAzp0yS0JrQ/b6/vQphw
bmAOl42gnSEVjQHtowX8S70zxo3VrZyDlVEYM0dCflLo+ggjKCeHpR2uYYqXFuJsloyZE9EHllgm
FXwyxe/0Yur+IV1rp5ulCqcLh15IVOHA3HAS5qlC361HS+rE+lTGA4g2SqdJB/JfTP8pdMv7pVeB
Z5c5uKbeyOTRJtJa61O8HiRlyCkjiuIe7UbzcqQydr4f1Epz6jvE2CzPO0ml8eTCdPvmbX1haF6A
HMZx1CJXbk6CtCW1MsT7Xl8Js66SKDAhU38kZJAYEMHt5SHW1KRXOzOqT3TitxHU5hskLWr1uVkr
pi64i0tLM9+PaFSdjUpQnyz5szTuNHpm+1c53Wv+wYzI0uuHoL6PkzfDs2YDnHl+YdCpAWiYDRVt
PCa+rt0P1IOOtw/v9bnS6afhCU6dk4fi/CUuSn6gthLkVy7U7WP4JfG2tw1ce4dLAzMPl3hlP5Zx
1ZyGSCg2SEa3m6BNk1chibp9RKlgf9ve9SkjvIfDDxZUGTWYOaLZNAUpiqKaAb26r6ThebhFGzXd
KOmh7N5DFaBPCHD6i0W4ki73YNCXPFiMSD5l9WNYHHzr7XNH6oOkHY8JrtD5eyjvoiQz1Fw+ddVj
GO6BAUrVflhx3wtOAToTeeIWN61rkQghk7wx5Z48DSJInYdE3hrhSp51xcT8hqg8Mas03ZVOEbLK
3gYeCWkth7VmYnY/DFVSp1aCCVKJ0fc2PJbRymIsWJhSxXAbkKS+RouYcSpkSpGOp0is1G0aR8dU
pqVB18rX2zt40RAlF/j34Iu8YnyK5FigrDSMJ7PMj6MsP7Qe6fhw0NeCjwUXCtfBpOIuQwZzVd1p
NIg23LJiREG/M8fXCnJSOUg/qJTNemt3e1STl7x8bPDoovGEPlo6n68CWd/1qy5TrMwBgoGK4B/N
fe7rr3pzDDJ3Y6zS715P4oW5OVapbYIxSwrMNeN3PT5mdMqTPr09pDUbsz03Dmkfa7KQQUL+IU7v
1O6jr3y5beLaPV8OYxaW9L0GQ4rvZo6gHTtzsKt+5fSvGZilXEJdKmpZguVvaMNDVe9dMV25Ya4v
ADzYlHxQ8THXBGaj3OqhmvD4M3pgrMAx7jxP6ai0GHuXQtPKmiyM58La7LJWa7evQNwA3da7nWGG
T75mrVVFF7YyFUSSVNOLbCLquXT7FNiDwAsMugQTBG6dtnrWQjAYdlE9D97r7Q2wsMfIUpNLAl1A
tXdeyGjSqmoKn+5dsuloJN+XoEeNNde2NGmTC4A3GM4pIoHLAamt31RqSRNyrRw/au7dO4Zw9vXZ
HhalKqpCia8D4XyGjPhJyoQniJDXMqJLy4Lu1KQxTp/zFSt5GgwVissSjA4U7cIHLz6GaWhHAgST
23KNa33N2GzK/IKGF6MSeSmo32ApFUfBluMAckxxo2q/3WqNnnhxH5wNbjaJeWZ1maAzuKhFU8tF
6Jj0XOCtEB4sbwSiarixadyb77akMkKPLk+YCPQyes3DCeYioF15e0MsWVEm4C7MpxLP0mmsZ+/v
IIeFStVcuAJgZuxBXH39374/CzlHxa2TNAhCJ5HFZzn5Vsfy59sWllbjfASzx4eYKT286IzAS45i
eJeLhyBbiS2vL2d0LicRcYIOfI0xc8xGGxR90rLgZf2pTh/ciMZSlYarILcRvn6H1zw3Nq3Y2YqY
GpULdKLwMnq3HTJzM/y6PWFLx+XcwGzJIX02Oi+QoQgQPvba1gt725pgyjl8GqAEA2Gl/ru0xZAk
A5dDIIWszMwevYVSyvvTd9z74Vu85mnWvj7bYLJYZ0EUtxAbCar9lBdrwezS2p//+tn2qmnv6iSL
Xx80xErNjqxmJP5ovdPbsx4UeM6maVq2s3Uf1TQx88nQqRN+mXsh/nF72dcmanZThkJqBKBefEjV
7aLd6Lvbn186hqTwpt4K8PpXAayRpdqgmLHvjJWxVZDvSCvDHpU1XcOl5eARS54BTAGhzGwzdYMH
ZR6M805oHizrXhJfFKkDjqds+vCf2yNaOCfUDeAfY+eidTcPLbKw74DPDZ6T5hq9j91+qOV7sa9e
pTy9o8p7TKLyzZAMkrMwy0JDMYEgr9KhkpuKRWFZniN4WwGAIhTSd7dHtbANAFxNFUSaBwkyZpdl
lJi1EJAFgGvJo9h+lJBEebMFWmtgniNMIss5b2tXFKETAjXzHDe49+6tfsUZX2804iLao2ETRh+O
5uLLcyL3gSnoqtA4uaTbgtcXG9NsP3lysuK2rmNl7NCMAD5MorF0XnFVE8jBIfpunSwylSekk9ot
yePCdvvMOJRy263Ym+OuyElOBtkA9MrSYmHOwgptFFux7L0WUVvTdpXM9hFurH8FxmOdn0qvhzli
3NTS/q2rxQMQMNIkiU7Fbw6AihsuUFXrWic1xrsyS0++n6y4hoWs3WQDqgNeHjpEJTPXY8pQ3gxB
3zpxCqxLsIMq20j5XZZldpzWmwZOgMAz7T4wbDVZA2f+zT5evnZpv0BBTp3SNtegHTg/6gL4e+0g
JfqhD/xtVJpbSU/3QRve636T2TDy2YWi7IYUjL1XkrbUE2GnRugy5/nvPFD5z4FoF+2Kh1nayoB8
SEVPpcorElahGpJs1Ira8URF2CRaqD34vgkbvFtaKynapd08lZ7JkPHuJ5y8PDWhqcQV8gKVA/4/
gwWkGfcxxIPD17fvJjwXEIip4q7Md5NvNnEg0NfuJHp/RCfvRRLilbh4adL+dplBp4N29jyb4Btt
Kep+UvMM30lGaNN9AfPvypa99pLU+SYoyX+MzLyk6RslOay4dqz4sZU/rDUiTht+viUBchBOkqm8
FqSAaUqiOC03jquZsJr+7mMIGYMfmQrNnvgs0dJprj2UF0d0ZnIWXiQIkgy5KDWOkksIskmfEqV5
hys5H9XsmNe0omVBzKjE8YOk3adrTZUrQ9AnVO9ZhJS74P/1kO976e9E+ZXL7/n9ZF05jaB44OK+
/D5YS7lSxah1Wjrrwzjapm/XJGBbsd6kd6c2tDmJXRyLWqGjpOWE5bMFccLp9um7jlgA8nGPoAfE
HS/OgyOpKg3VL5SGvF5wl9D1UJcNL/D2ka6AV18Jf0TS2zkIubWmdkc69zB71WoaeKruV4mFzehg
9V9j/wm8tR15cGgE3i6ov0VFeaeWh9sjXdoKoPQINsm18NfMnXW64Uvo2zeOFp/8H/3w/L99fjJ/
ttP8QZPCxho5n1Al1z9g1r/9/SUfRmw0ERqR773iNa4nEi9l5DDK5WcAbrRw9XY+rLRULgYU51Zm
AYVpKo00SEySaw7xD9hR1GPietqnoiiFp2yUUjgsetcORv9bYFXg/ZUhWfkNS+uErNhUbSWKvmIm
U1M9p91Gb5xIhR1qrwlrOJ/lmfz/Bua4GROsHy1RauNk+jaUt7J5eNdeOxuDNbsLBMMLxL7nVKl1
sJMrGn1+394NK5NkzdaJZF/gR3B5OrXxU/vpKu/5PB273Jbkd3g4XW7mMgxqYdR63OadJHPzm2t5
3qXYYopeFGmS1blqDTa0KJAEunwczf8GxnWXmNFBl49K+f0d84S8B0z8E0ZtHkbqHVLeRYP3FN2n
4F7M3+E9aT/+f5+fk2Qo8vgf7ymayX3TxYcKBL4eId6TD0+eBgl5sxaVLa68AjwNsm6iL3F2o1lx
CkIN3ifHuguqhKBs7da/fi6TF4c4hvYAmsOu0nvimLllrFu5Exnipmufw/LYFMVRbFx7YvS5vT4L
ZxGM5VQq473EcGb3Z5WDgm3dqnCsTKVXpj2IgNXTVVqpJb9GFv6/ALBZnCHnFrrwdVA5RhJuCvVO
zZ+stN75sWyHqmPU+yh3Rv/tkS3NiYQ35hR1XmWx/LgoU0nD6MRqVCK09c/tyVs4RGDgobBSEIiH
/2vaKmdXTtdy5ciNnDthXG2C4nsFQXgv7Nvgf7QzLeKZHbQGzM6TlNxR1b04sc8+BtZBClYes0tb
gTTGxLswPdXnxAs5nVFJUXS5A3dUnR/jcQcj3+0JWwh2yDAAOpk05GiJmXlNAb7xsnLZ2jGi4Jr0
YmanqN325Wc/OwZrmMOFg3phbBZvuKEYi3CKMWuDndNDvKa/tHROzwczW311CCIP7e2cNu9nK/k2
FHde9U8l+xQwVp5PS/sM9AIqvzwEpzDxcv2tEgyDa4mVo/g/jABpReplqOUo5a/by7M0Y9z5RIcT
uvtqP8s5IuxdX1WOWwu23URr0swL36cwwgajm4Li37yhIkpEdcyscHDar7L0EGTHN//8qUWLDBNv
AZ3mgMtpith4XapngxM/+vp3Q/3yjs//TYkDs0bJZOYqg5q4Ng+t3vGCL0UQ2sP4HgNck0iYgJO4
orrpycSY0ij3Dp0bG0HY9dVaYvya84UAEnoyXrCwvkBaNXPDphTrfVLpJMgaS9oHavmRDuYvil88
9S18CEFrV0356A6CTcHxYeq8HUhsmT0vg2y8o1l3I8c6zTblP7mqO0jVvT2IP/996uxy9dFcRT+E
VlmVXJpIr/UaJGhpC1J1ni5WfNwVYaNaG3rf50PrGILxVzO+jlZWcdoGszwB1e2/8TOwpqt0Slhk
SdeUQuvo4yhtBq34aDbJXVHUtuFHYPmqfnt7Xy54BwwiAof2BWDneQxUyUgpWW3QOW7Z6HS+jhBJ
FMYmKKNjX3V/bhtbmr+/uVUD1jPK6rMN5Mm5HzU6mVzDLodHK1vxdAt3EOPgwxQ3eU7Nb1TF1WCO
q8zGGfNdGu47YauuZTyWpouGVZ3kIlBODtqll1CUvDYTKW6dYZBOhp88NyGCkmP80mdrSdRFU2SH
gYbTIMtxuzQVog1S6WPSOqEafi1GpDrC+JPZm3d1o9y9Y124t8Gg0Y5F0vDSlEdaEjbLsXWqPLZ3
OX+7/f2lAE4BfUI6eAJ9X3H5WyoOwG26zokyVbLFpvvQi8XEpnGHcs14pCNj30rRkxYqhyFO3uEW
UDKEa0gDMcLdcTm6KIs7qr1N76jys669hJvbg1vaddQBqOQRAcMmPvPs6CqJZdINnVMh7pL5P0T1
5IYrJZClg0PnA1pxePFrtq22rNKBN3zreLW+/SmQzr49hqW9dv792eWXj+SuLITISE+Ex7FOnLSO
fnRR+8miVnzb1OJQQMOj8UNPAgjiy9XIICf2xjHsHLSs2uhO9g+3v7+4HCSip4oR+uzzSypwpV5E
AJET2jzK5YMSnJrqHRtqynX/x8T8nhH8srSGCBOpFdqqDwnXypZaWg5QpyIkx7xA2FOzORoESehr
fXDgyjGTp0F+6po7ceXQL02UpjIGXqFEVFeHPtKbvq+bwWnkZ7l4roJDuQY+WlprvLxEg8t0+v+6
hbOnhwQ5URZo1eAIwauwafqPt5d6qczE8wl//G+r3Tz92SuViFpmITqjUSRf4Upy4aA1vIMXFIoN
a0y6I+893NdjpG+7Ns23SVoWz2VvSSvnZ2GgUEtM2gjIxwHhmvmANFcGOFHk0ZEGcmxWbSfl7vZY
pyWfBQYXFmZOrG+qztShnnGKcl+VG0/46EqPESFOYyfRYyeuDGihmw6k7dmIZlvQF8DDuaE2Oq1X
berhiwgLnIFwHH26mr+HDQM9pxevHvZN6m0KZRf41cbTXSiUUR7pD2nsZOIa4mDhWPCKIX42KZbS
MjWbZcNMMzUQc25EOXtMjOyu1r9CRQ8uM/58e7aX1pMoHXghdy+cITNL7CtRS1SXBF3ZbrRkpwZr
evELp4+hwAhB5hf5zPnt7lsKjZcGsYonmJtC/hALT2KZraziwjA0okmEfnnRXNPUdEpFsFRR3+jD
H7GdrWmbrX1+tifDPjVCIw5acEXepjpkaEy/eRk0gi14WKaQ+wr7UfYtChqZVTvVsAn30vA/fn7a
b2fuyQgHJShyPu/5sBOdWm2NsnZpgs5//2wbxTmMLnns1k4wmvbwbQzXCmQLu4hCN5lRoKNcpnPI
oKiSouoQC6VlatObCAE/1P1KQn/RxEQ2iAIP9+kcLzj0StYNEFI5ZR4cUvwqNFXZOzLWVOuJD2GW
hnp5ntQfgsAINOjAnELbIDG51hW+tA7nn59F7R5q2sNoCZ0jedss3bznmFE7RuxuAnFcESDHrdGI
nRwRYNb5VuLPSryxtAQk2k2JGBNXMc/gGH42AhTTeidtN7VnV3Cdv735n4oNWTV0toBzXXUitX7v
RkY3kp7QJHuHzuTboz6dhzPM4ZMrAvZyedRa01ObVq97Bwa/Bt67NTbRydXMrkea3qg3QTAFs8Bc
9IInoR4iCcEz1vswKrWdK+VGCT6Y2UNIU1XUr5TzFm6iC3PTip15DvLFY1+5sLMH4+an+KNq7Vx/
z4zBBs8lTIb9qpUqbstW1EZM1PF+TA7+623XuhBP0FjHaaNZy+JdNLvfIdej8TUtWPBeEh5IHBp3
kW9Wv2VUIWDMMGEthVvHe/Bg+NyNUeG/+UVDmo33DNZR8r7KFkaWoLj9lKvpgt+iZPdvpeigKH5p
YLZESVPXmivIJIOeB/nB74+35+/apfB5k0IL2Xsup3mNMIUPSKkinjFGR2VF/SJrb/a7lwZm76Sm
TTQoS0nMqOW+b3dleOrlw3vGoBOhT/jAq5xkF/iFWZcm1HLFkyec1sh+rt3WX4po3kkoyoOrm6Xj
BFWru6RFkyFRg8ceeQzYB9qAvFn/5rwPOYVpK8MiaeBmZu69LAGoamXVOImYQdMaHET+9MNaQmZh
yeFIQyiQhyWuxpiFC9ZQBSnC87VTn3Q6tGRxLbm0ZmAWLtQhRJZqrGCgM7ZoDtj+moLD30fdpZ+k
/VkiwU1cpQFxnJlovdovGwsTYebvBu051z7F1R+t+5oMd6La2F5d2EMdQbEb281Qbge3hPBu/+Z9
B9ucKEtkayc0xOwyIAGVCoOZmyeh6GzTLDa6tlLZXdh6vGgRJIA2Dw8zD1pko6n6pqkN2OsVW4HR
Nc3kFy1Ot28fyIR5Y/dxsV1BoMWusdQ8LoxTomkbKSk2cb/WAL2wJ3g6I3oAroNLYI6vg/+08l0r
NE+JnttZoqC7sVK5W7JAYg43RoMTwMnZ6VECqxMFKbCmXu6pLaR9u6cndP/v92eOzBAyV7PQ2Tup
w6aOt9WXt6/B+ednmykQjbYbaj7f5Zs+STcBFGrvsAC146Q9YYB6mibw7LIvvLrLY7hhTmWSbJIE
/N5aL+jiEpxZmN1VZTlkXSFjwU+fx888s28P4Do44o61poY5YkgyvLMpKuS8Sk3X5/Nl+GFQhQiS
Lau1dUH/FZjNXYkmrgTp3G2jS2M6NzqbNTDG9B2XkXWCPRMJb3GTrnUGLB3ycwuzWasjuRwsDQtj
DFfcJqiOwdvDVmowU5shzKHgaOdno/fDqKoo4Z8GRbQ1xJ6tz2+fJaAFk3aABFuiOb9T0E3SjMY1
Tt0m6z/V3sfbn5/+95m7V84/P3P3udaNmtzy+RTuEUTbfQ0uo2Nkvn2t6fyj5X9i14DjcnbEA09R
4k5N3JOY0cP8pKU/bg9jYS9dfH+2gdGiAsdKdu80Khur2Ctvfx/yogH8S6qHxM4VOk+duOK7sXRP
Rv8S2kn45vfb5edn0xN6ZDHSls/D0NI0tjlulbdHoxcDmE1Q3GqxOjZYoDei2cVvbxlgAIQN5BrY
TfSLXXrAlkxZCMG5yz0n2kc1Elf2z8I2pZxKlDi13EFVNLuCzEAQ3bQv4bMHHmWnnrZNstSpasTY
5HElWFy0BYZguk2pRc5p2SQ9iGEi6wh3rZ9V801TPrbyN2ENDrO0Yyelov9YmSc05FAwkGTGymgm
W721KEe/Y8m5jzh0+HZeIjP/2tM3EfwfaV/W20iOdPuLEsh9ec1MLbbskmyXa3shyrWQzH1f+Ovv
Sc/tbolKiKj6MOjBYNzIELdgMOLEOVY/kmPs5n3kd13052fu/PuSd50r5ujMHwgYUCBbc7DEX1wQ
Cw8v3lAAEWN7SS9QtBNp6YAuiWOhfffZdx7f/v0rt8P5533p9WG3NsSSUrhuYzpkzht13kxN8URb
W+RFoBxISBtvQLn80GZd1VqQCT1mrNwaQn+kpfHx9igWBy05cFQuwdkABDmmypVW2cy82ixYEBzr
FF1BwqNR7hobpwx2nkm3YBfMFcu+djxwDSGniDc//pFWZXJ6hw4GxmRoNvRkUyhcpKBvOdVMEXau
juw/Q3JtSORT1g8TDGn82RyfWNnGVgeZ1jE4akTl4NdHBT2ghdEDHWTSqExXK2fbwGa2uo27GfaZ
OMzez9tLtbYbEEOjwAyVVxB7SBuuJrQnLdKMCEcSZGzCCgyPty2sTBka6xGOLGnS63aFnliJrmWl
e7T816Te12BoY+xLovHQKRWmVgYDUxYYSnAyPVeGEJd96tOmGNxjD/3KF6f/enskK+uB6immCrA0
F2RYknNpa1+jSZN4IDc1Yp7/yIvy3h9PwVApbpb3bSQdIEjYLJcjaOeXXrTLq8v0Oivzq9E9TkM5
h4VIDikr7nvXjVk6vU3jqN9hXl9NB0KXbrH582GiqRM5PIiigvtLutdokc0m1EK84zAV98zeM2hj
bWke/LkfchcYNtCkaJG8yg8DI203fQkzvbGjG6iW3B7F6hyef39ZzbMHkDNOyLAQrFZjFpt02jnt
3aif9Pm+rKuQ5lU49HuiYi5Z8d8Xg1oOw5lR0bplQhoMSju6wSfAyMZPt4e1cpouDEhBDfJhkzZY
MDD1c6SngK0iOcUqHgLeiP/98ba1lQPlvtOI/08wQn7HQ3uHMMPFgdL40dW+1VzVFr82HHBHgN4d
WTBoL0lHqigmv0Q/pQaiNIirkVeHjqHjTFsDCiQphJtuD2dtdc6tSVsiTYjf4VGpHalp9GFG0V5O
0wPoYxXTtmYHESEgpRA4X2iXL3dBXjCiQ3hHO1aNuOur9oGj0TzNVNX1tckDthHtebhjr0XH68Aa
BUSttKPJs5Cgb/SINMjYhWgAUTiklX0AtDdSXAgY8B6X/ZHmjmnW2hroa+wa2bYoDRSudWXGwIgG
yho0ZAMrLavq9EEGtSc7D46QVYOmbzFvjHl3e/HXxnBuQlp8r6hNh1cFMjpPzAWzsmJvrXwehDVL
Bz7qRNc8KLqoNRuSTv4RzH93TVlt8pwp8oPLfS/dCijXLY1sS+h2hUcTCD2ngeFBE9haFNivlQuF
qq0VoP3rG2k/tMq2jLUxnRtc/n7mzSBDOQU21N+P3ZeWZhHuAMW+Wln2hc8eBGkLA/JVmZbioQ/5
nwI0CaAo0fZBGmrWyx8vO5D3qKugvOYvapqXYxjGZCxGy0Kb/73wgPvY3/78yhkEAx7iXEQc6E6X
ERF49eWCdgY9TU1hRX3nhzWb9hW4561qaZgTH2/bW1uSJYu/NBehC192LTXkwCdAhthp9A9TlJh3
f/F5kCEsnT7wlDJnKorCfLL7hp0879fUJWGg+PlrC47v/vt983I1ZpLndCAVO6UVxKfcuYo5GTZ6
Z7eKF4HKkBRBlQX4I+ocA0FhsMugNxW1KvXSFZJitA8hy7boB0PNSX51mML1udeC5KOc6Lb1qoc8
rfc9dN1z33yAtloWohwWoxWpDgsUL5gRIBM7o4n/9pq9Z0Jlv3D2O+RHSUJpb4mB0JPtae2xtVKn
3FSW+RQEBFzFmZNuUHSoDvaEINzvnC8ZdbuDAHttWDWz+VOvVfzBa47q/AdJ91+dUpF6JSYGl9dW
r1nYZR/BnUzpyVzIrgD1H4XiYbYC8196uVAyX6RNoW21HNQzX1Uimiw8FwcjwMqD/eIb4EWhZ9Qv
E5r9Q7sa2p03llVk+DXd9mlQhSYk+iLR90NYN/kU621Vx5z2PMaD1o6ThGcHFJaabWCrmrSuVwwM
zmDpA4fKgk4BnOryxzYkoJbWzORIuqoBLsIwICfl/bJLrdi1cxNseZM1ITEo1CO85vegFV/RsEb3
wpudY2kxldKUdFowYagRokKIjhuEE6g+Xf4ewGgcMFSir8cvmngIuqjouh06MhV3pOQs/2cGXTYo
PUE+HKjDSzNDUhEfdBX1iaAslPZHnz3ZwX0ze5HtKRzNcpufnYl3U1AJQPUAEdiyLS5NeS6xUuJk
9Wn2LRqaFqg3IXyZDMEdy+jT7QMoVSr+ZwsoGiB3UZO+0lXD/48AvC4wLCcEdfGYb2geWvV2AB8n
V8QAkv///7bQSITcyoKQk/za7Cb1YNO0RrT3qtdF6Fh/sUbIlf5rYPkBZ+dIsMSErlpSnya0EPvD
wUi+2vrWqX9VliIgW9sN55aWTXlmqSak1MEdWZ+cl3SMqyGi5Zb0d2JSbIVVOwAMW9jhy6NW2tw1
GQAJmVl9ohbIV7tR3/OMxC4tTsI2D4FgCnurWw8ULkuKbaWpUHNZppcDxsWsH4X+w0ABpuvfDPrj
D3fdkvhfeJ/Qt4YHgPx0qjsgNJ26yk7C8B+8wgh1sW9J9jKSfscy7ZBYKoA3wjIsycWpgk3AoqG4
ZgBYB2zm5ZJlfj+LCuM7mclkbI3GNaKytex96Xr5rh6ou9EyIGtZj4c1mb0McNum/OznZDggDkti
rRfBPYMK99bOqYgHm7tRkeLytwKkn0wxd1EDtMXWDvA0A1AztiFWmdKx2wTM1aKE+kOYcM2KdSsx
X4bKg+qHaLvQJ824GeyxvvdrFO08QGjCfpqN3YzHawhpkuJhFmgvMznvP3RJ7n3N9EzbJKVznLvO
jJAyPlTptjUQJvhd2GQv5fRgjOlzU3p3n9lGMPfO91Apf9buNOgvu5p5xwcz2+AlLjaVGICmN3TI
ZI4otvamA55FHf0oApMbpwy/d5poEvMRosJ+Vvbh1PZemFSzHppmZkQsL9vQ03xrl8w5xGzF+Gpp
WhdrteXGedBW23YQPUZETei4Nk5U44bamQn9mBbC3YJR2o/KrvXjqidjpBv0l9dlU1zPRbbRSigQ
VPlC3NMzcO1DL3aroZU/NCf8ARz5SQy2/zKcrcYKq6puwsnNs32pB79KDv7gOp/trYWUZ9j6Nrsb
E2hcNZTYsZVaJpRhUBriGR5r1Zg1W90GXoaZ3IS2J+ORPgyQCq65E/qFyPZVL0hoORghJHzNKHWz
LC7wk79AdYHd9zkyGYB59FsObq4jcHOMhtAl/KzrPAGui7vTrg26ZqNP7nAAEUSFo+VaYZIIe5/M
TbsBkT2IWwHo5ae2tn7Mk6N/RbzT3dUJ+p3YWICjGC9QxQvAvvIvPiCUcPtLi50JE8uhOfNjgmQV
GYyhOLG2eXCmOjRZ8FQNX8Ff/QAivTAptafKtQ5eAsmoXQZYHARan+d6p+siNsdsk3MLDc4JdgB5
zJsgTtoxqh0gShnU55DaEXMajwkNU1dHX+LXPv85Gno42lMk4F6K+2pA/szPQs14pOkHSFTDwSHk
IR+h3IyG5qPJHBBA7riZhZXtPOMJoZiC1RlYVNmAI10eJVJUX8wZbwSA1ejE+mmhppNDBJeIN8o+
aKWqAHMVqiyzfWZLup+8jtbYGotiKjplwKA740jMKn675SOSn7swIl1NTLNJkpUw0jqfveyl9b7e
9t2q7y9XyNmW0TuDw83h+zmrw55/D1R3nsrAsmJnBkA81RJzxIqAl9sTYaUSX72646RVkPa8Y6c2
BYSlwLMXQcJz6cRu87F1FPtKtdZSEJcVk9v0M05W75GoQp2lgAR1q73dXgyFFfn5VBViBI8axpLW
UVs/D/UnYiuiNsV0vbcEnS2H1TmgAhIwUf82/DAtH7Q+Nv3t7XGojEin0PfS0oESfHHKQJZjbQ2I
hTaRq/8fZ0sKAUQODeZg7IuT1kfoyYcEhDZGtwdiqFZEWvc6yHuHJXoB/ind3qQ2BNcQ2VS4MX1r
47sALqMcP4W5p+dROml4Y3e4fMsigypP236v0/yHwfwvwQTetds/bbF85RjQc4zeBeBGECRfnqvC
mIPMdlssZO690uZkeeNmsr8ivhi4HQUJi6xRUSdZnYxFb3Mhj1iwUJcm515UZkvT4uSSTW+CDXCX
/bo9KPk5CnwEsnwGaHFAvuOD/UjyFkMNRK05uenJm+s7vzugSDvSB17yqOB7vSy2bfMFmgVj8pD3
B3fqFUivNWcFjgeIGqEmvWDhL0dY+mMBvS8zPxHv1Fs8RDe8YtlUFqRl69OJETGI/JRZcQN2SlUZ
Q/V9acMiziN2MeP7UC6PBYi9DVVpc+1wn83RuyrlmQdBmaTLOkvPT9S8ZwECL8ZCroMk0eri27th
bb+dW5L2Wztbw2RxrAbTxKY03Y3tlFFmqhix1geElAOaN5buB2nRE92vncG18lPfbuvhiTr7hISZ
SvJn1QoQFTbaOUH2KmN09D7vUo162SlxEfGW35vpudR/9vPz7TlbXX9AKdADBBlH8L1d7uDZK0bQ
CgZ4i33Rkmj4w+7j5XwCdAySEh8ghwCo3cvP24S2rfAqzBV9SYoP+LcV52Ntzc9DWGkxdHs0moB0
CBeC3ehvZsTSKiq8VRNgKUFJFsj6q4TMosBAoKhenEYW+WWkTWGpav9cNbE0WgKkvfAGS6PI7cqv
vADhAiUfRP5UWV8bU5FmXFtodH//a0JyJFOnz8D/LLE+j8G7SlXQzfUhAPiKJ3aA5jjpdgXPKuvt
gBanyk3DkaAqgrZco1Txba0OAxVKOFt0Tl216XRgcUs9LSlO3GebarqzXBV2xVw7eUtP0z8mpCPR
9hS3Z8+LE3JvoOho3PnOb207bMyuj9mIh6E1F69jgfPSiWp8TMHSsnfmsY3NpGGhPyd+KAz2zUuL
IESZaIjqlulRlaEQBf3BKprriW+Qj3A3HhDtaCQkc+yN6AYIfLyViOGpmM9VkyatzWQzm8N6cSob
rE2LDn0F5nx18VExXjqYV+oJUB/PptTz81PifO/mNHTLO93MFMHV+ij+NSJHu0Oti5YA34e0UWoA
TW1EOrVVpZF1I0sfA1o8r5PxBbiJzalkBTKiQ3jUO9XlsZzkqzAMwJh/vi8dw4SQLqlaxER4HdNi
N/lbEo/9vfH1z906SOn+NSNd67pFxrKnGEafv5HkwQl+3/6+XEF6d+xnBmS4X5ECQT+3Wn5KSXng
IAJIbbEBG/1zXhuxM2Ubj5j3KdG9CK17G+YiD2arOITXd92/g5TjS8/qu55UBLFRfXQZOJ7I6+io
uBdXNwTQZagtoNBwVd8nVBMN1KgKcEMgu4dEhOU0f3OHnZlYHNJZhGRnqQnX3BQnyNKH09SHxIMS
ieoBsDpbZ1akO8ZL2NBVAwYSjHXUQEJwAC8dnba3N4ZquqT9bdLZISaol0+OiBG4jKoW9VXnfDYK
aWMHoula4gKtXEyf0yBD6vQ+KD+mTHF+FGZkDuzCz+HZPQwjRSpoKs1QUFCPmG+T9RcvCLRk/rO9
5I4HVBkAhbcxHijFYjX4Qy20H7eXRLHwjnSfcYJGi7bCWBqj2gwpwtWGx3niK4De62b+e2BKl0wO
M7k54oFplI8CgI7M/GhwRb1qfVn+s7HsvrOT4qZjZxFRF6cBoKuke9Q0L6LZvLFHpjiT6/v4P0vL
aM8s8c6l1cwwGiK+AgX6uRPI6d5eF5WJZbBnJqgXNLPWw0Q5izHUmuq5gyr1bRvri/LfE1xae6oL
3kIdBunAfDP9ZM22mxS38tqSQA4S6GXALsCsKR1I9BHQMjWxgVNjR8osRD9KUGxopuJ2WLeDdjAQ
eCzKhJL7qoKRBm7hYySomvR9HnXuEJbzQ8VPt6dsbVlAIvGvIcmD1bbW9U7lwoPpD40H/sb5D5kV
3+/OcwvSlE0zEhFjCQuBcz/NeDr+xUk8+7784iYN2BEKE9/vvB+6+dmqD82g2FfLJMhhzLkJ6alt
cgNqRrmH47GoWCOrVQcPLfx9r33FKzOq+59/sSjghkFx0kRnoNy3JVC7GNC3hYM/fHZ6N7SLb7cN
rMVlSzsSerMXMl+ZLzIYINqSBznkDQ2wijm7gX1nQxr3wVtRqkKK1clDTRdyp5CKMFzJU46j4aeJ
gwel6R2SNnYgU/2d7qzvpvk3W/nM0LLVzzyMxZNqTEwYgtw34qNJbG5P2upAABVdHuCLDq3kJFGd
qUVQuvnJsMqYWDTKqlNRvM3eGGnjXmOfbptbPZlL8x5a98A46MnmHD81SgifojwdVvTVyxSbbHUP
nH1fcshp7lqcFEs8icqVtqgsT8E2rY9Vqpi35YdenZ4zQ5Ivs/vRyriDgZR8Dkv6rGsFmOwUmXuV
kWXxzhbf5D44HzwYaebmdRjaD9mMpmlD9WBanNXVWDw/AKUEsrwgV7o0Q8xSN2orR+5+TrYpyqzl
T13k29qDvA5QY61TbOaU/M2lc2ZUWinmJk1jDktmOTgxCFPONK6sInasNr695VYnEd2oaJpC5xH+
+3J0TRAMZFh2eGd8cFoUBXe8VxzS1YsNGM+lw2RpX5M2w2R3ZVfpBjgAURggwUMD8lGeH33/4+2h
rJ6eMzvSfgBhCyKlcs5PlRZ9Brfp33wdPA2gnsDRlDtMdDqT3qc9vl4bD5M9f9SgfXnbxOpaQD/p
HxPSoo/cE0bNQJYovpjsxYEKtatYCpUFaSn0Ya4dUcFCSp9y5zT0Dz5RpOHWTWAUC4MGiu/Shuq9
BMpd2pCfhuBNTz6NA/TUP9+ep/WF/s/E8vezg5+NeUk0Y8xPo3Gf5t8rFcHA2olf6AUhaAUQAMpJ
l9/XmJ65PkXcOnf6nduO4FYO4sD4NDu/y/EV7MRO/zevvnOT0qwhhayBrQMvZE7rB6Nu4hwgkck3
7pspeb09e2sLhGgWUCGcR/RMScEZWgq7wfMEgjMOaEn93WqtEDXP20bWlghMkOC684C7u+r68612
dtsSU+iT8kmv3DvqF6ooY9UGqmLA2wG1DDquy2Vyad+nGamzUxqaYqdE2619HpR9HmRaUZyAgtnl
57t8QKsVqvUnJ/jo9EdTcdjXPr9kXJZGMtu7aq8Zcn8Y+gLnBMQo+RSmqrqB6vuSM9GmKksyCm/o
ZFu/CJVy4/L3wUwGfCwKrcBZQx3VlA4JokijZe7YPTItCz3/rRzY5vYeku8N2YJ0JiyoJ/pGNXWP
6bjXqw9u8No8pM7uthGZwAbzv+D0llZ09Lqh10kK9CfIjqBZh3eP9WiA3YVuZ0I/Glaxy9LvOX3x
WXLKwImJqPpe0z451lfAvVjY52mk+CHLhJ3HGcsPAZkZyguASaP5TtpvGSTtjAkEjo+kDp5yPfje
FaQPU05scN8nUMJw7ybb3ucJ3Xm1/maxlIUOhHEUGQjZ+b3/DJSyQRKL33PVTwSm2xoQHvwMgw5b
9GzshtZmcTePr1PFAF1KUfb3nZyFlvBpfHsO3pNBl3MQQFQALTqgplsA2NJiUItkoEvqm0dh23ht
D31+77XFYyP8GXTwZKe52qeKlv5jNbf3YBP91ljDL5s2P42pfx0oEE08IC+6z/OQmLn+gRhds21Q
n92QeXzOKsOMM7DyA6kn4oZrd8wRIZumbemJeysQH3CdRV4L0teeo04xFbveBT8eAQmPPQeHWkBu
kFfeL/R8PTiDkcQ9D5LIp3wrKmfHAbQcUpSeAAffQlrqLjBxVej9S256LNK87I0afaqYsutjiGAE
kRUgtMDXXynaBD0Rli+y5rH9lNN7iyoQDtIZXEjPAN33l85acF5dERJ1SQLNt3Hpo/DHJyfDHAp+
pE4aB0H1Z4/6K1PLSM9udQMQ1RSXIDvVnoXmv+8M/LBEdcqk6Xo3slDWgKEOhw0UupdGvFnodGwF
ObaFGTnAUqKCdXsPqyzIfpdMDqnAs3cc+tMwbxL/0//t+9Kt1zVpwjIX39d/5UnsqPIeqp8vBdGz
7uZd0eDzBQF7TGRXf7GhzhdAij7cNtH13DfIcXQPbTbvOptEafKU2SqRx2UezlzJ/1YajWsAloOr
Udel7VSQpMpNn5CjQx614G7EafV7I6zTI7FVYoyrtrCjILMA1hFEVpe7iluTDjoWW8Og2GPAIFtR
PVXdHAalsTE9RSly7UgipEJfEFiLXRA6Xhqr6kwP0DmkHSEvvEGOalPZ5DMrtZ8jrRWX46opQMlR
hg6g+iVfSXyo+4LbOmhaWh5Z9MFs541JHzKAYm9vapWh5e9nZ390OCh/BAyZ2T03izDr7kqniybv
zx4n75sCtfsF/A/+3ys1jMruRuDXwXEiNHZX5ckjqjn7dqaKJVrhEQcq7MyOtCHGHh27BL4Z/D/B
R5by7yNHhqo3g42Vi0cNIOzSa7fA5287Xd91Vv7l9nyubUisG2JvlHiBTZHvUQdYf4RvaEdNh7Co
kHyvUBfXXjMwVRQvt229V0Llk3ZuTBps6U5dac4uOdLC7beZbSNXkXk/q8Tv7y0y8F1ddW5k1VyP
NMuAikoBKeJ90CzuCzsqNIeuDEc8uzfebJY/OfM+a0Z+8ImLBjXRPhDXzMNgzswHxwDfWwPWim2X
aU446F6OidSDSEPbHIKhLohztNOFaVXQZzdNyV3VNsEhnws3CnIoBwfgVkBXQ0v2jY7gagAl9wdW
JBDSnI3gEFA8JtOpOQhwfcZQHUx242T7wDGm411d2OUH9Cy0G1KgLcHPXfLYpNnvqefbniNfHzpj
3kR64g4ftK6toiadvRACcCSci7a7M3tw9oDp3J6BjswOiUAfBQtmKyoJSLQokheb0qb5Ph34l1nr
WOzpBn6wK97QOdiEOZ+1Iym4vhXCDsKhHdnOFjmUpKxp/O1wf4xvL+vVRbBwbUKRE5xGaDYFd8fl
kayQ+6RBnqenbEBF+KmwFamIte/j/YM3InrKcR1LN/ECpylEGqQne1f3R5EqnldXHgU/HyccYA1A
QtFyIXvJltUBejKgg+t8t8to3Abm1iUfb8/R9TlfrCxSBCgMQehETnZk6UjMeoaVpfm+eZmS2E0O
GUXDYqxpRjh2Ipy1qLNUIIvVyVtgoYAiLYRy0vkG7bLhpKOAXRyPj2Nzd3tca58H7ylKBUsX7RV5
M8kKdPg0I6B5aJ5Otpy//fH34R2ha4CFx2+V99ZMnU74Fucn0j/bX+takRhe+fkXn5dmJ03nYkwC
fB4I+8TmMZtU6Y1lc164PDBxnQ1A9q9lXnTGmIF0wSX2fdvoL9OYJKHTlIpH4aodC/kNvA2X0EK6
F01w+reFnfOT3jZx6//qhgeu4v1S2VjukrO7N08GDx1AJT91UxPaA1IFvIrSQXHzrq4JGu/eX9tL
gfDSStW4fDQMtP/UtcBN9FEv97f31NWBx15Fjh4ZejyHrrmM6l4vkkTzEXcPoS2ettFgKipoKxOF
PiLXBCcCxEOvWC8tgmuk7+CGfe00Dt+g6573irt0ZZYuTCx/P1sLzQcFZWsI7ZihPw+9IaliklTf
X4Z49n17BrUbd/B97WU6lH/u0RFmL+xrIH69drldYmuzFRD0h3HWhyLzHjW/UUyQcbXMkIvT0c3r
gk8MrBFyMUGQ1gRLGvySPeVjWHus2IITjNz7vQ2SLDqC980fsxD0dVVU5sm8LXSz2aV6kkSOUfEf
etUZsYVK6MYRcBShVgcqrOtV8CX9ROkJZQ2FWTRtRpEBr3/USdtt6n5+8tACJuom4kWveDivLurZ
lEhXnatPBIBBTk8eZxvbZxEff9w+W6sjWhQfkaxEbVK+5swq0dyKaSBOcj/PgR51+cGB8oGonqHX
fdvU6mBQNkYkZkD3RlbopaPNcwF90RNJ5tcst19qbdzeNrF6jv8zIfOqJaCqQ4UdvCAOewiKT5ob
ZfxvJuzMhHQDcVI3yVjq2AJ+Gubtz571sTeg7PqF2174F8PB9QCSODx3r6hnvM7tid619FQaSYSW
Q3P+3ZHft22sboAzG5JfqiCK41jAW+KO0OJ8HkJjfCubKmyHw2SpgDCr67OIuoG3A45EDm5MKMAg
ZsAR12Ynpua3MTe3tU7+YtrQ1ALl16V0gGDk0hVaM/ehMo03u29owKXdOVCctrzd7XlbG8q5EevS
iKCc2YtfBNMzjXzdfmv59F2fmCJeU5mRlkfjg6j0eiG18l/n9FSKD/lfRAnLadSB6YC8A/IBlyMZ
kJ0zqwlsYEM1JBFgXXtjGpKw+nOJG3hPpFlRn3JwiVylwW0L5LaeDepWdzc5nwpDcYmv3R+GC2YY
tP8b3pW4XjVq0H3u4cqGOfhgBcaecuuezyzWRzv6i8UHBTpudBSRrjLpcKbuNBB36Zf+6rKfxNuz
SZFoWF14KFfhoQaOm6u2CgYWyo6ZDW7DdEd4bJsbWm3+YhSgkjKASwddhlwfqWvDnliDru+2Stjd
TJtp5w4T2RVtrUrOLhejFFVDzGUhC0WQhcqhdFoyfxrNroQOptHPL2mQO2Ff0i+i4C/w2L8agcQa
SqKqMuKqVfA2QUFgocWX82kF1OCEk3bGserZhuq7pJhCp/6UkE0tDoKpWhVWXClgUT64yFBxwu5Y
/n4Wgjk+ANdDGehHUv6mBXRLOQlHFJgs71BPKie3nMqrGYXu66InsBwp6dQSfZ7dPimMY1qM5OBZ
SOPNfMi2jVED7aslm7nwnI2dA9hmJ56ynLNqfUmIYl7xRF5279lQp4w1Y0oT4zgYXaSbX5rmmYDp
5fb+fO+KkMeINBdCQtQoroXCaVKxgLeGcfTNJyZALjHeA7ITonqVeDElGwTRQfp22+j7rpeMWsaS
uliYy5ABkIbWESTVsqx2jnaZ1pvJK13Qo2lsw+tO3+d6a8V9brymIm+G0GtEuxu6roiE6NpffuNP
QI6XxoegYk0YVB6qfLrb7cyGNV8Hq+1eiqYRoVXP6eNYo/6EW8p8NmtRbA2KyFqfc2xUtNg8Abf/
dZrrfD95kxnpej+gkoXGWw+SwllcZrzcuI3OtppIp01bQ50shDYvBerLsY5EaO5L33hJVBuVimZ4
xc1ezM/y97Olp+iHZK3dOcfEsOLW2LIycnOEJ8Gf+1g8JhfJe+SSrkGzGTqyyqkx/KPj70vjgH5Y
n21vr/XKUC5MSOF8hZA4z0qYQELHWrhP7tl8p/38CyM4JKhDg20P0385X4mo0nTkg3/00xfb2Cd1
VKbYGirQ94o/AJrhPzNSoNDVTPR6BjOZk8fIlhrWLzbGExCA1Rzm9Ve/VKRi5DYaPMX1C4vSQclM
TSvbsvOPJAsi0fmRl4BumvBNF5QhyQ/mvLWQozaNtynf9O7d7Wldvi4dUzRs4T9oZrWvQa9T7dHK
1DL/CKKTw1S7B8Lbj6OvogZf80E28KEWODag6nAlqsKa2UbTHgRo0rqMggnMHm2oMdwjWhm67LuZ
3he2E0I47C+Gd2ZWimHzFAKA6dj4R6/8ODQ7tLgHKlmt1Rk8MyFtTC64xntRQy6Glj+sOX0b0No3
5apHzNohO59AaWP2eVt6BsUEWtPnMtvXS7Jc343W5s8nDK3AeFiCoxO9otJ96HEol1Sz6R2hARtW
5vPAP2a+StZ+bSwWWCd1KOAZ169lHW7cYxN4gO3B2hRzEFnCjKr8e8sVo7FXLYE+C6QrCCYht37p
NZzS6otEpxD7aPNuOyW+F1VCDK9WHkCMyeXNF8/m2pYY+hx2Ex+3DiF0nxR1sJvbHP0eGAC0VzXN
uh95Ud8VtKqi3vKSTeWw9D5psuLe5SAJHDXbjIRpzV8dt5wit670EDzUY9xPrbtNat9JUI0ZC1D8
OEnz3A3C/QWWlvowOZm/xRMRBE6VjQyFlzjQhCf+A+PaHDs+b7ZJ6U0fDJHwuzlIcDe1Pf/QzeA5
gEZHGVatqz0mTf/HAtVLBhfIpWWRdGDupRc69ZhNM2JBngh9XJT8Trt6a2uHBoWb21tuZY2wC0BD
Cmy/ixBFWqPE6eqyNxx+yumRWb+1/nc3gVRvnhVxkMqOdE2ZDboFC4EBWcZbkd2X/EczxF6nIu9c
DqLkUd+jSQC+gO+8IlXV+4bmtjD4aTTnmAQMElIq0szVkSxcZsAJAAckV9OFkTW6m87sBEpgGrp6
tfeT4tXytL1WCcWsrQT/74rV/5wgadZs0WggH8NZrcdXu9nZ7UMD3qq+va/E05hv/3grLFTaFnyP
g7qHu/jas6CoTKfRRXjnHocEOKJ8n5ffsc/D0Xi+bWdljcCnB2gAFghFbjmBgjamJkla2z0K0EMw
4xvKeIppW7OwyDks1Lqgp5SXKAcANpl76h9Z1AANFyhfSWvXDuDobgB8A4gVZfBlTnoAQ0qGi3uB
nMVJutf/kJPnPTI5N7Fsw7PVsIK00uzFRGs8pTT09Ah9xPTLny+FDUoCB1obkHySERROlsy2SHQw
3TvPGjklqhvg+jRCQwoJ94Wi2brqGRtNjptuaLF9LQQaIBjTVG5l5bl6QYcqua+h6bwE8BoCuP4Q
VcPwE970rmz90GJ4TTRVpzgjKnvSgeyGXO9bGwgNLes/WI29K2i/pyYq8SS4L7tOUZZa22ceojbc
nQgJsKMvN0GiJ60D0XqghKD3pv0CIH5SoclVJqTQhmnt4OX6wtQdPFrGc9Y9l74CVLV2HBekx5I0
h8OUSYLshIObpObkyKf6W6KhFOl7fH97J69VXkCgArEQHVy+oKaQbkzPcVtRuAEKbL4wQjsPmbFH
ndBlUIlO9lpT3rcZtgZPdsSA3uMc3LlatwE92Ocss3e3f8zqgBfqmCV5a1xlI8fC0gerzICIYAbI
+JLsc9uqaDLW1s13ESTqLjzQFcBZ65qa2oWJneho6Jir6m3d2xP6pgxFhLBqCM03SBQDqYOH7OUe
ZN1U+Rx6ycfOyx97A/RgafbBFap3rCnzfrx7PGB6/zUkryCaA+k7+DEYLH6oq8Tdmj7PdtlIPiO5
K7Y64CSJ1liPk6XVWzFb5K7rh2ojiONuC3AoAvlbt7EwBlDjVeCoAGr+hwXEzC6ba3pfCK+POwBv
Q80k+QaCLfaG8dyA6GcwIJn3/0i7st64cWb7iwRop/QqqTevsrN6XoRJ4lA7KYlaf/09Ci4m3TTR
gv0NMHlJoGqSRbJYdeqcVoMt7vovzshIXKLRLUo7BrgNoulDSfRsx+e+DVpRtlFjZl1YNkYNsAwg
PLU/DLdlNmUnX/gTC1oPgAuSMDcCpLNFp//s7GvO6htBLX9vZ8u8n5oJXAa9UwfaBAGzDjQLh4Lh
gKQgcTzqaU4ClJOXL95MELYOY3GY2gy944aRhK4O7M7YCf3ZJkh3L6gjQvY+IFyfH/SEmifLWb5U
+FcP3YBm4IUsy6Gr7Bfilj+WwiZ7c9LcW1rmd7ZeHUq8cHe5wyh0ABp+M45TGVrNWAcTt/RALBRV
/TnXII1czmEJZevA6+n8rDeIvEGq0oYtz8GKSxb8BXLauzpFOak3U/bFqdM26g3Q9fQuKw8QbbFD
jVlTCKC7eICel3uwtd4FBaVOj87EpihroeHgDvyzX3ijAfYWw9whg1KZ4Sh6N0TlCvCpjiO9TzN6
TwqeRU02LWDnROGqtJbXZiYLLn1D343MbCAO0oqgLvB4ABCzfxhqpu/saS6j2UrLnVnZw203ZgZU
pvoBPzL5p29d80uSD8aN35LRD+dCGwB1p4YT1ZoFiYky+eKLog7Q9uHvK7//XQ1gbSK+Uf2mvfav
Obb1/VLi8SL8OnvuZ/BIdP04hsB6Erx/OdkZDvefPX+fGjdj8mmqPfTQaZV7WByR4LfO5JbXTh9R
2kA4wQfYK2L94twVdVbdV6m+hEPP/WDuuIjMuuJfUpM08eKVcEa4Un2asGsCfZx0JDDQQ8MNSCQQ
rTWB1hqIsdczHbR3bfFil+I3advqwet7K0RFwvxtN9RbCXbpAQKO450PJuCob22+n2zGo1LU6Ja2
SfdYNmD410zK93XTDTdZXRYsABiu3rldr0UEN/FtB+bCG1TLMNCpyiLQ5r6OLRiGhzHNnrQ8A0Vc
19EvpjsaIvDBr62HlA76ibBiPlS8bQKLGumNkWv+0dSFE5IlTU9VYngH1hlTxIxx2DW8tQHQ7ZJw
qcf0lFkdPwzL76EHMy/8tkN9LbKgWfv+ABOi8RAdAfvdmpeXzkSykKQ1ly6PW3sHvIi9u35/KI7c
i89LJ6Hea0OqJ22OV0wCEvn8Iff0E4i+Nu5lxUvmwox5ebIn6dCJkYo87hbwIP/Ds33K90myEWNu
WZFimGzGavlJk8eLduPwk2Z/Zt3O1d9/S12MRQpjDDslXPhYkaxIAt4AZWDfdf5G9KdKF8LKigoz
11ZRXVp31gFMih6dPJ65UWIH1N4vUBYXN5DLne97hvwrNkwBobrKrsK8r/TInvw8qmixBb1ShBgX
v0RyEb9lGmUpfglJImveafrGULe+L/mGSFOglYiex+a8cyMoY1/3cEUcDTEaoHBWYkpkyKXlGsdC
M/MRyzV1T1Vxb/bPSRFb2UnQrfBFOZAzS+teO3tHQevUwLU25LGtvQIZsLxbq3UFop59f3X/s++3
leZCSgmbyG+h5ZnYdhEWODCvT5ciMQ4j6HhC9y36wOQn8zxo0NpDR09clbi+pjDVfix9sls7Bjo6
oN3rV7elSqRYoRX+CAJtvJ9MV9YN1ceBjC5jySMD209Q8b4Jujrd4x//Zom4c9vh1/UxrhMlpW5W
AYlVv9zC1pKzhRPtrZa2HTRdJ/9oNdBAYaCbZm2CwMfcSuIovGIVS18bIhCTIOlxuWpstjwGZd/k
MaURLh6+1S2k/D7Kp2sLInryZZxQ3+ZmnWfoI6nsfme2xlM3bzaYKm6JVaMbz0JUlt7S+JO68Fq/
y9zHojzo2aHOd9r4/gLFhQnJudFgUWjODBM9Q5emGZhUC+p39/Qg00nwcsOLwEO/LFnn8mwHlYiT
DSvNsIMC7t60+cYbWrEUWOC1GWUVvoIrX35+MPHWmwsHe8cL3ch9d0MVfj2gMdCJQnsm4MjSQanp
xsIrb8HFU3XBSFAxnT9f3xiqAeDhhYYwIEMwBml+KkNL3XRGTrOjYQsKzH7jcNn6vnRCTgYXHQ6e
LCbfcns/aRs+pDhIAA5GDhuO6qALSdpqnLZQiwQjcMwd/ybzv0KGMl+mUBCUnsXPD0zVmS1pqhDP
O7W/dFk87Wf7k64/X/+8ciionODyR+rvTbps8jTPc2eWx0NJntD/gT/tjO2R3YIawcaqbNmS3Dar
LZePeKLFFuTgQohAfF8GHWg94ZahWdROwHP72/XhKQ4UdHqvIJo1n/AGEaTpM7XEnOdxWmcHPbmb
M3aTJS/Xjai8bZUv0sGra8KMFEIlxJr1AUFRbPsPIAsst3qo1nmRrhH09aMzBFcX4NByHsj0MytH
HiqPk5YEE96QAkoHybhL/PdDtS4MSRvfGzLPKzk2vmX88rzvtWYHSfvZYRvwWYUfXJiRtk9Vt0ad
1QjEsuUfhg4e3pGgglaGQ58689/ra6NwgAtb0vbRPJ4WhWHmcc9j0OENPM7GwwdMAAb6pxURO0hK
oNppKmyTY/mL7LuwdzmiS33DjZUeAIgW1G91aPfIXdrOXLk1XgPYpUU5Q1K9ytPPqZWnz02X6VFj
cf39MDcUnf5WhKQlMucmK1qsCXqRTD/wGwrJgVlLItNJthifVC8Q9FGD8QkMJmgdkisPWplT4aQD
9DTx0vARkEFq8dXrtBuzZpGTpr/NTt9NqLqAxNLfDYn+WtjJR8Z79huko6kWKErNHsYL7RIXVJbe
rsvqJyQLPvDMvhjsujfOIoOlW3IQdOhpXGcah17Pv1bnabvrDqk4j8BwgUYllHJWsm9p8equrMQi
7DRu+7ALgQD53z4vbSnizhOliYtqoRcZuLx/fODziJmAeoXHQ4TtcoaAEM6SjkKscND8EQ182Z0x
Afp+3YhiQ61q0v8ZkcbQ121jjGOfxnoTW9a/qWsdTLMKDfPTdTuK4weXggMMvwd0luNLdhiYpJxu
teOT0ywOSOIgL7QF5Vg/It0PuLoBtzEA+0OyWTJCQMtVi6ZAP5H1GwgBqm909qkGsXKuwwRic1sG
boNQmndl7mHB6x00nHy2K7cOAeUQzkxIi57W1VKKEib8ZkdpRKL3LwPgJxBVxjEB6IG065DzA8/I
jHicQ1mocoxgFruKbWSFFC9aMAn+NSLdA0wv+3x0EWsgAeB0YN4Ffcmdxo9F+W/f/BDDBtBLvSp/
za0/5+wkEUXT0ZzCHNM/J2kWEAOMPBvpNPWy/GdDjmxqNlWFjtJ2XLqnghy0jWXZmDEZElJpS+2x
AcsyOShZaNNxzqZjo/c7r+zvO7t6bkd7j8T8xgG2LsSb/fJ3oWQiHd4AUt1NBcxq/1CrD/Ik9s04
r8fD1DUBgML/k/OZkm/749y7eoVJpLN2YNqSQoDTTNAn2W88Czc8wlxX88wjxj6ZcH3CkMt+JemT
6yH3Ph2vD0Z1cJ45uVxeJ9Q02tYARU9Ld1l2bPi93wTNFlJA6XeA669VdpAyyjjmnGaZSya8SrQq
OyRFHokPtM5B/vCvBenCNzQLdQZguWLCeDC+oFskuD5RW0OQjhx3bgvP0+BkonisjwP9wMUCiLmL
wvAKqHKktW5JjSy3qwEVBBmBbHpq5m918v44HXP018bqb2f+RMuqElASyGLDZ2E9vC7O567f6wv6
rX9fn6x1Mt7syDNL0mpYpINQG6N4EYw7sbQBB9eACV7JHAWhLl32162pl+bvuKSl8XPhWrTD3Gnk
6BrBlG2cL+uvvTYa6SIAiNgpDc3Dk924y5MfXv6VFV4wFD+vD0NpxgH2ALcOELcy52vT915Dlgn5
7MqHkAi7ZRmkcLQlzAt74xWlNAV20bXLHVhbOSNEG9o4ZPCzeKlcgFJmU9xl7tIf7L4eY68atY0Z
VK4Q+tShhgOw05tcY8GEneuo0cdeugi8DbUR9Lxbz2qlETzYAUdE+/IboaepRMc9smhZbDc/8qRG
FnAjklWex2cGJD9AYzMDq6iZgWKQHJkHrLLvfnJSurvuB+pxoFHMQKIDL0TrcptC3rAFoQpOmnzc
66ii1qf/7fur/bNjoM0Wm80JrpXia4OS5RYTjfLngw8VIh8m6g5yIaBLicjarkIBqvhmiwMisw/8
/LPvS0mNCZXNQmh4OxdLSIcnjON/+740/ebUcddLmzz2xsivdluvLeXW8wBhBKsSMPUymnVxBsLA
CYRU8vLLdOZwqgECc7/Vi74xT0pvRYyPdwRUiXCeXC6z31mUI3bGjWi44EdElb0wQmcco+vTpRoP
YCir5gruLiKXEXg/jUlRjUj9Em9NZFVgoVmcqO/MjQtYFs5bwTdgtEPPEPLLaPKQaTetnHOTTji0
2nQ4pEn9WevQjTVoOajqDAAsWJOHRTpEdXoYywW83DP0Xcl9kUwHCKgfyJbQucrRofe9gp9X2kE5
2qUUyc/aQ9luHo8vYtwIzLa+Lrm5VTftMCS4DcR3a46sraYvlXec/3jJy+1Z4y0tZqQG033dRXP9
aImX93vGKlePyg/yqCCUuHRAMA5W49gg3PALO+CfyS0Y+ad2C165Hrry5YzWPN/Bqwa4LBm5VzB9
EoJgPyW0CHrnQaBJtDiO7Jn7kFYqP4DbXTtR/zMn3QGt204z+OPy2Mi+4O1piOfrk6Z6QiG9DcCG
ixLjG1IfKEG7IKz0aLzo1qPVj3OUJkC6d1Be5MKOfKQ9adK/9MOWv6lCNnCU4WDCJkZ6Y3WYs1th
1HQt9w2QB2IX7qtxiixm7ieTHE1TfGpHf+N02jInnU6LWU0er2EuBX6bj9O+cLUIpaUQCsoQlk8/
cEqB2QRwaLA8osaz7raz0RUDz5JhyVLAVfKXxioAUi1QFNGgEV1vmFLtLNTCQHANTT6cVJLbZ1o7
OmLo0hjKYENzAAUW4EbXnWTDhCxzpXNwgAqClBqvXwz2taM/J//XdRPrhMjbamVk8gFQB15VPmxF
4VSOT1ESm5vbovue+l+vf181BFSdkb1ZeWDQ2XG5IFOWVtRzsiKuGzwN7OnWNp65t4VAVY0ClRzd
RqbOMVAVu7QCL0OCyCsKKDP9qOn3aT5cH8XW96VTtOZaDn8FxZfd7oFQKtqNNLbqcj3//av9M7ct
Pah0QVO8iDv/EwCMevpb13+6xca7cGsU61qdWUH/p0ehIl/E0H2b7xyxMQjVCX0+CGmrU3DvVqgQ
YhDibtSyoMlfSwYQaX+LphSubT3Ut+ZM8ixt5gMxBcxNfTgWAUuenfmwmdHYsiLdA1DKnI1ErJ5l
d0HevaQ2FP3YgRRf/zcPk04Tl/Rpm3UYjcd/t0uNRveX6wZk+uY/YdXZ8siHSa2vAEVWFnFB/KMY
bgv/VktOWvKFZb9yfQqH+lm0Py3/1Bt7y9Buhq1NtDGVsn60QbJFgGm7iBPoHk4RTY90QZ/26fo4
lU7uIeRGoxKofmW5rrQkpjaaDBAu52AD87LxedV9BobP/z4vgd2qzm8bE7jQGC1JubMvXttilxiH
bEt17O0wAOn7w9UOOAroPSR/SCHRXA0Lasd4Uwc2kpvDRpj9djXQ7IvqMzRUwPGJV+jlYYDzZiKp
J8oYnZ7BmH0H+VKr30yl2LDz9gKAVg/oxmAI0LQ30SGbc1ToCAj4OH8Z5ufWujGdjYNHZcK20Zyy
EjAi7SidnjbglqPeDllcawLtBxDR3sgEqxbj3IB0cI72XFushgFWiQCgB7HZXaewgIQJ+BEArIH0
rrwaueENkBWrqvh25l/a8fP1PaGYIOBEUCwB7gWvRJmZBGnZ0W80DWtddoGAwswAKn2/3qqRvr0A
4FDgvXGRlgFJiFytcWnjLoWTlqh2P1XJDojvpzJ7mhCoV92NLd79fr+0Jp3MWu22TuvBWnF0HrKt
/n/FgljuSs6GaiOe1bp0u0ymX00NzXisQcJ1evY21T+3DEg/H20UADUKGPByCMtGU7+7vuaK/X0x
AOkAqbWJ6AvH92v+fXJuRqikTTe58+n9Vggql2tCYCX3kHZGlk+i8VnexIhb+HGwTi09Fvx43Yhq
qvDsRgMT/kCAJ60Fb43E8DPCY+dn43+1zS/XP6/YHfj5fz8vrUQ/ZjqbDJfHvBxC1oVVH3nJEn7A
CIQCbA8clYDrS1gjQrQl43bOY9LftKkP2TpIn88bAZ5yJOAFMgHQxQPvTxf8WYDHSJZpKTNZTNp5
OhZZObzYWd5/scfGj66PR7UmoIYyXWCmgV2VO3Qr3jhOnhU8ZsVtbGrvrogBWHL29dW5zwZSuUvp
OgW+LpybNuOBpfOgHTeKpKodAtAtEPTo0QMbhbRDCqNMGaTrMAQ6Ae55mmeIcD33y8aiKGYKtX3M
EU5fYApkeVxHmxNCwNoQ2/oTlDffKWuAsA6QkbPPSwGJhotX60p8PsH+4PH4/usb4AHkFtE1CQUT
OV0AUhxCmsliQHWg5acBJt5BITHyF0NsRFYK510PWzBoAHoLU1JA4uh55Vj5wmL4HMQ8rMAYsnAE
Lch1x11X9fLBu0Js/ppZl+vMtRJEoUNiwUzBvzbtBDijH5jOY6LfalpsaSIc55/XLSoH5q/VCjyw
bfQ2X1psuroWdLGx9FMVTFY0s0et2jiHlU52ZkOaPDHgDKtWG1n7C/zwkfBerw9CsVnWbBiwPfoq
8Cb7gae5dVGOC41Nfrcsz1rdQ/6MHfWx21gf1UjODUlbn0CNVgMgFERtYVagYW7aCnwVywEVJDQw
gI8avFSWtGEGUnK0sq7ktOaLTvbCOtlbUCjFZDnYk0CSo8L7lr4A3OcTnqaD9mj6n+wcvO3uD0Ga
YBl31xdFMVcXdqS5QtOnX/Ud7NjuGLDypdmitHv72kFEbQFSjlbplTRTuhprms1AQVEKnEWDneKF
nJpB1xkhIH6B1b6fAeTSnHQio3qYFDUHL25RfGudez/ZdemhtqPrs6bgIFrfCahZrUACcDJIHiBY
Z+uNmYKj0wDXf4se1mpvQOpC8C8T+U7ASl7UnxM+vd+zYRbB5MrBBcyitEcLgH6Q3uU0Rvdo9TJt
iXorneHs8+vfnx1si9lXfuMXYFItujAz14bYjRN6XW3p6LwYwLqzzix0jl74fgsORTTNlZHLDlr2
TYfCE99tiToq96iDVgk0NaKmICOnEcUUeZmBDbSs9GdD89MTGA+7k1F/oEgKXzizJB3OFmFoVF0F
SbwW9FpQLd2IZJSrgoPGAaUF+DnkN5EFGsbeGUHR2v7Up0O2pbWomig8GZGAhpLSW1rLeWxZahcg
C5/o8CIE2xWWfwvPf38Mgyv5rxnpHBDVaItlWDnJNfNlyOxPc/+R3QGAko5bEsEryAIvnSshTtf2
tchiym7n9jgdrm961Ulm+gi+ERwj2SEHe11v5YxZDvC7ZOVzNKM296Oc3bA0OxnWxm2sXJW/xmTW
fltn3K8ZAUp1KXYpdb5B6iMYRvv1+phUvoWUOrQJDQTLRD6dwVBgsJLAzCBuXqGi9ZGvY74AuAVc
SZad8Ci30NsMNPLsRt1wvyl8qJoka6Ui/P/vS5eXOYka7y4gqm3x7JP2AGaOELQFG4fulhXp7VhT
x2tsHaNw2Oe9ln5zyYYBlWOB/dY1wfiBvq43ZSA9G4aOYWsQE/3eLfi+k+pZ6NMp97VdquVbSRbV
ooPAxkEmB2k1REqX+2SsfW6RBPsE4Vrw0OMpeX3ZVeOB2he+DNoi8qYgpFd6aWdoT4gnceMO9x44
4NFN4kfZr+t2VAuDQ3ENxNdLRa7nOv1S2r3ZwI5X5YHbp0dT4/ees0WVq5yvVZMaOSnkKGR1Kw3s
O+3UYL74XTF4QQbF8OsDURuAwiN4CHB0yTS1zB8qtGBP4Edr053n7oZ8ix5ZFU4iQbGyfK2PCBko
tGReTmZvwtnValE+JkFvP/VjGoGEYGMsakuI9aAFg+BYxvTQzvA6T8yI96CWQ6pgCAowNkxueH3K
tsyYlz682GVBPQIzdETdAdinBtBu1nUHb/p63ZLitYcqAF7deCYDuCKjcLgBzMy0iDWADYR1dMa9
bdyhk83t8eIPk3bjtlfI3CCYOLMn3WIsAc00GCloPCNQrgFUsdo9umKhtrgvQZYWZYD5sQ9kGC6M
SmGz7jZpngKKGVtlyMtI4xteodqqBIT5K+uOiwyvdOQYYP+yDAalAd+/z4Y5qpvb1Gv+RyOrz5wF
l4M+u3kJDoh4aT4PpIXY04nMW49/1V5FGhHoZPSwe4gELo1AHXIaC4LHJXNfxPA828fr7qacKZ+g
sxQ5Bmh7SI7d+5bJfEhSxb2VPfbTfFpxlgP0T66bUbReIYWh44gG8zueZ640WdpsNp7gAAb0XOsC
KpIb2iR7SyvixZnCeV6reXbIhj6AlEfYJ2Pklu9nVLv8DdLN6pqZkzOnSWPN33v67TxsFXhVN9H5
IKW9lNpO5rfW2lA03ubsRbPrPVncCAolga1veJ/KMTxDx2MD/o0QUXoS9hMnfEwIwnRxXIoT2Yil
VH4BgkbIaIK75i2kbb1tPeS2aFwb1dM4ufeaOT51aJa47hfKUeAlABIuHVkuuSOvWRCWGwAdQnxi
7vZFrpHfZutkWy9N1aEKmjS8zZD3fZuPh6DJBPIExNKtjZCNGYean/wyDSgYzlJnjBz2qXe24izV
nXFuVPIGTZiVMIWRxt5KnVWngP+9NGkSpvqWL6gWC5mudYA4JgAwvjwkuiqpwWcCYM/osVWzuYM6
ZRZmfv/z/at1ZseXSgJo5l96a0CPGaRcIjoZUbpF/aC8jqDMDi0pKNJisaQ96hjalJjdksaT7t7y
hX9KKu+x7rVAH2gMhoDPSdcAK+rGRdFHWt7sro9QOZPIfCN4waYCaO9yJnVvmBO9SNY1Sx9Qe4yH
hB4Sz/rIBQWuTrKiEFFgkY9DdD9PwMCOaWzxGWWu35N4JXwrMakYDLwapAfAfKFkLt8dLKeDbbYl
uipMyJc62mnpxoNWTBtHhcLPYcZ1oe6A4ASEIJdzRsGAVVkm5iybCIrZE9iD3JBqT7T/9e7FAZsK
KIKgjWevpflLQwNPx4wJKKaZbX6ig3UQhhOanbtRZVGcSQi6gQEAAcmqjyyZqQwbnA7g1Ig170jT
w1ZpXrkqfz8vUwKa6ZQLc8bzi2tgnZsF+Bx/DqaxcT1sWZGuhxr4VpoV0MnrnA6RiR9oSIDN9VYM
pMpMgp0fNKV/NNZ9uV9ca8GnNiHrGuf9N18r982QhKXNoxzq2wO4FY3ik2E2gZ09XfcFxVV7YVeK
WyjzR8cRWCQHjXQpS8E/9yVhp3oBnV26dX2oPALy2/A4NHW+hRzOw7RozTBqjyj3/FNWddhl45f3
jwcAV3RY4U80UkubqBfuaLo21NsM8b3t250OwJv/A7jySCs3mmwV+5WgHW19MSNBRuT92pCWARve
UChAIsr3IPeV7JYeHXbLB0rI6yHqAvQJJgH0111uWJvayMUzpDKqudsVi3HsAabxG2d3fe7+5KGl
NO+FHemmrV3Rc0YtoE5n7T7RnLBpq/2kd4eseQbBzMEyytBO+nBAgxfKTsfO4+HEttoA1nPh2q+Q
zg2RQ0kLZIC4HYUV2IKFVYGK+XRbLN/8ZAwKHXxTy/P1oa8ju2JTxo7lnVEBcoXAhrgdMgUP1MvD
qRf3fWseHDbGrthIFCq2AkGUAcIhHI5vhQDHOm9EzdE+DQ+LCt5F3dYDeMOCPKS+ya3BEj6Cmewe
IObAFa8fmDPAGgBTAwcsXj6XXjkXFh+R5aGxUYOLMZohuGJEfvG5GQ/jB4BeKAb8tbUO9uyNyEcf
6oQWxOKSeUetW1J+sqeNTLfiJIQJpFMhrYRgQq4NTSZKD6nv4Bk63hr5vizuwapuP5KtIpRyXc7s
SNOm9Qa1k7XMaflPC4fowY/ry7I1DmmqIDzOwKmG77fZjpjH1g1B+zu8+u+nVFp7PvD/Ci1DUUu6
GRut1SA9VeFl4xJ69ObkK5/sL9lgi2CchX3KwQ24cRmrhoYnDnQcgSbEYkkmR732OJkQwPpOTR+8
2adRijNrJb1twnxY/L0/Fuz39flURAAE94kPqV9wR72JltrONjtowsAoJOp4+wOlxR8J3bhLlEaQ
QEIqHzE7/rj0786A/gsoYWmsdz+ErwX59AVsSxvTp/I8UBKtfWlIfuHaujTi1JNwuxnPmyTvgsnh
wdb7Sbk+eNCu1FQIk+UgpvZIpwFgmMYsINNt5t/aDSot394fVyLLArAhSK0BFpHfFoShLYPlNd4W
+kve3qTN+xuOkAz4a0AmVsVhY4+LXiH94P7KyI5WoVWA5iYwy3ByouvepVwTHJ4otGNE4Ou4XJO+
KDu/FxQvau1G23ne6frnVX6FLm2c76h/vS1+CShP9HXjaY+NC2KcmaMfBqxEd/2YbLVNqaKhM0ty
5QtS5ZagDBX8tWVv6Z6GSoQQuw1K5/3oT4LGZpDdofKFZnc5PJj1xB1mXAUehf4T2Py923Qx6o24
WBUQnFmRb8/KKf2+WvM2xCtfTGt4YL1zNG3nEy28I2LP0C9+vX+pXBST1iSUhyeTtDsbUzTt7K4C
MOJQpSKgZmjZG3OnWiR00SFzaKEq8ka03F1YAaAX8A9mvwSG/lAZiKdIF3jG7vpgVIZQRUBd5I8m
ohwbDFo55hODocThNwmjSZDa2gG8tRFlywcKY7i211QHnALiIdLhSX13APMB2kaZYYaQgiPvp29d
y6x/DayjPYs+fLQvOIOO5vbRAT80WJ+HDxwDsABGLRtoc6gUSBmhhdNEY9RG52sOAm29DjacS7Ee
gAkAzbcqIaGVVxoBdRYhvGHFsadzGQhsUWaSkNDhte3+vb70qqcsQJXrywjujAqytEGrJS/6xEUd
MRmSO69lr07Thyl47tHseKR0iYc2v/G5vRNs2Hqur9+W4vhz2/Ip5JZTZlMG2wvKLdZ0VwHnN+q3
Qht3tfPStFlojRsnheIEh0mkkNdWtzUDe+kcJXIgPi2Rem0ycOTPh0nPw+szqjjEwfcI30DaHXMq
b6auHv3JT1p06hEnRNAT2KMTlf5WvVRpBs0aq+gmoh05h4ya4JTpxYI0l+XeGL0Rel5yTG1/I85W
zReqF8i4r5qbEMq9nC8ANFymrUyfFjl2FLTyG1GO4uTGXQcM9J/E05tnSdUMvINXoiBSVKHTHJLh
CJ6wwfUCBuKYyiEbq6MIejwkBfE+x3sOjdDS1rWqptO72irwXGXhnBeoaIN7xTySlB5bsrvuCsrN
hV6RtSMdZbk39JhMJG2T+00R64wGGqTI0tIP0sHAsTQGJpj2/R4iKq+Vs/U8+tPsLm8tlIbXZIeP
mqq8rZGUJGlnoocQWDNyC9BTGaRta9+KcpoCpHuqyLW4h3IUY2GC/CJkLPoiGJxxvvHcCsRzbn2X
ZG3eBiIl+TMoSTo0O7v+rmHea0pmftOP9rTjiF83AkaVY69Q75VtDaesHDHUptc7XscL3HrFZ2bP
wDLZuCbYFpBJlT9Bg9h/huSgwS0Yn8HyVcSN608B07NT12R3BC9JBmng4YiM6F071tEETQ6Dsr3m
lKcOKm7XfUS1wYCiQlJ8pZZDv9rlBnPrhg6g46nAWiAOY6od0w8UAMEE/NeCeWmBTLxfegILJQs6
/bbfkq5RLRgiIISTHv7Dq+jy+1bbWCW2WxX31XLTlp890EFQ8+cHpgnPBxuocnBnyLxY3DCLyvKS
KnaGlYQnKrdwLqqDCKTe/xmQ7tyssa2UFzAAFMq+L/vdOEOCA7vlN+o2N2OrV8FcaWl0fViqCjGy
C2iCXBWbUKSTzqMJGOTGy/0S3LMstHI/pC74popXJ6sDQW6g2ewPj65b7knzKwPU57p51dKdW5ec
ry+H2nESgoYzfpe0/q6y6N7rtsAWaywsn0WgukYVA0leKLitv+IsIAPu0YP0Aa2QQ+kCUBodoWF6
StIGPCGleRqRFyjWyrft3Szm8K2ezVtvyu9ZT1+vj1YVVnneipFeG0NxNF7+DgE5474qajhqgyZh
22/5TqOC78CF1gcptdjG1lbMLpj+Vz5ZQKdwv63zcjZura4s0fmsRpm3DoHdCzPybAyf3z0oHO/I
eKzizTi4pd3t63U1zRMu0C4H4Ag4vUC40KOFRnYAncnrthRn1YUtaUDQXHaqJPGK2Kj2th8UZnj9
+4o9iGGAZWPNsULtT4pFrR6Nds6EVsHces4MZ5fwO1H+bsr7vvoHQpsb1gxF+HluTo4Fkr4FSDqB
Oc98MqCU2ZwMkLmm5b2jQ8B6us9mKKn8y70+mOdPgj7P0xTVkPUd/x2S37W71/zf18evnN+/45eT
dFZvLQNafct4GvbLkzGcrn9+Y3r/nEVn/mhbUPxptaIEpYgW+suT8KDI9DSwZ5p8LfV/rhtT0AMh
YjwbjOQspDa6wfUzWMvQR758b+ktn//RtVfu3XaJCLTktmRdkAgzZPljKU4ozwS1vRHvq/bg+a9Y
p/xszI2B8AVXexlr3aeeByUNli3qDMWxgoGuKSF3LTmTddrPTMzEhURth1UrnH7nLNre0ctj4ZuP
QO8dr0+qejR/TUkbpIfElaNXMKWXt1XehTPkT7ZoghQRMpINgEmifoWCs5zcBISMZ7WD05p7UDNz
//FHL5rvyrCjL9cHo/J2xOH4oI2GO+DWL+etmAguNA9XX5nvOcSxdtc/r1qW889LB2NqC9GaFsbR
5MesjHQPjKcAHRyuW1GtCOBCuL71tetKrmDCKXxhCbOIeRrp5WlsofS8cX9umZD8q/S7hTMGEyyz
o5LeszWW/4AAKnJM6BwAghwdUbrc/aY37myPBsGDIcjIHS0/cHWsmCrcvHgMIfVzudial/doQ50R
bPM+mB5AZ7PxkFTOEt4MwD7iFfmmAdLuu9xp9BHPBlpBT0kPy+HOdjdOE1W4hhgRbYl4dqMSKLfT
6oY5zDXFLHHu3fVGdmI6sNfOEnJIByCPFpqNBs1dagR5U39q3To0oS953eVUjg16AEgpgeHQxf65
nMrGHhkfx6qE5kKv7yGQ5uygYFAdiwoqaMId6k8fsIeoG0BMPE9A1XFpb7D92m55WcUZZnRGZuYw
pN9RqLpuxVDdTgAa/GdmHfbZMbq2aVj+BGqFfCR3Y+UGHq0eyiLd1Ta5TUHnoqdFVCM9lJLlxuLm
aajBVm8P/zoifxFm+dBnfMct995tvM8bv209iqQIFp076NZGIxooOuVs75oiM/U5KWNkfX+6jRCI
XNH52kOj5IYW4PwYCrsIGn2Gpo6R37ldcwAf9rDhfcqFP/sV0l1m6MliQjcRB+YMdd+vi86g3dkF
nf3lQ8OFe6+NsFh1abOmuJ651ThlbM35vabVB700DlaKSzuvOcQ10wd3sp9bMj8WVf3FnbcCFfVA
/7MvI+7KdAZ3C4V9f/pkTc/UCvQWCiYbHqc6MVBYwy1H1r0kH90Zq5pG2EWNUTahJR5q9DPr2f76
XG4ZkQ7vzoYko15mdTw4P2px1Iafi7lxtKou7JXDFXViwFre1FmbbvYJpW4Vmyi3683d/5F2XcuR
40r2ixhBb15JlpMtSi21eWGo1d20IEEHmq/fQ93dmSoUthDqG2NeFMGsBBKJRJpzZsULVHvaK+VN
09oSfUStimgl/Vcad60CSW0ym8ohRyf9gdIOxqXSAElynxmYNs/TIGkBL0xuTPMew7WSHRO5iFPZ
xrmLoI1JVaJDdj5YPjGfmZcGAJj1bRy+Ln9BbU5yqYgSeGfackfOQQ5ATVuXHMEAvJ06gHaqz9pU
bYYhctcR8WajmWBzHGTUtiKzsWzdW6GFVIwnczkV1taJUy49cjYY6nCNm7l80wZZq67IcJDwh80g
c7Midpwv50idjs4JPG6ztM+L5d2SSrvpVRvVrMk5ZLGsl0JoO6cCV61PXHwH1OZ6BDD4cWi3WeMD
MHYxws7dZQXAUH2mR6W972X9oKsWvO9er+q13Il5eL4AbdjLMAJHAM3WSlDsan1z/YALP49eg/V6
0vSLURyvNJNOtzFWVAMNjND7pttfFyAyhbUz8yM1hWQ/t0ul3Xv9kqGnkVlPrD4o3VOcSyIKkQ4f
XhCAjhoSJKs/PtmXvu6n3DVAcKFXt4R9dTJJBCs6twhU1rvkgwmTi/TjKdPrlEGFCmBitWuFdFAi
JGgw7bAcjZZtyEKerq/axwgHv+2nMjk/lZdAnWsytM0CyH1bVkUAFJ5dsvIKd8WmAARvgiz3QMoQ
E07bukm3sZ2FSAkjEYy3jlsdm3IJMvzN7es70qd3gCA5VBYNoU2Q9umv3Cw2mT7c9oBJU0gTukMP
Gnnv1oidQ2PaG5Us4XWdhJZgwBvYeFljLobbJnRpL8DbXUcK2WGoN069I5/HogZyBLKreLbAI6Bj
6NwSEMHmlptRTPcOITI8ii05LUIXcCKAL53qmLxKGFp0j7bl+pZxmAFAa/Xl1lai0tl0XdQr7y3A
zVRXtnpCI/xXNT77Z4BzCUME6EAeFGDgN37rfEmmI+2Ocd0HpQx1VHikTqRx5kfi0dYTHV3opGfP
fTqHrChkTx5hiuV0Mbn70J7QmOgRFDNju9hXne2z1vILu/WzzDzYwNRrquUb2h9eTL3Z5sSNSguT
RpYRpBOwA0f79bp9ynRe/37iRliBepG71ladDKiVPepKi+Q+Fp6Ak1Vd/34ioZ5ihmkMHGqtG/05
3i/9kyFr7pbZCXfK7F7JdGfAzuU1C2LzywyguqQ8zAXbFvW75kliGtmicTd9V/QWdWIcCGW4NcCS
kTeSRJyoFIgzjVc38GA+qt7ni5bkgPVdwCx+TMBjz9pvcf4FyQQ1fpi0qGIPrvWkLJ3fFC+MfiVl
45f1xgQ7tmn0fsl2dflNq3/2E2i7JaVlbV3JCxd98sM4Z5PNDkmaGT+ssB9YnYcuWuaT9qjOB72b
Q2qgqb0+DvrPhf5SqzfWbNP4T94dKvb9ut3+P+fo/1YIgI7nK4TJ/0rLSni9ctGCRrEfJrT3+ZlW
bS3EJUuv+h2wehKzDZWp3y19F5j4ucCd3muxegNcp1/Xf5BwYUBoZaE5D9V9/mXCZrCY0RmDxN08
+EZ/wKjBfgQ7XGdJLn7heToRtJ6Fk/O0jIO5aBMGckx9vqlQl+6q9naQUgSIjhR6JTFBDhAyNOdw
x3bKlThNS9z/s2UFmKzr7DGgVuKDzAmQlsmujGUD0kLbOhXJneJlTpN2aeHty44F2bD13B8T8tC9
FxWZGkwq5jSKNJy6b1O2xbRQoCvTxh4fuhrhtiejYBA+I0DuZQFaGX1WF10UmqcYJV1nkqrl60x3
4LL0ybgf6KPFMp/RN7P/NhXH60YkciynMrkVsPW01NjqWCwv21M/XdL9dQHCXT1RivNcVd3F2lJA
KWukG4x7BRX97tmKv3R9qJnPQ7K7Lk/0XEEICbR3A8XEC4TSvhvyyZlhRS3NdqyZwjG2UKAZ7+11
bKTQJeqJ1+8fcXykYugsH0wdFgSsMYreciZRR3T2HAC743yjWwj4IOdnryqA+O+ocDo6+nsttrMw
BZxV2+trJj4HJ1K4EAG2bA4D+hqOlKH6MT+Z9m1Fih0QaKb2uWJPZv4Y63egP/Ud+oUCwzbunqZ+
S8jh+g8RGsvJ71hX+8TTAAtDV+Iev4Mtd+TVywPW+aqxad0725HpLFtZzt10g6qPeQ5ZafqmlBGz
fsF/Ztm3YqZgB3xtrGM/7+z8h9vsmEP9dfDWlCEjCgNdMGthh5HsRtM9t/BLXy1KDXCko1FFav+i
zl2Q9/s8t3wLfWFeDEI5x/RtO8pl51LU2IJH/TrohIYSA/Xn87V2F7pkALLDAFI5Npve1Nynns0/
cosSH6P1v227KTdqqsVby+5zNErnf7JZb5+HrPo55p0siSLcelg5qgoY1UWvw/nPccYJsIrr0Fpr
tpsmUY8piC0VvMKyttiWbREOTPb6E4Boa1iCf2VyhwteuPWogwE9tG8+oNFpwwp9U1btxlXnrdKz
0CT5Y0e6tymP92qdhXCVIe2zO2bo4V9Y/slP4XbDdplejetLwJwdH+DaQbZy/bW+nZWb0d2r9Ot1
eULrP5HHnTRNYZXCdLhJtYPfx3w52HP+zE75dl2MbFe5Q+aydFTzYY1b231leGE5vNIeHixugkRF
oQ22dl3gGg3y0eLplnL3mVU1PZD94Y+zpHqOm+oXmaZDGtd+NQP016RmMFRsg8KJ5B4QykUSXDUw
7YvwhTNfVzHGEoQmyB+lw71WdneVSr+D4GBDyuJWVapDViyhw/5iXtHDE183kFsCDQjfVVU76LvU
KswX616xz5b60KBnr0evDLUsycoKLeZE1LrVJ765TrU6NlMcFqOcN0xTnrRlCFlOJM1G6wZdbCCm
WRxLxaTnRR2JTH1mNirEFFXvd9mtjlYKsmllXT7Ce/tEDGcn1TzoVPEgRo/7t0Ix/+S1I9FEbBL/
arJGKqcLZiQxGRd4NEAt3qdGeqfTofSV2WJosMOAYNl+XYp5U8+gDb1+CETKQTcMN+lAsULX3bnk
BOiebOxAE2S1RQDSDj9uJGGJSIJnrqkfNMeC9ZZzVyMdco2ZaPh1qkP/QPP/8vOcd/JaJUdyAp9X
yI85e4tlTT3Cn7+CbaIPA48Nvjjajwp+/oKWcgyCP2RJG+EISeIL0XFBrf8fEZwKmGsrjUFDg7fp
hpkVEBakslUSGdipiIttrvtssAZEbX186wHVy6EM7NzzI5mHQDOL37hGH5WkDa5bl+iEgupyLcIC
ahEQf+fWVSdL0lbpgnxShqzc0m8MY3g1y+QBzc2SRbwUhVw5euIwPYGWMvxzLqoCVweAo8FKBxNE
32P2o0Ek0sVOVNeuHV5XSxCLrYl5hNmGARxZna/aKxlZvHzlUgLedrAsv9D+4C9z7iv1rhu/qhrF
MUKux842uSJ7iQoVBV6ijUDQW9l7zhV1hn7RzZiCWMkeMT+KPuZAHamxQ4TWar4NPBuZxEv7hLYo
1oPPDg2BOl87mkb0S1Mdj/pmVF4ACg0m3AKJHknqQKjXipHuOmhdxSTPuV7xuMQNKCMAdjaDvXSw
2k2pmTfl4N3pswxY7fI4QKMTWdyJs21l8awWd2Hh5MDGV24Loods9ra0jcOMkI3aN1FLmGTMU6gi
7t7VYsBZxJvNUtjUBtIDBiQHM2yrCfOqyeh7WX9TNODvu26kol0DX5ptoQ0Y2Xc+57PEE7XqCrg5
Ov3lzejixEl3FEksc+kdAZmE9MMHCKJ6MZuit7HWpB0SS9a8TEhqNSi8NTI8KJEQfW2rX6ksYIPc
7ejowzyaPQKm2n3GpIVvERnmgGitTiVwAcs4WkXsrFglC2BxqhrVe0R/WWxsPr8loChD864N/OEL
CrZEjzEOMaByuMQ3jXKobH8aJR5X6JpOZaw2eBJKAJwrUdseUe1c5/7kgWLilbRzaOe7eBj9UY/i
/mGeOl8zv1xXbl2j82gMEcSJctwuAdZRKxcDz5LcaDeUmH6qfk8xcEqXAmVMBgACmV2Id+3f5eR2
Tem1pGUWJNLM+jKQdtewMswBkSY5SYKcx7lq3DWWOh36vGcIImTXJF/UvAq8eq/pf9L0Z1sWYVPe
juYrBgh907ghgOQ2BxYYw8FJn6+vsciBnKwx38dSgxIONGgoVzhqm/rqaD3p1XBTtOV2aPTDdVmS
/fS4eyZrEtdDbR1Zfu9Bm++Q3vfUwo+R87SX745s/FVmt55+brdZxxKztvD8W7zHIvut6i0GimCw
9H0Ag1hcAQOkWnv737Uxuq6oVDR382SgN9H1cV3VJlTrr+iVzujv0TsyFzd6/N1Y7sG84dtj+d+5
A75dQsOoUJEqUNnrN4RFVDtMg0S39dBdOZT8tF2T/d+hRFT0Wpj6IWnTfZ6CQ3sow8FRJCeFs08A
x+Jdu07BgcUVeRk+xVlOOYZelLyIElXREPANTxqZMT5fvpmZbGaWO/3/KwssVihroC7P48i6VeoM
eC0XESYn753Z/JKZJHSM6td16+BW8EIM52SKCSyndlcXkWVjihlT2YlKgiZRNgXAPYm3vS5NphTn
aTQV9D2WCaWoDVi4HljuaeNntqSCd10KAFzOz9pQOgkpa1JECrt1k63aPtaOpIdMJoLzHiBf+V8R
TrvXx133C6XC60vF+SduYyw+3U1b0vYOwcbg8XQ3pdp34jZhS6zI0OJHJxmfO12XrJvYvBGCAFlq
Rb1ZlT65W+20pBitmoqo9bAxu6Leprbf2bvrinHhzn8UAx8YIgRkajDidC4Fc9Wj4jZqEXnKN9AC
1l+vf16oxIpFiY4PwDzziJdxZw1ejcm0iFG98LWYHRLV2k/DvHNbWfeHTBbn1Keqd4k9d0XkGIE+
7U34c2vTyGBwhUf0RCNuwZrUpXNJoJETow7WpFPYt+YdW9xDQeJbNLnIEEKEagGDAkBja2cLH1oT
QLDOapuUUcpuSlCeAXywdTBCOEnSQkJLAOQgDG5lVuPn3DBA1tt6Q0q0Bh60bF8G1y1BeEaR1ceE
+gf66Sr+xJydwl6aMnVXc35TlSeDvrP89boI4Uph+ArYTRgJxrE5FxFT2qHzARr0JFisA0DRGdkv
n2SB/c+JQW7eBkP5ygPInUtglpUsWfejJ8lvUqubWrHe/0KRdZYBpFdrXx5nyUqceRkei2VUzEFt
Bcni25qfykaIBT7NhASUd0CBjmI9p0hZ6bGqDHEeaUNzgLa6P/d96zcI9LrJvXcq5RW0irI4mnsN
r8t3JnXdxBM7qOuyBIZTUkSmBaCTOLuB8whMa3juquWPPilvCh22dTpKmvgE5gdYgxVUSVfdSwq5
ilojK8HdG7nubYu2iC65tcHnen3fhEJstCStUODoFuT2LZkQeBBXL6LG2C3Lg+I9ZNnn/bWpOnib
wjxWBEfOxmk/lBVtbVxE6PML2Cw5pQIncPZ57pS6VUULHf1Y0ZL5c3LTyHLPou8Dhx84hto66cIT
HvYMkCAVqldRbwTIZlWSQED2eS5+GmindJONzydkU+bg2ZFhwApcjAlACQvZKWA+XvSCJK4e614O
ZEywPfguYBE6Pd3PGRi3Glm3mFAUmLyQVYFPuyjBZmSimCNYssgxU7+pkrDT/6hT4k/SJ6fIEQD2
H+cCoe0lVGZc5K1apUMWDVYdGehiVvslKOZ13JkqGzQR7PKxe/38UcHJhmogNzYvopulNBhavmgW
6TkGRj39duzalxHc9NfFiAwCo4Bw1RBkX1wJml5TF+SEWbQ0UbI8GJ8/LjZwblbwT9jCxfACOOB1
Wg36FOnt1v2e9Zvrv55/LK7O8uz7nEMh7tg4jbJMkWIdCsvaUvNh0oOudX2N3DDvS9J+Qz8hsJvC
64IFQQ4GhUxwWaDlGaEb52UI6D/GvAB8DWGlb43vpXFLlMNY7amMSFlgeyjWgJsD5PCAWOMz6Q5h
RqUmyRgtdYQewhXThC4/9PbYzF9V5Mau6yVw0GtpCNA2moNoim8QNkiZzUwxWES89F7J7WNXWS9Z
zyT7JrA62DSmUPE2RcaSv7+nxloshfUMTpr5c/rqDZLmQ5kAbn88r0c/MBtY1Nb+UG9NWbexYJ3O
FFjln1zSXVP2lrl+3yU/EyWc1I2T/Lq+FYKNPxOx/oQTEXnsksRZxlWFL+qYhbTs4WoebLXcuNUt
rdTwujyBSZ/J4+KOPu7T0bInhoeO48965ZeI1PELtkV/bF2JsHV9TjIh67nFKDMwrxFzoGjDpyaA
4j6WtUZZlLfP1k6KmiBau9PPc+/dYVDNmKCoFgFfC+1QeQ9wm4fOCsBj15Bv19dNZAoWuLwQIQKn
AYWg831KPIt0blOzyBgftJ6EzfKa6DLQYcFd52KEA4xcgPICFTKnkE5WQulWH6LYDllNA9zB/uDG
/uyOn4+f0DWG4sFKkgnqDC7nobhFrqs0GaI0BZCy+b5I7jXRzp98n995iu4Vc0rKIeqPnYaJDIlh
iXbj9PPcQo0GJUXS4+cb1iHLb5fppmsk70DBXqB4us7mYpIabBLrQTo5mF03qb2TlH2UaTe4W0pj
Xy8PpJN44o86CndE1hotyIrXAXp0/JyLmYuSaBrR+8g1mZ+PE4qY36r4Z6y/juVL0fqv6Z7ZvnNM
fytAtbC3oIO0kv11275UFe84lDWBHfjBXbD+/URV2nmp5i1pH5n4DSVgZNPN0r/V9aejUhTE0H7j
gMAaA948VBN+Q10qidfhuDp+UyPH1n86zDmXwJnFpNPaa1YJKfXzHuNoErO7tGp8f4WKBbGshUcp
f2oqp6nVXO+i7LVWfk/12/V9uLRqfB5r82ELl0GA3pQto2reIxjcm4ALLNGW8Nlzj0cn+glRQAQ2
BJ5NnFWzvJ9ja2iUo73z0LVMmKxufbFEqwB0OwH6FIBpqIRythQnKjjNivhY3tUJmEslO3yxRNzn
OVNtmorMDIXDY1KG2tD5ufIrsQ7Xt0GmArdG3ZBZRR/n8TEeDB8tOijgSU69SAKGAHHoV2i0i13w
jC5RjGTwjvX8FrsbksrgOUXLdCpgvTlPTrRdew7Rvd5bAanUbdsBFnrFc7ijgMOVrJZIFLykAwBi
wLBh889FVYYy5Q2ImI6mdq+pddAAsH6cJWkL0YKhm0WHQQH7CchP50LmpEwxg02VY+YM6WbQWH1b
Vhhpv77xIlWQngXckwVNLkixGQExyzg1SeQOEyYbk1tnNHZaV4afF7Ny0qK9Y22F5F1+5iGNPmZ6
fEQy8Oix8SFX0ZBQWRIju/DqOCoQAGAzQFwDYn3V9sQGqE4dhRhKfDQmdMxWY2D12QPQY4MlryQX
yHoizi4xiALCLcqgK/MfHOO5qLItzZgVXhJVVaU+l175p2bECJvJnH03tVloxZ4rUU9kEqcyOV9s
LNpMRpamUWh270b3fn2PhF//8MUqUgEXyIvm2Mx2o7VJlM+TC/Q2xw6XpIo316WItgjdRLgTPRtN
1fz70tOyuegdK4k8/U83v830B1V/TNXPT0tBChUd7DigIKri88HlDByx3i3TyHVq1B6Cvtd906rD
PpflatZ95uzgTNK6qicmN2QAF1PVPI26NL5zWhIxsMVgLKL/WVnZNtedZ0L1X3+h3UrIiqwNmI/4
Rqkxy219jmF7s54EGZLdhbVT5/sMPdrXBfGwMUhlIXN6IomzcuouWqe3ThL1U6GHhmeXQW7YdNOZ
ivWcgWTM72aaB5g4W4JctehtTZfUL8vG2CAf38p8vMB4oK6+Mquv8PJ8ycrLAYKXql0S1R5YQyrM
/1W+YX43ZHhmAq8IrEYgIwEaS71kddT6Wdcmq08izY6TwMiIttO9IcGgUNZvry/xemYv7OdEFLfC
fQlOMgY0g2iZ2VGZ5wr0jSVmG/rYL1vgDBDPX5YxLFkraRITGu4HTPPqLPFUPTdcgkE9fTQVBehf
mN5cMvoHOfQ1ufkYp9arOg8/3Lg1Px/LaFhVFaV7MMyiIHQudGryClTPNIkyo9kRjF+pGECPHfJ5
JwMxSM/hfeHiTcmFM7Q2iNnYaRKV04yC0NxpD8WsNZuhmeegIJkruUVFm7iWOVFhwMSMpXNrWWsG
i+0FTg1DU90NwSN0aydz/cCGe4zngfas0igqhs3E9tetR2SouIAwM+IB4gdxwvl6Vmyp1nG5JDKq
eJfOwKNo7GVjmolkQcVykAP4EINB5nM5gE4cEUTD4+jWFsWbdvjZy1QRnW2E6f+IWP9+4kgRpaHu
ViRpBDYgv0neO+fes+4K78v1FRPcclivf8VwptEjB6FMVMFWpYAgmsrijRWy5jjhaqFV5GNHgLHG
xYelq44Gc114TbffLM59u1gbMqQS5yzU5ESKfr5gTVMOw6xhT4y6nY/F0paHyjVlLlemC2fa66gk
BcsedEm8wp8NdcNqPJl71Ar+YmPQ1QMONzh2xL3n6piMJUiervs/edGoIneWdhKXJ9JF/wCmWVk9
LoLdBoXVpQO/8dFFpOhrXUU26Tg/OpOu/sXeAH4KFfVVF+Sbz5WxHXAuZU6FJ2GSPhPTXul6JT5H
qIyHBCPa3h3UIbiNSQf4G6Wv4yPaLtF+ac6/RmNObj20Qnw2LbSmMrFu6BHB6+2iDaGIG7PSaRof
u65Ey6reWrtaSwLEoujRK11XciOKFEMkAZpRFzWIC+zxdiqZMbRw3u207UmDUcM9Q23gurXJhKyH
68TbLKbSAz1rvSEAB2s/FO09YBI+LwL8TqDbA3wMUCI5T2NMdWHPWgafGW/st7jYWr//OwFc6DDj
pYUp/CSJhqLSAwKqzY052ZNvDZUMk1K0XKe6cIfTmZXCimvoosJZOuXOtH6r9eEv1MG5RHc32MoA
cHa+JWSsLL1uEJCkuK3LW72Lur9Ic4CW4l8R3B1DmWGRhdrKMfbUIB+Qb0ok5Zn1C3w4dyqB23Q7
aTU9maDEAtitUQuyhW6quAJJhMRdrit+TRC3+Yu7LLreYPOJF9TFDWUPXnnTgckOFPQl/v0Lh4ZB
AoSAGAYB+Qm3cpXhovisQC/i100V5pMsQyC6zUBMiZf06tOAXXa++3qstEszdxBQ/9Lou6waLDJg
awVxUtf800VEOA4WM3ENIzNAlRBwhA9l/1JnsoHEddH5TcFE/Do9sI6g8X01A3Yc8wMVYuqKEgw+
laq9SxwDeLez0sEe0nlXZmwE0NzoEslci3AB18YEHXGohsH88wW0CrXsNbtUjuYKT6bVvpVLTE64
hni5Y8pON5yLYLPIcdONbaEcqWOTaKrV+KbMa2NPuriU+E7RMQIwP9ofAfOGcJPzN4DTphWji3K0
QIU1qt9MJFSy4jvOr+QeEK4aiHBx0YhoVbq+Xtwmh9kZ6cZhYSrrHpZ9nzs3HVvSliS9cvSSO6fz
neblutOUfZ/zNwa1EAOAD+1IxtADDjVxv18XwMObfqQAUM3+Z4U4R9PGndd3q4TMBQSKr2V+/qq8
G5Hyrn38x5RQMf32j0H9OfNjYx8/X/8FQrNbubIRCgDF9aNT4uSqVjJ3NrKYwWkPmxTcaF4AfJtP
i0DyE5NncA/ovbsoQgJLBhMnqXvEDG6oLHMQL8ZjPf66LmXdC847nEnhAvaxQn1tNhUH7EjGK/HI
tp6SY+ah5pGQ8beZjRLbFspD3AHGeXAGwb7PPUKjOnHf2rULdqx46w313mKFXyFXFUytcdB7VFqv
KygwRjyAMXUEVFJM4vKj35ajGFUK1Mmjk49vs0dCdW6+XhchMAbENIArx36sHX2cl0s6MwP0T+0c
++VBT5+N+dHqJd3XomXDTbQG1WhMuei+6jAhOAN6yjvawMHwq1J7UDB65g8m+Wo5MUPCKT9cV4of
/FnPGJbtX5Hrwp6YeKcbTdxkmXccB1B+l90usepNStyHEU2YWppsldzdpXn/OrDuUV2mzUjLJ3tO
73K9PFhpe5ip7HXJQ//85zcZqMoD+8fGG4OzHgzbLYYHqr2jMSbPVMmikRSbnJGbPl7CidHfGqZu
0Z02hkZqSE6K4B7F+CfiZgxpCnB8J4iK0WHhHY2h7HemHfcBgJLpLm0TuhlIU9/RNP+Zlx6TWPBl
29W6E/iyjigBPO/8xZOXBejfY8UD2+xg3i1IYu6njqj3WaNYd6yx8l09Fend0E70iUytuunR6XbQ
iIz19rJIvv4QoH7CKNBIhDvw3CQm28l64IzERzszrKAtOtNPFjreFfms7TOnYD9IU4IFaoyHx7ZL
27uqzb2walrzS9zpNQjwMD0W06nZadjGCSRKSnMPzp7i23XbFW7Vye/kDuSgUcMYs9g7orsjDVJK
Z79GiP3Sz2Mc0N5Od2OnWqGX1rK9ErmC0xXiDo3WjMgYDFkMUBwjdNOb0p5DRVb+FgQiZ9uw/oiT
kzmlY7yyveGVXfqOvkndLcD1FkfyahA5TrQHALfaMfHY5nMfhWMNypgm3rE1zK3H2u2UyVKi4tX6
RwTfnTKi8aVC7Osex6V4JWjw1tDqO47SEFgkB/i/yH2AMAckutyCVaOr2HafYqoteUo6JD0nc5sM
v68bnWi94P/Bvrb2W130dub6YALxDv6yAluMUXgICp6uSxDt+6kEzrjspVN1YJChXL3sqbtv7J/k
3ZDBq4nODmbQccBXXveLHlLHqyqrLT0XLGtO0ALCNfd+aMOvRScbnJfAyTbXlRLuDVJFGGIy0dzJ
E1fknhnH+ah6xxKEBxu7ZBTBTusdQJQmey9+lA/4YAf98P/I4vwXQXaKthqmGyfT/W2l3l3T2fem
N9/XhKLbxorGLnuzY90fa3XfWV44M/04OZ+Ea/i4xZA3XpkPQJ2EfNL5+WVpp8zdPMNSBqNqfbM0
rPeinWsfk0nkHWTsVHKXCw3nROAaXZw4jDxvTcz8LzCcF0wp+7X5lql+s7++kR9hzsXqOoDkw3sZ
tsNP1lVJ1gNRqPCO3eCMB0xxvC5U14I5nsp7VgAIU+2KOWwb23qx49I4lAAqDp2lpAHDpMIxS1kV
LpnL9ulChp1Jm3bbGRgmtipvDDx0gG7HIo3BQNrod7hcQLTseTK4L1GctTb9AVgRtIbQglupXpn7
dnHiY2HkO8PeW9beUptNi9mMkoXXF0y0K6ey1pN4sivamDWYEPDQQ1M79AmsXvF+mJP0l5sCQ5ey
JpbEESIHBXRyJP/wfkWXOxc8KTXT8kwn8XEat9oPWny+N+SjgxEvfTQgWHzZx1JoCRRDtOu4xa19
1GQIjKKyLzii0UGx9umjUs8VMNxu0hhG6+OjkiXzs133xd3sYEp5ROgUGG36xpbYvgdukHN0ncr9
OSuqmvhE1VjkkNz5m8U00W6DvnRgytvcGGmfxNXSrGl7A1Q1VlAoEuMQuWEE+5hQA9gjWlG5EGZx
67y3mhSJR6X+0cTja0UrsMYCZ8LB5GJL6B85pLxQJmrLNub6BODuDrDVetrDIEflLm3DwfxKGxIo
DO/Ct0ZNJRl8keN31jEPRPPgdePftxRVjsSJcdSM5bjo7zkSBZhVkiyj0OZPhHAeX61tJessNz6q
feHXKfFlOXuRABeNSraHrNDaenV+iKt87I0hQyw2bzTj4NaSRZJ9fv37iY8YtIEiJsKhSifjj5s5
j6iohdfdkGgfTjVY/34iohnHPCYJRMzao2fdJOPOHD6Hnvpx4Z2K4C48xyvShWpYpO5BZc9tKvm8
TAPOaSeDkeWOk8CxqepN0sU/lkp9cFRXksyUieH8dRpXnTUnEJNVu9gI4yGYcolXEYqAR0GFRkMf
IF+e8UCmWyXM8Y6zG7rKnrmooUliAaFFnYjgtKgwU9l3HUSkeAUZ6JKRqCC61VBawgUDkh8Q9XJu
mhR2Pk2MwYmouzhB9n/bLj/AOnjdaIVSDDSFgxLyI7A5N1ojJ17lqA0uA/BrPwJwpXsmfXBdhvDd
jV7Kf4RwF+YAX8jQJRgf26p6SE0KWG8DRCzTM2Ln3m9cxPjDQn4PyxQmQxeUVHu6/gtE0cjJD+Av
GYAYKdgu/ABSIemTNLdTZd2NlfFcgokds7p/UVdHsdtGgOAC6+qioyIvuqkA9Yd37DMfM/Erj7gM
JUNofiAu9SAI2T8e96PwML5RJ3iat6mzLYHxN9syjhLRNYbZQSSIcL2gjYizwEXP0EyBF9qxzewS
GYnceEFdV9+qTq/dJEPR75EtzEMGBJLo+n6tBsFHwFg53Gl4P4G/hJNslE5OUhd+rmL5N1TdIjM3
QjpheqyoN95M9EBxFr/qZJQjwtMALCCwslhgzuOp37veWAxnWFDZL2a2LxUDYQLi6t1kK2qAZHm7
va6nUB4G8cCigvZ41JLPT5/WIxbLM6ThMuNLkv1JvYcy+dLSl+tSRNYPfjhUQRAhXEJUOwhXy3LU
3SO63jYaQp+xfhzrlxxUt5omCV4lsvhMBEP6PVdyA2np4WeZvIy6T5EpSlN/bL5f10p0AE604q1T
T9TRZiMkMT3U3ECGOij7PBfwFGNrKz2e9cfcfRubb5+eMEUG0PsYKsANhYFF7vYA3ymylLGNjE3h
J2AZGjd/szrr0MJ/vs+5XNYrxqIr+L5WfYsr4me5rPglumL/1QDpoHPbTTQ3GUfquke7fjDsnRVv
1PhwXQnhxXEqg/MD7eQYeEeuORQ1OdSFFuqAucOz6aWrlScgS91qJnnSCmaHda9/UysZlILID53K
54yg7QyUXXFzHlkPnHL3hSw7b6VUZA+0Sf10jMb513WVeV6MjxAPXEdodQd8A0oHXBwM1vs466vS
PSpqk7EdsARtpHuX7GloY/OXh2fno5YzJIdpFqf3vTMvu66N83s9LQY/oek3No/FHgMBzaONPPaG
0Xx5JGk8hWmZfq0TYu2U2m6RqRmnz8cSoNG2vBUEYB2R5WyauINpz7GJZ+OIhBd52NT4nyPrvxMc
TBSO1wmNdYD5Iq+mzoCFZ6nmHMdATb65paRAJDBrZOVRi/SgCk4PFwMvrT0DmAXVQprQZyvL3mZL
BZuhSvbXN1qgBujq/t3n9e8nr4W2qzGRt+Tu0RpuRuoPseRqETpijK6vw5do+L8YjGq8tkmcZP1+
s0VtcjfGhr/UO5PUIUCuJMGqUJsTadzW4wmNFg9WuMeC3OTFAahWf7FaQMcA+QhmREE2db5aaW00
Gisr99h4xiFuuxdmuO/XRYjuYjw8/xGx/v1kQzp9btvGydwjcFF9tXxHYisw49t++nJdjsDAAIIK
A0YjCbAL+NJbMuR1ajVQBcXiPChtS9m1eTVtqKeUEv8ptAEMEng4jQJs69zANYDCkQv0zu6eDmSL
ZMgNK9OnZS4PbPo05tR6pwGRHDEbOJpV/gmfKOATSW3cOeDpa/O99Bmxuj4+KvSQHgBMCqr5F8iX
ltKqVta3iEeHufgf0r6sN3IdafYXCdC+vEqqKpddS9tu2939Qrg37RIpkRSlX39DDdxvXCqhBM+c
OQfz0EBlk0omk5mREX8GtGujxquCMlR6r+0MHpj3I9ogIwDGcECGade7ugDOJGS5MYRpR7UQJD/6
Ssaz+D2BBp6olyfu69lBLrWmc6WLjjIYdbcEkkQujVvt6bbTLJ6vwJtG4BBig/ljUPOSvMu7Mvji
Qff9xKFW/Onfxw0+gWRQtsLQ7CxdqGwumd4imdJ/5MD8rPEOLF3koLny0dxH0wBl4dmtRpva7Iwx
wNVgqLOTp78t8Oy5JdSVMu1rWgLYDDWGjenJJ1Zbh2ZcI1ZYangDuuVMMBOMPmMe/fJ0m7JQjDYu
4BmuH3rW0SrzqOPPUCcG7FlumcOjtPYi3Vt5ySxElQu75qXd0VQJ1Uofdr3hZ9AM36jh3ykb1E/c
yj85q2qB4GsatYecFjpAgPLNQhiET9HiBkHwyfOein27NlRy5YTwEFyJyCmnPib655dr8Ws7UcQW
xkkUKm7y7qBl/O22H14dpskC1DhsDF5iknCOcxusxhjwvvNOfmqKMOBa+qqnpI9MV4oVUwurmbBu
8EpwqgLHO3NJsOZpfV2OEqrfSVCFGMgUPzNt/PRQDBZiQ+MMNxdUdSDPfblp0qRBJapOngRojasm
i4R8S401SPqVm8EKxm6hrfJP8n1+P2Zs8EunHvoTUdamtF5sTJW6+oGLNULoRUN4H4NHGckRZtQu
l2O0nPT6yMEZYYh6D0CAtklBW3XX+el3A1xz8af9AfJw/zE32z3WeCAqd2GOsTxEUyNWY7Kxnd+3
rVyl+dPu4U5BfADRPDLXy0WZovYECmT9SfYstDN35w8nGzyDef7eVXBDuz3WTbG9bXTB1QFAAvoR
rgfutPkLEP2/QdWtglHVgvzpi9uCQMBaqeguOTkYeDCrgjMFqvlZ+MEx41bn0v5kZ144vgI8snJx
LK3io4HZKXIHJmz4eH/SX1NUce2tbawV06bdv7j28XU+mpjW+CExI145lCXQMafkTgcGUvsdjSQJ
m5+3P8eSY6OpB3FjyJjipp3dgLXOfdIIWBllqAU7FXKMef1Xu4Wj44GewsaI5yxNTjxPdH1ayFPa
BVsLrFgD2Eps98/tpVxfdtgxRDWI5iImQDl35s8u91tWGGCerzsczG0GCmR516MI45UPmCZVweuw
JoO25GgfTc5Wlmm0olbSyNNwtJoNGKVuL2nt52dfp7dFzkwfG4fxUD6ei0/enBj3RgkVgwkYQ0OM
hiLUpY9RvzEN0HOLE/U50AOxsNaKqUsHBeUqG8AzjPVeMcy1UFxKlJOJU5q/mImLmc8fVfnt87uE
cgWGIidSn6sRqLEAg7HjFOAMQrHCi8DyFt02sLgIZPDI7VHcvnqG8Z50UDrX5aky78H5WgRbvsZZ
sPSl8Tz6PxOzC0a0ePfnIEQ48e5eDquPiOsVYKB74ijA/yZU5ixeUakXft664hTw5p7y7uh2T/W4
u71N12uYGClBCINhCgiYz+98VWuYmeZKnSi/z7OtP65cHdcREb//Tx0dSZ6NN+ultxr9UAhh1+pk
Qx9Mun9F9ntMx3tiyw1S6ZXO6aKx6ck1zRsBvTYLJn5qa5meVOoUGPW+Go4BlKgHPQt17oR691/s
HAYDJlAFOvYYtr1cGRWKBgj1wyl5p9bd6vTZQmQEagPPJ5DFTLPD/uz3zdGqy6LV1Ek4+hfLFJB8
8mkE2ZInMMdD5rYNXuyieNZkcs+t/uW2Wyz4HljDgHzFTB/mludAQCXbxBaWECdhmK8l1b9SL/9j
dWuVnwXv+2hmXoK33XbURNqLU195f/UBqk/6Gjrz+rIE64KpO+DdAav9FW16YTDJc4eJUzL+4Ja/
HVgA5ZMuhshLfHvPFi3hJTMNDWGifD5tm3R+pxk+FafCGh48JpNIOixKW6SCpepWkJr/Er3LVAMJ
NLgrJywKRlPmLxwSEMosT3Un2vTNFpZQY6xY+9gbifcQ9KbaCBdVoeJcMaAsWr9O7nPXoXvTbovn
oWrVJjUz0HpTzGk3wrVDIiXf396RhfN48XecBUjg442ylrI7taW+KVLoEZd9fT9Cy8c26rehopvb
9pa+ACo6E4c4KIvRP7o8khBc8qXTDt0pAStOaCbancnkRvXuEWPCK1/7Glg4kesBWIpqioksbP4o
a4VT66yh3ckw/4z9n0z75lkvcvhiQAC43kn3Xi+0vQPIWst+K2tlgnhpZz8anw7Wh0SzNTUtSAXr
Tl3dWRiF7d+Z17+oQg+isXbvQAPw5/bWXkOx/i0XgQgilA6uvFlVQhWjX7ZW151Kve7CmnnGHbMg
clCiGBlWSuQPtLTyszC1JMxaJ4mCNjFB4WSICHePs/Kll+ITqgfItXUbIXj+DOKsrEqZjvzU9pD6
QbnsXMjyj0rXWmtLHvXRzixXVJkOWhdd56eaHQ2Rx1qpRXmZRrz+pN49fgTuhHweqco0KTMf2fMT
cO0T0vKTSLXkJ8RsurAoUH26/RkX982cGv2gOkUaOfuKruxGhWFgfuIB+zLUw51H1Sbr0hXYzFwQ
/N9q0BVHkRVFcFAmzPyza7mVlqbVnexRjpugr8cNMRyI46LZF9bI+uMk8EiUWLT8Kuuy2gy2N8aa
bI1oTKkTMtNA26hGUlIJXaykhgsfFVPdE3cLJmTR0JylCUZqKw6Kiu5Ug3C8gXS2ldxr5r103m5v
9rTIWYgGSTZeNqDmnfpjs80GcoiRTMKO1N9U9cdo11oNSznChYVZjjCAFDnvy6o7BWpLaR96jQgl
qKCD7rk1VCT7V7zdQ3eVLHMh/FzYnWV1VSXdqnJht6OvzE4iv4tdctcVTzl5vb2HS5ZQq59EeJHX
XYd0UtdBNwU6p3hv9DhVJ1n/6fCGH59uG1r6WB8MzfEUwiQ21DsF7irzQLJDtv3ffn7mC4HepblN
sA6VV6EdyI0frNW7Fr3h4xJm3pB1tALp2HQp0NOAu91rSASlr23FX0cTs9J9GRVGvh28la1bCCrA
Y+E4BYhc6OFMf/7hMjIdognHB0sGqEGHjWhsvmFmlx0Si9CVo7tkaiJPBJXFBGme51gZVWXQGDoc
PigOXmrfgeyqdVYu1zUjs30EM5CJAaW+OxE+hkn11nnvmdGGtx1iybE/rmR2hFyvC3TpIzdK/T0o
ekLdvbPNF8f6agfx/2ZpFosZVFU5LbGcMY0zL8JLGzy9SXfM+UrUXzpCH5c08wNpjZqZ6mN3qsjw
oCfOk1dYP2+vZSl0fzQx/fkHV1OlUxFLw665eAsl9c/MMiKz3RXDSnq9uJSJRwlFd9Ra5i1pkzMv
ZSWOEsbcgI8FBCtW2thsbq9myQdQvgM0B0AuZDKzoFAVPqncbMpXyyp4ku2QYcBOb3Ya4mHMs5rd
czm2b7eNLm3hR6Mz7077PFWkxhEyykPe/00B59IPWv1y28rC0jwbPUaULnD/4418+aHatPATP0GV
Khua8dEcmbrTy8bf+w6mA6U/8Mc8EGu0i0tJKiA1SG1Q0QBzy7wnI3WcpMGAe4zao9u9t5770GY9
JjXLyORyxyY6xPRI0vxIgDJpx5X3zkLgAFkM2g3gdsBlNfeaRgQ1GXPenjqrDvsEk5Lq1bRWjCzs
LIzgX9yKIBabExeCCElnFavaE4iD77MkjSraHoTSQ1mCfWM1xZh8cJbEgCUR8xdAZ01dm1mcwjQ4
B99z3p5aaFo4JdFDM293Mi3enQ5EsE1RZGEi7ZdKtmHrYqQb4MvP351TDQJzIBOHzRVZG1AApB2q
gJ1omf8I2PesF2uy0FMef7XK/5i45kd2ksbtPHYqDIzZ8WM+uGHOns0xD6nLn+w1RPaSp2DIY/qE
4GM25lemVVqNldg2O2U1fXeFepGie9YU0rfbx3DhsOPs4feRhgdAbc6+nlCO2Y7cZScjt/FKO1bi
q+CPbvb9tpmFcInRW0QlywTLpX813Ra0GfGSlp3II3eO/qeR3+BEwBtvSv8ADL1y+aEWPb4Ew25p
m549SPneedCEWInGC98k+CdujGcYRvXmFRULihP6UJW4vkrnHiou0Sj4DqyaK2YWXA2PItCBooeH
QDX/9GXtFTUrEx3NNPWHpvZ3woPfXPiHqtJAN4+6Tmjgj1YSp2urU5saTSNwGkGHZP4WyTweDAoq
XicHpALxKEY/ZqYWuokNjscCJFqkj3tjWKu+XTvGZBYFeNRkDHCPz5CXpRp7ptWlfqJGbL9IY7fi
d9ff7PL3ZzcoHpa4vyl+H3KlZQiZYxoNKeGxUOUpgTBWUdk70fNfZtZ8w4vmvW3HLdVQpDEgygWC
AxKPhrNVg38ahRYGqfnYWfaXHOwhua8eqQxwVszuWI5MxrolXqA8/VUlINdO6K7x5cYw2TM4dvQw
lXqE8fYNQR2OmyqyhPvaNt493tqg+m74a926d0XvRK5mRQY3HgopQShgrlTAzWlDLwMZIOiT9vg/
WZsrVemgdv3cLXpsOE2L81j4gOw1nXmslSHvktQ0ngCAy2TYKrM5g6vjl6bx9nlIisANXbHDNN34
o08FLWPwnRTHgLh17FL/V0tb1Ey5GFZOw7WDAAGCoinQSB46NfOykmaLxrPLyj0O/rfW/5bEtx0E
wKarDYFmBMiikKLhGrua7vRYMaRD0znH2nchZJn5GycfvnUCcw5Gvxm1JgsNlsSMoIdaW1vXru6d
1spizuq9zPj7gHGITvE8hn72o+b5e2Xnd3Xd7vFzcaMPW71oIr/MkLoN3Ix4ML7UfiHiQeEB3vrJ
Wee8uA+y0Qmd0v5jDv5D0pjocJvtF0GTQ1UGj6xpkwfVtEeRgrhdZmzjNoAYTapH1iD+JhajUU3y
Lm5F1oTUg5ByTfqdov5bnXPQ3rrqlKq6Dwuj22gGOMum5APUplbYp3YRimDs9iwbRAjSUzOUftlv
VJBZoDIqYtPT/vrgzlW2sfWzOsrHJkq5xkJP6lUIEbosLAbQzRLUi1lI0vK78t2DrPlbhmnpvvb3
GNs9O0Z3dPI8tqz0ifN0r4i+t3nwQDIHzMDdPWhU3rzA2ae2eydQegdpZDx2Y1z05dZwzWOluru8
YV890u4xsn0Y03LboDY18u9NY8R952ykpx3TzEdc7oON09MvdTLcNYP3FeS4T2Uq0TcOWj0uRveQ
tBgDzVj/btf6W2P1MeqlJ7cyN6wPooyXp7ro032lyRj8mGpjpvAEH6wKmfMTPJP3esJFVAc5iHbH
AHJXQ5luwTSYhYGWncYJDNX1+VOmutji9k+tdrytXQw0VjkUTPu+/mElXnvPsnznChJ3qGe5tIkC
a4gLUdo7J6n2tldpcTeCtD31tTomPnnPs7S9L9vAiD2mA0Hi9TFGXuywsJFWiYT+ULzyty5xVlCB
C0cQwHDoLE2MQ2j4zFL1qm6Mviukc7Q1jP03zVu6Jkb0r110GZUwgvwfE/8qFx+ebXjJlJgfEc5R
Dzr9RGwz2QLUbb4NWlMPkVcEiE2OFRv6lqCAPcRn2Zp7Pcv1TVv9tXR/V0O9V4Mas/rDWMzhVMdG
dOiKWsw9VXqrYkDPa2uQm6ZiI1RR5fha5EZ3KAaI09wOKdcpFQqbDgAqQCGi6DEHwwDKrgMaYaij
69KoU6cuQ3uFPvtJuhIaryPXpaHZd2nAEuVhygdJ23gHyQt0xtLPVzo+mgBMCsHzw3cRTi81PKHV
MRtATf+Vsi3jny6mXJqY3dC0LpF3TNtVVJtR7hrth76WHvrXlx7cCyVzCMeBdA5NvstlZE1JCSj/
naPbejWDrFK7M33xXIOI0kitKMiCyApEEY/62G/B/G5uTTryuNW1X2Y3bKglYlKk1SYRTjhK6I2B
d3C6HPdSK540t/4mVBtnpO73oypLRNgEjEcc9HaD4mxDO9vdFCN7UU1v7V0tx/iV9l1n9LHX9LPh
90/VCJqyoQb5qn3I+r44KlNWoUeHJzeoN1LYOxMXgKD2N1KUP4IqfSsx/BDmFTUio22RNATqvc7l
D8fgB2gHHQfbiDNJj15J90kPpbw0sEI/G7YDz36geYNUxnEOGZp7W0yvNmFpmgcOFWyw93zVBwd3
GYtsaUV6227tVKLQBexYKo0HHM27LB+fDfBThH0eHFCYfb59fq7fr//oCAA1tYACvaq+p6Xf9nUm
3aPDZYLLjNGQiuFJmNlTo2shcd2VN9B16osnOaSEUIcHPTWeKZfeUQxFU8liNI7BWJd1mKY+uR9q
xZ/7ImBhgkFunKx04Me6G5qVp+s/eqTLyIcYDYg5puuDBUylb6J94QnSH9PGB/eI1bIXr+LVXnBm
RRLVpR00ztIX9DS1L6zX3J8lgFf3APiYj3WiW/cZsdp7R+v817LRnUMLvo0t5HhLO3S8NNh1imU0
dAORPQ91qTZF4vxsWjN5FkNDi8ikXfJF5bp8wgvf2ThlYqYhWjD6q0kt/VdHKghdSY5rGOfgi+GM
QGSCePE70R2+DRovePGJiQA0aDXKbKw/eGNHDnZH5QMDsfBR0zIWo8TM7waDefBkwjcuM7IH0SkK
pGDhfekkGb4S4vYvsqaI2MiD/xhm1205PDPKHIcQSBi7WhUFjZtEOZHtpgE0dFc44Em57XpTHJh9
jIm+28I7GPXjq1HrIrd7vJJ9ebQ6/q010w1zZOQzK64RJSqHbceePGVQz7htdsEBMasxPVx1iFld
PSz9ztP8zMz6YwMQj8j+NtlLyvdlijair8eN837b3MIFhScy/A0VRTxo551EvFd86YthwL2xEeIs
q31uPdhrcf06a0ArGBEXoL0p8s5ZcpknGU38ejjm7HGoz5+HHwLyMqnOYCweXFRz8FMvs4IzHddG
FfSgYS9sLTRE8qa7bG1wbmm7cEV5uM6BCvTnL2MrNytPJZY6GurZN7dwOuU99GtwtDUrsyAErzBo
P50lz8pCrSt2pfWdT2V/5+X211/IGoDb+89yZhUfjaXF0OgwpDd/8YComwddf/vfTEyu8SFrUKav
nMKECQzDJ+rY2ZHWr8znXV8S+PzTE3YCvV+rNPHCJlD6m7arQ3grYpG+Mw7V0bBaUzNe+DAYtXBg
B6VqSBzNcgdqKDHyxpDHwvHk76zSx11B3Oyc5Za5MdDdXZs/WzaIij+eu9NNOC39w+6VTdPagrry
mJQQ1JXFnY1l1UAuEDCK3v5QC7sI8Bhw29C48B1jLt2kO6M9VLjpjrJzzf0IjZhdTSn7XaWBera4
nkee6kGWetvqQmRwXLzm8fWgTo5p/MsFWkQVUDkr5dGxW9AoDbq+lSDu3t22suDn4ATyDR/wSGhT
zQsHjtUKqFVReTT6dvjC1FCgnpMYmwH8Wivx+x9uaHZvoOOIRs3UWQCabOYjhW4kvj8U8piOMj/J
yoaWj1toZ+Gy7ktKR+tXMfDxCEGo5NSOo/aep0V2Z0u3B9ysqr/z0c/uCW7tDSXpGNUcGDStFPlT
IAM8xxuDoJCkF6FVj9BZrxxTRAmvyk0ZeD6kIdJqbyoebAWE+7YKGuJx347JARe+iGjA9RAXZ3+X
qu4Xp7YE2lHDmREN2wyq2Sld4bUpKY16EI/FFu5p8C+oTZuWwab3iwxZCCSdgfeLaO4kW1s56F2U
XrDPLI7IO6ZmDMZtZy/qNg3d3C7foJX5x1Dc+ROo0Y06yvmG24a4N42ebLKUs11es+Ks14JU0NA0
/T9AwWvH0gd3ZmiB6syP3LbrH3lO+nrF5ZfcAi7xT/ocE2hzt6AVlEF1TJccba6TY9803Y+C1O3B
4M2wUmtbyCZQVkeJDcB1jLvND/LYEmqlEO04dpqot6Pr+OeCSHJmWjFsLHDQbghvyoNnluQPnqFr
xKhLKw0CgACnHpCDbtPlMSu6QgPytu2PvjH8akVl4eO0rxXk2lbO80IUuXjwzs6zMMrUchiu4pSE
BIRNSezLxyE/yzX244XICKYRdEMwGoYO1xzU5TaKYbDUksd+fETbLuTeQ22/Gdrv25FjKR1DcmRh
IBvzdShPX27ckGPITWEi8+iC7ZAkGDCuhuqbp4pfemHzsA+q11HYa0xsS4sDFSUagxB/BiR1totp
2WOKK5fjkadAZSTn0fmRGAV0ldbYqa4MAbSLRw6E09C0A+fKbHkAiwcu61l+toODXb8Q/q0GBMT7
fnsTl6y44MmZSE8C7OLknR9uMYNg8q1wnews5TdV9KHeGiHxoS1qrml/LVqy8U7EagBGnn+uvKA2
uiQkO+eOdQ9f3NkSitNlA55V/+72oq5uLmwd+lgTFQX8EP9/uSghnbF3mZufh+rB29JxJam5OrH4
eUixYKQGvJfXhbbBpCapgNs8t1q9ZV7xFewwG7cbV2AY/5p6F9fVZAckcmj5gavuCo+jAh0lCdVm
58CqYotu7Rol5OesOBLxhImxnD9T0E+gLRPm6qkx1xLqq3jxzzww/xMQ+hoY6/OmqLjOszPrval2
/UyV9kPoXZwTej9iUO32R1vcVbza/r+56aN+8MRR5bRMnS47F6YTlXURGc639NNjErM1zdxdt0EF
7QwyO9c9yPOt+6BbOU8Lq4DXQYAW6S5YjOYlrCQFbsEGFemZZXYUVEZU2a/VmrLJgn/DCFjLAX4E
Wdc8wGqFlwoLb9GzUX4n7usaVmDhwwOXBUZ0XEZgDZgfH/idzpC25GeqoxigoRf5UCe2fA+o68Y5
iJKeAr8n8ac/P4wiLmDiYxrInX2ZvvKTsTcQHgZIqZg+iwbwyIKe/7aVhSDkgUseLxJc42DBnlUx
XYdpVCUjvr+VhsJ+rNVr3g1IZva37VzdTbj8YGUCpuI/zM9fOrNdpWaZOV5x5v+Qer7St5ySINZ7
+wVChCzsMUEZ2Tl1drcNX4+9T5ZBv+FDyBElq3k6oTEGTCeGss8WSzeGZu/Qw95qjf9Dmd0eguh/
Wsc5Fu4Y26w+mOLvbfPX7o9SAujjACKE1iyQfZfr1ger9IWeNWf9sVNRycPk0yASwHI+WJh3omtT
r2zqwgKaus4Th5rxO6Qk5ZqjLC7kX8EPIf5a66DNE2KlRtKcldrWv5X44/qPt7fq+hBjWGu6nfCk
m7glZnmfFEHJxramZzsPuijv7TbWKRQMb1tZ8AeYASkagEwAdVy9ryxl5kVrtPSsl+WJ6GasUC9r
glcrf6lz+wBBzjg13Hio0QPk1cqhvlojYCRAk+AfPO4WAB+964Np1RjPXSeDfZdDtAad7e6zCfzM
yvS3+HBzaHmTGBX0i87QLMwG4B/GPK4Gf8OqfQNpqZGHuDxvb+tVHIFJVJmAY0FFGmNqMz9nY9I5
lVnrZ08qcgDzIwiPFMljE/jMOLDafMVZFu2BnGnKZyaO8pmzBEHdjXlLxrNqqyzqqbPx6uoQ0PyX
qD7NsjWt7YOt2XYGTW1ZJEj1s0bHs291O9mqJ3c0Vjzz6oT9M4MrUgfKz7xC1Ws0QXsegehcssEM
x5ZHpfLBodL2K4nFwt6BbAGMiA5GBaZDcOketmLGOJBBO1vmYaRvRXuy+HuXpyu+fg1axIwtWKIw
GzkpDgJIfWnHYrxgwKhoZ70xnzzw+I0FRibGh9ppQrtqo1waddy2yjmkGunuJFrnG19qa8Xxq6tn
+mvg5gG4GiyNkCW8/GtoamgAxKi08yiMUE82SbORGQk18lwXMkRr8PZJWPiMMIdUAUNUEKian4TC
AU+hYWLVWXmf+/cmeRF85eG6YmI+XRiwTHNsIjTkIyet+Ga6u88zq/7btP9bxZzZr8QcNqpcvXYu
y21fb4tiJe9YW8KsbOxnDc5si12SRQNW/olnpAzN/vX2t1j69EhqAK5EPeOaw9LWm0qrNJ+cufUr
9cvIgAAM3xvaQzCMeO9/Wp4Hm4a63aROBuAPBo8vPa3OU9NKApOc+/F7Fhg4unJl266FbGYmphV/
CO2DJqkwc5igKIse3Mp6LTB52OdOetZKWt11g4LeIm/aNnTARW0GIDZUYni3IPOlUZQFiPXUZKAp
HX1BVw780jdFLRYCab43iTvPzntr5dROCCHncnxovMOo0AoO1oo2049cvAGxAYj30x0DXCYyq8sN
KCALD70B8CEPKDXsv5IHa41iBz3M2zaCGXpApk1md0BnnE3lG+ehRAm2lvoQ0R6gmc5Hsa9S9BfN
vWArfav/1ris2XTK8vYS2AmQ2frfMT8vgA9KfndIC2OjA9uMDiRu5LAAbK2VI+8bmLg30Qq/Y7op
9kktNVQsJWqRHBxMO03vmp1R4YQnstBF6OvChbpCku6dDPcqGq5ZOEzY5AJadXe8pCwybSghECf7
4UnX2CgBCQIwrblxB9RN6QIs1Alfi+3MxgRpxAxMiOlPPbrS/iCbKGlVGtIxiCq9bDEdkGjhAC7/
kLc1DqjszZOV2W5YmEYXUsOiYQXswKHPjepg9l5/p2OkcJcHbnPIeFBFgIxrR63OvrHaA6a18VX1
rZMKNV2VlU2MgvaAue+h1XZspHwjrdzZ8CKlX/LEsO4wf+m9VUlq7dD2tuJBgHKyb0l2XzduiXlF
jd9rvpaHepUND52nd+c09QApkBSATwENoUzzXtOstO5J75HNYHr1vQ1l2rsicNqdqHQK/Q8MQaSo
7sSdlblA7XTlGbNFJMqIU0bIorGflcvjWsNFTAppbVrXqrc9hmO33NNUPPqg6FIq6Q8NT+37zAJq
JhFGcadMQjdoFaAxkbp6CP6fYF+VyoyHwE6jgSoVKwzZhqnyhgMdWoEPJPoDJKCrUNm9u9NHXXz1
tanYnXvk3Ho52faoS507z8tCJ+uzsES3Ayw5QEvYuuZvbYecLMLLTUcKoNWB04uMVNdfbkfTq2cw
oAZT5wNNECCvrxiVSzdgXea37lkB+5YSPy4IeJU9cpAErcyyWB0lWggoMIgzbsLkJIt5edYNgyeK
j9w955kfltr41db0owqcv7fXtWhmKmChQovOy7y0rtMBwi0+cc+mzbRQM8xvwrT4rjEdenfb0mLw
Ql5ggSRqwnzPUpHSTjPJwTh7tgw38lLAk3ujioGKfs2F+Xbb1tLdB0ZjvHlRMbue9Ml8hyLTS8g5
ULUfIpQ+2GVx1ECGFtV+g8miIjbK4LPjRVN0RnsbtUYA869SS1pmAvPKnJzNHz4N683tJS3G5Q+/
PksaWisYG63Br7uQ9DMBynTESiVzwcWxXxMl5EQWdiWRCyxhGYyOAr9rVd4nVrorWR7XgfOFpEha
tcxdcYilFeEtivILOh0Y7Jl5uO/1+SjRTjoHE/c6TTdtnv0XS0IXGMP8U2PgCiA/oFwlpNWTc52R
iNv6wWuK0DN+g25vk2rBZ1FxcICJ8n8aZ8BbcN4jxQAWyavGCM6GibFnzLEXTr4txzV09cKRvTAz
S4PyvJflIMfgPHrnzGSh1u+Rl62k2UvO8HEts1SDV1YPuAmMGBW0KvcVDS11oMDcditA1aWj+sHQ
Pxjgh6SOinxU0ochS+x677FvntwK7FopyGLp385ZKaOv7N083I0uCEmzboA1GbxYWr7j7vBAVvkm
F81MesYA3gK1My/nYIYKeUypgvMwRk3+BeAjTdvfjgdL4XRipgODoId+4Xwl4Fehtj+aWElCIqmT
EDgs0KtGGAa4bWj60vOkE10aMHAA2OdeyQ4ThwHj5SXBWQPcsP+bIc+ysvuWbAJIQVeYxgDg73+z
OC39g0uYhOWCQLDuHHRsSxvw49BH5fwQAfp4zV1qUgy1rPU3Ft3wwyqn8/DBptsjl20H2GR2FRUg
LNerVzcAyp5W20mYvlf2ynNm8QOiGAYw18SdOCdRGtB115M0JWdkYKNRxIkDmDn5nme/bu/mop1J
S2AqwpogZrtc2SB5UqBBFZzNzgV9IWgY6I8k6EAVu3KSl+L5dHvAG9E7B/bm0pChyQIgRBKcaYt5
Qn+TCbayZdf1S0RYzFkB7ofbCP2B6dx9+Epo2JdWC+LgM/h3zjWzd5XvfmU99FOp89TlwwbQnhK6
DCkLWZbugnxNO3ThYKPhgTwQ3Mkg1ZyXj7SiTxwjq9yzMUBwuZJJEw1jDkw/08bN7e+2EIFhCtOE
uot86apvWRSdLhrUxM6u9jaqu6THS6Jw7zLzp1ilflhcFgIV4JMYxzTntFe9zoquGUz33OU89Ii1
DQZv27O1atSSGVDQTUBNqAajX375+QCb6mjjp4Bhi+7c6SbkbjEwuZV2ukYHCFpf/NYsbMFRLMiG
AN3jX7nKBA3XM6d3zi14FR8HzRORqYgRZkmLCZ6TI2VE1ZOGXkHK2g1zM/S2oJYcai39U+myecMY
jWKhyVvjDmwVVsicqgUK3LAfWZH0D0gq1VZjTRa7edVHSdnTMURuyCPHbpwYf6s/Q2EAR2K08jmR
jYoxs1TveyboPktLN+yC1t25dhIcUkZQFHRkFwGuBOaSTKvZKdEC64tJUsysJNUQuVBlRdludHbE
5OmZQDVtM/Q82ZgUCl+OaOQmqUYZJcAEP1Ug7d8zgHLDVv9/pH1Zj6Q40/UvQmLH3AK51pJJd1V1
99ygXlltbHb49d+h9D7fZDpRouqR5qJHJRFpO2yHI06cY3YBL5PYs62S+ZPZTk9x1v9gFL8AMlTx
sQem269xJQKsrUb73hzyI9qUQSmgpRP6nSt3x4VqPDVdTR5T0b3EvTrshhJ3Wmxl5IEAQbRL4qj0
0aQxPMRFDqkCFqMPJIv3k7nNACMoNfFgITuT4lho2SZFsz8ep8Q5chTE9kBsdLsM+J4HjU/qaXTM
MaRV776g4qI/1LGlbhRFZV6m56pnDoZ6pPbg/GYRBpRXxnRMAEwKCl4XR9FjqtB54r7kFXTC0ONT
7woW8S0BYst3Oq4d8K8Jqp5t7Lc8bYPCaBgQ9Ebs4TEXewap0SMVG2gUbsTod2ajB4WD54ITTa2P
zcN8DYJugYbewT/t4Cg7FqW2rxopOVJw3Dx1wjKPoir6ZxtSvn4MOq9HUVWFH5mZss+7XnvLE7WB
YxnD4KUd0V5ZUUUrR/HCbYaKI1o/AGwDylyuOPYW4SatbesEZNqGFa9K+7sbOPohwL/T/+D1WpH4
lqUEz+NLg9KVbSSWqSgQ/EOPz6mi3wbjB4ue02RvGSHSnZAvmPxuDaq1dJpc2pSubERtMWkV2EQr
TdwFFXrx7O39M3jhSgMhL3bdXNkBRFAykWbtrJEYOYh9mqDDAzniu/sWlgaBLslZaxH5qBsEUR7r
aAaCO58645cWGRtnokDyrXWMvwv5yKehZWuo+c39kjfEmYPe4lIF5uyUM0vZRh0v9xVUJjylLX8M
bWs+uJFhfClMO/NHUHv7Vq9WQQFdgC1IPXmAEdRhRhvy8XAcxMfodyNwU5zS0oVg9bleDBHm1yJe
qXa+wCndxCtRw9IUgxUKQHBQHUAuSspoKm2hZHHdWadY/OniIG4CV/y+v4pLfnJpQsptcF40xuDC
hPVYk8JLhzX811IwgMoY+EKRhrrtNoCyH8TC7cJC4bb8BlnuyY/KYfSiVH2zqhoRebbWZLs0a6Bi
w+sZgDBgz6UHIM+tgg357DHC+QMMXPwIsdVsY+SgEF+ZvKXTCqSxQLGgRx9FTclUjFwydAUncopJ
JoKkRz9X24kvalvovpo6v9DBQ4MIiP4NEVC6IyLLdw3LZlYsMAJOrhk/261FPVQ5Mn9Ky3RbaZPy
mCJQRM0LpIndCKZYSnP1oJDM8BxRIUmf2SVSmO7glynVDiVHzzyylfZDbNf2zk2HeIMeG/aWgrps
YytKuzXB/0wbC+xByPIGLSvx/3hxIS2aD4C9ApGLZOqApORgbnCrACCtgv7MRCsoroEOd3ENom1S
gUXk/vytTJ9Mc2EPujEWkUZOTm+BDyr60nciSG099gAY2lVj52ss/TBn09x6Bao5COwie3iDOiqN
0m7Qjwyj3fg48vINELuXOHOdNedYCOMu7UivFzdWxcAmoHB7ZAXGNPUggLwyfwsPpKuhSO6nuwU6
pJEEPYH3TC8eagtebn5OEI7dX6fFHfXvlL13+V8+XtAbxcwKQ4nFW2triE5ey+5838Z7CH1z0F8Y
kU4iYWpjgdiTnHiJFGHKXgpb8XSzfm7r9FfO7M8YrQALirnPjfQpy1TPKptgtPhKBLI8WNwLKOwb
AKfNf78YrFKzEe/Nmpw6pfAVtDxSdLqDZGSzMt6bLtF3P5wfSsgqo93NuLZjDQnLC6UnJzWPggjk
SkVpeZ1m7s3R+FZZ5q8mQz/51B+cKT3ct700REQFiA5mWOYNnW6jMqPjRTGvpw95PhO++elvLADv
Cx4poCLk8EOvyomWLicnmz2rPcUcfmL1P/dtLF1diD3A1YAgBC1ZUoijRo3aIbh1TlWEZtFtE6/M
0i1rJFbo0oC0gy3F5RVpRuQqxXOmfINKF6gX9pbzqObPJNq0yPT17r5vO6+1nlr+NOSN1/a/7o9y
MUC9/BXSJhcUXY3DhGGq9FmFUECWEF8xN3kJoh7is+S3FoH/6M99qytza0qRRz7oAFvhFjg5FIqH
hf1WF2TlUFkeGADbCN/w3r1BjgmaQP8gyZxTNuQnIcYHwgFYMEt+ArfFVystvuPZ/bmpop+ZTlZm
9R3PIZ82c+UInNJzBl/e5YmjRrWllYiPW0OofuMUue9MUX2AFFu7twVPfZvE7LVIx+hUJ3izoi+L
QRkE/BZ6FDNP4crPuouxAnnXBWkcJXut0x1Qlg99UIwOhSyV/n0cKxt1ZNfdtK6deYlQ1bfOtgBn
Aex/m49k8CJmVNTrdYCv76+hsbjNURgB0BBAHpCfXZ8wjNTALCWOc9JzHJTtH7tW2GPX2/re0bm2
LTOa+20JNgcxlYjdm4psOdVLvLVHF/6s0NBBYmxHk7YLezCSoIA5OWglz1Nrk9UtKInGiLoeChXR
PkZ4hIPEVo/DEFU7DdkGH8BKxQeeQRzxSDcfXZricQqmtHMUteWGK8J4FBYKqYU9ije3Wjke3jNa
8hKDQx6wREjeITMkbZy4aUDoX9RIxjLkI4T7oxq1r5MFIHNTfnKaHPXJKFRJc0LqI9SUCqA0A1Tt
U+zpxYQ0iPGVqvkBYkOdJ0zxmJA/SZcCqG6s7YTFzYZ0KuLwmdJMl9YJNB31BLExnDOg9DOsdmMb
+/uusOwJ/1qYf8HFnZY2JhstDa8VtU0DmteBQsEqwD5eRnRtkG5i0sFCfQPysJIEhONEd06Eixed
lsfJ0VdMLB8a/9qQn0S81/SKtZZzKlvlWLQ2cqb29JtAj8Ab8u4EDdXNMChH1rHNlKzxii3FWxcD
dKUQxWxMl2bY5CfIUEEQ7atjhyUya+Ayv79ca3akfPQkgPPTCgxSEL+D9kjzXIpAJ9v7VpZeZu8N
IBqqmID/zE5z4RROnYA+GnJ6p/atnIB/QW1beIYFZtaVYGDRv+dOk/8zNA/3whDQ4dCgAjL+NJm+
gXUiKwfd2velQCCp7BrUSPj+V9AMzPiXlTB76fszwyte+XhRQl3h+vdHZEJ3U16Sk1ZF4CxyQVet
5H8RdaJtCbgYILBQg5VcSzOHxIhz7FBWByr9FH9t2F+sAl7FM9PbXFC2peVWeBIndmc4yJTrnl2C
8UPp9A832yJkmql7wEOO0/2mex2QmBqXvQYjHdtPBlgb1ojuFxcDNNYzhTVqGTJJqZ4nqU5zF8+E
uNwa9fcoJivLvbQv5nhyhs3MT3vp3lCFCoKgMnFPsbp39R+IozdZfjSraZ/HK8fZ0rl8Yer9tLvY
GQnYvHJUuVBtjZ80h3l1C3G7z/e3+eKEoUoHlDfYmG9KF8JVSwINLvfkqOMZJdfz2DjhX5hwwCWB
wpaBbKPkvG5tj7FmdeSUqEjMVd6UrhVWFwdxYUG/3oJ5NjlFFeOxxKlfp95foH/dOZOJ6h/KjTdd
98nU9jmNkMdBomXoflcplBp29+do0asgL4S2D/QG3WBUIq71mk0jmBBodIeINe6NvlADjZYQSK9a
fefoYPu8b3TRvyBki5of6kjAtl5PW2c1MTOKuRMYVIqd9VB2DwP5c9/GzdJA8OP9KYnefrz35E4W
hZdj19WZcR71o179jtlawmbNgORdRU+NJucwoPZBdLTHlWtw8fOz+J8BSM9tp1Fnm3OXdmmc60b8
aY3u1JZFcH+KbtZ+nqK568FBYIRHh3T0ToJqg8s1/ey40X4kAVedfclexypUVHXl9LqNkN6NIUyB
jAWiXxleUXag4VcLapy53gC3n70YCZRVM3cHdOBea7tTZkIIEFAVXxvsl/sDvU3izMYttA+A1xOp
cfnJMTR1jqYmwzgbIq9AkGE+NAnZQSHMy9ATNNW55Wk5595IlG/6YNle4sa7NM4Gj8bd302FA7ol
MMnhar3JQiRtm0yOMM52fqw4nlqW8Hj8wzWaIIqmAKIOQcKfUvXH/Vm42XWYBHMGor2nJpCzut51
SkktTWijfqbkQZ8OcXOsu5UIcclpL01IIRXvUHC0emgfquVr81SkK8m4tc/PDn1xL00t48KAas85
ab8azteVWGft63JeRXCtQ2OJftbfrKEJ7HiN4WjNgHSDG2ZbjGMDA3TY2ypwZrHu31/ieX6v3pbz
EoPFE8Sm4N67SSJruE9NpbChPZkB4N2n4HVtwPTtW6oC0WSCroj79hZdylL/Lza8aSsV1EGP3aTr
Z1ZbQTKN2C4qcOeb+1aWRgUBJ3SEIWOAmpO0MDQ2jZSjJfMMETav0j4R8kTZP3n+8t/MSMsTjSi3
GyPMdMAeW/onw3ke2twDjd3KrC2duwCYgXhgBjYiE3LtxmWjMydJuX7OuBKA+mRXtjOfNuhMygkn
QbTWtbrkd7NqDtBmmoUwSLKXxyXVXA6/G3S/Bw+jiePu/tStWJAz8bQCGmQcVf1sdZ+H5tXK/ur7
FnSsAWzFY0E6uoDeTIXFDOwc1gQQXXyus2wF2XqbVsXeAUkDeHCRzUeDmWQDQt9104paO4+pbb2A
ZijeOGWpvhZD1Qclt/M3MArb6CI1+UunjPGBcX30Mx3cpZSmGqhi0uqVCdV9ikHv8Hp/gpdcBrxL
aOBH7ndu4b52mWrqjBjoXu2cGPkudSkJ0ObxpEfV4GWcPiBH9uHQFtOByxIX1MzId0Mnr1A9H4Ut
4DTWUWybdiUEXPIYUHOiJ2zu4wbq4HpAhAIfoFQJ7kDmeLXzI8nXzsKlKQMuCr8frIa37VrUcRto
5Eb6WRnOWfkPyIl8XjfeZB7bvl85d5dGc2lLvx4NWD5qbqsxRpP4ETRaC5qvzNdy/HQxHClmBhvk
MDJH0c8VAaJBGcvySRF6hLmz9I3bjerWgtzWvsxG7tU2BaenUa4VRpeGCXcA4AEVKDRWS+l3uxXZ
qCSjdQbX0z6ZUsjCvtz383nZ5QtsZqIGsmJm5JLJEXQN+7w0JuvsIt9plqAVPefaWjbgPdy7sYLs
EnLQeBgSGcFZDw6U0chknrWe2aeGOb03JINqeboytRyc+e3PuOPIFETqBNobEC6mfXbMrafeMCNU
Vwoz8m1BrefYVfTa07sI5G7gUxUe+CkyHILUQE+2ZWwgVWD7HNolAPUaFYS9tNg847Cwf46qk6Cl
p8OdOY55uh0H2/7KVdTbY+qOgLyNaCw1hP6Jd0j0xjqvZt2q6NnF2c1bNAfFO6XZFY7a/k5GnkE7
JP2lW1X8ljCNbaxuYH7JjdIj0Fp+wHGXe/1U9lt9mDrPxbbYq1FW/Li/eEvu8Z7UBq0ismrys84o
WqcBn6Z9zpojcY8f71TFkYQECyjocJdBM0XaAujw7QdmDuifwGOlqpUN+DXA2rhWVl4cxoWZ+e8X
UWahlUaTWvBBVfitGXRr3e1LPn45DOnoA6V5HjMd37f0x657tvSwNVdOizkiunZwDQLINsqogLnO
Ucb1EDRlaPqioOa5AMf2wW0hJ5eM7XacaOQVDRke0qFvg4r3H1YcRI8Q4DQzox1ALnhqXRsuLPQ4
5jS1ztPcPJhsHCBccOh+1M+ujUgLNBVUNcAlb50hsUKpH69loG8d4Pr70gKRlFMjmr+v/umqz3n9
+f7PvwVdv08SiusQi0FWR47/LLsQmMDMOmspqJ5RoIL6gxdVDkL0unmkvbHTBxMQpLmBUuvYD2XS
V5ILtxE1LBvYTaDABKujTHGDPgulzXrbPKsVPxh4MgAJQrcVo58j0WzuD/d2NiFtgbgdKRjVRIZX
8kVdBeH/xB3zbJtbLj5H9sqb83Ys19+X7l6n7GdUVWSek/ER/ynxnulbNw3+2ygkx07MyTSaeRTU
9tmn1llx6aUz4R2WgGwA6A0caRCDqg6TamEQoNNA+qNhr0Dc3x/Bool3bCCCXOMmhKRZ6/YCjnUe
J/SqF/oAWF02Bir60u4bWlwQcBuhlQZYT7BbXZ8BoJ4ooU0AQxBpMT8hz5duuz7Kvk9xHL8AKbZG
PLnoYGAztMDmBh+To5KytkH5P1Y4T6MX68nov90fztrnJf81LOA5yIDPa5qnPehrYKnFz7+jUXBO
Ix06H+UXt405jW45A9zPPaQgqn22BnRc/j74MtBED0o9OfWl2+g1Uh1cmuOxVGYGy99/MT1IOvzv
+7P9i99f6yNTlQbftzyneHLLj5YicOejQvD/Py85ExjS9L6a7/zuCxk9S90Vw4q7Lu0LB20hyMXN
ZAv6/I64GACCszqaJmw9Tg5c2xk837V8DZW8tAqXRqRVzqLRgnQDjNjsQfj5sJK6WhyDjrYM8L2g
AGVLn+fMiRJic+tsgGagfKx1fzQ3H19ndBmDg0S159hc2gZqzVk99MTC++OAmLb8mxHMXUggVQEA
TGZigJ5InY82t88qC8b0NS2fp8H/ixEg+QvwFyhxgKO7XmjHATedZiI81bKu25oNqTZ9X5X7+1aW
Tj8EPqhu4M5D1kW6KPCGp7h4XeusxFPlKWbyNHTJTo1bIDXWSHEWbaE2i+QYstvI912PyBhGMzPQ
fXRWOlL5aJykx1QDzGUquqZHQ0RihPcHd+vGUJCYxZwBY575taS90qe5UWRTY5yb+pCS/dole+vG
+DySiToI2UGNLDsBJIcTcLuV5nkwep8wEoC/YetCrer+KOZ8lxwdX5iRwRop8DM1mTgiBqVonJ2w
Ino2eo29Afuon+MUSl/eWDTpYSr5+MdhQ/J6/wcsTqM5s3Rix2JZpHWrqZJUGVWMM2gPVDb4kFQI
/psFKZ7olC5BxsgxzsnLmO4L/fDfPi85edT8bwAZpP8GDkLJaSVamT3pZo0upmiewotTueRa5qiT
bSBnmfiF2EKyaSj35nenW8sTLS4GYi/0MVjwa7lQyMcyTxjYqs+W+4McEm0F77WQV4RTIwmDawzY
gxvKwI5mSKO5BV6t+kvbvAnkNsxdh/SGHQOAOo7+SCY0ODigGeUA2m5bO/Ges49naPErZlwtDiaA
zuTECh0hs10lHR5mP5mJ4PLTxx1C18CrgZIugjB5S8VgkaJRy6zzoJ6V7IvGV9xhaZGQ/NVRBDBw
ycm3T97XTlbj8jj3yLt69Rrl53w/St4GJKKKGJLMMRKRzrVSWAYURabonCKzUxg/pr3yj2uB6Mac
PAGo0/3JWjjmDALcDqYLU4YeomvfVipmFXou3HMsooBHO0b4to/WtBQWpgxThfrCfJ8itJGsqCM3
FQKg/9nwOoGyQv/xbCAYTsz3cACEE3hIXg9DJCDuaUvAMal4+zmKlw9PEli25vcxuJkAgpBCmgbQ
VSNnIwuNCAk2yFb943YrJhZm6MqEVBcpKc1iq4cJa6vgBqhWerEWjjB0ueHtO5ctblubScMoR1WH
omGvOySR45vaOS1CpPd9ddren601W/r1WhRDGqXo96Khkmwg3ASdGOW7kzytonaWchdXg5JOfq3v
TUVrGhq25U9sKa9GB4khoIwVH21C93EB5tdu5P6Q1R5YKT+MeQMZCDJagEQAkXbbw02HcVRoXAMC
bJ2457QrS7Y8vIvvS14H1UJa8qaioSq2VvSqk0dLPFnlnqILHnp93NxY6ZO5hrdacMQZvzdz+EDI
A9Hh9erhcUIG26I0TPoj3zhi5Q216BwzxTSYLeZH5nweXdylkPIyQPPGaJgpT52NTjf2krXpXgW7
2LCGEV0aio1HOEB2kJIETcq1rQqdyRySHTgUBl9t0QyDfuv7rr5wes4UNzOQYWaqlfHTVYV+t3Qg
2EjJ4GnNU4WUiWJ++7gRPIvn8oCB16cpDaNQqw7iOkYRJp2faX6eBtPalbY0jksT80xerApPrWrM
qFWEbVegy+yV1A8VShD3x3H7QgB3xMU4pKUHqItBBRvjiIoALaEtWpjqLYLr+1aWHOzSyvwrLoYi
CB3A3mUWYT+2fpn/qkEbGOs/Z2VHsrIwizv00tb8Wy5sqaMruJLCFrhv9zFAkIqmBSKGXEfHfyft
uG1I+12PRRC743nWOlmZ0bWxSieEwyELY2Z2EY516udI11TNI692sdiba2TMi4sHNCnEo+YDT34O
FakoEr3H4g1m7RHjuXL8Xtt+vCcbZyrEo/5nRo7dKAoeIMGDmTbRPTcToAxcqa0vurqFIFgF2chc
J71es1RXEpoIHXM2/NMYOWBWP3R15ZBbnKwLG5IPGsA/502kFSFLgtTxM5TUwC+wdkEsjATyZDrB
sw0F0BsSOaMWZdzRoghB4eM7DsCS04ubfDgXghD6woh0MuCqUNVmyIuwLJ/z9NegH9fbGm/a/IB2
vrQhLQlDRhNABoQjvNnZaB1zPcRZtbZNUt9xH4jzrc7+4m6FSUDwVEwf8sNSQFoVUNbJBYefoRJq
tV/L6NjEDwxFytb+YTvfGnWvqIG6JhA6X55SbH9lVgqNMjSrg4gCZmvAnyZ4OEqhg6+PXt9uGn0b
mWvh/YIn4imByHV+vuIGke6O3HJzDXn2PNSLAGcEJIizyQeH5v0zd+HJcmVFcpKG8LSORjsPkb/X
x4NjHur+e+XyIM0gxTz9uG9t0e9R1oUuAgqvIIC73sGdY1eizJQ8ZPofTX3Vyue+XKnjrJmQ1on1
JXpLSpgoq22b/szoRh1+3h/FoitcjEJaGWB1alo42Fh4cuw19o+ZvbkgxuTdL4t9KbIji1YOpbUx
SYsExfQuQ99wEaqls+H8e10fmNqv3EiLRkBbBhQNhGxuEgyK1nVjRAacrtYDONo7lA6Z8zcDubAh
DYQWdZ037YTTtfAZ95oyYOpKELE0DDxVZ2KQmbJAjuuYlqcEIIw8HJJPECDl+ee+295f/6WdqSE5
gXbuuSNABt42/agLjbZ56Cp+mx50sS+7UzR8HDqFvK+GLAsgvnjhy/G2kscdMC5dHkI3U3R7qn66
P4zFmbr4vnTV5S630EI4f3/40iXflPI3aVaQtmsmpCgLvSy91WdjjtdqkLXPNA30Dzf/4Qa6nCUp
kLLrpikgb52HU72JwW9toKkxXTuLF8aBVD80EqAmhFtTrg0a9qhRoElEiK7TrTaqAScPQl8DJCxZ
QdkFHfOghkdPi3Q6Uru148iqRag1R6HtTXEYk5UNuOC6CNDekRVQjkHLmnQAK+jU0HhdwXUhxw6y
AfDzVumvZNzd961FO5CqmmH6MwxLWvhE6cUAtfEqNN3Ka0YXnFZtAAl5r1a+3re0NGkE9yQqMegE
QXfW9YhQV6UgYVGrULA84Nn3FLD7hq0ppC7g5tDceWFGmjiQXegkaXoMSONBkmW+bZfeoIDYy9jk
Y7unCfF6YXij+PLfxicdmWCj7qdRmaqwmHK/hwC7qXtsLRG/OIlg4tFBaDy/7ucb7+I15AgrtssJ
ywUSv2OX9rtpeI2qj8ejeGfPDIHA/bnIY18bMZuGQwunqcLyTVWRdQkjugZOmCdDCtJmWRtUMLFH
EV5IbgfciOEODty7z8eDaxXBaIiV+GLNhHTeIFoy2tSFCY3qP814+KUDe/fhJUfVz0UpHFcYQKeS
r02p3lLCEwHdv2Jf1fRZH8XWJGvpovd0tDRbV3Yk1yoKHWhDvKjCosjHI4Dmv6rOcQIDHHKPuZNq
B4BVdB8oNmczWn3koYGTPDWm89voVCsUoLTb86TvXqd41ktQGIhthJltetv5rXDQABku1M8rFfrV
5kSLQ2XGv7MWSb3JVF5sIUy/NjLm1wN5S7sOZ6pjfp7UzNgpwnH33FWilwniuk8kToo3E1w5vl27
utdbIxpcRkjfGa0AeZyAprVWqSkSLK3rM9Ax7xObVVuRsN6vY2LuRzDgbVlnDT4Cg3iv29wATRC4
kzs3TV7KLK8PE9VVP+k18801i2ajUOG8AIdY41Gjtl86wVofWuntJk4qF3911VOicPFANB75NdHi
L64a24Fpjn3umWizArh6/mcMBc9NmW4ScMCSJj+CFdHyqsRtT1VpsmNeCHTcgicfKsgz48ugKzsw
S6q+M1Yp1H7QwBoXkC/VWnOtq3jhgMYOdAmawlA6gK7g9WbURDOUXCRl6JTfuvxUT4Mn8GpaC5XX
zEin88BTm+c0LufbmYIJKn9KAHZfE35/z6PJnoxnDGIlIBWxYaR9PyZxrMBLypCak7OPzLz3BcrW
PhMsg+bEoOwmK1UCXTCAczuRekSHEMSQ2tqxsasmzBqa7o2mTR+pACVem6jTw2CDFmPqhPEJpMuZ
P3DD9NNRBd7RaKtAj5vCL0k9vEKb1d2xtJ88XQispODfeZP+7lqW7frBbTeKSmgQCxL7lWuJAELB
qs9HVINRJQKFPBSKfA1PJk/T+9CMmtFjrCJeTbtk5ek8z4I8S5fnynwLXJzydsyyyWXY7yL7zeJN
Bs0IVRNQkDgk7lrEtPCuRGJ1fruiP23Oc1zbih2oSwhoEIY6UCT2GArli4Eib2EYh8x91LKVu2Xh
VEZxCr2HoJgwEKlJDsBdc0pR8CvDrEKkqaXPoInc3D+Vl00AkuEib4gQTZo9OhW2HTs5D3sxddsU
tJFbkJ2R4C+szLJ3qHpgb8o3WFaBJg1A8DKsDln8iKn6b5+Xbq+xTmI+pAo+b31/dNmP+19f2u0o
q6AUCVT1/Gi5XvQk1ZRWbWsexnVjIX0G3hXRQOO9jJRH5CBXpmrJnW11pvKGvg0iB2lBTFwxqdIn
sFZmyMjs8yr2GhVRReYrzVrFaNkYmptR13Xsm2yMmTKjLqqCh0wciuIVpCpeDLVyBVy8NVlTLV+K
NnH9/2tt9sWLnaqQISaKDWu9SKFqAWo7JWjINyLC2P4s6LdYrb2Ofr+/ektbFpWj+f0xL56cnNGS
vm6b3i1Dk53brDtA5tiLTMVvhn067KhdffylfnkFyfHgGOnOpI0RC+sp3ijj4xABpbHWnDw7gXzm
Xd5zUq9JE1dNq0ABIExq9cGMs0OvaE8imtaaQd5702RDaK6HVAfoG1DUl7yR5zGNtcJhYaQlEG2m
oLnmY9qBxdAeFW+Ixv5ZA8vGRrTqt6zLqW9GdqgmWRH0Rkc8jTHlgLaxJKCMfEZmIw+MNs5AZTM1
D13cvjpFuVaDuBVDM8FncfGb5/184WaaTmtLoxYLkcPdsVb54jbJQyS0L64Crkaj81k1eq457NFn
9ZiBSrid1l4eS6fq5U+QDu7RjfI6zTBt6vRNUY5GtMYyumZAOvGsDjFfMo+xfbOgmPxhzbB5CnHh
IFCf/yXH6kA6UujAaywsBQus6YnTT+DvWXkQLI7hwoh0HFQZAYxMhZGMggbWT9ZgXkub5HIQku+m
JS/rYh6ESfxsCkYKIZOVzb50fl6akFytbEdC0LnPQtr/k7UHUxObVjyaSblF/96KrfdJv9mLF/Ml
ORVxqaq7IPQMzfGfWnmILO7nyhsb5mD7tXRPqlVua/NPpzrbtPyaxdv7B+nSNXg5VsnlBh3afmoE
8z3AzMYeGeEiD6Z+5SG6aMUAXga0JxZK+9Jl2xdlJIqesHAq0D7qa3yXt57lbO6PZdE1jPc7HSxr
N63gdoTu8qHF9qnpRgeKUmzLNaWRRe++MCFN1zSVxGyJjSPaec27b66zEhsuTRSUD1HqB+UlRBCk
UDTJeQ2QUV2GEFA3h53hT8OuylY0Zpb8G6AvwILRNIQMurQablLEKuAGOEpBrTk9RFAzy8q3In4Z
Orri3kv3NJLPs4wSeDVvum5MCEExM8c97cz18TIOBhXk72Ch+1k2e2qtAA/ff7m8mRCM4EqDvBYS
oNJmElOaT2idZ2ERNZ1n91wHloFZFTjEde4VA3obE6vN/YmxZDuAqB10oqTf0X6wvUhRir2rEM1L
MlwppKfJ0TZacANaUD5Ekw84SBOO0lmrCv5Sc6v/rNmIBjLwxT3XlmCf1Fq8WJnIN2bd/LDGon2h
Req8MNuGBpJOhsOgoUybWjWDtERJyqCN3f5nlWaNz1QR7UY7AidX05VexSf2QvW+/nieHi8L04CL
oeMbqBvj+hY1ChDIQjFNPUOnOqLf6KqE4+0evDYgHf9lqhE+pTBAxl1vg45R8dUmDz660WcjuMjA
2ISsrS291HWSUajwuOp5NFkgpsaflE9mvWLkdisirNRRYnoXfrpRyAUG3W50pRUhVsU37KeRvdbu
a2SWK1vk9kjBEwQt21CTNSFoIfcOqZBigGZrmoUl8dFpBarlj07W9ffncV4ETuhDa5KB4fu6BdHK
rTts3A/TDSLzh0MRVN94bQAYKS36YGUsV9woDZPGCerG9ZKP90qgqgSsmOYAhG+CZvZ6ENTmagJ9
8TQU5AEYG8aCnH4YsXFtQjrau1jJAVWjadhB5aP0c2sDbtH7S7G01JejkE730WFqYyQYhV1vG7qh
awKiK9+XdbDKFHkkCDymoVn8iZHCcteIeG9399Ucyff44Ix25cYYwJh+sTlaRStfXQOnr9mQNjcR
HF1vBWxA+kcdd9CgNNdiyFsVWDgsXlrzlYQs3E2/3piNCUhPlQQZxQ55JWA3872wnzJ2aKNXikRy
Yxx09582+d3avxT3N0v3SbvNq3p73yGWx/rv75D2pmt0dcS0KAknPWj1Lbpl7LUC8JIJUCbinach
g3ojI6ZEXT/yJktD0geGveuiz1W2+/goLk1I29+pus7JwQaIdwVEWg9tswfC4L6JhcMY4J1/RzGP
8uIQixKzrsCdkYap81WjG4XtHeHbH2eNQYRyYUVaDtwGWgysLeYq2tQ9dGX/YrkRlCA2xaVl3ty+
6LAfszg3krBUDyLbcLar1zAyS0fApQlpLYyMNF1d6PDsxkPFgbD9/YVY/L6D6HQW3EDSRwogakXL
RZPaCZI7HgjL67U36uJCX3xf+v3ujK/vEny/dZ9j6mXsmUCnN/2bhbiwIrkTQ0UlrdCsH1rFVs8e
cpz4JLw/UWsDmf9+4bH9iGR9RR0sxFdi+YT4LsA2/YqR+cK4jnfhsBfjkK7FnqALqWGYrT5hW9Go
Xs4Vj1jfW3PTOqGtnovy0/1hra2/dEuCK19L0FOShMO4jZwNuqn/2/elK7IzwCVjD/P3IdJhgC5u
5ZZf+f0yOkKBSgMkq/D9CopCv4u1Hq61z0tPK6PJnKrKsCBA3Ymv9o//NDmyxBrIww2CszYJm+Zo
iW23ln9a9Fm06aDhAEzs6EC59tmmr4kzGmMS5pNviR1Nn9PWY8aXvxjFhRXJhYY+cXq9wimYE9+i
+8hdcaHFG+/i+5IL1aDwL2NHTZCrPXTnjB6GfnN/BCvzJMdZbalHZt1jBL16JFDnzL2u/82jr/et
LIxjLnYi2MWzYM45XK+GaHKCR2MchygQiMFHg/bQrFTZFtxVR30A+UDkAvAslJYCuo6pyZNWOSco
TLvOL6EO2/uDWJgqtAKBTAufB/+i/OBUzUiF5LmBdHkPHfL84f+R9mXLcevItr9yYr+zL0eQvHG6
H0jWIKkkUbJsSX5h2LLMAQQ4gCO+/i767NOuYjGKV+7uiI7YXVuVBSABJDJXruVmnyB2zto1NMX0
S2cn4YmdaaRHx61mKE7HmRmFufIV0ApfcR90twiIm6LK+VUvViZu2gmXzM0uEN2JB92NYU4FN30G
dePdyF6peciM8cPPNwcRKphlHOQ10Ckz84KogtbcSCM1tMgerEw2v2valQ1z7gWTCZTCJha486QT
gU580RtcC7nu27G5aZK1CHHFwrzhVEJUSbBfFtJXl/j9WlrufKtAPQqBFYCUoFs9I8vTmhp6h3wA
kV1Mti21Hks27pWi21125vNVhxnTBGs3ng9AU87WoswsVUraaGFB+D5izQ5Cj1Bcqzb9SO4r0a7s
ncVRQd0VLZr2AgOeLIeRjQKjYtA6tNLIc7jqqerb5UGd7xwkU1RU8Czw4jhnbyHLqKAcmiBWqJPh
Jqv6R2FDalBy+dZHQNdK+clJPp7mhE0d8qdYq4ndcBZFJknn1hk4l0OVlYknKfs24vQxqn5fG3St
3LXkfMfZopkxahi1lRWJFrriqpH3iJAuT+DK98/hKRknSisj7FBBOo8HdrmGsVo0QNDEDLTAAq8z
OPuhF4vMWkjNT2n6lqPycXkES44G9ANYFSaZnTM4NQSYKkOA+y5MUgiDOFFCdrrlVEHRGR9WQwT5
J3AJQNQjlzMxfZ+e01Xfg3JWwWKYRARNBNq3NdXxxdk6sjC70wAo1WNZOfBntfyUZMUnS8vX0qjn
WojTMED1A2wF0Ntn2FRD7XuqNDZmjGRg7ctwxSTqoarEZwVaRLYGfYW4Fu8gNy29JEn3HSn2gLN6
Ap0KkLTZXF6/80sWBJ6TeCa6dCaSitm5pKdtp7ZDp4eW4VdfFC0EpSdgZJeNLM3rxNw8cbqAseTs
Jh9Hu2sjSwszI2F7Z7BYUJW2+IPNBDgxmqzxrAGb26wGTt0e7NNCRdsw+sziJ9zp/6GB2Vw5ZdR1
OA+10M4O6XDzJ3v1+Pfrp/5dm1ZM6xGspTLy+iQonv9gEY6mZ3aWAc1jdYWKr1fsfVdeFerK9y96
komWF6CTkR2bRxttOXDKWnRtl6bfVLtJskc76B/Ps8Bfj6zMJimqAErUuYETucoAGEyDn5dnaQEs
gHYrHdEAEl4Adp+V0RQrQ1CTqmHKni3tEyd0l1hhot/paXGYumetJgq6HLqN8r7rP/zEnHq9ILUG
iRJgeOfoiqKRZZ1Ujgwdh0OOigf7y6NbikJAq2GZICBAC8w8CQsAa1HmmpQhHYoo9dCBWPuWQtsv
AyKgbQd94SvLGLuViHfJM3Bca1MUqiIcnb2qOBCrotVQ2Om5G0PlMpe3lkB5rWis9hrVxHalSLlk
D5ViFQVKcAudceilI02MOha4VTWyg2rsXvCrnGyzaGU2l461YzszXwSFM7OKsZrGFb1IWu/rYvzy
8QUDCROuUUh/nbPDVTQi0tVGCRLPYmcl2a2lRswzu+E2160bVYXg2WWDi3N3ZHD6/OgxlCcapOlU
GOTixequC1IF5fjUmf0fnKWARVkYlYU7UJ2fRroSVT346UIdqAUAmlVZBJdHsrQ6LqCZ6HufaAKM
6fOjkRhyLFFRHJHISkFSW+4SMLtftrAQ+wAABYXaSQ8L2sYzv07LNI0tOfl1X/qREZZQ1czo9//I
yPxWA7NSbWcJjBS9NngIwjcls4GA0NdYLpdHg5AaRwPCrDnOMCNDRNlU33WbvVB+RM1N3T9dHsvC
kuBmRjEBiGzXBY3f6ZJQcJ2mtkKNkJkvsfuefzwJNRHqQsx5YtSdbuLT7y+0RtaKokswWN/W4qWr
djSxwBr0eHkYCzOFcAkdCyDYn667me92VaUVo6LIMBUebe7BRGx9uKEMA3EnlDeob6bA6XQgoo6t
EckoGRpDuUlZf9sM0aaq6cvHBwICMVxyyBYBIT+LmEqtNp3RwV0nlVtVCmgnZn69JsW6sOgg0ARy
DDUQYJfnbPQF9HONRuJOi4o7dbzL3/9gDKaBxwd8auIHO50qorg0TpwM27xMtkrdhax0P4OKeuWs
X1rzqZUXWtQ6vGsO9B57G2jVtodrdfpuVLotLZuXNKErwOWl8INAIx3qDcCTu4AYnw7Hrh1aEx7j
/HXdyIt0ZfSNPL0CLGRLhdF4TZbseaxdkVIeeF281borQFQRf7o8qwuBAn4GPBAzipfj/MoeCFSt
LDeTYd4N2z5P7hSLfWkz8mxECeoD44ojLvBUTCpg2LsoDgEWPifc6sDgG4GGT4boo9S3EnxmP9ra
7fYpwr0gqYZuM7oAgA1EyV/qFsICRWT2QFzbUMC5PPKFCxAviKlBDMc62DRnCxDXTq0q0y+JQZhS
jyAcj1ywjENYNFvZ5AvwZwzaMND8jnZLtEFNPnd0Q40WmpJEbslQJ0V7m8T0mSoDhO8kbZNdTsBn
kCsGuVZrU/hNRJygVew/ePJi4+NJDdwYBDbnZxmJ8tJmrSbDQSQbwykfGsP+MIIPwzwyMbuIeZ9x
LgxDhkgJeGS4NV0lqGPqZ/EaInLpqJmeH+iLhigsML+nE5pId4haLZeha/jx4OVrTddL3z/pIf3a
GOdUZLSXyITJcQx7v4vvbHUlTp6uv9PMsDPxW0MwAAg+kGDN7hU3wxsZan5jqOUlYGdf01zdVNon
Fsf+ED9q3cPHPR2n2TRPv0622cmpSztxeVSP4Y1uP299JX7++PdPXcQ4QFD01X5R/R25d1uZKDDS
ZgybfQyBoORO6ndpsr1sZGFJ4F06bhjoCE5ZwdMlxyNusKtutEIXUjBPWf35T74ee3O66hHszefI
jFui0MYKOfvKrasUNYHLBhbWHL//t4Hp86NJQruFUuccBnAU7Gq9xii6wHWedKvbDFD27vQ4uGxx
ccYs1Oim2AL1Ov3UYkKdflRTMCzWID+Ld2wFhrpwUSKDBupGbdr1eGeefn3TdzUXdWOHReyl2CcP
PPuDARxbmE0Z7cqOCEvYIZc/KKpBqWGvLMraGGaBfZvGusAg7LCNNpq2UetArOyNZQuAt4JZAf+d
swEakWEVEA2xw0RcIzVb0IMeffwiw0L8NjH9hCPPUiCuMwpk3oDXdD2mTKehSb/yzx/3pmMrs/ei
lTu6rCUGkqp7O9/pa3CLyV1mZyLoCHRQM6LjDfCX2fe7pOCAteZ2aCXfCNpLh12ZfjNfa2jd/sFA
UK5AomKqZ8w7HDTeQieIF3Yo81ehvLvlx5MSGMjv75+25dFylFWrEZy3NlhsO79XNwJozcj8UY4r
t+3yhP22M1v2Rgw62owxjl4Duck+SgKTbqPvaNC8PF8LcdJE24yJmhTYz3D5UCtSRiR8SKhY33MF
3cH31PSzP/GuIyOzs6qKWp2bTgSe68Z5Thg0z6P22+VxTPNx7mC/xzG7dLNRV1Ojh3IOnmGvVUe3
Me9GNDIN+8t2lo5d3IbgUUH3LmqmMztDEecO1twJFagbg28tWvHfhXFA+xE5L9AaIKKcP1Aq6aba
MHbg63Z3Frtqf9jxx0eAehsK8VPlDUTZs6tWNwV4sg1ihW1+Ld7SdMWhlgYAGV40OQI7DcjC7OIg
0ALjorNwE5ZA3meVn9QHo3v66CpMesC4+XCWuIh6ZmMgPZ545pDpoRj80fDc7ury958PAulnULYR
9GviFTN/PUhixQVJkZ4GAy/anaNNodMdJJs/vMlhBvIHaJ6F9glu8tPDxEEjQFFrkLcaBwA8lC2x
H5h2aOhOVz9fHtD5Nj+1NDu2koaotKhhSRk+udU1AxJcA1oz/zgI49TONLHHxyPJFFbkrh5qpPdN
476tcq9sQG3Og7o+NB+H4aCBBQV5hNmTbvp8tzguWBpyauuhbcfwgsSz4tvO1jxdPl6ev/Ntf2Jo
nmIpxjJ31MlQ5Oibof1aA2l32cL5gQ/8jflLv3KC/MxdugcLBNSNQJRdsiqQJs08Peu/lw3dph39
rsv+5bK9hRFNvcG/+tBxms1dXKniqGu1YQjt3v6RExw19pq64KIJ3Ppo0wVU9OxhDC02U2S5CSU6
6zHZmsnKmixsUvChQvAJDx8EqcbM15pSlHoS4+vtZ9oe6uQ2/7iMCA7JIwuzqMWyWzawyBjCiFKv
bT6Na8Hd0gyRSRAJKvMqQBCzGFhNHDs1dD6GWTr6ZUO8LjY+fpShYvPbxCwIZrFDBnR7Qm4ckWMj
gx75wbxfCVIXEj9IPYDTnyA/qGLFZ2sRF6Ohdy28qRNXRuRzw+PVjsS7WPGxHa1x05KArBU5FmYP
9TUVmVsElASx0ulhE3c1o3XTINWtQzlBtOhN/vjkwQIS6Sh7I8Uz3ySROQqtNQo0S8XfnYQDSBZ0
dHd5Iy7kj8D7huStg2gC+U9nFh3lOXS32g61mrK8BWP9lqIHTOXEU/OruL2Ni+u8Y1dl8eFAFlZR
70D6Hk01Z4ApJHpBPKcjyS6o6yeye+src6Ny8ysUPlYyZAsbFdOHCg6IwnBcz5lQ9dRimtoWSLq6
e96999qdkny5PIlLrnBsYrZTM1qieaetkG9tlID24y2o+1Z8YdEEalzIUoDiEom2U2+rFKZVVEmR
28y62OuK5k5X+xUb034/jWKxKJYJ4ncgSsD8P9us4AAy5CAwDKV3t6DfvmeV4xPWfc1Bmg+e185L
xcdVDGATxQOkRdAPc7Z1qZLhmc+xOkYTexYylD8uL83C6sOZkDgyEJ3jKTE74wridKDVicawSG/V
inoD+C+69MMVd0TLwL3gDQs5WzzFTxenjwaHihgpvVwqQVZLn609lBaW/8TCbGlGIZWs02ABK+K8
tmttstOfz1Z+EilGY8gkhIYc2OkASvSk6LWlNGFiVdcFS00v0wqPN+Ndlel3TlwRj2qmBxXclUTP
0rhAcYZcKFqhCB7np4arIamLpOUtQigQUCWRD234yw4w/fSzoeFBAXTuRA87TyUZERnNdkzaUIE+
jyUOo7IbetBtrZhZuoMm4nIcoQg20Bk6i6YLVQEoQoEdAxxBbbFVBblVlX3dgKRf7rUmCSjnu9iR
6IBcaTteHCJSDrhoJ5WoefCGepVUYoO2IU8/K2C+y9vrsQWyLf84OAqYkiNDs7tiNJopYZ63IVRi
Mn8iMsurtdLJkkeAUgX/QUR6Dp1BeSi1szLvQ5Y/KxRQtpW9ujRZoGIDqx5CHqBoZwdprrdDXFKU
+CrmbBucpVpLrozYCWS+EiEuxNRAnKMIZEJCG33csz0bg/OtZ4x3YS8eZdxvaPktVlC8iOJtWr5e
9vKlYw6PEABo8fo9F9oyTUZM3sD79MTeQ5yv8FlW/FBUdSVcWLgiULr4bWfmAVJ0Wt+aWRumP0ks
bus342vTF7fV20pIt+QFSNSBI90GKzcKpqfnQlNkLDfKoQlpFzSeucZPtTRd6BcGAw1uO0jQzWo8
PU1Zx4Vow3bMwwENd1FVP9rOGnZ+aRRAdcDNJmpq5G1OR0EAVNB7UJWGkibBe6yt9aEvHdtIakK1
Gc6MAuvMl80izbU+jVoouIVF9tPsnhHAa+2hRMNX9tXm28tOtrR14MqokyO9CdKq2XAcxag56A/b
MBKZx5PXunxjEoXjtXTBAieJizf1b0PTvB69490etW1dTIbYnSGywOTDAXqBe4OUnyuj9dS4uTdp
sWUgw/HN/EcGPkEs8ooPLpTR8TMglz5lw6Y+/NnlJNTSkY2Ky4nrUCRpmts+5ajiqn5tEbAKNEHD
2LOq0oPouOsBNrpPHePpD+YcZxWKIQhhzh7mZa+5ddFiw+mt6bF873QPtg0e9zUutV+XxPyeBB8o
cAmQEEE+duZLHYGQsBLhBLF6Gxol/KYYh6ey79BiCR1sdSQBy8wg5c9OE38f2sYrLGYj1cH9WnXe
QJQa6MVw1zooaWp0Vxr5vc20jVDX6AqWti5wP+hHMKH0gxfEqW+0PEbJPcWE5GRfVAeKNnOHfhxY
BgUSqDhNxScEDnPoDLK4rgXQ5hia6i3Xdtq3y4u6cC4gbYSyDUBlkEacx4tFosetWepDmBbCK5+t
8eMgYzwYcbzhEgVEk9jTJB5tINknemRx/P6Cpn6FfBggk5eHsHD0mMZU8514hM9ZI6DnF5dq1Q/Q
+zB8G6xuY/XQjG+G9ZSo36Pxxqk+XTa4OGdHBqfD6WhIcVm41Inwxq+UgyJ0z2Evf2IASV0cPFj3
+emGGick3GJ1CC1zU7vB8AeOi1coUM2IdIFgsmcDqMzaGgeXdGFsu96do39OtJVgeiHggAV4LgiV
8K5WZ1sj1hunsCu1C406e1Gku21kk3ougJG0ENCIspL95SlbuBCODf7KLRytiWmmtElrrQvtHMJt
wxZsoX6ZflI/To0+va7/PbBfsfeRnaGg4CnOYYc67q06Otd10j4lbr39z4YzC25qrdc57yVWCHS0
rX5H6ifevQ5rNFFLngziVSCiwOwMhNBsc+oEDEutQATapZ60DpFYuTIWTkj00BCU5Sf4Iig4T3dK
IfsMbLXtEJpj5wkdEBZAP8Tr5blaGgRgbJMiKeIoCNCfGiHm+Pd25KAHFPSxWNOmWDKAlB7ayxHf
oDloNgo3KWs17+s+bBOEl2JNMXvt62cBZu0YbVZI0YfVEEjbp2sR5tJePP75s72opsDZyR7f75jb
vvEivtO067Lc9Gsl5xVDcykhqOkSLUM3cGiIoM693HlwRz+3kAFdeWUuG0LvjYvH7XmJgDuNpThJ
0YfE6jzXTP2YjB61H1WZe0O74l5LPmxPSooTk5Z79nbqCwX/fzpg9eUrZCkc9QDt2MsePK3ALODB
++LfJuYTh64FaGY5XR9Kke7ApTY06Dz06+ImLw+EpGCo31w2uHRaHhucRVg1NzVBJQyS7hvLb/r0
UFSv+dolsDxzAFyCLAgk9XOwkTLaJrCyah8qoFwd0b5kJpM4zZr+wuL+wZn8v2Zm+wc17igHFhhu
VwRSmDtXWctGLq4P+jyQj0Lz+RmLLAPwfqhjHABVrfY3tOuqW7fpcz/Sa35jD5B0ZK3a7W0xuvuE
jtbK3bY0jwj+kZoEOvuco9QaKfL7A7oqi+iTpl4bQ9CtNW6umZhFBKKYBFNcmNCK15HGgeZ+ctEq
cdnrlhbqF5oRgEb9HGdOhooTJnQUESAwFbTqSii7VD+YJAGhDzj1CZ9BOJyoH6NStmjeBkLPqjzR
fOHtYczfRivzCvLNdLhnp2vgqsm95psXtV7I+4Jm8RwPXpnm0DrGoIWt9goh7k2p9dtSv3F5ENWa
P1HYXZ7FpaWCIpwKiXH871mesjCSkeS6VMMGlHk+br/8biBmdy9LRVlZsF8qHGdjQ4oF1zeg0/a8
fwsUN6gKDSj7ON24FeI+VR9QXtgile1bddBo0ge5smf0wquRzFbUra1eE2Uv+w1nkWdq38v+0PA3
tUW3Er2qqm5zeS60pZ2JphvMB+h7p7LK6d3vlO7IawOtUdLcRY3tF5F2b7TExzMdLLgHM92htxaR
MCgNv1nmFa0ecFj45oAwxHjouisEQEGZr6XI9cns2bwRHHlIUoLnc/5oEzaPqJOjGwhZA5Md3NTx
oG+mKv0DK74rPHuAJkEFJQNmHwbIpxbfZcIAJe68Uta7yHCv27b0lDreONl932YPjtD8WPQrQfry
8mL6JtgFWmXn2VpBedRxDctbZV9cJ/FGeac2j7KC4DYe06WD1F20cYefzNqa/MCM65KHyZDg8c8D
Xas3dU58yx5AmRl5qAo8kOzh8vou+PrUYjHVASYC71+9x0fRdlQ7/RAx9Fp0QoyPY6HHh5gb1Ybw
cQ1BsbCNkV9Bm9EUCgO7PwvysrhTrFpgyUpFlAcq2Lgdsm68tsZO+NCLF08ObcvHWnGVq8uDXLT8
ixMUTVeIZiYfPxqkpVNLy1DTCXsH1GdEDbTxTox3vI63Pdg7ZL2yq8+OYeTlkW0EuAp9ATi1pkk/
sgeprQwk7KwJU+dGH29+Xh7NWWiBb4fi3uT3qEBha51++ygVs1ephvpNYUHXo6WJBzxw61sySvcg
QF2TQzlzkZm9+c3VV4ro3b4Je/BrDqCr97gKBASygSvTdhZ0ToamyhSyX0ApzIX9JmAobfqhDbWq
I74gsXODaqLhOUr6We8gxYT5XsNFLU7mRMyHFhpUjOY1qcLNW2YQswm14SBMzVOyG1l8Fh9+4ExD
OzIzeeiRRyCCaTp9gBmDW4FqUi8ZXi97xcIqoWiI3TWlgeAcMx8XxMihYCXr0JbJl1ZW+SMvpeYb
bqS9XLa0MGVoAdOBRMaTE+n62T52GAG2MuWwFJFvINC6h+zLVdTnmy5v10gsF0ZlooUK6D6ERwC9
z0bFU6nZcWVV6P97KFro8Vyp9tPl4ayYmOc10L9qQ5QaJjTlWsSxV2l3/Vp/8aINHQUigo075ZtO
l5+hnpqkVVSGIrV75GZYhyAmz+9YJO2VTbSwOjgSoC6C2iQamed+AGXe0W2KskbxeCOdK0vuRbcf
8u+XJ21hqwKcgG7pCYqOwHnmAywqkRAkWR26HbOYVzTasG+VSofgEB45RZPke9LKdAVIcp6k/3VH
TRy5qFwjLzsLRqKRtakRY3B5d402kTK6Ke17W8N+vTdR32leaHofVVdsTRV54UBHQzViNMwnfH6e
ZZFt3o+KXtQhpG/oVabY0oea3NoT4Ty8Bq8GtjDq11PnI6KaUzepbDYMPZFFGLfNU67pz52u+Z0R
BxF40gGvoUHSloFWWaPvJurKE/ncR3WAw0ByjCSVhefkbKtpEXg1B7VnYZx1AVVjcIqo3sfpn9D9
fGRlvttMgxXQx5IsdLn6uUfeLZJrCk7TDz0JDWcmZpstsQjICXuNhYT9HIvHFpVx8MvszPa2jb+W
SWh/GBE0MzhLjyWloUOTRGchhJVczfYUbQ3reu5/mDVsN7gFWnzV+fkh3bISTgMLxc/6Jl/ZVWtf
Pvv5WeNwh474cqrfjFrQRY+Xz4rzE+n0x882LRj/B0hZYD0U57p6GsmeZXuz3F82sui9BAkrB83i
QAbOLtiYuEpsCYOFmX0d14cxuSHWCphgYZ6mPC56PdQJQe1M4zy6wwV3OSVZwkIVVJRel20uj2D5
61E/BrQI2KI5QrvOCpMYCmXhoAW1bnsyWUvjnB/aOFcmBs+/LUy/4GgATO86IAwZC3OdbIccRwtL
9mVm7zQSHcaRraz70oAAMkbxC3BzBMSz0yxJW1IIlLvCpoAEpEF9qvmXp+y8doxDEmnj6V0KLraz
iFGNCqfPhgEjotHN4KYvsWSHyGpB2K3eKA0keki+M7X2OtGUjSYHf6iK25Q0K4+oyblmJ87Jz5hN
rGFz4RZUZaG0Ouqn6XAPlOpGFM3OBjUgIP7vaS1fV8a+sK1gFK2liClAXXJGXQCWYkcRHQutzg4H
N98nIj1A+WBbg2R2lGwDhZfbIRk9DaLVhpA+HTLUrDMI9Km+WtNNhf5o7/KPWtiFGvSfIe9sASh/
doe0rSuI1NU81MYaQI4QygJBXq4VPBcOeFiZBFShRw8i+JljNXah9KNt54BAHUYHkhL3SfaYcOKX
NfWa/rGmXy4Pa9EgXiRgipr6nufQC7T7KJJ1GQtrfm93wkvGbYW6Xprc1qbtiVJFJoF+/EADU7+B
xK4JKoSz7hxFKWSXNTgOjGrf5ptRi9FXvpKeWFyu3zbmrQZxgcdPQzCuBOk7J4GF9Gsq1xTvFqxM
nJJAmqLnYErYnB47jkTWlzCbhzF/Hqpnyj5T/fPlBVo4ak5MzDZgKk2bar0FeS51/667u8vfvjaA
6fOjc7PBZorUGgNI9AMBsNi0vilZu3KWLWznkyHMbpei0zPNqGCk0Z4ble0MRsHpNfrxGinxmqHZ
7qnquh5wx/HQar3ECGLAFukVW1WfnlZ1diaejGd2IZspMSTlMENk61P6w86ZV1qJFyVbpNs3dv7d
rpA75Kbv9NWOk9wjbMf7yJfFvdsqfo7oVz2oTHpEOVQyD7LiFY8bv+9sz3XpfqT9xtErbwCxMr/S
2VZPmyfIpm2lu4E+iufq7yAq8Th9zsUIRRSOlFZQ2VoQQ6U6gwiZY/1Quy8U4qw0exzV7wMSG02h
A0Hx2U1uVW3t9l3wUWw1ZDamkj2QFDMvSrtBj3LGywnTQPRiI6xs5chYtjDRhep4M+O9cuqnhTXy
kli0DHVt8HsHPYlrwNeFnYAx/LYwCxVj9JePhZ2WYaE9ddEuHZ4tZXN5s60NYnZatE0HNes6L0PN
+a7rh5oHl79/wf1PhjDZP9rMXVOrpUrx/b16m/fA6F6Nchs3K7t5ISI4sTJbbJVY7WDqWArbIDdI
bHlxtEMs5JFyqyj9xm2/Xx7Voj2wMTp49zvIM8w2tUbVXFF1vUDHAPPLOPfsIlTJtuyjQFdu4g8z
AliAcON2QisRKHSAVjudRAsZE7PpoyIcpHFjitecfbhkP1kA1gAkoQbElebEHKNu4BkalyUe9YfM
9po1CNyimx19/2wEzag26LotsButFzP/XtCV4HfRzSaKzIkTBu/p2XFu5K0cqlqHA0AxqGgfU/1L
XqHYsAbmX7MzW3i3M7OURloZRlCqSO12V7U3kQOJqJXHz6KDEZBmYLkR2s3LQEomKAh3SBlS4qH6
I+Sea16ZPSuFL9fahhdPmSNbsy2qsdRw4wJzF43OtmQyaDt61Qnn48HqRJ757yHN9iiXJXNSHUNS
op1TWt7Agyb7m6P//7wN/zd+L8L/ufHEv/4b//xWlFCfjpNm9o//+vrO65T/9/Q3//53Tv/iX7fp
W12I4mcz/7dO/ghf/Lfh4Fvz7eQfNrxJm/Ghfa/Hx3fR5s0vA/iJ07/5//vhf73/+pansXz/519v
Rcub6dvitOB//f3R1Y9//oVw9Ohwmr7/7w/vvjH83c1Yx6MUzbfzP3r/Jpp//uWo/wBb0tTqDKE2
FBVNrG//Pn1C3H8gqYiqqzttG6A+EYjzom6Sf/5lGvgIAAGQzYGk+n8+EkU7fWS4/4BSE1L3KK8B
Kqwa2l//O/iT9fm9Xv/FW6RKUt4I/DW+8CR0AQLFhoOj7jtplk6A9NktNyqcliUxk72oaz6goC3l
Jo1yZQdyAX1vlMLiHslN5W5oZLunRt1f2XZqbbKiUvY9LuGbvu7yH3mpK/d5LNJQi+gnkiA575em
Um2arNKumlzvDa8jbXObZbT+WQ1Syz1aa1Fg8dx877pcMM/qmLJtW2Y+UT7akA4SCYQYGI6WHRuM
L5Uz4vFRlFEa2gPnuScsCLx5bsRBl2e60ZtWucp1hqJ5iXYuk1b4QiW650wDOzCxEOp3au2xIt6r
mnC2LVLSdpGMPRK6lv5cppn5roGycCcmyQ/oVRVX+uAOV9UwsXaTRM02UtjkgSU2OuNTXW4gQiKe
kxStmVaqOi8O6X92blm3XtqBoQigBbMJqBGrPGhbNXmybJ5fq4WhFni3AfjFGAlqO488Y0juxwRY
LdeEoH0QS743m+Z7irctlN9LCRgKmmxqI0u3dmF4piDZFl3FB9UA/5aTd5sEoH8PUPHnRnkTFbt3
nEHxKitvvyo52KSyFpIyTskav+1jSGFS6y6Vt5q5j2vy3qPR068y7RFgh6+lnb2UTWT7is4SxKjC
I4kO3eE2Re83R8/+4JCN5FXscWsYPGnX33u39JOWeJVrVzgji/w1TQUSOrWj7JwkvbVKo95YErJf
nN3UpGg+2bQav5hNe0Vda8P10YtiuSfMwCz2G1Md9zlB8kR10uuExOY15/GPvm+CLnNTn4IDymfV
Vy3LNslIdyJ3EDBnTewrYw9C6AKF5tx5L4A7To36odVFsW8m2ZbS9bXKdDwiXMtTGTN9w4hcrwWb
Pe2TF/RCf0EuNc1BFwA39BLm7CPV2JAk0sC2wPorsGqDPx3gx3avJkLZ9GS0vaEG35VPZaa/lUCQ
JJ4SuaOHmhFc4EFpiOLT3thlumivXDdFLUwXntk2aVDkdRuwEUVv6K/DIUw2JrvIYs6TUPMUgvPI
iRGTPko9YVtNdJiwqs/e8kQlntWXjQ9ZdeXGrfV2q1gRmvSjOjVuegt3LzFigNoNZ2M4brfNlKbU
PcqSbsMN67avzU+k18cXpMUHtIsN4Gzi6CMuxDZCKvnKitIGCF5sMSlY9KWNDfbcWI9WMkY7u26y
XZwT91OXy9YjQJePAW6VOizxyaakfXVlmNQwPYU5FCvS1Z8lGbysa1lgqhwC90zLtw0p2+s607Sf
dtTFV5ka+a1qt/vCEfG9mqhDgIpK6WtNKoTX0OwBxZfyGuELyhC9a3xT7IwHSjncDDoIlCFKukd1
/bGH7LKPPMV4FQnojbkqepGsqNznHEeIPdS3FugTYi9r1M+8bhUvY5X4ZsUZGr0sP6dNhcwRgP5G
60voI9Xq2OyRatorURRUbnxHRyXGLuHFxqGl6w35fc7ZT6EkhWfElYT3WzhtHMiBq/3nbBxUv6wg
BJyMV/ilwy30tJ/TJg+GKSWVZ9VrbGA4rO6uRZ9+0lpMZNzpQQZqj5wP18noXEFJaZPnB2lHD0Of
3eXjcC1ae2PEyZcxLyyvYn10N+Ltk2bJ13SIXb9PHEBA8vJLipqGQfLrhvB3JamQ7khSyP24g5T7
fKx2aY7D2e0ofrX6SkgV30BDPXs0Ut/seg3b3UYyUauzoFGVWwipa4fO5fqNgks9aExnk9NiF8nW
CJgKVkzsVng884YuZrdgaN4UShqMulL6NknYTjG1oHeoHQBN2Xs6ZLNYbnG/UUtPlUOyV9UnpRHp
HgTIEqdBem3U8qVUlSrgDUWEx2ruidF6UdP2mXC6G+28DNDtzbBgOU4/NQkUk6Y3CifSY614pZV4
HZWm8gXOliC34rvM0dEXOXaDb/w/kq6sN26cW/4iAtqXV229udu7nfiFmNgJRW0kJZEU9etv9XcH
GGASTJxuLTznVNWp4tFytJa9hKNzRx3N6nFP2UX0fd22M1ZggFa/Sb58jth8fkjj+XnzfhFxPxCp
PiyrRKZd5s6AFA5UmBqrcVeCLjecCcpMnjx2BgtKfR9MBdzKkaDsXCMT3d0io9fzqPAK5f1XMGDb
pohVPUvjqp7K9QuExFAA7f8XDi782oiPLXURQ04U96W3mF+5T6ey6+OvbGzrjNA7VzV5v2RymaOF
PG7J6PAAt/Il9g82n87J+m/Jt+UDbwcOQmSP37Y0EBWSIaZD3y2ndInZIV4wEXo5RW1TNwDbT8hQ
q6ZRUoQjh+9p3ncnZLFuVRD3S9WZMP2kkCvuSw+UlbPP1pJLsk01jUKwvE6ZiiptzlC12GaRKigX
weP3cd4ibEBHgItn/5BF3V07RZc6Wl1jXdCXc7/+Uh7tgwI1Lzq0ND2ZJKnbaFjvN+/KaNqXIreu
DPhuYf6/z7wQPTaSgG8ced+uh2HJyh7xU1XLaQ/XbsBVPiwpi0Wk6HXlJ3xT7MPUDS+h5R1MK8NL
EizrYXHiTy/Vl85tBY887J63EmvUbb83LZtvUwopWhA+OhJ2FesH16wIo+nSJSpF7P9DhtApFK4t
WunaOk1MhL8rq7pED8VKR7+ivf+slBjLySemUJ16h23n0Wcrgp8WlV6FTIPXZIZRscCeHux8Bl2J
GTCQj9O2TDq/JNsUvDBPTQ/Ubrxg69pVC0VAyr558kOFaj+0ra4TxGKs7C7FxoZkMML2cw9cLQ22
I+TSNaGNaiYyXieaR5WEYfZjn7BKjLaZZG7OSTTWubeIIif9fhT+eAgISerBxs3eIopu1qIYbIt2
QPm26E3kDgsG/G2emp4JW2w9tDHR6n3KWMNzPlCHABRI70K/2RJUpiCTN+xTvFG9RwVauCvBHFcK
hhBKzPZZ6RnCKk+ssjZJjiN8mzFw0fU47WA0oGMtocB45u3gF6ucBKr4AMuuOUNky9C0ER1q4T/S
jPW17tA/pDk9DT2nJWI31mJQOYBkLA5Hi/c6k+0BiNGdsvRvASKTC39S+YNkFG1W730KfxuKaUvh
a+p7w9GGbqoZ+pErS9A16fTGeVtkPD9iWYedUotmwSLQvJCpeaMTStZoxy+Dbv+0EBMXo2lfoB+q
011HFxbzVhUkXccC3ireSbZ0Lu8rDtU0LP4nY2ouNzF/4J05AlarzDgElT/b7i+kXGvDW54e46ij
VeI0Hjke/NGpEC97q57h4p7Dus6m9YIOCyMtlJMjDt80hZboFQ2pLWeql2IPeRH1yWFi7T9BtP9M
xgCVzEzXdVAn5DYXNoLpPZXL/9oeBDOvxDXeOMyNv2WmsdN2Iu34FxDnWus2Pwa7/hrXAJxETOca
1qJBE+Zb+5+Fl3KjTeI30yBmWgQyMUeAgB4rpLd/LQGW8ON2A6LGwvXCV889kB0N22rxWO3Z5L/n
KvkOabAcVAw/oB3ZzuggJ152s7fhESFsffVmGrZYdp/cozLz71iNm61kP/hfEawDC2T6sCKLgEnB
5Hw7dsl+QAN2Wn31mqbugXNH6sh06hWOAKZO4Rnxo7tWQCQfTw+kz3c4mPpd1cNvtl4kQ6r0ABQg
dhAyFqsK/q4dVCGFy+flHMN3zxn/35KF3/4uNLI72GWBhoFS9RVzQZ8QKiDrWCzpYcxDcRzif6FF
1WijEEEG7nNlXlbuaoyOsRAf4302SZA8WPTLtBa42KYZouBPu4zHnG3IBhizQ4qeOu0QrsgccuRo
n1wm4mEnMc7HWg0KHkepZ0rDb4mdcNyM4d92TtC0r8txi/h88jISPREdF+3wZPKwvRI5ynpNh+65
69eoDCBpsbF7yXj4pnG5r1hpx7/yK/P+yznWllONdCbpPw0aslPVu4+9W/7MWfeysPDmK+T7ktSH
v096B6eTAMVLzrxK0glNR2SnkjoGLNr2AXJC/NieQ3QxT3um90f4y+21v7L2ErM8PHYpenuZClXN
2ejdtPUbZdU/mrNy8KfruMO9PmtljWwQdGqo50zvtoqwRnX/O8KaDa24Wk3tr5BmANpbYt4wN0ao
rzwvMcjqfwCS6BsVzH+JzWR/Qi6HEpC2vQVwj9A4DJLhD5tp8NDSUMt6SmB76RTX6LyM/NU6rQ4d
DcJvHhvoFcItvcecw9BGkmc5rMEJ0emNmIe8YbordCj/JQhKWqII7ugxbkEfDB+tR+6bGrBPHY38
HUEIrQndq5j6qHXzNhVjJxGrkesYRpXdft/qP7g23Asfo0k1SsfLSXbN6nrs0erAPPSdPGnTdSXe
On0zHpNNZBNZMSwF0Q6n5wQn4GPKl+812rHy7OsKLjo70C5dENW979y3iOoNpSr0AvB4N/5tEPwE
ImI5SDIm55gxWQSUlXDYRmuSm5qlaq3iuV2uMtfXYNiR9B6UeWhdrdj+e9oXLFfHJFGPOe3zc5TY
Wtow+gSr/Ypwh/EU6T7E3Gf9kx3dn7HFe1iwZfrp6fwaq61JVYhiDYCU4Y/mLOAFIX10QwA3BoNT
p48kcIgMPMEF+8oneXKIMfkPlnZxHbf+Zztnx7A1N4yoe7kP8995zJttwUm5BvfBEkDAtPvFtqUV
y31XW4jxHnrI/i5CsKDCCKoqDXV4OfVL3Qrdlq3a40s0tlu5eNO2FNhaaWI4mAxOPop1agZczVeQ
FLh9QXLUWTQhFWU8YWvh4sXoYuweb2fakriciUc/IbwhhbGbgJOUwoaxCGPEH65r+LS5LCx9w7Jz
uAKlRuOcXzuNSbMXoTog6+l5SUP7s0xdAtYnFtUmc/81n7DGtNr7jJAwjaRXC1FXzSRyEnw70tc8
l5NX0iEdaqBXBtLxQL6NKzBoz83tXIbM8qZH0OpLQFVS93trG0yT4mDzfjplQ2SPvdgpAEs/Q4Ja
ZzWW2fZazlFw8GT/30BUTKuFRXh3/dSagq7mVc57dmF+Mp9ib0WTEiImtm1FzXQ8XJzrP8PYPK1S
YdNLO/86+mZ+Val8MGGLphfvcJHPPgaOzeuzmqQ2v8RGnY1mtpRevJ+Q3CIPxAnEp+i1a7wtUwWz
Pv+gDhN3IAQ5QBNtfqIOPU0N97ki3cIvFqKqqgHXG00AJle/DT6TYUC7qZJeQtKfe8XGp6+NskNO
o2LK5IYmVJ/TZIa5j+U+RnbtlclCRKN9TUsVEXaGwi2vWDQEB1Dq2YdT7rPd0KgNcC8/QvuWV3GI
lxsM4NcmUWlGGbwJt17WoJ8OegYw4+aoSBwV12DHmwm55RmLHKSatq7DyE/wPpmUNE4m/H3BoZbN
KkBZnQaov35MEqIYMTPVQmfTyesUq2QKlMQHJe1pGVV4roeCZfFWAMJ0J8/Pr3ZBIWjDLSiJDAb8
vwnm+bXLDz5derRvEO4LX/xaWmYa13Yepg7tFamvwgMSRR4ClJugy5HWFo0BTpP8JhJvLBc+/tkG
b2wmgLm1x9BIdWl/JkseFlxDSLvH/Cot+WZ0eqZk+auHvsEi9lsqu/ZjzuMeQkDil3Ey2oLuPHj2
NvY0wHnpIzMJyr0d7B0Fw14YCeJKbC35ET7pDhAfvafp5hdiTMNaeGnDuuwSjkmzOz9HTFrrKhf1
l3HIxzLnHXodxl59EzyOYrvyoYWd/+K/oE9tC+nH3kUm2YdagFNuHGNxyB5ox6uRRbziMoPXT/JL
LdtLt7kTKv9Nr0u9LUkTK1HJIDou4LPKwIkCkXFltPfHNLFvdJi7tkixz9T4gfeSqvj+SAEBS6Zu
KQwKBV7xFvNsiBYNrORDrlj7H402QIer3LqGD5z9Zq12MKGDBAbQCmuWcEFPto7oLJKYF8P+4i+M
/EeHrr3ubqpa/MdZWZgbtJR8+MBH/0qBurPq8Ryv+BOzbKdShWHb0P5n3MA6xz345AUk/W6apLNx
PesBoQdYVIOD/d+oXfHxKEhrQQbWDFPUwDNseuMzM+XWZem9+eQ1zzWqSBCuty3e0lLBDPQwpvBj
GIFRwlTafOIripMIo1/AePHp4IpQjWk8lMSK6UDTPGmCOWv/YmXjZQIIAaUPClhqSHO/IhVCPWes
BgNQWHfzZrG/VXgzxoFep6YSGgZJHEKwAit4rGnd9BjifgOhci8BnJYKIHvmAA7l0E/zD5CYtvYH
l1ZhvJoaCy+qjCcfMLDtzZfCcVjgtHmL5+iULNNLl8rnwTh53F2qnoMedzl30efo4CRAgdUYrknV
2pAeIEmwlbbR+KJHHrxwez8+J36ILP0tJLtqPL/FEJIXTdvgki47oq739bymcQ7JvjvZfYJHMiVl
7sSMnICtcAsnwLzGqUaMz3k2ax3jtX4nrE2xMxUvAKkG4HwhwNZI5w+JZ+dHpDLNwHLnoyTyD2IW
y0nogy902uwU9TPIz3bY90KO/Av48fsUbv9wxMO3KKfqJiZTZSlEGzKaH8B+pFXsy+15CgYohRiF
O61N4UmGHkiVHDhKPXf5doz7e4I9sGCezysmTIcVyFFczNKtMOawIyYJu57yUYqTteex5+e4xUpu
JIgrdO4NhZ/u6Ipw2INiBtjU04c2C/sqjTvkdC17ZXz1RdSk6jHeTmhpSRmBHTjjG5obxfQcL0Cr
54DeRyELnd6wM0wq4mWAn0Cx2YmgQ1f2nVCpL7nYz8zQ/iKykd3QKEIKJfr31gJGbOMANvT5lr4t
Mx4b0pOHvl/nZtmzIzf5124H9gTp8YGq+KbyyJRE7RfXB/+16foUOPcvR5e7ccg3sNl2VmBoinYC
jJEAfv43Uf95mf3LCkgz92RbIlOtUSMLi3D5F+k0ryjBdcW8vkDr5r2sUfCI3XivgRieNwi0GeoO
WfKVCdbCW2Z6iTwF05KYDNWiwulnzMBiBO5lRXJCklhX5Z2Pjt2tEp4dcdtX3IuuiaXewbFA1TtC
VfDyTlkt1PwwpzI6xMgtOHFLcEIsIi4VDY4whSpTitS3fsJlR1HljcC+0Zr+hoRNPkwKapdO2BJG
F82QAjtP0Ie+JhmRiBIhYa0oBphxbPXjMPOLh/BkAF2YZLrpjnoFtGCjfh2C9EbRam4CIDn6KA0O
Zjhq5LYdJF3OU7qNqOdA7nqcTJ5+TpPH1k9Y7S8ea6ZUqSIX3VZELHwiah4vcJDYm4QDAVFTWnP0
xQFZtjqwwX6OfDRiYDWShuDnV+u8NFGorwsWtjCjAmWJ3d8p7P6Gc5IVQ9A/o14Op1GygxRzxYdU
wdJmLW34kbWB9w+4Wo+xIetrDH/8b6bJb4o2qJiVH53mNvHKhfq6XAw6hp4f7ECeSczkIezUae19
h10+MxyMTE9b99il6THU4iFLlqSKgbGvq4d1HpZigPD5dJBtx7BPya/zPkyPOMUhkui99hjEhj7E
AP+O/sS4d8jdvAB0+jV1ATtrgDh4DLfwXWKCh1yquyQiwU4mAi+7TIGHWFf1gPHiOxnCV3bXzuGy
vhokr6BJ8yf4wLFOFuCM15fWXw20oYzXs5MVzea5bNt2qSwaG2zao6XSHf1vXF1SO2k2yDPxoEHQ
ux79nOOUs9v8obdhAC5mI/XqOa3fwJM+yE4/BitP/2K8fEF+s3/Vq+XjLVYrKHOkz3f/8SA+CbRO
yOwrUifYw8QS+uKkSGp0mgvwoHjHIbXBS3XnDvuRd6pAjQN5MUw9pYv3HQ1uqLduHAH2myOYAlEY
Fb1KOl8AT+44PvUhzlccqCKFOi7ybikNSs9/QIpwFY0ZOW1qwHQyI7+2NL2XY07a/sjW7TXd9l9w
FnKHdR5fAM7iLNDAcLkBFtaqFyyDLBABYGFgEMewB1Zqw7TM1syDx1p4zPt33skKyNgLzkS4yiu4
5GON520K8O5s3TZAdmxMHWTrD8/oilkv7D/iJMLAarrG6L7y1oChPo7PGPtKbBRvoHgZ2ATSPfUd
tMSSmFfTR6oINaslHZvNiCORPiLocvPoMANh9A1KMfS23DsK1oPt3xnatjMbvpEWzRqcg8isGzYL
8sSTN7f05EDISG5ujRuz86tC4sIxsiATIiKQ5wOwTBedNtmpn0lYJXS/cc/MB7FF+P12pQWneV4M
aKKKEafcGKsbzRb4UwG4810cl2TJ3jQMYgoXQVqXwvT3mS9IpuQjtcWSz/G5hRx69qP8wwsVq1sU
tLIPTYMcAKnnsxHB8wrGt0DJCeoF8F7h7yYrnYbJ7uyP157mN5kFj7BCDcrWdNWOgUgaVkWLprDH
zbHj5sEL0YZrlUl/KsxMl3IPAFHt7Q4kgYSkAHUSvlIYl1fbmp9b5vCyp2MJiJFXfeRfMd0XMxUJ
XO6ExHmjdZEx5z+EU/gPe+6ALDZ0KMMETiTJG6qR8YQolL09hUE8oAXSammMRTaSQJMIS8vUBg3y
sqJjPm/+aaJodEA/UUQ2oanHTv449E9rJ0mVwQrzHQTshfVBk2x+CXf2J5TM44K9Hzwk4/YgNHPI
eOKpGOCVueD1d8Q7YBbB142mepw8+TuIdfAas/GXkbt9ir2Ny2qMsqWGQ3rHypX58YHnxhbKyKyr
M+fTooPF4DPp+GMLHSGGhmCtOmjJnqiV7mtOML8vknqXjIwfQGxlhRaVlC1J+SXkbQvuCUmwZm9f
erjWV1tC/wtIdPPRnNjpF+5smSPrFlLZtu6sGfERwNBy/d6htNmgq73UAZEZ4yM6zYdd3SkBfSZJ
DB5oFAXFEgSagu1R0uEFaeHyRWkPgMaIcWndDgKazHyIITjYi87rfieoS95g4JS6Peau7/tSr5sq
nWXfOvxPJwq0Mu9hyxjm8L5fv+PotqGdMnHaKLc/ZxLoQNeF53HO92PuL7xolblm8OuQ/Mz7tGnD
5Rp38rLpsR5dulYcCNcLF8FP5it7JVvXV//7yL37gdq9MtFSDTPm013MOJG0faJ0aHGUm1LuskBW
9Le04pMlx8mZg89gjywxuY5+8Jvm90X23J52J8TdqhK2uQMuA+iHCXMe5KJRbkBQeGQt+4ic8l5A
1hriGINbJ9jZIf89EmjTkcdMVHQbtu1rjCLg2FDSzLI/83Wq7S5eOkuzc0R1XkR7eI4lrgdMF8LL
HILkEOpR7qAa/we1jjIDWpnHT5GKQTfpbqwnLyZVCkeBKvcUjtach8XIM/3hJptXyDKI8Gs6fViP
ryWNSVtiCe3C4/W66emYJcO3jcNn4ma8mqhQV5i5nhgxUCpsiV8Og2ySUAG6ETjJ01FW2Mz9WFO4
x6aB6a9qCc8p9MWQlhD5L55SsJcmJ9CjpK1fhIL8WgMJg4gegaTKYRgQ4cCqdOKA8Miw/0x9i9wc
2IA0IaQLbzA2GyG0mUV+WpQIuyLfbHbiswo/o2CDvsIlBrbffkCu5n8cxRAPCeIIU4dbqSG1+91h
F/xz0ztDBRbJbY4g/ThwX+HxGslHNPD02dF0unYLgMYGZqRXuYUhnmURrLcpXtsHphOCHccAEscu
jR9nseU/1HQyK/bNIoJnT7wGG2wgMpzS/VTIXuBzqXY8gZKkdZy24WXhNINJ+UajN6RViINv4DIl
SAoRtJMQ88TDDurEJQfnxf1PlOy2DGkKbEchU+gguhAy5iFv7UFzY286HLaDh4ex8UOePA5yCn+x
4M7melbesLKLfied4+9t4w9b6JtvQLl96SC7HkAajZ48qs2/xUJ1D7haEuYRIvzyfAeDB7PqZoWV
fi24QbMDJ6mOkbGkSJQqed/vB+dWpBkrF7+EmfZ/RjhG1f4EXwrpqEMLuByyZAQHgJH3gQ7JZx6v
H9ARBCBXaRNxqxoVmeiPjMQp9a5evl1dhGcBT1D31cG5HZz4U7yNrxPZPs0YBMUWt+lhkxgF8kje
adfkhQ4AIjv8g1UPM3j/JmbZ49QpfEmz0Yd8Nv3NeRkE5jky3UCOpKqB6Tnabe99kRmz1bIRzgvF
uxJSrqW0BPYDrlOIdAhbcBHK76A9STCfDON26Xx3QVgsK8EX5UioWqpYoKCFBFFYwt5ftgVMMBRd
P1GghhKIAFQzAeQHKA9VBwbziwcYcs1mLKa7Za2DvgufMwcUAjtBY8nX7oj0KAPMjsg7lZicAOJn
NQQQ2CSEn4L/1gqYcbsZ2bEFTmlwBAFfOnB0Gf+LCLD1Ecbx/nq0UgD7nuYOcM7/N9txtQxt9NvE
m4FWRIJRiKNvM6ZlipXdY3YHYGDGzpCnTLCls9ynZC8bznYFPZbOQHrHtbVnCNbIyfQu+1Sz0fUU
K5DXqSPnvk/HZ8QlQN8ajcTd5i1fa3AE0x1JdsW+oI9me+JK7jD5INNgnqB/RjzPN+vlWGNb2FxS
u+yNDPhwGKYwuvjS8BqZN97nvsc/KFZfaZifFLfxAzAJFH8VkuQ/x2EMgAi0CWXOTVdAfglYz4E/
IAoxvmqjNqRjpRS3NyfAHyL/ndgApuaAbM2D0VL8dM4tRx9GhiGmhGRFrZ4vbNc4bSaCIFgZpmNh
KNU/3dr2r3Gi9a8tUDGCkaR2ewnIEyh+YHcErzFJ07ctSOyR65kfAWJ1VcrWlwl2Zs/Y0fYvCi/+
afOdOK04rC9TamfYlUSQIMUx7ZtwGbdr703kp12g4Jp7zf54PPOOPJAWTJ+3hSjKK+8LB+vxl6kN
VGU7rCPVw7LRxzaagmYkyPCY4IdSeOuC4gYRCcav4dHnuPOrvAZoqWuM3OmH8dm9N0z5yfaAbcaE
yudZIhh9TaCCiVLlvzp/bE/xOq4grjD1FFuyy8cJcArWkBy2MRZjwwLy7P/gNwAkw5+goeutPMVd
NHxClafKaJ1zfOb4ZyEcaeFSSaxT+PPFJ2H7Hg0anqMZIxztWfsIuZZ37widAAOaMnOa2Gr/pHqS
bz7El1chnC2ZuELKhvvte6Skezg8IbvI/J5XN/xdRZ7SYs5CcHAh5DyAHrzW/OJLNu3lPeu19P0W
IPOk/7Wx0zc67F4NWHeruxkSunhMupcgCk0RDiNkI5vpns0QY7jE7lV37LQPBAAWgfQ5sDiGFg+v
tddN/gPeraXaMy8t+h0omIPjySnUayhLzgbcrWXL8Olz9pusqbtOeQqhGFCTYk5mfvLaeW/4Gs7l
vk26wTadvmR2JmgR27ZqDcV3HuCFq0i6PUtOzQdRfHzGT+ovmPWSP3FisZ0dEx51xTCP/jt0Ax1w
yDGKH9sseWrT5TPq1qFsob+thqSF+6DI4J2l/ezFA342H7Av0D8iANNcx87tX+uoQQL3+/g7N10P
8jDMb0kPZUXq72u1LBD+zEnnNWE/jzcpRAJwbGal8RIggukqHkZMGqjoI6s53GqgnevbpzCDOR32
D9vjToMUsIIenykl28GysWs6fwKnsIv05g8LvwzxmtdW0bXulrDcUBpKDTP3h8XP8ExtJi4TUGk4
uGBzOi1R8CvvI/aouLRfLN6AFTqlTDEva/7H0I0iBTOY3y0zQyWUyr8Zj+N//TCY5y109HGJN2Vr
8GHDETxDLgs87fkRjMC9Rcqy4XnGx+ZVNsnhZ9wN/yCg7eqW3DWG+dwjV2L56JClV5J+SP/rNCxE
72NOTWeVYWHfF9tD6KsRQPgO3DQe5KMLRV8u44zf82TSWIKzPkck0xu2RrlXdDOP5kKj0QrQQEF/
hUlXZle+i+gogtBWLDTrP/jKRY3zBE4TAeQORyA+QtoyeRwnzh+12ZJq4uNS0WAAbOpDzjdAivuI
kbblRwJsai4g2ExfGBb+q2UM1qZb4bRQT26OCy6AM5pWTPJskhXndbTAPhiPzvqzZkaFRYJtxYuM
wIQaYOOnnSS6yhlEe3ve3wV0ysOUrNOzTGPZrLB0OyGFVz9EhnbQw2pEVAoon2pipfeLwlqqBpcG
Qm55DmcGeB+DLcETVDG+Pavs1Xche4z7bsfWONz8lxa5wuUaR3d13jQ+uyGCmhP+SpcO/EO9Smj0
IgLEnvsDaQSzy8U3tsWaaBhWOcJ1CgMTPaBskzr2wyzXwt9idhmRsnEEyUwqSORYNWlhP3mwJYW0
uXen/KCD4t70E3ZJ9ox4xPF7k9CHI9vmftRGgFeW0fvpYhsAxhszd8hmMTdkmv45qyeYpHXTatBO
5eI7MAmpYpC2VZSEUK7EZvi1cDU9uVirP4AEoJ+ByJDJ4OTxb2GTUoRQSrmt7/75qxgrQYy7OpWo
pRBJrp5TCAbvzxQ8TBHZkdw6CosRZoHShvI1ZxRCRHDG3nsHqnkvwpXkb+D6oLiV3lg7C2lNktDY
g7Uj5X/HMFjmYvDj/ZVDx1n2btx+YG4AlWraeX+ACLcvIIQAF+9igvZKkE+uceAO1LWQnAwG+tMF
vWYWJrd+ZCAJAjf/9WwQvLPR6oapIXuAhQeaikTslxiag6O3LODVxAx9jweqp7ATjhGQ4xwwSyf6
Z4JveE52t/7xSba/MJIljQ437679gqVqPmMKCbD6XzGYfNaDs2iCRrrVFhK2BEzcimcWWdGoKGTG
UNQ9b1tYkdBTL46j/4VuqMO3hdau2rkK0UKGibvYtsPYpezORMVgjQ2GQNi2ACSoXwMObLQQdomf
MwICbZmdfifBmrxHHHFqZpd3R852BaawyWGHK+OGmEsgsZGcp28dodlM3Dpidlz0YYLjEYqByt/n
USc/hKLvpcodiGj9esAPrJj+P+rOZLttLNu2v3I/IHEv6qLLmhQlQbXkDoZky6hrHFRf/yYcmRky
0pRGsvc6ESMdTpAEcKq915qrry/Y0U0e4xoPsClRHuJcENzKMd47P6UwE1ihyhF64N1NbeMZDZN/
5PiR3xJsnFICjaYtZo+TUrJ758a3Y+kmr0jj6yxken6SJ7dyU36zayS3w8hGzvKlZM1wd4C95T0t
lSY8RoB47nJ9anFW8tTQrwsTuRZaeE5PkbHRki569mvzoHQ558bQjI5GIZkvbVFEBBk14TtCr15H
GeY3+6G3hruoUiQUxY2i0oGnEupGGdonBAPSMUk8AiItaPC7MGzyK2r442uZBuGD0RTKNXNkNvL+
m8obGRnOdyJF6zfENMN+bC1zK+gofTdIyX2OGw5Qsci8O7MZx+DCq4KXOk+MDS0E9dJqzYFNSNMI
N2Wdf0pjo7ntszpGGSoxmeFevUb1My6LIlD2uhTJTILKW6+J9L5WO9GtrCZjjuy5c8tiCkBEexsY
144j2ovO0tFOh/yZU9nm/ahX5m3qxX21gBaQ92uFmBoKLwrdA2yb+AYcIngiL6nppFf0VGzq2Pdm
zMS2EpQ0Oa+okyCs7yupucziqpYJb2r8C8VCTomCUfIu1VSKlh0HhGA3VH0tXWUB01k76PImj3Lr
Ug5iITY6QdrPku7FRw9F8U1aCugBYYI8zpE4Vi6kPFXuTWesuwUJXCiSC29cyByn15qw/DvZE/a6
USv90LZm/eAh0LnAHyNw+yfNM7XlGLGXQHesIdlcZeSwL2vsK3daGCsL20az24uqR81hhduyS+9s
tblWDcm7EF2orXvbGy8wA6ZPxWh4y6DJ+YdF3bCOVGvV+Zw3OaXGqNqy4lVEpciXzWBPLX012lWy
Ua+VPow2eYZYK6YMdJ8YerAUhjGuPDMoVr3kGddKI4X7DA3xxRBy6SEY1I0YEWcHtYX92Ao4FI5o
WvErh1J/D2m7uCgUSVqktaY+6E6h46eQ4OTYpXcUhZPfDaWR/shbzEmLVCZwCAAUnd8aQdFatzNz
6kjBCQhGX/6moVi6Tiug6b7CUkGEtHETKbqguBLK36K6a4/ke7D6DUK+tn3DX9aVlF5rTpO5ZdVH
T1rkN5sarc3RydLwumNTcaCbTxFarRJpoXFUY9Ggye7bcrimMmCvs9iwrp3O6ldkl/r3Jbuqp6Kg
oD1ogD9wWQ6bqDTtH0loRC86EuT3LrPbhY8gZ2mO5Cmqnp5unAQLEnjp1LzShtr6ZlYJ774ex3hl
htABIBDl7M4iK3gI/XSUKNxSJpY6BLuDUWdLmhDangKx9yI7UXID2Z9k3ioKn0czTlfk6I5vfqmR
pRPrzUUkddauzibtlT76A5XmVl4IibqiHPLFJUOKvqeoV+8NOxHHtlCqw5BrxSHMRpZ/jWVQ6iUs
N5air7B19Cjns2LJua9574I+uuh0EX3v2sRf93GFJkg3QOmxUwmZ2msniNejFnHSFswqb2ml4dzV
VQWbgEMBsWAxe1USJ/xRhfEtO79+V3dGsyBEK/+ORr2+iAUsTi+0zBqlH+OP5dWWy0VDbOSrXebt
NnAAaTu1nW+o2DUHmzrSklmVhjWD8hIyorLMGlSOsdlr+w7Tyjf28cG7g8jxAcKhFmxhrhkH2fat
YeGUNB4mi5KDvi/17/2oo53fKJKz06xeXw0Wn6iRKEKfsOu3nM7zy17Fe9NX0MNXljDx2ZhWzlnI
2EtDXKksWmOz5hRi3SllREsP55mvdcprDR7rsVDMZtcLRQMKHQb3Sphz7u9rg6plTFWmzAMEaIXf
ckPFFJmYW+aPXi+HagVBJ912PWRJxfIOTPIqvXTVuw4RQP6UbOKuwkYJEjqOHWajsgx5oZV+bIZl
arfBj9DI9J2Wt/ZGRQ5NT8bJdkrkF0uDccPW2jH7Q8moZM8j0nhfTacqyijDwajK9rvnqN6DHxiZ
QaWWrl1v2eWPSh+tjRGgUlP7ijsgD8rtmPRURtSpJlz11fU/tDRQBl8HK6H7Pn1kwxyOuY74kTaW
+iabpfwCBG3YtXnfXY9CjZ4Kv+uf8ybGT1LJqDiOvSqKfTcM0bprwn5tOqmGo0B3VlaJSBmvzQDC
u8sXSOHztcE6GS6rrNDeNHZVxww7xD6i2uQv/kETm4gQOfB3wnOqXVpozc9oRI6D0JmpMs11lHWF
hPZE6cQaajzKLeGNa1H24EZFJW2zwK/3NbrtVVGrOWWt8b2i339lOhn6zS7t6O+IzGQjaCsafVY9
Te4FjdFkHdOewDaY0TJOG72gE0wfSIV2HqlH2RDJbogl/Vh10zE6jrtD4g/ZLmq0kJO2TzfGtvrw
abQKmpm8h7Sw2B/dsKW4tJtQvClDp94a4NUewwaB8rqw6Lr3GtLGSCvFMS0R3tsIylZtxuioGz+8
S3vp2UzYPzZVoh7IVQkOeVjVD/0Y9Lg3QAb62IYOWaXnK0tu+k0UDcHNP7Sm5TSuW+GuHpV4qZWS
sykg6m00kzpVWKD3jZQHFic6881keWi8EEFXZcDUaaSy+e77XrhKlBjnhIY9eVj4GW+aZanVN6aG
bM2BZdxgFtZWYkjVYvGPEGlNn8uduY3Y02yjIEDqUXPI/UdTB6YdaEmw6xHcuZGHulgy4WMoetRt
Qw4kW4Fv6C/n8z+9wb+ZXv9tOJ6bkk86jn9zKV8X79ldU72/N5evxf8X3mSM/P/3L/vvf3iTryYz
8f9c5NX76++OZv5ff5mTMTf/LyQpy6FJwoJEIuu/zMmKqk8+Y/D0FjkINFH4L5Q4/mlOlsFh4h5U
mX0J1eZyLMG/zMnW/5o4nW04rVzR4p//jTn5d2qBpMIdoyNqqDNHfNeGVDloYd46FkWp0veVbWCP
8n8Fgvv76jPkhmV6slx7pXSTRcZLyiu5GFAqf7jP/3zjPtqqT33zmZe6VgT+ao70t0wT18iY7FVt
WMaZF+e2f2R5aJz4S6hm3k2WRN8KqChUD/GgnffNZ7FhWltTOPH45jXU4EmdeIEHTfuvGAT/vuWT
0f3jN3eMUadakfi31Cu8teik/DXJZHQutD32Z33/ORGv4xOkceQjlEH0F3kXbwhu8b7AQpx4rHNS
pV04+EAi27sZE4xTnq4/9s1XtPnfMRB/3xvG2cd7U9NfG4cwdG6sNmfrVLHBNJQwWNqB/MV787vR
/+9PmJEfmrzvx8ykze5bxQgFpih2lQEAvDfChrVrUjMr4k2Sra8CeE/drtn4TWy6ig21oZtIiKsR
4SE1E3344l06dfHZ8AW4lWUZ5Nkb2Tdxt7fJMq+Mp89fol8v5N84p79v1Wz8xpADhFWL9qYulbVa
UjQY84Xt7dXm0R4f8gqfL/vq+DouozV+U1SVu0R897y91Wz4Z+58R0z0xQ9VpzfgT19mNt7LXKn1
kQbEjfBKdJbdZvQvJIzO0aXJudPQ3ohmXfTSuGjVfWs/W1TFMoZsUpYHTz6mDgakv/5Vtsb0d1Ja
fUFr0T8Z1lL+c3K/f3HbTn3T2eQh25WX9kHb3tAo3Gva20AJ2+SOaP0FJkGlwxGPG1OqSKIsN5Io
loARFlbSL+XMobNWfoEjmnHo//345lBXJNyRVKkDjbp0Mj44yJFL0rQakI/cISxdKscLKrE3CL4o
WS+4P/lAjjbsBPRpnu4t+gYBmrmP4w2GngX7oM/vkHVilP+CcHzgMKHWiFH/FuFNCVlvoVbWvsNY
bJc6KqSoWDREiBN3o+IlLe4UKRGLhOC9G8+IHqFZHGu5/BkWzjEs0mdHC2/VQboU8B/72n+Qaigp
+OtxeRw6dodVQEKZIl1aAuFHH9T7xtMe6J+8AYlcddQFsKP239CirIOkXDlBcCEkupaet6vsCJnU
eGU2/R37ggPyqi3V7Qsp8FHcyIfpjoUAOyghXNWt2I66chNJ9bcwKy+zQqEWrpY7B91WECY3oenQ
wJTwwySYwZPksZO6TdLH68qIqGrTHFeT/mCExQFf8rZuyws4Fleakt1Ougu/jTPEV55L8fe8WXAe
lqt0qY+ZMC5dtWWBC3roFZOVcitA2V7KdabTHdLqhYdF6/NnfmKimrZWv03s/cjSP3A2p5kNrq2i
6pCet1jPYzSiDgelw17b1TteiJF4e7X4Knb11NeeTd56nsa2WWilW+IGWgSmd0Um4e3nt+TUKJjN
3a1UY2OzJvi4bMN2GBA83ESYH64pyDhfcTNP/QD19/uOWG6wdH+o3aFzboSeHCI5/gIeferSsxnZ
qmrFwbldoh2WxGJM8luBfm113s2ZTaKS0dtSpPk1fky7W0pGTDWgjuVtjDDxrPdGd2b7sN6wQSub
SuVi7HVHSUL7Y2bVWe+7Po8jFw4+t5b2n9tZrDeO4Ve7ror/O1Lav6Z2AiZ/f6q0l6Pa1pPaTfrk
xaKeZJr+++c3/s9PFfDp75dOnWAI5UBUroImn6LS6Ooyje3zLj4NhQ8TP9j0pGk7pp3EU/Slwzdf
Zqn1ct7Fp1/04eKRJmX5VN1x4975PiaUGvJQ/mIvdOquzMZqolZDRApv46a1vc0qFNs1Dd4vJuNT
F/+PMTrUZWxzcdXxNlRmRtwscCvPuyuzUeoZfYWP1GaWKWmgY4IzVpEHwenzq09j5T93ZSTG/X7P
05bGSYeM0aXcJxZwjTZtEt+VcXRB/+lnp4eHrEEEalBQvf78E0/crHnYdm2awyjH080q4p+8T0st
Q6l53rWnM8OHN8jJLT/uULC4alUw2zswA3Jd331+8RP7MQKffr86tlrbDwsMHm1jZa9Zakgvo0Ws
ctJ6xDWUPV0dXjOIN6V6ZVsOqIASq+OS/JpbtgzlddYa3ma0aDn2xLJfJUR0LbIClIxkKsYCgU53
pB/5IzbpI5mtYp73AtmzCQEpjNX3kty4tLne/R5jhWibL67958MYIYC/3xJPpF7lIDdyVSuWdqlR
WTjCrUcZCIHZJdVRYIBZJ4Vcn3Uu1u3ppfrwgMemS52MMp6L+3KhVDKd8waUx+cP+NSbOZsjLBVz
VSUkltrB9JZSZTWL2mZu/vzq0y35w0izZ5OEomGZwgPcuHgvQ8R1Rnqhd026qoWinLWgw9f5/e6I
yKh124wrN5ByTgzkngFyQUn1+Q84dXtmU4VXagX1b7t2rWaAiWrUP8wBe+TnF1em7/iH22PNFnMI
b0Maog92p9ikvdzk+MW68Ds0XnbiZTGuo77FqWQH8eVAJ4OmIkFXSUDf5PMvcOLXWbOpI7cSZlmz
qtwxrW+JYLkQmfPzvEvP5o1civSqSpvGzS39eyHrP2hf/vj80ub09vzpts0GN6pCTXgTsyzKe7FX
ysGk5J45nFclHDs+ZtVVgQNhFUfWkxkE+qorCbiImawOEgBEWEkYMJwRLxfec3FnpZl0iejc23RY
BjjdDBKoKI8uddqwHHtxtR1VM1lnhexs6Zffl62XrpSxK1dA0tR1K43lIrADY8GsjsBMadJdQ7V8
hfxb29iQuqDElCUaWqPYB/iSFg0YnyvJofVBP7NepepoP8cOZNIqQPas4TG8Q8TRPHtxNxxITylW
1PaH9WDL38VQR0u5s6LVENfFYuwUEsYtEy+E6TxbbYqQBOcQ6L4WgGLfvvUhLsMyDc9cbazZgKg7
KRmGPi9dxBHxCrM/Io0m/WKmO7Ewm7PxQMPb1tu4LVxgSumSHq016ZjesaZSc4AVhMu38AKAGZw8
xjzwt5+/UCdmqV8n/g8TbFuRTODLcFWZyoM99gj8TE5a7nu1/eITTg206c8/fIIKpzImCwRAbOUd
pVSxF7laKV9MstNr/6fhMJvCY7XLvRblg0spXqCfrNC6OZZE5UAa9sogxV88nVM/YjaZ92OcFrKl
1C5ksGtRed/kLL8/7wnMJvE+jJGhwYRxcVBoL3alpbeZPILtMWN59flHnPj25myuG8YyzqxwKFzw
hEecST+i2H76/NIn3h9zNtdVxaBGnc8eqUpC9aIRKKUHRGuXBofjL57xqY+YTXlCU2MLnqHpqqEM
7go4Fa3yqlgWA6Ldz3/FqRs0ffSHd1RIwhqqQTVdk345OonhIXK643nXnj7zw7VHyyzDtuDaUgJa
VUTVZVGfV9lHhvj7tWM0iz5sedONkmVlbIMzD8O/Vp8P39mKbWkw4B0Q3dXsU6d79TXnvD3LnEau
9r1ZIogyXSt0kI15fryIOtAc593s2RRdOdIIhxqbFUnu+KqwYC4HJTicdXFjNkVrXd8CpU1N15Dy
iEjv5sobpK/ybKcB84eZzJiN0aovG1Wg03NLuS2uOo9Giu9gUhCOAsrG0bEdWlhYPv8lJ4bUnECP
EaSy6lYzXLsv0QxGWMRsu5KuUF9mm88/4sSQMmajViL2AaW8YrhdES47s3yUVOf9vEvPRqsfonoq
qoGHXEoxxNIaUp+BqOq8q8/Gq21iIwH5yhcfvHah2Nldi6LwvGvPx2uA0w+5ZeVmEfoRBTl1UOjP
n19bnd7xP71BszXKRBURRCRhuX10zBprK9sxNuaNmt17ARyj4rIPibNUtn36rmpvifYk6+OFZuL3
QnbO/yoP4RgDz/hi3vvVu/zT95ktbHrQ50McpZZLEjVpvv3Shm+iIPgZHBTT3pFGhS6urTLax+1V
llUIWJkfS30LSCYqpyZGaX4VUXnqbZzNC10U5aNpJrnL5mCDqFTDoxWJ8yYdfTYvZHoTFhwlc9ez
jUtQb4dOlb6aiU+00XR9Ni8EwPEwgNqpa0MK+A4gQEyMhleK8+GmGCf/IwmDe7zKb4HX3utK8QgV
y77th1FbFgZYKCRNkNpiUAatSd8qb5VwpRVqd90qun+T1/y9urGtXZ4XL2Ett7Cp1G80Gy61svwq
curE7ddnu4Se5r8hvCpzsfv8VFUcmI6NPPDzF//EHlCfzTRjmqPqUoisK/vkEvwUiggOdsBr0lfV
784bufpszunoIGHo7BLX8vtXge3L7B4///qn7s1svkG8CgRNalPXIwEmdSJ0RcVX9/1XzPAfxqA+
m3DCJhhL2AGJK+hZ7gOw9XeFlkeXqgQwpoC7BK2mLpAT2yUB5r7UX6HrTm7hEkEx7Ypk06EGX0G4
M9+CMG+PtpbJGz+kdNhwEkQLodwbaq9uvKZ77ysNvEKHEWKVYpvYpOF5HXkyeX7f5vgJPFWRtdz8
Bp6BGmw5UazOu/uzSQo1dKYlqKxdRtEWvuOj0SRfTMinHuxszrFsg5Nr0sRubGfvTuE8K+YXU+uJ
K2uzCUfuesWSRR65fmX4a702K7xO9fasO6LNJhzDqmzdGrvQxfuRrhW/VFYgIr8arJPK6k+rlDab
CrRMMog67rm8tWnBf7CroTh2k4k9Lfd0crdEcAjyV9IVF36Iiha+lo7VDF8ypblYGUF/GSvMrtQP
Hm2dgCp4Br5DVlUXLHPljnG6HIP7ybZuF08IG9gjL2JNvfPacl1TneSTGvu5408B0/71sYpvLc+7
ebO5qJMlFYF4kpC1I79BN1zWsvTVYD711GdTEN1oJdLiPHarNqdX3m/yUD3zmU8f+WG/Hzqxb0px
Frte6R9ztb4uxHnz5jwmHENWBJA6neZNSj42YGa/Tx7Ou9mzaSFhggnwBKauYe493S3PXM+JKPnt
buRpkimd2ceu1kIxdpCV7VHjWpvzvvVsWog9giQ4cHL1vIQOLp6pyz2ddel5nHSWl2mcVrDK5TEG
AiJiUJIYAVbnXX02MQRGbpt9q8b4eVFf13l8ha7aOfPis2mhyFUTsqqI3CHxnxQzwEUy0UXO++az
UemNna11mHfdocjijY9aWrPy8x7nr5X3w9CJdRn9G7taV4mcet12gBZTB57Yed98NjBHqk6+qYQp
2BAdqH/2Bib3q1YgoWN/novV2e7A84s4FmYWurIqbZmIjwx7w3xkrjVKey8n1SJM9zURMszRKPvX
QfMEbm2tDupy8EfAkxyxU+nGhwWnCW1bwa/s6h9afM8VEgrDWmIcVa5iYqnUTLGj9rsgKWSvKUdc
J2TL8JLmTzmnT5O5XYshpDYQxUaXCbzIjF0u9q28mabqmiT2Qo62/MnIayF18p71o9QCaLTf+jy3
llVzyX9UY50NAqQAe3izvR+y/aB4ykLXrznsHlkMtNH+UfV7kh1WzP4SD8vGHF1GwbQs5GIKIdC3
fHppNaCACCzkh4TFbZTuY36PFLx7Q8Hz/V4LWEd8DpdUqAXjVCJj+JK/RtwxuNK9AaTWTinhpn/d
xhq3f6VtG539C2Q/TEtpC9Z4E3nvoi023BBWs1YuDl6ir0Qog4z08JaVh0beOJ7P/9xMa9yA3j9t
k+tcgbpFPKfnoLQsnlRjH3f+UXCsIY8LH5H5xHfwqa/4SbpTleeqxkmbGS+4IS+8DIZCmYGlD9aj
j0eguVTNo0UDKYCwZFJBFXWy9KHZ9aM64fN30y1UiAThUCbkjahM7J+bpnkBbbeQu+ECe9YqCZAP
Fqu4wIRA1o54tmMTUr4D61delWcWFX51aj8MtqCj3etAS3TryCfMxjO+4WL8YumeZpo/bJXV2azv
g87E6s0xwmq6e5jKHR0oSPEaRN1FWAUNaAxc7ecN69kaYOeABVo0IW4c+EcwMw+6b34RFzvNDH/4
GXOxchmX+O1EHbumCPS9TfbHQu+t7rwvPtcpF6J3TGBpnKOl/DntgGE06Rc12FlO9L81MnOZcknT
2jA6LXQz3v2gD5bkBxwYYIEwcJ5vph1PHd8AUGvaYBeMypXSPH7+OE48emW2PiR9kyV95EWurSU/
6XlJrufUxX1q2vFPLTScKxtvyBdr0cmfOdvGVYOnm8Vohq6tO+VF5+ApzGoP5hDGlYUQUn+Z2VG4
9DFMQv8E8MiYVJx9QSAEFAdF7EPLV75YXk798NnyYplaklTknLoypuVL/BDJFRzC5Dkk4phZc/AJ
pUjqM98d7fdtFU5mcElDRJZt373iLn9OB//18wd4YiFT5jvBRhvTChGLq/hAB1PH8hcOlKjlZGja
y3Hl7CQnGVYAGvPzjmC/2tofZiJMnINn93HiqlnULhG40G1Mzmw0KvPpwTJUQFND4sZd/pLhnk1l
9dvnd+rE9DDXGGtBVUu2LhJ3Cj1QzPYb9c4vXqZTl54ezodbMggpbiJdjdzGkh+9OoJBZHxVBjt1
7dn2MI/qqpFzJQHvJT9B398kZfPFBu7XbucPM+Zc6ap4di4SRw/dylLTQz/I+KgNQvxq8BHrIFJD
fyFlNt3lXCrVifp7g10cC61jpNEqIFpum+eBSq6BlK6koWzXIPABRftOuaKooOwq8NoLvfXNTcyP
WHWqksVQq0vvix9w6kg919NW9UDsVeEErgDGHhvxBnPgAqM/pH+boMwb9jMDggr+JZNSGLf0E9hq
deaTARIhMtxpRzViJGJVr0dXjYFZHyIS+JIIRAJ+dOWuMdN1bKXk8BBDoK+nrUNre8tptxVq39L4
VtTtSsOAPtb6rml/yOK5FV+sC6ce/fTnH14rwsjlwoj4dWx8w2GrfDXIVOuXBO1PT342I1VOXnVU
RyM3UYrgbggLsaF4Oj7oZmfvWpATazIuq3WspKDTQCJvMwl8xYTp0baKLWM5hALLDofkLQfGMXHU
vZw+xmpAvUKqdQJLaiVdhXVXXXVVSNEbDMKitSIcviIg7cvp2qs+N2LgM7aCN8MgNahVc7zsZqNs
QHvFF12T1cvKT9WDXBXsROCTtJsAzSFPSJce7Ny5lRN5ZfTKddCQyaD1MDtBWhiLZhwSsCdFtbCC
YoKlZla+yLIW/moYakcpcDR28gMeboHBVe/0cTOoGXjfRAp/SqKLXm2oHO9t3hbvQRHV1yPudQiQ
Trx2AHhvkHDDXSUs4InsPn/NCLEWZE1mFJeBw4dRLx89RPwbs+iTvRZJ9irXgKkpxlsUaMPaw6S/
BOhT4ToN+gM6O6tcZmpEto3jb+OyfA3tqgXr0uqXtp6+65rqPwZj8OIQR/NE2oxxQRqht+10vd4Y
cpEu5ZQ8k0Wmde11JifNtmt6sRtMYa4SBCrLKYbnoGPkXKGtYKfaQeJM8/AxCaviKpIgX0iJVz5y
JrKINLAL81UHbXwdNdUNy/WykQJ9N5S6v+ba2UKRCQCLB6HwF+hKQ4PtyIjJ43ViWf61F9fhdUg6
BIfwRlqQTvet6+GoDTHTyJACyGzTQV1VktIuY6gqd1JkMU4L/SfCIYK4VD+75rIoPSrpQSQIqmO/
RyXYQhg5hC3wjGEMPUz2kSm9gQRSV1omSEepw2anKaW08EdNbMLUUle1H7Q7P86UfaQrPB2c00Dp
msHfy1libU0t7V9kQJIrp9QJIcl6eds4aLAIcoOrRsjMWgYR7kq2yN4mmD12XgRBm1wU0cEzI3+B
vptdmTUM90mWwFSWpYD6PoQTrP+JadeLirkV+RgQHtE4KJBgPoF5ULCykw2vdckS+ut4dFhDb6pG
998b08vxsyfam+7rVcq50CPoDGTmxpEgsRO0J29zT7VXgyNBcrd7yIGjrD2lRq1hLJe85jVKNGuf
dYW/rodkWEaBTCKAKtr6p6wbvKG5HB9s/HavILPbpT5wuiS2eKBXLMVbEB7qpjX9CDYBbBUquJiZ
jYK0vlb0zW6EprKvgM2/egZk3qKzYA/kSdEzIhr90FlAmaqWA6/gSKWVxH6pzwa0GkcN9lUF7zXt
AdCVoTVilXEcwEhBdsicUXup5VC7VEYxZQMOTngQDEy2nglcJmloboK6cNY+q8lW7uy6XEeNlT4q
baYdDUkHNwwHko4ZvH8Qnon2bsR2ai4jTRYbBCb1RSUo11A4DZWrIHBib9cqU8BKIffxxagZMCDw
8ih7+NjZtV3KsbNWHRXtqGGkj11mRNsUR81DU09YVkMrc4zhgd0TK5DGwSIvQxw0Y46BagxUzmbQ
ycc7cFLmsgfN86M2RhwrdlIM5qoxenmYKCeYEGw7VRC/2hLLj6rnoKXMwhfowPvmeyTBOeJChngU
TkxRK666nwWIZZCSYoo5aVVN3Nhjba5bVU3HdeIkAFj0sgOIWoLH7sl+JFVyxDroieKqVNN2Oza5
tjYKgbtKt+p0NfpqdohIw6Vnwa/JAnJ9q1ojOITQx3VFSNExJb72oqwVaZ3mFUXM3Cb5ZQRgTR5U
76+drBM3MgXCVR+Z8rpuULXFbecsw0wjzs8nigakRP4eNc34WqONWxjD6EGCDpeiLJdejo99zI4F
6TY5kTqIyjJe+J5wKcnaRbVQV5YECHMwHQAAodHpC68lkQqQkhy8Af7BydTJhqv5ijkumCr0Fd4C
vHRFQ56ZAeIJUB84cJXILWEIcF4mgUKJEoxLEnnYv9bgEYugIYsydEC66lHdmFdKnasTqaH51nSN
eOoIpTr6SHF3pSV6krY8O76DOeTdBE3YUjWpIK8bpNGshOoEwFc8XFkLPZN7kp/o2RCjAOrPSYB4
habyqg1G8zZAE1tCoi+vGtgsbNX99KD3BHVoQU8FQclI18gZR7VRFuA3NPMaAlDdL2IzZ3sz0JfP
PKjvQdWCDVJbfS07afYAFj/bBboRXhWwEX9GgYlNr++v7dpj3xLW2jW/SgO+0HfvnjcMN61uO8uG
IMG3NNLtzTi00pMOj2PfiUJ7ESS+8nbBEQSLydwGTn/hR/I3JYy+y6l1HUQk8Ua1ot0kuT4u9KEl
Y0MRHZkm3l2nsgCkOkBQu84Id3CMaEWKdcGb1wsylY3XUR/0hQqqZmmrfULoCD0MO5BGcg7AsSCT
a67rtKsX9ci2sm01+IUaKYShAts90VQIMlgnFkUQEGaisbcrYwmqTYJEE+y4sRQWwZ/sWhdDyp/7
2muRRSAm0iVZsemSaLXihv3MdzkzIdoZEww3daRLnPPVPkUdu0oKw2bT2qN1UTdOmeyHoAq3aTX9
Ir/xN1WgkInpE/kly3ZGOmZjXVWS126cuJBvOzNR1jTu4nWsexqqXjnWtiGUNT6/gpiXAd2+J8JR
0zZ5rSTss4QElFOz1GBFEqe890Y5Q8g5VBshzG5JLo+5GTT7BbTp95xYNxC3qrdO4IduTfbuay0N
pVUC7ZaXv08PED8YEYxRb62qfbOxYgE+38v1Zp2rhrNpM/+deEFAjFaY6KCfsjZchikkWZyTYXVv
DjYYc04Cq0AhZRQMYLytnXzYMhlRwyOScVuBNlxGkzczVKTxoCktwPGiwzVaVL6zb5NSO6Jdu9VD
gpr00CgXoy4RmI2BGaVD+T7tbK8w6ooFBH4AoqRr+ICpdE4SuepDcgwq0hBlgvJCozC2kgadtMgC
kK85YzoVEQARVpJDmqvwvsH1XySS8xyMkbnPQl06pkX34MstcH/Uvvu2VLQX0yFaIdLjn9VAPnDc
5I9WQeKyzkaO0mmMPqQaDekBgpb0SgVUXlaFkW0ytnNEwYBrMioHVO6wCQxbvNR8wWWtK9lVKBnK
zs5L78EUMFNHls/V5O8k4PCOyaRbNVLfPpSjHHy3wROTbdaPe7X0yw3YyXrFiM0XQF56BkfthFst
qZ1tBqtviclegnrea+ox69p8U2YWHCCtxSnsVA3xbP+PsvNakhzJtuuv0O47xgCHcODh8iGAEJkR
qXW+wLJSAA6tHOrruaLvkOyuIadJsxkbq6mqrAgIdz/77LOX9UCiFQfFgNnYppfeCVRScmwyL0d/
rOzLjLMJ0MOu8kki6ubvADSlDKd+gX0cV4QGbAyHgBOLBWLTOMUkOdEE1FCGv4R6covrFhzPyWtn
Tr+JNWowf7P/WHcdEbcJoWGf0DGsnTd2yZE8uRvOjOIxG8dnqDBxOGH7J6ctMSPATuV9ltecNPCL
kOduBzdd3OlvE/blZRKoHy9ozK3dKAF1mujADaPtULYSYR1SUl1x9mfyqqiJcQU1gvJOqtRyiltK
irAq0va8Z7ebWo/LhrUy5sIQFGxOrWmQ+iyrt7wCKBR65LqD8VY5ayExtGkWAJJX/fXSJvJIWLp6
J+0v2zPk7G3WsiwiqdLlMPvlDxo+9Y3u02POunvUTJjs5oHw8jiuvgtXDiE2jDnigqXXiw3PIbY4
8TVi7HCdWsuuy9wVGpkdMACRdxsHKuHBsm2WRSd16NpOcGe1Xj/TeF0IxfKzOVwMFagtQW8so2kg
ul3Qmc4Qpg7gGRrehDilzWtpxv6JjFdOhxxiGM3NP+t2JKh4qSFyQHjliTIJ/92MzspkeWVyuugC
QWxgUm4yH1pYcp7treUybw2Vfzskv9zZdrdsNQLtboa6MsAQNMpHssRKRiBKlHU+95duyvECTCcs
bpHJ3dw13p6kiPKiLWTAeVdXJNedoUXD1Ly1HsHdjQIXa8sVaB3qOJFbaj4wW9dHxjjpPYCV/jQR
PnMgkb+60rNVH7phJBI3XsBo4YkPMw+2tx5t56mDN3tyh47ANqwAm2DgkUoYqIAlyfJGQmBBMQD8
q67ZbjIy4lmlajDgBJKzz8d+SNdBXnh2Uz37QKY4N3jmyeQjEHWjPOznnIi9pUuhkBTdtZUmAxUs
vbPWIRXbmes0IqgH5JzU+UO28AlQzuUFIzSp4t4ZAdnCZNNtoLO+lf3g2Fu/TvzndpBDtpkXYrp9
1xyuunhabwoOH2HRSOdnRVdY4csSJUwdG/eP4wKvwDdn7yuBRkywquzCnKA7nGSSINsknXfK9V5r
PfnhaJI/4QTGj2Ob5o5AGJuUqJg4L6bCyJxjavoxSNj1SEovj4mjveNSm1bU1AEBYwV5/Xy9dUfU
7blJNHiXZmVha2kq8asmyK2rGPnqqBgobzLrZlrB6GxcpyITUfXn6NAPN3fHmtjnIt22a/A1xana
liCtN4Ww9KHv2bGHhmBIU/fmNZUwmYgkyIR517q7JWeF8nW/3IzE9kGUIZ92ypLlnlIquF+EAUYm
S+etNiYVVSY3iKkHomMJ+aQLtYLJiCUTGI5fX1XnmsQVOtiC3TQvDNP3tjbJzpe1L9cNXEj3ofAp
6VmFKPIWY6xCn6fvvunrdBsz4IDjZ5S8CZ79UJFoZW4oOQlW7Wom1ggtDH1MebvBIth2BEkYQt1s
n7N5xrfBQg6CWv0kyTKE4wCLOp18K2JKqdgR/Vjts0qP+3r0rO2UMRlciRlw8Tg316PoFNnuffOT
1rF6hX+cHNko5VPdDvmF4Ypzud46pKaCN1uTOCY5tqN6XHV9QfbXcl0HBcTkYnX2NiDA65ifup/N
ERx0LtvI8rFBxudkskYDMmDUaLqjR8vFr1Pj0I9i/Vpa24uIVKR52wTrrVpo/4xV+VkWyrjzitHY
Nl3tPflrGR8ajt/HFvV3468UE3NJOKQ/r5w6bF/tnIwZKYZl3ceyIdR3LZz4buyqLhpd5h9Kjiec
8otUQUmz7HuIQYTt42+6SNqVeMnFHZ+YaaaqoNK4GJ2x23rt9Do5HmN1ZBTSRZQ+jUrZHwY2KMhd
Sh9jWgobtUgJLpcOq24r/6o3dXUaZlgTgxcsQA3LZDwsFpaDqnR6nouq2ltAYUFrjupVlFymSrrg
ZHLpkG2g32NFCiLbQPkGAbTfVfB+utG5EeMS7OclLSKCwLLrnnG8jawncQuE/RbSmOkRdD07l2ad
6p6oRxOqDQmd6W5o/WevlhZpjerVJwtSmNkAzmf9pgJ7LdL4Le+L8ofUbeLUtIyUnM1Izxrkm0dK
HaiU+d2Mgcr7jIFvc1IMQ1sQzD+wzz3SjYYXhZCz61WTb+t0HhkKGtVpcQ3GkAxe5cQb2i0v+8ci
0nyDZuHyTgXfMUlgSGXgF62BOlbbvbpE6LrLceGdM/eqLegSYFligFJVcCra6pQoi0IX7mMnOnFZ
V6xWTjUdlrnV99Y6G7tC/SKxd2XNg+WZO8st5ZE8UHiPoTzHE+mifsnS5MYpR57krp+ozrz5ZehN
+QU0WfBW6Ma/z+k8H0VmiPvUUcxX2rp8Bofi3MZDB7LSbolIJpNxC+wdl3sOWxPhxIL0RoFcm6Rj
9mbw2uv12k6dY+zQx/fjooYJLYAc1STnxmmuoomYlqcSueHK5Gj6lWkATYAkssM4LMFmgIab19kT
14wUNaf5KgarRU4K9HYqYTwv9fC8DP4DB7JbsgQomy3xoYLicSir7AIzrwwBqVSwU13AGGvMVjNP
qBCLfU2tMmx4Wa5goYbxlFVwCdfigkjw2tpIU2ZXWhn9yWCmB72hmm+Hwl/eAbOdDxmdFQ5gkqCx
dVFbu4BZglOgM2eTV4YEaRNr/g5BkKte4A14pMiTqI3YHej02QpSUuH901AIewtS4NVz3SfHcedn
m8f1oKy6O3ll6j0i9SuiodNh7w2E9nZl7HM73SjWel/3fvmlEw3guJMTyaa2WV+mXkFUeDWYB6e2
vZBiAHjr4pH6O1XYTzZuiSV7aoC2gFMyK9/f2pUi3J2AlEsD4OVhop6P6lLBnyTGMTLTwDmURP6D
QCrdHfGk0H6J1t0WnIMizzAkUZnOElrtXL60aeBdakG/V6fQJLIqu15Fv2wk8XkX2EguzebMSutT
9lFr2pG6upyIvjTuSMTPnuyMq86dDo6+gD+og4FTgCFupG9RKbour5dfkgdWUUFyGvh0BwKuVe30
4RlhzroFuZfN86pdnaOO65O0lAX2osVcUY0dyCaCBmN7+RiXPA3LhkOKK0F813NZ7A0nHzkBrJ/e
WYXC7fcgOx2EzUCeoPRJm6avpIjb6D6trn010rMt0VTX44zVj3bHikpq3c1FeRR2TD5BYj+vpSS2
pQkI4pWndmJYSPT61HUdxBkekw051qe+Jo4f7jN8p9H6tNna2rkhsLyEKGKOBrWBfh9RU2zOoNYc
3zluQNG+lsvBLDv1AojDwBFRpTcNBQV5kbU4EirnQgz0vdALgnPqenopV3Hp9fR0hbVvASpaqJ7S
ap/SVvi3QFjg6pCifNkGYMINQZ03A8WlyzCyLftmlHuehogYXKiUHOIUWAlEnjMTwSWGHYNp9mlp
YEaN+cQTwRZoKAUqaJAbS5iHaSAli8waznoHj2zK1Uw+ehtcY1Ffw+DKNqUxkwd8168ekYvzXqWq
pT0x4fZwjSTyXa/bYcY9kGZchtIINmtbnc99r9iDyQiugoi84ktzKe/HNb70fQMebEo4f8sx867I
121rB8eBDW4Y/N2CNzip1pGw1go0VNndZI196oyKMMhSP9E8vSVb52jF813fc/crB1yTlbtOWBbr
dBjH6TbBCrWpM6WjxVXVbZ4H9W6a1/HBTzwUcbW+JpVodsr46JrsY7XR9R3SDs4kAnTEnPhUOnpq
58sOJkO5XtbLOB7SFAqbynhUUo5pINqConnWOnss6Hl1g3wqnCpqe6L5Z6N6k3n7nfQFTmo2i7gq
rPNU5kmx0cP0sq6MKrmnxRKu5XonSBO9EAKCwCBopq0tyfR+mT7Phv7JRvtAdjmhpcFMAdTdIxfk
+8yb/Mhfq3STzOOJmu5UTOYALs86zPhgwzyP01D2QX6VzqZxLVM+vjWtWyczjy1OZpaeMgfxmgYP
62Cm+Ii4ZgQoI4SS27EOThG2rUugqX5w9VKFWsXERgVlFICQsqe0Oag8wR0rSlC2eVVsqkIPLy2M
l62TxqQb9Okpb80DKe+vTFWZ28nimMQZTxOI2QfhWMSoT8t81TSYd635V+cMBw6SBhnoJaCZ7NPr
AugDQ6rRwbqDP1f7qlFvWatO1OdHd2Hvj4e0eYwt+9jKL9cVL7XZXdpmEnXzDUeDKFeIIV6Qq2OW
DbiCkeapayZzgh9S9eql8qrPHkAlR91819nqdYoHeXRmf7z0BzQ/kbT2FUyse7Rcd4Nl/TFHYd90
03rZD92AQ5UxaMOajFDI6U0JVpfWHq5ykPcgL26dpb7s6+QN7bMGJPcRVDUCGGnU2ObbDRGrJ7Ol
pO6UZV2knTjjM4HvdSR7K4ZbRi1uCAgln7cDwMnalF20mlmNYH0pA5Og/6nZLxhbKnKtQk0vLZRO
0/KcCedyBfUK2plQE9Ast9ZEXTv77yz3V7H9PfWgrrFVc9rT63A1S9KenWL+TpxAw6tkiVgc4ye3
jYMlvPaCGZULSp7qAqdXRqtFF7+muC6My9FafHfPeEyGkL0msovwhRV0tEGLc5C39YYy/akxgoV9
xbcTlkw5B3jZZPfeCwjuBq0pupz2XSrGJ9DS3GiClmkiSMo3q3E4rBgjzp4mQKAdwRjkDLAbrb5e
Okr0suUEQbmfP6LvfxuF0RwMpkpbguujIm+AZlP+Agvc5IoxzdQ03a09em9I414kGuunL4J7D/ug
VREOl6TFECJqtls7rst9G/9S40zFo+vImLse+TF/WSzlh05Rgnw54R83QxP6ZN7zzsKZSjYSeJZB
i2ssmm/N+c8UZJzJ2Go5yVZ45BaTzo/p7Aws65BjYNK53rGAo14nFFcg0QpGdMrjyCUaFx1KU5E2
bQJS4o8y3QubszAfztuZaOejNrvqZvbme0Zltqk97KWjX2Sg5KaSQ/BF0ufe9NjwYgoheuKfSWmR
sj4t31neb0y4GJ+mD7Ok6xlYW4hCM4pbv0vuzZaSu7ErSVMSQpYX70a/zrZLnB3IHoaaXFbplatE
tg/E8Dz1nQwXr7qixwlafaZNYo8Em8QcqFFnftUFZjjN3rqeKVEJwFllZW9IXWhjXpqTjEejTes2
6g1YDjXsds9LF9ae8sGY80fTtbk+/bXtYpCIm/eB5zPs2+HRB0uwTSu9Mm26vrdW8Assz7sI+l/0
GNet4YsmtKq5ithgvBDu04NexYmQf8vpJDKpmx0cXNUnPeXFZk0GuElV4DzNHNa3dp9eWqTjRZVP
UyMz7PaeDHg3aob6UKqB0ikF/FcJdPEYrMHGsNriS82dGzaF+dKMxhCBE3AITi/L0F0xp7U2G5QU
VXOvUwqnhDhvasmle6EKvI9JkdpDO8XiKeecVWlxDn5sdKGSYxOajpUfPD0+u7XRX5uxirerb2FF
dSvwgnM+PxROmz/D6EQYdtL+wZdIcWmaTFd0/rytMfveg9SjvGtq/damzsL5w7cIPEjr9XauB9AC
bJoPpaHMR3YC+14mcIAD0ESwVGcSfzris4XmiOKl8tVcx3Yvy77iWrOWx+Zk37dNNZFrzVGVsHLo
5Uz66FPDFngCzYubsF/qR3upna3rZve1D3LRIJB2Q1VSRaulg7vJW/2jaCtWEpKoNspRH4yyVvuS
QzIZ9RNRBhZtLBwIYk9nAX5zC9F3bctH2KwACC17vCs6FxL7XOWbQJPXl9aI30CAjcHor0aOBkev
kQqcD/TH2ojzKLc0GCNw8od1qnerxdO7pJmx9To7eWXFBlup+3fI4y7cIxg2jIcZRIi7tdiaXtIe
rbxxLoxZiC3YoyUkiOFYlKIPycsOroskECiBsWbohNG5x9RyqpMQqyKfhFRKmS93UHpwAeQmA3e2
lZHS6GZslDGZeUVm32BMmO/S1ji7b8wfe+B+AaywHx27KiLXGGg8dnqN5tJ4aWd6A9NQdFQTNOmn
IH6QnoNsN7JwNiGvB1BHpbMlQl8wnkjNQFiamXHmAYJzLXsXoLTQ7cEa0QxQFz03Ur6/HueUizgu
bneRxBNPMjaZREQQvs7AKEc9Vnm/XNau0UTF5E63kzxLDs4k4ToXFQcp6JGTJhlzXfoAvtb0iLpA
0DZtdIf1PNYHuEvB9bz6yUkMMFPiucBPME3dflQtfFCg1HAPXHKyGlvFV/MwZxferOyPVjlrtJL4
flJgnDs4s3SyIB6wKbhpuh8UpUhOj21P19fmnjWlc1ROrJBhYx/wi1d+xb1DNNBYWhwQ8ZEIHOKr
Gf+CT5VfeIErLoa2Xy8moZ0TcdJQcFIvKz8nXqsb/nDjhGlrrs/eOJDeVAwAzLzevJf1ULw7ubAv
IatTnaZx8+L4k/2LJpmHBwa4cEYnL8TexV6BYupEal3SK5TPJJyTRFxXfhdsXNssUZA9xFTFBOxJ
VDNILQ3TtVGS8bm87y86XSDnLaO/pwttv3Slad2O3JQLMVTDseN085hzkr8P2qz7SkaxwAUkfTwy
S3M4N9vw41tYXNSAdcaaWiNaDZ3ezohmP46RlntrRW4FhVdPYwgSHuG7iIMqqrO8IC6mNVDyB0DA
CgzTFfZqaF8aW8LGAkp8uY55dg3Wcf2y12rgHelI8xwb/dGZLfVFXQWHfDFZGWF47Elbd7556sE8
JGAo8C/69+s49CGY+3OWP/lQC3q0674lwKyvus6vdvm4UuJbNXG7Gzq0DmNa9TCn+0WmfIYp9foI
oF13muw5vR2qxDrJPjGiUsl6mwFlBV5Lyw4x1N+3fE+8ObbE/9bO/od2vPJg9QjXSutz3ADEbQOB
Woh3z5thSvlVvXzHBd5QuoU0S5Mq+RgNOV2Ypi0fZVtkPREzzhQJ0c/0a1h4aUij8aEGeCZAKydA
Bqz99ifjybWyqr/OJDcTW5zjf7j0Wu9oilYfQnnTTx2M/ibLYgQ24bu3QydZ6Ns5+Zk9J79XQykj
qW3afnE8XcIQlSH0Bzo5lp3tSodjbsJ2fyqcngmcZToWnt1dFJ6DdWLOvfZlrdl8guJXmsikPys3
xcEQ7RRObUc8a+DEhxyM6YTLHYz3UqMqGcwN1JPPpLufXtMXe84bdk5IbTwlZvxQBFnztHYLFMIE
VaPeln3pfTrJhLRk8NMBJxSXgWAdzoBm74SVWydArGYIfW/AeoaNJ0bt/jCNILlu5EibKYcxSNtX
3mjbIeKk7SDudW0HK3NVrInp6n7DMBgZb0NnyTIwn4EP+HWyOKMlUzLkm4auyW2NLW+ne5E+9H2D
RUAZmAUAdqDQVSz1Z+P2rgeitLNHPo6hk/qiYV41Sn1XbI28pVSXtX2s/Dj9yHKakGZavCR1ZWzA
8IAtJBTMVVFrVe27TLz6ZeKabKU7szswX0ywGhagZcRWs1FGle/btP+YcgB7vdO9K1/Oe2an+9u8
nXrw2IE4CJIrrwvHs59lPvQHRy0lXTgbaWpuOOn37kJ901k7swaoJ8cCp4dbTGG5NrjV4C3xUTjM
tvXyLtw/2LNTvKOL41M6+3IrM+gFVWbluPHpF68AG3aBb9AvnoLhql9zj4YJvaEkJoLZmuxh09K4
+YIHPyJFQ47SGH82qmCmZYVcsrfjGaHLTPKrRLpQnwfbTvbCdngoVeVGXh88u8rnTWB/Lt5Su+tu
6tn/9AazO4kpYVHozyB5oJZPrPnjNvXQPIdHkxCoB2dpkAq62r6INbQGJ5X5cUEjO1WCrvlQjUaI
0PNTll5JENVQnqYpazneZmRyTtPwMOHPpK/uTs/uHGc0OE36G0SEM5CcI9TYVd1frSJfIisGXkqe
Ub7zCmL4BMlUN67TQf8w5QXcrzmiYisPc9mbb7kfj5dLOtFOlniX4FWYT1ln4OTMm3uOYw0UbOjq
SZwaN5Pbw7aVvoxwqFkUfkVOmxEzrIoHtSHQkro66fn6GZZOiCXvOplWDEGezWvRVVuZ1vV28Dvq
taYJrjH9Z7tBcpo26G6HsVd8pX7j78cA0SpNzfJgAyk6sBn3R49tqKbTNonjWE9QZSGN3yuxQCyt
53hvG/FrHA9iP6e5cZpTLT7ituOX7bCccjm6Fylj2ntw7elFDvVu39Rjcp/P6AKbcXKNa9WOU+iM
9vg5QJms+W7OQwBLlbzhccVfk6pmL+OVNn43fvq2xkRMtX8LLmRp6Cz71slNZBYuLh2p1racSwez
Dwz1XncfeR3P3EJNHQHr9zPXVnWEn+XdktOJMT83XiG0F6ehpS0pHFFu2xjByZDjADjHnvaofsv1
mhk6SsqqCod1WF/tJJVRWko7tJ2lfwA83j22U9ntps52LojkFNHE3vCmpmqH4w2ofT0inaSho3BZ
GKa+R0hHBu9tZwNxrr2JZyvfKuGJZENDm59d1104lCnLoSXgSdOHpF+3dUY17hp4XdiILmiER5O/
pKCP+uoSMDlXazLHx7FY2q0xLupRrZjGZCL0p49Ghei2dpft0rhbuUDrQtSgA8EZot64s/PMX+0v
XfZcAK7iM8VFyfUcxr0Xq+JjJRfvaXLyYcfCEJ86PabHCvsngRN2sPVWxh4WKx8+LHwV74bT+x5v
Th9H5Wg+a77Vnqvr3MdJ3T0Ent+mm6bTatvWaxvFMwDg2Wi3C2yaozUSNSYGsTwwKLmQIefYkVyK
6q6zGqxQeYMnXrR+dpMEvnsgDo2zd2fpS4wL8/16hhVn8zJEo2iDq56m1AulMhVmCufl05jBe4dx
Qx3UZBJpW4vhlFnjckMF/STtctkTpgpl3Ep0e0qs6alZqWtFu7bhaPsfo3LFsSMP+ww+3iw0HnNa
kbgimTa8J0Pn3c3qTz9OMqQAhb5KWAOyhddMP6ZYaf3ksFNZVKsholYFIpxSY5DWZ/4SMrb3Ze1m
F04TNIy20TKMNyJJbMi5vYAGV5b830VRG4fFTfKDb3sStGj1bkwLHtCVjLqDFyjoqmrBF+Uz6Sgb
sHhd1VT0X907O/fUrRXXdLik6u6Wfp0flSSkrqFbx8gdHfO0zKd9nhnvxexnIU4s9+A2tE7yc3bk
ntTE5Fj4wI1pitqRnbA4EDo6ttf4l58WA2B55zTFRUVuZjiCkYRA7765WFeOqhztV9fHjpKlY7oL
5vjZK+ZfivC+KC9LZ4shgmHAmkeqi+34vs79g+leTxCjU08174ZXquvW76p7t/PYKP0uwrxircpg
bjBdyajH9Z7Qu9h4hXGzFg1oc8f+1bAgh+zuPxksyMHdJ+2daffDtYCIeu0xnbhqL9nGsLK2fpIG
V2ax/AKRXUVWMyL29pnP3qUrdlt0u6KUlDhVafufQUsSGzBy3FTpCoRysc1+N6uWXD50iu3gYgLt
A9x4TFq9jnAEQ07/hO6YsTQiTL/eA6z67gYEZnrb4oB4g9m0/oilrh6FiRFDDtq6x9iRsxDpCr3d
kBsjGbMX1+gZ+8T3B7sSk2OE6R6XpiEOsTaaSyOgAoS7LYq7oZjxEqHZtrT9Ytn+CgTzsdh1mm2D
Cetg0YLFp60Iy4arhD24sEJ8sGwfU+3sF2ZTaXEZzW2KNHcxB0IdFgiPNHes/kQuOEdKgARxP5XH
opgEUEId03ZPkulBY7zbY/Zix5qKGJb0Mj62Zl1EnOqXQxNnSWihtZ9SZSYhtgkUn5ECx6Ofsvkj
pDY2kCWSIA+QaO1f/hAjtEnLQEbMVyO4mWYO4lOSBfsAs91XS4+VcnzF6CTGfNuPqnpuPafGf9ih
hYQahFzkeq3YM0Vg+sfUz2nfFdQWV/nSA4Bg4FLhtvHcOyUH9koyHgaqiZ8eGf9aO5kCsuqN/o+s
fCxqGt9OTEd0H5erd20yicN5SlUP05lBz7wcquSQLb8CnKmXtcE4YZMjH44u4zhxNmZPI8YpBKlx
Og5dgxEiDmpvByNx2ljAgfgiOICNJeiuepyrSPEZdoOkkPfSLLGUGKPYZDNuPk4q5r4R7SviI0i2
GtjtmmAhX9Pxi0yR8ldgzsM1NXj8VKJr7YN2rS/rNZ/ZzxRFScMD2ilvOVARidCyy+4y0JWKNIXR
86pW8A39OLAPWYRpph7k9zrvL8duYhhAZng5ZuGOex9063UVV8HHOKLqdV4fb2U5d4c05zRTj/UM
vIIOx+U6jeLAyMbI4dXjPBNQoqULHso5T9YMedhv3zrXWbcza+HGy9R8kopBRU5EXnpwOT4ATKC7
aVuwSAGzDd+DMGYVOn1dvyJXl/dzj+2jVtAhW+KPttKm17takL+GSk+nWWOmJFSUmZmSmuSM9aIH
Vnj30kofUrON92aV0Y8rrTeMNDoLczZD3+7iA47Zel9NsXUxNBIHl5PY2aZOPOfBBh93WnDM8ex3
edjyHqHtwAacQPQxYeWh5BuggScihF94ybPr2MF8SpFcPg8BiQMbMXkL+o3fp9tA29MN5PnkPeH3
w8wfqYozNs+6iYnxWJS+tErAmj0RwdsmSCDZTtT5hYuqkZDMRqIVay56/YOLtT0iP5M+YqLaXz3I
DOqBbDokGLdDy1j0cbQg2bVqyi+qwO93ag3mH+nGvAsBO+ie7acJa7ZymqsTNA2jH5lJ6bM12TKO
w7rcqwKpJlleoBLKEH34czW13o42zkrTTpY0JLfdODhe+w6CnrYlBqMtxh2QCJhSJmZE4G+gkzLi
Idv5a3LXZpPktD+1HNMom1S6b3kDr81sZdpIm8MrLeNiW+dMhK4Uqxfm4nuXReNnOAni6j3Pi7fR
MhE6U9YQRzLUEdfLm2HUK6Mxjos3vDfCBj/vfc4EAyP0Ba/y4ko3xz0CrMZLNK+DA1TwjzHH/y94
2mNd8p/feWh/Iaftv+vrj/K7//0Pnf+dP0PZ/vnvnlFl//2PP5t81+dfbCtUqOUOVMly/93rYvgz
1Oz/9Tf/2/cfP+Vxab7/8z8wMFfD+aclqq7+jD8TgtnH/zs07TH94CBYff3LX/knMc10/+HZnm+Z
timk7ZzTfabvfvjP/wjkP2zH9YTn25bpOrxV/4uYJsx/UJpagWlS1tj4Jhiv/ScxjZ9mmSZGagmA
TboeAd3/86vf/teE3X+h7LhO//z1n7ljf8zp/u9BPBrjkNzIMhTnz4fP+/e4b6YocF/NkIZzzB23
rmCIEJIEO2GJCc2OmsZmxRpc6HshBkIKCscZ3XLvKBrfMKaBWUdTR3EV/ekS/h8+1zlP6a8fy7ZN
iHGw4ggF9+Rv06du3qQjHls+Vqnj+CgU0+cR8/UGleBSpqcGXumVkcaq33atnd9WAuPt9t9/hvNY
+J8/g3RNYUpgtAz/mrbv/DYGieGbd1OzOGDOsb19AmpDbpify2FXNyZf/9//c3/MGP/133Nt4VNb
udxhnIi/TfPmQcA0YJvKPebonqVF2q+5QGeOCiZ93idVTjdoiGpDs4C6NXBzNsZBz11x+JsPch7C
/O2DONIlx9y3fU9wEfj9P81/Nrnlu4swaSbA29RRJmdx65hL8hUPsXUdsJCUIZzdHFXcXPGIGU31
UNhrYmz1IDCvGAEY28jLgBj/zWNxvuR/+WQeZZXtY+92AxOb7e+JEa3jitrPxz0jJAgyTpp6zqHL
8Ir+zc34/fmTjOQIl4cvcDlNeL/fewsbu0cjWO+tgn9wm7R0kRgP9cXL2k7uj8hnnGvZwJRKbTgl
3bqhiru/ef7OGQh//bK2BRNRBK4VQFqUv2UkUMkhcMwVBs7VX5AxCbo6nzSYYkRftJOTOSnxN9f3
r6kErDXnRcfDqULaAFbp3+PtJ5cOuk5NvVe0t9+yicAnglDmvA599pQj/y3SyEd/mv9mOP5fvysr
mccdRZdjifz9fV8Uwtu66G5vDyCiN0ZjsuDkhseQqV3EHMIThQzyNzf5X78tN1fYrms6aGmu+dtz
fmYqO5NtdvvWn9JDH2Am2GRjPn1VSEFfwqsx/uc5wLh//36d3+O/3ldXysATfEv+N5Cs7X9+vRIv
sCw9ZMM+WZzB5nSmux9Z8kTtFzJW9F72DZn7i05Q6gNiUbz9v//3BceAv3wE38GrfN46kHV4vr3g
9yj+lDYNKx7c46VSEDLi4ZXJNFwfEAWv0sF9bKZ2J9e6iWwV2Ic5a5NLnzMtUAWmSI7/g7oz6ZHc
yLL1X3noPQuch0X3gk6fI8JjHrQhIiMzzTgYaZyHX/8+T/VClfW6hQZ684CCIAiqlDudpN177jnf
xRJJAM2/br7OZ+fBbZvuKHorOjTRXD4XsrCwp9l6z9bhL/pHgUboZPBDGHLafs/Mlxls7EHzTYxC
1hexLGkby0V5J6NOSQWH/docKJVlRUBes3Sd1fbG5xqBth+biYdxbX7aDcaAyVrP1UzwtLPEwobb
saOmEtlBsaTw3IXXAHRfqXepZ3m0Z+cnDQGjDIfqWxY8UX2eh0+F6a87v/HkpZz54qaQ98LxLgPP
45FtJNEpg1JDF2s01R9WEb33M/GkTvjsN9YQVKvJr5rExvwb+854rpuhP0T0r2EcKILr4YQGuwkK
G3uIE+VP44wAE9uZOSb2UE/v85q1W5PXaFJ6Q7abGXEDn1/HKnuqesx8m7Cz2Ha8oiVqmkvP96KW
GFnfBBJKAKbuhYK15gU0upMVncc+XKMd2/SGsSJhUJS4CZizXo/qnCcrpx+rMk3MtpoL9MWh7dzo
PjTaZdHxlIeyD/kcfeht/KBZ+TiefbXspI3+KPgT9Y3pTjY2rLDPQ+O2RApg2bEZYTK7r1Gk2q2u
vRGPRzfxWi4JbcmkdtErKcgtH/FT8lecGHmGta/n7+3KFvNLaUWUtpl0a4ZGPsBMLk3INJ4LWmNz
iX1z7UkChv3C9W7CKneudllO5NkaVLX32sl0f/bC4o+1/NodH1PD4g+hwtcfAjCpxSAaZwfbTBj1
pWevNHmJlSjGbPFLcxIJ5RDxqUWu+bydXfHX1syxn8mmwCRvcA+xGVFh9djRHJh8sCaqmrmMO9FW
6o5kPnakEGMezZSfIZ+kPkai02w1o/vh+IqKm92ATGGzsa4P5Gz64cZd2qZJdGt44Z1bD/zRk1GY
ZK1as23PnVBzd6rMkXsZ62PICKrtiLQMKL5Hphi/2jkW7SY25QL+YlndEO0bdn6VXzU68ntdYllL
uxw9Ky8fLTU7ZRKR5Q5ulEF/vCMz1NsXSJOz8SSitMweAIwy2FvaQlVfmWH9WLN8oa2PVve7NWZz
dDsXnr5gTMcxObkBd5wPIjRK8ILR7y3eYn4ZTm/ejA5yJZkV+bPvuFaxr5dMJF7tam9jDgTdHome
V/XBEGT9NqyOY6hBCDt9xyFmXdvg6ty6LK3d+HNpbJtlxTekG+/6PpK+2X2ya1ubZwzDwXIoTXN+
plmO7Hj2ozHdtSZ5JHbXkIEA6pAH9xi6PYQQJcRlrsdMkWBDPzsEeK6zpPNSQNk50M0NzB1IFB75
tm6jw5XEPu5Fn23wOeM9mdC6kgD0ES+ZlZPQ1IdUje69Y1aN3hXO0NCaRubyx1qLtToMRYOXkxXf
HGHaGTi2cgTUjXYnk0Cbh/hAbInE2wS6LSNzpxSlzFB4QXoWwQqhjb1GAMh4Nu1tG6iy2ZMk6bwE
hCeJh3XllFJdcQtwujqMZtZXN4p2YWcZYfpYRKaxi7y6uliW4Z/GuZxyHLbkcquyk0zsogIFzp1u
VtxvIZu5V/kd16tvvdB0Ixpx0TAoiQw3rDlaXJ6sZ3pWExG/pKKUDi7njGTmECI9+hO8DnYhZ3XL
2CDFJQSSwdnhkPG+LVN1fZYaxVwMA+8Wr4h7wduEloqdNVZehlBrt7S7DuEGqMrAAgxhHLQ7424p
5jTYKlc6L4Nj45r17PWBc7Q7hO6U76uxb3bj0qQloCHpAWcO4X6Ya36IkElPZZ0BBwn8656taTp2
BBfQXBdn51YRHsawEre1tb6ZVtEoxiMtDmC8WswfunXZg/+bntjYha610DcxkEnNfh+OPdOubJ12
hpVT+XUURjOv5oZ8QU+g58i7r2CxOZo3s+nedH8MNCyICH7wCQj1zez88c7Va3OU3hom3kpSdcaH
uF0NXeDcwrVpfJYGeAmr66dzpyyiQeESCXdXCidK70iWhk9sZfLu0Y54pbuF3oZj6rbbPmNQdSaK
zglaAkdCRkMjUXkevbeqxoe11qWoUFN4sjZVJHLGezX2SrYMRV9L5w0/NGXXFvWepS0KJ/VWG9Dd
06Yqjl6f+xjQc2RfJyqXo6qtzsfxPE7sgUcSJ9lr6IdpyJsDZ4R1FYZOacTYIZahmd+xEKa/RHmZ
xWa9cmqNgG+4hkiLCgEaIyQHdY6MGDmu2qKm+KfF1+Y3x5twekaSb09KfzIS2ArWvcM0/MekbfbS
jA0zBcL1brktskrZmzKaIJrnhXrK5ARAOdPyNhNNz1grZ4xhFxF1RF/CXK+7m6gwQxPdRoc//MJ1
jh2cAV7ZHXH8di67S9EOU8l9gWtB+w1Dl7FmIpRha3spSuycoo94Nsi63rd2tGZbjDDy9ToUPXjV
3G69Jhd7r6NOcFcnkbL7Pq16wqVlhBezz+cLsbgHj0A97PVqggw/e1tewDbGknRNqHbIv/h5QbwX
MsYxcHEr+ZPCe4hz/Wam6EkGkzceHBxQ9gSKnYsVYlwKmIRZ+Ds4aQAH9+GgyYvDQ46ZS8DEbfRY
vLpYgZi+RLK+C+yiuMCNrmyimQLRU3gdAYWFmd12cUvmjyGVfySRAOfKwUq9qJE3X0ZXSqJs13fG
ltA2/KKxuLgEBd9YO2BtjWZ+tkv9gjr+3IeQ5NVYE8fMV0bJnUy7u3Wx15M5N87JM9NX2nds2cTm
LPE9mESNxm/fDkNQHFpejNssXG7nURKJZjULe90V0oN4ySYD8OOqeV7D9QV+6SXMCd+bjckDecXK
VK59283YNmU7H9CgS1iLw7OrMwlFm0Ba3Y9JDcsAt7QYdzbu2p9D0S8xlRkxwl5uCT93m/Q69gha
u9oSitst0u+PkdSkZoLK37h5u95lTNl2eURcm1Ft/uqq8Gc/hNmxLcsP3DbGCRE2qXx4GFmAJ2kc
5VtpVp8wX2xszKaDbD11eHXV9DrX5Tdewbe81e+V05hJHsKHGqLB2GRX3689Vt5udcofchnfsnIk
El5NS8Ipf7vmstkyNA/wV5FDBv0wkBN3dyQrW+QZsSeBoWPeQ9lhzeYvneK38pEZyNtbRRItfb4N
A4hK/CYsskz7xOnWAGSJjAj4c3wTuxR3UD2GA9HNJQnwxqmBlDE54cNE9AlJHnqGpkR1Da2YyBB/
CZu8+BGxCSqmrAxjdAwoSGw+eC86k6j92AVY0Yb54Hnuw7yk+szL04nTEhfeytz0mXfiS764KSQw
Ee3CYikTEx8PxCwRzS9e09ex32HOSI1r6Not843yU4N9xsrczH3w2TDCSxhcH5mamjFJuTlu6+DL
Lux7rzKePCaJEEUwAdhs6mIVR4r3k5V9PBJtDBuKPSnTfHC0ucM1QwxC82rNqs7Zr0ard+FCtmgW
2jg6vnPCMOUfLF9fI5NQVeB4vHSLeWAGMzKtbeRhkWtvx1HK7vp6WAYmLXV0JJR1F0zs/a478pwk
9BXWzMyeaXT0MmKTlsvBWYOLUB3GYie9s9dxPemmdzcDxegNEnG+nQdH7+AEvVo6X76PztQSBjYx
n3IKPE59YZyKXFpEtDHmGOEsnmVTAfDI13UriGG9jzpvvzITkCtzed+NPZiyb4w4zX2nAioMt/q2
zMzeOTo88akq/1VxslxmExqGRV4B+FM4nlU5i9u880OAQLa9G2oWjYuhZu8nm7RxvbTiHc1ZXUUE
d6MZpcT51QXq+yrYSOzfh8Ii6Sns9t0mEnxXKUs/dr2JRVM2e7ciqa1qlb8Fo2mIuFMsXJtsV90h
AVUXltCTcTScu6KpxMYe+jAkv2X6x3nKJ5ZEDmG9yVvqftPK8IYr6yHFie6W0XCJwhz4vgmSgSaW
9Cej2IISwAmC8kLbDGousM2mi7PmGv4Xjr+lPWdpR4MBYtOLQkKUWEQF26InvIadaMCimnW37qSa
Xafr5QQ9P9v07RV3a0XtuZfCv5vNyD3XWd49CeIDeMTXq+XdIOB+kkUtvrlZ4yb9EIUMQxqAJTiq
q26briz/zgUy6Kb21sWKw4Vpft+tvKCnUZD+lHRv5ZplYuMW5KO4iSN3X470YOM8qz/KBp7OpuQ8
SfH9WkGatAYXAd3W6PqTF7JfeVc1ps0kuE9PRtFO3IiZkz2M3gTG1Hcze1vIoX4eMQVV+3Rx4M+k
knECO9zJh1dhN3l7W88wqwBbJIEjiwPVI/ZL7ByTGzthWF1SKDb3hTnj1lmkF9E/cFdvaaRc0oWp
0SSDS+2yW0ZoyGVBjZlr0YFg85v3ZXSbdTOPuMYiajVnXyJUeJvU0cTge0gcx9LqwmmfrjPjlrTV
E/+1EACC14xlHERFcLNIklihNbafGGKG06xItDYS5znzRIhMbraeGRWFN2nHAjPKOi5BUahtRpn+
s2evbZIusMGqos6ONIL0bMtiTQk+p9U4tllrYRyYRZ7zTcxpp40x/MEyp+xkz5n6CEX7XXdB98nX
Co+UVDNRM6EiRsL+4XqrcpOHnXkwpO0BTyrMC2Fv716Rb7jJEO3fwzLHOXI9ei4UL/JIa+7eTgUm
2wak2z5AR39oPb5nXMyooxid1xAE1VL2hB4AKQBOVkZ3kIbVO8lcpuVrJnJg9qTBPzDtzlvO5XnX
iJWxEYKPfZ/b4XqLIZf3pB7Fi6UcrBj4U713sJDWjUp1nYy5Hh7xxk/fYbJp7ObpxUXXemi6ajxU
fs8AeCzbq7dfj9yC7nNR1/mTZbvrKRwc76XIguXZnMNqOw0kCKaeJBJi67zR1NjbzrTVE8ukzFMu
abgh2KxxbnaAk5zQI2DWoB4VWw8cnYSB1a57PdrZsWgi7zRKM0xka/ptYqzUnX4qaVDo+WE1B2ul
CbbMQiYarDEnK0S9tfW+pjHE16VDpBoLsKSxaPqW6F6XUGgJJ6N8utDI+tbP0D9H8mt4iJ7mCYoJ
HXvzDWMfTW6T5f7ZisbpwTP88KR4h8QM7T+zvl1jR40YK2hc465NF4VHzKNhj/R1P8Ky+iyTp0oI
KhyV5KYrIhK2bT4TmugTteJniIbA6Jn+d+n3QHbdJcVXdAoC81vfWkGQkGaWO0cpZxvloL4K0WWH
MffVfI78Re4spyV3ni7j1grDV93pQz94JEAtIukR9vWqZ5LvyD568/BjiXy6n3jh3s2zszddnMWY
Peu5vG8pfiYxAJzs+z+WmuWWzlzZZ5TbqdnAmu3iGSszAT0ItrhcRbKabrVswtwbXmRoHfIGi3iH
J4vrklvPo3S3ucrmjWUxnMckbIpy32RzNlGGLEF31woznMiGInodLLaR0L/7Xd/Tinbgv92yMLDZ
tr5PUG/lTkhqEH39PfRHhqt2DVTvtIhGpYlVmn20Y4jFdvHanKzx6M6UEBdZm12RwLAL1HmVeiiO
mZOHP0Uvx+lUD3O6WUMPqTNtQB8UXbKCoIn7KjgP3kxkICvepsrNkszwDpAls83sdmdXO9/wU8g+
xhtD3jYZHHUj0ayW2T4BXE50dmVoBK9GXoA4n967dfTP7uoCRxi87gZWJB7WucZz0Y8utmZLXTqO
UQYeZaxhDtzkPXs/HbOXCczkQxjmERbH5cfSR7eOnZ659V+JGu/HSd60dYHN0agwi+Ea2EhPUUDP
jyyaJehWmrvUbp8c1bUxk43PQuUNjYp/r2p+NHd2n7o1OlqSnLijgW9k0AspcVJ/s6a+Rwc4nqnT
yzup/G81Bsp8zsuE/HS+N5v8sWmM594beGMVt1OobuxOFyhjBO8aiUurEFiarexEEOb7gjEIpUUO
N3UIJCq0GbPllk2pXrKXE6NW3HecaI2qzx0vnC1cd8BbkC7pESjkTUEIMl+WdyMUMJ8aX++wKQD3
qiq/w0Grp6/MgmiWo/ea28zCAAwFL70JytY/5R76n4uPNMoQelKTC2rjeQ4C6mhtvXV59CS0sPd2
KuxXAXvKRRi+HVevfxxYO3seHZMKX/FuIedSfGp1NeqtkrUbiQfzacCu4ETGdpTVvJ4RT/I3xO16
+WkVxBZfyISlX+Do+l8Wv07eXSFJfoxX0x3PLSrtQO8cccUXDsNlZwVKfM8Nna27wK3r4d6t8O98
lg5YqsSr1tI4L9pFrYgxXs793mhzLoDwLGng0KErihvgPfXWpOLW7ACbX0AhPFaSdGM4vCLjb+o2
tw5u2RaJNWGC5pTjs3vhswTBEY+gG2CX5vqd4ifcCXN6pUTE992iNI41hh3DQLNzzfa2hCMgR+Hd
+9NSOnuB+wdmjtcQ8lYcc3Ev8Om3giJ8nl0r2g6wuN6QcHni7Ggi3pKSFzkIdl/f5J5bHhsnMMlz
OXgMRVBdv59kZRaXUsc1iXKamjLoHz1sZxCgMICfbPOah4NGNBxNmV9TDSApD12JJhG3XdYQXvPf
ensByjAQ8rVP7Nh2X8ws/YHoPN6lwRycUu0Qhi5H0252lhCY0uC+0RsugUDLNad3dqwWMUGO/jFw
hmEnnF4f9dx6/Eal2CHPAAQog/ExIGv0mE9wZzrP5jm3269F5cMR3578SHnfM1U0DNz4Q0EgttMm
0rRZeOHeVJEA19MTIG8X5N0GWT/vO+zleCLVXSYyJ548gnw8jOowAKH/YLS87oPB6hO5Tpj6OgAU
5Vh/8H6cTwY90kFxYuG3EvDCVqsnO5SONuiEiAHDwJTsgp8/2lzztCQiLCSFslUVhtYFTEc06N2o
HO+YevzK2BAJJqgl8F8q5O/XZqjynQ7TZtvicYQdoyg6APFt8NI3+54vxBixrDa5XWfEc+21SNjg
EXKDyunkcMIltlO5Oxlgi690wFDIYDEMlj3AbNUWg5QFUU9P9Eqjf+Olo/oASzU8Nc382ZDD2xoi
9R4GOKhUQIt4njHVQIPNH8uKEBBRmvmR2Aq+++iauWhxWexJLDjfMdeVJ0fiCR5R328JzyBVZyi7
00x2ujSzajdkQvzs/FWecVfqT4OzL5b1ON8Y3fA1IoA+pMq4BWN7NlyWAEKHKigGa9gXjy4v6Z3J
MCQpe0b1oaJXKjDusw+vtgPwHdTIVjJb+auwmnVCNM2hZvTsxio5S+9ssQavfXa95XHFYwmWA6pY
CEkgRInnW2fvUIcgd1H2IF1E1tYqix9KKmubeb48ut30vKyzedB+6z9k5Ij3dv+LllQ3b3akjTM5
yHTPgj5CxZHvoEggmmodXKEIlIXnoHX8b4Yv5oegmNiQiVPxhcmCt5Mj/ApR1z38RFL58DoAmGVD
+xilQDg4AEHr4ljehrKBB0uEJwGfOB0pj8JEUaq84rnWd4O3AmLS5QxvDBMmAfss6bV/HTL0xUvj
j8Taq3Z8l6Oz7sdorhNHudMm1FLdBo0cbwrIho9L2TzZI67AoffzjRfkPvCWHFgPBd4fWAPzC7/2
9Bj6jfM8EZ29Ah/C8YVMeeXix7SN4K4NScg2LZy2hUlUjFOfBl1VZOo41lc6D8euv/xioF1udVnF
zehlEEEyAkMEx4srxlPSbNSOHeHRd0E45s7YfZkMjsjDtKl/N+lmRqfRhv42g7l9q2wi2RxRFbq8
VF9LA7qAkWZkP+oRf2oSKQ3LGg5ggVzjaeAuI5Ip4zyx9Zap36VFUzN+G9NLiT68hc87xZ7VGccI
YCfZ5zDLPkYb2uPZaATeRzbXZiqZSrfYlXPjP+gCq6JwggYVMrBvM763Ok4NezF8YQz7Yq2xwBVV
OOyrxRIvHFNGgrG/jJXD7HXxmgbvfL08grOBe2dEnFUq7F/yGpOd6Q/Gree45Nr8wbNjgIvhzrGd
YEP8I+A0Xb4tNkChX3gyiJTrjdYTDLJpcfZe2RIjgoFAyHGZYhtONiTHtY7ttK6PRUkdFa4e7UbK
xLTSg/XUcdE3hTKCC1oysaF87HeMPjPsl5MTu55kcG2mxpYnOEiGVr3h9M6+TO7ybLPUCGRy0i5v
yaAAdLOSiE5LcW/XwC780d9aTT6ClxkQGKvUoUQUwwG1xk/I4gS4C1NU0THKoGCU4Sa38vFdt9Vw
62eueSpXNe8RFIAb0D4lkVEUhyyih1urgh5OBAhcYxo+4IRib3sAP4nJAelwNwqSMh2xG0qz3pNA
7q4SalizdN2PuPbDF3UVYOjMr99zr+sspr39JQRIcEd76UFhxRpaZSRRQwtCNb4LbkJ/IJ9n1Quv
7OE1n4IAhLj0gWNxJ+zL1IGd4IbPZWgixYbqw1GBtWP9utpni/+dQVaVTLR58RxdTarEkSFWK2xh
hnwG8XwdMzXhvgXt/z50gn6SwfC5tCmL154Dh+le/iydOWKiWqKaweVSP8ntzpCcaWK7zCuPXW5S
dLCsoqY1saod/g9nU1wz5JQ77XCc1zV/KZFJVuJZStBm+qRu+3S5XwacLeSPe/znE0DdrasRqLdE
NBl+rLoFVjYWV/xCqvQfc98pZBzcMNk26M3bMWvXnPJVwYK9Sm03alhxRczTxJNmyXflDt2x77qA
KnEQ6SVTDX1oOywPHsLPEcpP/6rBDDDYX6d+3dKQEapmAODHqhG2mfiCJv9nnotQEL4IPbGfQm1x
yLJK3b0qWu6mJ190HhxHnvtQzN/LCboHmZLCOYbcR8Dp/JWIrhigxc1z+NM0xfJSSw8k1+BZhO2t
67y6d91jZvCjxA35+fceU1y6hUwoPusCyEZQC/tSuYH5IB2Vbts+Kurz4heQhoReHyOf6AFWUq5/
DJ3f57GA2hOrCCv2UnZM4p0MsE/sdIM8zNyi736byi9yEnprMx2PGf5/ykB+LQHZkngRMr8n2mrG
0DGvfGExGLwTB4K7uTGfpjbsadIyr9nbC/kqAVzmpXLztAZ843gflaXDe9mrbjprqd3TWMM5SkuD
jogA0jdHVYi0SngH8D0L7fw49LcTb5giLqU7EIZv7YMpGLX2pWBI4TRAku219t+CpmOxUjZP4KzL
Ln2y2Dz17DiFAe56LvetLQrgHZXqKzzTwXrsgC8lK9dOxoVRDQTQrlLQ3OXOwQIairgaAtpZA/79
mpfgUZS4ApDxyujchpbctOXEPmmXUusty1PgkOsSqEvViQ4lfoHg4BdLKw7AJ6H0LF40nS0NuzgN
wqSyS1RPlMt9mKGc7F3SPHasmeo627UwCFE1xCleg/xaVQEdkCCB0uDQlvyOjW+ztX0RRrcxQ5uf
zV98m3poHGrQq/4KbMBk0Ll3h/xCzmzZllU4JqkIy61LahGNW+qnkBQlyW6Y0WvcNSp8WCMxiDsU
MOPcBVY7Irh6ztMwiWxP1gKoTZqZw2ZQg3ru0hyZNHBZGIkMOSd1R8fGu0boIOZEjtYL/gAedMLm
oFPCaEWlCJpmpzPTq6g9+vllzAJnpLHxloUxRZOdAtspl73DEJHJeCWqU082FYoJaP9NB4vkCU8+
kx/wScQWLF5RwH041OBFOV1idrXDnL1hKCLs+lhXLrQlR1ah9QgmZvhmVG32kM9+sCR0hsG1COyB
PC4sSLrgsodhVdSAMZga4F4yRgblLZyYabM0PRD+ZtRym68YunKbYcE8d+ujobr54EfGTKqgJGWw
GZdqwnxj2vsmX/yjTeM0AR7zpzhnJW2CV4injLUmPewXBz5VUA7ZXTdiFTCbLN13Rf+LGFzeWkH/
VkyT96Gi+QqFCybaMEOKA6XKepaREiaUFYkpPx/mDNxSVPU8Cagmwlnt99Va8u1qO7fAd1ZUQ26f
YoLg3dDREDbjLEH0GINmyygFvgIWl2XT+c6jr1SXVHyX14Dc5K5gNLDDNoDnpLaWB2WucrdOzneV
+WSYakCFTCy7RM+d3MGxpcgOnwhppoeZxV6xy6KvG732u6Zvv2AP0g1o9eTBHH/RFLsPucNIzrSc
4dEmK0FQq/ADqkHVGBlISlBxJxpeRhVGDSnmpARTpC19AAof+Jie6H3sjy4ejLaiKDhEs4dBqZQw
5Tgrx8xKsiZIp8eJXX/8nmETuMehqo3pZZ7apXj7858QFUHusrrCrF4gzDTjvYubui5j0gY++mFT
4h+yTYBDJA+vtEijzK7ORSDh7ZZplv/DcgnebYA5jXiYVoVsDsgaT5SVNXl9WkhegGEuItxQ5sJb
mQyK28x/8Gw7zTeDhd6kaQNDf4QENq87Z5WcXwwelu7OYDw0g/CstHfWY8ebbnW0n57/9JOQJA/c
QzdQESTBDDQtGc0Sgt7G8thnQmyWlzKHRUHj+GjlBYHwCeBqv3F+mZHM2YfxroSGJMOeCb5dZYW4
yFRgtPwE0bwMR4PBcnNhMzaIpdQIJLO0Ibf1x2D4HFpNz2XAnmSiQYdq5rZd7asyLiqc5p1vxgRl
xc3Ue94XkTPYvIU1RwcBWvKK8gGnVljBnTNp2HBa9wMkWFiVMa5F+y4dWvNR+pyQOMTkdKRJqADe
B434IrM9PdNNQoTgdXechyKftm3r29jkZN/tHWLS7/Ceo8du6rO7jCR6klK2PNdZXRxdjwoXtLgE
xk/QxpCU16HOyh96dqGns3CBrYpTTTmuhGUes1EvO9wA7uc0eMU3wHrdy6AyWvSOhD6v2orxCHOx
1f02kWu7T9mwcXEDV1DyLfm5yO3pzh/Vwri+n9/I++90GlrAkl0eD0DRXKpmMB4l+2dXw2fcH1g5
S9qtFqo0zmz9alvWe68QhzN3bm7GHkV4Xlzn0qdAM9vFQhnK23eyB+k+GFX4PDmjmxDwLZ6XafJf
GXbbW5pOF0dKAImMqvKPgTDEtvSpXHpteXXCm7MDLhLiYbL97JRlRg09ksY9q6PHQgYmswMcaOHc
tx8otJ/lMKhzU5TFDXTB/kMq+RBS2d1gUX3vUpihV3Sa3HSrXSZuYWKBmrHH+VkdJKB+Qb4PV/U6
0me/zK0kwqK988YS7pCt2o1kP4uZgNef/1wp9r+dWbnNvtq6q3/2v4dW/ppZ+Y//j5ItloMx+L9O
tjyBKZP/51y3P1gK92dU5vj93//t1//rP8MtjvmPyEbxtCxyC9GvjMSf4RbKkX/AXnRDl0UEQRiZ
OL6ruu3lv/+bExJhsR0oMM6vbMt1+d9/hlsc5x94zx3AH/SGmO/96H8Ubvndae3w0a7GeTdw8Fv/
i8Hbg9AqVsMQ97nRLffSo5cnvNLG3jAZvEbW+oAHBD0w7J04E8TVmAf25UFRfNwwH0APdks3jNlP
ON1qYl3csn0ZkV8M5N6wTYwIf7m89396wP8pjXN1nP/VGs4HDk3K/cD0TAI+v2/Va6m6g6hvxT3i
mPEAHBWEjF0Mu5KqdOMP6r2ZXRhGVcQ+HwNMxp5u3fibNZa/u+IhxeOl44rxP36+39MfPejf3g1Y
qG3kvntJ18D+xL7bHEHY48vqTOYgbtPLt7/56r+nbRybH8iOeBuRa7peAy7NX0InMps7eqWuvpcd
feulZ8nPh6d8+26hSdizHz24WbUWz1mhOEhNxCd8FXoNQ1Y4pEW2U3MVPtj9lDJLLES1hVxu3f33
n/FfbydcnBbjB/wQEf3Nb8Z9lTKVGnRV3vfRUt1MLmNwGXVMTyi1l+ZgNoF1nGA03TmjxB783//H
/yWpxQWKiAzYvsuzFrjRb6vTOrPNnSDqqnuZtXe5qem6CzhBGHmsWwOg48n3S4A/a8PYSrpWe+wa
0P9RmeWnYpHW/zAp4jiOHzg84diNr5/st2sh/ClkKeBkXRivsBcMV/nHmGqerVLChVqC62BJeN7f
3Jv/kpH69Z8NXQt5mdyC+/tdgi1vKK8E04vAy/jNHigcPGSxDXmqjtJ8nR5wF3vnNtLBg0O7d5S/
bpe/+Sn+5THly19jWhHXgMGvf72X/3KvRsU0C2OGSl9AycMHjli1oeyh/vctEZOz/mY2a/oJQpld
Jdd/Xg0UH3/zIf45wwHrkYAcV8ELAsJKjun+9iHWPACZ0NfZPfgBrvuonelrdQfrzozmTu2kIdh2
Q7z9pY6QK4qaxV+x7enlRhg1HtiisjG6D+PSv5h//6j8P34oiwRjROaRXGNwTSn+0yXyjNzLZiw5
l0ab9dGf6/UunOzuw8JNvv9F6QoHMD3s1unPZZ4bp9qqi7+5R38PFXGzmHCdHMJioc/f/5bvUcDz
MS+l3UVMQn8sUWkwQb1+HNBU+sOtur+9Pa/5s396f/Ms8H05b2wOMI69f/7WfWCpoTS86cJpwluq
kFF7KisGn5nVMc80KqaCWcbuGjMYGbaEzf9l7zy27EayLPsrvXqOXDDAoAY9eVoLl3SfYJFOElpr
fH1vPEZXk04WvbNGNehZRpAZwAMMJu49Zx8K/wMwS7//wGMkfh8d02cppY19UVOZ0X+9ExcWl6fk
dn/2VQKPa9S+q7xBrNi6HrKX0lCDI6Qtd9lFSXSo0y6AMhkA9aSNBz+PLBRKbe0nO/DOfx+2v82h
Ogs7LhXWFXV6PdOf//TpJN3g5Swx6tlCPr4WfVvupKb7AH0y80VkAKSlg8bJo5W/+fuVxW8rDJc2
DfQhXNUW2vshKQwcVUQRSZKpcosjJtog1HRZOitDp3trtUKcJLZvpMZUQj1iwWcjVljaTRVcsMjn
ZMzpvdv0/pBtENfW/Qcz/HvPIcOVgUOdUjdN5ivx7pUVauVgzNLkWdW7+rGpKZanRdO8wkQoD5T6
6rM1Rj76QAb8Yhhj88sHD2ias9+N3unZ6JYAhKWzcfv13ahYW034rCz6maM8V0MChcWusJLg0lmx
twvWViGCo1cqPnRn/CFP+DxDOt/C6R6drFQ/+H7/MIZ/uZ93bs+GQz9uPF+eYVN9gia/E074/YPf
/IdBYbB15cmrlGV/GxRIwsIS2QDY9RJZytweEdC6bp9tU8JiDo0Xe4cwspRVqmb5C4JSY4O2E55v
iz7eh/jazLEw11+p3VVL4TTOB4P2T7fHUFWZTJnmVfPd50KRcXRaE54lH0n9WHZlsUafDSEsKXui
ZD94GH8YgcAOHY3tuck+5/2Sohh1r1EFlGfKEsyVQV61T+A9/L1NqeEtMZx6blaESc0whYNLatET
SatqD8zxjzZcmwYVKWJCj57vwjerilKBV8ZboL0Vzook3qgDtu4PPptbVvi7Ycv5QwqdIskflprR
cIwOJZg4F03eQToFLDUvIYwegJRxS6ljknqSl3q9t8AjP7Cif3Vydo8NcMvvdWd2Oy1rVNptHOzN
SokfWlwYjx882vee6mnjohn25DKFRM/d/vptjfaI8DLiJitEQWQkwn87pVaUrqSIm7UX5852cBz3
IW5jcRrJs4MOivc2Q0lltME3tmGYGz+4pz+sj6Y0JAujAQhA3B7sT3Mx1xylUsDZqkZ2ajSR6sde
EILgchy/D5mB94Ob9dtYC0dq8nH22tZTEQt14xp/h36v1I1+CLO6fjRgpLzhxv4vPbbbMVKXmsWd
vhv/BgwCsLax4DzQiRMwrvhihO6z0+XgmyvqXwlis41VIQ1SHRWoO2KfdjTtraD8cFY8/4NI5Ol6
v441R7WnIwDGeClN8W4T7oHWiKWMs4vXu9pBRpLylh+QOkTlXg1iYD4OiEIrlcj/+kj/YPv7+wtj
iKsIHDWmAoof0wT+0wsz67ig5BkWl7IzJ2GGb9aPNv26k0Ufam7VOkfWv48R7bdxK6Ux7XbhATga
Tvh3L8CPSKhPEMtfDTrd88b3pA4WhUK6nWUktUzbGk6DOX4UUeMIrct5XEBtpwGqLC3UUC9j6kDb
Li11FVUO7aUebrqPt/hYO5Z1jfy633cEv+A/Gp9uZ7aIj/Hh77/Cfj+NMsoti8OsaQjb0pjcfn1w
FtD23EB/f0YXmR8cdAl7QxZkLVTyfqhjtoWeiIixa4l3AmIZvdEmeCzFyK7RKzxEGlVtbGnohosq
AHA0A61HQbUz4Xg6yTEL009hVDp4HUQ0vqp9Q8u2ZE/u6XbxgF2++0aBd7gorJNvWWhmW8cMxrse
Mc5XYpSKVaKaBLlFvdG/Jsjon1EZtHBCXWNPcHS/Ue2SO7QLfaMNBUB5CFeromvNRdJRNAQF75xd
8PSg1zuyXgfDXramkgsGppOss65IV7YzBJ/J+pOcz5AFE+dFusw66EOuEKrdBQ8I9ooxf1LYdSAw
pNTcGk1zn2BWcUbjjGo3BPmG9QwiuPI5MUbrWoGbXZrJaOztuhboBUrVJ9XCBzOPgu677yjpI590
hjU816IjAQvZo5Zi3sSvw460Ccc329fEC+V3a8vEicTCJbg1LQztI2zE++9GMvFaCFnZ1lhCOPLd
xoaeWjqEolTPELLFSekb69obqTiF0kiWThv2b38fb384/VC9EhTKpgqYI4zphn76UC1chZbea+NZ
w566zzKGuxht+RYFUpzoOmSQJOPT2MUBggODc1ol7Q/Oh7ed9K9TFfcgGeySHSVz1buziNWJHIeo
VM89+15Cs0w1f0mm1cUDpBWjwwvYZMZRZOL7ouQtKeDf92mRfcsm8+KClSNHmxbVOEC6sn7E5lpt
lVZqV4vY9L0xnZ48HM3bUpgVwK0O4Gs8wPQiUyIOVqTYqJjLasQO4Hw5c92KMtZIgMVHy5jQ33/e
bN/4mZzGBQdi1tl37zdOaRd5TffPQhbDcTpJKw/W/mhY18GyxL5MFWORecXnEAbqHYPYviKxMPaN
wsSZeYZcB6o2HMpUu/cCUy57BftS5pAdHhvGSLKf7L6VVaefoF19KvXW2Pv92JHmkFgXMpOqJ3Zv
eJYj2FA/juNIp/Uzei57WNC+IzXUhPW5Hn3kKYrWD3cD6xo+K40IxnAkNFVMJ3c81pSvlEw39nyw
ESlt7bIwRwVff1jsmgpdlRPVxpLCefqpSDwLtJifLgeBLiZzyuhqyN6jKCEYWxGQbpgM4o7NWbZV
eFVbXGBo+vKheBicvPk+1oW2hPQIU7TVvKPP5mjtxNoIx1cho7RVlC/gw1R/5k+zvM4/c2DSpnlt
svkvrAAnRuhbxdGN7X7NkYGhwqHAvrZdmm1tiojXwiG9ElPTqhwjdyc961kl3Y2UQ7n2VA/JgJI3
wVtmkg11WyfasearpPO/I+463JVWFawNqhd9EvqryKqtHVliPc0gDdWA2/b7sdNgL7J5voYNgueZ
UwzfUsuPaO1QZ5jkW6AW425f6DAqemRSz3bafUvHyDl1gxbm9JldQsJdW5ujificRI2z40igrJo6
InI3FP7ZxoeH5WEkgj5tggElkHERcdguAPAdgkhBDNChqtlCTq8fk0Jv73DhsU2i9PxkIXyEHlmJ
fl769ITw6vCXpBqTPu2Xxn0pIgIyG2JvkKylpJEQw1f2TvxjQ4WbWIP0X1PPqhH2KGCcX/ywwPHM
GoITOFDXuoH8YlYYhA34RtRgaJ7OLoFPfztBzLkvmoLHcHtpesGDdHVDfAkjtEcUA6x1WiEBa1oH
HyhvrtgMHWlxXbUHPZG96m57jFthQQumMWggE5yzCzNZNA06cSEZsrHqYnaVQ/2Qjz0KPuwKh8BA
0Vmi0prXBPjNIg1DyIylItrfKoXkU2HDz4sR26CS6g/spvKjGKJmO0pb2eVxFi+tTspToAXZfJB9
+6XLiuySOgorCW33RdDD7KPjN66GoEMR2Xr1Gra0RYqsg5cMObtzLFLnrqWTd0idosdOKmlYKT16
d0YymSIeguFc+uIFWyFBReqAz6xJIMki2wCEJ6XqP1q6xdF2CBR/IUAmzLW8lM8V7oTvE3pOyaWL
+9yBrWjmgIigL+JnS55EZWlMpe7nxIuju7q3LJqD/ie38sTSTmWy9tCMXWIwfLjhiLC7zYo+n9kj
JcIVJTtuLMA4Cuc7mfMxfh6ZnE+FylxaVe2rjuzZnPVp1r6VdgVpf1pfwxpGxEzxW3K76lb/3Bld
9cjZjIFWqnwYHQHLNOJjBqEqJeq2IfM/RyWzHxaEYc7vpDDYWvZaYKxG289+YUCRcnDJPVmbrPqP
RZykSwdo9KqfAvSqRq0uYUckMQAb76wktbcFl5efWiNN9oqgrwHmHZHszEb2QqiLHCEAoPlYeaVd
PNuh6p7c3PSpGVhML0Fo9OiwhjtXc4odTur8BdQvE2Hde0wpOeN6OXYm1Xas4dm2KsPixS/AN85u
B/Xb04sH07yMDU7ocEze3GJiEiSGH66JsspnmKaIJhZt/Ea4lvFJx+z8NfH67NgrgX02k0y5J79h
2OEvMlZlX+lb1aq6rZBoUy23rpZjkOSrrLGIIh8IWkrcMCdvE3OkGcb1o2UjU0xjXJmYeikT3KYy
7B71Y547iHrIotY2flLRnwhJhSma3kDzLLUnM2FWd/TsASDMEepE/TiCkUpnuVIbQGJQ1UIGOejg
THbJUGRrUAbRobIJFA68gashz8+fpEL4Sw95FpEIUjnCfmvS9HrnU1LL/Fteu9R9rRyYNjFZ6ktm
Bndppw1rpSMwAjDt3gZstjGjWK7QDdnHWrf1rRSascFkSQQ4un+VjHs4k3l9P2jY9x2ksksNNOMR
mfHFNDtcEE1tXO2pE4CKmzd3K7BWoSfyOdV69J5Mt13S3sNZY+88OksaBuO3wLHGYzvE2Y+KVzht
jsJAkaCnQ4umtgaBrNWpL+me0s3hlqO/80BOmIqvHqjAxFAWnWpNDi3ySnz3rG2K/4m494OpGCHJ
sl63V/ErzZIuUx8SmjJrpFrDW0pNfsFBxLMW4Uhq+Gy06+qRiBv6TI1TBIvcFV+l2lfPMkOxQH0Q
ZrXuCm3uKAWVoSocdpojGyzmVrJuhxI1rFtExzJQlslI5FHpyOgkcOgSJBUVAKu9bl1gYV10Sfct
M/v+CPHL3kWmTpxSwZY0tmRwr4EiIiGtYWLTgJkQmeDexWiH9ppVZ+c4HagwSbeY0sr56qFYq48c
SeIzmZkenahBtK9EPFcEZVOpu233CjgDV/B4ybfRxYRNlCBuzSpCU6aY5iIzpDuzIwoRouN2ZlqI
y08OhXW2aDbNUgket3a64SkeFGU35nhRweyWp4ypec3ZO9taKvJpXS1sonp4kKRPstVcwLrhhMMH
/uw2bjSz6fIe29sKWYTI6XpZbHNdB6XSgKfCnA5HDWhw47CaZaOGyQP/ZthO37LGps0rMv2umc6K
qUMwmTSyJUeoFsBKzJNqbJsKbUidAp1vYDv3g96Z+4Y4tDXbIPGoKuSyI20i+5c8TKrbKMpmQRva
19TLpl3x1CrsPNN8VeNe4edHvn3tNcE348Sq9pKzraDBU5as3QVZHqhcKTZgJ2xH/k3XFZQ9pn0k
MXv5C9Qw/ojot5AvwLSxfFT82xGWL2CXofrkIYtd245NkJhjjnLHgcXfBaEw3xwNcm3p4P+Y2dBO
t6BEqz0obQ0S6VgVX6QsuFxMwjEVhhG6Av30By+3lbOdBeaq0MfJUyrGdJu5A7MvgvYmX7TEtRKR
0ZqDvEh4+MpyAPjTnEIXUm0QRP1dlwbnyNVx16K7h9wdGFaL6E9WX9VGaRGQGsEh4xRpL8yC3YSt
9qO1vZUiSXTXvqaVq3xS2fXCxyr06qo3efEtK7UOCYzvx9tQ5hSNNKtr4NlXdUD0LS5NzIYrUg3G
Q8ntvDDz4HlpTYN6Kkgy4iztEtR1rr6iNfd00rL8bt+P2mNl5/JujPPLEBqPVmzintJ7e8s82iLL
7bh5oSrsulApJ5nN+/bVmcZGYwn6RFkw1jGisF/xlLmZIMjMUf0vEoLYcH3nd4arRlvaBsOyqEBe
ITM1Xnwr7w4isnGk6G230pG87cfM38kQfaKqBcEn2/I/06xl5+YTTnxGCUPkAJ4HuO507qFK4GH3
kcLGwUDCcyj18q238ym91jNHQNapUn4BV14glsN6fUqNDjt63evyK2PPhRHD/YXHzI9sbKzZ0G+s
hGyl1MyNk+f7+ffUyYFQKEPgPxcJxrvneFCnFYCDPvabXi8/2a1fKYeoG1tv2SOiKQ4WkUevxG9Z
i1xUDjrPHqdJhXLdJURnRpDJObH13dAlzQ5DQX/qTILetTAujqGrfiuCiuNQGAbxFb0oizfrQPSZ
GVHHdAMmKpnjiLDkchL9HwY7EQ6KT8f6XLXs5UkUrvxqhw5bPiFg0nFO4sY+t1XlNKijPL8AbdPE
BaJUiJxPAvw9/z20RY8oTNgBGfoYrDuLuhN+YutKsKk7J2NE0qyKOQGMqp4ac8NpxenH/iE2i4lx
VJnuOUeVd05K/uhWkigUMpwapHeIxzjHakPPLjpxFb5vLWn5dDSwA+QFTn8NQlgwLDKwE1vVw9iF
T1agOrjtPfJpqg0TTim3v1q57LfioeF7pzhkLxyZtCtZalM1XK8v0cjQKNVEnFg0aX6ZVE6TJChe
grDs3pjPO8IEOMqxDHNFdzo1e0nOpsDOnGeVoDF1AViNlkOqQ2eEMByXM6cPzO9N0EHjue0lY3wF
bEawPe11MzP2ptngPCp6tC1pEmRP9XTg9ZKO5kHiG92bG9jMdXKAwYYF0qKq2PQ2P30KKDnVkWTa
6XOzzvmocqeGVV1HZObY/ZVEsOqsSKt+1A3ydUzH4zP0XaB805Sa5RX/QcUDu8IsKXlq3eQjHfPB
gOXoRPaOwE7SV8g1OIHzQ5JMrYLivVD8qczLL8dbJme+jSC4AlC7Afr6vWltGN1FP2xZDi5dQYBs
K8p0m/iOu2F2sB69rmSjgAnplPETZ2x3vY0SufFOaZ2QfE/2Voode/dVlmhHvlnwBo7T9vNQ1uIu
q5v6kdfO82O3GS3L3veWdUT6OQ605Jogix7n+qiru9xXVmj+imNSV/GpSBX+hxd/vlVCRGdwGK9w
8E2y0IUzcoqwReR9dRRM9aD5BHAjT/W/pAGxILMKFiJ1w+nhWPY0xNKqvdCw0Pe9osereAD+/ePF
dkb1KHpBfduKsE+wonM6idsFNSjjLgK+cnu1Y6hiSEVa58bLVHK276o6+WKx8b5vUz1bBl3yjP+C
4yrgenKGQ5EspQjNhwQ/yZbzH6nLo0rxI+q9ZYYG6oRvEkcrO4R7JahZbJkHGR+eGxDQFnFqwDUR
cNxmBIdYhrZeRM/FGoKQWW7qWf1YUXUXDllB43dbTBULv7f6LbXugaCv7NFXgi+Qk41zOAF4WAHl
sLA1juRdqzWHriJgWdDCuzZDWb6RqmTfVaD5dKYGHpgsHOVbZdEGmMfdiCTe64V17SBknTyANksF
194wG8NAfzMCInrtvqpnhAZQrM+Tov8iLGzfSquyTRwaN16RsUEkKjCUjfRjdWsrVrzs7D46j2WI
fl1VgtdbgcbDuwmUYciJuxwLa3hiceZ9WqBN5m4b64+UsZ4lDhmSJCB7vypVBEur1n2CcvzB2McQ
nb7GvetebsO9wFlzzdhbgDKbvm4klA7GGaFf64mpOTVZVDMDC6cJlP0zwOXMIh7VkqLDgIAzgyJc
YSrEayj4jY8/piOBF82wRsLK+B7R1KJ5xUaFO+DRnDQ9azXUyimjTF3V2MqogKQlIMCBDbyhdCWe
vjimlzZy7E7I7qnNGeRPwBs3IKSjAtdb1b4yjXRXS16BFrdz9rX++Ta7SZr5G80w7oMysE9txZZv
dasS3o5IVDoKIGIT2QuMh4EPme3k7XjHekSxsO74Ckk2yq8YS0g0ZJV0D5ka2Vdk6syIt4kYxkP1
mLr+Pqwzgqn9HjRPQzN6J5W+3av0Zk69Rmw3OW78q7HY4Zdrvxil6S51vPkXVS39Fe6j6MUIhnIb
9HIJUMc4URxT7tKm4vAyVfpy/AZvtUhDC/Cjkhw7Iy9fYllCls9JoIrLBmPppDpyyIHem0nHoaYH
gFMYclsTkXvGvyhOpMSK060giSYne44ldlyz8khZ7AZlXuaut1SyqURUtVl1F5EmfgKMySoHTHlN
S6E9NYgV1rY1Tay5ZXzWNSveq9PC53t+c/IdUptGNSR0pQ1VyiKEeahlj35Wx96Bd5vJiHDjctcn
anJRSaTeJPXg0yjTnTdrHKjZICRrU6v5MiRqszWG7CT0ST3egGyluYZsXhH2SqkU62qFBoPOKNiV
t/aQk6OLye5kBDRMZF8xRGoP01YlIyb+uo6DpcEkNYBDq3WPBPC4+SpIdJO7Zgj5NU0fdm8YQY19
dKtV3NZ5ywMctbTGqRBgFSpjzbRi3sPUpcwgI88zx8DAVgfeNWcKX1M9siheqMPdbSwhFRQrODgU
DchE3emNU65TarBo/HN7YxdGvi3cJNw6AGVzIH8olFv/oY3yz+QO+Ac2NGzKjDA6qPW4iWSrfaly
WT/GkwzAzvEKqMQnrgiJ94+C0wFm5354iDSnf3ClGp0ch42Bmer22ghruUvaVltl0j5ZHKoPTqZo
XxlP2DORcO1vI/6DBsQfKuLIw2zbsJlm0L6+q4gXdWhnQ1bTE7fq+IHi+Vd7DAhS7ojeaYWR7spM
tdddUiZ3gd8+t4DcoDoptg5xLHW//VCLFciE1rHZuZe/393vTVSEezZ4d6D3eHrey+dAljfs46Px
rDJe8W2an6JbVw2rkEaIThaF+4a0RkyleeE6P7TeSLD/H4n3um6jMAYqcOObG/q7JiqcsdTsrEKe
oasCebthYm8zMlUqdSmCqDhCkXrC6Bpyiqhz/aJDrv0WqXFGgzMJVn9/GO97UwB8aClTd7IcS6AY
e9dRDkogTo0LHTC32I9BAKNvoU5HRtWiKhhJJu+/X/B3ISlXtIWJllUH8q29Z22z3Ybdk3jKeVBY
u2JqikAMAtX5KrRBPQ95Ju+UbEoN82zn6MPL4LDDzc06fDo7MzCdp7/f0G0w/tqp4oZQdE4aBITh
2qQD+qlbpgWSPUE9kmEkqZFZru+8lSP1XbV0O1iD1fcYfy38fRtuyNiPy7jzrkNt598dCcMQUSOW
s8HMi0WqqIDR4Ovs1dRnxxsE9qPkg980XRN80F8Tv4tlbEaRaglw5by8901FtSU/qLY1/QzoL1qO
VV5vlMKnbhQRxVd07iva9PripaGLvc1M2qWbpsoB2F4MxQ1hQkquLN4rsnGACQlxKdW63OAIjva3
9cImsOP69wctfhdUcctIAlWHhqjjvJcnZjJKyY3xjbMVWfHBUit9BYMnWgfol1cUlI193bG7tqF8
v/R9WcER6l6ELTgV/1NTsvF8Df5Hn+SkbPt1AHBfrBjCQvbO3b37JFGk55BbS3nugKw9gaRz16EM
msfKIi01wDl3TfpwEZY9ZmEQMjuLNk+BT65WjqIZzZ09bYTAeuNf1M3qrUGovcBsky4/eH6TTOD9
fXLyNLlH3TCs94KZSdvZeZD6ztGtw3OrgQVDlL8EbPNn3BlZihoHOL0kMARz0aLTYMretot/v5Pf
Jw2YvMb0rTAEQZ+8m97Zc7HoqDQ8bw1dFQLlV4cMOAQHXnKCZfqRsPVPY91Ed+KgkcMX8FsugIaj
UsGHc9YziNkUEt9ox6TrLA8lWhTb2Hegk7eYg6GETqW6v//aPyg3icXg2qgBVceR5rufG5C3NsYp
n1rvivrU1SYV7cG0T40TU8Su2x0dhuhgJ2Ao+x4xSgSb4GrggpxlaaK89Vn+YHeJd0Uy99GT+cOb
AB1h8BImcal5I+3/NHeVmZ8ZaleZ5yBGtHnTw9xkFTSM85dKd6vHvz+LP7wJ5hwLwf20XqDx/XWu
HNj4SpRFxtlh7dwYOie8VgTZfRJntHESHWpt2chljHN3Z0jD+qjZ/pseiJcvBJLJaRaZltJfr6+A
TXHM3DbOkWIAsMl6XPh2nL4V7lCRxgulepgUrLR4n9rRTo/aYD9UTtEQWNuZG69s2w9MGX8aHNwQ
RVZToIkS5rvVQ8ealGN8NM/U7MzHMsTkPnOIJ1nlqN4oZJjWdynpJ/glH4g7KJumiOo1YJs0wcVJ
Npyo/eBLp3rdG8Y2StH/9gvjKfGo0fQyabxf3HIs2wqQDRs6XjTVvEtJC6tJOC1PTdpIRP3bbbN8
m6/6Hqff4u838AcxCosrYnQDBq9FOfSdEKTuM+kEfmOcgeoPdxWpE5T6I9KuhmifGXW9Tzxye4Xe
u5sAFM46MinbfjBu/rDG410RzCBSk479m5APwX1mjkzqF8dodiiaU/pxEKra0aUdCqfvk90DBy1K
yj40I2W/0oJrBG5lr2c+oCKIVIRUaxP/naTCHrjm1xAvyNlUKKcU7tjNggjIxQd3/Yd1iR3ZpC3h
c0FD825okXnLSTKvw0s1zXFUrKwrBknsLvhsOZVMbb/G+HCZvv1n3y0zNEUICGFjYXL1d2o1P+T0
OxK1fOk5X65No8kfBVFr207h6FWlgkMiUlz7CoeU4cp6HpGDDP9nxoYjuwy+DyFeCWOrmkVe/DRI
eU8wWz/LDb+C7NlQyL+JCsiJpP7XUS2hJZPPJRPvaoj6h6JvKODrmSXn+LWajRsW+05FULloUKxB
YPXS5Cm99RmGyV+iqhQUinEAoakAHqBn29z5o5O9/KiI/Og/A6klkiEKtE2ZBcOZzIju7e/j/A8z
o8OWyrQMzB6qfD8T47WOStnzsmTQgYdK1WjjIx/45EtNzJM4ak8+ARSrcYBzJasq3fz7l2dPgKAL
yRUf+rRQ/LQQeKST6LLrggs2fGVHUDsItanOg7mm3ORd1iozz4+LFUq1txwo/AdnKvn7zyctbIqz
oXTDAWcKE/v5+kPrgkHrvPjC3MuouFUUwWFSz3MM6hfClvnLrdLUD6o4lZaffhfgaZFhFDFn8GzS
0OSopteZaxvdoo4RqMzypoLxDHqE2Fdt4DAvoYh5PL6s2CrwuE51oQZrrwF9MxMZBfU5SdawsZgH
yntX6YfnkTJKM7ObmEwG23CofgVGz00pyaS/y3wu3QX0Rwk2qEkUvJXom9KFaJU2KcLiqZp/001C
GUV0VXjEuaht8UgyhbszqZ3sfzi8zEnqkGkVGrdgEnf/+y/X1nhG5uTL+O2Q1hqVnnalEV0UrKHN
DDsW0iuhe1saZGIj3HH4kqpkxib64C9Bq8kfg+v/G5Q/iN4TNp/Rf25QvgT12+egTP/HtpoS+Kpf
XMrT//WHS1mZzMjsmTjuct6FnGBRLvlhU1YEDmb2lRhvVOxSJgTm//ApK5qOuVmYCEaFgS0GccJ/
GJUVzfgXk41AFD2NCcPW/h2j8q+bSNxpgiKIMdlKmUDYzEzr0E9zh+nUBfyadDyRG4yEoIGkVXoU
gvsAmraihB9sSd5VAKbr2ebkM8KxbQqWxXdzBQErfSAcX0NSRhlc9UlSQG2FLb81EaVqr6qIs1Xm
1uFacS9J8knxCjxjBaqRn97W5ceS9rPfeQpS/OlAxY1Q/cAWoSEJopaJpv7XH56NiVl3kElPuU5/
fdRGBBMBwFXA0vui+lwh4FvrhDowPflwbUrju1d19ynmSPQbjYGDoro2ZAysE717sLIqQL0txZ0m
3U0dEqfjZUmxICwNOTPEPTBHbbAdX9j0Me0FXfaBPB+f1fvfI6dgRlYgcdOb37ZiP73I3ADkZvSF
hjJmDim8Yb9H7tObQYZJUK2ktmtU6Jo74jy9elXWm7i6ggstL06+DemayI1Bd/pbtksIyC7XVf65
IiOEFBiacNGc30sc2aw6ZschO4TByk7nMbhIZZZaKOwWxtLbmsUC25gn7xJnRreiIIAnXWlfYSxE
ygpQzHjq8MKkG/9ZvMbDfLBIetuJ4ShpthRbMptZmtMnU0lY/99Sgad401hbq18a6cLdTFS5fG6Q
JdQukGuIZN3Ya71cTUbShpCqhdUtemM1pcIwF6KIc5AZLPK75lJ6K9OexVfixl/0Fwe7BLKwy8S1
qeZeuEqq54j+I8hEYL248A/tylx/8Zb0p0mBFs/ZVXlmpVCduWqiQVvBchuqt75ettoi84+jPq/f
Avq1UL7kItljJ3gt1I3hzCBLDwYZt+sB1z8MqmN4tLbGwron91RvZi6dIxIGZhOFbO994a0Z9xW/
KtwM1hzkjPWgz8y1uwZMuKa8TqzI8wgxZNgQ5UK0NcHMTyv36ByavXsaoNY+ZHvIc4f+kyNm8pim
1MEXSFW8L2xQ7Tk19hXozDuchTiSIn/e50cA8H2/1i9sDwSak4WZzKKz8xKvlcP4knxJj7axTnLC
3eeQdubauvtOWoN7jQ90Lg/O1l+qi6qdefP8lbrNqn/y5uXcnZtLfuOWpC644aSkgAbjKJzM8+/h
d6efhd/TAZr2FiC1saOVt8r2tF75+MZLeJTZggf6Qq7WPNgW9YK0sGYFYPlrtM0+DeHauUOru0bR
s+y2zrf2FJ+cKz0uBeD+afzMZ1suPR0a0swgNuEiluk1vUpidZsFEJggotU604HKq+j6fkxr/9Yi
ec6/pfd1+e1bffyc/xXT8Z/CPKbr/TdLoKXE+NPEOsXf/oPjmCJ0/9f/PHzOfl36pr/+D6BDtf6F
9RnumYldXqcX8H9WPqoW/6LuzKkMcyGuoqmY9Q+gQ9P+hU1NB9qBU425eVoT/wF0CJZEvHYc/VFc
TMdJ+99Z9yg6T0eo/3vWUTQmSok7/LewU58DQNkokH1HPhM4Ph4UmUwUr6kk2j4Y5djPTNkr26BT
GrjWiiRMPR2LdjuSwNfPjd5WXI4iQ/jdqEgogAFWFogJHc7YEuoiAbZuYlwhBhoL/NVy6/eqpA3m
lfWnfIgF0rkgm0CxtIdmesTaNiN0DQ4WHc6YtmGJVD0vu50aheaC9KP2VISFuUG8CKEnMZqEjKDc
YYJ3M9Mu6HuO4inPlGpFJEBCBIPsQ2SoqQcvecCh5olO+07kSh4tCONON92I9MDPHDxTSmLfjT2w
gXkBSeuoqaCHl37apVclUbQKvkEu750oQlpLtc9QIPGgQYMPTCCQCP0S1Z1nsUq6BWj6UKobqO/O
QUUb9Twg4HEQUZhQ87rQVS5mKBqiWqvgCUpE8Sq7qNvHTlHt4VdY+1COzXN/Uyi0euIT+lk04PqA
v9bbws9aNK9KZi55GFox2aSYDqFFfdEjU8NIbpb1mogzJyZSrTJXRjFI4qvbgcQjkdxZqD7XjqHm
q3g62jL9hGaxiSo6l0Ffanep44K+t7w8Y6lMQg4ZauTp6Bo0+rcj5OrOCvY5yr25KXxsSHqh7pVU
acoVvav83qb1ZhN1qEevRTMmR4y7ypp4YPMVXm+4Av4UPlR1Fc4RWiiQ0eLXOCVFjyZevtIDLz0E
SUNhgSomag8U6tasd1xtTmU1XxBpGNyRfmBFc7sW5hTh1rNqkzInVo1K67HqGqI6G/lgW85R85Gn
DznpBH00OJckQOjlOT5CxtQkI7Ij6WHumUX9gNgRND6YUtSqrr0x3V4+Uen0LrZZ9Z/DUa+OTiaa
i4aAnFxLZCd1VIQHuyq3BNHae5OMn2NBGv0TiujwjagLYn2yXLgLHVTfIYtd5SvtkmKpSNkNs/9N
3XntuK6u2fVV/ABmgzkARgNmEpWlCqpwQ1RkzplP76Hd7eNzNk5A37WBdbHDqiqVRP78wpxz6BVm
Ul9RZv0SEda6W3oywYgNMT/zOK06BlNoAUnVpZ3rDdL6jJWYqTStQwchKyGVRlQc9aExfcxCDAty
5LQ2uaagUooWouAKQXPbJ7Pwm1q69a3d9/kDWqvVpnnKyBglDOIFVXNjvcTdgfAZCZkz1pdrSofH
1Uw0cL6pdFxsmcUajPsrxeOeTO9Lskav4lCHB4JFxDNzYuHRKgSe+JqSXKJcazxkh9lLKCnN05oZ
yMwQAJliUEYytAuKwwfsJv11NUrzEa6D+GFyJWPwF0UMDG1DGG6dW7vQ1JtDURREcxYgjItK1M8c
f9qADmfoifefp92qT4SJdmb8XE217mZoP069Js8Dv+PUMYmZc6QmkrXE9NNSOblJPxlMQLvpuNCX
OGVPYBoxgfp1MXMkislk1R8S2bsFudhqdZ46YmyRImedF5FMveWnq6c+V+UPaaz024DMdWN16voA
cUvwtMZCDSKaZHXBVys90yL+TxozAbiI1F6a0ACvUtfzCyJl7Q2C0sT7e3cSptJa7KwsGX0ibKhP
jAKtKaSFR8aIjT8VPWi/pDFvXd1hVprZ2wsJMxdb6Mdsv8rp9LPMePgeCT80tkqhrE/mUJjPohk9
IwgAQNEzKjs04xodV7HFTxxPs+CsJT+ln3s4SOEs4l2lzbZZEs+Xvl+W0zKaqIx04Ts2+ktYLPFj
k2oT1a7M7nVCTUrkay7ftTW4kb0Md9uDgfjqRy4VjbtKJQIvkk/y0KuugZ/DH6O0O6eS0F1LuRt3
JD4YGwiQyQ8RC+NFy/X6CBVSJnZTXl4hKiBG0QlLfgKhhB5chTjrpQogFdFr5pYYXHntO8dEvXOP
/0REU0+N9G7NcZE5Pel625w2dZu0PG8pr5v6R1rXt3U2jCfWj726McVy3KaSGXqknLH0LoRGfGL1
3G5HQ+r9jkwWLw7FJMCRJxxaMV8uKFaYpunrLLHcjLrDUE7zk5iHCZbNaPjo8rr2CTYvTxiBIg+b
DTc5PCA8L0zEH5QGv4S4zLucDESX7u6UKHnyWBtE5ZVp2p4VeWCnmhg9hXg1rb/EJo6H9A+8FZaB
2mvknnxW/OHHBgRGosi1QBGnlQF7B+kjh1y5LTGPwf2BchovufUsT3q3i3IuNA/CNMwAEJiXuIm7
bceCbt/kg7Dh5BVpfDLxVJM7u2FmROpzU4i9gm66i/bgsbTNmOV9MNTaEqhAaewmmluUFmbyIjHc
9sambR4Rumpf6hBLI/dbIj8Vaia7DElXIJRRV5L2PqpHEfDRz6h2hoXSyKpORVP1LvsAwSUXd3yr
SOHe4BqU3428X522mRLV7uVCfeWvgPy1UGhgz8u05VyJsxpkGeYS3Hl5F5Asqvphsea7XtWcapVq
V2zzwUtXchGmuY4vUi/kP31lGaCSWmOk6dJjHEocUveAYp2HVUrgwAOODWuPBZRXnA7rdoJ3epFi
SdyZUytvFaHNH7G6K0ddrdQdqxnD0XCC1GRnpthBrJ6oFCRl0qYW4xV5NQ6sB7EazE/0tsuDMuGz
tpd0wAzTjIJ0jdRY04CImPEtLRt5JylV+0GAOMCAWjFALIEyd1C7ttiqQPPe8VmtwvC9CeUdU83m
lDZo3QdCm2E4hoknEUTL+9Lp7cVIF2p+Q6vCs1b28S7t2v6TyHC07ANFzKIX+Q9mVEh9fSq80MWr
AJ3U8ATTtnWJcEge4kTOfnVroBFu5xBjktwKw26QtxnymnxFKwc5cg/ckBLBaRZExslohW4HjMSR
YlW4RUVqfMUMXiu7Fa3io+04AQ1hkbwurIotlnQJibYo7Po+068zRpMJ8UlWbtUIy0ijhnoQo3er
6dlXRfIqUwc0OzTWNqd687kZ6xNZTuPGuNtpx0wxAa7J8WdXLyRjSiLJqKZZiPu6WFK041IZ2cSl
KjeQEdEmhdfgVdESHfPcCAMjR+IoYDQ6zpJFtjTqeGarkZE6SBommJV6TvZkiAFwh/9UcMlFK9nu
xenyNIRlsyMqwjworTQ/1HcOUs3D2A35yPcaBrEzMWXzlUdbuV144lxjthsR0ZkmwbYxKDA7hS+y
Q8edLZtSbadN3ZrGo6RN6Y2s58zP+oqLeoIDuptkUj+9OZ95cpcaeJcQEVTDjg8AQdzyLFGy7j0m
qNzt1yzakbdZy7aMHddnqmMSGScJTAAH4z3Gq/y0omJ8JJUsDxS97L9UpMu+pubztl5SgVs8Vz5W
rcl9UzPwNAJ6WWvwTlnGmS40Sqw5GFSKR7XvpkAMpRnqZYQjq8dpTQwnDiGjEuXt3GUTdNNFa8jy
VsaARR9p4MmceVmh9ogXYzH9BoY2XjMhDN+WogDNR8DsUeyKRrUzjKqHiqfhWRB6yVWzUL0kDJep
SlPczlAf6ra1CZIJHzM55syBKJUR0ZEBOVlU2uxmNbAHjEICCEluBmOjGllX2+XYkhAfSQBo6pHS
miVJuI3TeDrFyNAvpBGZ97ZCdGe9kY5WlBopj6F5RtuuMm+IaK1OoxHJfoMWEP8+kzW099kQutWE
ZdHCTBlEpaGhYxPDxClL4LV1lEVeh4L4VSBGx1eGRb+E0hK6s5yPwboMyR2zXGUehPiSHYmiLLdR
y4y9YHFE2FqVT7tyWBhKpHnklaxW9+xVc6/NZU77fFwWp16K7IbAtPHjDGcO3C+eJ6RNtYIHBl66
gkVi78jS04FSLgcp6vGr2KpRgs2xFh4kkwznkLi8fZ6b2ns/k3Sugp72LEtPjzmfjd/BP98OhQxJ
IDQrstetnOhmke+QoGgLRkPjTm+GyZuSCq9WLwkz4y4knlzlHToB4JyePAzWwcw7cWMKfbTT29VS
HTYejOn0yRFWbUYVWodsPmWsrKEYgHseL2OvGSd0tjj4zFAFm5hput8OGYd9IhTZ7r72/1QKOmeu
h0oING6up75Pp+/ZJP99CjGfK2GGLjlVrR9jSLpNPwz6ba4UKuBsxm1qtuUXpprsIVQL5HADIQmI
1vOD3lqzp2uIHmyDR75fkO/+nAtR/zNGVXTlOWBtFNicAFLL7lPVBHXHXaH9wkbIaKON9dpIZvOV
z6Jxm2ApGa5o3FeW6BeMm9UJqOSjKWtsdJyrIxMr0tkKEbV+PmnliZ0sKs1IIG9dYE92RrJIdwN3
lSy76s4SJgTcH6jOOtu6q4TlpNW/oGGQ16hEEHAzXfPuecTOUkCJJ4Z2PKWoZm5Gl8OdmSJZwu1e
6WzmZZEWbOAGFGGwOaN4LxXoVS+NWfHNy3aW942FU6U3IASQOmDiHCaX5hnUGKDaBGMXbuw6/jY1
LnCbDy2xlTK1Xu6S58pWILf7edUXz0KIm3OwQus5hLnidlIKCFZCMGERq7HoDmp9osr1Xht+aVtJ
625AKp0B+LFzkFLsSITZMic3unAfGtIyE2tUiQd5ZSiaW9oFpCVEVFPqdJw+CRWgORf9TSnoraJB
SFsUnnGXO9oy7+NqzThkakwBJBLhjL6jOR7yAnIsDy2hBohoMFrAP5SguGZCj71IOspggTaVKBi/
izroxygr5x1CHXPfN0KGG2Elb15Tpkueq8ZHA/zKVYB84A9r9+CzVU9ELsW5qRuw4TllAVB31a6q
1fHcwzIIBllvPmRtMHzA0wPjUovTPistb10r7Z2fzaQ0LpmIlokcYtqNmiP2NeM4CBV13CxKPsQ1
4yxrQo/rCfPjeSHm31lagVTfSpQwsJQtkBGoLAQydY/4scQDYR/zS69WKeS4O19+kttyJxtFwMuy
5ZzSn6SbHEghaIt0q9HYMlGcuY/0LntfMgUcwtqtkd/Ko/IEY6fDnVNkj+h8VLfRwJW1mjT6K8j1
myLU629NKuKmj4z4tCArd3QDPClb/eJ9QrpcY6Hn8BC6utjrUpG6Zkg5BUExP2RmmZ7xOHBtQQRk
nzsWq5NFeJpAoZqjM9QLwKFeirK9zEvZqLM4gKm0lButP+67BKr5DKcelff6aIK7DMJ+6PxyLJtj
mbH20LVp8Ns2LQq2Pka9HS3c0lEUYlzj+eVEkpyc2IgOzMrbJfo00/bN0BpN9zAWDW+xSDR/0gji
q5x3uMDLXoM8Z86Dy0SnhMQRPuJbpg5qmPJjADLpjkEM2fFaVgE32yRAGTU6KASIwSc7koT10zCy
Z3JeK09QZin2e1guV2nIhGNVdfXLqEjdTyqU6nec3V90M3Ytqjcx9MVyAs9dE+FNJvBo1zXZ7ku9
rGB0rN0sdfFmrYoFgtUfvzfeqHpf6EsZzJzpwbLoEGMwAeHgYBjEg1jG/y9X+jta0PA8Z3ODh4hI
sWJsSbUR6AkicirYQOv5Jk2H4dgxHjuNaI1mV5nEGLEPfTGDiUYF5FpMiuyYYlNfOlVXm/vZ1HFi
69JuRERFVHweF4+9kkVvoFj73dyAieaOKB+gwljfBCDrWMPiOj4AURhZ2dRohowkUwh2GHOTr29k
yoJwNM4KQNINoub6yKO08cRaeonIPbNDWN6fpjwFsiCFvAlVN0c+Sd+hZLexqBzqhfMgEEvqfmLJ
18mZ78ecT4VqbntSSyZPnpXme4iLHohNNE0F7dmEV40hQxqscxe5giRFiV8ZLSwxukkrKGgIX1NR
mB+SpgNSgAuGjzoUMnGbKkza2ozFAuIQ/IW4GtvYMwaJLCsmJDxp26h9NXhfJMZZAwzmcIgVJoBK
od9T0QeGSeWsF7t1LqTfOsnyl0kM4USmqmR6SZQJBCsnYfejGzNYPtrV5kiqgXkhR4bw/UxIBhIh
EEK8MhoknFk3Q79dUnnit8h0rBaMb3mBc6wQCNJ05D40ibjvZQyoC5aSkix9susdvQnHy9LpXAi4
LJ4UGlofAqn+TDJhYUuGYOxBWha7mgISR3hM4VrzTDnVTVxuLAJBUCyuiTb6MFNz2YaqN70guxQA
dhLZlMMgNJJN2YQsjyRC257yuYTTrjNxG70BdtOGxlM+yJGUA0cyoxADeDZdsxGQ6aBP3XdZ0EAt
qbmSsJHX0q9pcgqSXqE/TZolOgiehvMIpZySEaQuwCJdOuBPZQG49OPwNCmdvpGh3Z2Kyco/RoKj
eGsy4p+tpVivNZzA6xw3I5901ZQOTLDST8cuGZxmnPtrH606yow1AS2PT1nB4tfOmxRGqFsJQ7fu
gKgjneqZXXaCxgVRRNgw7zQEs3KLsop8JeTaiCRjfYyxEBGOAJ7IzktB+O3ayjqL/SD+ghSM/FwW
++8iY/4cKsKSOcvAnc7LYTIj1uapXAdlO8V95Q+4y9kzRtr6bs5xfSl6PbTlYhC+J+a7XicO2FV6
pZ459KccJdGiv63QxDElhPGbUhVxUCkZ+i8lDo8Kn9Fbw+gSiK8FZCYRwt5ypGkx91FdMz0k9uIy
qBLxG8ZQKBAjYtBHJKVt+AyQC8dFDeYDYDSSQVrOlCk2dThGm470ifvmEINGoMRgP3lILJ80fYxj
4jovLqEuZ185vDoOA31Z31cFzLUYThFBWmOi+uowdt4yZfMzW//mLvGezpGGmSyC/rDLlOS3ZpG5
6v3TcDAFJOEWbZW+UUZpR9pBAGr5Xe6T5NsKU+rfKDSPqR5GzAXw9wEKbAqskKHRuikNrhPlRkpg
Z0b+M3gkngiAghaIBVmm3Ro8Tcx4+rp87uRx3uHyRN8zC03B1rxQVeKZumZ7B6XWjtTO+ls78h5T
8uaYAcDXYjYje+lAmRZ/4Uulpgb4rLhYsKYtlIv2MEjwrOjg5GzDBHNgqxw1WD1TvoOj3qNTNENp
LUcAc34n8BIA5xXI9/dClFPlhSKr8FqV89eUjNP31ojWRyMqo8eBTAVbhIhwWDC2beW+qv1lEJUd
lAks1KQc9xT6cuJQ3cDEGuIZ/tqqG8OTmKqGp655sccKwIBoaCXUehkeJ9ls+1sL+4Zutu+9sJaZ
QZGG7ukYIi5ZWAuXBmJUYJF1/p1KeX0CebR6lHOo7yIVB1srKV4SjgMr+rI6VWOu3ySTdLe7hdQK
tA40lgGp9gZkonyOQ434rXrliVj2teXrQzUzaR8E6cM02AqpihX641yKr4tGm9LLgKvY6yD9yEsk
krABdfkcj+mjzlPB1Qy1eyxIJDjREkywuIaZcZWqn7Sp0GiE0syLV3k5lnQnH7kmJh6eM3I/5DZV
fRY6xW7Um+pKRSwGYKajg05mJ25x2C02qS/rQy1GEtNzFOxF0NQQ6BatzrmKUHCcIsx5sbuiPJ9c
kxTyD+qFgrNzEjj4cmmEGyaWK6EhOhG+aysINhjnSgqiuGLXa+Za0jhKb3W3xTCmA/tFlhVCp+Ys
Y7RuAQ5BtG7ithNslU1GE55uYokDF1ZKxq+w1gpL7GImDRKMcTfiV4zbjmAORfpIFmG4zYwGXAV9
9z4G4vK1jtXgy3nYpnY/FA3VedLkKBfUkfICfXvHTJWMEdPvTcywNhOvni63Kybwo+BDeHhGwuCK
GAcf73H8hHpBGeP3BIzLLLETwg+NgA3emn4VadQadbJcgD4tVUzL2Qs8MTpVCr2iYzIKnb27Kbvf
jm1HQICg1dlTpbah5KiCZX2BLxvBmM96Fu/bEfNckGkjRHel5ABz1Ei+pzpZFaPvWb9vzuCvmy9j
qtQYYboGChZ71DvAMQO3toxtqL1afcyhXK/EYSip2C9Bdx8C2GksrFVC3hipXDBD1gz7PvOftvQk
Lj/BK1Oz+MnaOE4f2HlU574lOetL1edcC3Qxgkk95en8I85VS/KK1Xe1l2dE0lJVkELBXrblVceV
ZHzN4j1dJp4Ztbt9YhaK01Ty5GV4BnJ3jSfjQRAGcVOYVLVeb0hVs6lVQyWJGVa6tCEFJGWzpuia
UxemGvD2sroUWaSVVldH2zkWwtRv9EE+rORifE390qluiVt4W+pNu2ubpbjSMzFD1wtqBMr06gXR
ULru2W7UD/Ab0++1JaUxJ//lYq4hb3G0BtQI7WwvLd0hQkel30563/jMJHic4QBG01Iv83BSajV/
VcU17YPOVKbCHXqBvU8ekhJng9ghEZ7nCoxeobDq2bZk4Dpmpo8M0RXaSJaZzNS6rksPE26V0QZj
OOyxu6UP9PWNG4stmSVtFhq+GsqwshC0fTCoUNwBj6GnIM89RW2k7Q0xHV7WfmnpHnQG4WR7jDu1
zqzfckhpmqM5OfZ103UolWWSkJjyvUSMJzgRMjP/HcSieOtjyYjYDQ/811ydFe+eqNNwrKBhEiuT
/hlfAR7OSsEgqGQ5D0pGFfJ+BP7zwKrYeLzvvy4T404HpmWPioWcihezSNTTrJsrN16E/gNLxG6q
ankDaXfYQVqWA80UavZv0vy8MI49LMbS7uTMYGtrlKKv6kw95iij6lLMjL4mkvO7aHhxrW5VZpvi
xjC9RltIfMGrzw63YSBT4nm1aqp7pU1r2nzFUQ18bpaQKUGSlRMgVQiV5L806VbvCbUTGq1/NnWl
pvfLmn7LjEgihrKbdBIyFTHzG9madmDGZx6sYj74bLomb14VIDW9oj+HKzZZNxP74pQDRHgeCpVx
Dy+IRQKAgPFwf4oie5FC2SWNKdzK0aQe5VoS3LLIFC4Jk3UXGajK4hoI2r6wCnbnIpwoF6WIIDUi
uSJuMJxHpPSBuKjPA+Ee9/ilUoJSHeUknv0hHfkvqWieqoI//1Q+8/8T5UZDQP+PRaTHj6+P6n88
/u+Hv1GP3r/mPyU0aF50kax66LcEaWLg/4uEhv9DOK6ho6EhYl9T+Jr/J6FB2oIDF5MlTlNZRdn4
nxIa1DWSiORFRH+po8rB7fbv/+tv7Kvdn/79ryWUfyQO/1lAY5Aq/CdvQpSRJNNYzbg3RtULrVNW
Kc8siiDxMde4hFwiU/gysOPd9+Uhs5S3v3qP/o508w+j0d/7uWhi/1qrili061lHjEhG/HXY5dKj
OFWnMnqWaF9EIgbPWt9+hHnt6pFOcUFoTbUTRG9QHxoEj/wF4sQcff2517EDHj1rqZ1KP0/kAk+q
GbCo25gZ6SYOhdB+gP26zJ///LWjh/87qqP7m/YnvalhDWORRoSeZcl2Fn9S7TNP3qnoVDq9lPkl
1NIa2eOvMZ/GL4l9UOSu00WEJGzNJ2u5TFYLk+8kvCWf/Nt9llGtwSofJPkAcmzXFI+MTuCR223h
y8puvCuUSNwie2dXvTe/GVufNLHjLaOXoDyW7x0tua36+EX9drMEIbI9zi1v8GZ3dQVbOzDbsSMv
8kwXHpmTuplXngX707ALu/MI14oP6QG4WY/UJnzBfOMYMnXPE2SxOQ6ghYXSm16f8vyZiWEheoby
nDWrPYnelL8QHWNnHeJ8kL6L5pIr041nBDpmRLXoLvnunYFmtWNMrCUoQ+zmAdWF0QXgGiEf0clp
HYmK4alnQ5BxJPM3lGu2nJscGadj6EHePvEDCXzvW8llOuqQlJgS4dUcpuKk9remhEwTKFog1YEe
B5IazOOlGc5mxLm3EcetMn4Te+TKgj3Q4VZ+xh9qDG15iKcQuahDgmgRiKpXf6JAfQa7qGU0jEft
mGu+igLVyy1Xe+iYdrOx9+ba6W+Cerw/dPvFVduzdV8s+9KuIuSRPIqGGVPyNum6LU/2+KF+iV+D
YvepU0JCJoiI5GsecLrLd+OCkR5mwwnDnoGCo3+x+DQ/iQxBOQk8zu70rUBp9pi8zjKEQ0t6mXQ0
TdGpCzdL98SuyWGzYGdTA2QqdkB7d8IxGVyp2hfEGhHXTMqHhJpzAzaY9yn2ZsMVNDvVCWBxY1Zo
xr4sXeUGlVexPAqmgnJ9myy3gTpFyYgY2vXWjVK58WWftnqrePkuf7YCeaf5lq/5okfJC3FN3WSf
ZfKvXHl/K2n/D13f/Q77k3dpZnoa90Sm7oXH/BLump0UxGflpB2VXXmaT+WuPEqX4l8Ir6W7YP3v
HUZ/ciNS9BPBnPHTysNwa07tZX6s3uNHQkm99NSeirflsfTao3n6V1Lvf/QTjbsN568U3vJi5OsU
m8NeOos7HCi3ddts4nN21A/mWdvlJ/GgB/KLeVKe/vmhxWD/by0+f3lPjT/J9cecfNlZQopEonDj
9Hy8XF+4LV+sU7Kbt/ouf5rZTMJBvS07adsEurf6WcAtgOB42PHffJqjbbcrD9YXlu9De+nPtY+Q
5JIkyLl9FA3MUnrLZoIiJC6JmZHboGCefDlzIiCBGUNioDU2IxKjRxjt0TeyMalyFNVE+A2flH/T
NZldRmhwwJvFZSeZepKn26vBYsc5nCr/anSbOfOHZasRJ/taH2RCgLnnDv3ITpA23q/7jaYHEiqS
ExjcsDvkCd2azdpo+V1KZEh2d8sgC//OBYGBjFBt/VevHCZSzDKu4pGOjN2r+dE8NCdr/wTvEWpo
ifCb+bSTHanXK9Cg9vCKNH65LNBq/UIg9M4Z+JFbfsAZvQQlpMdSwnRrbUPgu0CbxlGSuwaaFNCN
oFuL3dD8WJy+FREEr1n3RV5Pr9zk8jcSt60RmGkwf8nHaS+8ocbSUldSXepvfVdHwSDa7Y/4mR6V
bfIL1BtZa/uFPvyNuKoxZSxjF5/zRbwiBeTQ2s/ZO6aqqHBbGkf8szQbud2iAIelQRxPaNe9xwXR
/RqDvX4lp8VLgihobqz9LfX+HFEcPiQr6PbLHrzF9KI/iA/iNd/GT8rr4GV24sfckvmxCgClchP1
7jfTfFf3cZ6crQvvvjRxPPqgPyJcZVwrsltz9jKi2youCNhNGWhHWKe26qy+fL2LkBzTQwHuZaeq
cdB5I+affUaFv/FlH7nMdJ3E5YOyaQjt1DG2+Suc2fNwY1J5F1LAiLZVbzry0NsaXuizfd3xK9Zb
lKwOJmNi43hyx3b9spwJM3/vsk1vXSPyLZcbqkM7eirjiEuTTEJWkOWn+GPtm4f6rX3jImj4k8Gg
3LSr23aBaTmqx+WpeW1ha070K/olVIPnfK8LApjOrVlu+ieNlJ/4LDWLXT3jqOZL+QZ66bCSkR7E
5dFkFH4VLyYa//JBg3P/IG6Fa/uRnrRr8ypdl7N5EDxOaE85yF7jMBx1ezt1V/tJd6KgehBeDV87
3N9MwYmdcPfeby3+Nj2uU7qlT/T10XBq+01ydH940v1+E3tL0Phvs/M1e0gyD9l3ypLjrf9ILvkp
fBxeR4Kd+JXQoFyyXRPZ9++m2tJu3fHMcmO4sbb6gWihT5BVO3HjMrDuEG59Sr1N8IoHWE3V96OV
0fOiAlS4PdnMU17YOgk7QOB5BickjFHN2ZZt+aU/7rnb1G/WpdWraMHA2Jss16kUHalcHZpi3e8e
66MeuuOywZpQuMKmOnAnrpviUMReHc92dtA84RRdE+FWvRt+f4BUOw9OUbjT70QUMJAULnz5KIwb
siswCSaKP1u+bHpa52TvqgcAeaf4KdWSvpVepBclUL0esKttEnK4Ra97WrfDqTnpu+Im7NfLdB2/
ZM2e26CLUYC53JHdwnLMl1lLAj39oo9klkDuLx1iZZfx5p7umG9BBTETTthKICzI9gO7qcHt5qum
BG23X/uLrBDG5IDntpHOGLkrr5dwOdG/r5tZ8qZ5V7+Uj9k+2veHLmMXe5Olt9r4tLJ3XXgxXqM1
e+tEI2BJCVE7dkTSW5+i5RcKdZl66TPxi3P/1LFRMsrKgxSNnFRGVcnrCNIj7hIKVExDuuktTCag
1uZ2/C28jk/jxXoZ87pwqqZ5xy95MBhL1rIrMGbjl+GDZ6r1U/yYb8aDfBEvy7lAiQ+juGeq8dV/
RG/9w3iNXhu2zVO/EfWRtVSDk8WNkaJVsjc0TZD3Tpi8R/kGyALDBXuo7T4mQfhZbQHybfOS/GJE
Wg+lEDn9o/nTf6u6TdWctA7xSMOpP6tv+iNFzrC8qiS4GqTCdbO8lVCC3cVWs2EvH0lyHsdNNG4t
OcgjX32ovtNwP5YBZisE4Tdx/My670XaCq/FrX9Vr4jPBLDTEKmp3na66VgABLFL2TgAJm7xu0Em
durxtoKAKv0E7Af2mZnqsw7J05oPNaVwpEdHq/tGXaNlrlq79eQVndMo2/i5zkevQkLUv6BBPTJj
XxdGPg550TxhiGHXrYdC8stwr/SXRvJr5Ywgks6o3VM9s9jUD2jpzs1j6KN6im/a3T+G9s4pCHy8
K21csE99TanHWgEdBONAN4o8laSzzC8Lb4JaMD6vBVcYM/E3nm78auFBda1r+BV9oyHHkRPf6vKy
FG/M8+wYrujiCMt2JCRsocZ1qTInwsYYm0i2wgGh2MUPm6i422jSw2pdtX6PvJpzjs80/SXYNLvI
hx41M0GrQdx+KMo+Dw+F+mmpNkwXXUP5uaO3k9pn5LEM83oUI0HWO/lM0NHd1BRWriahKtrP+acU
41a7AxHwQJW6E2e3gmm5Pn8n4ROPTYMChoj083LjbLwaGN+464W9Mpy04ZRdkQM+ZB/auX5Vqvf8
dazt6iV5rM4KQxpyJfsb68Bq27nzg/R+4Uzyeqd+Tsj19OqGTivOyY/jNgtK5HQ8ncCtlvYC6tQK
TNJyiRcOEXQv0suQlvtIkkgAHh1xu/DU26BHvjCNzpdg+Yyqq/yoWR7kMvwdmT2VT8NjzHfrbfNF
OopPzUXmYbY6LPnpOuYYZII9X6cvAlSNO3ILzLQ35lvkB+B2fC7I7KvytEM6OOqL8WT63SVHiINL
2w1pE3o7e+zfzdBORF+QN4CTDfWprfeJ6ljsowk5dbMuSIPCJUSYEd8zthNzPzyW1/xHqJz5yBXO
dpYUEf6h+kx+08PMBpy5sK0/xwdk9ScAeQLqXM2RogC1//rdvFjUZOg76nthI8tBY9g5I14e37Hd
+uIDH7MpOrLo/M+EvMu0CrNxn4TphElsscVBCXQzvQqvuqM+o5TnCZD96MSKg1ITT2l3RGRphzsI
XhS5N3l2NaocfxJGB3aYJzSuKN4li4KtCm9S8zHk5DMOxRFFpUc7bUmvU9t6c/X7R/n9XxqL/UPL
2F87xv799DEm5W/15+nZf0dbmcbQ6J8MxsCAVnny8bdzMb7k/87FrH9jTSOLmvyX6dd/mKrN/8Pc
me3WjaTZ+olYIBkDyds9j5plSb4hZMvmPAbnpz/fzmx0Z9YpVKEvDnAujYRT3lvB4D+s9S3vH54U
aNCE67i36GfGLP81F1MMv8jOxd6hQTWQKvXfYzHp/EP55Bj4TNQC+AnS+9+MxW6u6b/1hMifBDiE
P6A8QA58bFN/79TCzkI7BETtGssY5K0nOw4lVqMiXzeEGI9XkxXoITaAw4qRDRLIHaYuSRaDyjC+
a9WvaRWM9i99w/3e61oPMyv9efxBUGThfWYB3Eyy7AupP7PajM6qasSw7NLILMvJlGgmHvJUkfCW
BbLdGLdlPWl1ebi3m9QmqmSOO2Cfdd3C/kLPhCUFUZM2yKKt5CU3SqxT1YzFizFdPT7ozi2LixXI
/IkUNm0fvXiBqxiVmXnsilx+y+DVWQiDVVq9kdYkiohU9t4cLCtUMmX3UlDyscT1BAaA0RTJlWw+
FjuaDLNdOAUzbVs+aawZ7dSn0TORRB5SgLFr/C9dW/7FTR1IuSPKOO7CoR+46km82IYDAXartiy7
8moQstGzDIrdF6tBe84Oy8j89FwgaV+2CEiL7r0YM9eDXw2T5ui2qjKIW2vXfDGjZLcTWyn2Oasf
8+/RUncDVGlrvHdQkrNFrMhQeV28Bm0CPMl67fr1/FPL0ex7DEf4kbubQSd15ctodx6sDSh3CB9y
XIZxpHyMMarGuRVPhN+uoaCT7UHiTmT9ShDlUieVspw2JQk7UEwKQ/hDghu+vmX3AFrkULRNsFtM
utxFXR8ia2JmLC56GMmaQVfsJPa2Nqj8GKvN7L3DdQJ6PITg3g7trioX7uzJ8C99LAShISfZDeB7
sR5aB29K6ZnGipqLk0fznkc4xFxvymSznUvH6p+Lwkev3fteQk2ux7lqH5RPTAsOpELeDks31Cra
kGKD3AHCcLFQYhnfjN1dDoc7e2uEBI/tQ1TsNjfQBRTMWMcBeg3Z+/4XUZ6ZPI5BiuyBzier59Uw
ziCIndQJ+x2WcOVthmDuRu53v7ssDrvUD4eTIN7G2qZ0GMq26Jk1TbeN60o4iSq35ZC54hWZkk2R
a7pCb4Ib13qlhjIsjgi4xviB0FyxcPqz1hq31VAo/A1l5EzfpYiRIS/1NPbPrHF5Oc+kU5ptoCNA
uOEgrWQ92rhsDkGYsB8mbnnOtxP5YVTdNtFphxD6yLge2MQgyxCspZ331u9LVAfoLehnHT75vJly
A9sayHMu0yu8FhRN+J4ify42wHnq+KTBqmKh7MCdkbAnSVlqPfx8dbpU6xyZMQ4b1qRcBaw/jQre
gsEO8LVMY5bMv7x4qtSPzpNjyx1Rqcx2VinCq0it7GZQ3TZJq1p9q/0FXAPlWOBnNNMomL1rzELQ
8tc5VsRqV7Nb6rpT0hOVW516y9MFy9x8KtSzXhISmKZ5bMX3Wsx0MyIwnb/2IPzpl7BwCP5tnE4v
664Ihvx1wAak8LdgBN3maOy7W+5p+BTailpAumz4DomPJncVCkmyYuBmih5xVgmtpLC84CGqZsN3
n/r1VzRRh7FkltbNzWkVCCJBlK0NGUsNc2ApXwqr9Hl6AOJRVCe2YsVKrpN41yBKuRhVQqhpP2MF
ex8DbbFOG2ywrYQCzu86sQA3NtApm5cGYBUlKpJJzAF9Jd8L1BebZnKmI4zpoD2HWdFfzGTSK0q6
bLkgsEKCljb0PiUWKbXX1eB02UqSE0CQlpMMTwuS/vcmipY7USEpc4ImOKscXawhzpZEAXbk95JV
Lv0/o4V1UiaTXvfA4FZxXVc71unWR7RY3UeGreGYJA7msSpvPXEY4b9/2UUGd6Di72LF8lOKSVOe
9OgwV6hL4qWcOiQjDDbmCu1i9M2fPWItTM7iAZpas03gkT2OzshWHj3qe+gAscckIOd6h/R2Usd+
aaF0hxxiQa6oW+PLBM8jV/M82j59Q6uuMo2rHxmCv/dsQlHHpKuJri52iPnZtSibCCzHfUkqSn2c
S5QBSG+lPV9D04NNX2MS9NmK4r9jBF2Hlr6Glo00QHdJ/1w5EDCPKLVt/ldKPM2iiXehiwa0j7OW
uURZF+V+Rvefbm0r1w/2Ask6g+JNE+e9oPtx/FUWYv5i2Roh6UmVq3BFt5Z5jVy8NYgqk7R7m5sx
+xapoWVeNYX2OiTTHsZFJOtrUzvzR1HOzXH0suYe2wb3QjQqdGxO/DR1uXXKkz66ID/g/pFDdW4k
wb7PUg4WsVYLT6RGgX2NVJuMa+KG8+NIzovZG6KRYKCTUnG2Z2F9oMphOtbLAANFr08G8ud1JAHp
lnRF+oPJ0Qg7nEm/g46+wqLVnjH6LnwCY8hiQqmj29m6+osVr13Sas9aYoVBwcshc7NhU8zwkebc
oCRteIltQdjbnGV2v6NbJF/EOR6SFFXnYqLssfVM+pyNKT6FOmW6IfBr4N9lAoQK139HF5R/kBSp
t/j/OTumSk5wyqMPezF0Gf0y3rlTPp/DEUd3ge/2KHNeIDh8k5OP842mleQjgE82ok+PNPsNgktm
W8ngPellwX3SaIQdmMv0yrQ9OyCv597IsLx/ytSXuNMqwCN20VqIZeqeE0os6jNi3PTensCyNpPw
z2O6oDwnl3Ff4B16TSwyucIiZPDopcGdHnOOZe86n8jfuAwQUTyHgbbHVTZkwbuLP4aOJSLOAZTd
scmonmS3iE1QieAOJ7z/Gen5V5bnzJXCzkMIKeW+dxBa1IXLSoLVxSMmMYwXCX32IhVjrMG1xP2A
wPAuT/DS12X+0CQS5zSlJp1fmGxCiqlV7cCT7ksvOAxZXJ65jK2NiOZ4P1TSJjkrItImjOdz6iiB
zLdo/HNQxclh8gbvxThA9zPb6AteO+/Rwkf75mZheYJbgJUnZAyOQ+BBlk6Nq0stO43T8C0ifO72
hUZw3pivrG3XeSFU8o7YCjpprOJs3EpgizqgJO36ZZ86db4RjfxQ3fAzDmd7H2kR7rw8TQ/GYUbR
tL2zyuzoZzfgjPdbpPKkv0eHtEhz7tvZ3QJs5yGLm1PeJfal7tgkBKJ4mJcxORqPTqtO0jtPFN2h
sdhILX5Y7403VheAuzdFOlB/5idNlDxwJgTLwgSKwt4LHS0eKtJS72QfRr+kF6TfBRSBJ69ALG2q
DkuPjudLGk41bTlvi4nLjnxSLNlx8VUuTvutkTnrQSUDvnz7AYdSxCeezLPvJta65KYhWYVECn+J
8YnRUZMAWG6KhRR3hOjFdyIcyEmtLMRH66ST6UPkI0tZTR0u8Zqa8CJCrc7V0s87XtYRK8sFV0uT
Y1EB+Q80BTJacCZrdzmWwYi1vdSv1L3pQ2cSm7dXn8cHYIq3JWAj53NR9+7W7YbqKudlQYZ1gy8K
C7HBKmwGcdd1U4ieJSFlovJKfDnxb8vS3X4RDu+daJzVc5caPPdqsKzPHl3BmeiN/q6F0Mc0e6n7
He9XRrPk8PyMZxbn0reLdY5N9pVj7a/bCfM26iUGu8R8bIouDmmHDGvgibA6oxEdLhMDdeLWqmul
qN0U5dAeIXf0y4UtD7UlSFG5umwL4ZsxfK4py+iHqApVMd2wdvzXuEdfHSf+2dRZ8jaYcaTCRt5Y
aVFeJ5453DzMxUppjlhJw10QMcu3jGAsY2PA2piOlW6T01isLFer79HQhLvRhQCJ58XeTcPgfqDQ
Ho62KXl36LLYRK5X/o47+y5L5Yy4cm6vRZl3m9jDCenKvtj5jZnOztLcd9JxnmoF2EfmmXcsgsV/
17F5LWOIBsjQgmUV5wygF98ON41VXipKr2Mkynxn2/ClSNeEUmKF8jle/HgfsEJ+dmTz3meFWuFU
CDc9FAYUXz0XzlQCMirbcmPiSRDAUbRPUZTmB+hQf+Rv0SzkqblrmsLnSxrDedMGBP/B6igByml7
60bBzbLObqoLi+m9H7vvTRDnZ5Ul+hRHheYhLz86tNhUhYtNamfF8sTHETbeRJD2phNLvSMly78A
S3HOJFM8dYNzQy7ATz46GYfYTd1n8gvrlzJBeBehs3zn+v1e4i3BFg5hRWpqG4j/m6bBLqY7X+wQ
vH9ywGYSiWnn9Cyrp7mqvU2V8123gqHppMPswQnAr/RDWVxxaMsNxUC7hqP5LD0iuCIh55PqCqZn
7a3/RYH8OxcsAhdnioFLMGC0Z8ZPxWCIv7N4jXsTg2vq4RUg7jxdRY1KzyXJFCC+xHKYF4bqZq4V
LYeLgDOri5CwOTS4a4w8xKgtAEedHBsgixv4xFg/cRf0Xoshq4s+ARDUV78es2Np9LgV0FCe6fKR
VFNm3I71WNAasVya4vlRpHX0SG6Y9YwgTu4X5JvnzsbaFYWiJKqLu3SN6PQVBGTwSSZV/ZgAjIFj
M9IiB0sBUWVW1keHe3AHn5MBl93FePLDjGVN3j9LM/80MoCG6NbZwCihwVtIwFexURFhWFjG7Ow+
byumnUE0PRFt6B24XNPjEhflK83u8DH7s/1AciNZCrIWWybsxb2JdXqaK4qQvBeMBRD+7U2JjNAj
qJXh6/Qm6QvegiqJv/suil+2zd6WR5PVLa+YbaRNfgJWLh+rqn+pnO7RaTPUoAQnnwN7aj4RNy4n
XjP9ARav/Eh6lmh5EtT3BG1O32oelrd6ELjKkIu7qzju+zPFwbemcpxtokx+LVKu3ZY++lPfMhv9
Gat3Dnpg8OSwr8AfnOEgMJu1abRLwhxPwvOwGgH4AQwuWQF1GVgwd95F4P13RlT6nQ5lwh7paIyA
RrT7jnv4VNv+fO3iFvQCO5NFudydEUAW9InVGtnsGW2mvHThLcsuq5l24KXfhHnYb+pIEOYDsxJa
SbglwPy1FmWz7aCMcEsxTkja7p4Le/y1tJqoWCeqy30SYRIXeGXWtQwweEvlwFLrHmTeO3vPlcO3
hPD4rVPfXio6mDbpLWwy8ftmH+K+eKkC/UgQBY4D3PhHd6ZGRvYMucwXBfsJYAh1FuIWdtpmVY30
9ZZtw1rzvIbNaqpY7t/yydex02o0nVHTHgFx5vs5EHdepW6PLCJi7difDcFohwh1P7muDHHddNCH
tE3aw+JlbHkbdFno68sj7/P+jIZ9flwCL3kMkWaegS7Qezpkm8VhrE58+PJUmJp4EFE3FJ7ui6qN
2AY2wk8n81amsvuXoCtzFgmJ9bIYUzzZNoY1P0NSoKJGfh+zeVmXdd5skjK0zpZ0DaZKWyeHxo+i
e4PhfI9V7gtnWAx0tiRdVNUeCzAjfmWeEJvQqTIMnQwIT3nRjkg+Kdpg2hDoxNAy2E08i2cYuyPV
Zi/fXX+pP/OlYRfmM2ncMLcx+xlA0UPb1mxxaYMGIHvZbfuWECnlRRk+DgafP2xvUWwzLEU0Yqkp
b7CNaYLrsMXN7XCyKaLXXVylGxuPwprWtTzltunfirSt14I65MFALNjnDgZJ21PhN17JIetWnX2m
wMO3kI1ZW6A/pJav0rON/eQw2DiQCC7FpuqLkjV3jwCCCpiGUZX5JU7s4SxHbe+ZZhHn2y/WaXTS
K3vcYVtitkH1hOmndJOSZNQoX34pnRGfk4R8v2aZsE/20QezlGhnQOpvc4eJHTqDoHhIwEayzYt7
5DWmnTdaqM82rp2LPwbJjpAxeuhqEf4WpOawT9KmhBiH79Cu++zg4m9dD4TdPaipTK7zXPKkTiWS
+3Iud7KOEU+HaviOix6RvVN5bJU6f76fvMV9Iyxu3JVuXL1I4mLJqLLzljQOdgZhnqj7ZhbznhcI
kikUfl86Fy6JYtAXNtjeso/SxwFnUv8r9NzlUkzLeHRjxjKrGsPU3isif5fkM6s1P1GrW3t/1S17
XigLw84qUfzqyPJJdhzHhpDmsPS3qbCsR2amzMFcPT6qdE6e44GZD1Nntbc7udx1MXkzsLDsZVNr
OEgY9OzHsV26swUd5Snul+kSZPhFcgAGqxG3JhamAfOrFWWsvkvehvDAcKrSt++megjWBQFQqN5S
LJE3kI5JvRaBzgIZMmxg6jFpY5eiEQbTnw5goFynJwWzG18JNeHtEQlhYebxYQa0fRw+3ui5W6uL
F4QswW3MmcH/550kLP8Ld1hW32a7zCYY6GjibnoZb/C01zi7qr4l9lPYmwHm+BaDQP8Me31qDiQP
IgLi8c23pPzmezeirV3cojtGaRzRHMXtFqsX2vjZG8wPXQB8ogztnU+I1PGLnjPJhkks4ytBECwg
3crf63nKzw3xPEdb3ehgsp2oohvN8CecFOrqAk8M4pT5E/qxe9eP1JvuLKkoLX969ns73xaYgX5V
8Iu+7MSR/DM85zs6Wev21AyPEsvKZeAhdmjcsR/4OlbfoopOHW6cuLcbb2CjPgHX1GRIr3rJwNix
jbXOwoUE9D7GiQoCZYVp7BGuE7J9Tid9qppWRPBh8A3d74UGylAnFB1DZJdvZpgmfCR9tSaCzAcG
sVxwztGfCIgzXS2+sjQdD5S2v/ykv1gpUVRMjX76LbQ0fuGYCLzWeVhwIiAIdBoE/eOyi9PMRu60
ZPAaALZkeml3mvOIlX9ALDX3eh3yZQDH+iYnLvSJlys1S408vzrVpHySQmk9EvXCvKwtXwaN9gTt
LYmZH/hWqJxg6X0UafMVQfZhWOE7VCBpvUP8XNzPTs1aWPKNU0Y0K8kwk1296J4tg9N7FVR+vh7D
DFUU3pgdznxaXoDdW6WL+neXO/kbEW0HV3FpasFYPO4Z6gxgmNZWlSS0/aVo2for53NuuC5ozNWe
a/t5kswjBH7MDcO069I11IG2sa0jHJDHBCY4nU/nc5Lt97aMpm9NLLpNa2t9G5jHa90y6WitJXlo
x7i+REqFV+0LvW0c+cQM/bVh17urLetVzSSDhX7DYh8SOs9TsgmSyX+wUv+MxWm6Y2zjc9LoRQnr
umbQDn52kgux9+pp66VMFHCW0QZh9zjWER0pQG17Jadx2BLxVjz5aeZ/dxwomaMbULlhtj7iejbf
xeCijQ5dl1ZbRSC3TPksspYw0jnD9d42I/njbXMIF3KQQWeRrmqNwYPGk3rWXhFiI8u8+1IFeMbw
hj7Zqkf5VqfjUyV5KMfFd1axjLpvIcHwK1ohnLzZ7ZKVGSiawgEMO6oCM0WIqzdZkYjeQodyzcGe
i3Q11eG4T2uDzbvHPLpKYvnddxiwVjMSiBF82apxSuuHYSTwqD2rJUmSA9wHjNEquzYPEeiLPakE
6dUP1fgSOQFUJsw/KGVFwhRt1mJHeNsf93l8iIAkPox+3G9x8rSHlPb4hUVUta8Z2J064SWHLiAf
hAWaOhYOw+CQCO1Rw+CZfCbSEuYwe+YivLTEBZ76gWKy5GP9WnwPPR4+7TQPPbNi04QH0omC7QSA
+WmqYu61tNc7KxnDV5TfTGpTwInLTHTr2lla+MOIQxFJWSo4m1x09BIDT8Iwk7tu/sDyhVJdITjO
BKiEI5KhYklnlNOOvaZC1qje0lpT21ntymVZc2UJxtClKP27PFNutK0TJNRRZT68TlSPvEhIx518
YLs+b5WtnJgiQSNkzG1678EWPpcDNoRyFUaAdcuyvpYtSvTQ7u+kmz2HoJoelAmdMwOJ0GNy1hUg
rqrkjrluvPaaPnnp6hnLb+7hHMezlG2F30AS6Jmu405LXpKheyYysbgnIri744NQHxknpNbOpwFG
gmK6CUOh4q0/V/shASMYdKRoDTWmWvRGdPDsqa7+UJQP5BnITze2mHgy8pieiIoAHdj5MEowdh0s
vK4Xti4YE/1eMJkN4h/W3H8Sr52BKcOh+43BVBqtA6Hj+06jzFI37ltd8yrEE6TYyVWgBrIbyp6+
KdgsNnjA1lXoNhj+rnJnTB9xiyLZiKiEDn7jPsKcGH82hBZCpwsspmfte+DSjKxs1TSM3c2PJfbG
I+3dzDCSIskL8kdsaQ95raqrq6j2ARKiuOo14nqa1XnautjfEJ3xgxjetG3RJjhlxwUpdlm4SIUW
EdY1WaO6eErJhNSPQSbFC429lpeyqPTbnHphm6ybaCirteG16aAtmlSydkHUdT+LrmeiYrkjOxhf
pR4IDFIh1HvZ9JBRMYvJ5gDWrKbBkq1jtqpP3J/YzQOWtJ2Ll14ODnUhQa5PwOzcdtMX3hjtpsoZ
692kCDZcB4nq7BWrjJFg4Bx/bzS64sl0RArujNVVr1XLG55JZUUu/TSXD2ziyl016ehksQaLjklT
JqTrTUbPG9Iq/O+9xCqHsHDkzyVRzmvePXp/+0W/9V2EvHSx/BPTsf6RK5P5guOjyLMKt0Gx0+TP
1mzin54KHod68X7MLIe2bjw667b0H/C+MocsEz/fGHYdT0mhxchDEM4Xp1qAipSOES+W65Zmt4Qs
O+q8lf1F5WH1qyrl+GgPiqd+oGMbj1boqcc2i+R7Eo/CPvZpnT6mNLBohggyReKY+zHE7qAa7uQ4
xAuWtLgJXjLpt0x1gJQR2ygtBFBjHxqzlQG2+DWEluCB+5f2NZ8EXyI4SyY7upNkmJq4s5hI4QB7
9poFAFHqSXt4jQPTWsSEyyj+2Vmyp0mzOD0KvgYtiql+u0Mk04OWfK+LcIf7YY6SfRZSmh2cwZQf
My+vnc4yxGRFp1DqVdDuEAb0ScXKPRmYnFrDS6ItteMLc8+dZbfow0CV6Nz9kiMX+u1KVG0w7uj7
moOPl+5O0Socp27sf1DyZutFtLcts8k3kGY7KIQxcimVtfBimBZXywils5HLtUpSuW5dSc7kIObf
AS+C58INWheOVadf4YHJR0x2+DHgzrws4+i/2U1YbQMrAQBGPG6zDuEGXwDZQHpgX/2zUjXskbTE
lKJ7Me7nhlUtq3cFXhsM0YUgAJ+pV8PkF6c7IyBvGMXXYJriMDQsp7LRvMmh5zIVzUlVDYZ4U5jm
pZvqeoWDffrN1NPeGHMrr0AIflTV9BnVpjon2nGQaaoOpaMPmiKEUrZKIqpdbmh7ncUUm27aMRJu
R32yw8HfNyWP7DhQ9RacorWPAf9xnif3EFuaQPRo4giTpeFAZOjKjXaQLbhUBteEp/JYeM5bPsXu
d2zazo8UcNwOn238Mg2zvgta9Gt1wC6lKUO9Gch2PXhLmr142bAc2c08U3a7iOFzb9yjSeBXnCz+
FV8yW6x+gKIgEuEfOP3ec1929qtGmProV71+wwrNazaBn7zprRoTdTSgYUgaCDNcUfYdqhkyA9jR
vvm1yV6iNp6utjuRV3wbhQstXrmR3JcbPPPUF+xnEbPRs7pZ47EzFORUBmngspTpsGPfxtOLVhXe
qv5kj573bOW9WhML9hQ29tc0RyPor4Shg8O09VTaCyxGoQLWi4mzVRXMMziaYs2zW6IKYRDXsHVb
2Y59NoxFNxkB4wdj6/iYYZyn4xaN3i1cXuuJS/dbNobLrvPwlUd4N2+XY7TyB+0+JZ1TrbVkVDN7
wgNIM2BLoLS5PXQZydAVYgCt4xo2keDxioAyc1sKzf4ljq+t07hbBks/WkEePKvqylnnfgvqvRtY
7s54A6pCmQOPl3tgVa0gElHE5xzE+95d/KfZD4MtXA7Ajhrrlej7b3GeJ7+7anJ8RKlD+xUMk3tz
AVc/pmYRzyNXwC0h2HkZym74jU5h+t0ElXcoLEAPrPiepOgbkB3hdLFcHrMgcp8i13lIvV69JkG4
5a0AE9UV+TELA+SOaBt9t0FxyL8BUgr8xHtWUc3GUuhPhCWy1c3N+pSmM+6cfPo5Z/Hn4AmGblDk
oInm2YuWusJyZpoH5pbDuKtbiovQOJfIx6W9laQtnYNpQkXcyErsblNYYgFYsSa8Pw/EqwM1GjzD
NnhiFzBNkABtCTopE1V8zqL03Y/JRFojEem+ZVXO5Flm6oWjgRyxkRkYWmIOsogbA2gq/6Rh8S49
+jGGfsolZWFBAF+g6SToCJLmUAiAxU0AWw/2aXANZCAemiLdQ+5tN7Owx09OvbVZqNCe04og8S5A
cRKP/F0/DscDLCtYH30nPyd2BgctbmSeARAtPu2yfo6sLH5mVTS+KGb0x8SECO67gQqhyXC8KJBZ
mNOS0n2rTJYc0jx4t02oT14YyHNbDRIrcxT/YvrBPDYurMxZ8xIqWa5Uo4q/KklUHKLyYikvPgTO
fZe1x8rhmcVML7P7yYoWc0GFo3dRgvN9ZxKs32WWpLilsalxylhXmaV55rSEH10H9HwVd7G4b3vd
Mc6TLot7S8QA3lgeH4LF9Y7OjeOaWVIfiONO17VIu4vWSZ98u2UQn+wlwl/jt2qf1ZHZmsDFL9Z1
7RVGiwr3LesWcoMam0CKzMtiYv6Q9UQNIEuJxZKFaSo3gwvm6LQ0KDd2bEiQgWtvueRuitIZJmAL
M2LRIvlIbabZuAWtKRn3XZk43e/C77H8hQ7qptU45036qIEJd/gEG/XiVajyNkDpe8BIA02N/U1i
9fYfHW+OxMUC20CnznJ3SLYBIep8ULcLQLxU0aSsl1HATr72hKKXZ1kISJnY5PErtFlcdD+62ZXW
PVqyPHpklTtCQ2ik7H7OMhgyZGCJZRXvi9WEuCocH8gjym7m8ja0IKLsvfgzqG0n+x2D8QJ46LCK
4XlaDooK9tSrZilWc81YQw5NsdGWWe5Kd1rWto/yOmG4/Mw8Bsq3g7TwnLflfGfzzB9i37TxcQ6L
oNl0DuqZKaijrdMU3i7sUb0PiR1seluGzx3iX8J0mSmiwwGzdElZlf9mltR+9/QsPpWlco/hmauz
TZnO0y8mFPPXUo/OqcNu/Tk4ovNOY1HV+UM102ztSmtI5WmqGs7cbJT7VScxkYYVxgQPZRQrm7BD
zBlmFvgINc6/dUy7NEkJgXyai1aAURoCtZ1YH2Hr8JWz63x6oiLq64PiXTJti6pVvAp71g1PnR26
v/1JD8cWSNQhm8g9AGfRziEjCoSYFfRNxmyPql6m7hxp0r/6NUsJkMAqqato0xVpCv8J1EXivveN
A715PZHpB7dHtjHTNPh7bT+8WJmuctI6HTga21LMXt88wIWZyfZJc2DqNCDA9r07COpedvKDIAvg
940JJbbvd/2TdGtbpMgLbYVmH51IxMg/7gFX8MXESbWfoyl/81rX+Juu7iez8bxwvGOkPZIP45VF
jV9HtB30lOg7i4Tho6wWLwUiE6IsEAFTpHnjeCGL5m01yyJ643LMszdjaL5sW5r8EExze+MMVmF1
GIfAYa5QWjC4VwQjR7wzLSEiAln8qh3u05HAvhc0RKLDKVCHg/Vn3Nn/Azn2v00E+f9RlK0RMv8b
UfZn/pUMv/6e93H7K3+Ksj1YBcpDV22zthFMX/8bVuC5/4A1oFFY34BGjGP/R5Tt/QOdqiAQGCAB
wzrt8Zf+C1Zg2f+AbUDUZ6AVkdkeAXPB/0aX/XejrkcqUiD5KYFvE/dEtOJNtP0X+2wyT3OiTWdv
qDQC/VRRj61Rn8Eoy7EQEJWXnJ3gP8QL30gI/2MO5mf6jkABzrib4DY+4D+ZhEMo7SVqT7biTUko
X87SYC7dbvuXX8O/ACJ4//LHSKVsx6PS1n+AGv7y0ZywBqc1xvbmxsp3ya4X4QEi44SdH5xM8lFl
b1l+qJFG5qdm2TZkI8Eey9jZEYZ0bF4xmlreSed3tbUJAQR36w5HlcOKZu1L1jXrpeaWpa3e0CNQ
weYUi84WjYB/ce5wonvVdhzON9luu9L4d0igKtbpZ/YlPkEqwHm1rK0N7gmJOlbxn/PPZkSjvWEa
K7EOa3eTLGcvuEDeWkBhTiN116bOtt7A0GQT/pnV8zeMxV+xFf/XOeB3wmUJBwN6hlTuzT7+ly9r
bHmbOwPngGBhwJbZso1H+EVQ9Z4yladrtUTTel7047//Jf2r35H0nABloqe1FP/0Y/OyhtcS8WPB
Q047ugT6/8DU/8H8Lv5u1P7zxHmuyweD8HEzH/z90w3GnSd44gtKFKBPm8bbyHIfm+sYVJjNQCqt
ahCcuv0sym8mv3PUfVHd0LY7n+M/o2BfT6tWHh00r4CHHtrgjcCDdWnfe+7J8Sh775OBldESHqfx
YxavumBMNnxE/d2U/RjK//D8/MuPQwCzlnx17u0p+vvHaefYmwoPZmDkrx19j9oDCEa6i6PLONvY
+vBWpzfndr7GJbeZqmClxodU8UdOMiJFf9/X94W9i5tzvnyq5LcVH4dGbnIPeqahp7zkrdnW45GM
17jfeOldQJqZgL7X3pZJj7pHnMZbrD/++9Pw9/S5P39NvvZs7kIOoeP/08WAUSNEoq2X/8PemSw3
jiTr+lWunT3agMC8uBsSJETNSuW8gSknzPOMp78fVH2qREgUrLi+1m3ZXWVVCCIQ4eHh/g9OAmNh
o5bTnoL+wGXQQ+Wo7dgtpbay7pVZ/2AZjGy6ZrZOkEacbTGXqo41USb0ifIb1PnwKQlj7zbQNdDK
BWdoCcYqjNuLHJlekNRq4FrYqr3/2vMiX/wEDdMlw9B1hL3xDz/+nDkVRrPKjMFB3pR6jLhW62qH
ttDPfmzkFYe/t8ayTKr1kIDY7vbidTXJbOUMMLZjhcCccEqRLRPHNS8HJtXL3f79N5uftnwzLB5x
bGShcnmft/+LqDIWeOoInYFEo16jLAz2GmTYJhU6CgJJ9Rl3GHyoa3qT1sqWfyOwcH6amq0YOoes
vjjXhmEo0Y/CKoVKBTR7DevEsTP8lTPmjVE42G2DfajImE4uFiw4OJFpvKMTNNTJ26yknK+p48r6
eHYpXEyjLpu2zVkGi0t+PuleTGMcqnmmtvSt4QrsLJpM4IaCndoqsLopyaPHfJdJMWjIgX6z1PQr
QfqNs0GHmKVpBE6NdGUhdzHZPXVNEEUOd9S5jfxUNkBj5LEDUl6P46Wv4yloViujvhEMdIXsAJNX
mVGXmQk1MuBpiT+B3BtiNxAKFWwb4DpCLLTBKdJ6xeb91frmiERVDDhp+MvyHCpeTrNSxj5eIZMT
5XRGNPps3Og8OLtTqmwLiVbbFGHx8/6gb2zIZ8kqfWbH8Z/5R70YtPBSaDjdMDqpcqdXyF34Bto/
nZ3/GXG1OGMsELzzvmczzsJZL8fytD6Q4pixaGns+zGUdvmAcpARITAySsrKFnzrzRhJxkRMFkSb
xXR6TZj4CQvEidtP3Sh6etA5XZGRnuQET/X9V3trJxo61DVh8F8C6fGrqbI/0O3jziRCgK4CHhM6
KiBY3h/l9SsJWTUVFTKkhrSlvYjUrT/1vowMsQODVtvpyfeui3+MOFtoQg1XTqZXsRN5M2zibc3S
NUPjdDp+o7C01bavwY7aGscf1J7+AvM3hCJi+fNY24iPK9Ohnp3GjeDy/ddU5nzoKOAwtkHdUJgI
aRO4F9EzGCFL0mSYE4zw51QhVBvB0hyATTp1DrBFLiFIIC0AGBNjJ6ps1VR/AgKwtjle7Uh+hy3j
wasjnk9muviq3gCsuO4r2emn5pdgd+wKWXNHL3ZjAaQulOjWnPHqpKMkAvgzwnpdfOKotKZ06PD9
UPHy2MzYnL60H/CHg+RkazjiheIhbHOsQfXSorSs/ck6myoRkpQrv2QeafERwI7r3P7QmEbRd3G4
yBgYKKYJgh2ESbsL02ZmxOFkHpUgNS39bq4wUKVQrb0tIzg09NKuk61LPL1vJa0LVpLOV4cAF04u
iTRJVVkjHi8OASTX6CEq0QQIq/DpmgRzNN6WCECWfYW/rAgu0yL48/4caK+2tU1l2Ba4dHE54La7
WIjCN7BGCa3RkZUcsuyfjguC73/Ni9/sGbQL9A0sCg8WerDD4tCePqfGrRbfyvX3pPvctgchfQ8Q
ZZoNmorNQzgLQvUXPuKw2ISZmQu2PdZ/A4NHMUND3SZ59AKYJbtCHHL/czR+6wKKkQ99fDPUd++/
mvIc/46/L5nunPjB2SZ51hcrbZIMJYJ9w3FTXWjypcTt09R/jdZ9Sn+3qr+VGXBf484bP+bJlWdx
a/2Isgld3zTgCqPfVv1nBWSyXz5oYBfC5qvRuo351SouMq61uQttd7T3ZemCu4DV3zlFsoUOiG2Y
vysxHex3VXPI673e773okKjXrOysfZD8XyK56cSVWjzl2Q2aU9+G+EKlrGU4rfGgKmgkOOrX4Vsi
9lgIdsFjktwChdHba9QIDB3VAj34OoRfuwmAPm25x0k7qIjdhNiVwZaDSLgbP8yA7mkj90CIG1BE
9w3OGChDl59yRJvpBmUf+58RHJPwQ+YhXu/i2uJFjvhk0hOV74PplnQcLhFdoXrCVc8BKco1W1ev
AIRbOmxHdIOoM/efTO+xbLeWeW12LumLZB3mVBSAQWleASHEl7D7BrVvgJEBKqpBSs5BafBax7O3
vZPFPo3RlNgUMNikS3hQEfxm5T7w4n3YHKYOh+IfQ7bDahg4hzxdaNXeTFG6QI9DQQPbUp9k46Y8
4KUsYH92O2+4QnRR0dGYOwwzdHrlhH8dMFlTJnue0pIsc+U9PjQsTqc0Q7HbCXKV3puCjkflRztf
SlEoTjBcIK6vnIlvbVGD/Fe3KOlolrK4UYB3ziv8wTh5+T/btKPfYSXwXVa2y3NVaLldyMxklAM4
mRR5EQpmTEUJTXF0+u4O+BV8SkNg5zMrY0w/EUa05O9F9XFsPwzaL1X7XcN46xCUgt4m5ENQO5At
MprPUPY6p7V2EPiacKfbbj8jv4OtUjuG9TWCL521u677GjzMnbIP0lVaIzezwQ3wgUuLJjYtaSAi
Qf6leZOCnTf2wVVz0+gORNach5db2wUgcVs+CpSpkq2BkEvoYNGQP1BSyDGVVVz/tkuui/YiVfd2
ujkg05Rlm+Rn13y0wscMMY/xz7T35R1dOwRxYOCy6Sm5b0YcsPsw2cr6l2L6CTNL965qdEA6xxpv
Q3g8NSyer1V1WwQXQgFZ7QzdIxUBy9xgStYMbjs5XX+DAcKEaxA0yXKvWZd1/Y3ObfPgTV/y5FOq
DRuNXdYp3y34003aXzbo13eoMRrSE7hzrcDPjHIYaMSqvO/Sy7y9MGl2jr/e/+Kvci3ujBSyqXEQ
Iuf/PV7KTd4kZglfy+mNqHT0sPupV8hnSbp2NXn0j//9aIrCGYM8hsWdY7G6hJFpXQ1uCNVqqPsa
Vby+RPoGhyHFyWAKvz/a6xsdJV9qUZaNDAY71l7kxlVcz9X5cYSmZ9FoTwHD+yroYbCkcHRYeUZs
DrCl8AaplUdQA/rK8TPP3mI3kSaTy+qKxfw+l0VeXDsis8iDNuZ9B8yjtnESgkgTdr2ya9/4hgIB
C2EAlZ8ndXHECbwnVQ0ooZOauNBPlTmzkGA+KB4GCFhwrEzr6xxlHos6DvRQnZrDImOKytxO2w6x
wyo3QFVJl7ZMhYuLCJpfmeNlYKVNKyhWYu7yJVGM1yhmU5GnIA+IYhlzCw+vXehwjpr134q8hzJq
3YjpR1mH0soLLu8EDMUwgpRYJSOGoHO8JyKsCXwQ2lScFbu94eQrYkAdRml/mtu7wrvswsox1XDc
v79el8fKXLC3eDXK9iqp3/N94cVqwYNIFeBKa/gwBMEybdH+xxSGPhb8cLPHLkwyV4Z8tUUshYPM
1rmIkAFzK19sETWQEYPocKst9ILmqVTdQDZyzB47i1aKd9jXbmJafW7blkgHT8q/XLoMb3P7sSi5
kHhyBzue6hBzt1yK7dyxYb1gpgnsPiejqUbKAM1kf3h/gl+vIZ1uD+cndSTS3OW5LVTdAOuNth2G
bu1OBiSK6zfQV+RydrRzp5Uz+9X35IHsEYwVqB/TTFq8HFTRZiK9RFfQGiqgN+gRmuBPnRL2wbYq
2j9xmocra/e5YPMy5FhCJSGhFEBqjtyQvtgn8MokBa/h1Mmt+ync01Hdyd61VX0yS5TXKmkjF+Rx
4IYqIEE2AmugdNJr/oJm5dR/j+P9JCFqhozf96D7RHOdlvA+BE2gF9dtfsOfYx7tepuLKManqAHy
z9rFfat84hmQOXiADpmejBdPTf5VCa8sxbue8k//8lvynqZFeYA0bC4oL94TbwPa0Vac4dJUPXp9
JW3LQoNxNiBrpxuFurJQX8UEKissmrm5YdvUC+Zv/WJvDn0xGgP2BkADuJyB3OJYtwFjFmKXJMmf
ScXcspbD+y7T7t9/0TdHVhielFOdi1jHI08K0LomL3FXj+LfwaD0OxPnXIyOAslFhn2PMwAOXyBs
7ZWBX+2W+ZUp01HH5sjWxCI0tCKMa7WMQnqHsjvKPlS10OQKNGI1VKRrRd5XLQKLuWVeFW2uiFAJ
XeyWREcKXW8mPNiRrOyq2sHewbhIawyRemO8xTdsn9lddkv7yneMpM4dSHEru+e5YH28e+iP0KWk
BsxvoUVyPNlqYepDWg1YqQFiSBFQkiUQfp+UjhxRoMethTsZvOKFrPgfO4meJn3P8KAhFZglBxb8
hAGLJ8fgRndjDCAK6SoBuQ/CCYAxNkj2GNAvwmBCNu7t8sB1m9shtNhW8YB7ADyJ9l75REsEBU02
E3+yCbFB3+Is2qETNSWf+3DfQNAiD9moBYNdezwaUS2EPlbW/FufRJ+/PnGE1iEV/uPZ6CLFwvBY
7ygO34bKAPpPT5urhOsBbB1l22fyBg0D3al8/SFvagg5ehCsfJJltjHfd8ihaO3LqJqhOXb8G2RP
D+EJkaArXSJtJsSmBgtpyu6zOZg+9FOkRX1p//6We73yOYR1SxfP3Vri6PGYiQUYqsFd1ZmayWlb
ZEBh6SBKoFGs0OSVU4LWAo87WnQqBShKuAAXGJYD6ni4PmthJkp948gP6s/8A7FF/owyiTHuYv8B
joI37vhL6WcGhYMmY4WX/HVHKabeDHgmYxavbeRP0xUOMZmjpE6Kuo7+iz/b4Utr3wGciUrXUhBK
bAjYcPXUp5kEzRKStkKn8HlA5R4GYFLtMvEhH78NCHLi7AIJJKdTKW1Tect1hT8BgcIgglQbtRvs
RurUiQIHuFSpUxPY6WKLj4uVOWZ7MfP0kMdXL6TQrSkwBHuI66XuetEWGsOcC3swJTbZvXo33TeQ
IaNN8tH8ggovuIAApWDpQsku0Bu2NVfzf2UWVECXivB0a3PR6rZ0JSg1iUfDd3LjAlJpYt8W+r7C
FCbaNliHyIei3jeKm8lQ5W8RnsTcprQh3Lj8TWQTEDeYhDs2B5TqZtXLfh99r6M71b9EkDbcoD0b
XIvb4Wv/B2vM78KVrrPfyKB1sb7z9Tt0X/rxOlcb0ML7GK3N8SeyE0X8M0wfUuieSA7fAx7zlUsw
Y0iL4wVl/wpuppUI/epomBfOrOZny2Ss9MaOF46UKGCWvImFU2N7VtsFHGmTUouKrbYyqMHlhETe
NjSF76D9ZBze3yWvc8fn4UF9zK0HIC7zun5xJoZ6PkAkVRpHl7NdjukULHynHztXgnTK19LpsHSQ
8wDf0rbv0vTfXgkY36BBTyXG1CxK6MfjK7xwZFQ+Sw3P7jQIGrCi7SOEZmoV2bAy2Ks4REpO+UXn
bJLncLSICXiGmY1Zw6KLtMq/qEfvhrr5voCat1HH5MlvWAzPZvDvT7KYL2+L4MC4QHgszkWLAv3x
S6ZxWFZA5hsnjcCEKh1GvloG1hTdQ80laqdXoa7OyARlS1d/uGsSfIilLlS2dC4nJyVN2+VJcIV8
f+1krfgNAta6JG8TiMnrHT6noUTVL2y8bTNrvb7/81/PGikEi3NO7jUZ6NPxr4dtJDrJxu2hk8qr
Sm+hWoHB7MkZ2zqZqcX5lz5auXTPX+J4xhhTIJo1Axx021qcWjArrRoduJI0rUSlVh9cw2gvu1Jc
0V6RCKvpGgjq1XmhgmygwmwLxRRcUBdv2WG+SGEDoBLliOYykX4kaFZZfSvd9mP58d/O6NyhAdw1
L0PFlhfrMMzzrjbDKnckziK3lKmRoRRCnEFq3WydzLftS9LibOVIfD2prD1Z4QQWlkEBcnEntsOZ
Xpjl0DdFV0J3q3eAYGQ38cQIVR6ZtQgzsfff9HX6obJg5kokDWoagta8NV7El0yvFbRj4txRhg5N
5obaX99RaTQmTOQzASq4MfBqR/oEY5MWM/bM6oNtp8T/OsyizDpjp7im2ppY3uPgJSFMUKr4XMYC
vSQoojj3IlYYpluvxMCgZAkPBqrG+vTw/hS8XljHIy9mHYZca6JAw8imYw6Wt+uwWIY2qZs7P1qZ
7teHyfFYi21TUBU2CWepU5fS99Hiqh+0KuBEf6M2t1NzrYmo3Cs6zbn331F7tV0Zl7BKKKDdCw7z
+CunIRTdog0ozSGIum3HGs6glPkruexbM0lazxWDgwKs4mKL+pOOGXsgMgdK7+zpYUBZ6NFx80P4
gsEaBOCNpWtrYH9YuKqps08XR1MEiNuectjO0ZD8DI34D3QBeDuKd9NzcuReucvJqYPENA/0A/0L
GpSH96dVvM4q55+gEwBVpIfBGx7Pq1/RQuRwRP+j+14Ec5E7MwO66VF2DQsa/YyqC69ydPA2jaY8
aaMEO5ryPPpeuFADgL9Gz9HaMkS1a1sdrduInNOanWMDCfA02oj/+oTlByP/wkLj6sW0Hf/gVtUj
VQGs6gSRdFd0yJT6WrE3qthJjHFPparHkQlLpffn6dXC0Oj6Ug0CIkshXDcWOZQlefCi6ih2Zvbs
HmXB71I/bG3N/KJiQX3OYEhEoB3NTZ4azfEr5p4FDawOYjj01WzBGtNpiJVvbYGIHN3Uf/tmoBYR
nebyxgJ8BQAGTST3VUAbAj3FH1WJy3Zh2S7EVidTUEn894PNODByUXWuty/ezKtbGJvQQB1Kl7ih
Gq7uad0GQYp0M4TGn/cHe3UYQaYxqe2Tj3HeasvdNUoDUDPYrQ7SlRSdIpTzS9t6mmmPSmp2hzTo
jZUopayNuTiMJAS7zC6kGmJ5IBJQWHDzAnX7OGtl7ObR1Z8GmssYHMSKMWzxacUDVtiXMan7NkPm
YeJyZuBtfmV6FkoTqrmCJnmVaTEntPCp09DGMeQlfGwYoYpTjkSeobAk7HLU5E40P8rcQ/+1xT8y
Du6tpC9Wosz8WY9yLSA3mHNrJFysMtijxws6HQxIfCJB+I2NdEik6Qcs+rXS/3Nz859RLKpBqoF+
0QzxnxfyEuNkgQjyhUCJMk6CYi+HOXDbgMq0nPYPsJqKH9BlH2CmKRejhIZWayu/6rj9OmrTVRCg
qST1UzFL3zwReItDj5XrplDUx7qCW/L+yjw+RP/6pbCwSRIo17HMF9EEfd6q96QA7/PCuFHt9LYp
Mb1vaz86FNxxbfVbEPrXoTFqK59fOf4SjCyonlNMn4XkoW0uK+lB5mstnSD2RNhcRLDOMRAcL6oy
SfaIZgtXBqtc6+B8PcUPd+MQ7EJEGvNDplfVd7+fPr8/EYvL4fPvMWzqJ/OxDqJRXxy4QyT1poze
s4NkieGoJe4aliP5ZrWza6rtfp67U2N/BQ+DxSd6kyv79Xi7/nd4ikYanAuy5CWuMfRanCoihu9q
sAbQij9KSGVOknwPVQ5WcycNKyMeb8D/HZFbmk4rVX11USsG9PNoKUTwLYS/LTJ7uMMGZcotZOyC
Ub0oOzRMYNL/teL+PyXofxAkfLHmnKfm6f/8zpqwGW+f0t//939unpIn5Lafjnwa5n/lH58GCtgq
6QSwPoxC2TB/+TTY9n848QHA03girjyXFP/r02D+57lXSzkD7WhbUWaQ+H8pQfJ/LJ1ay8wlwt5h
zk/+lYGpON6vf7naGRZx4jhiZp0ZJFPsqQckI0KU3RFP2SCwm34wxxbTUhu5ccAWQvpiDB0mTBUK
MbReyvgw+ZbyMExSjgpgU6GOhMhe0qMKiXxSipZq0DTixisU66lo6/4QyOis7DwrzbajMsv9aH3Y
hAhGI1/wYtrv/4rDL0ktz6C0f8LzP6+yqP/YaW0DrWypHybku5sRXfTftYk2/sbTJW2gIDjjNQ3U
FLBjUWv92q8KjFDxticDGoK2+I3GkfV5SinbbNpyiCzk+xqa1hkK2zfIdotvvWRZt1DwrO9868QN
QhWLHLUY0icLUVlsbbq0/Db2jbVvTVn60naWdj2h+7MSXY/D+t9vuCxf9H2DmrUe6QeU1hNzo6EX
/1NoGaVQ+I/Sj0jNky/6NJmU8X3bAnIPx6BfiSv60RH7z9iLo3XQs6bsrXw6YJ8t3ZM6K99wMPe+
dkOJc8/7n/A4Cf5njDmKvrhhe1Ix6EbdTywudfhpqvjGhZUkP5qjHiDfHA7JyjXsuWn0xlpZFmWy
iH551GmoxTN7f0wsDrBTq+RPTSWs+WZkjhdF1HLTNeRewuXLNu9ie/Agfle+/MmyS5k2SGv9QF6k
Q6UmpmRtNRrYyKoQVB4kuR53Guq1vxSUiq69IYnzlTk6sWGXlY9cDgLNR/PHnULdzezpEiH9FSPP
U4+e//6L6W+rvhLeODXuSBXBD7ILJS5WVu6pRy/S1bipUHHp28b1RHmnyMEHuV07Yk89Whz/ajso
1ShQS351HQNQLh01J0j/ze18I6KcevIiNpra6CPaypNByuyDCTH2rFpJ0E49ehmrjATsU5o3rsB6
TKjIScitc9avXpYWYjGIycQtCxdeGaPeCPLGuLJtTvzqpQVqmqVhSvWkdu1SfQhE9LvytPMmxFxs
fZRKmynLkbXOLftHTgbvG+XN+xNyInLNvNqXyzobektD9okFgq0HyoyTiVqhSOqPQ5n5K1fBUzMz
j/1i6wwtVUMvZYwm6NCR0LXSflLtPj3zm87Dvnh8EqGg29usxHS0MRxFRwGkGqIn70/QqR+/2JyZ
bSWaEscN6m3I8VrIH+AFct6jF5uzTrS0RmiMXH+AV+Dj/zJp5eN5z15sT4SiKyUZuEeYon5MC92J
Vqlsp2ZksT0tKst9hzyWi463k8P9raVqZbLnBf3GybOkHk5SSD+sSQkqAPG+eGmsXHhVbH9OOtSb
TV+PPvgIV63g+E+8h7E4tCsU3+JgYlf1aYXTtY+m7lpX/tSjFxtWQ4nLF77PFHFZynqaP8EqeOjE
FC02LMIvCC3YVe0GmOVaGEniUnjWklkyC9LC00RY1bVLff9zI3df4RWttHtO5C7LWtoYaJ5pNUXt
mkGk71VNjzHi9LJDaOMhbKJafHHeKyw2ayQ63GByjxiMNARCEmhptaY0rKzOU191sV+DrDdSVM05
l0qEYL3fffZfzYiTnPNTT17sVs9GRmgEbOqWokLg2hu+pDiynJcUGYv9WmRhkpYNk5II/O2jwk20
NWjiid+9LBxgkJYFSlHWbqXLFUYqmo1qApYQZ31NfbFBlTZQR6CBtWtM1hVa526CW8t5j15s0CFH
bAIBPRaKjlu4YeSXVQ6f6byHL7Zo0LfJmIOxcWW721pG64xIkp/36MVRWvuB33ddO7udpp/tUvtR
IMx/3qPnb/ziGC1rXWToidWugGkeW9a2Emsd5lPLZLEtUTvMkaTmQ8YIPBSYZIzG/rwfvdiSeaJn
QVATs6xMPYA/2NXjh5Unz6vsjbNIX+xJKbXUIctZ251qqtRMPRIj8txt3wfJgzyq9jU0w1kioyvp
u8VBpN0pUCwuzMaX8dcZu7hFudHXv7bWYH0LUgPvY5QdndhWzPsc0Vt8U8PCfMKUQPoQom55IQ1G
9EnGYAb9ylnzEy3YQbG7w6Qi9OUDgN5XZZxA0SqDiyIIe3kTykr6a1Yl3NfxOF70AjLIICEfK1Fe
tjbY9WGlUUft7zDRERPsrRqcclQI8+NgYMqMf4T8QRqNvIE8IjUfBMqcmNbmRn9ehqMvQo/cYS5m
gw90kchEBh27kco4b7ku+/h1qiClhMCpW9jWB3wuP6CTdOajF3EHbW+J/jnL1QsPsUgcdJGclUX1
9ppagtWMxPeaAnUvdyogGOth+wObp/PmWltEHaXIUygSSe1GcYY4fR3XG9trH8/74Yu4Y6L1PiHs
VLtq7l3lWniZC++8M3vJapkKdEbTLGONtDTzag1qSaygXHfeD1+EngAATdYG7GIk+neRMV5N9ZpQ
zImopi1iT82pZFP342O2AADRxhH+cF5YWyL9AzUeUAHE5A3Xst2Ai3afrB1Oi6L/33WkpdaQ1Nld
qcpy7WKoGjyh64bvizbigTN59seEWADFabK6WwUDoEtMILqNKnvleVvrWcflxSEzqwlObRcRrwOl
v5LVCdoZDp7nnY5LcCYa9JlmUt8k7bYdfbjusRg7axktgd2cucGYNwofBJmxHK6Y7avnfeul4E/Y
9lhXpiwjRQs/oh+Iw3bYnzkhi22LcWHcJgi082zpDmNLNwWKfd6MzLvixZeMR6MaIi8HTC2q+yTv
dlLF2XLesxebFhx5pejzzx7AL5XAPMvf5z14sWUtU5mmRseMV0GuoxEpJgVr++pENFAX6ULRZRmN
dR6NnnvpYz5R1ishbA7gbyQi6uIQVRRJ6lnYzdyRQojfoGWsj3W6D0x1uCvUxD/vPoyK2tEXpU89
6UHJF0UOWQUI2j1YEX3Q92f+ud//xlss2fJCyoo2KX325jQZO7h8047aikd9L8RerWjSrShG+bLK
KvNy6AZk5XUtgQdtyH80uzTOO2zEIu8vBtxiRzV93hA3gZwlyIyuvuOJJbBER4VqUfQ5WkLuhJPo
kDb3hRKsXKCfaU9vTd9iJ/txWwGu4Bxr+hilZ4qAyW2OpvIWdU9vH9I9w54Mn/AdQAc6Rz2arpjd
SAcrrO3H0uiqb6jaZZdlYdcO8kT2vSmNOrksU4F6M36NqHrvJs0X17mk91epWXkrX/7tWVGWxIQp
k/ooa7vKVYpUvtQnxXN0uzad99fVqacv5qXCBglXZtyokAHfel281Xt5JTDPj3g95QhgHO8HpW+F
PRYWPo5Sbj1qQ91c4pejPqFrv8ZifPvXA5c4HgLDXVGaKV8VZq1Dqo/z6dqGO/XoRQxN8ghFJCSD
XBVvkdH+ThvgrA8qlsy8MQzixsAwC1dUXIG6EeFr0TQr9ehTP3sRRhVfYhrMmKtibSAfkD1qFlLV
56wV8YzCe3FkoeGRIBPA/qxGTPqsJsOHwvh11rOXnH/M0AU6XuwmjoDLzusbeBTDv4Nf/p2yLfFC
mh7o8GkLJGDLPEfgvcPLjd7bSkx8fszrhQ4u+ngVlhiwRfTj2kNpt9rOSmIEGlsJnz7Z3teiDS+V
gRoa1ivyVZuKGqgEehQygrfbVmTjFf2l9tBEoXWhDDh/dsjkOEi5RxcjGMHz8kZlPhtffDruyb1V
6mN7gEGoujJLcDtyYK0sjPlF35qARRDxwAEZRjFzTCZzuOwqPT1EUlPcNboVgoMR+YQXN3r47y+V
U6MtNn2KcWI9RrJwKxuPVHyDjWt7CLWbUbHqm8BQ5xZpbw4r2lMnNtRSSm8MwkKqIvoXmplbl6JF
pbv1+ELvv8vbMRKwxfF38Wi4Gh2QsENiJ8WMcJcPfocNw9gF/Y/3hzj1AouIEMiYbWedpbjVBNO6
SWPEZ7Pzos3zHenFsoKs2CZSwLUW1M8fPyy+4sRzXlNXXmRTErrreM1xhZOSvSX/FuN50yEvihO6
PSKPnlus1Sz9TgYY31phYZ03H0vCQjM1QwaoW3Uzdm7TZD1yb+OZGbK83MNpr9Og43aGmPYVJe/N
zDw6a40slVCiKauKDmj4QcoaEWxkiv6PXaif2ahbAmZtMXhGM04sE1/c9lyqnBKK8coWWqAC/47u
8uKkrpLGKyQ5Ul2cXaODaXDZtoBR7tpcICafaLgwBU34MyIrfizL2cGgsqQrOyukPXLs0q7uTQ99
+gxNtPNmc7GpMT7IEIRKVLcJgQoZXY2jbdAc3n/4iYix5MH5qeDkEFF9CKq8CjaB37UPZjvJny0t
TD69P8aJCCsvbkyqj7vBINkVxBMc/kq9TD7M+S3GESOawbPopZaL6vH9wd6OT4DOjkOgroyZilWr
6o6V/ymaetdr4pVHv33zU5aI3Qx9Hxq5hnDZ4bZb4MKzEXJ0q0yhv8ssIvl5bzBP44soqIpJr9CW
FG6ian9kPb2gtXhWFFSW8oCeaKaxxM3WtREBOGDEO+16xYxXFqo6b5HXBze0n+NfHiO/N2EvWbr5
ACL5OuoM6VOaJ7C28e/ON0Ekqs+2F6r3XPnCa6mbLH8TgYTdTL6m3leTmWQbPZnGG+Qm6z+K12b7
0fOr2zZI5TvO4GxP7TDFklb6FgV2sE+tAi4sRLFtEjUY07VaFuwnfASu28gcbzLc7fdaOuRfZpu2
bQTy4YscK/LexEWzXHnpU+ttcR4WeiqVY+RXePLUoSvs+Apr+POQJoBxjyc0q/RwCoKhdIGbILEY
hLOGirnW3l8A9P831L2SaW57O7DGKsgP9IKNyxhE6C7SyvhqrJLATdC/RXAsULIJGv6EK7U1eQL1
tWza1RlGdl7uS5MjSC2za+Cg3kYE+Jxs7QkGXWRk8nlIHmWJR460MBxUXW5cSTa7azuYsYuYB66c
VW8HQCQUjqdY6/H0xSKsd0tFUty26jCizkS+zzsEP87a0Ese/tQnYoymsHRLhtrh9Acbpy6qM5++
CBdNGBU9birCnQUnPgSS3V4p+LmsVKHejt3KEnwYWErdSKkvXDO0h/1UF+p9UBPKjdLDPW0ozU/q
UGdf3p+oE99iiRfUqIPbXW9Ph4RF9aWz1f4qGcvhHrcXdeVzz3nZGyHKWnxuGcfyIkwQJo0wl7lq
elP7nIoh+ljLWnIo+oHLeScqDLD9aPv+S52awTlYvgjnZpSKrgkV+VBX2M5sSozC0McYsFqfMamX
Y5pPH9GlKVdvp3NweOsVF1E4amvZbjtjOug67jMbL6sQvOvl8FBiwgHdxEDfUEmEfxmqtADbDhfZ
ou0Q0cB/wcX4Fp5N3OQ7rJtwk+qTjMmIfvdlgWd0EnbpTo7T9Bvu8soml6bmFgUk/EQx/KivhzAY
Pmteb9wJmLb9tk6T6t6uPP8Of6lkW3mJtSe5im/GxoeDMlUeVoCYgm0xnYXmj17oLgjD702Lopza
t/oNzpr2SvnoxLUatajj74A7rydrAJcOicXu206QXv7g4wqHQksD6Tu7yD9klYKUawjVW1Pj8MZA
1fUxKOz4s9QbxX1AvQlvXg0zvgEjZNRkbexTURr907TpGifixHmyVOyOipzrlcHV2pgvvzQ/b7JU
8VeyvRMZzBJvGWC8wtWtaw9t6Y83eIupN76qNd8LDRFLIWLdeX/Nn3iJJfiyGjtZiryhPfRDhU9T
6Q3OSL1n5VOeevq8017sKL2J8rrFQvrgK9pYbTx1wgNZr8bovBixBGH2IhZ23tYtJleSGPHj0OTb
pqjiBwhRwzbJ1XyHKN1ISUmMa2nEnJ6+sWnNOSS+eKeib9TSzxCExSEn/qEqAZaaeFnH2yH3EYNN
E/tnXPdyjKVW6l2NWeGviYufms35778Y2QNe6uWc1odCtr8PpYGLbDmunE0LUu/fGYa5CH52ilv1
4Act+pap125tOequGq9MfmpFm+K65beYCsi2h84Xnfc4NXQcmYv+qcG16byqLjIDxy+IHWqvWaGc
uezUrx0hyqGt16y94fyUtz7cIqzYntWpfmk2h75UKeyq8VVk+pVwCkuhk1LVWnJhVGF15XVR5dDr
gkat5oC+sgzj2K5EwOX9LXcqmVtqC5LxBkGbKJmbpkgowT9QLqyqHEm7wZJAqivjiyyPip1Mj/x6
0AM82dQR/9UgFy70gMRB1TfF+ZufSdMf0Yw6wBQZy7KV5ueJw30JJlUBHWZF2Geub2EC4KsNDl/4
sOJdnaxprT9X0d74GEsMaVM3BVZVYXfoPXJ9y6tF4yQZDi4bPSt1GiqddamO4Dwi9FaGXd9FXDEC
bFd3eR3wUdpOfawGEEJrDIhTG2BJJU/iotfrgG4h+qTT78qwg8/wqJRo01ZD72h+/iGgcgQ7k92R
iahAMqBP9WojeaG8xiA5kfMsRcpx06AaUwXjoWq+Kn29j71xqxWjY5k/RGO6fbPm/3Ii1VlCVuvO
q4cRCUH8fyQXsbF2nxSxfFACw9/mUxDuzByl5PfX+6nltAhb/mQGBmolyoXArn2PKHp/mcBRdCBu
dM77Q5w4LY1F8JqmlPqbVskXAyYQWMihMtsI63Oqg8SgQ+rt3h/mRACebbZeBuDJpPLSTHnqRiOa
EQNCfP5a/D316EVwwn96+H+cnUmTnLq2hX+RIhCIbgpkW5XVN3ZNCNtlgySQkOgkfv1beUfnOa6P
I+70hE91CdLea6+9voQs+NILkj5zenLZ/9iU/e5izebZI3mLdQcGfNvJjA6Uv3z7W3TgHx6k342s
cApjPZ377oCl5mEtZHJdIePWsjsI8v7YdIA67Pp0+Pz3T+BP58bv1taW2SHqhekOmD4nh1Eu6SdA
P/YtSVC5OCFrxAWOHdJ3OPwg+Jf2BO6ywHp4PFYLog0R+5Cbv50Zf3iyf49L2pjNmjix64GA4psi
Ro2Bdenqv807/uA4+g/w7Z/P2zr6fmvrsTsEQUT27Xotu6PMLnnh+gag8MHx4RDMqn4g6OLlfpjs
8qs1MfjY//7n/sMiJ5Kh/v8T33mYKCCYrodu1Uj17Wgx+6UASgLVtd/lyT24HDtr1H20+hNMkjuM
rhDHucFoUVdh2vyCHFpaQW4mhL4DadMprH/W4wU5wlUoknNs5F8U+D89iNcX6x/FEVJPmy6hujss
WOGvZIzUQS94rDDX5sjSDjZ/lyXNX4fzf7oufs8j5kG0yGGzHcLbQCapEB4S/AjXSP8gWzOhg8Sy
QYnIpPgH1tm3T7pSQBWHVrjxDEa3/UvP/x/7xX+5RrGu+/9+6y5jbS+CeDn4BMvzRZw14tx12M+u
l1h8R9vTHBIp6Al+u2rLkZyUboc1x/QZWSnNMZXzoKqpG11BkHyzM+sKvtzMfVOwBkE4KhqiV8DX
rxtwaEWlm4HUNvlg3ibi6mfhA2iBgaM/Yz05U/37M/eHO/B3aobF85y5uoXM04z9veiHdB/NBr7e
cdu22wUxLWfwSfuyS9b1L6O+P7zHvxsSCRmjYUoIFlq2DCDiJgEEGAxlc9Mobp7+/df6w/f43RUN
oKgmevDzAVB0h+xoa3YCBKuK+nE6/vu3+MMt+Ltp2BBEyNopmA+JQbxxG4fzaYs7eZu6Nrgj2cD/
cghfX6n/8tD97iAGUS1Qsm7ng2zib5NnzVfuTPb6P/0S7PpY/OM9ltskhsiCsBD0ET8j2mczRZzq
+YDFqe6BjX76y4f+p9/iepD84xu5vh6jFtPXQ56Oe4Q3V6P8W1DGn7709QP6x5fOVW+3WjT94RrB
JBfcgvFfDuQ/fMS/+1txCoNgRerp0G1pDcB2F1+QUNgERQAg8VH2YPAU//45/Ony+d3uOtKmbsYZ
K8F2GXVYRmTedmAquxuGvmTna5tWs9JHzCjO2fDebuZ/lCR+t7rWCPup89T2cCu44MS9Go9ISdt2
//57/eGz+d3qCnDVaKDXKHzsBgzd7psI/Lf/7Uv/9kQpEvMkUYs6rM0Y4cZ0wXkW9m8fyJ9+8N8e
qsYMOtE5QXMcI0LMdpzB3Ny+//uP/ofTKbr+9388sVoE9cpbtHy8WdLLxnhQNiOLn42M6Me/f4vk
P73dfzk3outv9o9vkiL9ta8T9L2C9piPbJGYWyAmqd8j4lKe2pw2b3UnJdKHmbob6CBAeJ9NMcP/
1Vd0ndZ3JEfMBX+NziKFKBmRey0B0dB1qz+CTE77VOYgaSiJFL2Ik2zfrcH0U2yAvPT1iqo6nfm3
YLiybJIAaISR5ttPLFtg5MUFHohdhDZcFQzr9UERdTOpTEyWT+GF27MoXt5lG7nHsCEEMmooqrEV
43GytRdlow2ozaSNDs0cyud5THGVjN12HKHcjeYdnImgcMva3iMnfYbWq0Col1PMj4aZhRaQLYHw
3pBSJoKXZfMB0k37EKPpIMvtO89nPiNi3MsbxJvboVhjEQRochrkmEP+vUProMp6TuRrp3V9R7bO
PatAkYIvDBHwc+DZroVxF7G76xI8h6PrqwyexleMrNtDrgXB74qImockDJN1p1sm7vu2EZcYARjH
ehzrqCBjrsprS5xhFom4C6R6jOHNZmM7FrEm0TH/D7Z0ztIqB1T+2IjWAVnSjP5nJ9vwzBHUqsu8
JXNcBIKvWbn4Pk8eYwN0yeqmHiOXTZmHznv2o55BnOmDay3ZY9XhgjQsjURdJIK/xlEPRCkOOwfu
CADkuFIRaIq4bEIEMqj7fCgzirAQMZr8C0m75GYWrC2Vm69ZwPE6FBJhPmEx9um0y2MZVfPa6iOk
JlllJlpfBPB9au/iAfJ7j/0oEEOwJ401PWVumO2i4QCOoVswQxwGVXBVbxFi5Sbkq8XzzPu9aLVe
X+aJsrUgGcMRMFIHzzTSQ3UZtaN/uQ4In0LohOnNOs7UP6b4RX7Ww5J965sJBatKSXxCT7jcdWnQ
4rsiW+RA2gVY4Bj+EgBpUnS6syONKZs2trQ0qaS0yiBmfXSy6QAcSbvhlRgSXzK6saPyyfCyuTEo
FwQZlYib1OWQLUFbQMhO9rDSwx6LENGJHVY0jN9oWI+mWIRHqHCPcNZKb8itQ4ByeoXBbiqIy5iD
XjzaEVnCC96JHiODPj5mzowlOnx6M22RRahlODQxAlEn29+u2JMq9eDQJdgBylfFXZ6lv4awVy10
iGEuEidde2w3L6t6ZPNxmKJ6LUWj7D4ntFkwd16cAHNpRpKd7wLQZ8SVaZNk7k7MHT8muWkBN57z
fZ84EGfmyGcnBJdmWdUZQkH3WQSSS2mX8XsOsMElZyYqhjwZwUonIxAqml93jADIPLo4727m1m3I
IJd05KW1kv/gwVTbOzVgo/oeEVDLd964TR1SMappt2byR4dl3XNnkpBftF8UeFQJNcHbOOW/gl60
faVwSyAXZ6nBv0KgfnLvtBdHsvrwp0HQzb1libiPw1CUa5z0QJ36ZuuLJSSeIpaag+4cY5P8TUzS
3kMOM4/48e3n0mQTcokxsn9eSd69xL5DmEeSgSk99YhsQKo/kupy6ulJiwS57+tizvHsgJtH5wJC
JWP4yhunCOBeUDTeNgTpPaHx9AXj++xeD8u4a3rvnhaGdgeqpEwfYbG0ZcObkFQd8tcqrZP8Pp5b
TGhHMyBn09lzR7ktUz4b1G+puWBVuquUA1AISYegELIteISQme44tC9EXhM1F2QhSUU8PoMEhtwj
dg/MfU5c+zMwHdlnmU1+dixOf8AzgjKrafvvVKc4AwLOkLINBk+5tBH6Tdov90Zptq+TRvcVOJI4
+1OZYVOz2ZadIoM9W6oR7cw3d5Ovg3wM2Kp2SWaHvUUQIAKfwaNxheztXQS5J43N1dWYyuF2ha0k
6dQOAWCnTKD1wsa6inZqQyJwMculvrUsWz7zBZC1WQM0tZq4qdamBhpbsLRHSLkAOs1lusXZGidl
E7jlfgzsfAz1oJ61iEIUvzj5p6J1LNproXtXDlipOQTJ1CGNfNrke6bn6QWBaJhw5KkOykhnbVw0
W6te22FSGBniRCx4U7cPU4f1qAJebHC8lAUKb/R2t40bv7tSbpsCol/6Gq+p/bUA61FhygurKNlA
GJuSIUbyPcclB0M9eWamQ49Rx136LZzHCHy4kciTlmort4TkF0QVgo02DfxtynqHSwvZyOUM4Mxr
YOvhnPksHqog3EYcizNAUaXWIVDx8wznEU7LDlHtIFS2D3EoE13NHElrZdwS98DaFSMqBB53BVY3
+33aSFaqNRzv7Nakl8DiJwZAog/LpmPqsskBF7qIx/5BbxH2J2qaPzhKllOLkCiwv+JMoALg0Y4g
SfQyQkcoGFatAOleBqVKZQJ5IInIPuBegWMkje0PnzF5QU6B+8IbMZ/JLJtveV1HhzwX4Hpvftmt
cbNmWCMU2GVIzQRMqVjDn4FNmzPwhuHPljl9ZKgrnqY14RXrgMzOu1BDxl+ig0vSYdp3mVavGKHZ
Q1JP0bGWBIwtTbODUiK7sTm0+SwdcW07RLBNKN6gL3RBQcNOr3faKJM95jnSryumGZ6NpJV5h9TK
WCKuSmYr+UxgoKtc3rjpIK6+r4LFNqs4arFH1+TyNcrq4ZuD1/OmaZfp2UBDecWRioT9mlLlqiHP
ASfHuYjjF6zrh1b/lHFkjv2C22cJxgkQvFDcCqSGVxFpBELz8ya5leBLRkUw1O45ka1FZt6Iw72z
zJy56dZHH7puH4q2qXeqcdnPmcpoNwdJnZ1XsfY3SqMmA5AuN6BNcD1j2G1ZNJQ5EjseJ+6pxOg+
Ce6lCPR3MozkC6gN6dM0pnpPXZic7EiwIKxIeDPX2JMHB81jXAfro31jyPfKoLHlKLEi6vwHkpgw
k9hyl8rSxmr5EGHe7FzaSuRbSmGAq0yjAaQ2jSeWK2Yems5P9U4vc3ywQ+6xBW3NTbDW/sitlPcO
iqnaN4wRZPMTuxYrxtmIm9U1mGppIs+JXd5mnUXVdVq6QONL9a2KUxGBy6ji7wGFFw+bhZp9To1p
QBirR8SzxzGgHAB2YLWZrtmFoJoHfw0rVVeu9KthpJ/3ljVk2EuDQKmmBpeNzx65AKbFSnPh6oEj
MXCAf6MYsgHr1uOIjDGAWrkOq3auRXZ2oICJzxnV9h71FUQm3WlysyYEJEbkGAhfaCx2d4Vg2yGM
iAaJAG+XLsNIiP4wkQipzozRfofsSrHBCcbbS5pbdxAYu+ABFa1akB65xGcY+NQPEgN5UCcD+c4j
R9qqAYRXFYTUywWxT6QibSqXEoUn50VEqCl7RJ5UfZx1466DZW0seN2hkcFCnFlxu8Uj8pBZu+yw
6wtn5tR29LXZWPzZDAhly6dsuto1zfoAhGr+KowP+2pyGrWNQ6m+aQa85Ah19cw8zvJtYrBEOpj+
0i6FCDotiboNCY3eAz8BdI+zDm70KbggndRlRTC1OZLfZNQNJcacWA5V8C6BYSZlum9CD39dlPXN
Me9Xeq+6VgKwl+2bbJQ/O7uaw+pdfYf6E2+SFfMulv4nUv9c/gQDdsKO0YCcz+PQjMk3X8/DXPrB
0fAwCQZ8oh2IycptE+AWkoDLO8GHAdupGFKveCVBR9m3Clv1Gq33MXdYIUP4cQOHCR/GpUAfuIWo
1lpK7tw89c1dgxh+FSPFaudRP627PDcx3HzYbp724zzdhH1q7AE7d9sPxNdvZv/vDSQFEAid4n/r
IH+b82RuCg1ekvboDcEv5pE+faMwvb3jls97TlO/m6dwPsdhm33Mqxij0uh5OWEUMSFcmaPnGfHa
p+nmgtKYcQDF4brZT+MZM4Ku7XVhBEWd4FO3oNvwjcDTKj1wenQj3QV/kDU4hqRO+jKqG8wAESK9
gL/YTaRIu67HzCFCmEJYI8ZiD4O8eOBSD98liepLPqyMFERrFArtyAggj3UIn1E0bfNLqJV8a0Fb
QBA0yUA/wQ3wMYwOnFNoH+tJSdPDIZmxL3XPgke8ePOtGtEbFDyDBWiibsVLuITZ7ewSuSEOETJR
GeMURYacT7w4t+tGcLhTiYsxgRQsRdQ9wkCQv3Y2WV8ITpiXNanbY0rSbd2ZjMEOCrIesmZpHePh
ShNz6kPbXjDwv1agQ2+Sct1a/I3l9d9qiPlfDKhUqtSud79sF+e/kPS41gX2+pLbkIPPeKmxU3Gj
Vzp+YEEm9CXPNTv5OPRPcxvi8GkMCtoCAHtX76JNL98isYXHTvPgq8VM50sew1FtV3A29wOX6tXZ
kX6ES4ielad8H8W1uWc46Hi1SKxAXU+GVcIcCegkTE1nC9xxU5hxExbDqml9U5nOH6c48m9okd/q
FXvKVZNK+SM3S3wy2RS99tnM7sTou2rjkcdH2IHehJqcJRjZ26F+WX0CvEqG8/jiOhFgChLXFCsA
OrAodld2Mk0edWUI70ZX6G2AGtsH002mqXsOkshWDrtslw49ClBIMRVxORm0+ZVm0VXdWALHER/b
JMF+BRzqBhYxDFhQFHyNp1a8+6wXtAjqJP2ou2iKShDDpk+IAhrdMIdYd4KYDycM8vzJW0qmuCvw
oaVw7A7BteVjGRM3IVvkIYLw6sECCupXMoWokRDcN98tGJ6tAIaCGFYqZIagXdYB9TgLRT/DEBa5
L3UQd4+GS3qju96encQ/Kxyw1vdAQ6H9zih695CPQNCl/cw+DGBMEq6ZdAiLtCHNHXK1JT574eqb
GDi5Uw0250PEnIxLK5cVZjzket7DxGOfp47Qo6Whu21olN4jr4u/wiWczbhQNF6wgVB/WgUogiPg
o4+WozasFnS3oCA33V2aIMtTovaDcDFm39NV6OdArHUZLr77SFU0X8E6i3rBysWwQ7qqvYamR4iG
h/MNoVGYDSB+eBhFXfSrBqackmZ4zOBC/IF1nvoGg2gAMG2txltgdel5AWkVpenQHe2YepCMfPYj
r/P6JTbDBDVg2HLAz310khyQ7hKcB/riZjbfT5RvbzhSbZEiBPQLQgfSL7idxzeEVW+mus4THnJF
6hGzmjW8I7kAk3ZogwGR0SFwOUuasyNBNwe4Oq7dHKuvqv3eB7PZexqbPU5yugKlxID86hsV/oqa
cXmDxzCOKmNo9uYYDEzlOGDhGOjp5XssupgUFsP2XT8KD/xdavy7SwlpYLCCRENalr/nm3E/QRxE
gw/0eVJuvqF3UziFny5YxsJPLTbHuyRDpvmE6WKECxutfurq/JUzHv/I56m7QWRLAsYzB7tZh5K9
6mjuUDM5e5cOc/7MhmXFT7Ly/Hs8gjVobcbPdpvSPZb7UAKLjEHosqqrf8aBNBsCytZpr+Eo706L
wJ26G2IF2hOmkckT9jBRKiAKz/1yLUmOAx1n9AqS7Qwk8AuRtnsVjqe2Cv3E3xiUdrHDMeiBPfO+
Rq0ZQRypRYeV+ym68sEDMo+kMDp0uAWDwU1o/PoAm+ES87U9/O7ZRbQB54cBrde4W6AUvNrchUfR
XmsQaUGkyEKFViuufcRRRnBxGzZ0+zkZFr/J0cQQelTOi1yK8ZmNPU64dqMe/5TW7rXtSXMZzbRd
HKuxZJq6zp+WCEz1AvMTj6VT1B4V/kTDPQQbfhuuSSwKZOiAkJksSZfskIESvfSdwwW39tzhpoqn
nlZiBVISAgJQOwWDBewSJsu257qtz1hPUt/TWSYlDVRgb3AYegC3pgSQ7xryxcFLpXUpxyY6ZopM
z8pIrcHwFtlxTXK3wY2uowfJ2LaHo4bdK5X2p24YoU9p3QZJEXhLv+gQHpgCqSfQs2TuC481tBJ7
CfUxxZL8KWqj8GkZpLxVXI/I1wv6k+y9wnyn5bebX5Ojb2vwFpTs4BsPAOReWHBj52C4t0tAj+00
DBJiJku/dQZjb7wDnd9BBfAwHEww0k6ZQXPvtm5D/aA1jpsMFnQ+o2ZoeJ6eNwY690qYreyqoIYY
tT1T0HpeHd1waco4qwuf8PZDJGAPornHgzzPYaPvuVaQF9q5D7BUnlC+HyOT8ROCUtQdLjUsN1LU
NxDgMJkVu7h1SPiubRd+S3Jw8QxQxGfkKc3ndMYelGNb05WQ0KMvKsMX0DXZ0Magkq1iA+htiQ/N
9XskJKCO7qO1apatv1M9KocUvrxXjugSCKRDSIcKj2J+Mng2v/RxjipDY959R6QhrFi0kXsJi+3P
rrbJE/g5zQ781O1xbMP0hKaM43Gm3uEzijd/ghvUXX3VC7wZcmUpDG9Y70PbZu7sQNVuXrdmb8hI
Pxez8gdBsvXskw5S9TA1y/0VOvDVQjIutwbGnhT2q/0WzerE+m72OKmw6wh8K4KebIb+HZvFoH52
UYE4tOA4IWAZzW4w7SYzxahwFyzqRQDWz97wAyIT8ndAjNmz1dn4nIeqLlLEvn9RmLscEfpidonD
uZFJ+y0TMnvtTKARR90NpoIbgtWlCNrgabQmuNP5FSszZPaMGxu32piHKD5Mx2ZdsSFcv20xJQ+W
D57vOmz37HTe1BUmI5yXreP51yWFm6XcgoZlKHFZvUsgAvZVuqwmfOKJmOYXv9gZ7UcdbOnOewBW
6lgAAU2GuAVIPJgaBgprtqBk1MyIQxY7moK1OLvTbAFnLmivaXRm62S/6ZSR4RmgQX5oZ9v/6P/z
0fcr8MCV60yHe061bilaUJkbbK0v5HlugmksMXbU7DUHfXreuRkj513UMbRbwcSPYzzNu4zW7Fm3
UL/o1pqtCFjOb2WWA8OaYZ5RJMCCZKg/YmgJG2xhBbR4/TXSdNnXIGpdUAnQZ6cyIMUhse3GzLgd
yjMgOqEFXPq0DW79wFmJ5jD/MqdNWlD8eEfeQ7dOrXBHBjESEgHvf2DJOi1bpfqnbjbZfZdN5kC3
Xr579Ikj6jU7vPpZjg+Sq+k9DaH3EORBHPowse9ACz8T1PH7cGzj00A5vCUUd8mZObN8MwZ1dGrE
Xdvm4Uc44ciBWkVKQZf2Y3YaUx2z+j3ZFv/FJhhsswEqY9Hg1LxPebaFxTRmGLHMS3hiNmxeMZvJ
X+k0qP2IBakDFsyw/AVqEbtgagAbU4IEWF6wpfePMrbss5mY+QJOg9UFmLsbbm8EI+/6UPDXbcUG
n3CN/gnhHXcVABqx3kUzBgXczvF9oq7PBSA6KSkSz42uJkSL3INuXV9Ganm801M+PHo7ZRnUP2LO
aRsGUHBgOsEh2FB33kgYntFWz3fYDGxv8xHGGNiTnILEkxOLTJRVPlAeZE8YE9Q3PVaZ0DU1NHvS
bs1PLEYAfEdl+65c6L5uWz3uxmizkOfovF9EGPUlMuPcK/Y3R/D+VPumiTWAONNlhysIDv9hZOce
Es8n/ttYQQfpH7qkzy+JAQyO2dZUCKMXn00T1xBHElGlTYZF+7lpTi2e28MUSayRYLgKVDof4nO0
zO2NCfocZV6ddkXn+HYZehwgZQvc0F0KQXorcM1JaKv4SHYDRmr9ziETAWv+WwQUxwJhYgyG/huv
2+A82Mkdlc2TW+UHeissx7qGzZZThljsZx5zpKmkQGY43JdWfh2GBlRUJuvhNI8Jdv4wblgxnEBB
8YhZG5I5VQpQ52hXVgy9GNHIYJCwh5SQfostmXfbqtMHB9tfDssWwNbXaH27IkxRqE8+khTzIBzr
bVurryuGpEcC423VQjnbio0axIz4tOMIvRMLoVj4C/MP6C/JpUkBf5sWh3F87TCpEavR8IGNgT9A
GpHvOs9b/NyZsdWaJgLpsH16IFJGX5Ckh4di6wQ8L3iE6R7PIodbrYcMwmDc7EBBEu7NNNcZYtts
oK23AYontvrxMcNf734YCN8Z4v1hZXP7DU23eJ2jVn7J3Mx/0LjG0QShfK1UixEjRG6nLkyEBg9P
ty1V7uv4koRKgPXNQ4TkTvWzXxzWggeU3UUDBfIw+YHtmPd4weB1qHAh8WMuSfILj6A6ASgI59Sc
Y3EQz8NNA1l0t0aZIeUqVViy2vsXk4fT7djSUeNixsyg5FtuDyhDP9B1Ltewnq1F5ZgG5y3kKTo2
yFlNpj2KPSLKEWLkpRcTXk1A7fWxpb2U6FFpdmenlZpC9zO9oOXqwBTp8z3MjfSMlBr/4UeWf6Sh
m/AmJT1HGrVpBwoagXdfo3zLkx3BL3fPU+QHoXFSu4hH651dQyxiRmPYnSTui2zXN/30CNywLwI6
z7u2ifMngRXJ08oi3BXgIFwYolFukJxpL6sb3RmTuv7VxA69hcRWIWa8yT6k1xsDKUWFbVtaBq5F
fL3kGme4waA/3Pwh9GtzCLMueGtw7WKeH1OsGSCUJy8mCjm/wGhh/cihvnxKhGUgd3EQGAGmqjlm
nrpTD1XbFApswMOcCbqHFE8fllbxAsUT6LC4ns5YLW6PDr/MQ96pAYXiIvkB+KDoRqB/hIutQ4vU
uy4/xxZnGYbxzclDAHsgsL+FBTHb8KGkDB6bqaZn5B3TUxfQ6VIDe3Ufx8J+dkqv4nYc/AJXQjKx
4xTZ5E3O/fQVaPbw+2oF4Kxxgx3abPLvSmCEezPTnNN978egKWB0Wi443KGcMIaLWcCQ4PB5fHUh
shUOYx1TfB74ae0+hln+5+JHhMvNXMHNZ/DmdHl8je3u8vWl73Mg7ZTL1ZEgahMyT788bW2a0QLS
nK1atiCRMYmzm0nO9GSZJrsaqd9nTKHWr1Fad/uBYAV3CoSDTsDIvp7gVKyRA/cDmAQMzy3N7Q7j
MF0lQ1j/cnGd7xAvwX/qLYOIzATRUNmWbL9oScPSjcu899HCfrBoUcdo6uYLU0uD2nrQ0YcWcbhT
GLM+0DVRWNCyNrxTEGqOQRqS23Ze3B26ggGhXQxqd2vz6R7WSVAzMk/M24wUHTzlPiNHy0lymGmz
3gbNIrpipQo8Gq7lPVbemnnHAXrEYwV4ygApHQPiAiQ0PRQumJa5mLjFaKwfIv2O4w+by7jCTn3S
bRbwXUgYyBLUz3Bd0CrewgEcB07QMpssKnHPJ6+wTbCkaBAfCUXLYxzh8dM/1znrn2LosXemH4Kd
3Lb4McqFwNyha84oAPkZIzlQ6nK4NRJECE57AHCfPJMjHoCu9084/MYT6tAc8iSVn9s8gQQMn0U5
Y/aINaeto09AzndPMtb8s1E9uzFYWvgh56vqHbstfp4U8m01JMp9xnxWQNKrPxFS8b1J7bQzwYK6
t58xwEMZsZvasYa63kfXl3c+BNgpxggO833LF7nHUw0FUPRjxekQ7tEjo28TQnmUcqp5wxpunpUu
mzDLr8X6gsxk94DgWqwedzEsL3bugiMSuMIqzJDoQfASwbWB6f1BpqBBgw7X3VmSNLcizeSTQzop
VPiECcwN3XKztBN95ggEr8u2ZwDCU+j3XGT8hff9etcFydV6O0CPdzg+npLQQbNRzbZrneyzow0g
4AIdM+DgRJb2T5pk6Wmhitgd2ZDHdONzWRca5/+GpfMB7FgJ2ataJfQXSj1CbJC9NR1x2LUB2rag
R4RnTZZLrxIE2I5r0gRY8wrT1wTTwldYS+o79AXhUpqWvNdkWvdRrcgRYt96jOo2ioplM+IsIEfi
4tC5e3P5Kt9bGBNOeqD20iG64pbaNL7LFBbLyi6cul2TNDUI7fgz9AclRy6LIeHyA4dqMj6Fc93z
ak1EfghCXMYVonJV9F3ZxlZdoDEgVcjFnbZwhCC2IMWp7LthDSo76e+ZMAsD3Q075HG01S/JCmvU
/USwnEGXlY8vEXIB8n2L8k2UWP4S6rCAnon/B0yspHnG93C/Uuj+FUAIaoGtAb9dNWV5gxt34+8h
TuFmj1J5+kFhyLmnJIHqovF6IvAhXcG2w3y6a98mZOZdEKApCsvIUirsPRZYVk0Ljcu1hInanBzc
mjcJpmT4pGkcYcTP1guxcVsCWAwYsAmTvD9utazBpc8yJ9cSaRlp3ZyuHxig6jVe2ApTMnTQ6GkQ
RiBNBu2d0eZi4rRWTzTi+hXotK6tUtvmoFr6COs3rRa2K3LEGXyi1poDVBjW21M4QyjAvFJCYl7S
Gs1r1KcR/rldUQT5NvGk3FDTzyABYYsrFH39uirPV/h0kng9JIFT6/8xdyY9kiNnmv4rjbmzQJoZ
aUag0QfS3WPfIzMj4kLEyn3f+ev7cVXNjCqkUbVuA6kEFTIzPJ2L2Wfveh63eVwHMWly1ksNPnPa
CSht9uHpAx2P0s9VBjsQJH5jMfaVqZux48XjEHKdlDqBgtDv7Wobe08+bg68IOpiO3EEMvetS0a1
S7dO3GzQQqAoeWKvgdfEaj8o1V0sbu69CupnK7ZSU4lAbhRZRCiK7vI18h77skZhkiBqkq6z7PQ8
ruelwWCs/KP2owY9DA1LGNO+6t2EW4fanoMl6WBFbDsntvEKSKYkq0pA7Wg62FmMRQELHjqban7m
hplDN3byvDx6jVpk12/zOuBnk0Bm15GeVXTKuLvY+1JN7TPo6fAJzls9p7HnPri27ESQoau6gNJB
Fpf3rNqN5W67bowZ0NGHu8V1kS7LV6sW/7QGlAEbJ+/iLbU3hv1exMlJ1wv7Cu9Tv+sB6diUTeyf
ZDzYLz6Jl204+ZbaZVEzvmBZy28SJF0PPMrJdV/k9rOYahPUclmuROSuN45cPOoF5rXb0UnFWaRd
vQdj9VbIzuF9FUO8HVRWt+y9tf241dt44P1fQull4lIx3n6q4YgsaWOXvxqzjjxUsNZcWtBVHVNp
TanX9G7lKWR0nwywzEAEeshhlKO6qU8RzbSvEzKcC9rJhwtlki84qOhyJfnBCaA54yf8ObTb5mVm
inBIc7oQ7Ey7r417q/JTqyI5QFB0ryBPu4CGSXrdWqe5ACPwzzthsIKW08zwkpg6QyXkxvEF1o/t
YzbJCgvpYFMBUn/oKe26LJGgf7ijVT4rqEaCudOmm8IJGXzgwNBcdDwiB4bodD9Zln/HC+jf100R
3bSj6sORAe+wrE61K7oV+Jpc7sJH8xFz+iaTQT/6WZPdNlZdvc5WAQK6RTX8TzTUdwXnExXO+Mvk
79L6f6uI7rEu+e9/Hv/MO4r9DnXR8F//+ad/O/msj/1t/fff9Kc/0//X3345/qyPtW9/+pf93yrg
7sbPbr3/7GEP//bz//id/9Nf/KNI7nFtKJJ7r8dqOP60GBzxT21yBpny/+kt+ocCutvPbvyH3/57
+Zzlmd+O7dzGZdtEa2Ufo1t/b5+zjPObFLTL0WxItbV0BILiP+rnLPs3mxpR8n58TY+qkp7NL/5R
QGc55jcSQqim86l09eka9//X//7ut78zwFw2rjXX4o9///vWtj9rpanwhn8+SgqMr/mh5rthj2UH
cqnLYiYe+nOa2t1OPCeP/sJy9Genyh+f4tNMKumvl3ylP+uau2YW4KBxvF+75t4im6vx09dk0Veq
Tuh1yKdbS9Zff3cX/sk3O2rJ/y8D/vtnapf/eMZA9H/PnD2CulWXoP5BWOLubSuy7mMzRpeQxa/L
NMmrpRJ/Fet+FIF//0wjJXdb0hrofBfmz0MerzWlkjsO47+oQKUFvo/Rwrmy+AuK/59dUSM9DxG1
UTxE37TuTu2mgDT4yteln3/iebd2MraL6zlGKb1WkXMqbRidtayKv8hb+IfvyOcJ5QotPLKu7X9I
LNsy6eZKtHt4osmGgWX+LGuqvXd5JJLxL2wc//B88u7ACtpMLB4tot+T3dy+7eLeUR08o3bDJu2n
Q+no5PdF63/+Fhw/hX+0bWBEve+pXsOq16LIjhXXxRJdGSYutDPirwpsv38X19V0m9NY7LpCSe18
S0CSVSN7lUbdvhgqTt2IVTlOMG7+6+f++/05fgrVy8JQP+uy8Hz7FIKBwWqKuEfngei6Lp35oZaR
d96AW53864/6J19I8zGOojCb5uzvIWK5dAfXKivQYajgY255DRk26b/w1/yTTzHorQU3mHvkfzdt
dSvxGAQR9vuGfK+dZaP1ZD/991L8PbrnNTWc9M8zmEsMkMfL+nfWi6Lr61zQN7Ona9JD+I6arBxN
vf/3rhgLA2s9S6DPwk4G1rdEt9Ulk6oEeN+3aMxOmZoWh1A3q1V/sTwcX/+/X4g8Du3GHBcHYSuj
vxcQcxPglmlL3Gu7B6/gtIwmx86fQbGiNDC5qm7/9Rf75vKkQZXqSVcrw87EM+ebbz5LhEEkMU/M
2WlPq3zRSns3kt108IiVO1de8xqr0geXS5z9mrg9cooivdRzvP7FN3dsefyov//y2mU3Pe6Otqso
wf5e14moYZv0VKIxjYXSYd2Tf4VcetPVWYNbssGE0JAnt1NppsRhzju//Bk1RWzuhmiMV2I15/iT
Et++OBdFu/RXLWGI25MrWOtua/bS8tzvraSpA1l2LO/jPOs0RL7a3VtLTje46LwZxr8GkTgt0N7f
glHM06Gam+7SrqcS5YdMkLz55LU+csBS5OJ5vSaMLx7GNFzWlAb1qfTEsIfK8vTOJrCo30Mg+Q5T
+Lx+9IiEtv00RJt6isnuRqebAGxe2HGr8vvZtfr1gkEQWXHmzn5g66GcwrhKZpCutcHp6+QM+NaF
kPlgLmlcJC4njlFM1Wm9WQBnlWnD3rXrH8bQGBOmdt/s/cqNxn2msvQCcKOjTCPO88c51RwT5yhe
LxHh2s1HZYC1AzMeX1kvT3UWFhMdn+E2OnV/cIsEEKcuBlxIA45+sScdSf/qNSP8Toiho7bBW2wV
1E4izXHOduG8KY8IdUfKlWKno31mG+l0tt1BHWqrT2IsNFIkuxLBa4WtSWCBQj5Wu1Tci23Zwxfp
e7vUFfLE5fhT7HwxABx87y9r6/xkZ6u00sHUR/17NrTzFqZlQk6may/xC3C1f28w+r5YyQzv4GTr
dDzS5dRbZMzt84mdwwLjj3Lm5a4nqf25j5vla1MVO/Oo4qexVd1rasOH7krEXjIkbm6EfI8W7wmJ
M8g8CWRAiA3i/0uv832UP5axbmxfN+/51MjkNLO1vR0Gj3xp3CEeRiyRwfDGXcJpcdAeD2NU81gH
GmXRgTCU1A1xsUB4xdq+7lqv+9lXiEZOACxipJWQq3ZIy4IPXpF4MFGiiVp0CDJyg2aZUiIQhqSE
nMj0y3CMr7XK1fs1c/AsylszIfeu73w76rcrpKo1YPigBd64KMVZnybCv+eWCcXBeIaWyBmLZup8
F/+nh6F63pdWP21BOi8iuzDWMBUneGa26pB3+ejB8Zi2QgfEuWpHDU+FXCB29Q18jwLW4BSNDntd
xXZJZVXmXE2dA1vxnJutu4njZR65N7H3sYmieWwG0mHwRQ+LHRgOkhalyu30YhHIZe2rxtF3a31s
IsCrmaogmubqIZlrFLpJFDU3KO4HhuLB4TgHFVBloQO69qjHzEuDzmT+Y57MhXu2yDG/TjoO4SHa
Q9keMJhj25cUYD7DarZR4AwLdbG+lSxZaHWekHuwr8wLSSdlIUqqxL0SZel86rTZzG5UxK4SzikK
vGB6XQ+ug7YqnP268ELkNl4PJJMRPBCadBth2iJHzwcilqKdlYojvYF9pkC/ayV9aKeuJAWN9Qp+
WPvtHnsZOiikA6sbwAaQOMlBcvia1WLScGWRyfZ2hbnnPHHJKJwmWIlz4fvgAWK2OtAp0cUfq2/a
uds7na2u3KZJ3rAsoXirBpMs+EEW93MEOP0pO9XHJ90oFJnfKnnJXTv9uTmDfC42AvdOgF9dJ1wB
iLNdk8TLQ+FP6ALbzCrO7K2vnROzZswWdoo2a++usUXBtNbquZjlChjS1vcmybNsByWPQLqeF40e
N9ncNGz7qVB7SZvQoy39VNA+4K+oxRH5RwFX2H6vVd+2+zEueXkK3oo5iGLXLeE4e++LAxqe5Kqb
2uI0UmsyocSJdXvmTqM8nTAhsFyUSfur6PVRQITUYkFSrOpPdLbWxZYXMAt0zDnP7qa3p7LLFz/M
mDCw1lmiQEwfpzMoMV23U6BlrpIz00zqhGdZKzCVdnnd7Ll3jvgm8XLkk0/9xSjt9d5UufnyqxYu
DmxdmrBIUnSr8VQ0by5rwIdFHCBkqLK8O4GQI8Y+lMskiH0f89/EHkQxhiCIIq2n5NYHCqvAtPSG
hyo/IhbzJJO3ceitNCRqCglV1I0oKSzCTbt9HTn5Q8QzHwcR1dfTSdoVcROMEk75onFUfpNPInVh
jL0aaUZSjMU+Srr2i5ZKOe1cQoIOetDHkJElbcWtrQ3Qv9sAVFd2+U7+fIOopTN5AJ1Pk/a2dt3r
jFwqDeDnrcd52danJRmHIWwjwaNP5Ln8iNmDVtin1cbIEpUot5u1XN3DqhqnCytpY5dyxoH1EkuT
Qi6IKPR2KqrcDstsdO6w1aGo9Twf/4g0ghwrrkQD/U67UyDsBDVQVC3Fl98SlRYUfa0IEjTWekme
9aQPgkPfnRgmDA8i8qHOQIVW99RTSfPLpEs9B5TOEKrXWqjjihrGGSdGrZFbrHL9UvAgLkbxse4u
6RSPxKnlFSgAms2V/s7r7HQKvFrn7UXPyeXeFFgcgxWdxDE732uOMdrVDcbMo+prLYs7X44YpUrM
T95VW0h0C9FmZ1G4QAkjLvCtgfuSRHcLW9zAWjvaV53WjkJ1FPU/WHMQ5LCx+9fZbEs7JKfU+0TR
RcBJ0/WfnoSxDchThVqMa0rAphGjPTKfIcmxKiQLst8uqn3cTrP10qlyexptaPFwVWN/H0l0a6pF
tLrflo6dxSTF2bpN7FOV5xxllqx0L4ixaWX2FjWQwxoN6pcnavG+2VC+IxohNAW5ED/BqVFAbhBO
N01NV0egU5l8Kkb4G8YA+43UQ7xhJT87CaTgcdjRQmq/Ob1ybpt0aD+Z7dQQIHoYfljEuGEBjuz+
SsQYBfYA5NG2a7F4lUG7KXnnDJH1aMG9kBQi5uZy7PRWhLhip7etNHO7GzEIstPINT+L2oGmsUUP
DH450uFgGHzs1kXrEIkXTyJit43yew6YdFt7WaMerGLxINQiAM/93Nk545NnITZQUrjVDisCsnkf
q9uMIogg775L8HClmIKQrtPEO4dImcxtoVnhQqYsZLmb8nNcui5/ydxRxVspwJ3xsPTObTK3mxXm
m4wMvOG8kaiZZcjQBL3v9m6b+/7H0JbmqlMElp60VhsVe+qEnfZxJDS3D7PSjsZTi7kh3XOr+jVQ
ZTQh8Mx7gct3siBL0ripFvKwfXQ4Q2LghmJoGaDSuvcRyyoMzvtu9NBbusQBx3hLMDcxeFhmCJek
X37GUjeDWAjRaUvaDEVeTkHtQydhiq/cZ6wo9g1BU35PHCh1JMgcO14Arr71ZttNqwJrmcsfqLX8
u2JwnDJYWqfqd7YnpluNrjfau8BOEyEmqJa6ddy6fRelmKZRciX1wc6hRhGU5A3qv2POcoCuvL4y
ylvEThqne2+7RLJmIKBAmOCuFjvqTBEcu7uP28Y0fvnR6mncwqlR6gP8fvPQQ4JCBLVhjNqTvq11
4GkirVB4iNw5qEFCnpAFP3CwiLNmxYiEK4t5brTDqK3SHxOng3YP7SnPVF1GS0AtHGxNteXVe9dP
3aXl2vDPmashZFyvTj69ealuprrrnyADlh9ctfKzTZsW718W4eFVOmnetj7p7mP8eV4YkQtKOlVR
+S8YtHHb9WtHUHu1Sv+a049Nf6RXo9pEbwuHR+6cRiyrFpD8SA42+le7r35MmNYfsb1Ea+Dbrf4Z
lab4IPSp9IKxjtszf8LxHeQSnf1Z7CJfDEQx8z1S1qYrMXa2G6gk1w9Niz4CtXqLNMa1UmB/mUbV
i9MRdLwrxqVtQtW5noGKLfy3gggoUhmLSXB2yEZEvqKxc+acavlKionRN/e3/tWTBbZ6yemNJTaf
aJhvW1QK6PpLVsp8QZO7opt4bcbZ0Pa9ZePz1pruSSd404JtE+tHvNjNgFbOOFeVQ3OJJcX66BK6
qjBLQjBdDIOFVxcy33wYXCnnyNG3nt1IjC+ju1bYRKM4urT6vLiJV1c+KowvNwnOcrTBOmtvk3hg
g5PCQjc4cA49TZRbfvmxtfQop3pklW5XL7+S2idzICUSYQ46WSVj0Ey9fB95EjiNpMLYgbZF/JrG
uXVj1cX0AWvnW8EwVgy0Ewo1TpNx5u7LIS2Z3eZuflyrUT9O2fHNLDMr+TIcVx8WZyyS856uWbzI
8Qz10PtmSHfrUJdit5IA0MGQrdVdpmyi5LSplzhc4nnOQhwA/lnVRtVbbtapYV3zWhzasIwodxAs
rwHtks4ExRpVcIOWrt7dfMxpPPQ6w8TkDfYSlmPMHIJgYH2N0JZh2oCDepJW2sFtVxvBDfSq4BZm
X8DeEKWNf77OkOVBlqbbBYTYhP8tisz7XESUCbcFwj3UhwWdUSjP7J2O1vrJLeZkvcgaIggCdslR
7HP6DCssQw4PggcPmyFlNs6PBq/OHclEOFVwzWKoqztpPTd67j/9VmK21ERu3LCjLPijE7u8Sdpu
fd56v/yhZY0rQJRL+hV1bdfsp6Ua3uUwxJ/jtEAA4Q6uhp3BnIMjx5vbr5VLmgTT5Oma/QsDy9AJ
9TA7HGvCrqrjU1ESsBoavU4vmkTGXyPhz+gDuhiUva+IPA9tM3iCVYe0+oNH6kaMFN+XlwOFhvhc
Gbed0FpbVBO9lD5xAGiiF1LuY832kLrMCH7lAVlAh6tm77G5r/vcKxOOYnWNk1QU41H5j7ZG7zoE
OA/gnNkYEEHO9jwvDoc42TYovkhUdHmReRjy0w4n33zQC/EfP3Mrjvvd5pWERMZzrgdOGEZ/Ihhl
MtPp8mlZTUZegrvMaVDkztG2WMUU4RK2iYhqSksEQu2EIiJ0uy17iVpbvyqiLWSgvNHpgl6YzNvZ
DP4yjBu8t/taJm2CVmRGETrpoSh3MiNFuLlMfcJIEKNHP1QWzZV8HJw28sQPHQ84iuZx8jtkueNi
EvNI3V/a3YFBJHIH8T9ke6ya4y/dbvZZkidxzM7RtW/4JBZn5wu7jy+ntGdDNGXRumFapMOpXc8N
qXyJsyREfRigzaar1XKuMgQMe88brCEgfkTwNuole/dEho0sKz2yD4n3o4w1RbLrB/50TPrwSQO6
suq1/WnZLU4cWu/qn/ayqYesL9EID97xRbWXKP2F/6gjddCu10uyXJcv4VviY4ACtQNBJkKJSJFC
zaDpOerTdZAVOfOMO6KtdxA9hiJrRz9E1TPfDjK5HSxHMXOXCXWNq8S3FI+jn5zAhasnIkVc8moW
XcQ8MKDFxOYkncs5HrnJnmUAeZtMx6I6i8khaZ+cbDT2JcH7brqnjgaGd+hhr/ardrhTgeiKyuuO
++vG2qGEndoHUJOZpaXwrExyJoxMdllmVTR1aKbLyZyR4DERKOOaMlInhrAKMld6dy5EEK2x+cIE
k2DtJAp54OCZ4KFuZr97JAB8rK+zirCAnVvgWqsD24ppaos2446PHS57ok0WuWTlbstBAEnIGNR4
h8Zsiy4wJSfDZbKWU5fu7EKP7rWPxhbdNRkRXhQFfkOMw89u0Ft/J5Eyzy+m97ziOm7mYYoOs4ik
PlGJ56M0Gbl8e6qVOiBNXtqBaabKY0N0TZX4pEYTsbCld00/GPvEKQbtH0YtHY6Xw+r7sFFDhIMZ
iZNq7La8dJpt6lYcFH5E5p0guZ1kdW8afPAN0QNrIehF6oxzw8cQKj8W4gxi+wDh1HHJ7GTu5cEo
/Foco+WCO9zNrS45tNvxCGIXhfeZCLu7khMW/8+xRfKydzBxuO+JOPqe17FmcFxq+pDYHSS4pIuO
g8M336ICrEnbdB2IYKk5JfxgOSSCOLQ2NGD5CdK8ZJK4dVlLHS597pYfZp5SDe65VoCFg1uXnyU1
8SwowGiVe+FUmoASW7QZV62Pa6ijrOdCvKe6d2RYEWyA8App/9JeLiZu50eC5l2P+KEaCuB2rJSt
wcwESq2wdpxYOgG8PoEGARaWKn1g3+rznwM2HhHmibclO1W5bfYD37ioTyIMKu1F3rluer9kUPUB
Bg3UdlKNkbkg0mRbOE+OY19SOhZBAyAQQh21BizyNQ5zFEU1Pou2HRx9KmvPwgQHyyJCFzmjeMLO
Hd3D9tRS7Jde+kV6EiPWzJez1emx0xwt1ws25XR0BmuiFSmN8Yruc9lRjLxvOTDpIpR2P9htgPOH
xTZYmqboLmfdSTblyXJbL9/HvAmki3m6hJD+na36t+QCV+l7Bwj/NXwXA/xJMXAzfXbD2H3+x9Vr
0//HYaw+XgeY+u9/5v9HAcExM/7/LSC4/mxeiz8pCI6//3cFgTG/4aGRmtcV7tz1j2FsvwsIDCIB
T7Iji+P/wKrzK3/oB6T9G+iUsJlUFMkr9rHS7g/1gPB+kwoOyriwqVIoIf4d8QB/lT+z7JZwMDZ6
rrK/+cwz4OB4mLMOb7/b3fVlO94AKpRnnc9j5xrLurNRWuG/GyZe1dSCrzkRxEqcZLEe76Ee/BAd
IDqfroxO0wSjD+fb8ask9oxo0jV/m+U4nZpcY4SKs2z6BOWCxR9K4O95FDgU6vlQal+Q86KShzbK
+uuknnJODkCvoXIkqQq0fl+x6McPGwvkPt4c+zNnHt2BunVdcDxn81KlOUB2Se04qp3HrclqxtM0
MveoI50zzx/M02S74iwri+KNUJXsuc8J7N9xLm4PXi0p0B5Kc2ER+sUh187NlWijIXT7iqiszqrO
gSQxeumUzooy0fdRGa/XkjP4r1bUFNEMM+UNIQqNSu+cgQibBdfcZ5pVy10rjlL9cUysZ4ZLzGwT
wTDXLI/tlWdP7j5LS/d2wLZjaju+QPWIjbR0l9M2mtf7KWuKp1K48Y80bz2OHJk/n7a+TRAbA8v2
MtXDcFGWR6U3rvz0KQJhWvZHOu2EYrDhEut584KGHxs74MqXHFvrOlPl+JFvg32Z9T5nkTTmOEvk
EElshPk4WOA28wtzvbPr+k2er7gj00CMSQxgpTPogDZR3a9IEdpAzJhx3pt2Ld9roq3OtqFvPnK3
oWuWvChalI6WZhbDddc7nsTphwSgm/oHB3bpRA6PDX5xbI/xEbaqfy0ExHtrQigRga5BmuPv25ox
u4/t6q5R/pnjPjKUepyM56MbbC5PNM4YuBEAtjw/tHGiThNnuJbHMPPtiKZqKIyapJRTFLtyZ9Vf
MbKPk1SmgD5Hgd7xaFZl2xv4x6njQ5Q4ebfTLL7BlNc7MRPvMqr7viL2uC3JuCObZp/g/cOR+zpn
mR1m5lZgiv/KKsvBUcgcEThC2R8zctUdR8svUJ/5p+0ZFmoUGWFbABQr/jGL8yoZhU99sg1n0jBu
etnlFx3pXUv/5oku8BUissHyT/SsLTTdR7vzi+vw18rzDTjWOkvz7ASwqHoR6+IeTHnP/NYcKiv/
wZknKOzHUZJdUiZXzWi8swIFMDxeCBODbaya7hzbYG8t59tZRjkHg/EkprtcJNU7KIUJIEj3pRP9
wjt1JglYCAGovbBamRGZUM46uwUDtNLzRKe7uHafTRp/aCe7GbvOmzBRfabaw2YWzfjHm2bn6CHb
qRWoUy2JwesdGXIdrQtriC9JfwZ0yxny/flWJ/4ebV2oyLoLnA5JqyrTo8j/rqRo6kfrW8SwoeiD
j8hO2P2ja3eCbUU/V3oNqtyNcU77M9ACKnkJCjHAbJ42TLxY8BQxwGn5yyZUo5dleyA0IwqKxlVn
pSoeRFt9jcWP2WxANW6LFx7sH3rYvRUYTkBZHbVH111j/If3pJf+jNZPpN+8dY96EuZ23mwekOXT
Q3R9bvQxXqCobkmv46tj1WwgWUl3I26FNTbX0yEpxzVIR4lL2ArrLr4zwI2H1FpsvGix/qqGDfPl
Gu3HqVx2Ls6Ka622Vx01CJXxNJtXtTaMRGAIx7Nw4oLfLaq887pufF0UNw0nWXczKzc+oa80u4Yg
5AweN9twxPnt3dQ40XleHzNtrG1zftSTjWOKJfYC6faNcufmfZ03+WrVc/q+oRb+lDi8b+OuV2dk
ZM2HyIefJZ65oZhn/ukOVn9SE5Z+6loOIDkUnO80PG4ZjA/zNuOhP3fnhFVx5FyXuiWhSXlfZpEX
XVwrxJ6xCjdj1/t+HF4K8kGGtWp2yiKzzJFlfF41tt4XYMqhM/TXRpIoBCeuHhu/Ge+AsC6wUze3
6TK9jiSA3FbSwDhPdn88zkc3kfbK96iO9HtRYgsJ8NSqaz/jVUX0RFYeGa+mCp2UIgZjZfUdsBxW
izhbGST7R2ueVvAQ5w7g8X1T23BIXEwubuKJx4k6zx1eUxAZjFiQBHm+XBbCJHSvbfqJ1OgHrPGz
Q5bAEL2SPYBLIyMpbMrwXsdkR9UJ8SFsHyypMXbffjPsOb5TnJaAWfgM5xMTwTE6pNTMhAkShbRb
Ew1FECVe99Z4lT51ycO6GCa1nVWFmbHvWWAdbO6Kh2+bnWbPMlYglxg5auYzZM8u5znruisnHQZ+
0HSmRGHjrzvK2rMWiq4aQ8JFLmU5eNfj8AR1UL7VXUMWU66cvd0SXbJAMuJewY2kQaaTocgP3IqS
zbjCykQoJUJg65SbyK3PV/I2hXXTLXzRAJwPzlPjkzayeoGR2qqdreyNLKbZ/5UlOboBs2m2Bj+F
djakxYQU4sKJVV0dqoF2ww0WLHaT2xj3ERrtmLykKBziojpBMTjCfbsadrwKW68/bKB/XT7s5kV9
GU5iAX99Z49gI+LqTD/mmvTAcWv1VWpJEg54lUhV9cChyPloJCE2KcPYhSHQIVjLXIRev60kZbFx
cGLazYh/87qNDrX4sPQwYTLzX0m0CpVXuWe18riH4/xW5u2lOXJGpbRI0C/mz2nB1xl0Fn7zdJj3
Ymb1w6qf4iKcxKm04FTg2EJPr+cGrb9PWs+oHWunyKTpPZEf5qjxQyljtDEuhrvC3yVpcVY1Ezkv
1svitdX15iC6S5kZLtZpJhJ9k19aSOTyI/GEcj6XlsIBmF1liKSxQ4HAwepC5djvOieYFb/kEBCy
EaYu/8eZZbvXsv9abY80vRvP7Z6nUt7C1q8ntcQ6S75AEBk/SHRbfg5Q721sdqxFKU7q9oUhZ7gY
MdCHI55Eah9x8G1yvhonN7+LxwubE1RARw+a9wQ99voYcTgLSCMhgqW96vFePaXTeCqXewcXXDhG
7wkcIhkp3n5YDCHvhJtCjYeqH64rKzkQ9EEQ0HToh+pXUmEpSKvyp+OW4abts1XcknlzVQzrmd17
9nnWEgnJbdm5SYLUozTXSnlhTYQILsPtjuz9S47UaOL17TSAKuLVOYVdQr8vil+blfsHopvO3Ly/
MqnnYNEeYn1OxVfQ4uY8m0CNFiaAc427ty8s9VBt5ktwbi+6B+iVNqyG/IkcElboJHonT3/b2+Vl
PiM3WIrpzQMekEh0mEV4WC18EKMqX8wxNaMFisqhTDC2bndJ5F5rIDZANbmr7OVpLckAbUbCGo6X
yQV+Onil217B4Kjr3Htoi+ynWaoz1yIPqU2LezkSEuJFToCzHA9Eb21nqCC6Dyt1L8CaiRqIIAhS
+3HW4Kx22V/yzOYMXeUTQqOMJQB0fi0MXniCE1Rez2x5Wxl67naLNYcYtxrueSgy4C4rN2FXFs+6
mAMw7zD2VI9RbBaBs/Km4cq3ohO3TFS4Zm2zz6vseq7qy7JhqB2X6n6MyTIZEtzx5lGOM5OG4yUP
hOmdZjPNStTF7fq05o3GgDqmH5lxb2HgT2Zs/4mLQh9TSpARD3VEVE5IBt15znhLycJFjhE0ASCB
DIsdYLlqOm3QWdW7mOdt3dALxPBjQSxaboZnoRtwsx2BLWrvLoSd+dN7xlt1cHWzBQJD9wmAxFln
moRzzfrJwk+L4cXKLHo2rmgzYvyK9nZaMpumbCu9wIftOnbzcNRLhDrHh0d20DnyPffSbuoLH4gy
KLJ7wU/bQQ6eFgTCBrO5yCz7EVnLqWjlWzt1nBQG92bqWUQbYBexOTeRSxzXlNWX7EmXELI/rWUj
jEOYcyw5gTH1CcFHp0lRAElnw43t3KRGnOHSv6syRAm4wkjjGQUvq0B1Ay9MXiRRmfbg7/s+ebH6
8irbXFQKMevGcGR9WKe75tHrZ4IU7c6vrica1Z+xLwTkO3MMm+Y3Hlj2Yco/T9IiJ9547A9soF+u
Ow8h2+NltqbwvCK+thYSNYz99N/cndty28i2ZX+lfwAVQAKJBF55J0WJkihZll4QsuzC/X7H158B
V0Vtm2VLsU/0Q0c/VjlsgmAisXKtOcekmCKmwYFoH4UthY+r92tVZWcVqhvG82QbVHn8qQMEyXNi
zHtSxHKYEmCmudhn3bjJM405VvW1sj1s4wY/dRhMZ8W7hSnuJ5z3BxjA1i5NHkw6Kgsr0XKwL7xZ
7KImZg/bjxcjWOt9OS0zRzhv0KCHl9Z2b0LtEGrNsDKJEp5S84hgtWaATH9zxB7IubekAGqsZBVE
Dh30hvzbOH/UBnuHYOhr3GoxewHJgEhKMN5ZW9LVHrN6LkPccuPWTbN3chkB9vBY3VVzpgUX8IiV
dM+iVhB2at9lsUnzOGxOeR2+qUa7U8a065RMtwiXGI+5BwMKw7ZkLNlDlUrA7xjBJgDF2JnciLS7
EZHxuSop0kyRH/Oo+Ya+JLwBph3Rss2+0BW9aTyRrDqEgRv0MFvNNT53Amsyi7m+N/xw2A86Pkda
uyFIWpuRT+y+hK4t1syWutvUSac7J2BJ4bxb2pWE5hEhYVFFdpuXzX1IOOrSTdtoWXTZ0Szsat8V
bbXSMu1L2gZfpzJ4VdhJl9o8AiA2Gh+WzZAvL6rPWa9OqTPAHKXmXfmNy9coYmwRyZGhZsRWFDV4
ZC3nXrraQ6kl4yzklYsS83DvFt+qoOkZhFbDlWmqdOmZNY1mz/C3fgKvqCAIsdfv+eVTqCU0uSWk
gqQGIQ2k1oE3i6uU5ZleN83MgIHaRj/Dh15Kf8AOxT5pmLV1pVjR2DjX1rDp8eFvNa2Jl1HTXZVe
urMj/8Go0mI7wATb1iLVV9g/7iYqgQi/cR22iIFOke8s/dZ587Fb0aaJvsFMBWFRWWtD0BTQ/WzX
u+I2dftlO1JSKyqv0cr5p8AH+Pljhx1zgX966wfhVRnR3q8CUt3x3GN2BR3T931ASaqhCR/RWTSR
zoMq1LqIxmVU0XAMXGzYDBVWk14ZuwnHaVYqjp1lsvJskKJhB6Rj1ND8dTRpjwWggVbpV6mESkw3
8wQqfDPVaDUh4axHftVFVT5V7NL73oDpyjw1WvmF98xWe2O53jkBRk6Dn95RzAtDVP08TQhOIAY/
Z2K4ZRoUr+2+r48BHNWi0L/AX//W5iTfTaMxuzvBd1Oc3xmISpcqov2eIogGEultNCbzd5lZPhmd
+YgCjkUCMrZELRsAOdUZT6+aIl4yaNq4g/WQgn4RhViGfd3wkAZ7AJ23lqi/NGn8GMXlEgvcLd2y
dunHDtmiWfiA4uauEuWfHjpbVgq2Sxx6OZtsuNR8YPuazI5lEP8ZK5Syvqndm1p0C06BlZ5CPp9F
MHbLi2fi3RezeqzA47mdtC+9xl4LwnBiN04A37V9/VYbPUpVaYHdDKhHpbvRJ+s6H4N16Vcbzwr+
jKAv9Q2QeiDpj37VbWMwsouC9gojfk4nBUModLhfEuRKKCCQEJA5Fa0jXZxSaattUeo6uVNIuBa6
pQV3GMqh5bvUDxycZtTSZ654aXbpfZqW6wbUGFmR1ckLiuxgNmH5xDwfwm3t0ARqwufWmW5HnDfr
yrTPuc9NnAQM5JAiQATyUzEMHDxGtUp6mj5tXJ6jIFkHXvg5s6Nhm1b2Q2Wo64yA0igkBqhIrxP5
aCnprOI0eworsY+xHtbSPdZadQqaeN3yEkUrpk2cL9pmrWnWc5pZKw0wDl79bmszsQQDkawTlqJK
C4yI+V6QQOJGps5CN9epNAPqS9Rz8K4PdlGCMbGdeNUoPXqq5s3FRpEq5VOYANPp4mCjtGJfZ9Ox
tqcNPLf7DosTY4MApAL54YYebVorxuc+MxBgPhjlXeu31xxh85vY70+5M3HigONXWH58pC/Afc2u
UPnU5FGpVTmRfJu46OLYd3h3LnHqV8wDomGBDvym1Rx0VSKifo5PnmWFRLz5O0IaNolFs5b3U6wH
98mUPVnDoG+YKxcrqcDQNw1oxBioppPBiuCMYEZVs0Qd0m+xJsLP73z9PNRPrZ3tQgz2DjOGVvrV
EqU+SwLhbp++0RBb1xFoKrDp6rYH7gpuVm7Bz20j4Tkbp6JQYakDcTu5U3SlWaja3fzEwRPyjfzq
QWMJYuNh6EDf6lAeAxDgizpXFPXjE1rMHeFQ1ADFGUVOuVL5ExbRT4DnowWqAxN/+xlzNw1Yzv6t
F26BBo6bSG/rl8QwXjS9vtKCYG1qXnWgewr5SbcR/bXmiv+4xZ7tL6dgfEDlcuqa5sAjdTSnGKEM
eIpegdgMCyjqiBzjMb+SmXMDM2LL9Bdl5lQYaJTbWSw/LmXXXPFQrMIuRYpsfkJkQBCVpu3MCN1k
X32OCqo2Q1XtFvMwuirTK65ExQgqoM0nrRNa4LMOz8RpnVOpgQATDHaj5JsCBYt9X8ZLgx5ZUnK0
E/NZuXopCpsJlU1bFglg6m91Md6gYWEXqLMDpm1UcoIjdIX0q2X4RIZZUq50Cn3Lpvic+vBGmZz9
UsaUaV0vg7LEKREfnMwiztmcaYPGmx5on8wmAzhbNPkKte63efa6gDyRLfWOvQ5pJfTTug3XWt4U
T/QWzQgxPeCkHkwUuhHTX5WjfFZd85xwWMLX38dHD2kc22Tl30Cr3sm4P9jlFG1CqMVjlVNmddMS
YZu5y6uzJZuDESZ/9tCyH23drjaWVNVuQl9IR9ft7rKJIfwYIlup8KSt7cbpt27KYdWJ2islGE1r
BEmZGO8y9Rnserwea0QPU/IWQiNGjgegFBExTP+tZlMpgdNypPecpFg66L8sQv3VTfwHvRuODvPf
dLpPBIUjmUF65/zpU6lDNl84ynwRSfWW6cUmmBijynodS+1JVmpvCxuwEQDzofs0xcGe0enXkd92
lJQrTXDWxJ3GOa+xGJfayZ3Qk2EBffCIX/7oRcW6UDU2A3zwjaFFa6ikqL9gECxDuxuv9NC3rkMb
d37F9FZzaUyNnyKBkIyGNfKj0oUIGT0Q94bmsaW8dRgKeLSOKo53UKpACA+9/2CTJEAFwZ5Cx4j9
Tsar0hLbNoNYpMeUsd6Gea25wd75aHsVRHsEi/GgEXdgFWTNB3W/CXu866Qm55uRlua6HK9F6LwN
xX3VWgHiNS4HCuAbb2+OhI0fdRw4+i36/Rt0WYtYqldgQQAferlRekxQC80RhbuMxSK0NNji5DWB
Gug3zMXplAxnDnAnEFSgSTUgvdLJkYAio8fJt5GW8I8SOfiqGrSXtoqvu5BWtxZ+paT8hHgqXsfF
LHWiftuTTQFKbBDkxAn9EKRzD7TC7oA7b+WTs7AwGBCE7jfhsDepINoNQXhnD20LedWQq1wDrEz3
mzZx9SdyVG4JzO8O58pVxsgFl9wqTCFgQY8g42MKiys3pESjEU2Fy/sSsDK8mE64S5RV4RJ+CVb8
gGCftrN3tRNscl27LVqdbkvt0V8d9F3gwSuKSmgKoXgxWx6cydRWAbFDspRyOeghsmbU/P4KMj91
y2hr+nUnZb1LrYh+TjTZD1npQnENyY27Hcxc7tFnuLCYjPEaBGz+KmuaaGxuPgk3tQHRrLVTlPwu
QbPkjQ14ffLoihbRXT/2aCFa/L4Dzf7BfkgKvWtWGnrva7ThM15Z97pmkxlWuWffoXkg2o0Iwy/p
CDDSlfWti/RgBd/sDcrwMTfUBu0GWop4ujY0/PwdIfG1Yxc3E+2CL6DNsltkHz6PZ+Tc+VZH474d
aaUlTmmRNeIn0bZoEn4rX1RkEhFYQgxMAOtKr9J64xmhWOVGNh1SyNGKAwwCqaSwy23nW8EpG1v9
HASmtbXhU2yyKUekSoPE/VoYkcbohsZ11RBjkJs+FEQOXmtPQabFMhPOZYaxnlCDHmMX+lWgM/wp
cPPTCIaogFi9qL6NISNQsH3NWrVcY5y1eg4Yp292kGPFoU/8+EapUL9XUQe6v3fktPemjKMflb0X
LuO2FqB7wrbZd5PdfvHtMtkDW+PQjA5+qeMw9SRcf12jpCzKiWVDBuKRO9rM6SNSbLRoygZ054O/
a6hzxNITVYc2DVkPEAVl+/i2SHXd6jJMTxDsnKOnKQTAPqr9Pwe/DFLOczwybq+ix6lDOrW02o5u
kW5o6qmNyh4MK0wHkCAcryfkXfu0dLuruqK22kSexptIAr3KFlNtGcfS76mbuhT9u+eTn4Cp9CWe
Uu0rOGQaLQF65I1ZkU/vGWmxkXxcRqVNqhFCaffVJ/5jRfdjupFFgBMLgy/K2yYGRpUaw501FYJI
SbfaNDwiKA89r94CvSqufBpBO3iAzxhmpgdMO/kWmV195H3lAVwthxuHeuaWHsaM/wQ5ahqVvzYS
iy6DLCyYUW1w39PFOgXtgJIqpgXVkXyBKjfIrf7EWYexnNNkaH7bOqymPVYHn446T/+XKojUTT22
wy0pAC4uNg7sSz2ztWuT3s6aeFTCSrF2hM+NG1TXVuAkp97IrSsDCdSz63rVeIjxAUY7oNzpkR57
jXpdhVr9rFDqLeGlUlXmepH+SXKCuS18DdCenzEH3Dm+D+HNK6KOpggWiZXIrpKsZeaUdMDH03gW
1099i5ZWikHesoHY9GigztwIuwyDXZI2hb9SBdPsvsttsRH0L7aTpXn3eqHde8zvwfU7bIvQZdLD
BH/w04Q+9smhl7tG5QnwWnX+HoTdcF05uQlS7SV1Srm1ayOAzdEY7jmczHQ1CBTZk9BVsZZNGNyR
mluyB+WNVWBnSIkaYIu/9/rAvIVwbOdbnnbPP1pdz1GwDwd67U7f25B3ss7dJ6Y3XZVmYNNmbKvS
WNoOHZmNUze3wk68ZUaq27XDMRIxnqaN6y4tFbD8yE2+8v8K8y3SaeVZXZDDxkuzkSaH6zcDAvME
gYPeNw+4HRUujbCXn1oOV0+lrXB2amrsD63VDke6bM2+yaV+zElFeGm1WtISoX++zJHLrpzA8DB9
uOYaKl1/oFNNFQF85jW12vjetceim6tv58p3E+tzOfiohS3k0XqWtXelKklTcCa5iUko+lSXwRlT
cHAX+R0ko7Ci48n+qZ4RDCDx7C3bYiKYqY1F/IN+q1VTq53Hqlc3qlfPFpRYnGLwskL8IjNWZWZE
1whQmT65ctmr1N3Hg114twbCv4fJDKZHkKMbuybeBt3II/NK99yFlk63WaMrXIzzmG/UAbsP7AqE
cCAWrwfEEK40rXsky9pTaCEZ7pMcXxXRALR3Imj/qWmPT9xuIrjQY3M41gAl6Rx8l8lIGweeVbXs
mjg4jvVEvkdrWeazHjjuE+p72sxWugki2lN+h8A2o1v21LqpukOioau9G3BPFzoaCcLsG2h0US8P
HYoXlLQ5Z5kWn0bE3D56wEhFZ7tkZhuiwFqpgJsaRYyH6rSJkB2Qqb1SZZyuULzwDidD6JQIrGEj
qet3tejrh5FYGDLYm/TaC0ZUoL2IOdMOxZTTO0IaY5MeyZkK6NoaAKtzg2gamtmAiAxqVjbp3XJK
WndY+KwXPCBVU+1GZoygP/W0u51GAhAWniqs6xEHCVVvNvarFIuPgZ+y4LRhm3hxIjFYYDybZu2X
2R2tbRdRoUv31SX6Dx6QRyewHj2TvY8JiqrK/ounURpCne9O5AZIjB92cZJ5ly21TMpkxc48Er1j
FMjTc4h+K1fZoY52xS9e7X5SQFstaqM8xYCLsCNpQsqJEkanzvvI7MIw3BD7E5MFgJpxEaBXuR6r
rnuVsSHuosRgbgVr1wJ8HfWfcbcyajOl4699gMYnqiQvPQmrtfHRu5W+Mlli26lAIyA0N7hRtWau
aBJnh7Hpqz9tBlSLPlfTrZB6fbQG09/rVKdrcjzk8Bce4b9S0D38fwbceVcvd/tavb59S/7Pvk5e
s6/1T8o55x/lHADJP1w0rDAdDJuzsPhHOQeY5Q/DtaSjFONyg8f+H+Wcof4w2OVNh+fGoHZ3kbv9
rZwz5B827AnTVZZrWFLqzn+jnDN+qZsDNnKBSdA86EOw3OoDUqGbKE6XwksPcaPfxLm1mgbYe6b2
mffazYCHXVS0213hsxf4O8NDlYpz6C0bvCXv2t0PmsPbv/AIP4KAvufC/4ea8LeSjysCUfQj+GKQ
jch7NdaHqNAPjlb6qyAvGLG5KTkaAfV4Xjl4QNO1RkTM0ZEkAZVWrS/Sqf1KN/UTASDQLK3pYHTG
q0WE+cLQyLdUtWB0jCtjY2TJA8MctWFYyoY8RexBOdMnJHzojmh8eKl+SNrw2TKnwzTlD1Ma3XDl
n7BC4bseqn6XgdHZpZWGbdDJgSKUXGBrTd9gxe/9FMfT5N/qef6AEu2hTNsblWKhC2qsyKSAfjZ7
uOEEG75hrftktBDIskQ/j6QCL+jK8S819gmDzur9G2r+zOD4zw29ALAYTWFrTTl0BxeQ6qIjWKg1
+M5+AMbLRchRoMYgSWfVhggjvQJCd/ScZ2pP39JC4uSvuhopDGPMbYLjMfXtb5XkZNG9ML7HZjPc
NpHUVk6c+Bsn69M94Vh0DQXCPhdT1roagbT1U0d+jTUky6nEp5JY9gP9e+a6qrvDVPYBEmhmVf1A
3Pjnq14ylmhyEw2rYRUfvf6Wod9VlUVIiMxrbvKOMTfvZKtLllCm1JNnsn5H1T+jJYnWaLQZ7zUl
Uys6MoV/prjZAoF5a53G2061YADoJ5/ROlOfEphzF4z+beszuHz/VxKzUPUXy37eHn5c9mBzu5F5
Z3moPH83TvS25CHUxcp1IPmZyEot795hOOXP7m43ee5sHXgB/rc0WMWwoumWJMskZvkaJROLnkW7
oJdzdM16dvfeAyI4v3+ps2z3l5c67yU/oGmgXAaSPJbq0NIKMMJslfnuGqL1auyYXnK8eqsky8fJ
HxIzOhPaQr0d+PqOimtZ5cWRPJmJbqQ6vH89v/vR58v84XJsqgYDm3x1cMx20WJUki1P1t+vtd8i
mVAi//rbXoB4cDQwv9Kr6oBA7Ugz8chsDCKADY1Yzs2LDozHkrgLGnGWseU8wds8wFCeiPTsp/SX
yRk4ebNUpMbB4ieE9siAWXMSPutJfDZEvcsj9e39e/Gb7VzM7KIf7gUpSNUw5jmBPhkCKf+bSxRp
TBUq6fgmSn2wpXwnRP1qsc6L+IePkex/YRq25cHI+/3cmLNxFYIO2CIdXFhz3VQVNy1TNleOy/e/
mZj3/1995sWbyst8LF1wLBCTTWcIuVeEOhA+ZwXESvb2n8QAePi9Bu2RBOplOEIzsiXdCW1aadR9
LAxgpUNH7xHW5Wf8QnMnvfviIgdcpM5YLeExpR9d6+9+hot3mI3/1vZGpzg0ffdczHhqEc7DPguh
GFYVgakk2dq+i729Rns34W+z0qdKYC91fBR1vF7Wo958Tsmz9nwaheT+pK63Qv44uzqu+iF8K0Nx
38+NAmoOfVUYRDGn+gecvN/uRhfvjMmpyz6wzPJAkBGBIIhN68zGkW0/6JN4QshAl73dpla87Pxq
NRb2puXsC8TkxFD9ekxChFz2Hf7QxSTa+z5nTFqrNzbaHexbxgB+qX+wcZrzmvvFugA/+NNazDIG
3qnnlofZR7PEJ+kcpwaR3sQx44Z8a3vtc+ZcBuD10XGg0/CN+D63C/0kDd9epLO2B2ElDSbfWuBi
QcjhIfXKvNRkIFXXu0Sgfu2jT/TSH0dQ2K7BLKCPCS2piSbn5E4lQp4nZrcc7eB45aQKXYW0Hkww
D+8vfuN3X/Li7eAREOFAeiqYcARLOwuvyBs5pLb7rZPGDtLVTVx95uciisvccES6oqWyyZJM++CB
t3/z8H0vH3944DOnqYi8kQUK20QnKnpMl11K0YOaLbgtKClci2RCuh54N/X+S2xab/ikkai1wFA5
2JOIyhlKd0Y6syOTUrf9SuJEuRikAdO7jnAcpFDgl0VVErU3lOTHTM1dUcQWSPilSm0Qs9VVmnRX
FkGHCwtyFFhfR67BvribrBVHp+jjrav5u8QTr5PQHEoz8rLLFLG4oVFNcXR+nJxkb9ZI23kpMQ4o
9fu8Ev2GuN8X6TEjKqV3K/EB0uTVbrqseYwT9RSY8XPHJo5qBrGWb+4Aw6yHnpEM9oHn939gMT9Y
v1rFFy8xsGi9Y3eiPegDBW3tlw91h4ILBMtMM2FMMgSCc2MF0k5rG7yufSbWNpviijdxvHEoRZaM
pV/dgBZVWMynf8+nRct0r+rJs6rmsOD3r9WaF92vrvXijYhTwy87s+0OTN5vqu5adTcmOhfLTGh1
4rCwWnlg8j7b2AxMEt7KMSAsu5gAXAqG2k+2Q8qcPJgwG1SneHgm+ehaac62pM9TOOUOsyJdLKh3
ytpVE4Eqls939Q6MJyhx7FVVtus4f6ENuktNAa9HVfexrWhNM+hmFDl6xprpUmIf2XtpnBzT7usg
SO3EFBcyaX//Pvz2N7t42XoT+1zQd9VBaq61pfudPMQZk+sGO/fecCoFSRr7QY7ldZnT52Rl6itt
crctHIzXUKv8HcHFJQqlLFnXeqlW2PNS5C4kT5gWFpB6JMntg4udX5O/+tHmneWHJ1gbHfoniOIO
URpLAWqb+ASSicZrLws8amXnhByoxzvOA4igWS0tdFJL382Plm34OEcI6UFLHIS3DgPEc586TFOB
11zjSRfM0kGW06zB3lEQ/GPXH9Qz9u82vvnr/HDZI8qe2ayVH2j6NqvJwu0cN7G9i2uUhZ1bTGvQ
CQ06iwjdm4U6s0sxXtotUrnUL4/RFN6r0kMyOu6kgWCxkNTMRRIFBCDZgI10+GKhhZ/FJMhjnSTI
vG2sbAuS3O1FoVIdAbwaGE4h6nD9WwADxCKC8dthTol3IFAEGJ1OAD3iD0oDMwXy5BFGF16Gaozu
pUfRN1eNXp3kqyCud4QWPjtVcBv2xrawEtpisJZKj6Gwlq0jD2HaQrXAsXwwQUsTCeneG+OY52iu
6vVs2Nad/QReh6Ja5f66Q9e4FEmCYrB3zM3/crVcFDAGccwth9fiABaM+1VwmKjrHi5VD+Zjbjv6
Sx8U+lLl7bfBwuPTaMWEReM7lQ86U27WEN5z48mo5QG0y10XmUgMgpLTiSlPg+hgCyEWyQibe/+S
f3cquaSZYlwHIBAVySGOnSfSr1+agd9A6r2/ykVwq1z7SQj1lIrgNKBv2ya4VFahrTGNydCXlSK8
rVPjdYzC+//dFV3CNU22XJjCGZ2M0ghPxojaaBl2ojl7ZrYLNBuXiXDLFbZ4uQZTToxMlPU7kgUO
FRxiYGTTiKx3omd07XtTiE3I8z94rn7X96F79NNzJbpRNXWjFwfgZD0PfAmu2wSNZiag+Smihn1M
HpTS7FPjc2ye3IbgIFsC8EyNDg33MI9/cn2j9a2gn6DnbNzIED+4c795G+oXJ0wDhZlTtKhWMyve
o/PdEmO40jXnGpTH3uZRd9ppI6WzTI3g7oPP/M2pVr94A6fIEgliZ2LhhQbObm+rp7P7O3Su0N8R
u6Fva5eAKakwm6AniLzHuva2AvcjHRQk2MRI3TpBc/XB5fzmJXvJf+VHl31JBsNBdd2jGQHaM5sO
qV083HrRwKmOdFuc7tk3prlXGbuEGeRni1P/ElO7XJsgX9aj4b/loYVYoYpebUe7ef/avp8mf/Eu
uUQusy71otWG9tAGyDPo4fgvHjXzn8ZowJzvcprSyIIBVZmbMOyuYBfdEuD9osv8WEFMXnYAlned
g8WPjkF4oLrs7xrfJpTCSO5lZ64nO3pWigMdhkvEac3pgwv/3bq6eAl6iSbp/DntwSi7R9m4DiKu
YTE0IDyLKn2G2/jS+7wgmMcwhWqQ5CYMwQsmDLINblLGlFjW4SOBM9j4E+udmyDQEIXf/Iyq9v2r
/H5y+dXtvXjnkZ8+Bdho2oMwUPS7enRtgCjD95J9NcuW01Pun8Dfoi+dMOFY+dHIed3BkubKUi6P
HfZhcnhhld4T3N0bvAQrrRDN9vv1/d9u9P/WTf//pDOeGu73zvhPr1n72rQ/dfgVf+Mvbzy07j+w
xgvHtYSjDN3lT/7yxhu2/QfGdwU8EGOmBK7/T4efePk/SEiaYfcuXSrGpPytv1v8muAflLhsQTNj
tqcK+a/c8RfryXEsx0CjaToK3aajS/vipAwQWBFW7FTnTg72kwNFki60bm01nMo7CGYwe0PTPNZ1
LPYhnlS6p7F45fBFPz3Mc0SldXktIzWdfCaS8N3N6aQDMd/WLML1FE3Nlx/u7u1fS/3HGcDPW/Ff
F8w4BPsuTAFKnYsuhD/pIfGYcX32Ruh3ycCIEC0IjHdRuxsjCaLV+5930e74+wO5Na49e5vl/Av+
WG1GtUS5m+g1A1xX/2SV7slOp9m0iJ0IyM4TWsr8QABOtHNVSEMbQz8AVwA+EdZcyGDdNcFsEOkS
VK22ctsjxhFEwE2CLGVEOZ27EYPn0VLbyJIuW7YYd+9/hZ9fF/M3AErPTMiAwwAU35A/f4PJoKpF
7decI4xGtDMQn42RTzKzWSfrMVEkZ1f1Xqvb8/ufa/zcGfj+wVD40WgxsRHKcC9+K22IOhL3huac
k0B+GDVB7p5fhBAem/YAiKZCWKq1DBW8fleMhNimNJlWCHP+Jnj8tlH7qyvh84WCgsA8DabPz7cg
MRBPeEnZnmWG8CtKcvPoBFN3pF/Z7IhGq29bpzQ2Ta1Xe4V3Al4PPQIqro+yAoxf/BgQ+PAxuVIy
8Pt+pT8cXgrS0AmdLKYzMtqWU2kyLt2+7R9LVtAWxP/wUA01CsFBd5YGztIbnqZ4TWjQjP4tvX2L
1PIOTWnyJCxLXCd1i4ZPS5IbHdrAX7v572/bvx82k+2JVcNE3GQMefEDEoZkJFgOxRldUHitgrJ4
CwoONTIL6+vAxNdgDhXJbd6YnaFBVQebiHYkqFTPG52yZAMPZtrwx+E2w8p00kJNX76/yObF+58X
4rzGZrIIv6vl6sSE2BcvRo0mhwX12DxbYW1uIRKiuha03nCnicX7H3VxjPjrs3iO2JFnbj3gkotV
5EaBq3O0OXel5WYwsuDaYbcK+nAF9CMUWIK19IEekdQXhq/r90JC1iBXGonr2i0qHCWkcIl6zfi2
HTb4pKR9pQFMxypQml/fv9p55/75xsxXKHm7CBywiFF/vthaVnIm2ZvnJJ3PCZ03bQKrK7Z6A025
JJP1ivTEcU90KGwByzM++F1mHszPn+/y8brAj4hgQPJ6+fnzWyspIKEq92wanXxORnvwDl3qYzTK
ARadG+RWpCpnA8RCXjsxrvLEdK2VihITQq5ey5fUTUaIBoUBHAPzUrIY0N4+mlai3lydFj9oNnkV
E7VRY7QfO5i2Nj7PpaMHtJUrmxoXrAfyCMBi7TUfzyhodPuo3le+TQKZSw5fyRQyNvxFOnRIcJpW
TNOyzrN0nnljgoFxzGnL92VJtyxp468cX92vSvgozDxmmBgGnLh+UDLgUXDBynyLTXuYs8BsQaOO
iQRmV6uJ9e2IxCfHWVVg1nWbwhXrpsf95HcOMl+nm1CRMxxCPTiBwx3WRkd64WIsKyDnY2uAS/en
KrrC24UEV/cqPGwcTYz4GsYfubetqs2Y5D6UPKusLh6ICcEV4LZ+vLIMMEmbsRLC22JWwiRYxlOk
7QvZR/teb6p8U4o0OBWQM4jhFb3Ul1ndJx+ewX+ur3l4XPJtHDa9mRDEpnLRPvA5jwAVadXZTgdS
Jyef8XxrhxvgAtZLLkV6q1d8ZywT8iyQkn4dgsT6YFH+az9zOUXACTalcCx2jotnwiCDPg3yRp21
tIy3YkLDlWmo1Do/Y4qtRL96/xn81+bE51H0CUJoiL9x1MXmpIpoGhsROGdNCznFByDqmOirjeNO
H3Vef/HVkIuYbNSK1BslLz6KPRYKRT+5RJ8jMDcD6WNahHY+MKbepML9KNznF1+N1xiFI3URZeN3
ZcEP77GsGFrfGxz3HE+zc6S0bB7a+FumJx8FFv3qmwGWUia30tK/i2R+LMBKiz4I8gvv3BdGvtdJ
nsYyp3m7jhfCqq+84aPj9S9WqtQt4ph0Cj6bGv3nnSstYtSjbobnF8X4Lq4rc93h2j0bs5cps3mj
QaRWi3IA2EQb7zteoPhg5czl/8X2ibgHUSLtHgt+m7p49cLo7uoq1+R5pNeZ0FAkuWsPbFcnEBL0
k7eSQ8oJv/IsWJOYVLBANixCH+KmMh9n7iPYbfh38qML+1dR5xoOEiMHJaLEcHSpDjLN1IkR+7ln
iS95ObjevvDcbG+UtgFWM6bjDuwOLJ/X0Z1B8tblY3/T2YG9ef/Z+ndhTj2HmXZWSXEYUt8rrR9W
ILtfaeehEz+gI9TePL8OMeS51qkMzOZry83AOI4Slm5tlAyvhHsJcqTb0DdWynE147Nbu/GnABnu
IjKl/ynSwpKEYaV5xnVcF/qjKWbjdRgo0kE4qnlANcbZaVoklukvw6IAB/z+V/r3SmeNmzhKdIk0
W7jzn//wjdqqaIaCBOmzFiCqKiB3AR2wccuDdtgMZvXRM/yrz+O+sc4RoSGruqhnWhp7ejrZ3tkV
hMDgqCDmLL6fULoTFd9+sHB+8XvNJDh2Q9YNedfmxYqmcVGLoHa0c+ZAI8qxSJ5gDEPrRUW5zFpm
D6DsNbzvggCYCn+yOXAuwNHxVrMzX/sN/Opw9LptImSCR9Em0iVwawiNRCIwhxhrB5UmEMAEpf/V
aIflZ3PiQfnvfyOW2wyms3gqL9uQSJ08vdVCnzLPBwdtey84SL7WHT5SS1+//1n/3mO5Y6bFm4Ma
jhrK/Hk9RGYGTr2W2tnskUVnqfkS9MwrlDQ/GDH++3zEBuuiNmQpkH5HItPPn9S3dQN93vUf8qBs
Xsoxn15NScD3AtBrD/yhlJGGJtyrQw7aHbkovtHYL71BiPciNYAvfdBGvFCRzNUCF0SRMBcKglt9
UT1aWWOEaZH5D4ldqZ3Sciiu44TYulLRTo/qZt2UenJsraxYQw12ThxLiuP7t9/61xZsWjANre9y
SsFp7eKmwJR16iQIHlw/6fdFonqM8EjY/utPkeiZOVTQIbKx7f38Kf9D3Zk1Sa1za/oX+YQ8yXZE
x7nITNdIFRQUsPluHMBme55n//p+zHdOd6WgyD66a+4IAlkpaWlY6x2qvuslsnbpM0o7ySnhAnZK
x1xj2bq8XHjI8ZJj01SWUtnV6BBaafY89FQXK6NHeMMGft9OSLeuP/78k5Tq5z57vD05Qsl6mYFn
ufvIvtjIcD2g2N412TMnNkgwUcVvZmpr1VGma2deoz7gPjpIAHmnqIjK7GmzLAOD+cZc380IHouQ
2sL6EXJh8G7yjfqbVe0kkwjX3fbaLmVvc1mGwHZ0B/iPf+77frifPZs4T8w9HYddDHpHKtQUXRsj
2JBTe+4FRRqZcvR6/ce6cO6FW3xHd6O8sOn/GuT7B/HRZNAktw5lpaM9l29Jb2fPM3oOXCqM+Coq
RhE2MHUu7F2/+xQ5x3+7ru3P+vNpKSo3Lm20Y553h2ggFT7CkCY6x6tZNBdW9e8+JZFaZQlIakC+
cofqKJVCseNw5v6bnba2jq9llxu3iYVm64UZ+/VG4rh7nYnJYj8G/Xz+s1CmzgCXDPVz7rTjky87
6694871vcDnML6O52n/b02g8ZHCRTFRpc++vpDMcisF5biLZPqYGQhEMe551HhozaLV9R4QQHFNs
ZDjmNF7WWadxdSHET3DT3kRN3m0nlqSNE0af9u8qHNwd4ghF7EOF+MUXaTTyW9chEQEaeoEfMHXD
Ft8hO+GiEiLM+S3oW+82Q3u5eBNL+LQob6MLs8USVUZ4yOjqesVmx4clS+ZjuW2WPKbBYkFyjX3U
NDk8/SdAHALvBiuqhqsuE8gjOLJpvxil03jI9yfJv0Sz2D0yOnVXIKVr1TuJMZv/MefY5thqxys8
jMAdTnUAH8IY8Zc7lmgUYOXe9DksRGgIxy2esKYrZQ7nPM2C/o3dDkgKrMOyPOZm+3EwoigLCyyg
7ouhEf/68+QqEK6fW4nHmiX36pvcG9SCqWUXTot2YvNcxmWSoppkFpiCZ9Neo3Gx/D6ZYkPVFGSd
nEC0+Pm3SHYrchJF1z1hqjezY9it93njzj6gxD8I6PtIaMOkXPpbtPLt22qNm09IV7pHgVwysCnA
5Uc52sPj1M6YAw2+PT2Biwi+9/NCKtcq53k3V/PyH60rcNKoS7R8jjMu9wsV9yH7CwKNcekZpMjY
/hwJnpOMheR5BzJjD7kXm2oWBBmMvqp7hjQafHd3BR143mNWoryAECe9SBOWUIJv9oFiXCOupTGD
cgQGASTVMcv6qoQMPhwLEKAmGut19N3wEKLbAR7QKFNbfBkW4LlHuKPVAz8J6A0C4KC1gEygaJUj
yoUCXRGbMOdLt3ocmIBD26dS3v551n/dhF2T6XY8+OC+5aiPy2YE/RqNQfMsAGtemUEV3SXm9H0w
oMAl/urhFQak9s/f/HXHIjVu7xkrn1QnBZHz4bXcoBsCjCueTbLWp7bpoiurdLxQdPP64c+f+vVi
watuzyLaUvh8Tym64NYg7NrM2mdgh0m4q7+FwQIg6M9f2Q+O85OMr+zpSnMfRL5z/oNIILuDi5bB
MzaAyakXPtV5o8VjfsqOybC+R+CDGuaUL+Gfv/ubpyt1Kbxjmbg9z63uxyuECUgVXv/cc+1ADnIT
D14tkofVQ10V60a8jfKhCCWb3ymXuf9IrjT4kSWJd5PuUssa3SFkbN6rP8dcGYdhGrg9FnJ4Xhpz
uXbS8tnquhLZknH+tjYJaxwM4pMPDfoKjLp9jX3XhBprLu6sJq0uXGx/M/UuhSRQJTCzyC8otz2Z
OV3lLKJ/nlsQQiWI2pOAj3lhLf9mr3C5SWK8zUL2yQkpixlNQuTs02l+TnF8fBDxtH4fclgpA2RJ
uCm1ROqCI68NBQZzdyV9XUOsolExbMWISlEhCg4iKfKafKoxdv5tG8dAZ9Cj2b6PFO7Hk4vS+3yU
UKDBOaxWf78IYy1PeFKt1slKpgYHjbJzv0cIyx6twSiDI05pWX3hTvNLQYUkBEuNwbQdigF4yp4v
8xHnEydG1PQ5oMJ2Dc+QUzPv7fa23SnQ5HGuK7vv3zAjH7dqyj6WldVc1xa0uISq2FWJACopixbZ
26iaruqkN+8Qu0E+dBbLhQfFzzLTy5Dc+0oiC510KUxhSeUCFqymTIfGXZ5j4a2f8G2d0BEcMTNI
8yIIuz4zTrkvbja8LI5oADjvkYY1bnu/qe9aDz0sKwmGL5k7Dld/jhF179v7tccGIQte21eRP800
Jr0rq/W5rRBkaVoAGqOFhZs/ronGp1iPfoAk9l5FUaYrNmZbVjCBnrGJCo6wE9sjCs3l9Wgn3YUN
UD1F9l9F3QOeMREnWcPnK0MMGKq7pVxhJqYoPHlJ/7zOEYpiWTs9VAUy6KbkUvPnodwDWJ1i36bQ
KCh5BIHK2TGDdkylN/HR1kFd11rsQ+csRjjF5KNEC0b5z9/7ZbflV+7m8bzaLcq8tvpKdQAoDegJ
i+eyD9Yrm8sJyorYIbxpps5BTjtqrxHtJbG+uORDJvPj1NXjx8Yug4e5irsLS/w3Y87UkuEnrcSw
70iIl5eUsQkMYssRz6QrIQKk4/K+JudwQIfSvGo7a0E+cl4vjYF61O1jEDhMNYAA/qhx5Xe7kV7j
b89uZGBsGbgV/IS0PaHDt4vLuTK0O6N+brqqQCYsF8+Aqd0TuaTmfpyHB4Nyx72LCszT2BjDLQo0
2xtu+vWplfC9/zxfvwk1CmNUIcBb4IKu3mchYlNa9uoNc5a0/JTtqkncrgJEH/rmQqj9ZlS4ZXB3
tlkaIEms87mozYUN2CnMZ8cbN/RgbPwn19jC3rizD/E6YSpV1Eu4RPlw4f62z/J5EBBuljDhjcNH
/eXSDpQEmYIi2J6R5RF32EGtANSMr38eyV9/HjRt9i10AR0KSiq4E8v1kicuQvBVA9d84q+fK4Ho
SeDU+ZUNP/+uaxFxLGMEi//8ZUd9cfIQ+flW32+L8KF9ZRNbpxgNw9S2npvNWU+DbzjvSzeSSObC
HW8OpZOitL9tm/ha9cg3H4Z6XBCJDTzkHiJMnkNqmEIAj5wwWtmWpPlo9Yl7s1D679AR3mjJyYJH
26vhcW/Vuv2zWC4uNI3hbx98mYK1ro0vLoz8d34HcuGKZRCbR1zW7X9A+iGfCpZku1vl5rowcDA6
AnE+W2/xgUn/NeLcdduhaoh2KtXGT8PqQkJNeSu+LWAFGgcb9Ep7Ydn/zJucLQnfpx4DFIU9n4rR
zyF98Xrxi2kvyklk70C13+eVhX1m5tbLG29NixjfgaK13hoUMMpD5SHyjhM2DgRQ2gsTSz3kQWDl
lgiKOK0do1s9GDDsYEN8NRDQ3Ou3kMy2rcB2eamq6pRV0xJAJ5jLGg3+AQQFqPHMOqDUN73fvMCL
rwJrcO/WABbewXRxPT2S+ulvKKr406NTtdmFFOvPjf98AKiU2SSNbY9MXODuB8eLAcBWChVue2g/
enaS3AOfHm9MN6sRto8llI01qutdfmtsH3nhZDfxXCBK144SgSecCIwWs3EHFzUsqRBBsBHQvomX
PAiLqWV2fQQT3JNDzePBb32qzh6Kq83JN+bkG/oV3Pn8DrVeRHIo70aVB8ViNkk3lnJzhivsWZwL
7/b9CaP8WvKZXLj5Jm8PoVy6KWU0E/ZPSHBObYfYSsyWw8wlIGnhRbBKasQF/f5GYGsxHDakwy9s
Qb+ktN1ABADN+OE+z7mf3jMvxxuVEMTY/HT6GKCqdpPXaDQiT5/fDGJwT1vsjrfGnENi9i3O5QId
ormW2VPilev1n3cLhaDFNo/Mw79rVaAxdiTW+cxPYkntqqqXj2s5D188c/YBzw3wZY/A0jMM5RrE
6g6L1Vh/bWh5YA7t5fHbyrOs6QpNzeGptCfvKPK1+Pck/Y/Qmq9CMUEJfa8bBP3iZPjPt82P6sPQ
/fgx4Gz0/4Od0Q5Veh20+e5rnvbD1+oMtbn/l3+jNj3vP7jCedxfQBaxePfN7N+oTSn+g0SMJbhw
ccvhfcW6/29HIw/Qpkcmf394gZbagYL/Bdq07P/guoOaISUWh3/nn/7zf52hsHrl7y8RkOeH638R
2cE87SH3YgMxsy3JMaCXIRcqiENBEgFeuVQSfK1x5a6MqxvCTRGNm0b5iZrrR8vpLsTBa00ry3+o
bSfPgtINHRfy44Lm1SFAdE2zdWVbzZEwQw+xlqEvl7f46NxzWBQXDq/Xer7f5V6M+EpO0UfcRmJQ
YvyrXNwjeYpEs+39my/aTsAh5dGIWkRtOR+KJf/az+OF+99r3VZuJ7GDpva2lDKENySO5Ozc0+wC
Wn8RMe/+vZf/vyxD67zjNnr5MwLZMowQljvGXn2Ldp086TWuHBt242ISWkdu6HXADOfR/Qe30ku1
idfGRUmKBME8jzlw/zDuHYhqpbGQDzb0Bt1WotOzuhGVkcgJEfAznqZB+Lc4USGZrTUwu5Pay+XS
x4mc/AVHarccv0S7E2Fjf9RrWonPeob4WjY0zdGX7XoXb0rUCfXaVqKzwAmz2Cx4X02DiPBmwazr
uuGHXuNKeEYYKGMuWDOfZvV3Bp8Ol9V3ek0r0ckqAQOw71nxiv9b4Z/mProAM9p7939vSP9nG/9Z
8HgR+JvTyN4SOBpn8HEOWJMCnU/j7p7t9wJT/5V1rmYEwI4YmbliRWeZ4tYTxn08/603LEp4Qu0M
tlkkbmjO8q5zp68N72u9ppXgnKakdVGahr2Nk9Bt6SNsNprWBZLPKyPyiwYM3hpRIaIlnGznjdzK
m7IdQq1+q/mebQYwWe9x76CjmljWXS7mG72mlcA0oxGxFwNCe2tIzCs8o/8nsJGZ1GtdCU1AOrhh
oUQfWtH62Rm7R+QJNMdkX/ovlrglMf6KRLqGhrD+3gDsYZJhftHrthKZSY43OdDDNaRcvl65UxOc
yAJceq6+tlCUo7Py0T6Np35BEl2+iwIXEe32Wa/jyrnJe3Vr7XVxwrSxPs6u8zcovktklde6rcRl
4eR2PJJrC9PWvXcK93HKpwtKOq81rcQl8LDRKNJ5DaGy27y7s8diDv7WGhJVpmMlBzmRl3DCikfI
wZ+ma9cev+q1rRyYIN6SVqbLwn6C1nnrBf8Y5aY3JipAtO/muqlhXoadmH80Rv+Jcrper5WgLB0c
cYOM0e7M8nGsR1gdxqVC5yszqdKAzMx2mgAtoBDhkPK+SuX4PFrgMvR6vn/1RcxTczesvGmWcLb9
74XrfCiL4MKJ+VrHlaDsavSCsXRbQ0uuCHwm5l0VJf5Rr99KWE6bmUJQIA0ajfO12VuoGiwnvaaV
qMyBRxsUsVc0960nG31jZCk1V7cSlcB6t7aLMUOdvN1j0U3fJHAd9PqtpqizGOCK23Rr2KQ57hPF
vVmmeieDWmiKsbEr/H2V5Ej0nAKkoZCJcDu9S7KKzYz8Jup39Efoxwhhjwka7Njy6oWmitMDiwnw
uWWhgCW6TSv7rxhxCK2FoiI7YiOfHAMYXpg7AnG8asFWpMj1rrIqMTvLXew37YEjrRn+EjU2u6MQ
F6o+r0SmClAt2i3pHI8tpe6Q5AF4ftrSXPNQE0pktrUnzLbhUEOX9v0QJ3+NudQccCUyMxM6VMI4
hzaX2fdGn06fs6LT266EEputja2VD5wW85bqmVII7q6F1mYFtOJ8k12y2uu9uNzP+bw8rJP/w3G1
ptILlPPSqRY59H2xA5jsuzJwDmZhP+ssb5Lr571O9oozkrpL2MO+xK2lfAbyqNm2cmDG2DEbIIVZ
gX4K8huoQVHU5ZVex5V7LDdBCk8Bxp5j5/2TLYN5KBCM1Gx8j6kXB+Y8oGgf2ylr0JoQzYqrr221
Pul1XDkxE4s6cysY8cQcHuzcDN0+1bp/Axo+73YwCrtIkBEO0834sczBd0xNtQKHBOt500nt9l7i
9GuYob12ijzKxlgwv9cbEiUqJ/TzQUMxl361vscsBQOOPP8fgXv++0kPe+S84x2FyCY1ORpAReN+
4EoEEEtg81o93+WDXy4UD45ehtnaEg6JCMIYROJpNapU63jwVKCul2eA6rIWJOu2iC+FOQRfo2ie
b/X6roRnJhez9Ht3CaH1fRQye+9dgq78/uhBReF8VAbbHLMldskqGwN2KykwC9vQy7aBrThvvO+Q
fEdIYwutxnmqVowAuurC22H/5b+mf4AAnjdtWNmEJni7hlCRwmYSoRjmb3NZnsw0PekNuhKiaNci
BDPWW7i0yZUJEVD4l9i9r426EqLSjSCVGvQ+tjAHNZrx40xGRa/bSoTGixVjJlqvoTc2Rujk23KY
XOOHVuOeEqK56FaZ192GCtXwKevmf7WN1sMHPY/zCY28IrEmy2Yfn4u/i8H7wVs2O+j1Wj05gXDC
2N0WjHLrL7UVvRPJN72WlcDE4HURwRZxtGXDuz7DPXiL9fYrT4nMQnRpW23sV32Mrs8S9CBt0MfW
67cSmfZmF1CpicwtXT/EVfNBDH6o17QSmagb+JPX4HVRNeWNU8kPvXMJkfNK2Kg8YKdspM+OYoVA
57lhRRIvbO1+KzEJvBWY20RMtq11JyLxHKx6V/BfSKjJhvtI56K35G7TZy7Nd3K4RMl+ZUhU4Rkk
Q328ktDq20rvAxCIr1vtae5SqvSATMmzealcwg4tJkgRXocNh/NRa5lIJSaReHLyXDRW6DbL/eKL
py0YtRL3kMHOt5I17ZpUOKzA0m6ejbbPw3iElaDXbyUsM+zJnQYGSbjWKc4u1o0RD3p3KxV+h89c
WouSps3K+it1lg8oF1/S8n1tnShRmSaoyFouobNYKRbb5B89f/ysNyTKQTmJHjzhuvJ4SNfvRbN9
QUjlEh70tX4rUQkVO+2XnDx1sOZv67icDisPH71+KydlAVynsqIaM8ixuKoinLvtSzDdfRX/5nri
Kuck5p7V1siN6wk6HN/SCScgjG+xQTh4hD6Mdc0wUsG5VrcWRl+T6fTs4stsjadiiP7WGh5XidBo
sHIBY4rfwMNbLs7HTfp/6TWtRCiSvAssBoYH0Mz7HLER/Oo0m1biM5bjhOUH2cJYjG9jGZzQNdds
el+jL56amZPi85jS6yZtIE9BOTzatVZaDOrxedvd4GGKjuVYmGbNcsqKdbmtamO9cFt+JYpUCCua
55NfeB07orGCfF+6/qGM0v5KbzaVGF1WkGNezIOzkub3eABHiB3BV722lRiFHzU3w35TbsryaVwQ
S527QG/fUpFAC4zlRQaUM8lzwtXI2+kggDxrdVxlXveIRGJTQvHOm7wHCwpYbNt655ujBKaNarpM
KsZkLqI364QXWdfnenuiSqyB4INNW5BwoS0QGGi/lkPwRW9AlMDkvO8jz443FHsq/7ocq+w+ksN2
YUz2Vn6z4TpKbFrOXAkbSeoQT7e+PsVJAQwX5ab3fRIkyUnrJ6ik5mzGO2dy+Qmu3943q//ZbPxr
vaaVdZ40yFIYfcLorOZXozMes9XSS6uoVJG1wXFm8CnGRi2+7pOov49rqrclOsrRPwhZIm1NVtwS
w3Vm+leWfSmx99qMKrtKlbjC3GpOfr/P6lvXTY8T+GpPGpHepqhKIGJ2JAt0CEgw1/mHxDI+bqv/
t95sKse/5+WL6SQVJatqdG8de4qPaF0smmvFPz8rRhE5cVOQGS+S/keQuii3b5Ve6R6U9Xnjzlz0
RhTwvBJJ0+JJXX2MUUnVGxbl2O8z316LdV+JafA0F911tEi9ohW0wPN+w/ev6hV/1TBAPO5gJvL7
LNEB0+u4urtkVkHqjI6XyYqT+5JdwRLSgzBCsDzv+TCOtRmvpN2xScDIAShQ25eO3jH0C4jJCIYp
yVkrFX4px74s2QFsQ28hqnigvjeHepJE/yzWm7gqw7Kb3mmNuIoHmkXWrqXHdFqiObbBeDfl2Se9
ppUVLhHMQDqZq9ZmDMkRyT+EFaxEL/luKUt8wGRzsSlZh12Uv/WG/rFzNfern85cL66fcZG4RVUx
2q3MvplcVOC2P+kNibK+QdL5adDS6yaJrhcms/CNW72mldVt5hWmSd6MFt8KGnod70E46G3gP22l
XgyIRPDByyqTte1sV3ByHscs0LvSqqTvGoWe0V8RJvMMZBTJhNxPXqHZbeWoN7oaUGTqruSV8V5d
og898uJag60igaKyNx1hcouIAM7eeNGW3PrjrLcJqgor9Wp4QxMEbIKucY3yyQ2ur6Fev5WQbJt6
CSDyUT1xluZxmlPrFlav3lbyU470xTJJNjszHUCu4bgifdWXKw5EVa0X7yoaiAeE0SYetG+vhSDe
VfdR3WkOihKUS0K1t+1sLkA2LjPg5//xKs3XyU+uzYsx8TNbZkPLGmxm93FI+/sAQMOf59La1/Fv
ruI/mbYv2oa0nGCGTdrQlXm8IZ9ZDPWhMtPgTjgO+s9wDR+8bfGf0FU8yrWYH0w8Bz4njjXfo8He
twe3QKD2alpsZ7xG9gXTd9xu36L4hmpnN4joluR48rTOwqi1kK2eitWph6FfIIAy1p792bGie7ep
bv48Hvt0/WY4VKyOFU2yA+k2YcFbfLK64RaeqB6zwlOROmvSVE1hlxNCT9+aVj4Nm+Y7UIXpzCb1
XQQfmnAtMTLG99fyM80BUW5qBS6fY24uTehV+ZsGNSC3kXpHuwrSMaa0ktFC5nc2ZHmyWkRlcm/W
21xVlE7iQYSv+60JI69vj07kFwdIM3oEHE+F6eB2FOM8w6i0oiyvtghTDj+3LlzU9tvH79ag8pay
ikiYUclsLiC43wf1hG/6eszxbSqLLtArPKqAnd6L2hroIu7qM3KR4RwNwSMJxM7V3A+VHxF4c95s
CfVYOUdvCne6iwPzQtP70vvN+KgcaFAeTTsItkPf6LNPncGV5dC3vlkcrIpR09kIYLHx8Rf7YrQG
adVbbQOJY1hP01zK3cNRD22IDuV568jf907udk3YR3l6KLzhui7SZ72eK8fzilmOaeX0HMnG61xY
V1XW/kuvaeW+vE2zmS4t3kYbtuH12N8Z7SURxN9vvDg6n49IacQpZksBG2/RI/3qdbuvxwKsVq/n
yvEcda5R03EHoKHnnGYy2cfSsC7ZRL3Wefu8820ay6GUYLrtdf5sodKVdKZeORxO7XnbW75hMkpm
NdxE98ZM8HzexCXi8mv9VoIUCTDXr/wcplI+Yv2bpP2xWFzNxaLcnB2Rt+vQVVg6uTI9DOn20Lm1
1jsFzZHzQYk9Z5k8n0GZu+17P1W3XuprHRwIVpw33Tp2C0MZ56AYmw/sBfv5MPerHpEQdezz1r3S
LnD+ofXUykNjze5Se75wbLwymb4SnHUabV6GYh+kUHy/pHzjL3pEWanijsze8xYngm+K1AOis3Hw
I8L+Sm+nVXFHGWw2PALptxjjW2/wHiZbMy5V3FEXmX1u59A27c4ywjYrj1Dd/ZPWlqLKx6IwMIzl
1Miw3zb/RqTWh9lZL3kqvjaZSmTmm7UAy8hovGk+jZP5GRknrRsdMNTzJTi1VtbMDSCybU6fEbDG
21Cv1gFd/LzpNJWTsFPWiazKFBds58pxC73kGOI/5407G8J5ZQ93Cw4xHhx9/tGqZac3mZ4Sl+4W
54gceyzCWDz6lbjajEvCxq9MpafE5czh4Lot9rsLaazboRsckKmJpbfLqsAjJlMgBUbHl2j6RI78
c9PJj1oLXJU1SiZ3RUXIounZmw7IshzTztM7jz3lxPT9ollWp5BhWjf3Ym3vi9bT209U3NG8+lnW
ZzMEds/EFrLLn4bCMi+8l1+bTCUu43wpxqlmTPLNuE+9qT80jtB61kpVjDERLlD0kY4Lf8tPgtz1
Wht6PHCpQo+8NC6dLV1cNGFGLJmqR7estVI2CHefB+YwurKM0wm7xLl+E21GmHt6AGYEDc+bTow8
khsY5rAlOq/3DSU2Vz3sG4q9540PcVH0icOQuHP3KRrFtdWVT1qhI5XbrMRmdXXs2Q2h51SHwTgu
E56hem3vS/PFy8QbhZXPE2PirwB1y0x8mpKy+UuvcSUuo7n3k8JjLjusLbFVLMQBgX69Ba7aFvmm
gUJRDuneaP2Hcg2eZ00lAvnTr/vFoAgIeHVZTjIsx/o6y9J3qe9f6Q2Jcl4aqScMUNa7VECDt7uL
ADR00zrRSjAjpXI+nXGcjEO2L/EVUSJ3EUVoxKYeQRFJ6vPGFwOfoHql747xyRoqjNDQtdRbhyri
yARAnw4FCYM1cr4uOenlCacIvQu+Khzl+gOeJ/tSGY15Q9DTlddCxJcMR17ZxV01PC3G2TVQaMBX
9BE5tYdNr4ACe/x8wM0FPAZBJEOjG++2db6JhuZGax2qoKO+FTWK6aNER816mKw4BJd20mtaeWMK
qmypv+d+PEfWN5bdp1f4pOu9S1zlyKwXa7D6LZFhYcX30Zg9o+mkOSRKaJZxlZrekHK/d423dp6v
hyxHq1prUFTAkbkTH6OKK4qX4iUW9PHt2nWe3oirgKOp9hbDahjxSi7FsayX9BueN4He7UrFHCV1
xzbuIPrSNIl3xM+4fEftLdKbUBV11KCxmMSCUTez1UW3PxJvx7x2v+kNuxKb0Tg5M+Zf3Awb2zqi
pt8cnLXX21ZU4FG0LsnSY9Yb5uiALygTHkpMzPQ6rhydjUWdKo15slk1bpizyCtohe6lV9v+839N
euJvd76xLA5eSF3Chlg6dvKwpVkM2be0bTTZ5dTo3eRUvcK2cVp+A4zTPEoekxY3c9Frld5+sTCV
WV5yWOy7QOeax7KLp+Ms1y3UGntViMiyanLXDUuySLgeIv9aHMdlc/RuAKoOUVPR+IDlX5h37l06
yOel8r7odVy54KLo7q2dy7DYk3QeE1k2n4Z8Tj7ota7ccDNoVkGRsyQxp/syVdt1U/VaODWUT8/X
Ix4KXFoqZMKGbqyP+EByW2xqzaSnatrhLY0Xs85lCHl2OUZDPh5muWmOuRKoXV1MwwInPByj0T01
1gIE1t8Svd1RxfAYXWV5uJeR9szcN9xjbqSrh8iSKqKxmFOEpHdfenfPqpgJSo7NampWPFT5dFwe
uj5oyKlK6RxSZ0Ojd4kjvcuiCj5yii3Kq5iLaBA78SmyzK9FrVdHlCr6KFtkssmFN3m0Tvcm2mw4
s+pdzn9Kzr94ViQGsuP/XipBebVM9j9imt5rxaaKPSqWIDYii17nMiqvvCT9XvmZ1BxuJTrb2G4m
t7BZKQMiyClQTNOp//lzx185iSzliusieF8CaUZDaUmST81WRW84ndKrepr09Ekw7TnfXBaL575f
MTa9A3neyr3hDqOKS65He0d/c5SqSCQ/WGRaVYKRH6NH7HNuF+nr3S9UJFLS5pZtbDTtCw/em/8t
KyctOKb8CeB4sRRNDxhciu0UyUPxMJHo87DkOf55Sl8ZERWJJJwmr0aPqoTRr/ndvGz+lZtXevon
6Iuez2aCEkeCQKgbFob/aalIhATC0xP4QXz9vPEqdksX6g4FFVRjb2sLFClvmV7vgaGikYIsckpr
31qC1P4a53MHhdFqNRtXgnR2Er9OBxpP/OGUDva9n1+Clr0So6r1d5OOcYw0qxPGOSajWLNb/fel
Mvz6YCMMrbmpq7ikdYnaCAd6J5zjLHvTVQa2IkuhJxCDm8H5zNZ11rWZxaJc7HU9jpOcT7HlXrjp
vjZA6qMU0LcoOzbI2Ziq92vy3cvkqeilc6H91yJKeZkWXkNaPto7H48fMKi6FaYeNeMXnXnHiYwy
nvbcYmNhaNJat5kf9HoHh4p/6mIzWgczdsOhqR6CertJbF8vJ6rCn4BLl80i6XeKczmAjaE9kAfU
Sy2qCKi2Buq4VuRyIwBrYVmJu8rY9EBh7FTnKzEz22GYayZzrOuHwazeyiLQo3pKFQSFW85k1I6B
HFyQPkonvvH0hOawLT7v9Vb0G24g+6buO+9Ht3zwKy/XXCZKbFpm7PeOQ5oYGX/vkI3t52UdNS//
qoz6YnQdVH2GZMKEKhmS26BuNJOWKuzJdYymXQ063i/bIerKD0ada61vzA3Px9s0HaQ5ZnZDr7J2
bOx2ZSAjqHVCuypgyHaiKp486YS+j+iUFEY4Nv2mNZsotys9T9rFjypWShclT1M5vm0S86POzQKd
8POmeTk7tdsRl4AR3q9C9GEG2eb058Z/v4ljJ3reeJ6XwBEArJAktj5HVnKAC3dddpvW+fxT2/xl
oQV0djJ1HQKhEucwNBeq4X1jz7nWVRF/+PPOD207NdHAjA7F4pxwygGwlVilVrrFVVFDhhRVLvah
wWTgvWvbt1LoFSywGjjvuFH1c5tHhFCeN9EhS9x38RT4mktROTeDmAt0OvN6ntriLquKT1uiB17D
QUXp9wJmOQ+YzrEMmkO6zc1x8Sa94FdRQxXuIZ3ZcZdrZuPUDvX9Wtl6U6lChqRR85qDQhXa9VYd
7D7Lj5l7yb329/cUVwUNFVkEvNqm31aQP8TtX5Vjf/hzcL7WshqcUkxbtr/h/HQ4ebW7AXOc9RDx
GAyczyWuqIaHZaQTNqbxUFafFqd51uu2EpbssUJ6nk3LgfyGN+qPefO+6TWtHJqTWThzhyBpCM0r
ONg5Fj2TpkQZVpnnI1L49mjHtbPfxb33VKGu+rTT47zhOnfe9jjhZF/3FhvhVAmwPbl1ANyrBWDB
OvG88SSYpgXfUZ4quLRggf22GqXeBq4ihgYr7WILZ8ZwkxvY8qF76pdBKzPkqoAhkSQdFkmMdzpk
66Fp7MNq16Xeaa9Chhx/zKsh3U+evO2eMPotnv11iHSbV0LTmHJziBrGJSvtY5pbDziah1prXMUM
dVM8libYB/aTtTYPBpYG9/4MbFDvfFBxQ31gIAXnCCdct/nR6ZNTkPh6+6yKGzI7Z8t9u6MkNxo1
lp3J98ReP+kNixKdGz6rS2sz4qWVPE6Yh937Zi01l6ISnlNrikAsdHyU3uNg+B8QH9ebThU15BaR
JboRYPM05JM4DHE73mbekl2iH71ySKjQIVeusSsjoF9eP30qrDKhAl1qrhUVPLRJoNNlAhpxifwQ
H6bHaNaTbXNV6BDCr0bltNSGGxxN7+QYiaPplOuF8N/j8NcEpauihwZD5sPcdOAErcQ5Bllj/4it
FKesYEgSzZlVTtBk7BB0whMEPv3sY/c+HyZMjy/8gNemVTlERbJuvDVBQQhsuB5qA01iCDN6dE8Q
iOcnRu2v6IyMDA/ps/s1t78FbVlp9lwJ1B4D0jTtqYC2budjP+Xf4t46nbR2AakEqqD+WQYFl9u1
l6cpifCiyzHw1mpcxRG52Gn4idgZDhi8N4esT+FTjfGstzuqSKKy76eytVosH8b0SsTlh23ToyJh
n30+n81k4ti2VymHyM8PcVrWOJvr6aviRXbeeF7i3M2mCyAnWIejX2z9qccgTW9GfwESLWKZZg8j
DOnFx6AL3gqpVzB3f0EStaSH89wkXSaL+MDC/HseNJeKEp4YMOd5PAMPKbOgPWxFlodFbOgVQHHD
Ox/xNZZtsPgeO4vzvzn7tiY5cXXLv7Kj39kHIS7SibP3A5BZmZV1t1129Qthu20hEAgQQsCvn5U9
e2batMs1kdEd7XBXFpBCl++yLq5MqS9hRmgvE7yItmAiGNgmiyB+vGshNA3LQmF3QyzeMtF9Zd+K
NguUBMbSaCa4ejAOqS+nO90PTxetzy2caG3nqoOScgyU3DJfJ+vIUjnL4bIYYIsn6qOSVrQ5h+jD
16DinxS7zHsk2mKJ+rmF3XV/RiUvxWcVlwals/IyMapoCyVC7tn0q1aomYkVQNlELsONF8/8w2Vj
fj5g/9Iz453X1AP6Q6A3AswCD8QDVIG6y1bRFkvUxfB3a4v+3EKgVxAs3dk3GaCvzMOtCFDRsVah
a4Yk1EbF7dqMXxgt6suyoi2SaERwUROLWJTa3oMXuv1u9LhehH74m+NpPxkxFkONIovlclfFfQX0
Br9M2SXaigDV/VwPnOHqbWPyugqX1OkL6dnR3zBEY6kX/IPS00rGtCL0hZbTRWgZmOf+OBG1tjWP
LRK6bvRPdR98ZqK+bMS3EkAw1px5dK4jkqJ4OF86jtz+ouVDN2cnF7z1xx47+TjznHXVrQi7y6qf
W/iQoi1cph1Dal5MYzYjFOLK7y8L4rboIW0a2689eDZtXT0UbX/r3srjXonMt+o/Qhger9WKyFxS
fwd7uuiLNR6qOWvp+PvLRn17furC9zykWDtAHo6FgfGtRB30smtvwlvPdw18o0u80bIeH1W9kivA
odo3oqHzbP5J3rJFELVNH9ECdtQ7VczVTdsNxftomACwBNHCUylXQXKjkpB8n7uYXlic2iKLxqaY
YG0vkFqb5mY912Bgn/xWuHEuQv3kG22hRUNM4dEmcayCPAyz+SFqgl3F2QBO6Axdtl3v5shL22E1
OiuKJITgIfXMZRNhCz7SS8ONZB6FWrBIMnijPvdjRN94V+Er32yztn0JSvHU4F11QfxRD2OdEVJc
Jv0Mo/oftztqBxVyUdDdbFydrkkY5Irb5LLlvQUgobHuyWXBJI4q/z7s1uAQL3142ca0hR5BnXku
+IhH75fhOHXAexbksoN3izua5zZsPVKdOz4oMGG6ukfghdUbgg6vLL4t9AiMesa7yrDdDGJDu5OM
sA9+rdHynUYJS04cmX6/T1q1oO9hGzZcdrRtcUm+0TO8IlHC4TaMYBYSevymIK3xL5uof8MmoR8J
Iw+sgriaurTtiEs9Ul+2H26hSSs3o58UKtnRrgneT6Gt7uU0VNVlM3ULTqLSF7UnMZmSuMyMYGtq
OnJhq2yLTQq6MXBCYGCUc1UOh/TrTpQXVhO2Sklx7HHFFlyc8Krf+17zeVyXy3BD0RadhBzLGybv
vLGVrLhS7bOhur0sHNpikibASrpywXFQcPOo66a5J7VPLsLgQUbjx33NnDd3KRRsTP0JsWfMfj/z
cH59NL8SWvxp7f6XXGXWZFE13N13UdnbLzAiqvwUgXlP87FTy7tf3+SVXX8rnWLqrqx9D6NTe/Mz
AugxJS25LMHdqjL5BjSiZcK27MdDnTUSwORWRRfO9i0wKfYbrmeDzTOOqEg1FCT3Q9BUbwz+K+Oy
xSbNtJHxCAsrRC7uS1DUN1BJv2z/2koFQVGKegzyCbtpJhnUl++0CC9L+rdAmYSg56wpxmRdfRSH
pQggRWQuoyhFW6jMGBqdaIXallqpSxkyc7Jc5tYbbrEyevX9xq+AlfFG8x56hvc68eRFeXm4hco0
cIsfetucy8O1By4o28nCvlWw+HOP+ntECNHpH7eAVY5jJacQ6IdmYM3BCt8lqcdLL7xqlFEPrV80
S6o5dtCMlTL54AFBOuUkghJC2jd1aXMLENz59+GgtHddEbylYUDIn4fi358u2sLgBGerLya0PMBB
YsWNMLEZU8mqwEvtaEWSyqGJn6SwdZmRWEf60Go66+4qmEY7rWm3rFDDBTCqWgj+3wxWRxWS8iht
snxfZJvwFOjpOheC2+Okx2DZl5FXj3m3tEAjL7C4t5BZt5CLi5zXQmPHyiQt4q551msVsx13cm7y
ap2KOgtsW3yJpqVrc1nX7sPsd7W4BfwwsWnB+rLPlmWyT26Z1uR7UDdFCQGsqh6uW924+wW2fuFd
VdYsvoEY1ypu1gimDKfaa0sBG9t1aJ/RfUzcaXGV1k3qSDQWa8qGoZthhO7DEDCZxwaykTCAYvMe
1tprDXysJgAQUlWMB9i01vJKOxTAPpolWPjVsjAVZIMZCvEBPo79Q6OR+N2vLFIqrWncymvuh5V/
11YDoRnvUM2+8XTZuIdo6NuZpiVkcSJsYERzFEUV3FqbTNWKTjd24LP83ZGAdEex1LElIJHFg3z0
KFx2bspgtVBdItZP9KMNrejQtiWAaaeBdRN5HKzfmiMiesHSZtbMwPFHLese7rIw3c6joVBmF5ZC
R7+Pref6JB0qG6glN35iGIPieW0cHA9sU/OvrusL8h1OC0P/niZAPt10KnLtvRcmHj8NzuPNvWXr
hBfAprqwKVybpzbKQNdf1vNDoo3XZAlYDeX7qbKRvhdVxKowC3tYbnVpMxI93sBLIGbPdTCg8WRN
vRblofIxyuCISLFn5VroLo2B8noSNiLufmwaFCGStpyqzDWuNX9w7YrB7sa+hbY/HXpzAtKZjRTR
NbAuPujO8/SuLSr0FSDSpMh7VZQ0yDstWD6Yzq9yb20I3jpqTXDpa0NdZv7qqhXtmWa865OgvxOT
DCGJKBr+UoSsE9dQ9RmQ6ZlCDCu+kFcp5H59qLOYNefB6a40RoHklLjB5GMdyY/+qrW5orzxrlGR
HDyUacvG3y1DFz6QviHHkU20z9pGV0FKlsYme01FzVIewk46Zb2CRyYPo0Kn06RQm1awd3hpZOuW
lAkmSNp46FfVxh+uGEwy9pCQS15A/UbPthtWnbXlKFUeFm5YUsKa7mroHP3khniJUhN1XQ2gsmQu
h9exsFddFNI/5Dh5cEKt4nfJwLWGK3S1FnmUhEIfdN+hSzMNq0j9KeLv6RKZvOWxm/cGcifl3Sy4
t/fg7NAeSdmbl74n4lrasvwc1ARPVdeQK8yUix09jryQ+qnzYOGVlQSaOvmqmp6npGv48NgvrH5U
Gjz5dHAFeZiLmpW5qXyf5bFiFZzbGn3UfO0ei85DsrZEXjHlY2uelOnjw5LAYSufaeKGvde0S7cf
B7K4HaLnqE4htWG/DaKl/q1f1rpMgUDpq5NoLHpoGgQxd2yrWmdD4an2QNeiNTucuYu5BSr42DI3
fCOrwOg0osqNNwmBfaanx1qT8bktQ3wcHYt+zCr0iR5LsPFZGvhL9DBPfVJfw38pAhZAVCba03Bm
7+qe1PYUmg5UoFJ3rt5bu0rvRqvKmgP8ZuZTq2CXnLIOqkzZJGjgHgJaQeOQ9qvaN8Myz3B+9pf1
Q9ey+SpBj+RGhmXV5oSCYByFKGrc8DVWfjbHiwZbUtfmRsUubr8PTrXJXkQ2mVNesyFIPd3K+bHn
JXohgq4N/huCsYwOYM3IjrioqPOlaScggmYu1ycdlY7mkBEGs863w/oUoqPgwWKCd/WL5SOksuGI
N9FctqW7LYDuRYObjbPauSWgS8YkpKDS2sa1vZJKwds2jeikUgqm94nQku6nphqe+QIvQ7cMbDj0
NRC918OyLMODa9quQM8JIN/4sdNLZW9xFhXRrRn58mHhHZF7bwXx+qpiHjQXsrqnsEWDSU38XSSx
AX+c+7QAHVDW/FpZiPMdW6jz1nVaiZ52uR2hgnU7TpJL2EIRvzphRvW3JZMStHbXCHRfYdWzW/qS
uMf27JJ2T6NK08zWHfk9TKA8h3JeIyAxf9ZN+cC6pC/ViQqWRDlkMP1CQnVjJLkMmb8btfhedd74
jIL9moOMgolect5nXgItO6QHYfKo0LP6GBs9feWrmvuUVDbhWcGL6NhJ2kGD3823ofHtk6xCFmd6
gCRgV1f0ZKZpatPQ6eaEio3IRtDoMtIp/xialp9mvY5+7lgMJ0OGD1UvnSm730Pwdx9q3ZVzlYZF
F+s81Jj3TwCImfAw0NVv0zkxfrmvVM2rrHJqivI+sPELKXiMyro3zmuGVR16qQ5sT56xqGyRz7z2
+huh1hISetWq97UpZHgFmFXVpZh65qRCA0V0fyXVsaQwEM48ZsM+hfRectBltY4ZpCiG8sBqntzC
Ra63qZaemq+ispLhNZUT6Ww2zMMyunTwF0Pvu7pMwsy1MCzKea3Eo+q7uM8748v3IhiMSv3C0TEz
lRrT1sIOLB3iuHZ3XsUTm0nD66NuVdOc5iRZ1dWY1J55CgKy2gxwHLT7qEAIItgi6Z6xztMHWVUJ
Kj82bFLo/PzRkKlt90MUVSbnkSDX9awrecXgX9PvtPNlrmJmMhpOCKdMHemPE9yNp3Q0OAPShagX
xQZ+kmCEp9DCfajqHka2klYBdnpQaOq8nAkz+wARRzpjMRYpXQgO6cln1d2syiaVfu18eIFPh7FG
DpE4kqRUE5riTjofeHE/W/lp6WAbTOeIHmY5MVRhuhg9bzriHLNhBXVPbwYu/XH0bRNdF7aMRDbN
nbG34zoUUxYbAUOlri+9eE+7HvRSAYpfYFMEMcIdid8mfabGpqrTOVjnet+xeOzv6FRam41jQ8VB
rzU0hWfJy+R6TBCPpH3fTfb7EqiIp+GqYO03IQh3uSkcU3nfi8DPJEHsAP312R8+srLwTN4TVthc
Cxh14oFm8x51sk5mK8SnbxDUg7NPo2L6w1kGfRodFr7MXI3ZdIqTnt+hIrsWV16E4OpKaRMt7/kw
qAhzOXB+1opxaR76cqKfuqgLsEYWTyNC4YXXZwwStA364oGWuTGQeLuiHlQI9rTgITnCC1LxnDJf
iCcB7pN/1/BoTVKEA+LQtMQLMAJNMN6xAElGXjpX8KxTnHy0iTfXqL3JuG4PnoXLZtpKxK0Zj2RD
7xQQCmVWSwPezTSb+n4KRrRByxAiDmm8Aqp3iHhZq1NfMvIetfkpybBvtldJQNh9NS/+mFdxJ83T
Sgb3hOf2v1BWQBRRQ/RAHv0VXigpRGrZ9HWdFhbs4OaNOt3cjG7Jq0Sa5Bnk4ng4xHj7dZINCeHi
i21GOKOuEl3aVMwtfx8xPVcQdS5jf+fBFFdmizf67V60UNfN7TDa5QSNKTtkoWiDPlcWSnYZgn7/
Rop2nhD9GtWeGuhcfYRSCvNT3VloT/bdOENYNOnmzzxoZ1ICZOJcezATNuiDUWOrd2aowY7Ds04c
/vJVVAIciaN3Z2nvqXvs4/X8TltwjE7rUiJXDealbo7zDOh9PiTwbMqLmawsJ2MQhtlK4j48SBcw
7DdTUEKyexyX8UDWGGmgq+B+/Ix3TqMTnMSb4VvX4gi9iuJw7T/XAehFGY2JmB+WqFzII508W+4g
E1SwvK38Zh+HCfmkAzLelRRnfx6Q3kbIFpoR/AcKUnGuwr5Yc95qaw+dmSuas7BqvSMvgbZ7RCBK
bQajTTl8YM3adbc11N4QcU3tjNJHOQ57H1e+a4sVAWbTlFR9qIKosTdVCwTvJ09Fof40BY0f35N5
dOywEEbfTzSiHeaZ6u71NETyMMDfJ8oRVpM666H33+5my9sgA/nB598oBbZQp5KsDrC/xXo3XhIX
43XYoe2RrapXHVZMp9e0ryIOBG8CyF1yjVnPMf4Q8PHupV8U3gN8oRAOVIWHFYSXXZWxAp0K72lP
F39xaJ1A/Cwl8Wh98BXC4X04qhiTDrzxWb902lbuK4cIZfF1rAuy/sEnzFzzPQiwUP2zV6MakKJy
FheZVYFv0yXRM92Z/mwRJyV3J1ubocrVjNMrrQeB5FbIUX4Omzj+NMPA61yV74Qfwy4+wQpAl8iJ
vW1wZi459fBnAROA2rr5VISu18sDgcNluWR8ovXU5dgLyhYv1TJIolRImnQeVAbZy1guAWT50IPk
O8j8mjqnsl5MBh+EwE+BxBEddoUZKiETku3nqQbpHEVoUBObJEfY6EPsPU4KgIFTNqkl/ESCiiaI
NDTxsrBUUtxPxFHxDdts3+aOYy7tS9sn7MiiqYPbQsTngb/wcgjMky1RIXhqddKpzERxK5BlCAsj
YUWx+SXYR4tdRIiQHACvka63eK2xPK2lx98FbSyrKzLRqb/3DCVBPmGHqa617t07GKDCsbVrbRk+
drKeEJ2iVuB/sxENyS7xQS08ANQ0rdmAkHt6ZxbjT2m0No26XowrpqvSEIo21xp8B7LH+anTYv7s
g0TwjllhQQfxOjNA2dTSNlfaht0pcU5+a9ulMF1qAmiLIYTXNWYhgcVhvXfKTyp8Swatf9PdNR3T
ByxC+6n0VcFSOll2COKVfa/8BOlq7KskyhY0S8yO1jJRtyPeSleldW9RpU6XsdEqXStH8SbsGj3A
/Rqkt2UN59TH682dGcMpD6I+eIj5GLQninYdReyD4y0Vqo0GADiVDSA9bHDowfmS033QQ1N1x7uA
1l9nIlq7g66oCWFvWBKOtYUAO+u6AX2V0fNBLpkjFd0HHPZ2DxEcs3RGUYZusxVJssrlOprytM4y
MtjfVElTgKVBEpfIP8cjhQD97WKtqFK4Sjl2Y8JlQA7laSpNClfZ+GOkDPuDzp4/vvjEmPm+TMDE
26OoC1HZQEcFvsLcRnACAzqtzGIY0T/iEn10MzGPjdiHCLEYcqjIQU+46av64MeugWG6ZTqmGbQr
yDPxUXlKZ0hNvKtJgqoMLF0KZJpzrNkR5w3ohCHAUkdU1nUMY7OactRzIMGQ+V4/SEAFsM1B6GWa
kQbEnR/mfaGBY7ON6IvTQNoVTuQkKYIMKR57cmXPk9TnjrVZx4z8FEMU7TjqYggyETTsQ2EZ0NJ9
x8v3vejjj7VN6igjfi0/g/61vmOwicBDOhzoyHxCnk4l5Q/xVMjfE98qknuubo+4yfJAF+rtsLHW
j7WoxgDB0uyazBbMXEViHv1jUy1AUIcMUyPr6giGJdUEI6T9ijBA7CGm3QmccxbuU67AlnntDU6X
78QZ+Pt7V3cIcwJ0YsLvoOWK8l0DeD1aNASnFOo1DKmDLFBou6v5qG7MEvm7ynqQ8ZEYjn43DFXN
niCK67ss8QLsugVOrdbmaJ9HRT5YBPc9JphHUErz1JBGM6pI2TqXDUSnUR1JIznvaq7vgihZPrig
tgehmL+cRqHb4auZ/QKHRTOO4tpbTAMWpM8k5VNagVLzMPuUqozXfdOnYUI974H2S3k70pL5mRi7
5Liy2SuOpp2h/63rQsgPjYB73kPBZBggRiXTnFkpxKOfBHBg4sY2d5GZKAxIVKGX2xlJ9ZH2rj8t
RRDaDLkTVIaiAgfpiJSsfmjDkH0hjVIyrxNEJqmOJH9H4S56jVZ4BxkrOw2IMic5P6NG0yKC9kB0
RWpT6fHkDUmMxuzglo++du5YeMNKU8WL6q6bdPNdkSTpW9QhCHaLYlFrc2omJHynaWC8Su1K7Jwt
9Yw8P2qVB3GoCO/silVqMmUKGR1ZvEsi0bGTV3nyWnW1ctkQ1rN3HRTWdhjNZPwGE8FapJEdyyQl
a7j0VyFEpl4sm+cpQxxX3MvABTdhwR+tLQEeheAdm3Nsm+utobILbhSa3N9ApE8eGQQIXhaG5OK6
LYkqDgNRfnTlh/Fir2DzMozp2Dv5FIGe+BiORdmnQ5EsL6AtJp+C1rXX9Ujbnd9O+6VErSVqvzqK
JZGGxrhP6B+EKdAxiNbQrcfOqf07gfzynqL+De8sA4jAbkL49FySdT72ODsfwaEx3rGJZ5RIVVy4
x5AH6/VkkkimS8HVteiuvnarS8cFTmdz6Ls8uRo5pCWy+FwJLkkl3gVKlJ8Iw+SSTLbALoWRvYJ3
JGh5A+CLXTY2NV5FBRuiu0Wo4C4W6/K5QJHvQxMV5n7p+EgOvCXP3F/SxQ3fIzG9X5UiKCyPQlxX
0Vp3KPlF5Snqy/KIF+OlnYHJCnA0rlny0QyuSTH80YfCW+cpjxE8D5n1lARWCDW273SFwBxWA0UN
Gk6O/Ikjab6X3LJ7j1aNwamzCJMSTFusU7Oox8p387RfOxrWu1IuqLtOfti/wMXFD3ByU4rqfOM9
Eu6NR0L9EdYuhWu/htG6fGPL1PkoQC5RjyOhYd9bKKH9EUZThV+N+6nOCuy7BeoeKM2jElkG7wKB
AjUods6+9EHbBKlrKcQM1DCMRa55Ug1pIKJiRnC4zDd2nmWVRajPvwcKhs5Q4vFagaTUuN9RIuza
/RT37BsWVnCI4/Wu9WhzxytS39J1mOo07qi972MubrFdJ1/qBmbkb6AuXmscbpAu0HUeTRdJwOKT
KTiCu7pklPLLdHCirTiA8lHaCOoWiBFMcW9CuKUC7+WiVvBWHkDITvZTdW4ekupQTdiOSOAus7oJ
t7TvfgqlNjAN3s3zef50cA6Xq/Uu4iKEW943oXopCxyjO2htEnaQsb9eBwad0P0lQxPy88v+Syse
aPUKBW9AKp2Ln/ziJuDVp8uuTH+88rJUKLWUK1BXoUlXET94cXDRTMTO9eOl0VwC4aPFXBGi+NK5
5oUM7C1g389nebilfNs2UQUtce1IFB8NW7MqucyCL+QbyL00UkXVjG5t6bW/Rw36WGL6/aLB3hK+
KfZXCmUACJq1cHKIXEzRBP122bXPKKy/TBE69iVHVghSdhN8W9Fg4T2ZL2tgbwnfaB2BENOf6ZmJ
9wUmcWNOhAovAqGh4PvjgyOzmRsagaAJ9Zsqr5BAP6OF1l+ESAi3RhE0XFBANOdJaElxQ1Cq6Oh6
6cU3y7LELu6aWgOMac1dvFRZ0JmL5GMQIW9GZV5ReI9BngrH+RmlRTiolx8vmymbdclG9Mo8AuJU
MSz0QdZlmLpV2Ms2lC3tG23RmK9lCZa9h1aO671jUpWXKTCh4fDjqETO93nsdxDuoqjNoncB6ALy
6ovGZcv7nsRcJCvkuwC9489Tj54UCnQXXnuzOpsZyvyodANeMgQHldidasllZ8+W9z3Fa18kDI+N
Wu7etdXvvNafLxuRzdIcIJ8ZR2dhvYTaNXO0Xg7SmDW/7OqbSIUtABaIAvKOleUGhuFDTmBK8caJ
eUa//B13Em5p3xHqOJDsBRdGOYvYUdACRqqDPwN2QTv0hVHWquru0MRk/o+F1n99nf9bfNMP//vq
5t//g79/1R1qBvBm2vz13+91g3//5/w7//czP/7Gv6++6bvPzTez/dAPv4Pr/ue++efx8w9/geUu
ULKPaAYvT98MXBD/vD6e8PzJ/98f/uPbn1d5v3Tf/vXbV23b8Xw1IXX7239+dPzjX78FZyDXf/31
+v/54fkL/Ou3h1Iq2XWy/Wb+9lvfPpvxX7+RIP5n7OMsDUmCVRueadvu258/IfE/eQBBD8YJCyNU
xn77Rwt0d3m+6z85jSERz1CyjvCZ3/5hNBK9f/0W/jMmkBnjZzmDMCAUB9L/ebgfXs//e13/aG3z
oJH9mH/9dl572ymSUJTkftxM3OgVnY2a9QYaYMfQzV8D1YQZziKKapLbRYti+2L1v/xlaP5z97/e
7WcT8ny3zVnBXCWELPhyY4Pxj5C2L7OcP4V++96Lo88VsW/sBj+Fg53vszk4/EWWoiD9fAPtDagZ
AztOHuchEXeqqsbHGFbLjxrwk5Nuw+QZKWyPAvVUlrfWVQ2SUN36T+h2mSZVUYMO46+//HlIfzbU
wY9DDTTD4qD+sdy0bPjMWRTksW3Wa2y0bzFszlvSz+6w4ZHAjJ0nEBmfbohXHEAevxlA+M5Hsbz0
VL9l5PLaTTbHTxEsaEuyhsEUimXwz8hJc4h9tvOm3a/H6ZUbbKkjYVOZRKJMduMpXv+Bav98GILK
y1C2bR6BfvGzX9/npyarmCVbGkkigBVMZOduONr9H0Kt9T7Rhc4EyiMg4Jtp34XhmPWDTw5AM/if
Y1XaPRZphL6D79kbDxquH/tiZKgqTq56cjM/w4OHQN4vKEEF6cTC+rrsp/7x14/8JyL4J2/4b+ST
sKENLcfpplJL+ZmPcZBH6GC8t2eMb8o8tHbSmcXNpyXoWJMOqoJRr+zpWyJwr47Z+aX9JcIuyLAW
MO2bblSNNhArH3pqvmq4XY+NSzvVZ7aPHlz4kQHNkSR+OiuWy4rvoskeXeRAZ0G9xISPq2h2Xltd
yeSNoXlldW3JLd1UJr03Y2Sm5cEXe5/dVt3Vr0f9tQm52bXCyfQLjbGsShYix7pvyipdDWre3SX6
BueZuNmvAr90ceDhDuHwHHa31L2BjH/tyTdbTjmIwesVlpLonjvepFAfyKrijg9vbQbnIfjZfNzs
OKuF7lVIcIMeaJVhBL90fGN1vnblzTZDWMx1gFrIjSCPPgZ8Kt7IyF+ZKFvmSmwtuqIO+jRQHKyg
m1DfmiY61n37Fh32tRtsw1yONnKJBvdNOA9m10KcKUXHcUASszz8ekK+coxuCSyRkqYD7ik5WR+o
IOiOpoXkf2ivvV4jcTTxm76Ir8yfLZnF1wx13qFgJyn41ehXaRUANAGUcnCJ0j5m/pbRYnUj0bEL
2KlDS1zN7VWvmzeCjVdm0J/BwV+2Kr8PZbmg3H5qhLX7Co1J+A3Gbxzmr118s2I9zQXKrbh44QfY
xUpmcrX4b5RIXptBm2WreiKbskuSEzAyN8tYP8UDGLNL//Tr6fPa5TeLdnIKpQxZJCchkydU5IFx
jNBfecuZ6bXLb1buNAP9GA1RfNJuOVSkOE3eDPBxaPJfP/4rQ79ltASAf5/b9jGMzm1G6g9D/xaz
+pVgeMtmqfw+cC2ICqeyjckZm/3MQvcCD8I7OAO+AzCNpSUbLlvEW3KLh157C55BdFq8GlrQIrqS
ovs69uqparsmN9O6//V4vbJbbNkHZp14T2vcCHD7U+/L/WShWSKK4jj0SgFaKN+KDl7ZLraKvAb+
fso63KkSxKTJhNsULFxzPerrUSaXyAxiz9jW34lsa8c0bjOGAU8DPgOKTS/xizlffLOwOffHcoDQ
/anpvfDa12jhLL5xb5xqr43QZmUPrjayl+dHZ59b9Tm0t6J7mZY3mgevXX2zsJWG7rdsJfYN/diO
tzjm9o7OqTXzG0vvlaW9JR9xTl0A7EVyanVYHopJf6srz2KARPwGb/WnXyHgWwpSC8dp4HU5Jmuw
tFfiHLQgbdIpXLb8K+iav/EefrqH4DabMxrIADqFMNA8jXFfo6kFtWTdf/71evvpIOHa53X4l3NH
TX0JRYY+OU0FYwehgx2hCb+aAQ2+7AbnsfvLDYJmLQdtRHLyPXhr6ab4X5xdWW/bvBL9RQJE7XrV
YluyHWdvmhehTb5KojZK1P7r73FwH1LWsgAjQFH4gRSXGQ45Z87xagmskjkvbngvNjGC88i+dZAw
W5pRZmrsZQX00TnQFpkBsMX1r1+a+vPv3xoHeJFOShUZe6IUkjM0LEWtxJoWy9L2Eay3pyojxoCX
rYYPYH+QflYATUC2nCBzKq2xVS8tsGDEkwrmV60yMT2p+jJ0ys8+rn8pBICR6zO01L5gxlNFh7gD
rm2ftgdUs3gUmGS5W+NPXpoi4XiOAA2tCs0w9jwNqvQBJOqnQjM9SUo2N32+mOApUc5VJbiE7osW
6ilqY78VWdw85T1b04BbmCCR1heQFsvSOiyAlgDhydUS2WlUxXlJM65x5S3Mkpjt6ZoJcrUpBtFH
v3QunataHWC53Tm6pbgVRiamfJqRxROgTOwAZFP7ilIDdWsb2Zqk2leB8j83MzQv2HCstq2E0v/8
MCd5DGritkg2UZ/n75YhRXdyO5o/+twoS1+a8x71QpZUUIeA8PE5QWHaCm3D1wX20lcIxs4j2SKo
I6gO0sAp6MyG5jcBFD1QoxiQoK6gaurkuQxOPA0MBQ7TcsQMgMFydQu0jLZlWTvtE81MH6AKowNp
MZt7S6F14s3pFN2DA8QI5SaaHA2yPV6aRGPjkNiUDqyvVw/ti2EhplJwKiWAp41tWc1BHZt4BvrP
jFvor84W8JtlAg9pToOiOwDYKigj4SrquK5b0teF7tL0CZ4mA57KrgEcOvRm7wEw+TbWRlj1UWhb
9rG3Yy9LaCipxxaf1VTmceSjw5MMVAzGtkuBSZx7w7H0ZK2Id8nwBM+Eh5zUAm9Ffoh70oetVusB
obp0R21e+ytjPs/qpTEL/kk1pkxGQUF+IDqge3d2MqACNsvzAmFGY+zKLJ6op6GpxDOmXt72qQQO
1FzHUxwo0LRjWrDpQBS5/Vz5oIVBi5R/hQmEqSKV01539A0Ocy/1H+8tx3J4EDnoebvGS3H52RrP
iMJGm7osyrMUPRWg5XnLf2YhSvuse9PnH+ofIObb2CXUi3+vDGxhX4uUgKSBHVUxurOO5im+Gz1a
ez2eMp3e+aB3k6dsYtccXdVPduPKzXbh8BeJAimyiX1fVdM+HrWnM8JqarXnleEsrZOwcUhaZaOC
8HRf+7gxu4XP3dHJXJCzu6pLfNlr3DWN6oXTQWQNROE00jcAfe3pgPpXZt5rKJV2DItBbFteS5cu
jEckD7RxcetmO8Py1PI9RQ1Pk+qhrvVrqd6FQYip3iTK6r6tWHZgGoCJuPEmHgpsCmeOlByaKt3a
e/6XdtoFixYJv4uWASSl2uUB75HZO5x9GcooCQmhU0jceUYFtYcETeNwI4t3E/zJBq8fsYdrfnOo
+ql4jfR6DMtpYn9Q7yEDli1L0E7TogysLXLR9/casQiqVZAB3luorLtvRyLvc6UibyVtidvRGIVf
id1Ot91SRPZFLjVa3xjWuKcgzGLVe912kLiGpltcrbjBpcU/L9q3KJlr8HoTNNH2bRPkE3cKFIRJ
ytN1U0HC8ZKL1c6dfmt8AMsbBDrSad/1XfuzzVDnAohgpp5i2zYOcHfjBoXmekCR8XZy1SYrHmdh
UGKWfkwNtUQonh1yG/wv2SGp7lOzXnnXXdrOwoyhrgjVgVqRHYYS8ugpm6pdjGpGr8Q5uW+kid0A
SkHcZgqTFxPLnjtaZYe+aTW3MnMfCJi1Z8XLCR60LgRMLfCj1jCX1YHZ1S6ig6smeKSe/+g1dRr1
ZFt480UNsvR6fScsTZpw4nS8orVlFtUBPCtgVkUJl/JUZi3edx9u60CIYOwOUsezwdABDRP50KZg
TMidEtZ6vf2lM9MUQpISzBUtxNPKA1Os+fc8QSSvQY7M44lc7lAPS0AVzcof6qBPB0ZTxJBWX4ZV
ojQvRqwS0Pj0dFfWTbFywi3NqHgKabHWlbpWHmhj7fJpOLFK/shG/dCl+doV+os97IJHFQngLVYD
h9w11WFwRy/f1FvqlRvQtW6IV7mWB21WZwj6bb9tjuVW8v4P7vgL2/E9ff9FGXipX+HZBNm/COlY
hPOtN/n65jdxum3txn7l/tc7Pw6HO9X99fI0OIkvO42jOE+fn517faEXfIdIG9/UVavaFa0O9UC3
fOw1h43DA1H6zfX2FyITkTs+GlmkyiMIEuOSsV9KSspNi4qjFadx8Q1WsUXueFoDgwyWx+wQy8cs
foZwhcu0h2z+QDx//fsX9p0hOI68QXIlBkvIoZOG0i11CRVK4NrsZBWQ/2rNPy2tguAvUAxe2mDG
gJPtC79PER/auLZat7lwkUJ+lKapVBACH5QZ5WnSZ1/GjpVKHpNW7qNLkyQ4C5mj8pifz4hkBC7C
TL1Sjb3KPEn24/VVWNpFgvXryH+WVtqVByhTPvCyCnRT8W5qWmSSh1pHD6+FtAroQdqDpGfQ14qk
lYBmYV1FHnlUsdWUoNTvICfsv7nnP9q4CCIFtCfXP36pfeFNtAHJvlrKOT2MMTmOqfIfjUgInNR/
15v/wj9ccEwin7w5mSXIjxCQt97sgTd9k/rYnwG/60+5N+8+QBiwIYXX/moclIL8V27BjeOCBNnP
XXVliAtLL5LOEx7nUjHi+qEBYpSipKaUm5Vt+8Vk98/wiCHCPiKrgOSHLvNQaYaNRLptya2dHpVB
D7BWx8vneug8W0Vl4FzvRsZwjUtX+r7oudD12ZS+xYoVBO47BQUg4Sg9oMrojiXFEcW8HlWNu7kd
Vjb3Ui/nffOtl75Gipa3cROmUsc81MJ0rpkoYR2V71lmUOAK1lIYSz2dl+9bTyj+T3o5bvqwKpp3
ZVKeVZon2zYee7ATTX+0frzpHRQzJ/hKk5kzWAzkOkQNnu2C4Y+4qFszQRW0Vlxw0arQg/L3WIhc
pwVKSUG9hRKkEzfL4R5XqtyJlb5ccckXdzW6EDzmpIwtZPbsOrTN5rdeSBuzk9bCmIveGG0LzjJu
R6mnEj5/ypqtLT0rMwgGapTmFpvrbmFhfr5ixm9r3Q41+IWUvA0B7ZYzvBHFmV/hwcqZqkZ5u97H
wn4SmS1R2GqCSDcuwmLIs7eURcRlXMsCxc6nfQ7KJgd8Xf3T9c6WBiQseM/IVPaznIeo+Ru8tM5A
JNVqRlBnxZro9FIXwoKDcSBmM8nMwCYHHVoxpoI83xpP31LjwopXObdlq6/qUFNYsS0oKn5VDWwu
HWvLh+tTdPFR6wyQ/dsmBhCjoiwaJE41ofOEkmNS/0LCwHzsQUaWOwUBRm1EbWHvzITZK50uWMkZ
KfzdqTSDEuGhNspDCcI6E5OeYvRyfTxLTQtTZqdG1dK+KUI8A1unTtb/dHE2rWzey43/I44KMd4k
ApFPHxKKl+OIR+/sHNRd//LLlvGPOCrvTabHYHSCcrmc/8rjKY2cetCyI1Hr+tDPlWa4Egcn0PXu
FvaWCN7QciOLTPjXoBmG3/lkPRvG9M7qZgVTvNT8eZTffMnQpwqyokMRjnrRg1hvLAMZeUUnsema
wNTl1YCi4d9dSDo3OwAb9KCUSevHkTFsOdImt1wQYBjngX0bwFjVXdKp1Azy0nLL/ATiVqcAl50x
P15fgAV3LsIycmqYY1OoLNQSe3jvUEIWowDaHjesGAHgU1DSvb3e09JECSfrpHVnRgoCc4Nk3pZz
2z6AGS73bmtdcLJDOWqKlutV2HS889Vo0F2wgVYry3DZP/2j6lvPJXQEO4bsSTZRp5TBUEojVAjX
VtGAGcZmrqpbHyixfr1lNP9I/TYFJIoVECaG81w+Vmn2zHH9ud70koELOwqEiLVUyWYdgugdxBBR
CQbJXj9qLQhYyxRVBLRZuT5f3lr/aP4WoxYPtcWaEPyEr6iK3dqo7Z0yaVfhqnJ9MJft+x/hX1nh
bUdA4xDSSXqKJv5imdM7OBHYijdcal/YVX3CcCfopCa0EBI0aQmVJwukNGtZ/csm8a/879SbWmPj
8yd1uKtY1Tu5VSQrFrE0/cIZRHlWUNNuGoC4UPFsFpnkEGIcwI0J6tFbtOJN8o8QcFdEHW01rPGY
mOMBPDvDFoiW20JllNP87f3Kpq/4rGl1CKIhywORyUc1EtMFufdt6ysCBowB2QhJ5U04NKR3myb7
sM0i9Ua+Nj8LG0jEC4BIkZYDjbBBhx9gLGmnU74Gif4i1v/3fqmLYIFMGvJc0qs+BKE31zxCRwNy
yWkEry1L409TNZr3Sq27V7y5mX5kdXQPuZVpB066cQP6BegyxODJaFskwM+Z+Gctl393RjU48ZCr
99ct9PJTL8HLyd9rOGoIV3haRUEBZl6U6XQtf2hsqptuXCsVStpossuigoM2orf1o97Opd+QzNgb
s+x1mWX/QLoufpWiXPavf9KCMxcFj6HOXsYQ+CEhraL9WHcHULXdV6R5BHkH6LT0B2mW1+TgF7yt
iEKgVs+ySjWVcDA8SbHBmlo7CpN9mb0Z9hq0csHSLWGKey2ZrUabogDr/MnPGrrzDOaGqPxEtnpl
HZc2shAsj2SkIDebwFVV7A1mb7kiucmwVhS/1LrgqzqqyTLIiaQgncxhkytqdVJmlrwDlGSuuMOF
LsTEad2VvCSjIQU69jbIbGeQdsfbWua2c31bLayCmDBVSSXHs6kAoEuq2pPa4jiUcLxjnu8GW1vb
UAtHhpiNs1sLfICsjILI/mF2f5Q10bul6TmP6lugiaoeQi2VSkFLUFVYuUP/lCCGuj41X6UHF1yV
mH4z8LItT90cBTLq48E7qKoHpJgIyNGTGO4mIbWnKjn7hI634VvxaLtkyrI9aI7m7TD34CGKNcup
IpP4UxLb/mTJa6KWSwM/T/S3gaeRRFVCMPCKN+6QRh6f7/Wy8K+PfKl1IehtUdlcpefWeXWXJbFT
0kCRP663fRktBtcq2GTNUzVSug6f3tNzmdAMXiGw1FI4+oKzDcqTwBZm4W47opplmGrZN+ds5e15
wbGZgsVqYBuzTU6iQGHdKQIT76h3TpYWG/DMcTas2NRCL2LKjIOYLtXqOgnBsOBIuWzfK4lyZlXW
ThA7Y459W/UG0UX1ZAoIOS3tCpRBrZbuQDEEfR+UHlNVYStbYcFyxVyYAWaBZrLGJNTsH2yge9nM
d9c3wsImE7NgDYltkMhZUaBWkKxrm3wTI8I2Is5XlmGpg/Pv32ykAuGTVIE0LBgGbXJTKdVPjDTd
YxTlt2goI5AUM2Fmb6WzXcFDsGbXERCSgVnt+uwszbtggt1QQ3KvzaQgz/DefhYG8FgxdCuren6h
uuDZxOxXpILFtRvw3RM0PR3WRm8o1/7VDcnvuVLuUZRKnEnSHbu2tteHs3DMGILRj51WVpEkoZKX
jjzoCXkzaP7E7aYDdJo9Xu9kacEF655LvdVjU42CBATAWvmYoaIWTGorx8FCACYmxaAKresl06Kg
bShYV5uPLG9PVs+fO7lySaq+5sZtrzO6mCIzJMrwpIuBKKpxHEGeB3bClbelhX2ln33WN6OYZrCS
MYXjTKvyh7JMnrM4X9lUS00LhzEY0XlRoeQkVBPE5yoKWGfwva/M/sKOFVNeki2xKiFNGiqZXTzh
0ZjqLh4sDdOvmDbtbdzhekceh+ZtnE074HY53RiDiaDMdBhHBTx9SajYsqMb6Z0GRZFpDUu4YBki
EDMvJhQTtxhYC/Zymm10OQdnWuGicn/FlSyYhYi9TCPeT1ibNNSg+wplkF09gR4aZFE3ti/YNmV1
gQrFVAoAGgyyufGAJH6wU3slK7g0QYJVw8MqVXO2amYqDkA24G1/t/IHqX2+7jUW2hcBlqZsE1w1
YddZRiunSeTIoXDnucWeUWtJbjMOEWHZVL02gdBFCsgg7WSqbzqmvd42AMGkUVlZ2zEv45Cw2pvb
ncWbO1wMgdKWN7f1cJ66b07DsLlVpw3CjKz4o2cniej3APaDeuj+evsLAZMIEgTTvKSB8yrCLafc
kzL+DzXGsOa625Gy/gE0zho2YMGHi4rNeUV6HfWJcKwdCDcQX87m0VYbbwKMTx8eS3pTYTaknYTj
G+UWZDJHywq08RTljVtChckC/f71+VqwaFHAWY8t25g0Hacp6V+p2UJyJCPPOl9b7wVPrgkWPZhV
bUdTEwVlpkJLQfEqiT/d9umCNde93hOZwJohg+mA29rh9uSY9dpFc2FmRAnnJC+gfVNbUjDp2i8d
6i1uXaAmhRTwfNcHsOAuRCHnbgaFjiTjAMWR3KSVE9uvY5u7MzVXOliYfFHOGa8IKDWFjkMA6N1z
0eKRsl+jUFj6dsGOM1IkOBYREU9946n02c40d8yoo+aP1ydnafrPv39zFNB2MmmNZAxCgKTfNHBK
IPoBAwQbwBJzvYulMZyn7VsXPQHDLUiC49CynsDiY0vGtjSe1OjGKEbk88lIOqeZBnrzQWkPtjy6
kP9YyccsuDlV+fvTR5NBFqqEmzMKQ3vTE4lD3yz5A4Z0AGIrwp+KukxWpmlpFwkmTGlGhn7qkUMc
qsEvpCLztVHXV/bo0iIIVjxSo8q1tgOuXo5Ri6jyQt7IDKBTBumSY97aa+WhCx2JBD2pYWsWYDox
qpCOpH2w0nuOIjn57fpe+jrjL9yDRFqeGcBZ8GE1cfj2dgok/3RMH7Wttt0PTuQC++/KruJWzj5y
P6Hu4UDFyOVbpJ9cqBc5I2pXuMc9Eurh/FoF5rY+TNA3AerrSfIA+nI+V74S2+Pfj5T/AZzVsaw2
5tzuUYt+srTqwEm5siMv7xJZjKpHs7RHWU/afW0boJrTN5A0WsmRLzV9/v2bnSbgQ7YluW73hvIc
VY+QlLs+G5ddjCzGy1qMyr60Ltr9QKfYmVTbUWNybyQricbLEYIsBsuKDiJyBgGGEFXnyWNbSCZi
/XNF3JxZrhKphiujqCg01LlaeZP62myX1lcwVWidqCDPKeM9zzmS16gpm5/zorc2qMoYvVmrig7F
f6TeE66pSIFEyR0OIDBWtzztoCWTp3szibStWoPmzJ35MPyUCKRAcbzO2k6xpjl19SpOidNaUOxx
6DTIQd4gZncMTvlRV21o4UiV5ILlsX+RbE2uHkF/Ob/etGJi6GtD5bPUdexZM+bWQ90oxD+r8Gxk
qL2sbLYv5e8LcyhCo+Suzpoqy5J9Ba1I5upn4IQRST+GqsqqwIh1Zp/VLKT9ICUx5DL02rPyZghb
JaYVNOdk1LtpCWCbhpTYr4Adaw7EtLu3GBM0ub3J6982Y/HsZkqW31ctkX6qU9y3ft0bw52VjuPK
9r7s8GRd8KxZCxGyhig2JHVmeasZVfoMvCn43WvZMPdjMdwYyIAs8G8DpXJMwG5P7KCyyuizR04O
wVgPgSoHupSUOjHKtFaMasEXiDVMvdRXM28sGtpJGzMHJxOuuiazft62wc5z+c3VtD1tkr7gcQjA
9W/TYsd2Apo7p6m1ctwtfb8Q1sQmqUtgrRFvR+SuiZST3rLn69++sN7ijSSCcOcIpRATb2KSqzfg
WaLzHQWACYTo5Nf1PpY+X7iMQDoJJq5IJj6/fWpqSAhBk/R600ufL4Q0gLEajFoJEmzxHMrpk1JT
X61t6MCuhRqXH35AaPn34g4oxi7MYjADRbePvI83OlVDyu5TA2q6DMjEUvmsUsO/bTyC+VWwvKaU
ZDPI9PFRIezHpJXbXDuXjttrxZYLcybeUTRJrzUIQmsBhULTziDNXY3SVLcw1dlLOF9ZmYVzUryn
9LUMMHWNJ97eyJ6s1jjoZHxEuLOyb5eaFx4dSIPvjoAhCiwjtd+Qe+OPdR7Z0LWV0+Hz+mIs9SHY
9WioUgd4gBXEpBzCxoaao8N5JzkoFoCbuq2Tc+ffnMdg9BAb4LkVkFo6kbn/kUhVkNbDiu0tjeFs
k9+aj+WEjDOgLEEx6g88lV+gvrWty7WC16XmBdPOmrYZdW6rQWyBALHooXSN/1rebXMjWHdv9Lwd
WksNGmsr444eNxNEeUb/euuXr0OyKlh23YxQY4RrCqi0iYb5aEc/DavbjqnkKmsEYUu2JtgzYKYo
oIVlBVEefbISkl+DSQgUr3LISZT9Sgh3XswL0Yd4S7GsuExYoqmBzocXcAmUjmQNjzfNknhF4SA4
sVNdUQOoN3o9h/xmO+duSfX7yYCOMjQcnm7rSLDoNm0sKCOnALU2Cnub86kNIiijebndxB/VDPQj
BKroShpiYe3FUg8J+pvpwMDs2kqzO9KdodmHrNkV87xJ1ZfrA1rINMsiTydNjQlAOGIE0CvMFIeO
g/ExVxCYc9omjn0jUyNXZgPZNHPXempHxicAiYBESsEcvlb6vnB+iayDMVdGoFzaZM9Yt6ODvZkK
wxtIspeNeUsLG6fLHuJAKztxqTfB3Yx6H5W2PiV7ZTYCWbKg4XMWs0VNbD8e5Yhv+IALgMWfr0/x
Qndf4fg376ZYUJ2t+WgEI3LTO2nQ4NuYLQexZreOCut2gCjRcHjqihG0KetWouTLtcvkHxbTupWo
VUuSGuQQ/XN0MjXDPuFKn3ukgzCMDfVvx8wiizpMjiCYk876q5JGawCJBXyYLJbDpKrFIWeeacHE
xvlZSQCj2UfdpGp4SlYyM0Th37CLp04F+JbZfQQ1nwy1UnJNoO5Nae6nkDv0VDCQvE2Q2l3xqAun
gVhBU/HU4DlJ9EC1p4cI8r1uS7vRkeh4f329lxyd4E4HCNCAQEvSAqidNQU04zpto/RKVa0cxper
jfEQfN5o3zZUqSvplJDWDKwvTEvqs2R4ZMC4QH/WUXF1KywLOLHqjNcES03iIGz21XI/tC+Uza4s
P+vj7Gj6iSIBAgLjnSVHK5O7cJR8ARq/fVotQ5mujgH6z+j40EipC2nxMp9OpfXjpskVqVanpCn7
adBNXP3ilwp32ZzEK+v2dQ++cEKJ7KoG2FtTpYmtAIUqJWJN0By50hiBKHngqTcpZhFCadD2JD7q
fmECZQlNVtBEDkD3lnPTetARUT9vGCeesgUfNU2ZyukIvona7KonKqFGvpO1zrutdTEimmYoX0K+
fC8hvTOCSo7NN5LhiWkXpHNqsJYY437SoC0OYV8Wtjc9a2NShGAIss6gsFTIuLfmY5F9Zuqd1vxk
dOVYuHjconXBbudBrkANntv7RP+cALZqBrwzRZnTFy3wF6/XZ36hE/Feg9eQHtLk07if+9wvFMmx
rINuA1ulQUot+e96JxetEBoF53e7b1aYAw4ZQwB02psdcWz7I+vag6J9pKa8MoqlDs6j+9ZBz2V9
ojP2D0Ep+DjrhVszfmgy9ilDbtC9PoqLjhqjOHf+rZNpqLkGAnGIvbKPsu8OdoKHvjbb3Nb6uddv
rQ99bGhKq4/7vO9dKe+9BPRKycqnX3Yl+HbBfPukL1nMtHGvbaM/SNMOx+rIvd63//BnyBw8VSsh
4pfP/8dnoSPRkjuaWKhvHPdJ0EIfzp8P5gb6uV7pjQ7ZmsfopIfFp7WpN+X2JngM+hRuPLUyqTUw
nhhc3ucbbmgZMF36y/V1WZw6wcjzxChkKcaI6saZN6pHNwjSAtBoHyD0us/dW1TjwBvzxanxbQMU
SaSfa4nGfQoVXaa92XyNdverovjCoohXnX6qVGvkkCnGpZPeZZzZ96QEVQxkYqNg7nQjc8dUzTbQ
y9aOeW3knjVGJCDJJD8xVKVsraZFqN/X6Q6amdoPO2MDVLuj8lBR6AQWA+FA0SbqHaND6oFPEIEk
S812jfDyK/i/NADBgeCJPC7nGXOjO2VgPYxv0UNxZ4TWtnISt3YT8C6fzDuUbLqyl/1suWNspJA/
M7dbiXG+XPqlLxA8zCwnSguqvXGfOa0H43Ql5y0PIKXunJ79xyB1fueb8jQ628PPX5NHXGwO2fl1
fyYYO7OtUFCepBvJs/w1MrgFbyRexowCpYBDw8e9rG2SXnHs/gVKgCvDvRzSKVCW+dsbQQtTsriB
4Uo77o8eovUddC8cyf2vdUx4jta3HMXJPLDKwgDklRNvcZYFNyWX3SRJGmxtcOcN9Hwd6aCfjQ5/
kz+5gzvhjwatVzm2Yzrc15GzU7EIUMV0oHUMohm2a8Puw36nd8ZHZDv65Ohu4kcrjvSr9vzSPhD8
W6LFzahU+MIGu4Ac4n25qVzTbfwBc5Ie4i3zDVDbtOgz9kDNdN0JLS224OFQCF+b6dhhOWBZVcw8
EJkZ5OV64+fJvTQkwcH1nWZN0dm4cC+AekXe/77e7hKv29ccfvNoNOoUacab7L7/iF9NrNh5I6le
dwfU8/a9dlIn9kGR6Xbe+EcNzysVDgdc/o58t/IFFxODii3eTKzGLHGfxBfo6DvaKn62S0D8F/vt
LjpEB9Otvca3j/IGFE8+9SUv8i1fDdpN5xY/1iz1623swgSLl5ABCsAmjnfs6ofJH7bsFIX9YfYI
vEiO3dPvIX/yCBnSgO1K5xdzSzcJ22N1YiE/KbvS1e/1lTh76SQQryt13Y+US5gQs/ZGOLD40cSR
dqZoandsl8Gs3qX3qHOSO+JOju3xvfRc79a6/zqRL82EEEI1fYnbQ3neEZ7mvnXO4KRe5Frb5JPe
xzvU3E936h4n4Eu0sU780P/SNoVXbUC4j9Uhfu8rjuStrcvl9wDsDsHJjXTOrTQ5xyqpI53aZzwB
zj+Me/MlRoB04CdIef1eQ8sthREi14RkzzYwnehsPplP5T0kIo/gePKnjR4qB6zySlJ1KQD76v+b
0eEEH3IIg2GzhexQ3td3w7bamo+Y0CdzO4OqU3dlB1S7Wz2YttfNbMGBfLHSfOvSRumZPTRY1SEh
btVYLoQvV/ztguP7eiX81vQ01xWIUTBrrLOROt9CwNkFQ+DaMbfUvHDFQoF+KRvnQ7TZlJWDtpUH
Pah38V2xU/f1S+0pH7m+0U58Y/vt7+yoOSWO8vKY/Kf+vD53X49PF0xC5KMwSlwi+fnIg162WwYs
sLbxrtvmXhaCo2ibudwbvBGbvwssOCm2HdZC9YVlEwkR5NmeFWYrCGxzR3pj98Mxe1GC6ZQFZpj9
BIfIU78WTyztflHMoov6SG8qddwb23TXP8tH+mQghrberF11Qv1FcttWFCkSLAW8VKhUGvexPnmQ
mPdUHq1slsuVZYCNC+5imKg0WQnaTg7jxtjqb9lO3QHSdkgDeVMHXaC72cle8dQLO1MkS+BNhxLC
GBNmRyfT+inJQVT/uL7lFgcixDCjxS2WjDNCx4fiEUxq0Z/8p/ai/KwrB+/OqYPisXRwrNaRgjVi
taXhCAEM6PgsVSrQZd3M7pTuI7vw9LV89tJGFgIYCFoMg6ThDUNCepmW23lVkm+pZcE/cAL+S5QM
wj9wqJImv4t2XAFxXY5MLFHHoh5RaXzmStz3ve6ADQHO50OmL2z80KDpba2xkiwcB5YoZDHxCUku
RT5H1Fqo+Dl4IKknPbJ941eHIqC7dEOPZlAj7ll7c708aZaobzGPEYZWw6Px+TkrX8AEvnIYXH7l
AVz670sJSWYuATeGTcS4E8m9G2uDC411bwSEb8U2ltZFMHLZiKXWODuQxpvf0l/xnRKmu3JD9tKd
6UvHKojvk8fmrgyjlTvP4gqdp/HbEQfZicEyG1h69N6kjp06AIX/KB6ql+hn3Hm4Pvr1ZjK20V45
xB/dTg2uj3QhOrfOyqHf+zU1ECMbMUaK8hJHj07jpvUGvwlU7xwgZy60Ybzkjv3JgiJgv+ywfFTA
kH2OHNac9WWnYIna58VslaVRYT2RsH5rrM2Q6Eekg7zrA/x62/r3ZIV06t8DROJhNjOGAdZ+7euO
jCs73w5Hjuti470/Jwi9843+u9pmR6Br9gCFurimO81/uU/3pY9/ffs+P67x/y2NVvAlVt/PzUw6
PBYrY+ooOjQXrVJ2WW+uvCAu2J2oqzEPVIUKDnxsY6ZOPx6S7L/rM7lwa4B4xt8zmVe6UZoUWxSa
hj4AF56+Z5sxsDf0NO4Mj+EKRcIJu6M8TrviZOwauJTrfS/MmkibwXkLiYcBizi2xOHsF7LqTm2v
zNhS44JDydp5MpoBngqvr358lsKcd5Ku+9c/feF+AYXev6ctHc44xRnfrp70t+ZZe5WP+VOzjzbt
a/ppvk6JQ1aiSBstXtjqIs9ErM12kmXoybRTTx4zt02AMoh+WMODmv4xgYSaSb+CUfrKP1zqTHQc
hRINiozd8Ka478Sh3vP7MXNwwT/+TsPN78rZpM5j4uGlKHdG194aeOyVnT8JHsSo82f/+pC7r9dn
eGnHC1FFP4wZ6zscbrms/tGN2lcNstL0wguYJUq0p5KeQ0IEbVd+9UfN3bFyUkCXX9iT+Wi/l3c8
qDcUogH6wxj2PqTn9/SmGNYS9dsn2UrKusZi6qyC/lHnVMOamvjSYSNSU0QRtMrJDJcbvQAo73fH
NKQnlMVAqhbvlL0vbeWD4pW4HOagcH68vkwLZibSVZSZOVO5RHw2yEdNey6SX5O9u9701139wmYU
SSoYxD2kfMJk9Rvp1B/0ffpQvFiHMazvsT5hejK9eqWvhd1mCt6CxXFt6hrmrhs7t7ImpzXvr4/C
vGy+ImdFYQ/yqJ7Nd6YvFWTwgAbw2kH3dQs4G20l4rxMEqsAq/i3O8op65vaRC/jST1NIQv+x9mV
NLmpa+FfRBUgEGILtts2nZ7S6QwbKrlJAAFikBDDr3+f76qvXmOqvOxegJF0jqRzviGMoN6P+pv9
2O/Tf65/ykomCozk4NbS8sIJc2076b1WD26H0psdRqnK7xsPLhuzf6yLemPg1qbESAASWwOtOd7m
t68t+dltSdCsfYVxdKi1Pc+Oe7khcRX78wOHSTi6/Ltafq5yeYHTRZ67saxW58U4GJAR3UudTjgY
VG5UiFPfdLG8gFc9VLgLVEWdJnK9L0FO77vuaSi3QLorYWkqXoy2w6mukOGG9CmlD7x5y9iP66vg
EhIfRKUpcSGYBUxugHnph+VLm1a7MQjO81g/S6u6bepNjYuZzBV4SwCdhFwvO+UK+eI7ZGthrdyR
mSl0US5VWi9WHZwcQkDVrL0hv9P+QOAADmyaBZOqQ1CJ6m5qqvZptrzhDjgAGXMZsuMU/OncVMVE
NF0bzb6e2F4zdpOsnguu03/juE+HsOlbLzg11hjx7nu46F24PIfAOpMi21+fwbXFYSQLaGWKTNch
O/V6JI/54tJHwingAbzZyt1rrzBSBQ1ZqaCpBy6DTvufIy/0HWBn2SMhtrexla69wsgPDl1k08Ji
/FShIhqlS/apsfvf2bLln/3vNvPRQjcSRcqANdCOG5yImw2JC2XLqFoU3y20mUGZKNjvwoGBLvMm
dhcOPH11GzUeK83IkWRNV0Dhr73IPHLpn1yY1e2ll8rHxSJOrCwvx59OebBhj3PIZge1wLyVb7Vr
N69O3ojP7gQKlRXy6lgsS/jsuuWyk17Q7iua9Sc3c9SukP1yCCQkHQouij2Mbi46ygG/h+g/sCTT
AOOEyC2L6aRJWCyAaXXoMNnZWU6tfb443J3qorS/On0z/aZu2fwKytql8WDnsHt24fN16rxGnjzw
g9+mQZHXeh77fQ3aWntQ1EZrLuNuEFcjKii9GGE20fXFKXDBQETPabQPZa87UCl56eLEwZTeyXpw
PklR+1E3qaC9W7waLbwsGyKRd+GumUJ4xDuwerufg0Y9W+GsHpd6RG17svtvNy1/k2dThRUXft4D
xW5T0K5gmwEoZkecw/XHr2z4JruqWmjWdRCcO4UTWVg09UBS65KWAD5Ct19QoIF2zSjy0/XXrWyT
JnKlnSHyUSrQ+oSvL4agmsfF5G0UMFZijFz+/65+AVnrAKJbbpf41qtVPzjza0U3rhorj6bGzlgP
aUoHCea/tNwOgeXdqzyAzpnMbptmUx5G2nNbTC7Qe5NV1HHV8CnqKjeL+07Yu+tjv/INpiwMeP5B
sVSZdSI1jyfEzFjcc2dLNXRlIZnKMCQELqEgDTsNfHjFsnFiK6XHkAQ/5pZZO582r9c/Y2UJmXxW
AVVS3LbC8ERF9dQCb1BVW/jUtTO8SWgFi014TuWFJwFOMigdRMeVgqx8NDYK20FKrbsyCHaMyCgU
dRr1omqOKMRnBIaPOJbDO3zUeTRLVSSaIRtc/+SVQ4wpISMal2g5gYFFhXM3V+D19ZFmPryPNnp1
a2NqbIBSNXwIKwjflKp9amwrdpp541C59mhj49OB6xfSmdgp9Wl7N2WtG+VpRTeevjYyxq7nBqNv
Z0GFuAT+J+ZQf4tGBlCOLR+zDt3j6+O/9g1G9EPjSKS6CIHdlfQlY/PRhi7UxrNXvsAkN6omA9bE
glQo9h32idoOe/NZpx/AorBfgsXeutmtRL93ef+75EgagNhLH0zBli6H3kkjdxqOk7rtmG1KsChJ
LA2enXXqsPPG4Ch0r5oSAgUqxb9r29qqSKx9xWWG3n2FnboLjJ0wWs7sfBU+ey3K4hwU+u/1iV6b
DCMOSLrUBVtsdrInAEKm+8XJdqw7l9PGNrL2fCMY+tLjHMDZ9BR6KeQm/cqL+yz9BPbxw1K3Gy9Z
GyMjJgIvzZsZBrOnZqanpnIEGByijvpuS/5t7SuMcOBlupRgujNIHn3mmY6Fc5Y1EAv+xoVqZSsx
kcCtPTpl2AM/C+YLi5mGkA8R8pNS0BFMCSKvCqbbou//8MA6DYpRTk7S+m9T0UYjePGgb0d8S7Rj
ZTJMOZZmWbwKFB6VOCnbNwKnclflj+Wkv15fsWsVcRNPC4mLUWWdcJKu4dZRu17zVjVhfVSahceA
BOXnsneqA2XW/Hf26u7RdWYYwgZLgerOqPKnFCv+OcxbKuMmFeyejGLYC61l1II98dTQcB7iDEIP
PLKhkRweNHeGk2pHf8sZjyF4P7i6mEhdy+GhWlg7J2UKWbahljtYfx970urIqbtnMo/fxmzTqfgS
Bh+9zYhB2wpFlXrSSXQzBLAHTsUr7n/luBu8Vu1Yrss8ngfVAoLFLaDEKj5OkSLBEI8j2cpj/1ah
PvoVRpCqqoe4qyeWJA3GGVbIHu1g1JviRr3z0gJHi5mR8lfYVDhujp3d/PDHWR9hGw51064ld2Bj
4JJSoSAA6RcvWibRv4pggWwBscq4VAN7GCda/IQgevWjclT1WHet+qmXeo7GLE8f026ePk+BZ++p
35I+7qTTuLiFERx2FnhR+BBQfQKYpn2CLWDYR7xfxB0kRJw9GBfzm2ZqebJDWe6o38i9bUPffhey
gez62Rqe+diHO7dt3bvMzryvMwC7UWCL6Tj00r9Daa479pMlEcmju7OVX+9ER9SXua6rIfL5PN+H
YwkTKThYHkbLBiAtE+WdAwpF7HqzADGg8p5xdVH7mVCSx1CQga0tGh+5G8PEo2h2dQOXIZC4tDwv
WoDe1bd1E1Hh+k4kJt3/cz3+Vo4GJlZ6KAupC62hUzIt864DfnVHx5xtVEpXsocJl87QM08LSP0n
fZ39AyfZM78IaJdYBrflP5MeGmqXtRmu3knnfIcbCeLtU5P+zMQW52UllZt2YGTy5NJS2iWwhLF2
AGcdKG7SsV0EZx6Q7/Dme71pHkwQslwyT3q2YKewREsht38MTbqRYte+4TI5784ctU9ULlTjJCJD
VUNVzS6r21Ph6cdZ4RI7hPxw2zcYh5uiIZW2LmXxbHK/cNJ8qfNud/3RawvJONhMIwT5mUZlF2kF
NSGncmDd0npR1ftbTd+VU4EJ4pryVPlVODhJ5dfPcH+zomKw33TXPlsB+3n9Mz6ONmJiVdyBtXZd
hh2knu8D4Ud558XXn/zxHkRMdApVngX9loWdK2EN8UxHcENdP3Hy8GgtUApyy/yLWKaX62/7eKyI
CUzpWTON0EBA9tc72HM/62G6rycOgRb5fP0NHy9aYiJU5tYhOHZPSzI4/j6U8BwIVCzKJc7hIdfg
mnT9NWsTYsSGX/lDPkuyJP1c7QMg3abspkoRCY1gKCcnb2uHOJDkmeJAqSKq5/D7bb/aiAZnJNVs
QaYmYdib6iL4KpT4ff3RHwcadFH+mywqiKUyoTwn8UsP/FkQGs6iS/09HfuN0/HaG4yTg9vmwg+t
ADHAc54sKiw/5VNH9tak/Y1b9dqsGgd8n8EepElHkdg9/67y6qFs89318Vl5tAkNQV1rouMcWOfW
h3BS91eAhHvbky+R/S5NcxdCUTYR4dki7V74iWzqjdywMuIm8kP5w9QvsgxBy24HFNQJuMs+EeXv
rK23BPfW3nHJFO9+vV0Mge+4FOCmoYt8u9xN0w+PqI1RX8k3Jv6D87zuSzdPz8xLamC76PKtcd8g
a7kx9mu//jLb7369hD+17y92eHbnT0NGY6f82yixMfxrS8aIVtkFEHzq3SXhue4OKnWsXR62dAN8
vPLTzbb9kqva0UJ0SX5xuaKFfGZh/YCD5sYR7uMGLjF79TnKhD1KPCkciRrI+dddAoPUXTWNwBHZ
v3Xd9pE3Xsx+yo3g/ZdB8f9XC2L28B2KraVhRCf627DE/ffwqw8AbR3RezIDVts+2K/Tj8/tM8ui
5fP12FuB8BGzoz/KbllmkvXJ1PjOLs1ayHe3YPn/ciET/8dv/Prg03z4xrlVA7DVK//zXJbloZ3T
ca/bqsuiTs62G1tF1/3tYE77qIKq+FM1hEaD4wDnUI79eFfCTRzNnr7sv5KCM/dQMdcboqwGAy1a
5qr4bWVOveXQshI2Zuv1ovcrRFbjbt0K8FTnDsNZudUubIj/UFpLthE+a++5rM134VNMTKkUum2J
UmOki19Wn2RLuJvlxhpfiSDTZ0Dhgj2WGZ4fsjRykFXg+74RnCvhQ43gnFO0XCiUGJJcQLIVbXy6
lzzt7kJv2vI7XznKmG4DtKqA2PEGLxk6Wtw5Q7p3p3BGB3L41DnF3dgXN/WPgND67zS0NZTmlpyN
SWvJ6s1izI21wlk5ssNh2SjOrUyFiUpxxt6eXN2XiVbFWY/evSPIxj1l7dHG0aO03Kr3uO4SVVT3
OIS8NsL5fT2+VxaoabrS5JXyhHCdJLD/huGvrPynAH+elDc+3jhvMMFyxx1SLwmy6tHtxqdJWL+B
0xKR3RbfbvoEE2OSshG4f6hIJS0yBXPqSMCeKM+emXWTIxWsFYwDiFyk7xfL5CWwZdx3xRLr8QfL
auS4rYPISn+KmFATyB9qv88CL3EgnXJy+q445NCf/dE7Tvgb8iL5Y+t53j3kbBSUmXu2r+wOnUTb
84pklDXFssgA+U3H3DvYMCa4qX1EzO4o7XpP1IteEsu5J2qK3GArM66kF7Mt2qL17+PH6qSjieeP
UWeVEbmtrQazyv/G+8ztnhQe6o4V+znQTMQtuCEYHPaNLOWWTNnaF1yy2rvc7vhAcC0ESaUvKr0f
NKofpaOriObTxua7EvdmQ1TSxm8HPxgT9KadyMvtSBQQMb0eNms///L/dz+/rxqAIgrLOgvIEUVN
o6DSTDvKX8p8mIONl6x9weX/714CrkhvV9TjCWwmdr6cn7QaXq7//rXTkCn4W1RCUxTRYD3UN8uR
QEMBPNe2hjeU7Jw7qxrtnecx/3kJIMx+B+335YfdEchehRAlhPusyKA0kDU/eQ8PZqJD/uJ5+J8K
qXtbZjI1Wz34gVnqclUfQ6xuVitv73Qjuh9d2h29Id3iGH6seuUSU5x49DtQffTlWjdlC7zHhjwK
Wnme5xTAbOubzK2nFOfTwEdhmA1bJcCPddTwWmNb1UBR2SEd2TlXdA9rhgI6sVmU+ZTHqDRnu6Xq
/KPdDzyuFz8/8kEySAUOGxvuyvnbxM8UxKYhX8IZhfbhqw7b34VHg0hV1sOSOruwrWRkTf2DR62t
mupKyJiQGvC8XYsPNjsXGvfEiQIU8K1PnY2z4tosmg1jzCDGMfcD3OWyuMr9OLPkvrdd2Ba/kbnb
y2b+PHEVufXxegitbP5m5xi1kaLH9Q6qZG63h3JxA50Hnt4P5cbusfZ8I8U4Q9mm3B6XxG4flgrE
0wEXkxw9kXLeKIatzYiRXxynQh+FcJGE7adyhsib/hl6ZCN5rf188t/kBQ/BMsjDmp0d9HHCpQPM
Eq0P71cDT/frE7ByADaFo7jvKMF4CWKQqqO8f3S94kTKzw3QpmN54xAZQTpnHvdyjTAJxCOFWkXq
/Wab+Im1DzDPd73w/CII5iQfszgMgmiYHgZo46QEitjD202jZHaNZU6k3WbMSTyLHOu+KsBdpE1U
szzCVa2KPKfbSCkrM242jf0cvg7geQpU4L4ycHWKMN+1GUhB7pbMzMqCNbvGKKsKmEj4XdI441+v
CyYYhIzH0Sfz7vpgrb3g8mnvdlz0/jKIQcz0XJViinM9NUck6fyJLG628QpnRaGEmHg8sdhU2jwP
zvWc0zPRKd+5nYLBbTorCId1Tg/xGpo2CZtDcjeCQXNIm0zwXQDI79mCoFw0t42/Z0vGY2JrcWzr
YLmHAE/WRAN6fQ9dYLcJyYP23mkGSCX4c38GuQ390GBK7+sCGbKXg/dlTOvhEUbOzZ2tW/U6DEH6
Mruy3ZWdZC8ka0EUAzh315VuGwnpuTvwbZcdZPp+Ud0DCEpZ9liortsD8jnuOeRHH10FmFc0Nfb8
OAkGehHMYmFl3ReHYtLz2xxIuMiFPT9VuoBOMxunc+Nb5ZmmAXjtRP/jNzw9gIFXwJ2izx7mcq6/
DlWY/UIznIdR0WXsb5GW8x3lqrnrFru7b1KIt3b50N0Jx+Jx2qbyQaaNty/mcThMsLmOxzZcvpbh
0hw4sfo97ar8E1NVuafKtaooLTv7waGNhYJLy9woc12YVY29+DrQ8C8FIjNuuUXRZS3CBKqt451m
Donh+MISXYYyZnbOftGRNgdhN/XXwF2yr4pk+S5nmYrhTfmYI9sCDS7IfllGeRok/9OxzDlW+Vgf
/c5pEk9nb1Jm7heYMYDc6UM4f0aXJSZF8FPXdv5aLzT4xLyquu8CKV6KYPAjOg7sELocdLJl+XNT
GJi6G7MSASR+ayxOKe8ap8qiQfbPw1RuFP/WMoWx8ejAXuDuiqzqkTyNmgLYwFLxH1Pvzruin7bu
hWvRbGxBWqGmoyFjD+9Y6zkv06dM928VJDBvGiVT1Yw6GaltT82J73MgR56EzCI92xu722UsPihX
mjrO4TDwfgT85NzzAI7U5SsSxa/rP3zt0ca+QzXLi8YP/HNXk8i3Hlz7tgebfXm/7fKRW2Gb5JP/
Rov5YXC8jb7XylyaHfmiHho9z+OM2xwcN7o7SR34N25cNdYeblxGrbzyQNfQc0K0iJkocZ8mURtu
cdbXHm/sKmopnWFpliZZPCF38H5lMYQcQXcIuLWxFlci6v/kwGbfskQr6FmnAMlUNP/qWWrn5FMD
743b+HXE1CXuaFpAkRi6sFX73W2+DOrrTevxXwzXu1237RisZ2okQE1y+QiKNFRp3aXON1blyjHL
FPbhBZks38PsjhXitJpiR71UxeempxFxN2qkK+/4Vzzm3SdktMnBdfDbZKIuVEA9VvGd8KU6qMup
NGDz/ODYbb8lf722ooxjqQWoVuDBjO0sXEx5Tw9O1kfdsmXKuvY1RoJw+tZN+8LycDUt+nMFX5dD
52ATxeW0jUlZhXuXS/75+uyvfMu/TNh3Q2cL26tyReZkCoH4vEhLP4ftlnPdCnePmNJeRd4OKl3w
9KWqvDOc1KaTlbrBWaPDEqfcSw8TpKIT1yq+uDwb7mYgw2LdTOQE5Eazv/6JK5ftf4sw7z5R+Vyp
usrBLJcp/zxdmKNpM6aHxg+jsKEQh5/C4UCE5sembW/yh3HJv8y5d2+1bQvK0tMwJwNl2F8fZbGF
TPx4A2HmaldwoxA4SqoEzYDgNwd+86Wqui363NrTjcXd1haFnqeakhqWZCSo907KNw4eH681Zgre
NaA9ot65OMlch49EF09ZMD9RnW2UBFYeby7lOgTaW8x9n7TSicvy0qmOcHu4vog+TvHMXMkKZ9Cy
Fz1JUvHA5feLL5wd/MOLf257/CUXvFstgKkvUixSJYGnrGie+8tZekJR0wJDLKQ/r79lZW7NNQkd
45HMC9BQYxocqoodCm+L6rc2PpdJefcBhJZg3C1YlCnp3J1i2t13IRljPyzZsfL69nD9Ez5Ojszc
TnqCWt24hEDgNPldVg7dfvTaKmISzLilbEF26bboVWufZBxg4elVOl4J1ExFavKnzEeQF1vQE8Oh
gouV5nLj9LA2K+5/h64RoRdkhUITyFOfaNoeF+a+XR+ttZAwgrkhKB3DZs9JOBmaY+ks/qkFnwC2
JGMYX3/F2igZu1XTl2nmLDPWFLMPsLydogzGYVLyV/TMbkN0MVMFbpI51lYdwo+gn+0Hv7K9Y9ax
9rYJMNXXIGU264GLIWlxyDpLr5T7gmRbmqgr02tqro1qBO5gHGDr6YfnzvPvh3xLBW0lGEzJtabq
eDV2wEVPLoDxQX/MBBo5g3sYPajCOhuN+pUZNrXWuALPWfdVnzCH/7ErqzhZzfQ8pSGJAB+5ybPI
ZbYRbcAspwJypFhH6B86GRWwQVimnY8K4MZKZR/e6ZhtxBmpCJi4KWpxsi2ioXzq0s9uBaeeFsJG
bRCPwrqpdsxsI+pQCioWURE7IeobjtNgLj8s/nc/23IPX/sQI+Ry4GPBnfFtKBO4KOZzq9sNyjnC
QvkeFRFo/IZ6jNlym354YOJbubKaio5hj7ofv/ccGsG87/l68vg4PwUmwHVYvHHuAN9P1AQB0+HB
m3KgkL7f9nBjT/XFCFNRguSXjfeWV+xCu46CoNtYTWs//RIt7zY8gdIZKYTvJEuwHFWDyrdLctjQ
3Ca+FITGhorrdo1EAXSDp9zYnbvPqszvBvD/rw/Ox1kpMJGsTU74bDeDSlTafR9890U3kB68/uyP
01JgSqdlQl3giABEt6zARf47WCXHIP8s4DppdbdhfAIT00o9mtewHFDJbAWvoqRO5LT8s8JCja5/
xdoIGVHse9IeUImdk2KoH0lY37Wt//O2RxsBXHM2V/UF+qRV/Tal/N7Nq402wMqvNqGsNp9RYPWx
HVfcimxQ5mmv9td/9cf7QGDKnLU6T9tAziopimZ0QNTGNc1bqvHYQWxkz7wy3NhwVkLLhLaywJUh
x/JMaipEPOSoaHOHoiak7a363torjOil/jKxRaddUkI4vXDAeoxl0OyuD9TKtTcwka1g1QHgQkB/
q3uw1CyxY7Ia0VwevqYTOc7c+0usFvhxvXfU8itAWvVV9nLjyy8r411iknCRkpJZ2H3aIY9FCp2S
qEttJKcA0uxwyvXsHTwhqn1oo0sYURqGuwl0K7Q5hH4K/VS+Xf8la0vR2NHTKQsLPoNlmDYqEsS7
B+9+o+Cz9mhjK9ektQeGA3oyUqKhBNTaTyCobZWT1p5uRH4jGhC7hlYlXvDN12/u/Of6gKwtOiPs
W28Gm73Fcyl6Q8yxjxNvE/zu/fXHf3wsCEzxsqz0qExnHPtm+s1FJbwDvU1k/GC73c4Jy3iQd9df
tPIdpmBZyyls7rrJTmaXPQ018SKU1HlEpmbLS2Yl1Zj4Z6d0wyonMMT2W8piq7fbQ58NfOdXI6Tn
ZZ/dlmlMHDRzdJ7REcofnJEfEzqlNqnfQC24Pk5rX3EZv3eRCOlSbK4D9liZenac+qn1uaEEwvVB
we9CJ8s29tu1+TAivqGVD98RBBrhS2/jUD5YuwVmTmd/Ke2Nk9rKnm5CRG1qQwlywdqFF1ucseqs
hi9EgrbZ/dOEt13EgsAIa/jBy4uEj8JJc54jbpffQxVulc3WvsCI6rCsvaofJEm8ufxpt/xMQ5gK
lNMhy4LDDCWN65O+NhlGkGs017w8Dd0EIr9/6dL0MKSYP1liLjfOJSti4YEJGq0rf5oWWZFE8274
A+BXvwtFWe7T1Envuo7IU915wS7MrPQ1hQAkeNOV/RPSW8EbtoY6CcOQHK5/7EqmNNGltPSawkPO
AQux/6IgCYIe95akyspAmrDSMO9p6mtNEmCI/ajw+++wDc1wnmk26oVrP/4Stu/CE1C6ishsxI9f
0PLIYZM72+rv9YFZWWymCJlfBlVN7NZPBvd729J9m/k7Yp9qfzlX9dv1d6wNkBH2vqa2qGvtJlb2
UgYsdtHqH8jG4FwG4f8boIEJoYepYzM7vsIypuwxqMuXTIQ/aWi/LpRvjNHa7zei3WoUsxs/JQns
SXXsuXXxCN31PkrzcdnIWmtfYcR8TtEVqmcKN1Kkqh7E+bnVsWqnuNhSEF/7CCPcWejlg5c6XuK1
nbNz3db9NFRptvetYrptkzLhxnk2+zKDOkDSZSmCPIuCMYipuvHpl9PE+yggDO2yoq6TvLUB7ak4
CCS8WvSr39Dyto5ZYOowFR3Iz3kInpcrHib5aqvvNPxxPQpWotgEGi/9BJliJ5dAiJYinh1mnV2Y
qGw0vlfi2NReKvzC6rwB2RyJ/L7I9J/Glm+K599a6f9unGV//SNW1qmppYQWHIg2BBfCkYqjh7Nn
hLYfZBMGEmedt+Wht/YW40DOSiso4AU/J1nDP2cTf5ln/UCkep43PZDXXmHENA7i2pcU5KRZvdg4
g7bTo03fCv3n+jitTYcRz8yD3hlvOifBxtPv56Du0si+NKwVqb9btHC+SjLwL9dfthLaJgQa+B5w
iAiCQlLIjMxt3R7llL52dSU3GmIra9eEAWc2KWGwg/JXNfrHfAogR6U2Fu7HTc/g//C+o8/7rAQH
2oEYZ2T56COlnftJCHGPKvcPH8MYhdBBAmQNhgrXB2xldkwQsFiUnVIN+RB8Sg7GIp3uYB7j5KeB
BeqHSHlt7ZylFH+vv27lvmNCgH2ACVzlzQtkgXXx03fb8JDx2j44k2OlMUXxDABFP8XJe5J062ay
sihMTSlonlkOy1yd5N4+FeW+qk/+sBWgaw83dnRrgV+mRVJcezLbga71NEZWnr+2at6oTK+9wMgA
lmRhEfY6PQ9afpps+1fHqsNgWf3GClhb0Eb4O56TQQgfRGo52s9NBqUInjnD3fX5XvvxRvAH6O7C
pHEMz471c1IPSw+43m2b4L9a7u82QbjgFP2sFwtk6ocRugQwWY8aunEIWfndJgYYejMXn5Q5Pc/h
UzO3cS5fZF9u3P1WRtyE/Q6QgEANqbDO3G4/1zXoC1BO2qLAuP9iCj44BpqYX1z1RYqmCQwfMriT
RfWom7+0qMOXkmZ2GS8941UU8FodgQ8l8dDwr0Tz5R+JozqQPsSH8ikgp+lA1anHAeMMyX9/z4u5
+SnD2kW7duFuErjOAlqL6tkuldaYxnUFptpCYbse8XyQD7Xsyh2aW+7Py/YSp4qPSdWlMp7LYXj0
rCVFpUDQMK6HKfwxiBbCwqHHQwhXWhYQJSwVOpqKAdgvKN5+68LJ7yMRqOlVygBqqqWsZVxIBabP
FObWH2qVvtx1kF587FMLOILG9WWxD6mnXl2HQsNHs9L/h3Oe2sigOX1beLDEowRu2Z/sAEbNc/fV
y6zhx8hpwCNdCrojhY5g85SfACUmUc5T9wxOEZxUqA0dJyWHV4CU/lZe1nzKc+Qt5uT5/FwVpUh3
dpi1v3KodkUVt7tI1bWHV5VsPMK7VD3TIusPbtqKl3SGWbiq1S9JJwkdpBEqkEOozqWdI69wbT8x
hrhkjuP/4/nUvxPICg8Fpf7BLWA8nkGbbZf7pXtS0J6KWzK1saZTFwezGxwWSbxH4PL1X9tCQ+JT
1SOzCg2UdFTDSvxQp3YbeVoMP6zQFV97iwCY7HjoYAxkihuPQkPAzuvdNBYkZmlXfHJnN4fG1zTu
LAiNjPsyzYHZYu2gvSO8edo6tsCe7nfcleUPu5z1SwMAzPfRK+xp70k/qA6Oa4V1PIi0usdddDkt
2qbdbnYa+rUrwkVGAXX5cdE5gfIvgoOxgkCi3i99APAzh+0mrxm/iRGunrvMD5o9cCq6iitJnDsq
GflUUM5e+qkIHGhRgZszoG947HVYw49d0wp4bgrcJdSIrTay/apZTkSPlbcPHD9POtiiHgLOY+hL
eUdAumS0IA3gmmDrL5W1kHEX5K44VH6TPofDPJ3CAQImOOn3QIHQqt9DClcc0rLRF9Ut1thx3yqo
JpQV/Ytav/U9hPrvW8NLBE4uGqL2kvTtiaQeuWsKnz7ppuEdOFyi+cQBcA/2ec+Xb0zCTDxY+vEN
PV2v3Dl94fXx2PdC7RviLXs1Wv4Bd44RECDfOglpV29pObEvTIegUzrag+4BbSPWNfNz1ljy2LeU
owIw6GQIArGvW7t4qxu0JxlE3L6lg7SOgxDWnvH6FcUL5zS3oZQRxFP1jy6b8HPsUOzm1rMjzLZ9
tpeaPxXMWao7Jwx8upEz1xKysc3SCyYRqaBLQqAVMBfljgWhHWdLtb9ppzK14yjz2oIWSiVZEHzP
mL5AEmc/+h9n17EkKc5un4gIkISALZCkq8zy7TZEdfeMMMJIOMHT35NzN938lZURtZqImhlIZD9z
DFO3ujz/wY7eO5dXFy1hAjLaxPMPy72tw+xh+jK/QZRNnfJX82j9IN/8b9NL/9if0jN7+vijroT2
a0h0pnjDstwHpUgtVYgWQwp8UrlYRai5ryA+vdwiabw/P3yt21CqvJtdQYdjkzvwJfWA6qmI/F1b
twrxVwLVteBzSucS4gMEei8BbCp4Dw1BHovsqR0gJ9guyccD9v5neGumibTLFtIJU3+sQI1Lxjrt
XgozGjjxWreE3t5/BV27WfbmotbX6ebINYUzdfkLDL+dLdJPYqf/a3D9ERcBMMRZWjXqmArvru66
pK4K6NfV9o0Q/v3oha79K0vepNS1BDJSnz1kLvuK2OVToS79j6n4x09vHA23c9evjtrRoUcBESPQ
J+YPH8/tlR++BiSNIxsbVhGwtK15D9HtbeCJT3UN6FqyrHIrBtBWvhzF8NrzfwELDP3mOx9uMUGv
/fTLpvhjYFoH2jVqYN4hQ5/11HDoZtaDuWVa9v7WAo/176fPgbtwEFiqI2kLRA8VPQ5ucJ6K5tRl
NsTtW/tThzhdY5/63k+B+MT8OnkbmdoJR0AyB0QVH0/w+6cdLBX+/g4TEMhoQ0T/2NpZbHXZPh0c
yFG2qLB+zryVrhFPigUdLwczHt3cnvazNyDWWwbEHYGn3j7+ivdTZLqGPCF0d1zXzebjyFVS520R
FzV/Q/CFaHuRT8jQkwGKwh+/7NrCWuVnlShRjy6d+miVdZgOe/sWbPXaXKxqrHOTQsOPOe3Rqcgv
OHOKsHeWi7cHuSvhw/Cp3JWsYU5dWpt6GgN2sCf5ov35VdXzjdPiirEzWeOclqFx57SqoIYQOPS5
aliw41WQIZwMLPCLUQOCwKlQg4F3TjbkUTDx/km3rdgKNdvbidneReLUtvLtEEzj7w5KdJD9CWQu
wwmGFxFCxDwZXO7ckabLD5ZjTY9gNTpfnNEC6S7Qwb9ZKkAl80gOh7hKofKzuHlztnvED3bnmp85
msdgjeb65ePl8P7dBD+bv3dQ6eaIVWUJmtnSHoioTezr9Fk1/uvnnr86aYKejEYXeXPsSBt1k/sG
t4Jt2XafCnfIGn+V9chLWg3dS5bKfdaKnWibJLO7pF3yGxvm/d0J04q/R8gXgvRDatoj1IyzHVvo
MyV0m6Vg71q9/0wC2I9Civ3G+n5/F5E1Kiuz4YsDpZLmWCoZoZoZZvIfxb80w41Ffm2+yd9fM6WQ
wM1TdIyoA9Vd5VP5VVDpHkblkhsD9v7lAruGv18hAyKgbmdwp7SwybWhzTB+rc1rxseou9XQuTZM
q8MGvdIlFzmwO4b7ZyisQsu4dXeLVncC+g83bpf/SFv/G79DMfjvLxHlXAI0VWlI0EYmyWGjyqIu
krFthVbEQg0lqdg6jRs7ScPDs4jTc/WVb269/v2TmqyRXCybgXWQNTmaUVVfmimjyaCEoz630tb4
LS8A4vmCnTuWze/WhW4CvTcwuWK3ZAGu/fzVzncc1BR7Ak2jTPlR4Ht33nzLuuHaoy+L+4/gaDI5
KVAVJ/Bn08+oHT/yytt+fF5dWVhrE8pC5Y5cJB5N+LCvHECxXLDFwyptbJTmp1u41Ct7xKd/f0Gr
ZtdpfQOqpoAOt9+X5nteMfHVFDaPWpKXAo5p5S0lnmsftdr0JUkHXVZo0vMFeYG679QP6o9hW94o
zF57/mrHM1HUqEdAwi+zkmXBfVl+A4g7Iv2NQ+s/cux7G3G13VuinRoVPna0Ixb5X6YTZAmr1z58
WA4aLr96R75D34I920kVw+/7+/C1+Vr9tJ9MEXqxt0e0duNIuHJ8rtFb/tiUixAZWqQ62MIPa4mD
rn5OXaU3H6+/K0t7jdpaugHAkZlTqGoHy7kTbQHavDPfmKhrT1/d9nJmQTMMAuPo0P2o5Fvj9Y+f
++Gr7e6nXetA5Zod9dQWKEiN9TMUCcAm/fjx1wZ+teWxhMH2Yi49Vsba+jaKNa7JFRwZb4l5Xhua
y9//OFMQO1Br8jCzHDrEWpu7Mg1unCnXfvtqs1eupfxxGQAzcZptX58WP43AdL2xJK/98NXmBg3Q
moKUAqAhh98aTl/GSpPPDfpqXys6ue5IGvc4D14ou68V/ELF3H1ySlebOodalWFVR448b0899zaD
PXgbqOIvN8b9ysisIVhcZ1lOco8eDc32SrUI2Krg1rBfOcHXoKqic4hr2453NBftamkycN3SMymr
LIRRkY48432q/0zWECu0JvwJ5oLu0VVeFeX91MVCshvB2pW1udYpDQzoFxCtGI8leXFnFY4KJOn5
c/k5WQOswCUlgtkMnK1x+uXbyzeesW9FGpxTR35OO5GsFUpF4OnAaSbsLgo3EoB2s83UlaiU84VH
sM1Rm483w/t5gLPWxi1Sp8GpCRhARtQvD6qFh2Wea6iRMV3DnqCyX+2ed2OIHmX6++NXvn+vOmx1
cAgIRXOnLPyDZuOmhs9W7LtzEfMAhokF+yRUkaxRZFJXdpoBhXW0tEHQw2SZdAJaNZ3KvMQwi6GB
otrxMJu2TVyppsSjRbezWm/YtXZJvvs58tyPP/nanl2dZtyUS1X7AT129Ryg8egMzncAz2AG//Hz
r6331ZHW6KxO1eWa8iBhSekbK9x9v9wiLFw7FFZH2iK9WQdeMcKjsNwG85eMiw3C36Tw//WKXx9/
wfuLgqyBZmNq1Zx1lxBEeaHbAo1S7UCCDQF4uDFGV+ZgLW4pRw/iQ0EGG+paBJEoUohbt/WNwul/
HOB3Yrk1ysxkyptFjzMBuJo+GlIve8r6Wj/ocbTOF6exLqyALbxbArve57TWCcQPYKA5Wu3LRCaq
w16UaSTkor5/PKLXvncVunglWNE4QNhRjPI0TtaTvyyffPRlGf4RVczMRV2+1AR9cE+cajVmKPBl
+eduhjUgzUqLtugokhWZjfNuQBcxGdLGvRHRXdkq/yN/yaTHhhaLeerfFuseQtZozn/7eMivPXu1
zUk+p0y6+Qg9SZ3UcxY6abCpxdePn35ti6w2uaxr1IUktojuVZjZd8VUbbGIQkt+jgeLm/7veTUe
7yuDhiwIXP5+guNvaAr23WmcW3XO928bsgadVVlTuFkfIByFo19oV913i8kYCua4SmF+VNIMluTF
LVLKlelY49CQTxNSp3hbEbhw0hXuRmdeFgaWuNHnuTIja9CZB9mwwmsxXtNUQqRtajaEtl3oSPMY
mPIWtO3aZ6w2clrKAmabABKzS7DXFP4jq0dI138OmEXWsLKWjN0Eu0IAleFmnss+5MDnZfMt/O2V
c4hd/v7HYWGUscRU9fWx7uqvoPC91D291U+6wnYj61iin0DKcVsccsYdN7OCtZ9XpF94ZmXwvmKQ
c4H4XAnF0cZXb9NcnO3c/JBF+slgfy1E6UjE4VDRw5ZEUeWbPWblwYJ47sap2S2ty2trbLXrXY8q
yLEiWzEBf/bk5Urs2l0OBH6E9tyXj4+Wa3O02vj1IJuGLrgb/SnfadmjcZY/fPzoK79/jUBzck9U
iwYTuhYsrKez8eF2Rf9NQRP/+AVXzpQ1Cq32ZreoJ+EeF9I/10sRKcq3I3izTQkfIQZd1vZzlC2y
RqTZS03mFOqsx9LB8YViPNpz6ComtGw/d/et0QFmgBB7UIz8yBGDV94rzW48+No0XA6XP3YhTDXr
CagjG1JY0gt1UNcvAnqm0eLrIvHL6pZS2JXDau2+6Hg9DaTCB0jQdGl5EvjHQm9EWdemepU5zJ1r
U19OHHJqCN7GuzSQ4bwA2Jaq0GmebVXFH6+pK5rCZK3wlxWdTHOBVvJgCm+bdtSH0WbZvEyTbe8o
RIazjV2lFaDZnjtEueqkjP1SZbfK2Fd+AFBqf88X5ywvfVejUz5ChCeyZ3hUQS8xhHQ+xCipBdWZ
T8XFgMn+/aYOTfO84GoCDxE642J+KFvvc4W5NWyHd2iNuQG8AHVH3oyRb7q5pUNxbT2vTqyKwW3T
drAUGrvYzvpsiydPPbHic8opZC1oaI3SjOmE53uAmlZ1C2HAG8HzlR2y1jMcCPXtvJTk6NQwNodY
h0zgEUOipocRzMfL98o+WZsMoqo8GDGnYMv7dUzpQ0qaF9t50B3dWhrgvU9GJmuPQUc1Tj2Cgn6E
IkUkHRHW429vEpuPv+K/EXknp1pLGxrVGoS7uJXamD6TA4+qQ/fq/QyO7b7buA9zxDYAwT/nj/53
+zk4OYfhrtjJR/mj/sHJ5pbA4pW7ca19WNViqHINgT/Xrl8qrz8NM/nU1iNr+UMIKqaehlL50Sbd
I1XDF185N27F/+b6vcFbHSBDNdh1ry6KM7BAAVrXa6M0E/3zWBZzxJlt3Mgr1BzVzbTc1x5MZIpu
ot8ywvX9zBGMQyhUxPBNYAdosKCMmfvVD2tBYTMoZW7CkqV9OPOevmX9OCWdtu37qoLi7dgrubWU
8CJ3En7s5HL4VALkrJHyTh20xL6oYszVb4sPyRLIuLN+GnXL1vz9Q8VZxypSO34zwqYepk2nvgg2
2jV7CQMv69vHK/r95xOyOmrhw6rGEVTZ46JjYoVIRSGn+D0z441Jv7ZUV4di24OPxie0wZ2M3Ts1
xCHH6vnjn37l0WuBuwmokBEFMbRtF+ptajX7W7LUt+CKVwbmfxTusmGasprrY1/aX3Tq7bI5A7Gq
MI9t5f74+AvePXcdb33PNf44itoW+jA0PghJXRp6nd+GzXhry737EXjBavThPdzBxoupw1QvGxZ8
gelYRMX9Enz51AesV2e2NAOEPSgEvfO7yoaQe/GLAfj/8cPfnV/HW0fRlfEcNUy1Pjh5VZ970HKS
IhNl/PHT372Q8PRLZfGP6NPV/lLKaRoPJi2hsP0NYH8Q+SHn6yXQ4RQLuxEgXvuKy9T88R7YLQ9d
Zarx0ADMjlNu7I5F0VjJx19x7emXlfXH0zOuNRh+gToM1djdD6JiB7C/bgkQXFk+68gZOuxSELMU
B9+2to4FGIZQ6tSoRUWNQIvq42+4sgvW8PAOtMtMLnN7KATdNS7U0xcvlaGjza+PX3BBkfzPvYOp
Xt07QFRzTk1fHBoiWujbKAC/aurJTd3R/GfRZjzyVftToyuZ0DYbb9G/ri2x1dlKa857mELXh6aB
XUohh19BD2U1BeJ+CKe9LA5UjWja8vtP7pjVdp/Quq26onf3ge2koWj8ftNOpLlRWrqy1tbxJ6vA
CJDjXBxGWo2QElXNHu7z/u7jSbr29Msg/rGSx9EOrG4uq0Pj5WKjLEfduwG7Jdr2fvLieOv4k/n9
6Imx8PZUm9/Owkzo1+4DpCyfnByJ81SofdpPp3EJfhcWuxWNvtumwFtXm3/iWlqByetD6h6lAJyx
KxNN78lidrS5JSt8Zf+sY9KZwx5TQtb3AH50do9apUFBMbeac+Z3+Y3ZufaOy6z9MTsCbP7JBoPq
mIFRkSaqB11W3ZIiufZw+vfDm7H15xQSUNBtFMu2JUUfi5zVJ83LT4W1mIjVEVDWsJ5wO4jBO8o/
dYLvA4/eaOz+PyT2nfNlHUNRzSpYCFTwhXW1tsJUV/SeprpcwrGSw4PXCA3DBjRJF8KbrWByoiEb
eg26nuhjxmG6EOpKd9sq79Hjg7XVcJqXdga62tZa7YjNqyeYmfh2NEPV4nfWOdBR4U2jzpSU/K5x
wLIK00rro8Nlk4al20+RDV7XsXMzL1pUkEVzaosIKpXBM697Y0KVEXYPW4U5QYGqe7DToTjC1yE/
SXS/D/SCiSocupVKu49VmebgEhLzFcDzIJknivs4p85Lr4shtJcZuDzmtn7EEDO9FFnOTp3RDLYX
xIqpU/HnqWyWyAnqtyAX6U8Xvr9hZwNhB0K5vV245fxmqPJ/NWNL33jrFklulWxKQNRGVQNh3pND
tNuc0e0zWZS3ZkBJoHXOttXA42IIjBP1PfSfoxISWyTsU1/egTQMFRDRuMOwIenEX3NhOVHqWU4e
LoEgJ4UrIcbJ3G1LE9hTWHJZUtQF0vYgnJluGt00ZzQC9NMCwcCD22p9n85kPKV0rDbpnI0w8pjd
02j84DFDT3rfeTiw+pIWp3QQ7ouybW+TwkIVZvEgn4EM4PwYA6eqIohv+kCFiSoqXCX3uWy6JC3S
+lc1TvZmCGa5Qw6b7525LbYjYvStt5BsRwcn+OkzS4Uic8VGOgCObMzMWoCheRVSN8++umnffKvw
KUtkg5NnQkOHAK5Ek4t6QQ+qJjGuj/80daCJmT/4PCOwvF0ojVBxgSHPhTiab3vYvezqpsbiM8uQ
MNlZW5tS0Csxd+ACp+mWdAtiSneUewd+v5tSTfMdVA4BQeAiO4814LogOAZhAzuD2G6oFmBvq+mL
X2uxD2ZiHoVe/GRKORyADCqbic5dxWMfSMyYyiY7QqKojJoRXkS5qKcN4zbfjNRGl5e6IoL1zoQg
YVw2k+9OZDO3QwqCJy5Yayide6R7YtNYWpwCOzPfuzrPo0Jk+g7uMN4Bsr/OHmjpSUcazqiQu6Ec
lFjj9Qnno0lcr5y/d1WVxi0UhCCh7em9Spvgn6As27PWAIlGxO9hjC0aADsAS+n6ITJt0/ph3ZRw
VlCLkC2wU0wmZPbdcBZ8+bpQQqC2brPnsRPsXLROuRn4XB3LrFqmQzC7tYVLouo3aF7a+64hVQQW
FgnbDuB32Io3zxwGutuqqu0IQWWZTNZYPDuOL7dBymUoM/EEvxbEF4vvxbyEgOxCXCs0qfiXc+5d
LHosD+2tClAaf5jPLvrCMI1ZHOBokLRWfVHHRjuQhakm89Dx2Rd7hw7+Pzllwj62LXDA0Vj7AGbb
NgTFg1nEZunR2ID6qpNG3gLeYoG5+eXMuUYBErqLg5fXm7zs3aMHOH9y2VrBCLg+1XtOW9YCx9P8
nAtVReCD5XtFmd6IC2f1wg7+J/X66XthB8tLthTNrmLt9I+BadGJ+5L8rDpr2Dd2U0dcMr7Lhmq5
l0vnRzNVbaxzJzjl8GDfisDvkiVdFA29zIV9QEZMf8pGWKRObkd2KXom8r6ElUHioH4uId/m0jxk
Tat+Er/O+d7CP6rQDwy3Q1GMBQ3ziZSnPpi7JraWCbIbHmrN7Ei9XA2fu3fX/KFxAG3X8gZ1RA49
hTY8jGJpQwOMQcF/+3HgdeX2XTOHtPZYkfUgtZWNSKDofWxhAja27ucylDVzyKPCC8bUb4/A9tNw
rF1ohY8y/vi3X0lQ1pwhl5YuDvG0Pfr2S451Nadu3Js8Lm8axl4JS9eUIaDSO+1JAcdFq/nRB8Ep
cP3PSKMhJllF6wJIJhu6nukBHH53Y0a/D0ubYxrqbvOp4VlXSGbos/Smhq95ps2WqfTnqOgY1eXw
K4X22+eSjnWhhEPXvshBZj6SqX2AelIEJ+gbI3QlfF5bVTCnQhjLYHepx2g+aRLlRYzQ2RtvjM+V
yV0bAPRVYVlLCx1y01a/CPmXlfz545G/sqnWplVshJNINzIFfBKkM2Cbmdl16Fi3Er0r634t+y/s
ivi4WbAqJX0su2Xn5lUCUa832oobYe21sVkF5TqbrGFikIS1+m9u/uLVPz8emWvPXUXizRxUnc8y
qCGr5dEE5otzU+v12qis8u1xylSNRoM+aso3xL+TWbUP5Lmd5hvr5dqsrnYsZK05WUqMCcLkwkfl
fWvch08Ny5pBq4c2cx2DRwfk31o9k3T/8XOvjMmaPtvgjuqEBduxyXtGQSCxHcS8fbp19S1Y6JUJ
XdsF4IK3LGiWq+OApD0cm4qEQ3HLfoX7l7F9J7myV2OuBzWJQc3pvk9HKyEg7X0xsvF3A52KZHJE
uelaYjagdTZOtLhF9lg0kPjVxCtF5KYkmxIV1Oboq7R/sArZJZw1zv3IhffdLrV8o7zqTpCNyV+W
NgMNTDDEXKPJTpUm0zk3Q7Nx23nZ0k4vh5GAWZ57HUiXFH7IEHisayBg5mF0/pkbq90MhfVvlU/z
z7aCIUMP8j5YTMafmniCw3eGINuH4BtH6wKETVdd4ix/8JDvwlR1yetp3ytKZNQujjlnGSn8yARw
C7EdbkMHhpplA7MbvQ2AtE78hbGnkQB61fX9OODZdQ3LdGgyhXBRn6EgwsxG5CV8pmwrthpkmAMs
dM+8WLyfC5Xmbk5NkXgcPRdnXKCn4QhDRWzxrNiUfCpPQdEu37WHzC73+5ZDcrqqdhnAOcO2t1z6
Qw4QsAr71jKJzBVSEEgcg74Dw96zl4r0nM15sC1mp3haYE0dO+DfWCFwmxnozwpwgk5V/OS5Uv+Y
Lkr98ED0dkXmauiOKOfn4mdwYCSLkziZB7rxYuTLjIgTqlkiiNthpgek1fSXQ60CMp4TfU05PMaU
FrzcIJBlicyURB7bT2LeON6SJ4Dsw5DXa+com5t/cuTAbzNYroc6sNlTxe12B+dQFtkWyb8XPMgj
oi3vSzbT6ZmZLu9jiS+K3Sq/CN2P7Z7jr2Fdl+ZYVIO7LT3hgSfVDAh08nbn10bU4eRYfhBXimVv
g20Hl/vX/6ZIl/khLPVAWbXGejyztKi3Eu6NodaTH1p51Z7TvEl34DJ4+3ZOkVMYiOYixk/hu4Of
WThHLlzki2NpwTC7bbyp3njg0tkb7cOJFhenPnDXhTmFEcNmccolKQutoH1Ceg0Rn4B134nDBAoG
vQ6+ethSY0iweb8Epub3Howx48Vx5Y9isYN/oWZW/JpRsbxHGRDamsQj7StXtXlxKrulkR3A+DJx
qc/vJwBbkfAMug3RxevOqI50h8G9rIDFhb9VS4OHoeE2hMANj0aAKxNZgtLr6lxDnUDTOSTNZCWA
Jrc7G7rkcc0KeaAVgx1ew42F/JWWBw3Ue8Ig1JLUaFlGLrK0GKGIi9qE0jvP6/u7Eft6wx3o9XCQ
erduuhSbKoClhq35Jcko9aaeeyTksAm5qwlooNSzp602Wu60Klk8u7oPQrvsvxHJsgbpXu3E49wo
GB51ZnwsZvie5pDqfbykFQ84qZZDOTtzDEoxBV7GLPDTUFDbjXzZ1w9zmRZP3JugZogBmLe+k9tN
lAlf7eVApsSkS3eqnU7ukRH6LzB9BdMKe/a3YDhykMkMYTdxC881vYzHrm1fM99zf8BBncVjU4yn
ygbBg3gViIZWL7opMrAoV/gfqHoErUTA3ZLSrguJ1eud5fA5NsNsbXoOYGsJ4bxQMVYdQIpdIhb0
1qMafOlFSKT9bdl7yxsBH3w3VRj5lEqYZldT9VNYODAkDrxtGdjLc5ml6Rd78Yr96GQQlsoCt0Wx
gck7dOu8RzIF8zlnS/WQwW0zLmE8vjNjaQ6pfXE7LLi4h7/ouONN72wgKmHtbK8ONtQI/tO3DFxp
x6V/k2W2hCmsw0GoVIpHIu3znde0xWbu7OYVGlhTrAeqC7STfXGocFonLaP2qSQQv8JXIHtl1lxt
WlOnSVHQ7LWa0yVZoE8UU89AImO21YTQEJo+Eq5N2YCKrbJh5j1K8J9ZiwJe1QcvvjNUIbxaLwe6
ne9s1qX7BsDuB7/hE8SNOCpXYe1LlcCnZD46rDCAYFO4/3EY8QWSl6cCZsVVzIzHYFVDNSotPNtp
amNaJsHu7AYU/DS15csgJU4/u3ZBTSD5K7N7uXW5KI+eb9Unp7fFYzXleVLVOui2HYH5q9U5PZrt
2HwHq2aoS0D2eZtOlfkFgcgBdTvWRVRpspMKdKalwRYgVV1Gskr5ru6yPLZza9xidlWYW7kdUoeS
SI6IZUG3T0lI/WnZD10H1TwIUJZbe6qA4SIT5JVHnCd5cSnn1wzSMsXF3rkRwfh1arlBBJX6G9UA
OzQbLqJm9tuv0DqCvhJULSNfWHw78U58q9K5vHO8Idv2aTM+tXlFY4Ge724yvI/ttkc+7vV5JGrS
HWyU3I8WIxDO9Yg/bzgsqxJIY8DEuoQY36Wi6iSq0gAF5JM8TJmhkZq9dDsFpAznBmeLFSw/nY4L
OKYps2mI5W7wL9Mw94Pg0KlAY11Bms31huCuRCx1bxt0r1DPtPTvTNbTDgRNF6qoIBSndUuX0Blx
iiTocLzAxExtBETBSFybAnqGXpnJh7KfTAJRKn2HKnsNZ+UR0uvKUv0b9gf71vmozy4TRL8IG9sn
NXVkn+bVkgQ2cbGF9RyDljY/oX2yy+pMbhEtjVg5it1h77KHag74L2jukLhBwrnxyqbdoeA43geS
ql2RpjSqadZu4T3o78eezIkGk+6ctRaJ0rK3zghMnd3I7CXmnenu4TSVPuRFYT3Dilm99iDyvg6m
rw990D5kEtYOZdP1Ma6GHGDwGnbEvQQMZi6WxGBJ7lgHywXqpGPspLjWNcu7Oxko/7sucAHEPDPV
HVTXglM/8gGJUwHX5Nnqf48dymi42/OHEpSw+8XSKK2hdv5FNU31VqLoB3cVFNSAuQ2SKivpI7dd
59EryuaBT6T4Z/b7JvF86R/7jj+5pSogRM3ybePr5k7MxHmmTmv9Tmkjn0dTuVu7nKhJNE6ac5A3
3n0vHdjHM2d4G2af/OsNPjngg83G1mm7h4Ide0KxINgGICy9sm6xttwQ9nt06/l75XbOxu91mqAV
VYed05JTuvT8V5325cmFTuirQDFWoLFWj8/FKPK3dqz7f3HNqyIM0Ht7K/KufRxzDt01zC554qUN
7PhUQRU87EqB0iEUvEobp1Ur6YblFVBVYgTKMrSbNtvhwu5Q93JYfc6Qq597XQbnurKGu7lkZNMo
13pVEAu9n6Q9qXCpvAylwIlXcUW94dAs/hAzW2ZeyOG1PcWDscxr78kGa71p96Wq4CfbueMDmhZZ
WLcIwba5ZaPoKckXx4ZrdW243Pq08bdB1lTR3EnnsR6NPNUA7Wyh4X4BnzT0DtogKla1L845mdEh
AY5h6/W++wB2avkqjGRgSHA9bgQwd5tAW2OMy5m+jYx6uEFgrBTCZ9uGX3gTPEy9TeOSWAzletPM
G4xf8DvNCu8ZdWtzacf0G5cT564YSvjQc0THx2EM7G9+3g8h0NxOFASE7H24/O5H2WcEkzfPG1IL
cV/mNlTvpIa3uAGKJm5zU8eW47Ind3KxMAjK6ff54PFzADRS4hbTtMkhbbhpUibum8zNzxa38mQp
Bu+3lVOw4CcCcDgOBwYpMytmliPDKveKBw8B53lEWv5PZ88ygC54S0JmRL93Z9SKuavA7khbbU4C
od6jNGkX11C4eOygPcjiDFEVzvi+3dBx3lIPiGSS1v6Wslk9olzBXkihrUiW7rIpWAvzUY2mklEV
GcMMhr5h4GTtP0Nr2EMuM0isDAN/mmkuoZ4haO7GrAk+5YzpwHHl74YggbGkK1IC62ZZRd38Db1B
IG8+Ve/ka/EZEAttaC9RyIykbaibQ61/j8UNdOn72TZfi7xAPNObLYNn91iHOPoj6oW+iIf+U/qm
GJnLi//owzYNsXs2wksKHssHP8vuPTPEH1cK3s/j+VrhRUGPlKXaQh04OOPaRwZyoxZ27cGXv//x
m5elY4GxyvTAbeswLO5rW+U3iknvFwj5WsQlVwqtBcP8Qwl/YNPzryVEL9ErkGEw0xcFf9uPx+b9
wg9iq78/wQdecc4unrko0sRAEkSUn4sm+fjh1xbNqmyF+myA3NALDv/H2ZnsSKqrQfiJkBiN2TJk
ZpE1T13VG9Qjow0GPMDT38i76kN3Vkq1OWqVjkgwePod8UWNlaZ2oXKy3vueJqt9SbZ67vY3NZSl
V/0yVW6Ul4CCxp5XZXM73mlbXTJ7/tv04pAtwEVapLVGhXOKuYhZhg1Um1QpeyHvYTJjs5aS5UJZ
8kxjbVkthY3cDjNxcQR1vJmHuMUGKbAwHHXVhX5w7hdO39ofn2ttdRpBwmBs0ADD9ChjbFpix13j
ll544We+Wnr65T9+YZ6o5pDVAiMYIr+n98qc1+Oh6W2Z2siEjsMaxZyPv60zb34bvcVY64WDhu6h
UVA+qbuO90nLPiVfBMbzv8/B5Ix8NRvleURHch+nxMEUl+PwuXF6S26xEdq1OBY5ldDn1Kq/ADYc
L+C2f9wwZwYluunRPZivVtc7WNBTmVlYpE9hd+HS/6aRojNsuhu3wa+ZUG+8asYJJRQUu9e0gvVf
x5Wjgq907ABIRubskHSwhN+uM6+xY+yWq9HzSJ0VPtQRnetOWNNq6yeCXk1cQb8Wawq1RTXp4sKN
nvnSt4wV12ls03bSy+f11pFtUmNwWKCvIO6nTi/JlrEikP+Bg37q5IVp2XXZwswHa6L5KmqEOX/8
Hs89w6a3stL1WQueXL4CBNzrKx5SvEoPW5DPuJTAst501sIO3GkwnpuHMBPQ9mcX3ZfAN3TWhTY6
8yFuaQddE9JS1sbPxxCljMbrDrVg3z9unDO9f0uODeuqx1ZEunlTPU49oNrR3TLxC0PLuRv3/tv7
1TSBbK/JisFLPTBuPfiodH183+cu7f730oytpVNKVNJKTb+sHc+79pKN6tylN5OtJ71Qm2F2wQQc
M2mFKKqNzrePb/tcc2/6/SQoVaHtYk8odaymEVRgfDXNhUY586VvISvKm0vs8vGhoIIfdWE6oFRR
qydeXHqhZ25/C1qpfFVPRjpujlJBzAi+ced9ugStPDPnbdkqXlRCUVNIP8eyvsEhxcKwwVTPQMjn
fcB/j621XGinM294C1opUZ1YfECy86j4Bo1HUrBLi+9zb+DUcH/M22tYo14YBW4Ode28w5EROwDa
r+4chV0oq0/eu099SFvSyroubWQtlZODVRclkYUCnudUb6H1qTRdB+rn/z5JrQPOBle4Oc5LE0Of
yXpr+kvz37lm2vReWQJXMpDRzacBJHho0/hbI0gsevK5IZls+nBZdiFFyW6BVJhH6bS2GS+CHda2
LyPOQD75DjaduUeWGOpU6MwlZckcrbHFf0brJS/fme6wZYuglrs2osOsYvPXRaCgdeDNLgAEDydI
Fx7gzGvYwkXmzjLURvJeDh4dzkjLFEiW3Sh/YIN6oaede4jN3OujXCGQoOLmxYz1U/kcNeVd1f1u
mjkRoX9pfjwzLG0TrSaPSzX6E87ArBZrY195eRTVIq+8ULy0nLkPFWsMhe21rXfQAunMahApzzhH
NQd1eEjD2jaU92tj62sYYJyrvq18aBHplIyno6wYncGH9A2oS2jDQqSDFrNIbSiXEjnI4bqbJtbF
Ug/TNbd4f9sop01oHwSPKGOTLNRqSTp3rl6xwAEVeQSwX8eireYr3wCPBCPnHMSOdmUOjaxCC/U8
l2FF5QHHj6jHSuYfgr6aX4lbFBe2SedezWaocirqChy7ujjIaSGcbHeSz7FZ9VsPUeKoLtFBz72b
0xj8x4joeHT2vQUo4nE8CFRnGzgbICO98AWfGcm3XBTU+ly1iBU2xwE37XGYUkn68Qh77tKbMcpb
jaEoYYtjUz7SIIhX+ePjC59rkc3YNNd1WxBYCo5V+3UsUb/DSensf/ncxTdjkmC6KmUILR0CVGO3
rrMhfCZBkX3q6lsSilrXCGfq3ZrP6miZKLXka7VeAp/8m0bkkC35ZIHNp0YWDwVpqAXltamlvyM2
w3FsqDjMoPNwjFiEwnFLsbJBGMooMgazYOJO03yLyJZoN1SLSCdECV4Yv868qy0rRXjQ3ItG2/la
rl+7toEnRNh7C2fEFz7gcz9wGpr/6B4uFN4e4NZYbLokm+onOH/SYfr18es68wlvGSlOYBdlf1qu
sZAjc9z7FkzD789d+vSTf9y3B6sXwNiTm0cQqBTVvYMgiM9debPwoCWffUuhRQrbLHEfYvHETXTh
fZ6Z8baAAqnohOid07Ip7F8h9kcir79vaKPiRk8XfuPcK930bznahPuQA+XS9eOpuYELAhTWS1a4
M8P21q9ZdARq3N6380V871Y/G9wfxdjD00wyq77wcs+00taz2UAZXlEoiXIaPo30aztF2TqOSVDL
C5KzMw+x9W0WHjs5YtzgNPeIb4FN/EPNbbtIm2ZAraVppYOzntB8//iTOvNGtkbOeR0mOs+NnXs+
OdptkLW9OZD2/eOrn+llW/qJY0GxT1mHTZGvYh58dfwLFz5326e//9HHfIjJEdowOYD9BeEOJy7H
YDL31WjZ+4/v/NwPbDsxiJCmZr2d11Qd1lqWUOTQu9pxdh9f/9xr3nTloFl7FyY2k5eqv1FYTcUC
MP9+wmbOa74jY+pzSxlvM1XzmbRRVaFPzIuZsmrobkLwT9ZlRGZYZOXkYljnuQbbdO1FNoq3gbXm
67yUGbODYhdZUZgFHfM/+U42E3jV9G67FnMJhKzOrdD/0qnia00+5wQkW4cmi7TDgqrUeauGHIW3
FM6zFwiRL4x9/2/yv7WYZMsJwSky0CaiwODnwzhTTpba1dArZs08w+GhIQ7s47UzzbcQOZdH7IqH
Fwer4wyKtXIP/13NYlSMZDqsLfCwlepRZ4C4/mB6HkVp65c1tFRwt91YDCHhbLQqnFYwa75rPd/+
wqlbva5rsP4qa9nvPKkAU0IGXB440Ck17qBSHSJZAfqgRf/81Ee+VdCPuoOutPBETseliys234AS
eh9E867R6nfoVRd+h6LX/6NltyL62fXCCiITkZveei8YpD1qvKpMd89YlJDBvGn/UorhmRFtK6qH
GBLCm6EYYXJzkfIEWxZA7L8+bq5z1z7NOX8Mao42AoNCMObRKg+NpPYpmoRcWDuc6Z9bTf3CfKac
BrAB2Psyr5i+mk7v7Nq/dCTwz4nRDb1N5xytzhbTWtBcU5VbtHmuGvN1aQpUT3v/M88AwcXmZHse
HK+CformdXPV9G+8+7Van6rf4dqnb+uPxrcxvIcGes6jUuuVS6rMkGIHjWT68bs90zxbB7URglch
VIJHS5ffBzgvYyivvBiHrG+TCi+sHf4f1fVXR8BDbL4gz1vrOYA+94hQgyYtDAQ7/fji9P0XT/Jj
25k70uhnz1tGaJwDDe1tdd8gWAwWwfIzrhPcwun7+6Mdo8pMAiuY7khHt95XVitTAMr43RwMVlpF
obN3ZnqpWPbPHoMfO/39jx+DNU4sI0dEbGNRdYMMGmgG8HDPH7+zc1ffzNGMVJxL6SGA0HlX0xMX
n+nnuOvNnCzXklnT3BX57BP3VhCcVJuo1ruP7/qfHR1X30zEKioaYS2jPNJoniDyLCFBmaRV3Kw+
W54+/o1zLbPp7BZhXkH90hz5MvZXsxrU3lrJ+PNTV99OGxYW7cJ18BUTGcz30aTklYJS55NX33T0
2QIO2+VukcNJx+Kaqdth1peOv880/nZ6oB1SSGkUtuD/0ypdeUGu1tLW6Qoi9gWVzLmf2PTxrtaF
bqyhyN2qSqI6TGm9pOUlXuE/16UuMkX/26NAuyHclqQFFsiNYtBpTMIqiNbWgX8v4aJOcAZ0oTZ5
7kFOH9cfnVe3i4eoIoMZgu7XiGBEWqEuVxfGwnNX33ReqNy8zmFde4yGIdHLfsCKl4fDhXs/M5xv
swztli42cRp5NM1XAONjt/0uXZHI6OFzXWDTidfBOEaNkT7WpoWTNyLdS2GF/NK4ee72N/3XW+bQ
X3qYJxvBYfAAqFfcuaaI/Uud7Ezrbw1Zwq0j2EFkkTPdvLs8ugrH8Nmvyl+fap6tL2tA22D9HBW5
N+ryWgr7tVYiusAcOnfvp67xx3c5lBx5fdh3H7mw85BY3+rOzzmbLoHszzT+1pUMAwLSWQzyweuT
a+SIyRJ2BfCSywvbpDNdeGtJhgo2hHurivKh6/pYm+bWcfw4mu3EFXVm9dbz517Cpv9KbsIaC0HE
xi6EJQB6uw/27H6KmeKGW3OysDiyWbiWCOtp006ptBl+Efb28a2fewWbGRgJ7a0bNpN/RIEituef
JuphtHhriXdhpXqaTP6xELM3/XcuA9JEFsY2QBxqUIun6BFgCAXvv1dYiMAu53vEkEPnDfjJpRX4
qd3/9ZubTq1gmxhaoYpcBMs+8od7eyg+NRz9JSmFUrvnFZlwaZ+siEeD2VrLS6WQf9/3X5LSvmoh
RSuwqrdaerPI4c2VlyC55y696cpCVtxfoeI99iJyr0erjpKx7C8dE/17oPhLTtoNgMcqiCzyEjHe
dgA3Ioeg/CIA69/9+C9JKeKsRTtXM83dof8xkF+G3dQOUtgd8KO6cLowWpx7iE0vtghCwVuJXxGj
g2m4eeKD3q+CXBhM/93T/tKYNq60jR2dOoL15JZ1KsUQR4NJlP7Mcbb7l7i0ZAF3BKpNeT1+t2xJ
YVOyjo22bicGwsrHw8W5Ntr05lKUU6UDvGgb6Bq92ofJ/jJodqEwdO7qm36L5Hbj47ALVwdqBPAO
KqKYjBcufqYHbKWlzJkQq67QufquETF4DN8hhfn1cbOctt1/DzjkLzVpAVshUk5pjsh4uF+jEwhO
DjGQK1fKK3C8VlwXHqgfgEtegKidaaptGKBG9DuwRBx0+FKmdMH6fQq8lFB+YfP6/3X6vx7p9Bn/
MfeHemhhJlAwpPbWugdhB7ubuhYvvFmdVM9Tm1gRn3bzhGVHgCj5F2x3WQxCFNt3rhOlY6CJE/vL
5BwgRtOZ7JCxhKIFKIkft/m593lqmT9uEOACqwANA4ELvP8Z4giwjYvGoT8/vvq59t0MBp2Y2qLo
+yivNE0c87VWb9Z6Yc49d+3Ngrw2hRf1dmiOiwVJsOHRdwIudY82/Ny9b+b0Tnk1shqwHAkJTNXL
azs8t/OF7+7MUEw3A4CCn6kFewF7rlXGRTDvjDxqAa3kMmTiUpD8uVe7GQcC8DTh9iuwqI3kS2vb
R7tvLwySZ+5/q1VFgg1IisaPcmuyvqho+e26LLTjZXTktSOLNmuri5TnMyP+VrY6wMw/dHpATE1T
3bszP8B0drRCdteEl7C4537i9Jh/dAIH44ApGxszoyygnamrIu4iBplIqX4VMNN8/EGdeR9b7apr
RUGlRzwIzuN3nWF7FGMvzIrnLr3pxaOzhpWHEkEOcgXsSiOEArAtf//4vs90tHDT0SLqhFOkMFsJ
VaYoEOQhI49mvaRaOdf4m35meWUxwvi8Houlu7cqKylGbI8E0p8v/cK5r3XT23rb9UYOYcyxAIOv
KaSXNtpP17FDwJfHh9Qo378wPTr0/xrKfwz54abb8VUF3rAO65FXo5u5cMA/eyhmX+lCDHu378bf
kyrHN/Sf6kXC5LlnXo1YAEoGpKCDEviFIxY96xaD0FIK09lXw9saiAlTPYqp8V6VX9VHl+v5gDSh
ClAwWl6TAi7fcISXEsKc8gamcXLl6YGC9IY4zZYFyz08uPUe0ytPbRuF+5hEAEz1MyzXtHOcX6KN
WOa6yxrDjNKnJcQn71KQfkmUVWPLymT77BLVz7HC9uy4NKQATs2T94VV1T+4XYPVhv8dzjZ/1Pk8
Vv4uZG79WyNZ51XMlrfjsFV8gahE3ZOlNrDugoyKPJ/1wXJCHSUzfLtXWsHUDLB4aV/ZXaHvWhxr
HkU7FT+BIy13UVuV6TBX1Ruv1uk7YBD2dU2oqpOh1U2767xJIYPT6Y6mIx7MyIhSI5ZtHmCQLr6s
vXG+W9jrZy3c6Y9hOJRDDAgdGPtegPxCUUusaOpoWWLEu3lJYIg+dtY03A6mYhm2p7CdoAfDu40H
h/gwWB27TxtEN2YVWIsAHXLrOASL/cSCvkYT0yK4DqfZyVUIE1QbBvRZ+n3jZeHQl4hnARhhBxkO
IGfh1PGd3QzhQ++7QGdVoTfz1HcneusUk0sT2aFeELSreiF2vz5pIqw0BOkPn0MJL7vP5K4RE98N
PQDBlujVVR/UZW7qWmXa5TzzWT+ni5lBgavcGWeSszq4wyqgeezHK5dKN2NmDh4KKuY3bNDkjFZg
7mEJ6Qhx8KQPWI+QeO69icf4YKMHA+TCY+T5sIm6rvUFwXXFnhvq7mjo8rSEy3wP/0KQWEzRuF5W
8zOg1XjNBjG8AiLZ3dgjjKWYRsSdmcPlDXZynqgRpweO9tSu8qJvRBHuIY8J33QPB2qmaAC0xizY
rxB1y3tBTZBiupHXI35u55u6SEUxnSIN4CaMel/d0XCWO7ft60RMqn9yCGJlQuTWA9qG6v5NOfX0
S2mcfheMbX2PlNURPlDXAQvDK8AGMSL1FqtLWESjbPac+dUHbmLHCy0ybtMug1sAjW5LlYUVroKg
cY3oODHdrLbnXJPJ0TvpwwEbtAvZ+RXpMs/mY9IMQXErcP4UVz4spaNXuVAvt8NXfwScGMFv/Lqu
uY/OOLHrYPTpw6qL+sYZCpNMsKe92YsDqKhj2Q/aZWPaMdstAYQh3oMZOhe0htA52AZfZguWzC1T
KEiA2FB9X8ka7qPOL/YWuCPZ6Pnzq+Mt7wOtvasAMTz7CcSGg5kXH1iG1dyAcwrnqedQDlxJBBJm
Yfw3Oss16+2xccBaALuonI1/C26sSppF1HBNLwFJ7bb9bROXwRw2Rj8RGE/iEmphgCyCEpbwOlKv
HXSWxUrB6vPLXRDM7SFYerC5lKWD16bU5c+1Lfuk5p1Z8o4QcEtkgAxyy+kTC0jXJxpKMsARrIud
Zl53Dwnn8AjzOfD/rtrZVdg/il4yeGpC74tuiV0DliC9eIDuMxMs8m7Bu1EvsN7bWemM5buHf+VY
cYQY7RoVxgsHOMheHSvugFZLy75/16y1ria7WV9722LPJfx8wDV21Xu7wPud4GSh+hYZd/UPU6Pa
W3hivD1fSqhWh7HrnyAE7a4iitgb5oAk4WuUYTMN4eC+M4FGAPcyffPg4O+QeQpsMJFIW0Ini34F
Y2XFFVbnmYRLcadtTWJAMU2iVRskJrTIrpbcOehae6lHkBpBvREl8IYV8CZAk7MzIDL5u6AIy33N
ugGWiLkNRxB4qjoBeaLadwVp7ooQ0e9mGtGQDlCiLpAbO1Y40MZAwpLMGrjGZoiqu9IP6NO6WsOT
lmx5QdgH3duIAb2m1JgUkhroQsS87ANqOgHdfAH8hDfVX9amslPCI3+/Tqsf62lSx3np+csK9HBM
R9x9VzhuAhKURjRQFLx4pSce2dLPWS3s+Tu89Sgt6BZahW6sHmY+RLvR7eV+HMA0BT0U1r1x1TOy
xKWVeQA2vBHtQTg3zP6+hIc8BRpWJS1IWUlpS3aDw9p5p6uxul5g3/8php7fUgz8u7qn3dduLadj
KBu/SXD24t1YvmNdgTjZH/BZ4AuhAbuC86nb6b6sMiYQZR6MWkJ7gXFb4DXNCLpgdAd9rv3SMyBB
4mGgwYNsCV2SJgLkYEJd40ZERXsXaOHsyeSvt7Vm5SuMZ/SttrsmH6KhvamIJns6Uy/VoJPl0sEF
9CoYxu9R3jdqnHIgdjQwr5h7n0PLm2JJCv/hJK2MkTncPS12iQSsUkl7yiJRFdBxGCfvUaNOjd+2
e4+x5gsSlDoMzAEYVwuZ7js45hMAnbykCKSKBV2H/STq4YXDdr6L6NC++kvzY+KBIikAscu13+Nd
hciyeMZiAl2+cOr6CtgmfeUDoelDmzS1UQJXEeAvAYbW9dHDTuvdBuhozLquJgCCDgD9DrddHcUc
XVx1GBZbb4gB2C3oVVBUnnMXMKSaZq4aza6JSv4ahfaYuwzgMzZydvDCArG+4VjDbMVMTcqbyW2r
MZGWp9RuwvB4sBFR7SbRiNl3lRyw5qq12ZPNHCdtDTKkVNM5T30LdSE3J1siQz3CA2XphM7srMxa
CvKwgvicYdiy09LR+rdNJ7j6l86Iu0Uhk4nDlRUTDggyHnX8SddArHHJWvPuUMf0MXEqz8fMBuxM
OmL98yasGUqdKGARdOsu20kJA6rC18KAWXCLJnEWv3wnBSYAb3B+iw6QnwWEX8gYCkllPLY2mDBa
B2FCwzFAMlED1JxVdCaRYPPeeL4l9xgKgU5D5sWVOjFfunoF+bVXEbi5oG6U74EVtUfu+jakV0Kr
hGAojQMs1KyUAROb2ksYXlVhKPd+ua53ivbRix8u9hGlau/IO6mTAV3hp2gpQC6LUCmIZtyOlQJ4
o51Iu19NbYuE1sVaAdSAbUCsfBh44ACzzH1Q1mpnRDcewaHAkRKtOBhoa7tb2rrPJSPtIwLpyvaO
0Ko/1tApPPtKmiiuzGjdelbZI4BGNBjuvdlyX1jPwt/SCppvdiQx/YarP+X1ivVyw3Cm7diiO6g5
dLG4pPzehLrbF4Ern0dFxgfWYALpTOulrvDXEKHApC2xQaxWGs/CXp81Z2ZKRz53wIEFSpGclZWf
CfS3FzDVmrQcG5CGebGwOwpynJdywty7kPkEQxEBgDwrVmZ9cflajAmve+93GXrr0TOjuIWqA2dp
UKVlOuwk+E1OwxJBOtgpGBfFb18sUzKMRfBVzsyPO2N0xv3Qe5qpa27bGcw9hJevvpWW5VD8nOzQ
CoCW6qDn8MF+0g9QwMw8oVM37+DvPTSD8EEphuU6o2DB7GkBoJFFOAEvHziT3VpHEUS2rgseMVNB
WmrsZgkd11RPsjgizWtZk0avjgDHBnBJYJxr/mTLss4koiruVqNDGc9r5fKYDb55QPTjuiP8VNIC
66c5Le0t/HMEwRdpQojlbu02c6YJi6Z+xBofyDQad9q4CRMC2DHMsSxphcQIV4N7QxKfFP1jV9jg
uowad9xjnXbFAcw54pimvCpDURxraNbSUs0F+MaOhfyEzrIz47jsagLsIxMB5zdQztY5mtdJzBw5
OxWwARIYp7kFyKTYywnOismpAQJD0ou4Hh34UEw0g8gXjd5NgBXpV016CMfogqwUi9X9A/w5bjaV
klw3AeYLaB6W+7Ca5nuEtkgSj4NElJXd6Dtqy3VMzNQs8J/WQBxbdoH/kEq82CvobqFjAeOEaffF
6mZy43uIBoGlqxf7JmqDnVfD8jjNWILEHEqNZHSDZl/wys79TnV7jZzjR7sEQnfFIvvQr2V/VER1
LMYKrEsRf9nBPLK0ok8Biq+AcrP1exmM4ZsYRJvWMugb5H8jkCfW6Li73nPsYwQf2I9Wc+QYN107
JVUXkARru+qa1mOZWUyCsy8KZ4iSep3xh3YqX2yysusV+sJffQF0ANwaYt+tzNmDP++m8An5abDi
JaH0Wd2bZgYvTg9lsKtda7jySF/v/ckJrqOFdeg3nbtbZlli49k5eWkHAsBAT/Uv1dSK7wbR4e+M
1sE33L9pko4O7qspEN5mOZaVYa/OvoxtaYNGhoLBTvRCpq7No4MPfv8bGRz/ClGO6/NomzSCJ1DH
cgRlPMS2DqTQq6li/LH3sE5KJ9bUQArVtooS1yqGtCLNshOVtxZYEzunm+phPcAWD0kXVTSwQ42Z
4I7TiT7Yo4iOkGNouitp2V+PoZ6yeQGaIBkBssLxq9XU730nabsXoHvGfq0H7Lq8Ma0GMWZ17QWx
TRqKHTyo3lEIRFgnJHvt6kl8o8gjUZm7tEF4Vw+MjU9uDVXSO3TOdZU12DTXCQgC6yukAu6R9Y17
CNdIxNGIcR6g+ABDiW9QOXkiPS0yI90gG3w21GkfcecKyPHZjZHiga7sCD18x2kBCPdcglkbNn6q
W+lfYSUGJ6KnuXgGtnsu48BaRBCHOHN5WYUTVGkpQQSPMaE4eaA90mBBt5LDpBhGhBLb0d0cFT9A
fuWQYzYjaGMLcdNThizCXOrO+GkJTCP2B/yehyArJatPQ54MnhA6i/oabrRiaOvEQlXrF2z/eqdl
D7YkSiF8HzVrB5wTsGvUm5ElV7AKz+ZGVx6Y4t9LWIoB0AROQ6ERH91osZ9FR4p0hvEKgxDy2o4c
5Z9YQukNBTYpJiC8Zn67tKTJxpa3Owi1rDfEA5k8whotBz68vA51iJRmbvf2ToMqkEoGeJ6mFtuH
ImhvEECFYgtK6SuS+Xx/D48XYh4jKKOx2o5RA8JBYdmvtx32RqmnsQCMu9J2DieeHr5G7IvAHJWc
3bCIkYyUIM5ZFlhw1UzqXUFqcwPmoD7gAw4TZ1V9FiFb/WboeImtQBjtJ39UiMJy9Lvo4J8unKXd
ucwZ7gsdzni/a8MyjNlPCCEaUjdq9RPMxQP2LNI/+AViloAtozvOeno3RoV7JWGsQ/L16hep18wm
G5CZl1N0YRgV9Rx9WwJ001gMkl4PVoHgg1HKGwD026OYVf0MptP6DcvH7q2xlEL0IqbwVK4Ac8aI
PzC3TmfxFStwlDFqScgdgATNtSWn8brHwSFmaNSPdis2pg+ST/JXpC2HxmFohz8AfLXACsXOGnjW
yJ4TUgQYlQW2SFNIHbCq7Peo6m4KR6H4xRuTWhCj70Ih3IQiFiuDkVSh7AMlA852WqQ+G8CuFBB7
QE1RgjqjV78A2Slx3teA6VWZvnyzKasf0JvKGNje+jqE7jrt1wB2FrbIzD1ty2LoyzpQJ0DtSbHZ
hJXX8dAVBzn2sCK3bvmONZSdQTYX5tNiRB41yKcbLW4Ogo/DLVgh+iGEA2EvAtc9jmE1XLdey75H
JXZOcrHp3vGIz5C7Y4o9SonhlTEcLEG70+/I3lj2ISl0G2PcauD9Wu1j4zjTIwFe7KVCqEHalcyr
Etnafo6FoA1vqML9h0rsFUOldbQWco3SOmwb3RIkFDsgTPi2PBQC9v+4aZCKwkuc7mGmGMDXGizy
MzINZs6CM0xsbj+6z/YsHArUZUEPbDA0A6FWRVkxD6sBho42qIGApYfMEetk0MYOOcoqaQxId+O8
RybschMhhDVeAr3+nka/2q9V5dzS0scbg6RSXY9y9R+5pONxqBAWjQsVWJMWljbHDnsknoAo0H1F
5c//5XCoblFMGxQOb7zgznJxaGnpKQzjIAghCgBxtfzqdap+UoMzg5Q2DMpNA6ccSTIQLX+De9c8
oy4W3phy8nVK3ZrftXNodjW8yHd8rZwUrym4V2B0YsJsh9+ljNpHKqo5nSV2NzgfRdIIVXTMWrDH
M1vrNlnsyL723IFCxO+KXd8xdzfUPbZCjhlQCwXX70sxAW+DVU5/X2AgzSgEIwcJR/LPrvHDHCRC
ersWxuwL4okrjwv+7EpBsZ7AmcubW6FmyrBvz/TEvQPcION+ULUNtqFtDj5EHQt8IDhtRkhD9xvk
xyKIuwW+8xQSbve+MJQdbFljxbZw7OBj268s3AJzEaLSWA7Q+JAST57T7X006o2BdASQFV41XYww
j/J2tKIqLcJ62mFF6L4LPgBcWE6Rhz2cgM4AhOTH1WOwEfuBh+NcC1/83rPBod2DUNf+oFhD5bRj
IOLayEy7HlYUxRJAXMlOB9DNNoat33oztg5kbGTcKxW4rwUYFdkqXamBOUaYBUGvf1SIOoiV5vY3
m1fAgOJ2EmvFUFMI2EHhw3YPChW9G2TdKDDomugn4I2/bXtUO1XNy8swB93OivrhjavFfR9FMNx5
g1m+Sq9BZZZGUzapangBvFFmnCFpz676FJNYaoOoqA900dbe+AH8XEr37isRxKwxskiH5aFsbdRj
Z8MQNQ8GMxZROBF4CU9rs/J/nJ1Jc5vMFoZ/EVXMw1YSkiw8xnacZENlZJ5poPn191FW+bhGqvLW
5QIE3afP8A5KlJ9IElwfGdN8Nyqe2PeWULbImyks6QQLYWrt+UXEKO1miqX+UIfZu0H3OX8qRdve
0rooz7Nyd08p5h1FSH5WJzTUM86xQ1WIs7t5UZxiqrxxC/7GPGBwUh2GGQ1pJ3Q+VUrucvrxa7KI
bt3UFdkva6ji255+Gs7ZGpLcbaJs8c9Dp6ALxX01le2uYxC48eaeTKCqd6NNGTSX7rCNbVquWurU
XxnZpneKQbhGnXZCR1U6AcrFmt/0WfK9zNEYyZlp3NVZQZzPgFTxBZNKbiQjlW5Lv7j0hzAhUUGL
8xOBAQVWS6nIXY3yDlMsi6yXPPBZR172NJM4HfCWmW/yUbW2lGJUHlPakWLTBzdkqB8S0VvPEQCA
HVkHx6qQiR+HyhRtesXxtgxAGhxf4uLbnHXpRo8tNrCHxp5uziRE0Zj5xpRoW70+t++b6c3TnLPX
s5pxZVm8TVXcPcii1l7QcX4bWiX0YfZEb/h7/plUBYXXZiisXeJqzc7OTGvHEP6PIcvxV69HNOQm
TIh4WOFnYxZL33SIPBsa7p66mVGWPDqe0+3d3HO/zFUxv9QyLqJtKixMchoj9aCWe5Mfo5GEfRbE
rCImXDpQfrBpQYMWGezpNgLy+MmMJNu/77NP2RA3ez1U3RtBluJzjJV3au+GDwhNV1/DaZwPUWaU
h1YF+2oKxNpxPqFbNNTzpiArgUxE8r5H18/ex5LWHwlndj+RBno7Gxv5bYihlG+2BuzkTNe3QzV5
R2xz1R2ZqOs7tjgrg5sugvTSwEdhnPx8rtCNRf7Yt+dQPLVjWwZDWmU0WZToWDe9dw8qovOFQYqd
9SXmMrIRBzQJOMAHlG43YejOn8kJLZTcM+2PmDKPbqs9bcbZkv1Gibxyq6qIukfW+COOqN82VZ9b
r1qsomLu5p3fokH+x1MMsdVV2ewTR0MOVKdjn9pp/WbK2DnJWUjfatxih2f2eXlRnUwJMhLIirpb
xCwxX1I4o0yMlb7lNv8nUchGFUXFNmdse3HjybA6GCHDJ4V+0tckMdUjStHDnqk0hRJKYfFtOFrs
Qvqgm9iFreK4/VdiEI0CvJZ2RVH3L0iiW/uBZsUxMm3rCYaOwQ9xmLtkiqG1m1jSIT1MTAHOYbvG
2SxMVf0ngDzti9KF2kNIJXWoFF3bhGLAbnFmUJMUjhHoKf1opkftztMjazdJJp1pPH7J7Xrekelw
1aHK9qWSqacuG+sbXXecLZ5QyiHtvHHnDUm/nZSq2IVo+B9jjVU/lbQINpI8/JOr1IghizgMprEa
d5M3YwSZUUoiAurdhOZMJt2n2Utl5z8YwcCfK/LE93ozog1Px1QZE/UwzQOfdUqzdmOSWd2zQrVd
SiJyI/M6g+ljy1Mo4umUMqPbyZ76tAhTwSo2h8c2KocD+YXrsLdNFFWjME93ZFZyM9ZtfAzbpD8N
JgPX8qEEXe5sosbtf3S0/rdNOUptI6zSOWmu0R2maEgsxpad9QiQOMGErassMJpj96um0f9gGWk7
PMc0WFFUcnX9YZIDG1ON63pvZlr5XTOlGbhZrz3oeZ+cOsd27e0oMiZVSdqjeiJdJecJeg5smsBn
K7JJG5id1YJuZhyVxdYqtMLYVOQnflZb2hfXG+Y7r5jNftNyGO3LcdZ3Tj7SMIyJiNga1/ZeKevu
u94o+R4ofbpLJsyHatLDt7GbLYBOjZd+T4yyGnxFrQvDn6ixf0JoqWYfmdMh8FI9OdmGbX+r+6w8
RU45/ewZcXUbOyoxL2gj7dGLSSrpVGp3eleZrOc4xXFLvUsSB/uxoWruUGrvM3T3i9balcTIdmcy
8MZN0Y0OZa/lhW9EZXdEmJ1shxlVetMqWeonXRbfTHU9f+tiKaZtXqKKMFba+H3InfFtiu3pfmwi
c6/ktn5gMmVvTK1O75p8aO8LYywCO9HNZy03FXVXilH4DlopO7Z7f2jKzrtFyF8+4d/l+VYk5UGr
8EItYvSxt04XZ/u5Q1dbJTrRokVtthZ5cU8HL/ZRqzOpZ1U0UmLRD99R0pq3tOgylcbYxL7wzDL8
ZnY15NAhiQ4OHkF7vC/6p0KzBr+iX7J1hIxONNDLJ3WKNPzDGn0fqZ737ETR9IKwJwLMmpve1T9d
TREvYPARxo07vYWlUBt1dS+QqxKblOWH8SCtVsR6p+mLJUOWjnCyW0fPHB5XhntN0+VtlmZUb6po
rXssBesfjL31iRJDt7+S6PTmpnVTY9j1utPj0xFltDo6NKZvaYlb6a3axxV4o1kwQDbH4SluGnoG
toXVzJhpWe4n4SCOdm/kvmuIUR5dtHm/hI2l7MPaQjtyGAvldkJWodpoyC59iz1d/ClzNZmBklnh
G7VPtgMVpN1YThND6WkLPO3UjHpoNiVDZ7OftrWLyaHIRexbJgURaej0ECKmjJZ9lDQbC5HtO7ez
5l9JrCjbKhsUf9Ag7m1LNZ0eMqnPnzR1ir+5bjkfZneekBAeJyR8JSNMokQi7hsIeIE04q/uXGaH
ybPy30J02YkWk3jVhWFtewPp+G1fOa9Gb41f6gRRSU1W3Z+RffdaM+M3Dg2WCUcvJkPox8x58MbE
uCvMFuhL33V/1EnNILvl9V5JeD6gKPiC0Kc/s9+g3J6NQUbHoE6XuUaVWsz3bR5T8CVnZR6RgNc5
5IoRd+inOyRloaqqvmUVArdJo6hfPEE6je2czpgkwWTX8q1Y7fdxxwDFm53e76n6Tmh4m9TAqeL9
cmK7eM6xvEs3fdc3n+aqHDpKcInzCcqWykaLY3nsNdXdVvUEKzezKIQLWgA/HZHVGtx0oYKjazof
LXuPQa8yGOWmb91Q0MByPGAfGkdknRYMvEDoeFs6WdHTbFL5JoMhb3tGEV8z17VeHBT670ia+k+5
gw9kgyfurkfmaON2s0Nzp9VxZ6SeHvk+j2WpFT7ner51LSN6Qvl9fHTG8c6uq99xV2r3jWU1uzYb
mITnWnZoqVQ2qjQLf6pYpZu0Q6EIozvtz8iQH4vDuH2YORh3CLIUB9rB1T6KRi+QyUyR7eJTpkyq
urENq6OvY1d/2G3powbzfN+E1viojzOulfPgPOoMP7atSONd01T0DvS2p0cuptBnYiSPMoGpMFKU
fjZdO3+wVNe894xeu2XMgwIlH8jHt5JJ0jDj4yCBQSAE1d22nW4+GUZk/qG2ro41Qv4dqJRRPZgi
pDdl6KH+NGp6uj/PoAdwHRkcWJ0ahImoQ982ZECjTUnuqwprM+3pQFV2Vt9pFe1wEdPT2cELDFGs
qNKgstto3xgWurx5lnOcjaIlpS+dNtR9nDQ6VNPu4raU1kZQF58cBnrMlzh1h4aeOZLk0z3jD1TE
oz79qpK9jtsBOYEfZVb+kXmIX0YS236FD+QVmOQKtG0pEpg5GHc4bqEFsgA6g0skumhae5uiBUbp
GH4MqLpUCjQLND5ikBuBTduwgMBEjUDTPs9ePoT/+wt0+wcd2XYa9abXyCCpMe/cKIVbgaDS3T9x
Jj3/8j1WAIxLmUA5g/6qBn3A/JJq6ImIe/m6Kwxm214gIykpMs2dXOXUpD0SxRllaBpvzwPSJK/x
p4Hjj3ekow8HRBEJLPZNC6ZOqa9gJ9d+1/nv/7w7L+pmghuednHx2jrPNWDuyz9sBZS51AwsIpeq
DX5OYOZMTJqNUH7Z4PwvX3xt3S4gmfTIsp5ACqFYwljT2q1i4ZStP4/OFfzz2tMvEJm1wsEwRkkU
DDKjpDwm6CH3oMQ+9vgLBKbQGG73DI+DmUmfGenhjqp0b9nMxlXcWq5APVde0lI0UHraXKtRHAVg
Hcl17hGxP4adtUms+Ur4WFk8S83AyGtNwUcdg0yvt5H5q4za3eU3tHblBeCZvmuMD03vndS0OFRG
5qtT+3r50u8z1Wzr/Lr+WfGV3gODiqxzNdTcgz78jbUuRiFTQSmst95WusObgqLsx761tdjfGnJD
tY5zR2BrX63oUdfcbZd+qvBOuPxz1t7U+e///JyeqsRT7NYMmHD0d1FTeWfT8muK+WtXX0CrRTtW
AAEb2DRDesKI7CGnofWxB1/s4QkoWsI0yzuhMBVu0rPwp3NNenVl+1qL7SspcXH8AS9fuYBMNIyo
O6Y9vpoVj5cffu0Gix2c4zVjjszEA1HW90ZCoQAx9HeiXpN7WmEaLcX1Wq+0MOSYCjDnMt6NYWU8
RPgH0iF3cVl38lo8CeYIT9Vcu3dzNSLXePmHrQSNpe6eHWndMNuQSlyEoDeqrtyPJB7bbDzXwWZ7
TbJZO7+od0DoSzG9LiITMz340gBcD+g1+XrePACoI6ecfkxFjfGV9Ywz3rHR5mR3+bf9ZWS8d9PF
1o8MrdQVIy8DTAGMe0XDwlmC65t3tP5py7hR7ccgX/a5IqzNoHnJztKdeN/hGYzTgqlsOzwSj2mL
E1Nuhel+qBPxAJjROjDpNgfqb/zpwpgO0kZxjPoPzXvkQtO8TY9x300xACI53+l9nb7hWN4f8R9q
75PZne40nHgeuyQ0DmavdbdIlE3PSZdQVbR9btI4KYXfJyxin8ctXhIhEH+lXerSOahLEoOKwfSt
6qTyyWxzb2t5U7QPJ9vG59vFx4rxHNgjt02Sz8gTvQK/Vg5Fphk/ESiOj8w780PdtuJGmM4Zaezq
gQZJIxhCe941xii3Mkv1e+mJ3E+VzjgUUWT42WymwINmxuueYjFVHfvpTobgrRFlIovMc/sxRQht
XzUWpdLk9g61m8yqQzY5GEla0rgFcKpeOzRWNqWxCLUDvTqdUYx7Aph/bg9qobix+ysqFCuR0FjE
2cIYgAhAMD45JOnwOSPc/S4vy5W9bixirIU3y5ympnvS6vaxDjuxs0LlZR6ibquSyTZ95fdmeoNp
u3/5hms/ZRF5rSxN1M4gNXMQRdhPBZxzGB/6laRg5SsshSbd2EgZCSneyWBA7bqxb1topjpXXtbK
s5uLzzCo0eA240x8otl84xVAt5rBtI+X38zasy8+RYueqdtanEnuIDaSUW9FWxz19CsPv3b5xYtX
lLp21EqbA3C/j/M8AWfGVlDq9tPHHn9x7A1aZDD05/E1WW7LMNzl1X2SOruPXX1x5qkdfflUsAOQ
HXa1Y5c4DKeuSVlqf5f7O8F5KTQZZrOa5noVnua6sba0bgXGoHLvMc8PnBI7sLlFsbGoFGPXe+bP
pKiLH2PB/ysip2gfpfFqtrGxm+Jzb8+DZ+mD94v2ZRLlYBXq5BX72fygKnl7yxAN1GcZSfvJMwDV
NnbiPDAN7A5m3GuHUOvrnaHG8iZSY+CJaZuAQuMMfFGj0N1TiE1Prdp/R9I9EcCXhvExN91871Yi
/+rZyXiiNxzSfa/M58kjvlWuZ+wZbFHPA7N/cAhU0bbrpzww3QT3VlV1OGJFidnmgCuXmc0HofQi
CGcN1L2CHW2faogXDgATaJt6tIMn8zstvOG7VWB4UOpT9cdO+gogRG9/iRPNfu2UfnyYVMw67CKa
zwMAK6NfnmMEqGPBp7V1fz9KrLJypxCQhLTpTeSO8WXwtOpekYLxBHjZ9FZ6iXUSSWfSjkm072GZ
d19d05zLXdiq2tac9fKABJf1yWHkeQJG3H7S58G8K2YbND7Gd8pRjFVytLth+tzYinurepbGpAy3
PF/XwLawwRJaeCYo8drCSjiVOfQWCZCvVqdNAj7rBXqbHfSiweGzYRi4wUvO2sSJDvXCnmixiLD8
BVVAeTZS5KU7PTG/KVbf/NDicNoj2TTcJmEGvhk69a2Z4hcZQnu6gbJCm08DwtTG2msSKhaoBdzG
b3NHEHzjqtkYoslelNpOt33eGeqVQLBW9RuLnQrbqmi1Dj8Zy5qsALPj/hWEWvwyo2AFNq0tzaPK
GPshmSmdzbLpd9COaMVBMbnLQnya6d/OV062laj0fwKsQ28izTZ6p065HaS4Vz3lttKGK1FjJaFc
6q0OgySb9FTvZIvvUBJwfwMDbN8X49XIcY6e7wWORVaXY2U30+hxT9M4nWzqik1RMMhqjT/QlIbN
rOO5DCQt3Rhd/6zq3tvkITmfONeEW/5KRf3/A2hLebPZkQwwy24KojKFqlBO7X2DqOQPV4/aLVnJ
L3yDzZ0eUSgjOhv5eDODBbNnCFx6JuRtJELgkGnDURnVV4Xw330r2lIVrSjtxpgNd4JTOvqGPp+K
rvU/chBo+uIgCEnRgQKSsFjzmx0Np7H/MpbmFf3W91cjnbv/1rPCBv086XUayJIRKl3afQ/IJLR1
Y3/56d9fkMSX/96gjpB5BoMlA1A/u2n6bc8dQqA/mzG+srnXfsGidwFWRVQkQUaAjPejxF/W1hVQ
iEp25fW/38DQtMV673IL9/M2kUHcJ+0TApoRBAETtLoGDcmvjZzZBKMZVJxG41rH6n2GsrZUSZMR
E2EqwyRQIxA/3pzt2kIcuq7/4lQYgkO4+Hn566zdaJHf5SYmW8kUz4Hi3U0Qk2AsbZSQ9iG6oH0Y
XwlKa69wkeeNTjNrmDGnQZQzs98wKgzfOgDijJXzTrsF1DHehqphfGUyZ34oOWOE+N91FzmqmrZh
KIPCSHEompgvPUdT93L5va0tusWBAirYGHCDnwMbRAnQrxsjBB6uGVd0QtYuv9jyqHDXFoa6zqmM
8l1WA0Pud1r96fKzn7/tO/FzqZ02ZLk3TKntnFpPPEFpvbeb5ObypbXz73/v2ovdDqMa/gXYRd76
9BBl8T2QURo2ykGTFv663nNftXQC8GcPG8U8tKK/8sZWwoy6iAJkna3eOdkcVGNFrwFi+s0sHLCm
iaHDu5RpciXc/F1A7/3ERTxgJjhrqZTUj0NhHMJZ6W7aQSlvcEP9HGZZcd/hcrIZpdSPQLbLTWW4
yn0PLo+ifpTXapvVN31eOv80InXckiFqY1k+qfK2alBiKGv2V7jPCjX8giyYSUmCCFw/Y7wS6ml4
01vTNa3plQ2tLsKGzFqoygNBvYbgmk6fDdWDGjeehu6HSB/65JqO4Mo+WIq0QUnpB1HmcwD1swQY
3M/bdgo1qPnFx8KEuggT4FkHc+5QysD4blB/lTROnKtmV2uPv4gSogWv1cU1BqjDq2PD/tCsTRHm
x8ubbW0fL4KEqqVZl0fCPQ2hfDR678YqrxlTvv99QXX8d3EhP0R3WDhjMKNjl2z6Ppa0o2u8ljNZ
/nDbUP2ml8pwsvW5uZZYvn8UqUvnX7Pw1GaOUJKajRS79m+p/Ox1f5T2p5P8vvzC3v8c6tL/1xn0
EugQKDMBXOq+VGCQKfTATcqw/eU7vP9J1KUBsGvBJrFhAwVqa3wmEYdEMny7fGn9fFj+f9yhaPvv
N1EJO3rRsFJVNCt2kBsnAF9Nu8V2/nfmANFSkk7dupNKIani5C2mVntyKcxPFniHO7iDbxMwxJsO
0MtXwah9IzsMTgd1Fj7Eu+GtHRPPZ86nHkckfDZe4YB2uvzwa29+ES90jap2HliqhTU/I1sYmKkH
JC+yPnj9RYJhOAge1uMwB62IJGoUna+q3l61oPVc+QHvny/q0mO4q4WD6mUhg0rWyreij39JMx0+
AXJ0kOdqxJ9KyuJgZ+6dbrpyNxVNeju5GLRYrep9LRtXAZ3sqGgb5tljCO/vG/xb0LtGONyNdth+
r2BlIAMgoeZrQ7xtW8OAKpX/BGuZ+rgs5ts+E9BkpNQ+6yLPtk4v5R9B3nHIgNo9oQZQ+y0YnRt7
YDrbQKvc1l7fHktdloGq2T+iBoiJVYbVMfRS+jFgAPsAHGDcIkTApXXdADHuudWjbVanGCqoNVbq
Y9EiAiONPP1eDbXMgHS69Z2FfM621gXmp1de8MrqXoRKL9fHyrWbKhjVr5MKPKjqds305/LF17bl
IlIOmWzCQqnawKhFk/Jrgbah2PIxHW91qYE3emXiodNon0Y+pj1NPz1F+diTLyXwHDcDHRRHeqAg
w7IPZ5htdpvUV9AQf3XM34kpS707O5xVTaXrHUBN2NEl2cQNDtr1czaqaCK4OPM0N6OJWaNGuMjy
AdeAT1hF+SmMqqodDlJC0oRdEluNLz3zPlKyQzbTB+OgaxjAWNdwGytf0D1vy3+yncSqaUnJ0Tkp
pXV23JkhX+YfSgHo8/z32g1aHBOAMBmMZYcjAuJu4tVqrtnwrYS+pQ1zj4hhWqNwfSJVSu6EiQMG
VPLsFLbFcE20b+0ei/AXA51GUKB1Tll2HOcn2K6F8ePy1lk5lZdOzIknrDQ9X7rpxDYcIX+kaC90
SGl8K732Y5vfXWz+ERn2QZ9U+6Sl5b3T55/bQTuMuXO4/BvWFs9i+zu6g4qGWVIKVjTE6haO6dy/
fejaS+W7gdZhRZ4nAw2xqFj9XudX9ubKi1/K3OWmigxaLUWA4dQuT4qjsKuN6n1Su5QRYfShZqTq
nO/+z75ymNuLESGC4Iz0drW3If3TOv7lV6P9DSPvhJelwh1BV1qa2w6BrkD7rFW7PcKuHCHQQ1lS
dlYK5ISu9zwNW7wZ9Z2R5P0xxyXsm2fOcWAkN+hY64cmqqubtocvhr1rbm+FcW4nAeZVN2OoRHQR
4A1BAjfqftrYCGOh9VSaCUzC0UsPI/S3r6HafhljcH1wPKQfqVW7V9EL2nmuMu45Pt0H2240OisM
JOjstHn9xbPCYuuYet7t4NTq0205pMgPAEyrfRRDrOcMysNOh2G8AV6a33ZWmgR54qRHA1y+3zTm
+CeLnPT7EKPe6Vht6sMHSDm3M52JbDs9w9q30OwIw/TFaxCOepJaBObAqQpQx8KKimBQMvumUmPr
gCpe9DyixXSTjlqI9tHgIOERT7swK8qbXCBYUicWAiatDlh76MVRS1FRNpIMPiAQRjzLzU4c+kKY
hwq6UYn2PrheyhEMMBEHCTvoVgW059GCH1YZShVEht69wJaEyQkWiyFLmNpHxZLOm+J5rh+OvURa
SZe+V8IRdEq7f0bFudibkeP6jTFAewOyn6LeNNXmY9prNuovqXWHk7GzVXnuY+YOxmuoz5CyHdkB
OVW0fPqRF9OMYvyMZAwOhHcxPEe/HbsCM7q03PclZHVh1d2xGEJzUxOd0Mns9JLpTTuhbVaD4zZd
3fCjRqT3EMyyO1TPqt8opjEWqdo5Q1AsLmXjO45dHfPJ8U468gKPjdugX5V7HV1sM+4iX3OkgdWU
BG+PV2u3VSjn35qxVXhOUxWbsoOjfafoHijzvCrSGGoJ5Ot4SJV9KZV4D7b5bwkArlpAGzXg6B20
uhl8zbbq57zUrZ9WLVUcmMIRFW/brc7kCi95bWPYOZtmdI2n2uuoR+kwQFHL53l8nj3ZwTKQMBwQ
+hKs0l3tPCsmZ63hKebPoRHNp7zXkr2aV/XnNExeGGHIA5ajpXVjxwNEFzdmoj7P/baLiu6YVePb
rNuzjRRcB8lbUccC7iKguW3ThoZ1G6ko8GTCGJOdmUXiY8LEqqP/N/iY9NAkmi/uKTUUsa1m94Dn
7qulYhxzOQKtnIvO4lxBNYmJJHp7gY7mtJgoDaK29UMdYPnlG6xUBUttR3gwujATxTrV4GqQbhva
E9pkiGU4DozMMA6v9NVWTrAlcLiYpN1E85iiYyiiH1DZFESBY0e/Ut2sXX7RtUsgckAL0ZBWNDMd
r5i0vEGyW9996CUt8cKK5UoJ5tw6oeOBRMc2IgXStftpUK88/spnXoKFY2mUlpVZ5gkJCJ1GX+Pd
pdfK7rVrn//+zwHJcDwfdTdDNBek+KMEBPt7UkJ1N3ixdSXHX2m2OItbYAQ4pXUK/KeTyExhlvwF
9jUxTYuPmaY8AOA+5Hb3wbTivAT++T1eCtuoN0HDJ9YXKALblkGdibHb0EDXKDv/8idfWVBLiVio
n1Y8Yw4cFCW6FNVZAbivpv775auvvLClATuKpjSfYCEHujWPgdBiuKcxgLkSXLpvsjk29dzLjeMV
7RV88so+X6KrDadyHKuw6aY24rbUoDF6WvdzdLubLrevvLO1eyyiIZSoPlQQeQhi1I0/W/oon7u6
UuAbpZZvxLFyJeVbwQKqS4N2zlla1Z2VBJbjQh2Fxum3jmNs20RDXC3Nx+TVSx0vqEJYSCA+In9o
2/HT5W+3sjLsRS5eYkIXji5ARB3NoHo8E0I95k2XL35uT76Tby4h2HqUm0U75ZznoVttwnbud6Pa
/lK9cDu43JJsMx31O9j/vy/f8LxF37vhInBWMUiIyQC+aeD7fNTs8ah45KNqrDVXVsW7ZQBj5UVp
Nye5ndeGIYKsM7c28jkDDaes8Da9KrZI614Joe9+Fm6zWHwjknpnudEyQO33K8IOe0u9NplZu/Ti
EA7pVZVKUwoGwP1b34X7FF3UD7x+nnqxmGQJuMjyYhFYJUk5gibqwTY0JgWVqMIrW//dT8zwfdEK
H2xbdciIikA1rW2seAe3bB+j4hoyd+Xt/J/TkO7IODHCnuBvYI+h74QtXi+/nbVLL2o7nDEbzyui
Eac8BA/jfihfXa9Jrxwk74Yr3sv57/8cJLXV6AJ+2higbLZF39EX9IyTXGwS2Gwf+wHnT/LPLYDf
qtAG4wJPw9Kn3dluhkz9mNe1vhxhRbKwhRJnBVKjzxgHgGATH3zsxZYVSeH1TZwAJ3PE77A0rWmD
fyiR7vJbWVuQi61KEwxtEdVFBNaCukw5m72E2CoEQ21nx4/dYrFlO9E7A/y+PsAM900dst3IVtsI
iNVXfsPa0lxsXEprUGdamAej7G/jsH+BM//r8rO/f2ltObpSKkFPALvWAB3CTYewTHst2qxdeRHs
M8jvCqihMYigeyrRtKnsD8UYbTmYaifF6d2uH4IstoJEVoyPvFcHdMnlV/L+ikGV+7/7KEE7oBxz
lRXT18dKDV9Rkd3Fkjr48vXfP6NQIv3v9TWz7BA2TIcgxL4mt39nk3qYq/NAKgXteO1wX/sV58/y
TzSwq7Z17LNhlzKI+14xj0iPf83a6ENrXvMWu1ZVER2SjTmgZTVt+kQ/Zv3JqYYPXn2xaUUyZXMM
jSQI62rYoTyDJlym3Sq5CK+c4GuvZ7Fnq6FDgKmdo0Ark+9xagdwyn/Iunq+/I3fD/eat9ix7Vlz
sK/4AXibPcC7h85vK0jHQqtN+5fL91jZYMs5SpSFBcbzdR/Exq2plAd9sveXr7yyQpdjlERoHQJM
XHnSumcUCfbI/H7qohkRzPZxKKf5ykd4NwEF67Y4ch3DrEM6nNBWdeNPLJObZmp7RAySh7ZzDmMP
HKTzkIJp3fhD3CtuudjcU211hhdOfVBz8GzHhPuFfa+hJNleOyrfHz1zj8UGz7AFz8a57QLTGaun
dO6GU9QXU7Fjvhh+MpKOw0Gg/5/U2Q76C4LttXLOklA0QtKrxpR3C7MbleTQtuh2zXpUocQlaCol
U14+SKttfkSqSo84NWZF2bi9lvqFE7c03rBOuLIIVpbXsk1QeWJW1XBCNEQfXyDFP+Qy+nR5fa1s
viWrWHcTz0UTbcBMUH8861E3vfMUIltz+fLnE+b/ygwQiOdf9E/om53U6/JZrQJd7T8j0Ro0YXhf
IMK5MSyl3xpm+ksfcC+5fLeVH7OcWHUSJzoEKocAiI9Ed1N7rRhinRvf/uUbrHwIdxFqmTlK3Wu5
QWI+OeWpSL9evu7agy+CrIU6llI01oBc8W2S/kJ7rZO/Ll96JfwtJ1QaQuJu2bdt4KR6VW+0LgPJ
3yH3j2SWZpV3YdGrVz722ttZRNrIUA167HIApu4yRL2fFe9jV17OqtxBs8AAcOW6/Ga1P41rR+fK
Ey9HVViPxCq6qef3DqNvSO6M4ZqR0cp7X86nsGDNcukmQ5DPjJNDL/vclvUBmE2/S5r+StReWTfL
MVVsDU49pPT4WlWC0VIfqOH3ehTfXF47a6/nfNt/dq9WjsBrkiglIxXJ0RllddugT3rl4f/CwN8J
Ds75tv9cPjG80h5awXZFqPOoxDNC4K5qgiDJyDQkmn8JSmbMLFwmEu2EPKfQh2Kb25mzGfsyA2ox
j19HKIO7BtXSjRsiVAlHpqSDZtHpNIVRPXhmXlxJhdZex2L3xwmC4t7MUFDtqupzmnnpXd+n7ZfL
L3ttwSxiQBknbYbjSH/ycguSfB1FN8pIHyh2zGRjZfW1DufafRbplgagtGhjDpNRwiBBK+8uTrzP
9IeNnTKhg/exX7OMBU2OVQY+4oFTP/XO7yKut0lzo5tX6o6VT7EcK4ylIvoGmlnQ1b+T9IeH+szl
51678Pkg+2dNmhr8lsjgwq6FSO9ZmSy6stxX9upymMC4um8w0yIguMVrqmrdNrWjT2loff7Yky9W
51wq899yKTDVB22AAF5eq3nXnnyxMhGttlIceceANdhQGaVlsmkL5cobX7v6Yj2S9k2iVqsxGFy0
cKcEsV59R1vpY29lsQ5xfItaReXZsxxdIOXuzPq5fOWVfbRs2XoVYutyHqsADc0NIpXbGSclkX6a
imvn6cqbWapm9JVGitx1Y/A/zq6kuVFdC/8iqkBIArZgO7bJ1J1OD3dDdXqQGMQk5l//Pt9Vnm4w
Vd5k4VQhONLRcPQNXLvhIO+dGlJa88aWY2WgM2PD3wh7TkCtx2TmQOBwfrK3cCUrJxZTNqOFomPN
C5wkgN08awkJr5bAZOSFFHIHGZON6K+9/iVm7/I0aFF6cDkKD17mvehMR6TdAlb/y637YF1ilzbf
PRt66WOdXSCGSZ1kEO0cHTvsS6ipQsOP70B4FLuh7Dwot5aoFcB0tb+zKeEQgW2ynSS1cwxEpWMS
sGVnDVAmrnGWiq221i+FhDxj78MCAprYLEr90n9kcIrK4XkAJckBWvaHpJA+ZkpnfPTgTnRHXHiT
e0pQWGMF2EmkztttA9hIDTvT7iI5ljPGIHZWQku86/wvTJYkgs3fbTVFxxSo8CoKrfULabBKXhh0
75tx6wr7Y26k45gSFF7uwmbDHYLzCLnO33AymUWU/9E/Ukj3P+Y/wCFMVJhuRGtlwJk6FKikQ+sU
Qt3nVlXwu3pJlg0e28o8Qi+/vxttGaQddV/BGivJzn4qwxbc0sSCePg07K539MrZ/j9E+yqzsp64
Rexp8VsP9n3Si8+5RTKIbcIsTORAVlsPVXGTJzr6xcifthjpUKXITTr/oM3JAVr4+oesTIjUWOKq
GUIqI8OcVft1AK6iHsLa1dNJ1QDeX29irTfI//dGM8KVhUo/j1WxnAemlrhrJv2X+UX/gIp+vdEl
a6PJWPQSkD1tH4LWcaey/TQEp4zqzzd9ATOCVAYduxiFdTHz4TgIUBAuY/WXbnH2QDPddjBgRpRg
z2nP2k90DAb9M9PJT0icb6TDv3pHH82+RmhmjWV14M0QT34A+BDN6R7cSCti3jhQIFV4AW+rLKmi
znGhdbJU3mFOL4gxnuTTXslRQkZX96+c6vLey1JYaC3w2alkagOMNYhPymUwn2EEjj9AHB0QlQbW
AbO/w2VlHWMeFoc0SNtXUfT67HKiIdICCU8ZSWjn/6V9SV6WBuLnxL6oWA8Zn56AQ6z2IDaQPbQG
x4jhkAcTFhgUJepuKLi3gzS9/Tj0TnuqId17oKWbf3K0sP9CH6X7BpGy4YngGXe6hqhyHxD/iH1L
EgYZNPmlbnB9IRcGXvf1IbJSlaHGzF87uEyD4DTKGIx3d0JO3evUQPqdUpxMHRD3YTfUAbRJAg1W
0fU2VxLLVG3oLQHHrwBH7am9GDBUDu6F23uyTD9FP9w2LE2C+qCHvIVRWRXDmfAtdeSvRUDJ+/r7
r2xrTHo6VueZV/VSxM08wYTNqr6USx7L0vsy9t2Dq6EDcr2hlanBNdYDWwaW8jTgs9B53Y2oCVW+
fduez9S96WppeX1KcAQZm13n/LCTt+vvvLLCmJo3pIRO+kKsLlZ89v/AvDY9QNa5iIel8J7r3k2j
NgM/BNYhcte7ghyuN7uyHpiCOANNCc8LHKmsmuxnrQ7CI6EY9UZPrG0wXPL/iwEUCWae2rh+Srqh
ElCMtoa9Vtx/mGiQHWGSW+1qG3BF4fflI1j63lPJLzocBCS/WdbiMa/YljamszIu/i1xv98nFG3g
FczDfTukJvaDcvIHiLTWMAlzxuNcAtFrYTbeg+5T7+sCcsFwtHKObJxU5Dp9+4+oPLVXY5J/vh78
lUnEvP8v2s5ZRp13cZv30E3oUKXgnBzd3MaWH0ZVsOhrvg2V/n29uRXdF8cxpTBUQ4ST08vtNETG
Y3iasPsFkshF6DfN8t229XBqZNB/s2Hj8ToRj//0oRcCa555sZzdqGgKpKbKccAsXG/vpl0d20nf
nDqikidAdW34SbveoRiL5ieR3vDg19Lbw04QqE4Oe48n+BRmB4Bm1RsUB114T/ZDep/DVwFqKbA6
ybrZuqeNdA6W5U3Pdl95z3MZeG8TvLzuqknNGrc4lr9jXTX/kFXQPndAPu91U41f4V6UvkpvTH87
k5IPZTv4kdCNfQe7YdGEhVNk9yyolxdal/me9039CgEXClho4P3xKwJYtGydHNoqFWxUFaxkoCkG
bD8Ygk/dkrphhloZPDRg+sZ6oOdkLxrAb3uU0soyy+9QfU6jvqofm4FPX9MSXhOjzb0fAy1x70Gr
Dg7b3NoBT81hhSObndc43fclZXBFKXwnYg2sI+bBq6AYr8oIp0BAdNM+2DkF9N5hU7k8jNKz/nig
kNxJDqcpq+LdPQwnklCNiD0sANlRSt+OlK28O6sT1putmYwCxsSOZLSAAJKQ5Kvfa+swqqx+hZYM
gQ2OLSPBAfzBwCdHYTsCfDMGeuCUydc+h7oPHxXc6VgCw1jbKZ9z14W7L+TT79zKrXbtaCf79uKg
DYNGkMlcK2FRMQOkV7rB37YexrskyWE8wev2vqyC8c6DKc4nQFOK74vo4TZz8XxR2WhniGpONiaf
lXT/dxp4l+6jC5uGpg5QppN2ek9YAye+hPy6nkwrE6eJzXKcziFtj6NfQKonnGqDsC7TA3D1N97E
mKgszx41LDum4ByUT0XxJKs/sKi5/u4rG4l/aeXvAmOX3K06yFjHcFTfscALKwCYJ7/cje7P6y2s
hd7YHjUzhxkNdMbjZe6BDEqz4ISMYhvz5krs/wPLSjG2auy+4p7ZOx+KogKgbme6UczVNV5e+bXf
+jWYAeP06sBotcK8HNSf++7v9eB8OO0TTi5bgHfh5zyTedKXkOmB1xSYd727L2BPCvH6jIRQrC7e
rNZtTwvxh2UjFT6MGJo0arJFBnHRrPX9s/AfKXmgnY4ggxtd/54PhxMebtTBqllP1JoAK3bs9pvf
1ichZUya7FXRcaMGufb+l6bfhYwJp/fHAlJ0eTJEI6VxxuqvWsktFMvaJ1zafff8mShGQHrwzoEG
nRpm93z+xnCd8AXWNLMddbTKbgzWJWPetQRjkjqAHDoswnDgrsAyUl4bMlruvPHL9e74cJuN7jBO
r5kl64kp4FInCqqeGkNlD7B0/V7jph7/3BhRa62Q//8OxmCCq0rHPxOneoMg24MOVHMI7PF7n/cw
1XD7w/XPWet64zALza66n6VwYx9MprC1FAxZGxX5lr0xV601YKQ7nXPoKFpQDwG3+UsOs98GSv/s
FqQk4abEEp1H7tW4Pz67EIYuBhKO/k/B7gdr61C18vamxFLvBN2UFRpQHMFOtoDJ0FxnuyRNvl0P
/0pmOEZyL4BJ1tRC+BeV0ihohuaByRGGkVWl75Stk/1t7RgZ7uUJ3Esw5Z199zt8TSNdLSHV6Z1r
/bnewFqgLr+/S7yx0aPUabZgN4CDJvfbX4Fg37Nsi/G4FigjsRMwrwYhSHDGH5RKZGQNf3FLuK+W
jQ/4d334T1kHY8lIbDhhsMXO5yzmEHL9DDp48wxNbfg8SeIewRetz3zErnWB7hmsEpoUt7sWS/cp
dAJ2sJO27lrLZ3dtU7A76eX8vkhA5reAjop815lVOEAWMFwyAb+PUjhHcPOgCdUs6X5pLb1LKfAI
8zT3R9WL4BtWKAKvUS1vkz3ittE/czZrqDYuaYzVcYGWYfsjT912787W/voAWOkgE/Rbu/BYbS/M
kV4W35JheirATFk6AWvpkm6xsVemRVO0xrJEDrBfCW2o4DEjI8y15zC3H53+aU5vozRzU7ZGZX7A
dc9JXOeJBScTOI1Pgny9HqV/Res+GGW2Md9WDYM4MaugKQt5uGPr6nyX0x6UCt2x+ajmfPiczKjt
FbCNvJ8VSu2LbupnKFfXf3BvJQ64ocIlBahxQHQ5oACHo1N7cIyUcOpxenEchePVh4bW1S/ZeTCi
v/7il3HywXub+2Uq8g4WI6N/bnHmqLxB7sDc2U+cbVTG1p5vxMXVlQiWIYHyIHWbOwV66N6Gx+DR
xWlnY01da8JYiXjDl4k5DKI+vnWQXVuGsEX4boGHv7seo7XRaew88zkd85KjAT8L+uMMPZBH0dLX
ocj6sBGYHMpKebctq2ZxA4TpYhALFqZxeZD0DXQZWCtulV/XPsRYlcACg8tk0mVx3cKNlMwyDFwY
igZxkfwjxVYyX6buD4aUSXMYECl/0Fi80eV+lOBKo8vYlkL6SmfbRmcn9pj5g4KK3ACxc2f4czHo
5MXGHvDjIwYzgfALDnUO3AuzuPM7+o9dFcM/pT9ar+7QsuYAU+6iDOF01fyy3RlarddH18cTLDNx
cmpsMQlQbKLrsYkKwD52mEbuoDr+mObp5+ttfNwlzDeitjCCCduGIGNLPAdOBkMFo6n2pimEmRg5
TEutTghnZ7sfSCT9eg9jnnSfOeCaX3/9jzsdHLv/34Q4vHfcuq35uQuGXT/XJ57PO3jRbQjhrT3e
SAsGORer1LSMReeGM+Bd81LuWX/b002RrqLuZkJwNIZfwQKI8e8CsIexfbkpMiYNInexjx062Ei4
3nQWife9yPuTLbdUKFfGpkmDsF0UDy+13zPxXvrym4DT5gCrRAV02PX3XxmYJg8CbgUqLwdnjt2x
h/YBt0N3EDcOm+DS6Pu9qx9Ij5U4vksO00Hmfx09O0UCFxs68mvRMXaWQ50sUJlCdKxsAIHxk9cn
sMT9W1QbWbv2fPL/788zmCO2lVhimJonHG68xcvCn0qr3Aj+x8sBC4y1OdVclRZE6s9eCdhWMnn3
lvaho2UXj7DbfEmU2gDNrSTYf5gQs4RsulVByyxTdsRy7+5COYzYsiWuuDKMTBoEbMiazIVHetwr
Ear8GdLJt009Jg2CEFhjaBfHXEEYiXSwnGoHM0RKbvNxYib/AW7gaQahAthbYaL4oiZHRnXN5+NU
dPXhepKthN/kO7AMtwbZfAk/048+6X7WWfGzGbdKDSvDyKQ6lCOgReBazzFQPMFxGVHa7q2ChFLq
6QzBM5jGsvbt+qespIQJtC/SQLmig/guyruOsCH3du/DXbFFjf56A2uxMnK6y7VWAYw0zoQCbQMQ
Wef7QN1s7Y3WHm+kdCLLhoMthfpP50Ua9g0dgwAh8Mc3vb0Jy8Zt4eAluBEGNZaokDFW4oQBVTvc
79h315tYSTVTeiFt+kAs1CnjFide+CNn0Lq/7cnGdD0HBEIzgQ9J1gFoPf9y0bVYW3P12msb/VrA
l8CDLTfY2ih6i+bV6n9df+uVPaOpyJLjttl1rBR7E7t78fL5cQqGZ08CISSKeecmiuBSsjxeb2xl
+JjqLAnQeCAMFU0s0gnIjAriQ7lW1s7WdKPy9jFxiTBTn8VBncdhFdS5xqnLDhyUIlxE6CQsYWXw
0gLjc4TXcBaXAkI7YpLuuRp5e+hr0e8EF1DDTMrhMPo270Imav/EURDeFYzApCKRAGOrUpbfMTOQ
fV/Cbhw7I7HTQxF8uR6hlX42GUt9ksEFnA5NnMEh+9DUrsQlotqiPaw9/dIv73YUMCVOMS5ZE8N9
JfLr5p/Mot+vv/hK15qEpTHwB2kDdXMG2OtASXdolvE39bdwX2uPN8Y/NDBrSjUUZdxq6DChQYKr
ytzdoreW4JWZ2QTGs6KdIQkIcWUJWVTw9bBND4cONr69jG6LkHEK6CA91WlSQHffdn9ZNSS9NGHW
roU6y/56Cys6H8yEygtRNIAyUCxlqHtGWZkNB4Z7mkOj+yLSTQAfZmss9sGo0rNwZmdvqdS7bTfJ
zaWhs8qhmfoZ8BuoW8lI02+6qqM5+XH949Y6yNjtQX4atoJ118TDhEKn07a4xGzrEu5cjX/w6nxj
s7HWjHHU5HYztLKDvlM+75lXhEkudnZ+n1b1xgK0MpJN+Hu3DGlPgw5n2USHbfmIHXeWbi3/Kwlu
It9ZYHW6yMFrSlFMnyH+nSV6dz3+KwuFiXv3RzZVVZdX6F/C4UwN65ne4XUWWhZfjhAW1lEAVurn
ocu3EL5rX3Ppo3fTVQPVpdRvg+CcOV7ybPNE7p183OLGrez7TN9ItwdFiugsOQcT5HCJu0vYC4wS
Yeldh9OyZUSz9g2X3999QwJbcntxoVS1NBaHiypQ3FyTjbP52sONWdFttco6gYdr8olawZ/F8n9f
7+214BjZHDjwoSratIoVcy3YBfAjzrV2BMdHL8QW7ZPit2maM2bkdZCqFOv1UqN2Pjxkbn8aLX8j
l9fCY+RyYY8u8GZ1BVlJuLTrliSh9vLd9Qit5LGJz+8bcCBh5A4FVkI5lLQCNj/wqtRzqKzi7/U2
ViYjE6ivAxyt4KOVnB0cq1xgafQMRvU4hSL/clsLl/5/Nzx5XpZVV1tOLDnkqjM3gg7C2Ycuo5e9
XW/hUmX+bzmVmTB9iWLLwqbJO8t2gAShpgqT0mhH5QyPIFY4d81g/wqW7i3pblNnZiZu35o7PjhZ
AhWZJZFBNKWthnfxqKYbu/4y3t4FTUrw2T3hlXE+q33ZwGZc7KX3fD1el4d8FC8jpyElkArNixaC
Avl9RjKIFzq/bnu0kdR9gPkaV6DAO7jQ/va+zuVGgWTtnY0cTlH1VRn0dmOH89CfHhvxev2N1xLA
yOBpHOwcp31+JgP/qlr4zMH8B5yiEgWrsd0qtK28vgmxZqny0srH1sVKioincAMfXW/ryLz2cGPb
R4Op9KxOtrGGnmsoLedvn5UbG76V3PoPthqEhQIA8QWUMTAuc/YI36U7mMzfl737iE0feL/6UAt+
29bFRFgPdU4zq8Flel0/+PDkEO7ffNOkc2U+NTHWQeIB3OFg7wrR0rCwvMhzIRkx3rgOm0hrq2bA
K1a+ipmLkJRFELpZusWvWRmmJp6azok7lxqHH0fsG1VEs/OX6a9OtzVA155vJG4Gz3Ki7Bb4fP+x
grzOpOLc/2z3t005JkB4nilo6tDKjWEPnIb27P1mQHrelMH/gdUx5i42zbAGZ7UIM6b7vSQgR/h9
6h9SQBGuN7NijsNMeJ1K0ykr7QDWhGWDM4LqhzFMx1TcUXAFocNS4lY4mMfYqgg5cOrkT8xR2QLr
FzvbXX+HlUw34XZ9X1XuhUN07iz1OSPzoa1u0slBpdZYpgs5kDbnuPl07KmEytIYWaIqw+vvvbKz
J5dR9245o/0wBekI5OOcwubYyqOKLs/p9IPPLyxFbQ8IkY2WVnKcXH5/11KRdlPHYG151rSdoi4o
7chueBHCtWLaaGIlVf71PXjfxALZK3sm9BxAiCa1FRCuE1QUv7jl5+vRWvsGY31OeS11WWFJKigH
sPrb0qY7Z9yyKl7rC/L/EeKlvTgN7bDvhurIQcyOPoAq4x+LgjY4vUOFfNfMXnoqdOH9vu2DjMV7
7KVdlB0+qKb7EVZzC4dj6TRuJMXaBxkrOGvzZJ4STs9WUT7MNgWfXHydpxygQaijW1KEve6djcZW
+sbE3aWNsGD4i6tcWsCMOx3FY+al904mNk1hPt6cmbg71Fb6IvDwNRc/b+zS7m3dnkGi3Hh/uvJ4
I82nbnSmmlykhyuQBwIfRrI3CfwRZnoajnwZndEvG4gzuBCvmKN+fglA0LhpDJnuhX5TplnvL8g6
0AYIruezctgt+UZRdyWnTUi/1y1drQoccxsFjtDnPvhD+rPOtl5+7fFGRs9+0ngswMuT7KQ0/cSb
EX4jEOFXX26LjpHUk9O1nI7eFLd2f8c5/zqD9BBWtj5df/7asDEyuJKwfIVfqIPFrVTh6NE69OXW
HnMtp4wErqoMlop27cWeLJ4UyFpgovuRgtr/xg7hY4IWYSawf7Z8rYNClnBWhJ2rBzTjo+vD962C
uj/KiG4Qap8HMffotGugJPaqZOuDHdFP956n1BPvdAYfJEAHNkbzxwOCmrf6M04xk6AjhfNTxUKI
J/+aavs5G7xHO++3ILxrjVw6891C1apClaWjoZaiYEIhnqb5c6p83Ah+vz4oVvrNRGIJLnHZggUw
tq0hSuTvMdc7D5jw60//+O2Zab4IoTbLxoGG4iaHQ3zIhwtZF9UTDS3CNnphZVSbOCyfKsKFCGjc
sSVKQUSrt5aJtZe/hOxd6NnCZd42eHnOd4r+aPK3dnyrtmQZ155udCyqpIMCl8+NS/5G29eK6HBp
Pudso86+FhZjtoIDhS8gBsdjf05Y6KihBk97S9dr7d2NmYqVMJyV5BKZUYV9cm/hjqX3f0JhbWOq
WhuVxlSFZB4G182wDeAqyqkbwQpdQFLt+qi8rJMf1E5MdB1CDRv4ZiaxU+knYE3fVNHB3Clw4AzH
cR+b9N3GkvTxtoaaUDu7hRZmS1oWB9AO1VMSuu0XeDyFA1ERTX/qTdHijwNGTfhV06aNPWJCilnl
H5vR9g8AQEKha1H76zH7eDxRE4Ll50UGDju+xC4lYMUvMt2YgD7uDGqCr+q5ENLjhEOfSOpTUIE2
CWOVGc52TRFC4gV3Kym7zbKZmlquuU6WpGPwe/OXJTgkEK/8kZVjAloEDPkKSPil4SD8/AittGDj
1LzyfaawCUQMRmculBPr4uj05V1JxbFu35TqX/L6eFPnmMVTwZbU6WqnidsutXdlkzy0SxlszOFr
Q8tI9p70HF5wkxfXVhfqisMkMA0p6KzX333lNpKa+Cw/d9t8tDwae0gMaMCErX1XeyIcRRGB9A7+
3lOQtRdJg60W18aysVfJXE4T2Dl5MYHaFgjE6fJWg30zNQ929tXVv2z/uUy/2c3ThP2XZp87HHY3
PvbjmZOaEK6inHKSlEAR1aSLZKu+cscJ81oBsDeLo6vckFvdaWrlXV92fyZ/GXdy4F9sKU6pww49
XGqcxlMbE+FK15qwL9r1FhQ8GydOUtAYZ1p+ytPq5JXVxvS3EmgT9TXYUzr1ecli6dgg+btHMTev
1yO59uhLgN8tzvCE7ZhMPB7bNdxaJ5jz1ltguLU+ukTr3aPHup5ko2AOVABEk/lpZLX3bMjDZRMM
/W8p9L8rEDUBXl2q3Boi7SrOqDs9yFbnd7j+0HCSTwJU1vLk4kZnHYFjhiBu0zrV0QJx54kPEz06
I592ooWtSU5JK6Mi0/PR7aCSNuh5/BssQKEvXpACESLtl9J37K+LVN0bd6zajcaqE9/bJoBHypTK
HxCLYJ9Sp1eQtm7IeM/6hB/ECGNqEDGsPWuT9KFWPPsCiy9cKk2lDyb8bT1orPEBvMwqEHug3BU0
XyS4PYGgf64/+l9ex0fxNTK8ox7KBb2q46Jqht+Q2rcOIkmr42R7+pfAEvA4zQUrozmt5POoLxJK
qDclz2Akj3ej7uXWWFrLMPf/x5IzUJ0Rr8Lo19UU+m7+VXX8xXfgUHf9U9caMGbnwu59WrZQU8ys
AqqWU1TCgbOzPl9/+sriZYLeOwZR6pbMNbTDLfcB/nmUQBV0Dp6rgQ2vBW2LvYLgjrcxPa41d9lG
vcs8S81F5sB2Lk6Krj+gPnrSJWjPE5+eS18+0rHZ2B1/fCNCTfVYMCGDEXZuJIZ3GfhIou2bR1bk
ZAcRWY07VM2anU3bLoLQ+8Qjmw2bstwrs4t5IZy0Ga8WyKfGcJIbohaaCqQCXtuZq1+Tbjco0WuN
GIEssqqxxryFCFDyrc/hd1h8otBV0zcJHBBqIjCX3Ftgjm2jTu7Rr6lFZqxfwWJD/9hi3m0j24Rg
WlNXFjrL63iW89dUjMN5GWQWuVJsCW+urCHe5fd3w63BctvkE4WHrsseoQr7GyyDLYWGlR7wjMRP
WNDYearGuNHVL9VWMqzAAIiqmXwf7frT9fRc+wAj+XPZ4q7NkxedCfEEe4gD3NQ2UnEtQ4zZ2ekX
a0xcACSBXzz00M0ruXcv5ynqU1RRYEro4P7T5VvhWpnGTDzmUg1JJd3MjduyunfL+bkr6ZtIiq2d
zkp3mLg9WRd22YnajRMxB+GCaTOPJlUFe/+yzhZLS7e4HpcU+2DpMVEFZQGny7ZdYLMACcrjQJKH
TsjHIBj2KRM8xN7iHz7Wb9cHwMpnmVetng+JJrsF3tfjJ1d/8am1t8E4hDjw7rYGLv31LkXGCU5j
DNIuuMutQ6LVXTm8BsNJec3GSX/lC7gxUykOW1amgPVdlseyeqBz9Vn2/Ogk7sYXrOSICXa0uV3X
dpE2MU++ce+5GrfqwSsdbWJwZ1jF+hWtSDxX46GYrTdmWQtgN/49/Nh/uUv9D7fyjX5e+wijG4pl
pJr3ksZ9ujxQ4ImgaKKP17v434vHD0asicmds6UmmUxRpFtI89KQyX923dyHMas/vYL2wHYwSGj/
irpmu5QHZdhNTR92eWGluDzhgE7bFnV2XueJ/Qhe56GCddyB5CQAcl6h5uf15dEa3fnU1tT/RNg4
Q91kHHdT1/jwv22sgxa6f1CVp3fTwLckflZ2E6bObAk5aDsvGGyuUpSDkX558wwmWf/Dh1vM41Qn
uF3qSnV3PYwrM5ipC+lYtFUOsF5xHYhjMUKhEOgZHNtue7ox088qF6WblliqRvWJNUBuiuAhV+2P
2x5vzPZ13vgFd4CabVDQq2sF6cbvqtuiPKyFxtiNg2miRqDm51g0Og9ZUj25E/0FfOBNfrEQqjWj
Yy8pUSMtzi4TELnX2Wsyjb/movhzPTwfph+eb4QnnS/emLIqzmwhd8T3nlFAuAWbiUcbsXF8UVi9
nMRZTX7+IDpruQuSlu6vv/iHkXeouX9v/VSklFXijALCgS5fJHMPytnSnFwJi0lYbTsvH7KxFOcp
/8fuaZjYW9KAa0++pPS7ZYda0rf4hCfDqiBUqNKwfgv7/OGCg5Bcfn/36Bqq8KWGq/bZI84u8DrA
DMXBm+vnMn++LeiXznjXgoA475JNSoAKO0WMvA79Elr5FlDsw1kN738J2bunE8eDCWw/ZOe+doGU
RK03H0PBMnI/pl3+uZsXhMuX9rBxlFjrCmMjWyYtrgwhqHuevWl4WMQwhdBLvYm0h68xMrfG9gJ4
FV+cG8upQ4+nz61rwV29CjZWt7XXN1KX5KWPxd9Nz6VI77Fy3nFtbSilrfWEkboT1J9gN9KkZ6iI
hqyE/F0nQorlUnvOnvS31NAcau5cPY946YxvOLeQAH1pULYA2yRd7I2FZSUdzP2Xn3ILtKUFRI/F
+csX5w7CJ22YotqEQdVuId9WesHchC05mFDSm9Nzx1PcHnzzvb/Xcy3AqP/P3gXRMbJZOFl1Yfem
ZzVCVj23f/hwQrWBI2Mtqsfd8kct3inNP11vbaXHTTenFm4/TQfbZTB83a8JFrDdNIt7aY0PrZ/7
uyVYtvYua91iZDkEHYkcYIJ+9qZvEPs8e+4XgnuKofPD65/y4e4VgTPSWthk6F3cd5ztuv/t1f39
ZPshG6A36UKhHieIDo61XrFxmlxZh0zWT+ZluZPxGlmYQee7K8cwm/gD6MxbeK61Bow0l44LA6PR
lucgOaQzpJbZZzgM3Pj2RqL3S4DyZNpap6n8Mbd92AbPQboVmpXUMIk+bpfXOenx5nlqP0Ie7XSR
xb6pj02aTz0L5o5jY52cLMh2LuDcZ5pPMkLJoD7MsmMPnqzST2Lm9sZsuzJsTfZPyeAOVvmpdSLL
mO6ablSwfZvnkGTTtGv1kG0sSivdbZpgTGIGeD8LxDmTcsZZiKSP5cSXQwWdhY0m1vrFWMVnbvVl
zwN5TlrsiUXRiSjg5LZZ1zyaDDTPPcur0jPNmi9zARSU0P6xyygkm9xyY7Za+wIjxWWjvS7LZnmu
CNwFBxaxku9uG1nGso3LxWSCVHx6tupmt5SYftUYQVL44NfzQ+7br8oiG8m39hVGZoPXldDExQLu
Shblffmby3lj8Vh7tJHX0L10qgRaVGeZW89tUO84aTdSbyURzCqv0h5UYuYpPWvenrj8M5W4VvHn
kM90Iy4ra5FJ+ulduCDXBLsP1x2hyPvkOATCMS8peVP+VjevBMi8u4bcsCprG7FvWBn29c/s1gFk
3lj7UwK5vSTBhESgNYfb6pD00w9bez+pnz4v3Ipzpj5fH6wrk4VZkfN86N5AfhptJft5YRHkqLNu
S1mMXIb8BzsQ042j8mk2LMvknsditovITijMEJit41I61u+s4n1kyXS6T+akPHW2YveN7Y572ZP5
H+3XY6SYk8O0ihThqH37sVMLjNhS5xsRSX+QFeSd81ZXsENorMd57LagEGsj1JgdUn8RMKbhyQm9
bMfTUpefAi7Fn7G/AHubwd2Y6lZ2aNSYKuZAolpECxzlnOIHoGtFBAvUT/bcPtsk+5mr5bnKYAGB
CXYD47/2YcaEMRbY0VYQhj8xflwSD+MW/PXHFPZItw0nY9agaQ4VbeYlJ8/N/lGF+1s3UzwO+uWm
x5sso0IPIFpQvH4gpiNP+zGCZODZ88uv15+/svEzTRzy0Um5swjr5GXlHZuZiqTdvXkOPYO8zICE
Ge5Ah9uI1coEYjKPVF2JBIBi65RatoTxhvXSTrdhnhxqFr9pDkh658zJaSFfp0lAxL0MG3tj0lh7
c2P5DzKIdDSLY52WssX1nN8N2ZM7w4zgei+szEkmz6glkCaY1CLP8LVy1XRwagd+dXzjzLiSAibR
COIf2vJsrPx1cxqGIdKq2o8gwzGk4fX3/5hIg+Abae30tOXCwQcUeVYd6NSQzyKTzSNoB/CdzYVz
gOtksStsL0Uxv05fAC2fI2CO3fD6G6xF0EhzUIFFMOvKwhUxwW067h1Rb82Cwts5jTNv7GfXGjFy
vSoobA8IRTIy9E+O2+4ii0De3YjiyiAz2UhenxcdDHGSU92yEy/+x9l17Eqqa9EvQgIbDEyByid3
7gnqiE0ONjZ8/VvVo37copBad3Cl1hFQDtvbe69gwxLG+tc795JnJEYiQq6s9DRNpxRWPzTYMlxf
++xrSvJXCWqWtG2d69EhQUS5pGGKglPDrMP9if2jHnzjRF0SjZjl4zrXFvTcuWp4SeuCHuuht/f9
SK1nWdT5UwNN8Vg2nUzCAHXejrNfXqg8niDaBLEhAJXYVUNOsJz2L4WBlgxWBmcbB8zKoljyDKwA
vq0zqdNTnb155XviPDhbG3ft0YtDuXTHuXLtNj0RQ6c8ZlYTogxTAngHhkr47f4Ar0zfUgy1C3Vd
AVeUnbWr+7gMZ/4D2kzOh/tPX4k9S/8AOUBptYYU4AkGs0XSWdVzW44eqv7qV+j+kzyT4y4ZYgNs
QMqMYAUyAouQTO9a0W7syZUpWDLDZOvKDrEtha/aU+21O7ubsNS2THlXRmepvx5YrZX6GqevMUHs
l3PigoEUOPOuUh/vj//a9y8Cs7RtJD/D9fubZp82Ik+GJnxvFf0WI2ElgfijDfzX7s9tFIigdyvO
JeRUhsSG58mrFfT5eVRW9zmbVOXEysXvgS3KVh9jZdj+YEf/eifUyeyOMNc6ua4FWVfxWuv+0Gfq
O0zCfv3TuC3pJSQnBKYUAztVnXWGfedPi9ivk8y2EAgru25JtAjaKjM+99uzBdHYpK0dCFjWW8YB
K0n2kmcRqkpBQ9eDZXrq+3uKgtJXVqlwN5AMftjEnXesg5NPWdtdG/O83lrOa2thcT5WIjVl4eIG
XamHsdoz8rl1CtS/fxS2jody68BZWdNLwl7ToTBiMhSpfXCuZk4Tr4PHmbNVgrtNLXLcJV/PNLRs
laHXOwo0XrRRpwBGd/AdKv0y8XI7SyYCB5R08tM32mcOsjZPJaHTh4mri+6hgWnVcyCRS99fi2vL
fXHAFoXpqTLYYkyNwwFsiOCDdOccXkLehO6IKaB/cv9NK1WEJd+PM10rUMZxG6jbqCh+id6LGYUh
9viQB11y/yVr03f9979276g8KyhUgzSnyZM+qKMZ2jnNFoNpbWNdB/Gvp3ewWSWSp9WZGuY/ypR7
Se8N5f7+t6/trMW3i8bLBwDc6rPL2/qqJ+w0bxZj2Y4CIJXMcArQc90lJCXtJzJM2UZbeGVelnr0
sldgw5cDO/tub198R8gDheTUm6xCdmCtRmGJ9lsI/5XlttSld0atm4457Iyc6dwRfixUF9ld8cDZ
Rh69NkeLQylvUwumUTnUrKy5flRagHUvZ77RiFv7/sVVoCQdKfy0sy9FdbD96aDTX0OfxR60J+4v
grXPX4Q5ArGqho3efKn6dq9Sf69TtnHdv/1oumQIDai993VZ2ZdB26+EpC95ztuNz749LogS/78z
ULw2AfgW+Gz9QSDm2/5BK5Sxs5/3h+X2vqZLTpAjssY0JQRujHfV6Pmc+lY8WhsPXxuY64/6a1sD
Kq36oLf8cy/oaxroZxZsSbmuPXqxpzHAuiAVIWdjVSCAdGEH++8t4ORtPotDl3rMbVuEhRksPL1U
+rEoRRvDV+1r1iJfikgRDIDBEPWguFVEpZcVh74Ypo2mxdqML+4PRTPZGZmZczYTxAk9Gn4Jc76D
c8A+sOUWY2ftJYvN7PU8lUo2NtA21XfC608D6ZLQ7UFCkJ/ur6y1GVrsaAb7NDFXGT07M+i68CU8
eLn+xx232MxhAZdazdrugvDaH8zMdQIjwzS5/+Ure2JJ8GGBhL9STu0zrP+ebB5cHKST9rhl77H2
+MWWNlTBvzqU4gLDcjiz2IeJQv4pH/8pTtMlYUd7FO4xpWPOYWN9aTqcay3/fX9gbh+kdCnPXHis
KnzuafTOOYt9lv2eR/itl1P3FmQecMUhhHwqbSUWtzZ2w3VQ/ltIoEvJ5rSeTYCobc7SYTFM5yI5
vGSnWfnxPB+CcktP80/P/NZ7rqv4r1A1tbbvwqDGxrXB79kuhY9tNKZhEUM6XT+jqu4nQYOm+jBS
+RqOYYerC+4vmWmr4wyZ5IdSK/MeIusq8kdaXUY2+5jYoDyOaW2+tbM97+back6DGmEb3Nim2DlW
mp1DeCdUEYXi1cfMh5cjyyr7aEbeH7DqwoS5zNpJ6rAE1sn+ya25PAqwKUGvEzvp1T8mHpq9VwbZ
C5Wl/cMZy7fO5C0sJ1zQI6ml28+KK3HMB9lCgiWcmgh2P94EXc08SIRTD0fmunTfwH7t0AY2vcCD
eXqgboeGZkuGJK+sft/ySkFEV84vtepdsClCx9rBx1k+WnZLH1O0THb319jK7mCLsEFA+G99X+hz
N/zqy8++DebgVtRbe/YibKSpCjLIM9QX4tYAcw1CIOErOw1H+bETGyv2tiUuFAEXAVw3tua6zbyL
0nANFX0NSHE4yeoTiEnTQwsT3vdzXYkkk8KCh02dJpNFeWxGYu3btuSxhufox/ujSa4/7T/rmrjL
1laljFJXNtxFWcH4Mk6VOHK4faUxTNGyQx6G/AOGe5zesMREv+8zV3pJqSTpYcXWhAkRfrnPyiC3
ceeUGd3BL3o8WVB4+inDAT4RLcL7l9DlIdzFrVr0G8vg5ulB3GVxPSQGrlagyl28Wj3VFbuQ3N7I
y2+uAjx6MT9pGA4eDIHZRdcTKBEiRoSJ6vHfPnwJkxnHoPF0Dz4HUXkY5TPcAxTfulLcvuVibS12
hxBSjpSP9BK2zQMoY3MEifk4mMpvRVq0p0YN3+ehfF+rIkeC2+8GCLaqJrchcwq/AZiabxzAN+82
+I7FTupKEUy14vSC9tAPT8iL9KuESM3irum+dx7bgkreTFSIu4TWhKCnOEMv+wuszUxU1eLi1/y9
NUF7AuJJr/d3ycpiW4JsCPTnbC7D7pISGPOS1Hp28vLrvz37OoJ/HSyZyYuspIVzkRUtIp7qF2k2
SahrH34dtb8eTogYZUpwa0qDcd+zS9EVh/ufvTLBS8lcUQq3KKEgfpm8Wb6iVmherbLrThaFfG7f
VuNTywq2EaVWdqS72JFBpjVssivofyBTdK9iW+OT0Ru/5GbSggi4SHWbEe0f58q7YCKNlHrz5yKq
CzcKoNHY9lMETkRk1+HGfW3tpyw2qC2akGPTuxeEeQhXUpAmnLNDNrbdym5wF9uuzDPY1lrldaAa
OE22R8gRRgp03lpt2RyuTPyydy3r0dI5nMMvPZjGgZLHUMHL1NKQz2siR20xVtZes0yCixFpVjV0
sPtGjjXpeKL1SakLnVC9a7/dX8Qrw7VsXdc+DnxtcUh3SBeyrRnkAdTem0GPaKyN+Xb+lHNunLDL
LirB7dz3LRz3bT6jrjfXwats8upYdKZL41Kl6UuRQ9gK+vJ2861uA+ddFmbsMbcHzN/oNWh2zSSW
Gn+Ki6wVHmZXjxzIV1IdXek4UBxRpEyMsaE+MWkYRnOuHwKL8J1bVf6xTT310Pq1n9SMDEdRzAH0
8Lw8eO/Yot5ZjfKjvJJil+byM1IT8qilgmbX5PqHWswsaV1IEgAOFu7qIHRPikv2WoZdEwNaWD83
RvtPModEjCboo7QTpDAi1rvOMbfCDFoiqXvo2dWsItfhjDQV7WG3naf3ppXZwSdQGKae1qdeUXpK
wQkMIz6m+VMxhAHqlGEYK1A/5ti1qfsDSANoZ00Ve8SFd/pYU+fVleJ7OsqLHkhwsE05JCjfqpeC
DQnP1D6z4F8/jkKcJzsXied32NNhkIYnarz2oSZZPiQKynSQ1JvpTrJuAHgSjpmzafO3Cbyis429
mic1tfCTue3L79yCUIWT1cH7ioTpnFQj7DLtrmQ7TClxMeyoq3bcz5NRunbkhkX1IjNQnHfW0IxF
wvui/kf2+VKxs2gcOdp5oJDAwZ6RjFZ68Uzao07v5f90/NEl9cZxqqmzU/hVi1zHRQOMslNvbpCV
gLhUBbWGvHbz1m8uhoI7q2U2xJ4rhhhauW18f5uvxJJlC56ONcQr27S59C6KDKZXsbStbxbmCiK8
4wPX1tZuX/kxy3586wdQ6RZUXVzVmROchPjrMHEKSbJg/nT/x6zErKX+Z+gqX4eNVJeOWHBlEaw6
hEYMX+Yqnx6J7RcbsfE2+oMAo/f/uYMc1VCCu0Ghtkbbh7zs+kPTt/xnWJnG3dEAeibO0Ci98+vS
fW1su/idD27+KXdCn+zu/9iV/GXZA87rOvQggQ0jHd3n8KKd9hVO6Y1lsTaS15f+lRwFzAqnQjjt
Zc57ECGrn4NCoo8LQeIbvqWOdntF0CWtrK5cAdAKgxl38HMkdiSrj1Ck3Thc1oZnkRexaQYkY6Yt
drw4K5YfA55vjPza4Cyyohoy7cMwl+2lVuqV5amJ2KinqINsZDk51j9OwSIb8g0F+m1y24tpa2Bv
hs8EKMjGT59o4+3vL6HbE+D+ufj+NctCO9KhnoCpAFHQRylFlEKw7rEeSrOBxPqz9W6c8MvWZU8g
KRACLnIB7q2H8Fch+cfSOCUuVGgGn6TO6peUzsXOqHQ8jr32AXYps3dZClgvb2j7FDgBO4RFOL/z
yNTHXtg7z9mA4ko4quDgtk72Pkgnt4voYKEmO2gnsuapPmUyyGEwBSGZGghSB1rAPqo8G6trJWwu
+4a+nTl2BRLvhZOfY8CiEXUQyAhGwvqGItW/rbOlXChgJFk2S6gxO57Md6Y22TOH5cRP2zbeb6f2
wo0m6MpW+U/71wQ9pkUNFy8fP0zd+JrV80ZB9XZtkLhLi/RahaNV2fNwwZHy5FDJnas4JX/ihFjA
qxXzdOztgo4Jr4T8JGGb+bVFCv1QggZ3yEntPLSD6j9QMngnI3n12GFb7wC3Ki9eBdOQ2CFzf2wD
7sRFL91v3txxoPAz50enJGBQkDY4pHndQeeWSbWDLjREvNLQOQ6jNe/B+g0OojHT0e2K/OyiyfkS
2Dz/aJeSfLI6V+xTLoPjHGbtrga546M9z80p4wa42srxEr/n+mimoj4BNoNuR2bmYxZ0bjxQUNby
qx419NtoGxtLB9kxCPi48/y+mqJmUBPchjhpn6oycOekaCqVn1AtrX/yIISwJxi3YeQI+6NjcPu9
v+NvloQJXdJt4QQ0+ariMIKe6IUPTVSwxO114mThoe2yaKg31tTt0EKXzFspjEndovXPIKH1Z1ek
ThIwNSdNQMS/4NAIXdJvyTRfqzN6ulzNadpTPT8Ke6OjurYjFsefTFO3n9NOX7Ish0qsp5wPoz9V
G2nK7Ulwl171bNIT8H2+fem74jJd+55FCRypftO+OMgy+D3Z08Y0rBxV/8G6VV3OJeItkoQq4gM/
5RBGL4NPJZ8O91fU2hsWx1TP58CYHPJ1llZPthkrHOPjLtNeE3lF8I/6KEsAlDNWpfAzMl4kwJZE
fSnELuPZv520S+iT3bShn1Vtep7794C/RQ3NIEf3aIW/7w/RympaQp+kZRFd8x7mn11eJc04x87A
241D4k8178YJu8Q+GdrkpOrFtUo95/m1O6KTkWQeahvCT4jnZi9Go/lZozH7oHkzgxHQwKIvF9Tb
tY4o9mXaofeUfvQieDkTV0UCaB+0ajsapwUL445bKmmnrq4jLxB8RyC4FXtBCggcLLN3xPLbVw4m
/KPrwRbapDs4wY9PJdfeHvRmUeMGbUAho9OYMEhAvnNIwyIxdXC2mbRIP4TN6H8ZLOq8EKdXD4Uu
zRVwLD8ZcNMfcqtxNWzsit+9NVoJCZohMkYNAgF56B5bOG5BTNSFWyhESMyppvbkJRJt6B38o8kB
7GrreW7S1t4Y8DVxtaXiLrRS0fQlzDqjLrCv2iJpZLVLxXQoxcG2vA9++sliIFur9wNKCLghbMTu
lZzDvobav7M1n/qZaPr0rO3utz93Sa5A2XLrt6uVnetvKZ2ubOgl9GYaipwZgq2Wos3WlzQpHOg2
sQ9+s+VIvPaGRWo+1LOdTyVEPFxbAQs1R3bwbYDJJfc3wvfaSC0SdCtzcNHsbescpDYkuWCQ4tRH
EZyd+r0ltphPa79iEfhcq5UUuKH03IXvNEqIKZ/gnfEgpb0RltbCxqJgqbhXeWE2ofgaNNCDld4L
bJq2kIs3h8gJ7MUQeX4TWHrCyel6sMDzoAWRlv0jTE1+ZZMg8O8MPtwPfre3C960GKcmd+uQzsN4
6c1soMTMi8hq5o+i6d4yxciOufOXVoevVUVBwiePqWPmqODOt/vvv+6O/4RHvH4ximkbljVDQnXu
2zyRwdXNdthpM//LJDn+Er9Uk9r0RFBI9mXlGxX9VyG7Ld2YmwsAz17UeT0WgnficHnpA/dAp/bR
0dAEvj8sN1cvnn1dF38FE7i52r5VlxIKkdDkHd4p9CBbMJWRJSf333Czd4A3XN/81xsGYkLbm3p5
GUzp7+Z8/ljZ9LkH9Zo70CRA+TNrqpfKqjdak2u/aBEePd4FonFzCfcf20lGZ/bfB05I9nqyvjj2
sIV2uL2e/CW8aWRKgRZlDRewezTJ47wK421t3rUpX4TGph8toVgmL13wWaQymsWP+7Ox9uDFfoe2
KRRdfTQbSUe/tFAU7Notq87bocRfChi3U51m3thDhQ9Wwh7xnlQbPjuolUeVDd59qvTWZfLmVvaX
BvNZ2wh/Ii1WVA/8qagTlv0U3tvcbZksriyhJXjJGqygVS1XF9wtoiEHOSR9yRwnUv27+7Pwh0Xx
32gE6u3/bwok+hkwTClEX4/jforTg73jcbWjR9Mm+nG+sGSOH/RD+ySfymP9Sj4Vz9l+E+d9jXm3
3r7Y9GPGZUPD69tV1JSwR4wKvbPMrtkziF9Af+bn/Z+5skeWWCdrCpgXMLzHDZ86hWnabRKnV9bx
EtMkM5/N7mDJi8nKpIHeXy63rCrXHn39978C1pVB1405vnq27I9pPkaN32/EptvYA8dfljpDD2q8
hJUgozmOe9SAYIJkrK/u8xBVqC5VQNVjIww76cmFnrPVz3uCYPBZp2M67uxAjZ+EreYP6WxIcn+S
VrbtshSg69YJrKwdz+i6TJEkYVLn81MHid6h8VCaqbz0cP9Nf4p9N9bdshhQdCq1irBPTznkgHda
zO4bhYPP9WYdmF1a1NVrRjv3c+2Vv7mu98PMYjXNL5SYHOzJQcIHbRw/jYbU72clYQojfJvHVpWm
Ucqc9MP971w5sZZSQ04nRkAKhTzDVkU/yTrnL73mbuwXJX+o/DE7URcMGTh9mfwlBUl54yxemYml
BpFWXSEAn1NnWQWnomuCXdhNp5yWLymDf8wcqA1u18qL/lMxMfns+yleVHp5VMw9rCWefEEi1n2h
vN/IiNZecv33v7bRVHKfOiXtzxqNq3Rs8iiDflPkmnpnqIcqv8s30GJrb1pkGF0aVnw2zXAeHdfe
iaD6wqvhTYbyrQfOOBEzYNn3VwahtyPnUozXAVSzoSnPLmnqjVOczd3AdxqI/t9NR9o5nlje/5zh
cCh3NGuLl0q5zrfJcP9Z5k6H04ppziNm52MdudpzjyHzpuc2q8bTPOZjFoGRHiYBKoc/FPPnHwHJ
ijrJC5yoUDmjGxWzlQi3lKGCEChTKJj350AUzdNQTt6+z62tcvUK8ttni/lQWVB1TuF3ZznluPUH
wayeCgOhzMiCeVR6NSmyXvJihOJ0O4f+fqBSAE/S1f3v+9O0cn4vteEGy6sne/DUeYa/2bumEri8
+r31FMDU8lipTQ29lfNtKW4s8tbhIxROznCmt96zse0A33XciJeptRGLVqZqKQwHlWdUS23osWSd
x795VVHEmSjTz/cHau3pizsZWksVlkKHQDB7bC9JHT5BQMrdCDNr07C4clX9VIZFmnZnDhfAQzdT
8k7b2j9PxBRRRc345Z9+xVKOrOpLD2p2QXemmdUDVhuCc5eRl397+HXo/gpjvof6VTnK7BJoH5Ip
ReJbv+4/2fkDIL1xHi5RrlnL4e0JtbzL5asVfQY5OKqinwBJxzr2osfH5KuI9l30+PlySR73+O/5
dNqf9o9J8vj4/vmtirPo9Bb9OBx+Hd5+nX6N0S+5e3g5nE7R4fT+FJ1+PQRRvDuU0e7pfN7tdh+O
R/zvy/ldfDwfns4xnpMkl2OMv9nF5/h4eUz2+8/J6/XP4jj5nCTH5PMRehUb59tqYFhcPnw/09Ro
xB3qMflVeKH7mrZaJXVABQ76mj07og12ll86UZ1XXdzbtHt/f7RXlvoS9UmnLOWis/0TWosHBgRF
MYmNJbKW1S2RnJOePT7kzD9NaJ8YAfGq0jra4/eCoXI6d0fXetNifOlwTcTLIWT4wfbYzmFbRogr
cWgJ8KT17KLxLHugcGz3ZKzJAf/Uqn5YPC1+/NPwLeGd8AhtKyN9/2TD87YhH71iS4jUvwabG7tg
KZZm2QJEoN5Fd4jZ7TFoi69FaHgJ5BS4/xAxdJxfyrg8g/dH0STF2NrvlTuV75tUsN8GwOsDnFqc
OhZojtsR5ILyGGAcJzHevBN9kSBb1EdtXPoK3mUB2SGr/9aPcwGnl7mZBSQzek5g8ji6OnYVCAK4
rYoIvgj6MM8gcTc+IMKlGFD25kYLGOjN6GnMKCVCiB+mAlhQ6aGprPBX2MxAq+UumsCsdoCPbCFk
W0YcWCYAroCNDcI6BKPBDadIBSqtYezjsgE3AF5nEAXRaPF2fbETROEvcnTjn0k6pIk1UTCXq4w9
2Vkzvg8gX5ukvUxxo6r6GDiA8nM/6vqZDWyMXRPwHXAJg45Gy4b9X5qjQkElBfqtpzE4DP0DtCW2
jDdW9tUSGpqHY+kMjt2fh0zWfhTapQuSRlFsCTSuPH8pcQejYk54m/eQuOvFS5pnRSzqLt/AJawc
UUuILhsHm2tM4MmjbyZ4m2cAwS2o0U0bCeNK1dNfKtyBNevkwdiiaR12T0pbBz8rT1AiOFlOGGdB
HVtNn1QNfcl6CjvDwkmmKt2ok6wN3TWJ/evoyhgsRlmJIhsqM0B0PA/Zx/vBYCXh9hZxfLIdDbvB
tj8XrTUcchpOxyZn3bPvS/I0dnZ5ljB+2N1/2doULXKUivK5kE1RnVtS9hCZz+Vjod3w4tqFhNDR
2E/J/RetRNFlgZr3lHoDHztYKdm/miw/SAemyDY6aPeff/uHsOXd3zeGZzmKuVDPZrumojRhpXhy
ev+JyW5LSPj2S3xvkXNRm/ugf0PsFfaP3Qgigx8N6qn5fv8n3Aa8Of5Sz8+IYmwA/yzO0JmxoXRt
vEEfnY5XbjTDw6iPeykhh28YlU7UgvFOo1xkpIuIVC6QsoXyNnbWyhpc6v5lUo+0hqcwwBVBs7ey
Wnw3aqROTJnpd9k8VpfZkVsA+JW1sVQA9MDUl6GPOGHXwZnJ9sHm9NXyvY0L2R+80I0zcKkDOE6F
Pdet9E+m8SccCKTVWTxx039CzmQevEyQE2VEvjmV6SHDZQy5ZJU7nULAootY16lOqtpYidtY9KNx
oYid1VW28Xkri+o/yoHXk5bXbgtV2c6HmFzqnDkf58d2pgOJ5iFMN8Lx2qReI9nfEcuU4Hkwrzwb
CNk3IA/iEmmZojox5heJw5EmtnpiG0toJT4uKRPGHitPlKw/11NhjilcMA/Kb/yN6Hu7ikSDRfRt
Kp9PXQAOqa3oHrkIQHWh+USM7UW1SL+VHlpQ1Tzt2DhvGcbfnqf/gJDhPu/QzhB1aax0jDSBPU3g
NMjXytqLcQic7keBPxrx/12t/wFsCouXIRGSw3Z9rC+dA09gFMdm8sB0loEcoFkCrKjYK+UCRu+a
Its1gOrtJ0rGWAat+YDqEAOpObQSWLDpFz1a7JODtdvEugv4V5oG6mUejE0hwZ2Sb1CVEO8mLEE7
yTyrTSZRUChnBDJpOZBkfVnXL3UjnV3RhEi3aQglRdHJ7FPH0/EcSjrsh1xB+C2o2clmoZMUc9dA
EUZZewE3r48FY8XPkTb1LmAa1FgXer1Wgltk9VRKGbzwegZmPs31rnRyfRybbt7nhdsmZY7tGDJY
plZzSZLSt8bHfOQupODKbg+I6JcBusaxW5Lw0fcDcw5UwA95Td1Tb/o6qSBClVROY55V17PIRzYS
T+UM81Vgvd9ZbBSRPesywcT+gN18s1eh+DexaLq8NjRNORcsqM05K8ckzx7CQcVhviWaurIYlzcG
WfcmdIK8uxC/Kp46ToNzbhV747TiAr/tcaPHf3sT0+XtQdDClK2bNRcn/BHyPdRa/um4xo30/2NR
2QC1l1c5cLcK7awG+8kEETXTodBb5cTbpwpdZp9Dlway1aS+2NxE5SDPcMKMNDxT7u/TlccvK/tl
gPWLWxsiUOh9DsX0Onr005j1W84/KzO8LOd3kNWGc7PhF1b34JHAk2wwIEYXEaxed/d/wkoQXVaq
g0bRrMx8dWkhTyCAVHgMqfvbLYKP3VQ/Nn1PotzhXQLM8j/h6R3qX8+mv86ggTJcm0kpLsQbnkAD
ep3KZmNCVtbq0nPDmCKts0JqOGlrePq+wjHwH598XQJ/ffTkpQW0lypx0aF+ZSaEminT/+ZCQpfl
VG7ljmmHQV+86QKKO24om6A1fN6Ng2RZQJU2J5blE37B7QGeq+Lo9dkD+D+v91fPygZYFk9t2y14
12GBoh78VdMyUR0A534DntX9F1zbtbe+f3E3kRYnrLbC8YIu5xsdqzPTgYomK3wQuIQboF33BhTv
jbet/ZxFbm9PkgxDjrYJ8dpPc5bhmCfHjpONhGVldS7bXgQW9XY29hwITkftK9UDVdZ2w0ZqtxIs
ls0ty4G0K6zLMRfVF1dYMZ1QA57DhG/R9FdGZ9nUEC1E0Xugxy9N/8Ph7g4EBs/o3f2Jpiu9S7ps
avCikV43uOnZdq0KGQCS3mPhqR4inJz1Tyag3e9SW8o+6RmaZRERmXdOTdf3iVC29Ur1ZD57jV35
J5m57Ts1SfF5Arfyq25c+xLIMvsAlhf7nHdZldQStaUYGA3Q6x0Iyx8Y7ckDWABwAIWW9ovpwvbM
bco+tjgA90NBoV0Bv4/9AN2veBwH9j1zhuBLkPVDpGoRljHELvw3Y9uAfVQqbaKceCiBwQ6zeTIc
JunEyfOj6KsmATfS2rvwZ78IR+Rf4IuCYmXG+x2jpoQE5zSMD6jHlce0aVKITaXTUTs4LCFb0vGH
3OjwDTgbOPOEfnuYBk124eBav4sRvdMIQgr2j3wi3TMPSiuLehTAD8b3hsPEqvrUz/awK3Xnfzdz
mD6XbQDwqKcCAdRykF5GR9Zo6Oj+QhuNqp0vKjQWO6gKvvqB1e3TIs0+wDS1ghcQfFueZ4Dud8zu
vN9V2EArT9fuqzEhfj6reRj5kF1JGFgPe1z1m/M0NllM0f79Abny4Z0zqhQK5YHXf3UnQnfdoNn0
UConqB/stOtfglY8eW7aQ/0OZMfAsOaBlKBeQ/MGMhCjmyeV7OjeZ1b1iH+rEx0WbsxEJ3aBBEEo
z+Dt3XWwwA4gWvgAtXMUPGfQUGPm935s+mHeFcoZPlJmex/AH/WOc8+npB5ZHoleSZBdUltAzWqm
EEmFRnbvOZhJDhNkmAWwE0QxvMj3wEbknKXnVOTzQ9O16XtXT+mxbbv5DOtEGCwPZsIlkokDKog0
CfIWxamxdb73tOg/ZRMWUR9a4bu5m8K9V8zmGS6V5Du0lIMf4Sz0R7/B8rAyW/yw/MyOJyhhTTEu
AkHczmT6iZ5MnFqDjEPi1fOuE274MLr4CyNPhMPbvtDhu2qqIz0HX/02E3HxP86uq7lOHAr/ImYQ
Xa9wm8G9xHFemCTe0IQoQqL8+v1unrxac5nxYzy76KofnfMVlfF9X0FuuPfcxGXdo5U5HDhiu4Eg
Q6tC9NY+wLRW7P26JD8HSJDs85qpl9HvghtlZhhUxvvTJAM/LjtS7rta+Xu/6KAu7DbjKfdlHzql
rAVUe1V1ZNXCbkBot0H1MEb4JGftc0nxmwtWcqiP28KMegMqtzN0Em8LA1VE2jnVHSctpF681r6z
A2A0IPAyhrVHDXVAJszcObXhv0uoykU5dmUX1qBTQnZhHmOrnZdvmcI0mZBXvnftAKbWqkiTEoKo
keGk/u0CWvSjs+BhKiCvcOq9KoVGVwGvj2IUdJcSKk9uQeVhXmwz4j1GsDVbtlta2GJ7YKdhGZje
Acbq0O6mHiR1o1bAsiUImn6/1AAsxhDAd+xja2fWjlZWtXMF/tdcoGZvBFjURcXTCHkbdjAL2zr6
cKPdeXBvAMjZVj8Lv2wqsH4X9kNkZZ14FYdvZVCLY2c2+as30/YXtnUT0T7rIuoIFEfnDPTiQ4vU
oXfoOfHCfK6CNIJ3YnPHIIoBNzIyQVegGaHYVrYYm0jIwlwij3C/juqu4g+qAEtt77mVYCG1PLKD
Zvj0jbmqvlHUxJrvgf5+DITwjmXJjSek2SF2MVum6UalR1oYqbmOeGN5n/4wJjbFaYtSflTZ3XIH
4ZEA3l4E7s7YGi6srAAmxEnjsPIKmpjByV0kdPumdu7HOOUCyjoBDINuxxHnEyzPFv/E/LqQd625
yJCnoiJ7AVWXn/nZO6VbAhux/mIoAgMo1Ta7vmxrjmcRsdpIdv78MHMFkXg++QxRnCr4n8tX2Nr9
eP77hxDRltAnFV0zASVh36VZgTiFF2+Tx9qNGPTz5I2t+2fWQZsWgp4tTGV/TXtU2Kj8YaT1E0Hk
hX27xV1ai1O0xAqqg1IMDhIrkyrAbPcPWdVvSQWuBHS68gxyD2ZXBpDKKr0iOHSlfa0MFLx6z8uR
vhFXxuLeOem4USBfmRK9OEAG5GqaqWuTrnqCCQgYFHfM3RJrXAm4dCNOOGbYZ3hZk5iAEv0JEN7F
gwNjU6cZ4CUIkshGFm2tE9Z/11VWStQDaoYHeIZ0PMA3svoha/X8pVXrahE2suh1BvYjT2rL3Xej
GA+k7/0Q1MEtdPVK9RbQo/92YPCVaodqapJiUmmcW30NkbS8/QYlBhA5cf5cj4In84CcDCqV15zZ
2ald1LCvqzG7q1BIvOWy2HojrkybnmHHNAFQApZWknfGXefjtiNLGZbB8GK4xkbB2vqbYfjk4aJn
z41edMjkkz7pcQE+QVTLh6BFl/aQ0ECybqnVqKB8ioRazmQ/RxAyp2/dlFpPduVTN4QRvPw5eI0H
Sq0389ue4w2XBaJ+dHK8unakmu2fNQ0C0JxsiL+Ffds7ddjPfhMF0PiA2Qs4hzy18GC1neCFebNM
I4dy9yozHfHaCmcedvCCaR24ZYCSFYK6ZCKYcKnYIycjgZSwU34vDTI9uOTMGYG3oRFajGS7UkzT
95Z2gbk3+jp4BeRg3rfKS/emPRkhgZrmT+Bdgh9kgX3D0ehY/y2wwa2IiD/MTzB6HnYzIHJIK5rd
nqvSP4m2cG6UYjypeNbeSQZ5YGOqOzeyIFE1gYEzoN4FCcUu5L1F8dMbE1ypXPbGa24uRhm23BiO
wm1YVDgZytggroIA0WY8fQBXKMWQe8MLRCTIs9EFY2haLZ4QQXk/+K1zskxJIwbK5LuNMnN26Hgx
Hnw4RT5Njgn4WGn2p9riiJygxDGi9HEDKim8kSFPGSNBSq8AqEQuA95tYYCHWGgOrToUXQAYjlh8
a7fIsr7vwQABLRPqyqlRGMc6tfIwqFzjZnD7btebY/NWqSU/LHPR3812nR+kT/ihEsbPqsubQ+7Z
qQtZkqkqw37pUCz3LRFRqN4D3EqzMoSRqX1vLNjLEkzY7xXpA5hIkMK/J1Augk1aPwV3srccFrbQ
V7udAR33o4a0GDgEcQnybt0tCG091PQnfi3yjgMe4OCAjpRooPmWBSN5WYzaunLTDOdbNYPP994U
wo2FBZcUOHN1yIaXvnSijvL0+wyVnjCoBydyAqeLDBgX7YyWErxSaGaCxehQtD/OJ4YnwrMl6Hiq
csvfW8Cvxj1tSGJBAeYw1JVI8qJhTybwfweAzIorrConMmgjTrndsShPnfLOH6cs8kCEj/GskyGw
Le3OdVv/BoJL1hF6OuDBFYZzN3lByg8z/utksLIlsgwXejOtjTiGT87JG80+UrQqv8PTBHTnIG33
wwQvbFtm9gPH/MIE0rrrRizTcJgFXAaZ2XpJhvv/Op9SsLkgPfO7bpVzU5vSRLEMubRK9N4bUpTl
ae6b8lzpIXMY9NNwa4ncuKUzAAYHP62LXyX0XY4VYs9vhj/+cZqxAmWY4l3TKz+ynJEceDq1N8Ug
p29zQNldQ/AEibJxaZ4M2M5DtFEKPFBGpO1PLlS3YEoEgfmwtZvA3YsAkkxNQAZ4idvDzpw7nMSM
pS+yTBVqzcwaISBpEBwklLTvkGOrUBSiTnUCkrKzdxIvteeGNyizlCgYd1CWKZtnRJ5LD+EayMCE
UDtQ18xc5u8ZNfFv6jhQqglocWvULv7NAEMposYqESaqdJyBBRGU42jMGMoXpj+RX5fvtpWjXpdW
CtzKVUBIjrFx/pmo2NjgXbKRRU2zEWCstXD++4eYr1iwHlNiqLgDbQyPTPDkrVrFik4vQTZt1RFW
AjK9OIoqTi/6DoEfq8dHd1gS0gyPl4dohShh64XRnCnqDhLpfe+hvy5OIvSigwivQCd589qw29kP
S+zHxpHvn/L4dIYzv04bYP21bmkBM+8gSd0ojyfewIBEe6mdrQh2JWTSBSXnshfwPELhZR7Mp3xI
H1Ru37Da+3N50FaCWL2uiX1tnZMybWIZ7OhJFqWEPJbtcGZxhnU/vlHwLS83tTZGWvCHK4gihMUY
wQ5W7OZ+yXaQVgsOl7++8qJwtOBvTqHVQ1MTAis5iwmxdya1HwZrPi7Nr67eYnKtDZcW/zFgugiH
ZBPk5Z2r1ql5iDzba2/Nd105PlY2v8+YaL4WLevScBUee7jalzwJcGm+DYVnvWZ9w3adwNV6edRW
+qM7m/HRyyncWniCs+sxoObNYNBXbg3Huq/gktg9edkW5et8jnwSRtraFgFYpm6LjM0xxQts9hGg
tRkUXH4X/RaGaa2F88L7cIIR4S6mM6ZTDLeQeMrqUz6xkzDKR8K2aMgrq0zXMiUmo7YChj9pK0Bq
oRJnjXGOijZEg4BC/XZ5Uv6KtXw2VNpOKUlt2F1dQOzhu/29u12eq3gsUa8O5ffpp7iL6RsCZPPH
5dZWyma64FlPYWncg+yYiOUMRqR9w43QUSQ4zFXGY1Jl3X4swVoOWakM0L6Mot8gY6ycCLpWWVuW
Fu7azkcEwePCs09uVf6+3KuVY1PXKCOZbUEjd/TiIv9u0/M2fUX8tXGSrX38vJs+LDQkpO2xk4sX
W3x+Lmb+zyxJFWZd+rXbRNck65VKe0tVfiwcfziSwPZOI+QWNqrgK2vYOm+fD79+tHmmjBx66JXv
tUe4EFX3uWsgKdUsbQLRwOKfuvC3Ej0rq0tXHOMIjCQqgl7s1WnYqN9zI/BMmkFSzSO7gCqD0UWK
ffGK+RsZfOha5k150IwoHBWwgwmRqc7fLADcfl5eUyvny1+iz4evN7Qeyrx0pjh33mcCKeYFuh+Q
jqLNlj7Ayob4a5j6oYWqCEba8gmvnqD6Uzv2T2dSD5d//NpEaPdjME/IVZodyqddGTkQ10I+/EHS
BcWb6hmIlp2vUkicsn8uN7c2VtpFOfhBh5eXOcUSiCWfgeyCcgkFgRRmmofLTawMli4TNs6goyB4
n2PP9BDhF8UOxSaycfeu1fB0gas5qG3pZjZPlOPIfbrMbiRULyBDOTm3SyagJdbR5tASy/sG/LZZ
7QK8UuzQFUZ+y4HcPdVcuQzvp6x/HSBsdJWmDU9EKcrv0h35u8GCr/lk2f8TB4JOlOkLwpKFmgUA
R9DFZHTYGOaV4+IvWvnDmjSR58whlc6Ts7lqhkoG4Othn0NAvSFXTbtlGrQSiegeeCpPIbkFQmNS
5+TgufyI1Go0yewWGnwQ/YCKlltsleLXVo62OF1eDRD5wi0u3O8dJJdhUnR5Sa5cDLoqUKsAzJ79
c5JWlVe86V4mi55UkL9f/vzK79ZFgRaTeFM5FagVFw4gcMGzZYo/lz+9wrexdUmgwPVFUM8QVrTO
dasMdNUIZsdsz41CnJDbKaB7Cwr4VCO/6fA53bfV5J4uN75yWOiCb6ZdB6qf8OF6PFczctBL4WFy
X5LZDOty2Qh01lbYufUPC7knjeoLt24TSAdFfGrm0FJXNTf2DB4PPKjjYkvBcGUZ6CJ8qGykpFjw
EF2Uu7PLx85ZDix/ujxYax8/L44P3QikvdR2GWA/VpWM0s4rQhjLPs7LFuX/05vCsvTZmFHnhhki
kwkJXA8oNqrukJKDnYZj2ruidY55K/u9lYH9PfTTt8u9+nRpo1Ftcjq786wxgHLl2JIfos7eSeHs
Ln/60wHDp89//zBg+GxTO+BFwiGg+WVaUFaHmH9978m5OV5uYe3Ha1MC2Wu/ZUVuJTlFAk0aPnKe
y/Plb396/OLX2//99RyJ596cA5KMhkKtodyNlcigdD6BqOMhuRqQjUT/2jBpj46MdHYGH/UeCuGk
QN2WwmrJq0foMoutYHBtnLQYZIAAVUA8Y0wGt3jx5/TQp9MXh0k70ulcgEZClgln0/sydWE1vQVA
CEtxk0Hx+/JUrIzQ/073ATYPnJok8W2k/VEaPieT6+5qKL4msWNZ+gnvG4WDOjiayA3PB79NlQ2g
xKw5kYbj5dwItlXKWuvMeb192BXC7FB2CGonqafU/zb6MjumjkhjiDtnr5fH6/M7Bb3RNrVr1e3A
ZqS+i9HMrkwC8bY6d9RrlVXzEagkGplQQrqqeie7mqq8jhZD1G+XGz+38b83NNrWdn1aNBDFaSlg
AdDkQ/I0WYQLN0+SPxYN2cCprexNXfasJIU1w3WLJNR3vWPfpPMe3hn5DgRLsld+3r9CLiP/53KH
PqeHoUfaSZCZNGvguwYzgmB0n8CKbeOFzNljQAoRu+UyvxCk5WfaFwlVswnNRunXZsgq6j8wlHi3
UrhrK0c7KAJWZUa5BF3iGgpZNmPn5hAbHjc22dqYamdENQx13xFFEmb/MQwZgXwJQlAXSu8nMPX7
y2O5csXpAl+sHMwKfjdTQnh5j6qAcQUVMdTn3KMLuXmQxI9Ood6mGmmJyw1+PmZEl/wqPTF3WS9J
EuBU2pc8SFEu6OqwbOSWUMdaE1pSoh7roKauWpJgPpWAvaT3S/Z0+dd/PifQG//vWbFw6fpLa0yw
qvL2fjUegDaD+0zzU3h837nK2wifP9+zRJf/Ii68FxnwO4lAOqipw1lMR3Pmu37+frkja2N0/vuH
Q88zrRlrNzOTITeezDTf1QZ7E2yLJPT3Uv7/oUN0oS/gtR0jWM5pFFVA6HeR88mufQ9Mt3SGshWD
I1hWV4mtLPva8OWY4Yp1y1u38ogIqWibI7RXtyQV1jqrnRfjPDpL7pEq8auhD4En29tlY4VT037p
zoUu2n9HE9Wz2jNgAJ2UTEUwkNo3DrgzeA/Lmt+OBhBll2ft87CB6GJhg81Zxt0UBw4YRFwCITSU
U767/PG1NacFDqOSqCQa6ZIgHR2Jc+qzFSf4V4C43m5cEyu/X5cIo1VGfdKYSyJYtQOlZ4db/Uun
JdG1wTrLMXwIs5jJKOXeLYETUy+4dfcTiqbFllP2ykLSHQ6dzvB4Y89L0s9dBCRlCn8re2uVrlxr
EGb/7yoq7K4STif6hCxZH8sAhj5AaPQGyt+qoJAdm4sDtQd/bxQuO0K+wN3RoBnCcYB1qlzcrz0T
8Lb57++wZedmiudm0rTfqI0qHjka3hbAam0Iz0vjw8EDHDgyhw2iEVGdWSgsJM6zO2yki1eOZ509
CHurBcL1HL98rJa92yIbNsk6gHW520dyoj5EVSbytf2iV4xG4J6dts7nJADKEdXuwgaMRTbwRTMj
rwSo9PK2XNkzer2bFgWQaEPqxQtVZphKB9Ii1NnYkGuzoR1cfVmyoRjhTRyQCnHa2+C5Ieu/FlkT
nbstgC13nADBRSmhVEr5UUrrCoIYGxPgn0+mTy4Znao1ZFU7u4MHHwHfNf4Ze5myyOkRi0bwGZz3
HfDaP9wJzobQRCPFARDbwNlZTpYnwp5kBehHf5buG3L3MJJUxu3glfDGtAs78iHoeueAaRpOpQH3
42BsnZ0xKTggl64QN4Dc5rshZ82V5XvyBGqld6h9h1znnZx/SmtJv6diXJ7gjA6wDG3MRDFEOZkx
0lNeBgEAVda0G3xB4eXgNPMrh9cJODCdc1rgxBQtddsBz1348lkttNt7o7R+gbtZPom2bePZaNpH
SPQvUQcP2ivblqDZKVv1Vxlz/b3iC9DcPtBYFjDVJ+JDni/0akbjpvX9SJqA4jKDycM4QWth7+aV
DZq5wY+iyXGg9Gnexshq2T+RfPKzHWNjJWHZqLbohytXjc6BCybgwZoZmAeAXmUIMXcPkGnI9C9V
WUaqExuZ/pWto/Pg+pn0xG3dKREeiiydAgKc1WojibbWBy0UrHPZQVUBH68UjuX6x5y/+xlMy9wt
qey1X69dB3iglU1HECnDf/UMPGnvW8gUbGz8tY+f//7hGM5BCSXjAoOyoVLmnkGGLWoNmDh86czS
GWplQ0TlIPmQuGnvhotpfs+n6erytz9Xk0NSTjuzPBMacQzQmSQtfKRmwOhY7uEktXwjIJXkUOJc
jIh3dfDAbN8FjUVMJzMo+al3QLoIu96HgaMCNn0qSvsGQrvgRI89vxuMJYgUYcEJzmjWTQBJ9qvW
p9auoEC9h0XKjY2xX7ml/kr6fBj72YOURc88CQ/pDMSExnvNyHC9MKZC328hCZNvWeqtHO9/D84P
Lfmu65qTDWq7SdHhkg63FQ3mCDmz3eXJWGlAZ7/lko5GN81zwjIFEw4C25m+T723Et44W2LLK23Y
2j4IjNbK8MSHwYDsEOt8YyY9QuJxY6muff389w9D1LRBUU44PeMeF2tB8lNnXi/ZFp175ev/4+9R
KH0YIzxZjfbZscWun34yGWxEBisnkM7dyxqrgcrpeEZfD9EEzkXm3iqkp1Gi2mhh7edrQ0+tFCyV
YKgS6agQDrC7MX0czXqj2LH2dW3o/cWERtw8BrGDm9Htrw12a46/v7YwtfOtGW1SN6AkJC5Au8y1
Z2j9NwOAlltCFWuDr70pK+LZHHbGJIHVZghnT8gBgI5Tlyf3S+opqANo5xxEqlKxFDPO//EHab8b
zllC5YsTq+WWyFDkPg5S5Jb85tQCxoXK9ACmgLn1Ul0bHu0xOcxdDt1S4iSQb5DHYiDigLcxh80z
YOkU5hobEf/KGtLVGEAPLRHxjCRR/M03f7tmPC9b4evKOa1rMXSIqpDNRJRSF/kP17eSxrGuug45
RCRm8mbLMmKtC1og4eFJ3BXtAgAoMMNXHSXZq/Q9fqxrPpQb8/1pxQ+FH20jLyNpvFbgYYS75TQt
MkESC6VFCcyGAefOoDN+GHILArqS7SZ/+RMfzlQBUmwBDgo0oQzi/5hxDVNYdMsy3xMqQGGFT11E
VD4A3ezuHchd7l05bd2uKyvP1na+ZRYTqRBig3Jspo9ekC1x56f29SA68xSUY7px9Z2/98njQ0fY
KOa3nTkjy2ggDRx2NvlVzf5GjLOyJHR8DRY0LNFNmLI4DTkOvIDoXl6d450vad5gPWiDBJxjndkG
XmbNclMN74YSoTnfViDlXj5+VyZBp1GBZpymdukQlP/VD0/V9W1bM2PvTlPwu2jp1g24Mk66pBox
STcWE/JhrGfVnvEZasZt5yaOYW0lyNea0E7KRnQSHgjoSdO8F2Ww66wszIti/7Vx0o5JXgw8M5sa
0UdXxKnyX5sxO2TcLvY1UM4bm3+lCzo5Cm83zp0ehN7eB7CJ3ElxVmffCs9W9oFOilqYm3t4f9O4
7NWBOPkDnfmvy6PzeXGC6BB50JSdfKoRIDQ5iCYEgpOnpuYgWfv0IRuF/4PleX1FQG06VA0swi+3
ujZc2llpGBMZmnGgMRvLW6vsYCWx3Jmie7n8+ZWtocuCyUxAdQ2guUR6u4DlD0bdvo1lWYXuxt5b
+/3a3ua9YLzxiJUgoz7vpgHqqhZ87CNwDIyNJlb6oIN/OeugjZB1QSxadeUZzR/ZBdHs06PJAZy9
PE4r3fifu7VpmNMCv+SE1y4BsQpE8oJNYpfV2dbeXuuGtrepPy2laeVp3HQwGpzrUJEyzJE5HOYt
HNRKDKEDeyEbAEQsUAsxJxDXWMyd6V2ny9OZ3sXk85dGSkf4zgxEO2mhDbqAXsnNK56xez4GGyHW
Shd06+Egq6BYEXRzYoJX/miy0Ts0fVU8ilpWYKdDqdeo/er1cl9WAhUd8FuZwD91HFbjUC99tAI7
Ahg6C9N2+e4p0Pkg5vBnaIaN/NBaz7SdvkwlMya42ie04GkCoCZ8S6Qx7yEsVfZhBqzfC6sI+eJj
WUcAAzPLKrcpEU9yu44KYt1OynpxbPvx8th9upyJrYMMDD8Fjnk0oE7Q/fKQ3uQ+WIk522XWF+He
OpRgUaqv0qV3YmDR6E44bX8LPJx54MzfsjX+dE7QCe30grSsMplK7Zjj2Vn4t4F3ZS3OPjcCpCU3
Hp5rbWhvtzQD8qY2XTtWuUS6c6qqcQev6erxr+pCo2Dip5RhbaDMPz3I0CPrvxkGOHiCGwtFwaRv
m1iiOkWVd2OMYqMza7OuHWIMHlpeZVo0Dnqri1JGM+QvAqAuVD8fZ8jVHb+2urRQBYVZD8LMthXL
bqHQEEmf58C4B8uxuDaDLdj35zNj6egAr/bg8zIJOx4zdw7bs+Wm4bybg3+UY/fql/3hcmc+nxNL
NwcDpm9WclHwTGvlP5YJy7aq/Dkq8fNrnz9378MDaDZaR/o5kv6tDdlRpJ1hP1aQ98sfP++E/z08
iKVjA3jeVbKHFW8Cv9C4avKTkW29adaG5fz3D7+7g9JO45oYfjMf3iBMM58FKt9QyNiqma01oO3u
QOUdpD2EicI/Dc32cRBQRvI38qprH9e2tUftxitdG1iW7NYaq5uOOwdmVNHlYV9bmto2nnOVl5A+
byCqV8uTNeMunJa2uSYo2u5sxEOHoCk2yY6f72pLr/SXMjeryXIDVP3Gd2FZ11YJ3Sn07s1Pl60s
0Foj2pZGYhjaJv7U42UJkaDZpGEOZ2jwXH+7g/8lZpOll/xFMHSDANMcCRN6Syr1zAuyEZiszLde
8odSo+s2vqRgNnlhBYR0BZDX4j5dnu/PsxjE0ov9s0WYyYkyEyMvXgDKreBwLY9ZYL4D+hj1jMSA
texTOv+aGd9fbnRlRnQIAC2qMoNSB7B67i/Q0Xd54EPri50s9+VyA58Dc9Cr82B+2OIWDFiZA0nZ
2Fg4nJ8NlZ1GPJ6evY7K26BU/RNfDBKbrW0DmOiZzxNfEKg0lvnNhOXhvZxMviGQ/Gmsh5+iHQYj
hUIWENwdMEhT5Dr9voDAI3TlQ9dabkj6j6S7y51eG1XtYPBZAS908JNiWy1QW6k8aLINL+k8vqZ+
u+XIsNaIdj5A+coFIUaQeJDFDLEPw6N35di7R19M9W7wjKHb6M7autdu/LxjVlBMrZmQFLT+gajd
bGdvljt85QGMedGOBSF8YXUmIXHbmH3oB3P6zrmXQRu7r39fnpHzFH9yh+kF4CEdmllKbsd90733
QZG0Jt2Igj9NGhBLL/oafeXLvK1TvE0nGGdBGGCx8HSc5J0PzjhpgkRV6h9bVfeXu7JyL+jKp15t
g8mXAhOUq1cfthSWnKAUdifsdk/816+1cV5zHzaty5mBQnBF49GfYQkJOS5ShJb3pxhp6EB28nIr
K+tKt+kafQgtcmRP49JZrqANz0JEd680RV30cgN/2XufTbu24+Fg1iGf4wLhNE2wGc1baG2XwuIv
eZovLcS2DSccbAlnZg4wVDhUPL+TkOe+h+p4C4VcvDv3s9u5cTPneLWl3H2inuf24bRUEHLxJQwf
acrKyJu9/MR9WiRybrMvpbpAZzsvuQ/TAM1haF2owYxLUt6AK7ODzt/Gnl7ZEHqhcPQkkvamsmI6
e/KuqEh5EHlZbJy0a1/X4tGgHMhIpwKqzDl1rgbpj7eB1aUbO2Dl5NOr/U7dtr0wpyFppvo6mKEi
KfzsJsvJs026dmPtrHRBr/qnitajgAp6EjA5QOXG8SJPlFs3xNrS147Uap6g+znZgKta9CoL0mde
WvBTli+XF/5fxtBnC187UvupLAxLTSZ4zFAk7Fid7wrXag4Q5/tD+qw4GFVLDtUZPtaUzL7KOQSM
nCk1jnTq3iunSHcZtGtOtFb9g0tbiLXMqdo4MVfuYT0/bFZN5eZNPwEcpBIPNukhPO2f68l5CFKI
BFZlv+Mjos/LY7Ey1LokLG0A9xX+3CSNQFGm9N7HGtI1/hbEdGUxeudmP+zRbi6U0bqWGeNRfJ3x
bzP95o01xKC+BGDEIXBeoB8aIKAeeD5Z7DioFfvpNQOPxTR4sT2yTYXktU5oAYsqJJNqHEVSG9de
2TyY5Jqx8ujLrd20cmn9r7YMOcvCYh5E7Of5JL0nP/CjAlJhdl6D/qyOl6d6rRvarpIClkYG6HFx
IUuO5x6J0asspEzFfj9v3I1r60nbWm5hA0eQTgK0FnUvbHE0KT/wujpc7sPKuaMXmK1AjkEB+Hqs
lIswvEoEREAvf3plEvT6Mg8WqIwRkD1hV7kTlfvbE0ET9ob6B/RTFsEG4uVyQ2v3ri73PxvQ0lUF
aJjWj+H7dPDiw3QljwRaJ+Hwy3t2nry77N68ThPr9MRu8pfi1+WGV+ZGLzuLRRpq5mjXqJ9B2IHq
Vr8Lio3E19rMnBv9sBELy58qvxEyyWT5Vo3uGzH41y4bvTwKCeaMZzZSLL2v7haveAy8eqsUvzYm
2t6uigbmbDl0huCtUe9zQv6wpT1gA8r95UFf2XV6UbRE4TgoobYduwPzbsvUXh7NqoL+MeRuoUrs
bbl0rbWj7W6loEsIBZQO7mtVQhm5Luc2Vo594LmxkTxYGyttb5u1XVvmXGIeIIzq1PW33oa8cGlt
lcHX7mW9eEkBCWe25IgqHPUdanOx4f9xx/KAkt9tV087w4KxiCfjEbp5kZc34RTAtAVaxANEgX0b
Eo1FBXEz+2uHjV7wzAoTxhN0apOsGuPes49wrN5YFStDqUuCERhl2A1FhKO87I679b2ZGXtIGf+8
vOjWPn/++4fNmDnZ6AgJYAmH83PkE/tlrmH4l9dbS2HlsNTVv0A3dawprbHb5ztPXSOpeqJ2eiBQ
NHWMbPe1Xmh7M+tVGrAGxPiZy3du0qSzl7t5ADDz8vdXjizd9k+l0JUDUQVxeNkdbAgNutBBvvzp
tXSVLvvVIGu+dEsvIU7q/ca5mNTUeMlsGxJ8stp3w/xgZ8MztKMPTd1/CSCIn65tUDdLFTgQZp0E
S7P3SXY9i/rkOVvB3Mp46bpfZZnVdYoHXdJy9wgrMQlxSCk3Rmxlyer8DRhD2wv8P2Uyl68ceoWe
/9tSGxt5JQmhkzayqioG4eHiq9oRFbiZtcUvXPUghtCF/BbOkN+Zoze+2J2iO/hhTBvtfs4hIpYO
llUE9Nd86c/iyDBE6++K4dYLRmSPQTMwycF2ltuiZXGDpMHQ3JH0i7k8XdNsNsjA+Nh2iTEJ1NDT
sO2ihal9fdZrXcIMYOrL63zlHNDhXYUf2CxfeJOIyTdfMr/Jdso17N+8hmDpUmZGRHgnvrhEtPNg
SZEHAwiwTZYRdPoi8rIhDMSyMVlrC9D675nZWciqzeevD9Nr6TRRhmwb3QzxPXzlkyenrmYmW2jm
8QxXG65n96ehfBOi91BLhAcZzA6WOt+YkLVeaEcAA9ndmmqcO6NF9zzloSuLvcu2zO1WjgAd3FBA
ZRqiSQVPwIi/MofpUNnWRv1g7dPn9/CHO8vOeg8jadcJRZpJ8eZN+cUGqnxl//8PxlCQycsZzkWI
3nsH+DPsTMsL8VSBoMxiPHTKN46w6nD3gR98MbDU1czcFMX5sUCGhDDDhv+Z/COKkoWwd7Q2rq+V
JaUDGFJg0rg1dXDKG2ps8ObA/JsB0PnUszdaWFlMOqgS2usedIPImLTWYwdqVEohULtsfHwlz6Gj
Kt2lCerKFnVi8B8TTLd8V0aOA0OR/sUH4T2wNnbE2rrS9rVkKhA9o2gHRhxzz64Cz95I5P1d9p/s
aksLuo3CnsyB4/VAHTnsAC0qI5rbdkIpyeH+0BE7TCHlfeN3PkQE6ZAe4A7pvHa0H/7l7EqW6+S5
7RNRJYRoNAVO7y6xHceZUF860QkkevH0d52MfPmNqfIwThU66rakvVcDHanRA5lXwiS5FTKsbEn/
lnkCq5sRqrAjBDceodXuvHJor3wxVdnd9KTpz4WW1Y46Pok0nEh39Ygr/jhAFUnzonxGErZ9+Di0
r83PIpK0tevnSEb1l6QoTZiKdA/5nShh46vfehe3sP0Q2enPXViXmmnD7GRyMrOENjmPmsTdye4o
oTHycVdWTqmlZlqgEc9lkoJ4Y5+p31w0CjUTC2JR3qqabpxOK+vsf+SJesvrrQqNdO1rl+5VtgXz
Wfv11/3/JjD6XdPno6v6C7S1HfIHrrWAYpQhRZ5u62Rd++3XAPCmCcFZ0s1jNl5yDgYgVOe/dbDt
+dzgX9t88+1slraabIObcO8YGBDmeWhnUxWCjzmECWO3RZU9fdzUu/EK0irXEXzTFO1GTsYgR2GG
shj4XZiiih302zagQ+8GXHx+ORENnINGBdrmRNrvHaxf/AyGR614dIItsYx3Tyo0sZgIACZqAckz
yN10U38YnOKgaXbylIQEAKti24IpU5pPD4nzqXs3WlxMT9qoMndGJzkLn97a+XSom3SHrMUGCuTd
lYXPL+5swoIjHpTaAan2u107W69ew18/N9uLwM6KZh7a3gbUKniBanPkBcNObeGr1pbSIrJPxNKZ
8Elwllm5h13vq6PFPkAqeOP0e7/yj4FZhNcACrMumCsQBHbAkAZAKb9vlWYxS+xh1+c1uU/g9Lpj
Sd2frUEh6d9K6+ChBnyEnMocz95E4k8N5LLiUIMg4hOFOeI6jatKuaFIzV0lpflkA4urnWyJP9vK
8c+DhjmY6g18Mlz51JKtl+nKtllmasY+yyFlkwGazvDC6W2vhwkIvYO12x4soS+mhumSqcxjVfHf
H4/Z+w98SpYZnJ662gYh7Dp/drLH+3IHX699qr1fqNe24ezk3/oERbgse5pqa6sytrKdlnD1BDeM
TNpX3+G+tIAPGqfTkDXlZ0I1+nRt9U38TMGYD4QEOqhLymNupd88Rr/bOTlI3sNBYDJbmZeVSLpU
d28du3bKoUSYc5O/CUl+cCPvIUtwCSxnC0717rGJzizCAyxK/aCuuLo4XlFHWOLmF4UTD0zJjP0D
/OHhtkDq5WVjOfyjC//PVRDNLQJGrolvSyjnXNLWKn/6o2igTOl5jhuNokj7U14meYTLmrLOI6Rb
nx1Pti+WstwTyOTZjZvZ8iutr6cjbOHLR8Zl62DIh+yYq2z8yfMgf4GtX6BCmDKKl2Boqxs7lWzH
LFvTuOtJ8aUKeBtZJaW3zFUWlClU3487f/CLErDab1n5C1XOm5bMIG0U9vxdJTnm1fWbH4Eu29AB
jOWXPUO5JUwgmdCAhJQ330Rd8GOOo2rXAnV30+sWQvIgr7W/MhN0h6FPRdR4yGb4GiKZyVQEoee0
wZ4YYb9Q1qawxwbFxaNZehmL1D5M1jROETRbrBcXd4497aGk4cOV7ZRa7tdEwmdDWnV5DJioxpOb
WpUdEjl0+7kpf1c5nPZGYVm3WYr7PLC1Es4+GY0r3vW7/OpVPSZOVKXw77YGiC/kU0D3ST+oJ9jT
yGFnBuXASCCb/4gqZ69O6jdf4I6CRwLAoaUrTBE5yme/YSDyJ/Uo/KBgZkhjV0kBOJvn2oiOwNvD
tcVzv1WA0u3hBticmanG/Tw0KGwSCKw9E4hHqJBKC7MeJI4Arb2FLklSDLg2s26KytHtJYpvLtsh
YZLeVzN01JOCtP5No4YhHK52Ij5AjrAcyvToQ5KuzfYqGCuK/ovpv2AEbx3O3wE8PJHzg9rwQI+Q
mYf7x+wk0AriuXxms/Rf3H7QqHJ7Cfj2VAQnoOjZ0TGBO4JeAeoZpIUwCBZAoBCXmFvzS0xldVYB
Tw+lW6evFSqd7jE1hicRHcUE8YbEAi6sd60ecqsmCGubyCfmp4qElmXq28Yv8jsiA7FD6q2MSAtz
7o5r96fhLN9NAejpYeOz4JTPkMMv6iCFYciYzQ8BlwaCdbS9Y6Nb38PAhH7NnRzujh0sJ3fpQDwW
slKkQwy7rs6GRJUouygHzvvx4528FmEX5zKXjjJM8vbiGyjw6q8udTcSHCtBb5k+1YlGMjBtugun
1gtR8g8weKcgnY9SbqpDv/togxTf4qRNIOdiauaXF5Fj0DRUIH9WQNCHPaXpmQLj9VDmaR2Pjd0l
kQ82Nt8LYPx+wk3SpKHVQKc5dCxN/6ZMiCdQhHMV9sAE1XCF9/DiC2QNkYRPjfQyKzvzxsDLNGgv
Hh1MVBf1EPHC3/j42kAs7uopBMuxa1CHpgRaC5VOLmMm79O5fypdfpiTYYwGKAB83JO1mV3c2qvR
9OD8zCh6g/ZvIZcR6GOW3nViS05r5Ta6TLOi8lZjheP1H5DhqBM4H8B+ZZcLvgWjWOvB4poO2d7M
M51uL6bxgzM0PpWOYE3lPYP6XP9FcC4OHw/VWk8Wp/IEa1XLz1LUXKgnQo8F/yV+flfzLcz8WkcW
xzBsmnLKpe6Am273E7SHjfe7EfAQ3XoYrMSHJYWsox5hcgDwfKKFGyZz973ti40H5srgLLOrfjP7
SCAwfUlN98gSAIIFi8iwJbW/MjZL6lhjOIc9GLfPbWF6GIUKJ3JNhauGuh1ou2UMtNbK4hGewUGv
JPUIRNHsnXxCv4hMPMih/VPAjebjRbQyB8vcKhS5Daw7AbkV/tjcmEBk9/MktgC9K4+JZV51Sj2Z
atDPLl55GHwvHPzvPS93rGdhXQ0oFKZ7QT47WtcuvrlyFzBR5VdpjEsJ71awgX33DHXdqCo3avb/
fvU799JlmlXOneyATu4u7JAcsuP0WJ+7+/HWPuaxFfnREMGbbW9uvH15bM76nhyhC3YEJHv3uala
7HdnBuwzmbGkBzcLM+sv458SfCLL1OuAK0rXJj1UDbL+Scg+i+G4+1VDPsnz+dYpsrbQFpcBiHn1
VatLAt+LcQexzC+abYkKrBxQy4znBLfNIg0YP0u4HiduFffJhCzrFHbsdYKEQdE0G0fhSlRZZj9J
H0hLBcOVvMLPvROU8A1vn5JZbORuVzb8MvGpR0sVYwCWRJ1GysALmd2bVoXNIDcyq2sduDb8do84
rYLlvAuNzatXR5K0EA/Tz7WfbKTxV2Z5KcRuabsYU+nMF1/1t0B/7Rxcwj9e/iuP0H9+rW9+Ostl
J5xsrCBe/o3qG5V5l4TARXp+muEW/3Eb/5b8O1v8X4rpTSNm8oYBioHXyo96GjInweJJ3Vug8ZM/
NqppTxCBKr/YScIj00O9rs8tsmvzyt+Z3CvuNcsbOHRofVNXqInX9RSY0EkrcZh7b4DIk1W4cWdV
L5ZD3I01+c8+453fvKRhwhZ1zhMBTl5Z2VXkDtmA62cF7X4g7sYMojQOzBBcF5PRkMA8stS5WiT2
GZ3CVqXNxsp6d3qg67s4q65JPq+qYJVcyBepb6TDQ+jWq/k8WelGE+/uDjSxWLzM8rLedK66+Pp7
h7cZgds7mI7SV/uPp39tdywirEWgOwV8mX22GdIEQChZ1Owr8smk99L/xOROlmiCC1U9i5M3eH9B
A495K56ppTcCyFoPFlG2yJlH6hYipDoBA8FT5amanZ0UjYw/HqKVWLsUyEdOIjNAxHcApdJHS6NU
B3W575h9Nx4s8dWUc3y1/N3Y82utXf/+ZjsGbsls2F/45zp3/2vFeJ4BXfJHNcadI5GzSf4qm2xM
/kroWrqjJDzH07xuu0tZVt+8oLvV0/D740FbmRWyWLiFTWibZDkwZE1NQj1Vv2liR2oyyUYMeHfz
XW3r//84kYAh0eU39FwkL1o+QBL6xEEzqYZiP5efPMGXBHYKycMOPFAgcLLszp7p2eR6Y4DWfv/i
zXS1QdSOguRQzj1xthjnR1KL5AWJ6Ho/TYBH9R1Jf308G2tBniweNp3vJqnbtxSO8fJLJ8l4k9LC
ualZPuyoryGR4QQ0PzaONZ9T4V69kZs/bGR6FzBixT1U3nkEo+f+qCpCdej1UD0ousE55tDLv3WR
pPvBW9rcQp9oy8/oulTeC/KLjT2owBaiwr7Tg4o7gFH6gEW1+Eanrx+PyrtrFOr11yv8m61mAeOK
nKWHqwc8hWdBvyu/+8khar8RvN/dyvj+Yiu7U1Javm7JOUNZJi5dSD9Noih3ua3ksUwTaGYlQRHJ
cdqyIlnr0eJEsrsqBcpuJGfhubfA2hw6K3kKxNY7/9/F43+mBD1a7OoqIA0IwL19ruTwtaurJ9pN
MO62i3Ngw5Wwg1NdFORuftKp1x0FVeVL7Y15hG/3oeWMzQ5a5J8jn3C+iABW0dUu64V9RtryNy2z
+35IRAQZmI24/+4ORWevUfPN8miL2rGQx/LPSsL/vQGr1godPkR9eZPgMv+5NbgIA3WeSzOBIH7x
0ypsxodBwcCpOXzu44vDvRBQ7TczRgiO73THDLzwqgBM5I7bW0vi3U2KQVoGlrKZHECVPNyBeMTK
3wM9gSgSN2pjj14H+70VtwgCTpLSYUjb+SzBjT13hQQSsuv4xgCtTPGS0B50neuOMwfhJ0B9mfMw
SWiIOkkIE/h4zD83x//DbYc7nu0U0HJJcsv6FrhNFU3wzjv1qescPzXTS367oC4UnYU7nQPrJpAw
oXQODd0q8v+zq3pnEpZMdjCTy6qHG/olnbMsA//Wqb7mFkTICg/wzX1bBfpnDVKiCQkrWQEb+sGj
Yd0kIJrVzVh/qwuf/kla4sUzSZu/flXgLqvAXd/IU7xfT8U9eRELlNf3JbQu2BmF9giqrCmozgV8
3SZ/35BZoNpgjlKXU6yr/mbw3dOnhn3JHxvz1mdNDtEpCR08wAIVP2NBQRo8n4qNxbPatUWEGJIi
hUhIx845p8Pj5DbTLav94OAZV4XME1NUeH0C07LG12FaIQVPHO+/j/u3svuWAgOoXQEvBp+xs6j8
PASANoPO5JYF48phtZQMqLKyKkZ9NYAaqq9OCxw7yapbx7e/ffzjV0LT/xgIzFlvETLkl0rdgwJ6
MLaINDzegkTsPtfCIr5WDWsDP/PgTFQW32c/SKKs5nvQT0loIK20/7iVf6mQ97bfIsbOXZ8kCiZq
57xrzkNpxZWGpU/SoBp5hPrUfdKfaP/D8QgE883OwM+uK36ANP2Sjxpilj/wyNt4nKxN2SIa58wN
KKAYYJcWdvEK/IADaaKkAReMpRto25UmlmoC4PcDOgBJvTMHtN23amQj6j0PNjqwEvCXggJa5oZ2
DnNAj+1Cy/uTFE6YgeDvecB9bEHu1rpwbfzNxaHEzV6VIy8vY95NVdQVKCYwWCboGH7Tn5LUs/kS
GkXhfGuxicHtwWqcqA6SejcolcQJaeQnF96SfeZ6AEjJytOXipZtGg6pND/r3GPPtajZl36aEPEt
btgc2Y7NfzPUjGGvNw9+HeddjTRkAEvZIrQS1G0iy+k9aL5dXxMQBbsU2tcbv3Nlo/vXv78Z78mt
M4e5ZjpPFYgx0HOR6QAlIvggmZ8fb8G1Gb3+/U0LlAg1VgMbz8k8QzFgnttDAGWVnQbbemPdrzwW
/MVt08DK0XNmMWKszV+7dot4TPV0JriiSFhMu2M80bLBom1ns/tcrxYnSyfEaCsKdhFLfGs3pPNr
ZjcjnnXVxm5bm5hFfNSFKYLUQy88qH8+zK7079WQ+XGeOlewnf6cJAI0lv//9ADojLskOJ7nBIrI
o2vtCCefnJZFxKvKEpoVk8ouKEUF7qOldNgYnFYdTD8eRDdsTMXKQbtUoxhsx9fQSswukJW8tMp9
Ai5n42q49unFK3T28jGDPsF0NmN3AwTgOc3qjbvJu7Uu3LoW89t1JW4mge+cW3eic5RkathZkCyF
UYOTHrhqnR2UcoIz5BGrv/Zg1Rsbfq3dxXwXMrNhqKSuqg7meewqFVZU7XjL4QsoR9CWuleSc4Bm
cGHZmKCVg8NbrINcZ5hzA7Ezt4I5Qj2OQPYAbxPmdESjEEHfN9LfgneuTNmSp+5MKbC7GNlzV6b3
o5C7SvCtm/JKR5ZE9X6qWJlSdCQrARDalf2ufxa7NGaxHELxO8hCdVc/THflTtzPDx8HmpU4sERW
z+B6ziSBNhkxzikzvn0Locxpx9NRQdCysQ4fN7M2bItzgMLFt22Q0LzgnkJOU1pXz1bhJBvZnLVO
LM4AqIqS0YLM/rnM4YlhkArLBDkNKjf7wTZbGcfr19656y0B1Xqy5rIH5PVi+4da3Ov0QVtPnxue
xa5xgJ5qYXCJujcvXkone/TSLQ3htV+92B2+GEvgvXz7bDyRwdySHxntSry6yo2a/cqqXYKMB6mS
zjXQ1bfcPIQp05CpMEh+ACwXOpt2ZivrZ0kgL4ifJJYNH0UxF1/ytgI4FhfoTw3+EmPsjLPf5xOq
FLQxYSP/kOmTF8EllLigUyr0ADuADiSYG0Ax4A+sbf/EBbU3Spwr8XaJG4YBDG+7uuHnpiudWA09
TUMkllhcVLrctYDrVZHO/xNNvp+1U758PGRrc36dpjeXrr4STVoQSPMN1HMjaoqnnBMadqq+Kwb5
VFeO+7ngvgQUpx7vc7BtYQUYPE/eXzhuxRrrzNX/Ze2nBIPhobk4K2c3SLLZB+K7zPthP09XQINA
qr9hYksBwf1XXXkneixhxBVDomVyJbKJlij2vIKUTWfX+o/P3d66mQEnv6NNw4ZQIk9cHLyMFMfW
NmDD+jDTy0Jf6lmGDsq5OBtafQbyFQJosBzAt/xmV0/CvJKSlmFmRj8u+3JmkaOhJw3LVzc5odTn
nTPMVFRz0sXDnDh/mCT8BPMQSMASOwvuHDepcXeSIiZdL/a08+hNlsJ/0ZRBuu+gJBfWcvJfeJsH
T7Zt4GbgjZn7iOdCvp84V17ECm0guivFDfU7Jw0Dr+pjldfJAcgzcRZdWv9E1gleMSWCUMsKGaXB
RPZBFpR7iof5Y9kN8jABdHfwCkvvRICPhzQ1/lHZtv/MA2hedX5PvsBMbbyFUG5/bmzIbpS8lNGQ
W2VIOt6Epe4SKLb61TEo7DGEVocV8sad/+Ju4h1coCXChgtYoVmd+zQU0lws4pEDLhJDDOWLIZ5M
RcJR+ug4G6sbq6vFboKX+2MPT5oQzrrBV2oBjBlCfseHmZRL95Mm8uQVDe47GVDVtafHuLZZAR1v
aOUUrjcfplI3L3pmziGfxvy58cCdaDSehawAzDmauwwWHnXg/Oxcb4yRlVeP2oXdgknB16s799K6
A90NfChOEzwMdvUwewdYGDSx0qBEQW2oueO5b3+Bl5b/E0oESL132scrpR5PXiVLPEJFf/FzM93y
yRZ7o/wZn/IpsnLsV0PaDtUQx9tnDglhqgQYcFn4EcvsOWQ8fbCkRU8TUNp7n8vfomvcE3Km5NFm
7VNRFt3RIzn9BUBCW0W81sMrpWaIxv5q3YhnpYRPunCdKEkK+bcxtYoqM5lToWHvG8DRPgbg0n/I
gWt+lF0w3TWd5LtATfNr5dr1s9Z1eydGT9wMmflr2NQAWD3l937rJxiAKb2FpuKzp1V27meIDEy6
lpcJ/rN3qe3pPRBZKnSm+pvvNukd1xhhu1DylOCLpwRawoe6lK6M1NAWsQq86SXJx/FsnIwc8Ip2
QOcWcPWqvWzvGe6GtWpn+OnWzUHR2fkJxqe8aaA7g+1j5C+rdcoTN9OAK2LaHBzc9neZTRKQvwBY
1dg/XlRbs7pp3LKKAqgkvFZSJxFWtIq5Rgo3aVAQGGWb7vPe7x84KrfhzASUDJQ9wgNCpkc4YQdR
hZAS8gzIxQCm0ldhk6gYpyp2Gi+VEHXnwXdPeeWXUuvpSw8fxlgVvYjdydNH+HSSHpbKfIyQd4GZ
Z4kHwR7N+ZfWsrKomQiYBCIo5y9N4JCHosmTSAa1Ok9NZw7SaRkqsPmfxKnYOXBzCKg5KO8njpcd
PTj4BmHKIdsIULiqT66ehzteVbmMksnm3yXJ3DClPvLStkzAa6gHHhwnBZFBG6wLCPFifh4miJdW
cdtTuOhUoDfcB1Md3JWMix+ebX2bpGx8xI4Gb40UIWRXTQXfS23am1kD6VcxNGJJo2+Rg+n3XoaS
kVchBVHp0bAQEOj5YU6xCtPSm2OiRXAZuYZ8OE+bmCvQop2u8u/sbujuJqRw9gVeS7epXTqXzvb1
N6zq/FviEOcZa2f8ioTviHgKM2I35KNpeEjK2Q3NzM2haKj1FaVH9R3IaAJCRzpEMunVDZ1Kx4qT
EWlK1TmjD7MNAytVFTg+EtbKQyCFEuPRHi2OxHmPvSlpSp+aMpsjKxV8Z5Xz9KMdGxrDJKSBcy1P
YJZTZDzdZW6HU21KUCXuZEaPpeJVCNb8GHVdM0LdxXHu50Z38VT68i4DSuNoBneGcD5H2i2gTB4n
A4gkcXJyP1al8yBTq46bee732MFYpjX2gvIrWE+RsTuMuItfpe1aONMN8MI7OSRVz6Un2tghxXwL
jY4utrPc3ue8Cu4oGfnXSU4DMNy63/MeLzfQDez7IhXAETdU/GqN0+3rXqd3AhEnUmx24txz66gA
/SsUnCTn0SFzHmYkMXvob5FLwTnuQLh+lVetdnd84ECJfK2KpnwkHVBPdZXDSDyvoV6dUflUFVMS
ylmopyIvvCIcsXpOuiZkX4yU7JXTPAQtz+KMkfnkGEZ+IBfuHZPcb+LaKH4HeG8VBqh5hvDeMbeQ
zeEy9LKx2GUzIwdkVfSXCjXz81TO9YvLB7krncI/ACUaHAYTTPhn2oapbdipNln7VDsFji5VJ1+H
0pifKWCFB4Cm/C9OB735ctI59gnhEdAX7Nhb2julAc2Qb67bmx5pzgtD8H51bGt8Kjv1eyqpfcod
r/3dDqMuIyjoBrd9O013jFvtf1CXyeCqK3oY34phD7cJczOYuUgxxBPIvbhs4zAviFsggGMV7Qqp
GwrNA6ZjZnvWd9QZ80c4dab/gYhfxDPCwj0VXf4KeZYOpKO0iiiZKUaStM+uoiApQLg3iX0bqiUs
yZubjo7Of/08J11ojI2CZZ1ap9JcL2Md3EsfO+ICPSvdPHaQcT9MApAuJeh8l6ha/SF9zsPCDXzw
p1BlLqahBVQqzb6LNs9uUjfvvyJuzzcIvU5Mktn9KktT3WiEuGNpWfyvY4CdiGvd0bM/4NJV5fCw
tdtOxHlFwJkbivz7UFnunlR1eaqlPRx7GIZebFul8eTMzEYRy5njzEqbc562FQqWwSg0OEVCIpzX
wck1ZRJabtP/ymifoJd59QDeMdvI+Kw89JYMEYjdMNPyFpW/DJSQMXfqmGqrjxx46m7kq1be2Uti
RzP3GiqwPj9jH55Bcu2jBOdSU9e7wHKtjcf8SrZ1Ka3jBsZjGv4UZ9I3MNvt6I2CPKPI+70LMRWL
dS4SE1tCGGs9ug7mm4cMcucBgiheaHUHlcyiOvkCgj6wgj4lltwANK+8XZccD9HU3M96Rc6dZRRI
gGBcqS1+7Nq3F3liOFhVfmZycta1foHnKkKICrbYvWsfX7yLgppQGfQaJjFeWsVGueYM4qH8XEpo
qWnFbFkyiLD2F9ZYPwpDfw10y0pnbStcH8tvZtUbgftVpQc+hAXyU8PkSanijuTtJ2d0ka6xgGr0
vbHCqLuwBDXTNIa6HF8/fluv/fhFwkYPpi5KiesfrsLVnuV2dTTUuC8DRBI3uPsrz/clHUU2oK8i
W4MtZkFSxu0BCB4ZfEHn1zqovs5q/vNxV1Z215KX4kubmopCrgGPqUg3UyTgUDj0XViNWzjJtSau
XXwz1Y4iPvPKASYBo44maH7J6dzwnQKv4+M+rGyCJSXFEwQ/GppvkOrHFantb9rC38icrcz0ko8i
xyGba6ntiyhfLJxGbfMFUq4bBZ61Ob72583A6CxpZgn3wbPvZvkOZhZpnEO0PU5Uccjbpg1Vh4zN
x2O01tYiChlZFqnbIQklxqS6aDc49EzGXlMBGMiIA6JhsAXsXjkd/kmvvukWJy2yNdwA5jYxHnsy
c6OSQlYHL2c3HGcBCZ1xBEoz8bdEFNZW2GKz4/ZUMaBachz1KHl7kzOEsNx+MQCahT7dkrdfyePR
xa4vEpKB+C3gviy+9jWYwC2J5fxdQkAIOhK7pn+1h42U4cpsLQkqDrSytLJLIGfVX2f61nUPrtyN
mKvM+v7xelhZ2EtiipuUjT+2lrzMRJ8qpn/ypI/r3vucQDxfElOMn4icGNc+z245hUTTl37s5o37
x9rwXNfBmxXmVjVc9ygSdTnumCH164PvgOVvZ7uOTc8WFxtBeG2Qrn9/005lwRYWrwH7rPv5T02t
x6ybrh7BW/1YCVxLhgqdJi29EdAUr3Hqk0TO9q4bkIj4eIpXdsWSmtIUlQ2OJ0qWhtahGmVs59+d
MdvVFos/bmFtfBa3D1Vxy+UVdFQMDw5cBr+TXKahN3sb9+W18Vnsa+7o3HUD0Bnx7IRygz6kvTp9
/NPXltBiM7d2Qe1+tnE/ENBa0H8z8bckIp5T1HU2bgkrcXDJfMBjCmkEOkOlpIQ8Qsbt7iFwkuJS
DebeF2rvOGLeWYnwN2ZjZb7J9Xe8Wa3tpAOnx0P1XLlT3I1/e1fHJPuvQxrj4zFbme4l4UF5lTWy
GoVV0yNvgBSFUn/c+r+PP7726xd72qEWg5QEDfCm0Ee3kM9It5SRNeh7ZFTY7uNGVhbUkvZQNAwi
DgOzz1eVA2uan0vog2ycsGujc23zzfAjC9XBhkkEZ5ghfxMW+TpaVtT7G0iKlfVKFuc3d4MWPMIr
GzJnUVk1MEmlXYC3KjnVDdOhnYMt9vEgrc3EYlcHMCs2fZvMF66PXFk7Jn9m0P1F+m9joa6N1GJb
i0IQnYH5dtEoXHD/B53ucr/emOK1X7/Y2BUcIpCaAoIFFIFvdQWysI1ktAQKOuSp2orc73ch+B/y
A9ETTcRkLrkCJpLS7EttXIoU4pZI9fsrNViyHyTYLK3k8AkYk/oEM/rfVh5sgBjeH6GAX5fYm4WK
1BxkvvurepLLbiCK891k9Y0k9iPKan8/XkLvr9aAX5t+00SdDTOpJ9pAKnaOWg+VTaXcR1n4j62A
qMpU5VtowbVxuk7Qm5aQZ85t7svu6m6DykHjfqe02nhDriC3gyWHoclpCa2kGh/PmYnKCTLepGbd
zqT86NfDqRnJASDLb+lsflC7uvdT5xXGgQ/dzL54WfWly+1HbpPHjwf1H23xf+uTAV/EANIQCM6g
bnUuhgA8cT9xkaPPx4MLE8+7oNLiHurK4pCwWl0sxqqwpA49EeH0//mi41+dYQIvanbkI4PqS1hZ
ZfsMkhKq9H3V499QL3lkGsiWrjfARZNR3TM60BvHVr8dRkYA1mvah9zl8h5yVd7NWEF/plECOTN4
JH2ZbTOFda8wy81MD2WeJ3uM4BhafZ/cJnjNXJAHsW9Lxx1POV450OiB14s9904WEdi7AOWIgs8c
dPKMtF/5Wiq/jSs628d0svMdAvccixyngSrt4AJl/wSUUaDI5gT/ARRtEPEWkXHmStwVE09fktH2
j4M31ftRkCyuGMJyPnbDHXwNvI1otrYCF+FSqQkmNBwJbY/Ke8dRJ8aSjUvKWpRZBsqSJyAGAc7C
24PFbnL/C5sePl5M/14t7y2mRZwcdWFbJXP1pT+zg7oBw1e3oXvjH2UkdtWR3hen5J5lYXOHp9qt
vO83os9Kn5akEY6XGpAOtLqooLTVTo5ykGHfwBOaFsG4xbtfmZQlaSSV4AaSJIUz6Gx+stp8L1W6
JW72/r0uWLJFUJjyeOH69NxAiPkmzZkVJiMzu67m4w7JaxKBw34VODXd08eTtTZmi3DqdKznaQBo
jT0V849RN7BfSGFxHfJp2HoQroTsJVnBEO1VQQA3xDKn/jOkaOb7IvPl2aYijZK68Q6JSMuvn+vQ
ddreRO3UTxzIfJD5Mjl/CtVHqYs0cvB/nJ1Jk6S4soV/EWYCJARbIOacKrMqM6s2WE0NSAwCIST4
9e9Er/rGq8gwq+Xt200kQoPL/fh3/goJ5OOP/t+nj2PMNRGw1Iuw1wHUp+muqWPk+cnybtEtln/8
ElfO0fhi4YNZhtriuZ0vsuEhOWdJGelTAYsBdS7TfPwj1ybyxRaAay7t+m5Cgndyx6mun+B7dSOk
vPb3X+wAvBemqBdvPem6eyk9uEj4cEpZ1eeqitsbf/6VmXvZj8DgGMOx3AF2h8ndolfoCmz1IyjC
14+H59rzL+48FW1GUTZRcuxgX71va7fccRV3udcZe2OnvPIFLl0NQbvxqgjwx6MomQTJ0v4caPxX
CYb4Uns/F7zwWZwExyiB7heYteZLP6B0bEk/3vjzr43Q+Z//Z6kNZdOU4AaitOH66jibIUSKV26L
abnVxHhl57jU3tvC82TSEnJM4L1ZzNAIoDn3V1dBeNuvb7Wj2d9964tlrbHMdBeO+jQk9Gl0I02b
UB0hRrqlAPszGMOPL5314A3UBxy+QHBMg8TIQd4ELEzkZfECnj+aXEYwrcZiPq62uQ/ILf39lR61
+FKAv0ayZssggyM+yuMQWv+Lc7V3hMyghW0J4+nkkeQ3l86+aVRMBuKLG0N6bW5fbAGoE/q1DOA7
qz2TV/yrc7cW/pUnX0ryAwgnCg+155NBmiOta/E5drcAJlcO4EuHSMIche3rNJ7Gdbxzi9hYeYqU
OWrSbMjyEvZfPp5wVyb2JaFkYdIrB1ZDKK/bGgKf+XPV1nDw4OM/SrSPLTp3Pv6hKzvxJadk7WFu
pKMaSNauzIBDMc2UqgRYeXMrZrmyC1x2eNI4TsxifFA4JDSJkCw2B2ML5IfQjPNXpZL4spsTD0Yr
1VpER+GJ6cFvfZFKt9C8U/XPj4fp2ktcbABVudSQghiImIBgh1/3BnUfeJzcgshfe/zFeR5W2LZU
MqiTEiqLpDgq8EJBZdz/3V9/cZJzoLFa17DoSGKzCWMkJqAHfQ1Ff8v36NqyuFjMw2xXamu0VDW4
KKiiO/jccxmYpZumsn0KkdWdC8iNr31lyl42WTRaxh3vHG50FqbvJCgq3DaHNQOVFYLQv3MBiy/b
LVaPBW0bR/1ZdP9lVsWdTMobxbcrX/uyq0J5aPqLkXY/RdVYZz11oFV2iBZhAHoj9rmyBbLz0P3n
5G1LJNqVBSBj8cyBhXanC3/7V3PpElVfrNWgYV0+nMazhM3LGRpq6Prr44df2fYumyhmgp5Roshw
Kmbf5F1TvAMA9RzKEI6sM7TrMm5v3G+vjdDFgiaN62sc5GgZaNoDLeat5NPLxy9x7fNeLGbIhaFY
lbg6g8ybQcE71YCjkd3HD782QhdLudd9Ccktrvy2r1O//BafSxPxSwyq5jT6N8Lzaz9ysZw5R9Oy
nRjcVSv6ZGr1YDVQ0oZHUGvjoCsbSE0/fp0ra/myPWRE+4m/NkNxFHzeWCCtspbFJFtVJFIq3I1s
2rVfuQjVzTqQEWax/Ykue+TsUsvizAB30wqx+bv3OI/kfxYcxS2yY4EJjx6b+UPpBWPOdFzsKiH0
Llkq8Xc7+WXPiEk6o8GhSI5TEn9jLXB4QGLz2r+xtV5ZFZf9IpyMo1Io3pwqsJ+UEilnN64b1558
/uf/GaBuDHmkJm88hWBQnEo6+/ngleONp1/h28SXjSDerMfZcQf6qFJPivF6S+Mmzqq5dYdmgEga
jMVleJIh1A7oYi6ymJUJ8P0tEohTB7M0EeplJ9StHPq1GXexB0C8lIQxBVK/lQuK9KOJx3sbt9PR
r014agNxi6Z17Ycu9gPpVwG62aB4gBQFZdaFzT977k8bXN6r+0jQ7sa+c+WEv9Rj+X27tuzs+IYk
U976UyrQIB8Y2MF7cO5qHnrcUT5eSldmyiUvm66A1cwCFXZjv3ky2NvmlljnylhdaiCTqUG724An
L4SAhY2qDBo/5+Klrm9p4q5s/ZcSSIRADbLV1YBZDsPudCRlD7GRH+6BrnA3toArX+Kytht3XTnT
uWxPiv3SXZPikp0OkJJOMOKE2/YYs/zjD/Fvtf4PedrLqi4VYLKEoBieumKtd15ZN7vSuuU32nE2
Za3C0wwIV9pFSn0KQ1o9FbBi2bVB7PYFQIR7uQbmxp9ybU6cv+h/do/V+DUcHIvxpLg4QVpzws/f
2LmvDOelZ6IfrNYz7hxyEPZeuuCrIdylrh/eUafKQ9M2abuQv4v8LsWeqD5EIsYcOUq6HK3X9Zk3
Ffelpz59/MmuvcxFVOMqHRZoYfCPE4oOqRYD/HHV9FOzatrBEO2pQ5fBLdela6vpYoujcK2AWrwJ
jhpORbTd1MUvLlw6jFH28ctcW0wXW1ttaklAvCNHBWF7Mo+v1WxPfm/YXz7/IsqJkcbmsemXI++7
3dih12x+9Wzxd5/6UkXpO6ZHKwsgZlRw8Pxzu9jcw/mhbG7Zm15ZFJf6yboshBjrcT1G8fpAhdx3
MDz5eOivfNtL58Rh8o1hMvaPrWQnaSUIIuqgqvcivDE6137gYkFX8YQ0I5v0ydFx3xcySoNyPJS2
+mpu++JeCWMvFZRVEpSoZYPPX3DoAP03H5bRgYeGg+rHGv+dSzkaXv53a2ISOspmwCwVgrwugXnB
1f1GVJPgEX/Yfy8Z3jyc2gp3aAI0uHqre++ZEtRdcaY8YBVklfJP44TOObLCw/jj737FuRZIuf99
mwK4v4SEZXD0luGwwP8aiA7UUIc8oi81RDG9JKj0BlsyzMgh1Pla/vr4l69N5ovFblvwWUkTYhin
4GmdQOoowvzjR/87Xn8ax4uFXgBlo2K0xgKXomo4TM7TsdeNE5tpcO1dM1jRpmubwPMCfS/NmDWh
GF98ty4H30FWnfK1T3AxoT6sexldy2yJe5S4Bzf8tMMMF07AUtAlK5g/PoEgNIGdLOdS7JRZZdZN
zfJ39ctLaWY9WQZQJCdHv+/QKDbV6dKY1DTwF/14pK7suJfKzI5AUucsjg/Sd+40rfBJQsNFf1d5
XvX08U9cWfiX4swA6IJWc3znCmMTjw/BWZhNP63ixpr5dzD+8LH/FVT8J1SYHXYTZ7k72h5QJU/V
4bYW8fSE7H29h/F2n5OuMK9o6wEYbZVKZGiUGrcMXUh7J1iSG760z/5I/ZyQCZX/sFlxYUws7kSi
20eK+e9/NxTnr/CfvzRImBpmCa+SuU4eMKWeAb+BsXpyXINbvJUrq+pS5UmgbGijSEAKW+p9x3iV
ddh2bxwS1x4e/u/fH3vIwcVO0eMAC0HktB68sN5/PDTXHn2xDSWJ69pAoz7YVm74FsyReuB8iG4p
d65NwovNRtSoasjFtacGkmrZ9LvQ90+Aou3XZL4RiV05e/4tuPz34zrRxn6gLZAU9y3fhkG76yY4
fSUprezfLddLUaRe/VWixDmdXElHGF5S/QQIW7BpZ3bLse3Kh7ikQWs6DPClqKZTEBRmj/aJIJ31
kNxIwl3Zby41kWFFoph70XxKpl0P0lhoyk2IvrGPJ9G1p5/f6T+fwFWwKA8DJk9zvJRoMF8KnddG
Bg81qCQ3MktXPvOlNnKUIW3QCD8hLuVyCw+s5ZVBs3Q2U03QV4Gm9yoduJnVjXf68+/BZv1/36lX
ZdMTCc1ZP8HSiAffepEMmVyTb4Wvn6Jy/vnx2P3ra/P/t1F+qTBYpyCslsgLjp2Nn9EtNaRCqCZj
YWHTiBUuh0yzzEMxPJTIfKURZzvpLzscUEPaGJYHniO7pa7WLU5QndVowlboKDEj7O0UndHZHHRm
24zS2ycoDwM9U5ocKgaYfZkAWWU2uExLEb55aLTdMHPT8uhKyZNdxrYKXoME+fz6qCqZHGstA/Qj
u5JvKlXrowf7z00g2qgG6KHQvyLkkoDXWEV0Y87/ee9hlx1DqmrPHn1jie4w2Ec3MGE7OOmnhjU3
psifpz18yv53isRWD9ac0eTQnu2Q5RC5qvkXMIRvSe//PAfZZcSbWEmZDTxx5NKy7eCYeZ1WVh8Y
Lgk6FQvyrI424pZh+J+3IHYZBRfoFy/iYS6PnpsfWYAMbnyryeLam1wcM0Xkz0wI+M03tLaPcJMB
Rpijq7tLCMpkLhNrH2w/XlDXvsrFkQP/7zCYe68+TpXKlP4aNOywonL18dOvxO3sskHITIkNqhWT
eo3jzbSuX6bOA7GGR/eKiH+Ij07zs6WgrOw3QI1HdHOjNN4W441Q5s92Qz67DE0LFDBpNbrkqClq
BOol9ADFpmbv0V+AWKTSR5Goh3dhtWZsqo8z6XYNgA1r58MvUOdBGD4ZNm/AXLgra7INeX8vRoA5
1vbFN/s5Wd95HdzocLoyoS6j3EZ6nZbMryG1GP+p6iSryfDj4+9wZXFfRrd+RQXg9019LHB39usE
2madt1P0NqhbzkpX5uxlfBv3gg/+gC/NvWYr5auKzWFge1I8wW33xnS6NkIXW4j2mn4uJ1of/bU4
oWPuUKtx8/EIXUkqssuQ9CyODPwxxhCNQQYAUG5jbFNtkCv/axHKb+30+XxH74ApAVNo41EDQy55
Y2+89n0ujs+FNHE8LUIeJXASuA2sEG5Ftt2q0vW46nbDjbe8NoAXG8uwFCSOAl0ee2jB+sQc56pz
Nz7On3cSeqmhT7xqomMSyiNfz0yIKFoygR9MNQeO4OOPdO0nzsP3n8ipHPRYdUw0R90GKu1D96Oc
x59hfMu6CNZDf85Uskt/Ge6PvdRsDeHV7ldbYvTyOMWl2nck0Ws6aIE+HwAl2p8q1sO4x74/H0yx
ktcgGefxmHjhAHGSnsJXxr1u31PlfQmDsQIhyuOpC+LgkXk+8FihKF7LboXPbRUKdqfLQB7GLipO
BgSIV8aaFa0yYx/fhYCoFOnoW/nmqgFyQa9q+G4sQ785cdKpDQzzKp0xGXBARoxKct3VyAsAdE+y
RkJk2MmoqWAQGzSfOsjHt4BghNnksW4/oukxHfy53BewR4V2VoxbaHhqWL821YKIaWHldu7Cad9F
HkG60DR7pIhoXrJOp7aYkW4YlzMuWC/NsVOUvQROdTt0sINksRToi7Ih/emigJ9Ua7y3YEEpfTf5
k/o5LdTbg/o1/ESfJZ6oFMIxPUArQShEGhNs59OAwgoynaE6yn0AeR79IuIWTpA9RzZE1NWvzgYF
2FPMjXXa1oS+9IM3pLF2ZWpAXcmXcrUIZ+oKxBxWZA3GS2aExuaXBR3quynN1GZs9OvPXjMooJKW
33YdE3zjQLNnY7XdgACpaKqisNpyGHtv5LmwwZJk+aHHek5r6BmKPFBk+lm4cn5LhFu+xaLyX7rW
l8+U9d228Ev+7qyZmpwTIQFfWeOdso37GdXnTkQfXDXARRc7PML3CrSzsiF2Q+TkUDkzsku1scnj
KocEfU61lxGDJHe2whX+YSoCP8xmTBoPGZcIDLW+JGjda6IvLNQA3oRLc0ATgv0OaXl8lzTB8orr
2bDxl2T+7dVVAuJXNOeUSANT1Tn4EhYjhz6AWdguV4l9nXgSnfBd6HMTGqCoCgdAc6pBJcs8WB9y
wJFFePRHWR4w9mwH9VHyPGhg79wyrRZWl8A5iT7qfq4u9J7AVPV+NMQkT14ytXhVlFu/UYp7qC6o
0WnstfCSgC0DLOaNrb8rXY3wOFYx/YHy/mS3yaT9+wVIPZm2jUg4wCgOOKkyFiHb1ShzZ2B0wh1k
DOr5YFkXP0+FZfiPz8X1blIwBgaJCuay6L5I25KqHaVLDZQTim4VByqmJJHosyn2RwFAQoGHQpO6
mRhssWUbjC8taG53sF0Zn0QEcxcsukj6m8QjDi2A2tNvrZzMPyCmAG7vjBI5EjfxHfUCtgn8oWnS
DhKzLUTyyPBzrLq6tPNedP5XECK7R4Dk5n3AOvteBqU+iYaaJwG00/Zs8POkKU4l0uGQcP5Qwnxj
LbZDApsGqcLoPpgTdM4P1M/YDBqaM9o8KHQdHcDRcim6p73wAHGov/GDRv3oEXFBodTPzzPvwBHx
2jb1pZjv8ZfGXxG09dt6ofoBNEiDiCjuM2qqPJnmPA6x0xnaI+E3IXcNKf60k6qWOzqFZsoq7eYk
D2eb3KuxKXL8yQBBoJtqwDURjCUht00SJltvHNrchKu4T4BN6jJtQwN4GvrriADDbe7JgoXoxmLv
i9HO6VTPttt0Zzk5uuWiQyxRhjWq6v8hbUvfdKnWfdyzxqZ6dsEGHRVTFmnQjtJKKPZFx1ELcpgX
spTXhdkFclgPkAC2d0EyBzvOBmReEzvkrOHVAZchm0dsom+uQS7QtxXPagg4acoTsea2bOLtABu6
Y8ytuQvpQj4vDCbHVpIIXTq2A/EQYUSKrVfuYkCjdjTyJW6bUOCkEQEW1yqvTdWo3DY0XvC6eoo/
zUlFv9MRcK4tSGtSpkUy669O+NEnsOTEkzfobufiuXibVLW8Fd7CsxFU+LSINLbPkDR3q0VOcKaN
3MdmKbdTSdQGl3D+pHhfbSlZ6vcI6/5+ngqeawAO71Y0LB8hngFMKaLBY8XbBqdHNYHE05f51Eao
3g4efwjUvIxpAqLbp4nQcj/xKX6Ia5Ql62UdD15HRb5a/j4Nc/R9woXPpvMYRywF4X96aecSxj0F
8Hd5NHtdlOPVAPzUtj+ImS6f1p6DCaVCg5s5NZupK+rci9n8irJy+zyUbf0JXsYwS05CQjNgFUnq
JonvMbdd8DDounhWsh1/ti1aENKB1nrf8AWG00Pl3c92LA9BiytzFFrbZmvQjXvAJuGniq27PNWU
9w+879k3Ggh28jF8P9pS1kdvtphJofOwUTH/AMVuC40labdRA7ULsitln04CTmRSj1OGKdRvEQQX
v9w6j3SP6Mp80kWc3BWItL+XfQCfJmkCXOJ17f8GOrP9PMPl/SGienhcSi/8hn418+bFtfysi56p
jTMgC2V+ZPwNm+A4mU59SF55zeGZReMwG7w1eWuKeQTFiVTW5vXABciOYbIDBFHeF6yyW2dLdpBz
HWyI57GDgcP7jgXD9M01Ht1ik3Ro2ESMwMqmykSPmuMwjCrvSCk2OLuHHwZnZA7M5ORShHMuHXVf
7WA5HKVhMRT3A0UfoCf84VecrN52Avxht04J3EMBOMlnELa+cp9UwOFJ/qXqrMjdXKh8XUj9gAZR
eL/29NwJZ9/KyJkfUziQbObN/Muf12HaVprJpyJsybsdB31PDfYhn8yrB7n7DEf7TtaizApf6W99
0IV7VwXwDVh7f4UWGjw2YM26rB29/m5ag+TRtjHBQhiHPl0GaGUBmQOjb1wQi7VmJZ9oHAGlFbbT
RlZS/BNGhp3auZkfRl4PD83ihUBe+j5a/MhQ2YNUEnD9xMXx8tDWet21rKbfPRcBv8ZCuSU1ZXBr
HfmhXGjzmbJy3ktaLN2e0859QiIn3AaAo24QZ0mETkj01KUIcuI7T0BLBxeEVCPySlIdcowaC1Fb
JUUC8GNdiE91tEqSz4AS9ZkdeHI/KOlebBRgCw59mfFx8va4quAWdq4J5pr6o5+Vfh2s+cSsep+p
RBVYag7lXjcPyWM3ASrG2DiYjKmqAqKsr8k30ybmS+E7P5uTsX8klaN9rjT7l+JYSQUbFL/diUm3
fWpaQXCPD1bTgsooowOD6ete0SrzDLrqmiLIVz8UGfjXEwiOdtgRvFCTzXMN69mpa3oH5OHCfngj
8uz9WtNPSsGAJ126ScYQEAT9Ux3X9WYmEftUDlHy3Q1J89uhvy2vcADCNQyWH9sV4c+70clSAhxT
q7eEwy07VXL0UZ+SLVqh0EfGHuFhBZMHRmr73gkbvxi4Lx5BqQ2fS62DMC8jDXxpOVfQhq3RYxPz
+H5cSgu8lNDzI04sH2GU5eSBomYybewAF7y4GJMtHATnJ2Ao1W9qzlpa6Sv/N8iG0cNSzD2qvxoY
3TCATgHfJZQii60tX2cakp1afXUM10m+JQRde+W/hDhgZ7Ehy+oYo553rtpD8YQgOUDFAO3Ee00t
2hV4gY0i70vff/RCXXZp0iRx2nsxkIvUw5U2oIFGyaVCvgaHSejt+lGQrbXwZk5lxJZNPcb0C3Sb
CLXNsVpissdRl7zHE6YHTmRJt0a05lszRC4jPoc31AwaqAuG8WdZlaTbTLGscqMKMPznaf1Rr1qV
6IO1Pc5/5SWfgYLlS0ql7b7WnheduXJzcD9K1txPbBFfmi5aNhXzg+e1DJujhAeAyVcxR/BiCn2W
rqJyv1kxiIdwjqFlGt0+ZHAIgFnSA0rfzSNOKb0jXr+IbEkiuRETLxF3e/6nJjBu1wTUi8H99txm
4IU5AvekT8nCp41BYnHHV8Qf9YC6l3G6yKlb+KudzfLUxJI81ZTOhyaxZT6amuVdO8aP5z303ixQ
1jnU9nLHy/qubxj4NI0PTZQ/AUCYdjwE9xYRlMRyA6uU0LnfsIrxzUqd+adWbXBa2q7dgYWx/BwR
UgMQZct9WKpgWzdJ96mplN3DOKE5TTpOtlyLOQs8f8lhIRJ9h+KOf9K457Upkd58VyaFyvqwNBvn
JixIT/dDAFYy2JqZWMg6p6Gs6NGVff/Ead/+HvsZ14tOlmCBAi6ybaIQJMqxXkq0j1X6B7UloEVc
2TqnDfCmSVnqL51o/DtYOpMhK+WIRUrL1b3SpV23MFZIfnYmPt8YqZLPgpHugfVtMdzV6xzvg2RV
n1xE+/04TdMOiGEER03s2mFXWNKczlBOhOq9AdF30OuekrlccuLKKeuGGndPP8RpIeNpdy5qATEx
engxWf32gH3LIkPkfefXiONN0VXexjGy/Eatgn6ibdeInV0iH0G0Q3CRDXJs74qljMt0rdsWPXPW
jzMWMSzNBu0DWPpwjhzPvVxxV42HCcs/8ynR+1k0oImbyYrUNmI5orogDyGEt7D0EFP5UBdQ3bb4
9OAwzQJcCiUGmYukGT4TgRZsNiz1s+Q+/84X2WVRSEha4w9+jtBo82tM2PI8AcSy701Yneax4lsX
B/5DMurz6etN20Z2tck1WCEKPTKjfl1Ri9kQ3pgnby29r7AxK3+VvS8+c8+DZR/ntMC/2Ns5G5cV
QQE25zDMNa/7Ia/DNgKJ13DvxxQQdJTxpQPdUvOObOCKW2PCJuHqoy+97dfUJG79Jq2uUX8Tqt74
EQtPiQhn3HImEuJAqSegNOchmrZ+oMwBeU0oeGsfgUnSRxvnF+1hxo2rTo0tlyAlI0Ky1cLYLQHS
+37gTfgD0lyODdy23akFVHUz1LjKlzb0c6TF/VOIpb6tuF7edU/prrPcujQyFT9NJkZ3PBKfIZIc
YYuClND6UaE/4wn/t3wKe67VBtbPqIZJGqnv9RrSLAL1FddD2h5ZIMtNNGnc/5mDxRCYpsu+G9t+
UwWG/USiIDyqHsTkrQjHMR8bDmoEKKEAlzU8LxzyNEWbRMg7wBN7i1Al5pn1A/rbr1FWaWYwi0NA
5p46boLtalv53lq/vLMxgjcSlc1r1OHyr4wpf/SLnDaA+fLNbO1yVLhsupQyWuc69r331VZn8kE1
5BB0gl9W0wZOXYTa3zTw1BY2WzNwwkn/ZuELdJy9mjrQUkR5GgygrnD5QrNxy5e3WCNdl1XNMnwV
/Ti9A3nteIobDrtX0dTlJCRnzjIyNwmOL4BpXHzn2SZCdomCsNwhR26SpP/RtZ7tkaJp3Qrc2CRe
o3BaADlrR9SZoymbm8HluFf3+awGBJWlhgotjUrP7FZm3ANoyNjVSwRezq4dRrHvj8bn/cuwOPkV
GHO/T+cVZdmBryQfo2k9qVCxU8dlkInAia8Esuut6/X4Rtd4OZWORHe446unCI/55pXWf1sZj/ZT
IoM736uQ84l8DTyrZ3m41WVcb5IZ4J10JVw8nRMdJ2AZzzOJSgQqfFZ15pqR7Ra9VC+Aw5YvNIZ+
t7TjeuiGpd2XuAXuhqltM6wUmYfuTLq1qsgs8AuPExTz0OABKTgmQ/MQmiFeUxcl/d6uQD6Gi20e
z0Fe7kcF2kzWhPi/NFPxvdYrIOcLxbURjOxNEMLstZoQaPnwmcStrgkwcDj6fS3GnScA9l7BNXhX
vGi2PEQuLe0G0m+Cuq9eeIUjRoEDkEV4wwzXmW4Tc4G+ZK9L0LnUFQxW7OhCmaMi2sQ4gbajNT7C
ZB2jr0PZ+7AJWLWRUUu+FFOEiMuh8J+ivTnZoQ883CyFiw7eiq/CjfGeCeKdPkdhunrA1OhJNqi2
e/FEqcECt8x7DpzVj4lMloyLwHyB1tLbybOB1Ehas1WwZNm1A+5bKUkoO5aLgZ60l5X71iEMzqJx
7tBjVyEUXuHd+gBJGH33tT//got88tK5VuUtPm3mRtMdqggrPxUFPJmx/LVo8wpnqUwVcK2fZN2P
D1jB64kng976UT3cL6D3H6gs7babWbHXwnrAEzvvwS4+UkSzixm2mB4Rl4FIRENzuvRZEIGgT1VV
bojW4CJUTfI0hSPnKauB2p8in/6kUQTOw0qi5LOtRYQu4Qhxnp66JzaJ6L4hXiL2ychhb6AnD2lp
RExYeuN9WRV9kxMovPIqFuowN2Hxic2yPlUJxmYbxgpvFQcd2aOtnf4LZlcbM7MOIvyZb9Rsq53q
hULNg81LLsk5YoCu71uYNOGG0kTDPgH107sIrU+HZWiGDajC/F1EnrofrI/bQBEWz2Oj68++NeZe
8YDs53WuMLxsXXH30kgVFwuY5qFL4kPESnVI1AL3BGQL0xab4J1OJriROTn+QOp6ymINFxblSH+E
k220Zg6WkciZgJ2ooCrni9otyh+/hKMadlMSiKMponnIkF/pv2KfHx7bdaYHomdzQrW0PwV1Qx8I
jCgekTAq3qDeVfdRTMu8HGWQ+6oQeeK1M46+iT1VaAvdyaJjb5GtcDHvfGFSpDvWHbo7vH+ChZON
9UL875bP8jcOtRq6OtKAthzrMWtX0Oon1kyvgWVTSi2m+9LY/n6RZbmrkabbDviXAbSkcKigSFsz
xt1DkYzfE1wGXmq4AuTYp3iaiKLexnHp3UPq5t+Fg5fkAy3rN/Teq8/I6tA7NVKWYVm1NEffmHBb
WKZWOZeyC3OGPf2eigSpwoisZIf8QxNviPOCn3SMDXbJRNFHNvuT/yQMMyYjcNV6BjCt+FwM5fzo
Bjd+Lua2KQ9NuAzRNhQTexcTju0sTMyK2ybaZX8aOemnOmQjGB8rktupQ/r8Mylt8NkgT03gX1GI
Y4CrrbeNVRW+JkmNftsOSYxiBedEQqoP/1f5EpECXrxKIzNHVy9Csrb2wXgBVGqjCMKcvKWjPXpr
MFSbgTqSVaaN4ZHhG50BGqi+AmOmX1zTOJW2g+y+C1eiKRZLK/wUR9Lup5IXD3b04OqGzfA37Jzk
N9YohzC5019ct2q+wYZsvtYol+4TUc5BukbrreLVtQLphdpzUvAdHlkHecKiXlr//6g7r+a40TRL
/5WJukcNvJmY6guYtGSKnpJuEKIowXuPX78PqNppMovJ3FXszUZ0dLdEKg3w4TPve85zyK6wWMro
x0COz0t27GcFfO/rc7VjJ0YnNSIxkYKwzUgxuIznKWR7PqZXlhB1N7I/pNeFADQ606fkQtcy64w4
7gX/8E9tjnbsy4C/j/dyDrJdbEqRi8hUITY4Gd25HHU3Cbp0VY9Fanj+2NcBHZYiWtWTJtjSKMvr
LoejL6tEjCONKrfUGsPYniJ1WgccDe+6XKoOk5Q3Xwodmv4YEfIlN8nPTrZkNmch0fNotvZV3m7b
am58hyWH2kKOqeGmsmJqc0EXp8+p0VKMSCIfQ0AczQyKphg9MC7U4RMFxa3Dxk+6pH41QRbldB1R
4oiEn0KSBT8T9jxXQdyYK6Hya3VnxMFAwabH46vXlJD6QQw9PaOjVDQc7NikmER+KOpl2sk/5ELp
b7R+MHnOUv+6L8mxrGu5eKgxcJNc5uuf5VjK7guy41EicbgR4O2v4Z6Wj31azgdR8jHkNsKwDot6
NG1xwhmvgkl3xpyCqJr0Xzj/+Si8ZI3gBflcTNmJcSsuf/+q6dqFgcasE9LeUwth25tS6EYFa+Uo
ir0nW7nk0njJz8hRTvAmfgURvXq3ScARzBKY7hSlkVWH00PzXI+N6rR+mHj6UD0PLbVee5Y1de+T
eMFlpwhz2+ERvP24y3xKiXUs/4vnxGeulNNdl3CrVX0GcVZvi6Te0OriUGeUD1Y3eGmcrJVGv/v4
XU+05sXl7199cQTeeP60Md75vlI/ijOtmqRQ1DPX9YTA4FgPOGgSHREcYLvUquL93LfayhSt4ZNK
B5kGWkyE0sdf40Xv8c9JQLWW3v2r7zHrauCXFIF2bc46RJDAImiwTFl3R1Ptb8j5DV2B1cDBtIfb
TRu1SzDM37mVNTkxgWRuikH0H+Mk7q7CsFepRRm/e42P5A9hEws5uq1iJzf+ZyrQ2ePUz8Nv3sAj
JdVUBdqkRTrnlDkM6BdV+g0k+u6MfvzU8DhaPQyTLAaFNCdQEqkNE9SpguCM+OTkLVvWkVe3rJYM
WG19W5D13uqfzbE3b0QegifQqUASRkF/IFyxYiMbSZuhK3Df9vSZLA6JbhTLE5vhtL2CBRyt9TE2
t4YQlmecBe/PPeox8rFjLymHRlfsShoBDlSCx6glMkNL/FuIJ6IT9H28/njgvn+B1WOwYauh9Myr
jAts+XZUsYWXv3/8yqdUK0finr6f07QeqGI2ZpLZrGHDt9mU8rs5zc9hek59+KOBbdICm/Sx18Fi
hle5QLx6Mv+W9Vq1joa1HKeWnpUMjrHVEFHeDOLjx5fl1L09GtEdZ0+Cbpp818z98B0DhrqtqlS9
jmeJMnSodN2OlKz6y8fvduImHDP2JG00fDlC+TRz6BD6g8r/zNYZ19gJmSPomLdPUMsSzp65LndD
LoBw7Cx5PyRhb66mXNTX9F4iZUupjxwumR19vGF74e8jujHyVqEz1GHzjs+p799XMNECfPtZ6ANk
5LikAVAVRXAMCtTt2D6kWbfuDX0L5XI1Mumfme5P3ERz+ftXU4ehR32JdzTfBWJFoI9045ul4hjp
/KyZKGPpj5+ZpN5fwOjAvX2jZiplKQsJ45v8CRtQsIZmZ2fSkxyeGeen3uBo3RLKfOjS2g92WRYj
hMjb0X8s5dFcR3Nk7aU+Dwfv94bi8hC/umZzERoVbf9gJ+dXQX0hI0NPM+PMdXp/nEsvuvlXLx7P
KRvBuOr3IfhxBCh9GFKVv/v4k78/zUjH3lGrC8000dp+H0EmUPJDkp154fcvvnRsGVVEWh9hVaT7
PExnykckiV81tS/+LGYpvCbWMl3/3jc4Gq8RlhGVxlm7LwmFQ9yQhcqZC3/q2hwNUPhRzUh9tt3T
LKORS8/U+q1nTDoWzrPqTepgpe0+SG7VEhVeeRv0gx0kmMDIS/v4wpwYN8fiea3XY22kjLJvW+C0
L7aU2u7RWHz88u9PStKxf7PVZsQVotLuw85i+3JJL0KA2m0ibZ+j2C5oi3z8Ru9PSJJ8tFwNEr0O
xM3wiVvTnf1tFahuT895nuBQqmfMgqe+zdHS1ZLg5Zuy0OxFM5C2WTlFm6GH2yEKfbGrUqV9pMJq
IowjyO7jr3XiHY917DGlg9bPonY/1PFFLZl38IEvAk0cnCTAZUsba5fphfvxm50YysdC9AJPhkVV
q98LVWkPsk5x9Mwke+LuHOvQi7Ce6Fjx+Gm52F1Suqkdvy16Z6nBOn0oJiuTitkZD9Spa3b0RKLn
jvrOqNq9ofuBM/vYUSEVRotgK4WRRq6HRXX1szQi1fr4wp2YxqTl4Xo1+SYG+GWij9o9Qpz8IKdT
dhWQtomCNpCpN7TJ742G4yO5UNUVHLOw3+umC6l68ObZm73oE7LOj7/IiRFwbK+TqnogTjRo94xt
u5MWlv7zx698YgQcn62nXM+GumdsmUO2BR+6jaJqE1HTA3IjVW7ld2feaLnm/zyHSsfn6UA1Y0H2
83avYoDTWuQisytr64+/xYsr4L1XP9pk0YzgdhZatw/otzmWKqE/kLLuAlVDuY1nXCZay+2GC4a3
bLT0qyoJi5WgyKlbNdJAAq7Z3htKcY5aeaJuIony26FnkLKQqwTY7iG4TTZ8h3VXEc+IjsAexfhL
KVR36DtX9P49S0TEMcjzuXCjU1f6aMqVCctV6RozN7HXEJWrcrw38zOutFMD8WimBUA4YvpgpDfF
kxl9U6Izx+n3P7N4HFYgD2jQVMWnQYBMSi/uU9HgyH6uZPb+pxaPj62NH6IAUoyObn2M4m7coKh2
z4y89+cY8dhmIevl1MjwQfZzoY1oP9Ae6FJc7JWqQuOv9eVqjsrGswp5+rbII1kc4CXT8gni7aTG
gyNHGRoeq+w8JCnyOoJT//TxZzv10Y4GgkR/JA+mGttshrXKEDcaBhkpRbUh/dZwwHf+dpQ3sijO
9SjwUKe7GnnuOf/Nyz7kn8+zeHw8VEH/WnHLC3dO45Xb5CbY93c4J9x0Fa56W3eHVbHFRXanXpj7
ep075Zn7+WIXfO+dl9Xr1ZqBoDz1x9FiZ3ShfDLX7VZblavhEjGmcIguy32zyrbB1XAR7wkJ24c7
37PuijPllV879/fefZmmX717Yuozcb5hug/CSlSc0Se9uNK6+5HatuRgPzfvQt3Mr+Sx8hvU7XAY
bGWke0iMuvRFCARE9Xovdwezz9ULTDKR6AlsJHMHEQ2+kFhXk0MvyNluIN4V9a2eBfZQqSaCS5+0
0d6YIwcyeWmP2axcjyltuFQNZ1cQCRs1tF70Ar8QmVxVaStW2ogbUu4fitKSf1qSHyyqhOozTa7C
1UyKmiS7166BOQmHRtAfBKiEKxo5Cih1ybgT26AHsIcsJaPdvU/bLLdHlB0raD4jmbdDgQ+mG++L
vue8Xi/Fxy7rv2udjCpoUnWaKVOpr4w6mS7LIkM4o9bB97qIGtQIQ8lXK4eErX9V5ocSbfxtpsQC
0kpNEb75Qm1cyFUv2YFGVv3UmnKDf7cLnw1LtKh3VBiFiqA7JHpsIELQAgf93JOWGdKjEsqwtPxw
vjISyfTmHFvFrKAAHqU+zl0/nQbHF6Rs16qo8+eibC8EdfZL5DipsDbFvrmZxIk+WqK2nzCWIbOF
mRaup7BXPrPJ821flBnTdDn2dRUmroF01h77KX+s89pfFUXUHkw11fdGmlCHGwVrizUZ34mVo+tr
AMh7E5IhBQ9ORI2DSGYUfbrSuQQpZjoi94Bfa9Fle30Mqwers3RbljiYUF+H1k5pqsdgYPpgXiIM
ZY+M2tzh3BGG1ccz06kJeZmxXg3zEB2TFBqltRvje0QbXkw3/uNXPrWQLH//6pVl1n9DE0gb1Wew
hGrReEViPM2Nvvn49U998uXvX71+04rRmBPosZ+iIb8k6P0z/dboDE/zZd/9zuN/HJ8SJ0EzyS3H
Cl9XVLcgeevbHC36papKdn6WjavAz1FQ4n5wCzE3VpzJJ9xJ8+QUmSpcjXFZEzXMQiQ2YCtarZU/
jUE2nfnypxaUo00N2qQKyVnc7wd58NmLxmsCjk23NdvKDf1zjMwTl/i4tKQKiHzn2ufkjrvJjA5+
dv/xvTsxNo7zIzTMm2Y9FMquwrdvp1TUEf0vmGbjzHJ4YhsqmkejoyBI1x+aWtmpsA73plLMxNeP
uTsLwErzvNsj+gvBIuYY+MigNgd0dqKUfWpTNLDKpGTQ835vG0hx8e1Indog9aWJZCB13kb5A4Hp
dqCfOTeeGAjH1IeMTeBUh1m8H8tPilXuLXPcDqm09jvTO3Ovli3EO4+CebR5CQVjRPHDKBh4vu6G
KYouSj+TtqVfChvTqubA9ltD/Y79bL5n9cg4OErxKtVSfChTgLdzqpvrgiKQyxwZudmkWausSKpN
KqGSQZkdbSy/6LGoVXh6y6pCCRcsMnZz3hAD0a2QZcrXlTgNNlv3biUYpeh2dMofLU2YdmiJqnWC
zPrStPz4QHyosolKOXQMk1D4UkHeWmrC4Bazae1jqTddow6lg4wUDCGbn6Lw4v/1QixvKIDV1yF5
MN7cEEVgTVZy5gD8/pFbPA5vqIkpkoWObVTvJrmXlq5xyakb3eDZg86Jh9U4mm9bM8aTtChxEYcQ
aKTvSlQbHw+Bl/rGO0PgOLWhCrsAhC2jrEaq0doI3bR8G+lBfmsGeVTbiEXVfBUEqvQ5U0Dd1hWa
rTZ6zDoq+oIRPEViIrFLEpp5F2lmjYUrMtb4LhVHMhE5fvwxrfcH6jGle5jloSfTs90r9VS6ZdqA
OByz2KtlVd0ko9w9ioWFftQI7+U2PWeNPjWXHe28kRGiKSlSwnJn/xuM6ju1F+8nSztzdDh1W5cv
+2qZS/HYFu1I2S4Krg3z0Y/vPr5Yp173aHedJjK7W3rJ+6bJV1kweVoQn1k8T8xJxyEoxjTRkYB2
ttd1FM3d4IhVgXGxX+tVe2ZEnrjoxtGUGmaN3nYCFJ98OuDSsbFXYoo9F0J96tocra70fK0gyZdS
KW7ZWNm01fPHF/3UlTmaSic/RL8m8oxKbbdDlfu9Rb9vyoHLTHOm4/Z+GUk0joZjV4Xt2AWsBBG0
3PxSWFzd2SfcQk5N8+a3vsZxXocf4bceUiUCOKff6lP0o1THbeJ3ByX+zd3dcWxHOYx6ODRKvOd9
JpzlM5LLqNfODJ8T9+E4rGOUUOsLdV7tIksNvKxpJccyB/W+MA3tYTak6syTcGKYHmd1xIstE6A/
K382e2awwVOMvHj1e3dhedNXM4M+qHmPWY3B5OeKrZjDnaVPj0lkufLIZPvxm5z6Bssj8upNUIIw
uemMWLletblp6yV2Quv64xc/8ZzpR09xYcZtrGJd3+OX9eEq1RZmtEw5s0c+9dGPnmIZ2XhYmsDW
LH12YYUPs+Z26pkN5qkRdPQky4JOM96khF5OKwNk1uQOoYc3+fcuzNFDzDwRBBy/ubV65nIsJdzl
9+7ncRRHwH6xDWUK8U38KIY/MEfbbX/mgp+Yeo4DOMiBlcd5TJj30bey1yNiu1sa0wS7RLjji2iD
n/9vcPd/fh//K/hRXP3afTT/+m/+/L0opzoKwvboj/+6KzL+89/Lv/mf33n7L/61/lEcvmU/muNf
evNveN2/39f91n578wcv57A3XXc/6unmR0Omzsvr8wmX3/w//eF//Hh5lbup/PHXH98LmArLqwVR
kf/x94+2z3/9IS/dkf98/fp//3D5An/9cRvlwbeyqH/849/8+Na0f/1BQf9P0aLQacJYkE1raVEM
P379RPlTsySkgyQAi6Kx7OShR7Yh/+hPFWIc0bQ62ktUGktToCm6Xz+SEAKDcF/+W5dlRfrjf3+2
N3fn33frP/IuuyqivG3++oNC2JvdGR/LUKzlzWFB6HjEXpQir2aUjPyqCo1qvu4s5XvRXA1JZdIC
yme77AUPKF/qKEIsXEAUST11shAzNMG9LGaOP1fhc1DrG71If+bg6uyxgq4bDrKjjvoqNoji6fX0
YrHLz1LqldEg2kGRO7lZN64lauAKM6fRNId4RHbeBm7AYTa2pId6g0YyzRhZkRMK2ibM8isYBYcJ
u7mjmAENZrF3Ei1zlDyYMQ6DJzYVFDmpsZKNzl3eVY+zq9QXvFlrL6G/OA2WhwpPvFVbriDpV7XS
lHjji1v8I6ntL/C8RLH9rrwKR2MlAMk2mvQr6vtNkhlb0eCLB35/qU9PbZV5RP9cCaa6DpQbirGo
y8qrUebXdCS1obYZ1RsygIElh/6dmCj5uqo5T5OplW5rbCaWBSymFPBTRV1sZ0NgrYkfVFdxWFjr
pnsqxKeEryJI6YVImlmo3IhW5uiZ7vB+0AsvJUPYqIK60fgYIFgO1VyvdUwHy2+3bbpebCUz0hMD
iJY03c5pYZsGtmXLbz4PBcEdYTTfJgJEmaq9DPPFEg/pPOOCkrzpmbFst4LZ2KrwKHIz+ETaID1o
kg7p6ybtbnJQq9zQ0BweKunaF5Hw8Mak2671WtvLWnmTtoVrzM9V2H+FqsJy6MtLwO+GPhP2ZX3V
Ws3nhRg+TPWtQEVP6lNvNFJaPprTStzpVsTm1Aoe/GzErCGUfHgfVZd/TWKYf+AJdnEhbwvG2lS1
rtVbK23SnaQKVgXUhMIYHyoz8bomfjIm6y5sxYeXcZOqvBq/A2HCngphh0MPXoW+6iTOsGOUdps2
0dZazafk28a5+NDW1h0ub5wWhVfJCmmU+rpqBG+S+8vcGPZm8bh4fSy/3vWj1/ME9KaxzaJwjfYa
HA0eKHY263iC71ikEHtnb7DAFpn5bR/D58kCb6jLy1BPPbOLntU8sOxCFbyBTmYp66ukuwESQ600
3OdxIzt1bW5jtVr5SM73kY4xrZhYkabBmt0uqRhOsfE1C9UJok+abHUru8i6yrid88q4yPmZVQc0
yqfC2Gc6JvRZRHiVFl24apAOrXBtyhy0i9ztZRWrZVfBbdHDL2XArwFm0e2XH9ZqorlRnlyFahKu
4f+Gq8oomxZr0BhyKyYwBmVHHID1o+2VivK5epXz4MAHGBsPwwNW0bhuYKQYXydR97eFvoyCTM8x
neU/9ZyCdyYq+p78+JxHPstdQ8LHGmta7oQqtmKzbSGVZFa0pThebHQfZkioyMI6yoVN0rVGZgsj
SJe8LzZKHGlXnIaN24ioZY8QAdccrVVZgfUw57VYlk5aRysxKb4S5khCxyL69T+XaeAZhbFLR8tb
UCMBHSNBPseIe38Glk1IbrpoaUzpb/d0QqSx61WHYu0LPPPmTY9RINSfjCJzTMgUmZjcpIj8RWF+
EBDvv1qs/l4QXi8A0lFJ7tcCAHXbUmQMnaJ2XE/CRQvAokuKtWSpa2LLd6WP37YrzVVIVK1fAN4K
11GjeMvsOjbGKpwlQNBz2zhCWSj2NFY7RVQMZ2wx6wRi8jNJOlhClnjXdx4l5zuDSEY7m41D1Knr
5VViOeYUdCf46U4Lhmt9jD4vbNNUpx1NBcibp9TrawK7cxmuTpnfGmKxomO3W6blNjW3AHbsNEhd
VcUkwbokwHHJ0ubCwAmj8vAuD87cGttcCvZlH5CGNXmihR8g0jdN1TtmF34fjHuzd1Bs2WZabJNA
c+LxhjFm93oeEjjzFCjqWppzaADZlR5j6Ce9adZy26BVHoF+UnVt3TXjQzkUt5aZ/NRi9SAr2iEY
9YMSGBfYEXdWPUe2NfeiCwfIETK8/IPoQYbZtNDH8X/eM21t+8qksjW3of+z1M3tyHQtRJkXaMzF
YY5Z+2nKytvlC2ksrIa6w1Yx2g3m77bJv5C+sNHAOszaQW7qXamcOQ683VP/GiC6pIu6LvFkMFLe
js+GWr7VaVOxjrt6tHtmbQKNa6fQ0REV0tOZ8biM9n/XtH69myFCBtDorWmGdrTXFhu0MMEMiUkv
jEMXNcx6ieSEQ3jdiAHPYNmtKzxegip6+Rg4lboa/XPf+OUr/fNDkD5MJZOgn+NKu9UEam4ikV8P
XWZXebRR4AmJlc+uYs0PmIaKlxu6LGfV+NCnKS5QxUsFsBGtPjyBWluVGouFILu+AVoMPkoE3qnm
7wgYWQ80vvEh29LEfKUL21AQD745X4XNsFk2CFWrIV4fim+y8rkffXQbiqMLpiv3+WBHyp1PvgAY
cmm8VNtiE4fPqvpER/NK1Ia1kcpuLARnWJ8veszjS2JpMqmimsEO9AVH+WqfmCOVC3uxKNaIZ+1C
ErdKIDqj3rGyzbika29WglWQ7pvwsZHqlTpmjkwbUOEkNrJaRvtR99mM0ceM1Y1RZReNFBLpkebr
AqiBOTy3wnCjXCGj3OOZO5RzfzPRI/x4dL3Agf/5LZa9M4hVMnWOymyDxfykQvdYd5jPqdCC3VHX
spp9wavoNWmPIrJ/kgZzn2p3gzYdRF3YiDV72Fb+lpNQwJ5gTNdFSG26MW7luj2MPXtOqd/KlXG5
7D1R57pNGJxrfC8f7B8fHKKCZTFTSzAW3j6ESilEOR6UYg1c4WkSwr0mGE6ME1uWBoAl5MjYEzMn
rMJNaImuNLSfqqr0cuAZ9pCD0Unnl8mtbDrbZJNxZhl5iX765+cDmqCpuiGKxy0kJa0UvQ6aYk1z
gs1j60oqkzmREF9Dcq5KI7lQpJw52DjkqrqNBWkdsIAQXQcCgPl8Vg7WoNzrjbgqwchBa5SaG8A3
nipDAMmra2Gm91uHD1KmrhMi9FjMttC6ad7W69Do3ZweblEo1yqlFin2XQL3vvdKuNHC54+H0JF0
/tcEZRmkUBkqKzYAi7d3ItVnP1EymPdarFwvuzFZhIPnX/SpSHs+hbSjb/pouFxWFEqvmzk46/d6
b0a2DM4eimKybzhW8WtlyUlW4iPgV3RK0dwymzr1+LTssqUo3EsEUnMUeW4EjQCmwJbH4rMWa6tO
zX4uu2yIDd6Zq/LPY6Qqcow0dAPakKiJR1eFWn/ek4TLVREvZqO68dGwGrW+UkuILUX0XHXc6qQ9
GNgqz6o037knvDt3Q7EkPgRUoLf3ZKhkAHO1xuhj42kIX4rmfiHaZMZC6FOvOaeacr2Z+Sx6FeyF
QT+jzlL+uWq9/QBHpbNKDkDBSCwYCWq1OWvwO2prcFvM5k+ALV52M7ku22bBjj5utglRq7X8JdM5
fs3TptNGN9c/zTzPPDLruv6+zPoB2KdlXJvY06qyAdEQOlNjHPw68wr2S2bMUXfQHDbBlvNyP/9f
l3EuI0QjTfGz/f+hjrOI9U/Xce6+xVESNe23t8Wf5R/9KuQY2p8MbSoylGR0FQgtZaFfhRzd+FNR
FNlQTRUfg8l2/X8KOar0pwh037QMWdLhjy6P6t+FHEX/k4dFYqdDnYephMLQ/0Uh58V58O8JWLeY
DFicNYUtL7MCx4i3j4CShdIUsJtZ5xnwI9tIpnarVn16UeWlQs2i0CKSj9rCiwcQeJAqJtusBsNT
Bx9hYajL90WHwziA1ORZY1ZuGzEL9IuyTYBA0SMfP0+dHD/yO8MnQwjmzaxX4peY0tcTuETdlpQp
o28igUyBLOIpwdk5RpZe2udvvqShs/qpnJFkHnQ2iG+/pC9XMLrjUVrLg5FspKgp77m46BcxTRHQ
64tz7vlsKicXDEjbr9LS3096nnsjR4rvTW1SZupE5RrczrDmCGg8WOEc3CKMZFnM8kGBwKmF5kqV
ae9RjCE8UVb6azOBy2d3kOYkCCZqqK7yeeyvJHPUn3wfSGCcRiVnidG/ICcpWyBOXBBkU34W1k86
PdDNmAUKYCHV/DYuWcu20IKkWPUVZM1a17TW7cZsiHd0zO1ZEzQJrWSW/xhVM/rZkrXUgnHKpHo9
DUENlkTusmt2fmwoqepclAP6MkngwJS3HF7sLJFRH8QjPKO0K8EWD3N5mxSLcgaJdPi9gM//uYqD
3DPSqXXNRrIwaLeBViL5UmHVjH5CvCiQZONegFXwWU0HOV7R9YF8zFa2ySiFiTJcXyNOHMKfsgcK
xTWMJnk5rxpD4i0k2UuzGPOt0aB/6Tn5boIOR62COdQp64kzepHEV5PJwdPvgmhRtsU/zXIQvLwL
/YPpx7Viq4HcXWi4Ky/lVhFgErPjlWCF3aVGJKyGWaw3iZ8kV+DaIgidfb6qil4BbzWMX1otQvEw
jX32PCZj+nn2A4ngyk697CHkraZYqR7ULlsiqfrgvvVjgZyHGf37JJqIJCRAc/AQoYQl4DueLX3Q
Pvlq3boMmB4FWoBsZA5x5qQCgFk7FuudoBjyoezYBE1IJV3YFe0qIhPjW2tabtnVB0usPUklej7P
UPDlythsdWhk1yAXlE9wA0aYL4GjpWXwzEwk7MA0JU41S8EqzGnL5PAzVmGpwHLJU+nBNCnRaYVC
9EskYU1IxewrujnAarR8f2aREqWY7afotpzDfHaaaOqcJFJbyjhTfzGbmtntsDZPX4ykxTk+m2hD
IihDkq1o7ewpip+tshwISkOQF0iW7y1gqAsUckgYtfoJF9Rk6xncOkUpDUftw9GWhOlK46DyQzFZ
2OKaWp4Fh6sfV5VGLVZrgupT0CdeOXPJ/KqLrwZTSlx9zLV9NYL7DZbtXOjv2kC6KRu1dKJsftYL
dduNqAKLsruIrSZbUR5yAIbZIJGwuU9V/zjI0s635O91CpBSEYMfwkLxFQ4kFHpZWub21IeoNqOH
op3uar0GVq/cCUF4m0TZjRxWG9AitqVkrhkPa72LLhUdpq0/Qj2Pg9DOWh6mJDeY1+q7PK+/CfHw
UBsj7FwedqC2mp0E0jr1F6mBqyX9U6iod2Eif53Cqb3UBb2g6Wv5TqS1ylUjx89TGJAM147joWyF
i2TSgV2V7HqljTqE9lz/yBQ1tlNV4EAv6XSFAhdcRA30q7kTrdxbSKGKnzMI6THTrDMvWnANFHLr
O3XiwGKptoJWlK6tHczEG1SDXYOo46KGkVOHrQL7S/meEm5FGYdtCMy2cJsWGSmIZn6nJr5GlUEr
N20YV98R7eRuDGd2NUqamyTTJ6ktPgtxaP4QLAVqZ63t4mHgyBSpnqi1xa1EGIWcp8EjglyooL3l
KDLWkjTc9dlsq/HjUMDR06UOqrc5OwkTJgh4cqu/amDc7UkJcAPGP3K5uokzhSgDi+m9pTA8LEfN
KMionN4bGqpf8xBG4V2sqIhlk/zZT3j9sZIru5T9yxZWttpKwPa64cbINMDB2ToSO0dC2gtJiOSS
XnaRhX6F8fRpHMVLo6ztyewvhjaFxqsPPWfX8pqb6461uUGHWq4gdoUeKPubdh7dGP2K3SCnxBjs
FUK70ObnraBGl1WteVoB4joyK8cAeINcasZsE7lDXFzLs9kBDIQXx97VxZ/6OYgga5TlpWpxr6Ja
eYxb04tgKXYhQKBaupY6K3ZFM96BEaMuJlgXdLRDJwPQyf4QM0UwopqLo0+xInziob4VmpKyA68W
6OC/I2srJTCnixxBrsmprJnlzGt77VNvwp+JyvLT0PcXpdB9gQpNPYJaGzrLVoko048jpGXLWAPC
3c8meKjKatayqF1KsCgZrvpN0HX71C8P+QwRJxYeNCW/kAbBjkN1tsOsv05YLCAfQYEyJq+hJE8z
SNkONCHtdkbpX4I4MhbsdktlZ9y0GrIgbLmpAEM/GjvLA/Q62jGsyE0r1Rdjpl0SnxuDrPrB8xW6
xCnCu1VGg4DbLncQ0CRkIWXShRSk1YKRlFw5H+8AU1L2FZuppY0g0oNBz3M3m7qwAyp9k8KFsa1M
FRGD8W5zTAHDAi3EoB8YPUJmMb5FlkGDwRq05iaexZ77DztvZGexi0QiYvsxlBAbT16rfKMUFLuT
Cs1QswTdAcdvOFXkJ/vIJHg8mAQGTmIXTRTnq57+xa0QMccAax/nb73R3fhF9iC1nA2UTHng8AbH
jriCe7NonMRMV/2Aglw3dpzpnTTVPFSoqwykLm2A8dIEll49mGWCvVblNjVCdJWJyzON2aeYDiol
VIoDD4ZgkG9UgSJLTGpN8ReZ3ExmvxBDEmJW2yBNDikmPZNBab4a8IJnALZ2PpXOVOsorViRZmlj
SO2DWRFzkATxt66embVkcwWV8LmSKGMaBmVgxMEVZbCeibNUn/vcuC+mFI6MVvZuU6ZPS53demmp
ZXHlNO24nYUahTlOYYct5W0XyBDP9Q1UzStSKW/DOLwH6bWHd+5MBiSeML8aDS095PVtJ0LWhtk8
4iMJAOmkYX43VZDypCWOclasNWXFXaKFEKqzChiQItuFr93zib9YHdfML7ZyTZwRFDiujfh5DEcX
3NoOxOHP2C8vrbba1Wq2pqcI+jy6KQWBr2V6Em2KtR+0N0qRltQuK5Ww0egrpuSG3k6v2rpg7AJj
2ktdSRl3YK76X9Sdx3bcSLp1nwi9gICfAukNk54SJ1gSKcG7AALu6e/O7v67q3glcd3hP6hhKZlI
IPCZc/bpufNnXHlb9Gu7FshOKGFXNqCol2lawRRf+XVph5MLhGyKsA5oIGsbblTIXfsUnuK6zdpT
5ilQ5pxgDpDhwKHUD1pN3uKr+S6BiYWzVaXbuJFqxcIPufs8met+eoglcGmUywQrsZvzVHPMNT1M
lSOeYxv+U6bS+2xgGpdC8SEpB7ZqV4tw6IheQOS3G3SRBXrKLNYqawrlBaDRYDnxFlXv02S31QoI
+UZBBh9ttYb6VGy9OirhHzKtgfZrBnpniF1aGg3cgdxfl3PypTeabVIUB62o7qyEkmzkRAlY7LDB
KrNAAhBzZrMgcYEtsUZ5wdo3bTe2Sd1dp/H3PGqIVSs4KQ0DblELqdv19GfEBHfRspwNMrjYOZNU
4QPRga8NaKuxV1o539UpjLtGuhrz24x0EMEFnjgTs5XN2ZTM1ZeyS9PDaFKAc28dDXvunktKt10c
e/soTWGCS7nRG88KkroO4az8xLWDv72Sz7mmANyLZ8vydmjWwwhd86REHvbXm9LB2ACqmxwK371M
hRfWNYzWWSMUTtj6WbMdb2MSvicmaltd6H6oy5njo2CilxVOGaB2V2FcYwOpI3mH6PM565OdzkGN
7gFKbAupqOTQdV/aSG852gZzm4gpZwWo77opfwJTyY69mdZ5yY1qzP2zU8xnS4xB6yw7gjdeHFbu
ZWnfQo/Ype30NMJ4sjLYzL39PjtHSLvZZuhmePfjAsFnOkL7/9F23rCKk/Ramx1F1H81O8ocfymP
+ENGVAB+vmrbYWd2dvetUdHalfwNQyscwmXm16ptxmDMlm/8raRgxV/g7960KRNkowaULUwtCopq
+O6VxZ0JRgy+1wS9pzRXmWM3sN5sSLyGNLk2rgCWv4Bk9eJ9bxmnFIptlbVbshlPVadXodXGj1Cd
wQ3a6RTkhDcnUoLOs+YzDp0rudZYxyYv9pykRQcBRYB1uzPvvVgeQACtIDAuYKdVYq2dnGNHlw4H
ffZo5leacU70gG3+NLDSGOVwyiZIXGJ+1HQ40q3bb806fZamvC/ylrqeI1f1OVmBJAVYEHTHfBq2
KquTx4L5e7XqCtvsV84/aZw+zzVISUXDWHpffLfs9kai8m3hEUZSD8LfV/bg3LWU3Ws5uZLshNqY
9vhtqr1OlsJGpGm8RTVu/mh6W7x4dYLE2xjdZQfOf+cmrEB6eokgmyYDFpoeXbLOyluqGBj8wdTp
2iGx/OjNhsb8BYdf2l/LjKoIGtICb+mojDiEYUwX2yVDTELM7CI6AD3/6Awl7dyARBjWnGH+yOk0
ODOuJgSqBvlzdNS1n0hG89qfG3sW5O16bBpj2tit1C4TWO/3eozq41Cn2k4zPGsNXWLcj/2idu3S
azeucpgqT1XeBRPA23umKOYmcifKxrqtnC+pYBto5w6U+NIYa0YiurepfPadM0yjd5uz/lTD8rjS
aUX05Mh2eBMLjA+vz5svDvDM1VgsrPH0Yp4OBkPhPExctw7d0ah2Av/DA0Zcb5OSvLRTepy8o87q
55C1UK4Fpgbrf5fqJevI2G+hJpX19LPPE+1SRoUIhBsdpmnGj+tD3Z6tdpYcd9J5J5FouqWcUH4o
68S6ibUlpXGZOvsw5SmnlUNx3OcO+QuG0+964VvPY6sZ32qTiz+l5Y+l8q/qgKVfg6mTfdBO8U1v
kr+S5M9eqjdB26fQ17uu0cLWq8XarJP6rPnjtJWt8uiw8AqAK74OFzR/BxsVS6CqHe2hjzPXD6M2
H5GV87oL4sq3cRQokWwj15RPqe8lxBgNw2vmTOZe2uWwkeVMyWy12hkmv3bWI8WrMBr7Q+Ib9Sb2
r/tUmvztBDDkW8GJ3tJ9zdRry1C4O7QX+S0JAdneqG2wtSqeNjPI4b28Qi4Ho5l2oxeR9VXY9Qs0
7fGb0/UvpDBt+3okala1W5L9yKJWsZN+182Mc7XpfIhu0aLSMiBA3A/nXJKkOw3IAyZLZW8WwcZH
q7bGMWhMikZkN9YqE657peVEt46ulpDBQ3MYuqElgsLJVx4NP3/29Jg5lbOVRt9u3JilaufYN61J
L1dDWxxLMd2A33V4rIH97rp4ILfUGevNghHou2ZpBWsWI/lSD8bE+j4r7oh5jL5mwjZZjlDh85+4
B1RXIp0ZZvrlDLG9z/Gxk3NKWkPvtJkezk4C4p7JMr2Xa99M+VjOKHYsskMEE7PElmkINWsIajIE
f5SpnX2lhfDeFabtzRyN0aluLCjOMUEv+Szix4j46FWd2+7F6kcPnZCeYvzou7U15DORJrLQOBlw
0ce0lIeoKtOL7uac2pPdbaScshfLBykLGLG8uDEGw9TK9ItVu+MdMSzDKXEXYN4GbzonUfZdYngz
ITnGfLQGX118UqteeT9YVMYe8S15TUrLmMDm5R1apOdmsD0ROEtdvauuoYSkZj01fgvDFtJoWHWm
eGoNSrlE9M3RmOX8qLsdbxk6PbJr/CrWSFvVQBHbFjTsNOrCGobrkW4l3ftu41x8JyGiq9CWVWkT
JeFBeHhsIMbsgOBmYFVttr8ToFw1e0zws1aR4qQbzTdtmPMVr1J93RmuuwID2lEW9GC5hygKPVeH
A+dFhDobtbk2bC06gqy+NGP54LRuigYJXqnrUVSIlCmOVKX1sLgd4H07YSJK5gCdcR3zEfHSf0mW
RQUIp9KjrKv+CYytdTCuPqUMHdDDorxs3QmQgq3nNoHrLx0DBGc2HiNN99vAr/FOh2K23VtN19o7
WdXFyZRxju2vGdSmymqXmAFL39RJG6/SEn/ATZ3OSbITLY1ggdiRp/sqctFR3B9LkhNIdpik1p/n
umCI2rfzAHQ2z9pupcuqfyxJvHtKo6KzYPX6xaW1Z0y+UXrtBU0eSOFWDLAVHSAdvEVH6knPeSyb
xb7Kj9wVQVbD0S0S+1JQnRD2w58YStPoUOb7dM6ehCovu5z6x5nmdu1CLD40om3ejKUx9ibEn+uI
s744vuCloElUayK/qQAN3Zcz7lckSeq2yq+Sj4hu9izJVdgoJ/uaFiVr7Ryn60M+QAlH29p9EbDs
37QU7FYNOGdvaG3/fcrL6G0UjfiuUl08NF6qHZzU6QHI+UuCUkXzK4p75rPNpi3S6dn1y3QApc6J
zMxDcoePhndWlqKnTFv4lCxIfe3VK+L6W5clxffIYJy5zqJC7gY/rudgxkZJrzf66S7JC7RupbZs
+snt0ttKn3xGS27siJV0W467YVZ0bsVYRXvLLzmi9BguPVMfkhvogc0HDyz2dtRm8MSZ8B7ZQlAE
tCDSTpVKxWZ0KRwDYoOBvjPOznYSGs2z0+buui9MY7NctRiBj62MA6NphgOCAWwStZXgQutUHZFu
wsDmOC6e3E2qmEKUUSN8VdN6jfpcfLW0QW252tXBWjJbhA2pO0wanbl8j+Hv7rGoRpexyaxnjQLl
YndGbAQp/z7oc/bQXZ1xyBs4fp+6lvkxsShL+tgUBpKNJG1rqMlXIVCm2UGREToCB54YOcOCo25x
3M+NLR8ITiNTBT1NFlTJPF/k0mjntHKmtxh7NHOrpX5Ip6b2QCHH4kbB87rFSyxQDrgdMXNlXocN
ID4RTj5w88AUefIIU1nb63qhnsTca/t54kQiPTBuv7AEfI+HGUmhqkm5COds3QAcOGmaCI2MCLSh
uo1igiG1WF+gLSy0E8Z1mah28WRNOQW0ljOCj3QM3Y17FV8USCPiVJ4QrYpjpDqdX9QQV1sZLYTe
TtZKz5gAcYK9x6phJF0b5tkk2vCxa9rmiVw/RkeJNi6HpWccx0I21dZGzjTLU7jEg15Zy2V0I5ch
WzKITTXWy1aKkTe7RX1VAR9edQu5LHjh8yeauug4OEN9pMGUG0Ey3sPoa8ZhKloBVNUy7TvGZzUG
HnMOh9yajtLvaGgAaNHPJdUcGh1QOQwyFhHVrfsQ11FMzQ9k+BEBm/Mia83ZKr7Ts006yq4fp7As
ZmWSzh0n36Il0bRzPdpuebYxDC3hWGVfCjlX6wQW6CopWEEFlkWeDgWGh9aRM4QcpVSJrcnEe3pW
qnUutBgGNAJhE9MTLfOSr5cmmjZAZur2YqUEFXl6o1yCTqp84kGv5deutrO3tvVI4kOSlhzBZUDr
zjTvThUxs+Guqd6WrKl+lgItM6WIehrLhmei8K2vQ6cQybloTh+6xKl3k4mMuY0NJrFGlmvnSsTF
hbAadRNdcbmdnamwSK3kUtuteWpVhwZOR06XF3pzYcrEnQXC/FuKOJjo4X6myBOWTfIUaMsnxmJQ
gvs0JhSzgqYMCNxa0x+WG4ISkn3KqXTMqXmeuD/eu8qhMGC6tI0yv7/Xer9/XLqB4ctkac1dyVGT
rIzF5FYoyqS683CFooMuxhX2YH7hWg5rlgDVO1uEdjtWczmxMzHmNYZOnp2uVSR3gOAuT4TzEDjn
qjupmH4Z9lg89kmjr63KFwfWgt0c9J5ZrN2uqp8SuAAbDju5Be8JMNSa825lA3hD/Axj95pD0K6M
oV0reOuHuu3lG7+rSUvW9D/cEWBO32v6rUPQyE2PSGFjJEIQqeiocwXtkjwJt+sZkxQ2tRqJXlQz
8pbYCu0205dHVviPMoum+9JtSlSTDjZM/lSk2hMP1Sau7QX2C8IsmopxVEFql5LaerQ8GYjB0/bL
wkZU64xoZYDFv5e8/MJaunJV4Al9LVOve+WQGU+WMy9nHbjBMaGvOaWVtTzFwmygHjjNa55I8cUW
uhOO7AC/F1ltPFZR914CqSDQLYk20Nn7k7DYoQV6axZDyC+xhIRzDEfDisrLkE3mN4j+uwWk/UGQ
wsBgv1YyiIeu3TORnm6dyrN6EqWYAF7TcXIEpjIj04YOa3Gm4jYjfCfIrLI5ljrpNiwHqn7Na6x5
I41veOIUYthBi7qltaK6EstxNryayA/yDJLKfM+LubjGhIiE7UhuogeVE+Qzk3fRxoHiRrBEXdTP
GqyFH47LIFHUbOqmqJg3tLfjWS7LsM7mSAY9hMrDJEmtcjPJbeK8mJZ0d5o5wMTPjeg2HduGyje1
om1ralofImgsb3DeMK+ptZsibZ232NG/5V6SPPs1cy8Z2awu9H5rkx6+ouVix5771EoI5+pcdVXg
kb4W1trE7snhx2b2TfB4tlB0gazUic3znmMCcFegU6+i2yx0B7U3IT+HpFSdcZvDuda0+wG7/XHI
mcfR/o5BEl37d2Vcmq6ZX6qMfQrpPAgFPL62y9J0lbcVl1rJrStH52ES8b5BQRewkV/oRBeMDdlK
uOVTHMmntliuMvRZ31NkHGZzetUGtKhIaXvtLs68S5E1NyN+b2a2J7PWX6OqOnotFhFR7PH73WdT
dZeN8rxkS8mlMAus69FdrKT7bJhLESbIiYhK1SYCbhwQJ85MdMs46S+UnTJQpCkWVX8/OoDfBlsj
m0SbHmk2aOuRRTkjFTXZ7eXbwrj5sGSzCezUkcAIyZKwvqfTCJDfin0iWNGrbTvLLjEVUPg2G2Zh
84HsTblKx655GTn6tktiN3BiPPPFT3MA7QTFh+zgrqOmZrzHqoBxIlc2W1ATRSkNY044fDdnj93s
+SOj+Cg7TQ7SYn8CJgaOizWw55WvLLnpqYtOblrTZgmkHDbwk3Wj01tu+2Judj59m0IEJH5mDdkD
gV5HblAvpM+MpsYp2SXFHQIN64aWlGGv9OdqSw7LcjNwFm4ntzzwwhpeMkUEUscqnoiVnlE+nfle
TEn0rLeOsXGANkZBb1k0DbnO2CUQikfM97xxY3QVLylt6Jq7uB7qcacLVlYYynMuUs1ybSyNbeZl
y3oyfUJgnOt+NjTisWe8rPfyCZHtEvbDkh9ns5tPdIvWupmZila0ynhiklF98dkfvuc14TC4OeL+
VZ/t+r6IzImdkaGIayjnI6PgSl/Zdm3vy6VIbR6LpDqTEmm0YW93J17V41OhdfLUIcD55miqY8ZH
leFj5ei7d2LoJqgqTvKC/6s7EpRWs/CdU3vvs2zeQqYHvtOhxYjDIcUI3xR6TCoUopgyBIbP+3ZJ
i4LwCaoOBizzaDwwexueVDVkV9VW6ZjrDrrFaZ4MrV7HPXkQhzY2tTYkz0SWG/b4RL5kLGMfCm/I
Dt7iWmfXG3OW/rm21+DSsFWajHt2hy3jhIrgDnITj0hzNIfpI3EFEfjRIpxNo79EOZiMtJxFus5z
y3u2E+KvApaSNU9MldTPxeLkm6HmIB7atrqDAWHYwdgLWoTFJ5fYZ6nO4JqUMJO0Ty5FrVOgJfpM
GGBZjM6a6W2NOshCRFD4BIM5vece9MZ9LAqPAZWdxNmNpC89Xg1kG6g+7KHobtO5t3jB6vrWiXL3
p5B5ersU9siOVzbmxVQ8gOFgaor7ERuHS+wZ+6K+vWQEKL+wdBs2qVZoILNSEfLG5vuxWGT9z9dL
R2u4G6KKTTJZvxoJQOP8WNmqfnKiKN7NqCoCjG79ZnHs6JpD0Oyi5C4R9atZpS92S1YNWGHiw219
INliqXc6tesXMkHFbSHyHhZEPrx2iSa2fY7nram6oQhznSCRpvGLWxT66cPcqeZu8JbvImVqt2bc
1zB8ym3dglgyk7ukpRnbLs3BJWVQat5XxJrfEsbkrty0bF1kfa7/NhKstc/memD/bRksGTjDtFbX
fhr8hqFuZ8lzSRe64Tgw97EEIZ7HpZmQI7okrEcN5+yTbIoEwR8ODfki+66RxvdGIyqXja590tkZ
HMBDVTdz2Xp7VoWos93qexI1D0Wk14RL0i8yXeUz2uu9pMBArXJF5nDTeUloSa9cS8P/2eXL8piJ
RITKS3+YTdsdNbfAqQVW/eyVaXZhauw9sjrX7xNPqbuZrc45JdE1TKKlZ7fBZiyAmOk/gJ5orUC5
mf+NBp/2qaX7Dfy+dO4mUTFzWhYpQyEyGkvXI3Y0GXNvbc+e/YPbH8VH01vPxETGO5r8hFGT5m/o
R0lASRcklKVhXfWV7mbQlmRj+hXLtaIh/bRNWAfZvSSd3pvL5Kby+2jFoNy504frDpPGbtm6ZUpu
cn7FWxeAxQDjK8Hwj1BEe88Qy7gtCZa+VVmiCFEq6nM2JuYIV4ol/9XauafHZ8Mw5gyrirb7Wepp
8qI0e04DrmDGqmPUvHVdlE8Lk68XpnGMztraOsW0lEG1NO2aOAG5LmLGKiw73VNqFv2F4KZh08i8
CYGGqbeotZqVTL0hWERenYaljsh3LNhICskp67v9vQKYdWPOWbpqsZhgs6mMgRBHXp8mgj5rJSjk
xqU1UP/5dyY+sVXqEz1SN6DCYEuT+9Z47bM7rlu0CWHU9LdOREydQq2gN40eNmib1jXJagJDzAAj
1/a5ZJQn0bEipnilZn0ih8h002NhDcXRGfp5BQQ2Q8pwbZnjnn/VtKYDAbnVC7NFJDJxxiauzo+V
n8iL4Tbpls42f1oWs7/MNlkn06yXXw26vG1cL+2XqEu8FyfVnHerlNd6orYCFGpTSOoxLLzEKJ5k
Uz+NHeEf9BEXb+7ag14OGErIq+Aat9ZZWP20Ualqj3NXa1tW8oKYdnJTmPnzXQ1zMtSKsZFOVJUb
PbuZjgcw15tkRRWm8XZum4taOB0lykctsMdKXbrW9b8lceLuDLPt48B0VGTSg2UPpuT3uqLQnDP7
jHHn9wZEYRfq0knEAh9LzdEhg9RPzXcdDR4hU/PZH0qCsKQVu4ghmNo04rpB1/LZPqiBMrPvcA6y
Fm1U4LDwejSMa8a7VgHPkdH3vJyuRytYrvca+c6topH3VkahF1lgk+x49QYEKCJ/9CVVCCrkx0Gf
EbkYw4HPMY85k7Z1lPQCYYlTt68dMhYsavHCCNQSyX3e9aFP+7wGR9mcp8oS3orEQfvdJoOFHEIq
uxuma9nNgP5r7XgmxrtW7luSythxUP6wK7csbBh5bLG31zxjDHlgtM9QCR/SUVDGuszb8QpiktGF
J/7pCfmLc6Uv9SnlYEp3Ch9/OAKaqPdpJjhqepZiGzQqcm2hNEBT7YqThzcsDpREmPeJhwMV8F8s
HPwdnm2Zhm4CAWG7h0ni7+LVNDXgbOmjs7WTyQxzcsvXqdn9Oxbi/6Tc/q0s+2+O/Evzo3ro5Y8f
/flb8/+DgNvE9PInAXc6fhBvX/+Hf7vwhfgHzgAd79K/1NYoh//twjfsf/jCQYJtCtMlkZ3/598u
fOH8Azmqz12D2puf76q5/rd4W+j/sBF6OzoGDMMzr5Lv/4N4+4MFVBOG5WIlMfQPemZ4IZ6mT7px
ak7GZTp5t+VOsPYInGP/pH0Cr7g6hP6rnf7vZ3y47axYYslFv3Zy7tRN8hyMG+3rX67z7b/+jb95
SK//xP/+p/8XnNb1czKRicI5mSf3HgfMS32qN/r3+Kf1ib+Cp+Q3H8FP8FfgycjYjSj0Tj/JZMhv
exc4JLt0wIhKynXvIjVclb6cDsWo7WbRdXs1p9Fu7PRpQ34yOqesxdWqpiupktdPXlzbdZvoujbK
U9pv00MDUdq7uZUONW1rMDBtik0Pvm89WqJbLSIjh3A0JCP4TCeqIBlXrmO5a6eJPM6JrkU+mCRb
gxPjhQRXeyN6L34Do1L/HP3cCd3GtpArqXKlpRz0HNxXnTzz+RlfExm9RYN3n9lihcaXxumeNpqs
z6FZX80IqHpVgiKTLPF80Nq9o+P0xGtS3OqF/tZ7yH8R2KnsQaQtSUnK9xDz4FsdWAGwQRn7d71W
HONMU7ZlRvY8ev0a7bdnHjspm62o+2pt515+E3UU3bVb0g3n4ls+jbzjei9d0dYb5yFxkE7J2Vpr
cToeC182p5xVewCI0QzjufP5CCZWZIh6b26uUAhbhR6WQzuGY6LF+1x3qy3he+0RJAJo32icUdtC
Oy/Btwa1ydsNKB8sU7P9WhrpcM4E5VJlkK/8yb36d6fO/3sMMFr//UbKNDVEcmqNk0sGtHVO3aNc
dte1wtR5K80FjnU3pnvP38cov/78mdd79FePx/WF8JcXj082Y1JrhXkqzXFkajCIsJ+JTpcKyKgj
WsHYfRrWWmJ0n9ixfveJ1zPgL5+IEN1VauaB5AvunJU+BuZWIHb85AuJ3z3wV2PaX/59d3bjdr4+
8JJOvQwoZkjsvi35Opo6+MMquycA3grYf+FYGoJ4ZWCoSA+Vxnb+/s8X9ZccYl7CH1Gg2GlalJT+
cvJakm/j7nF0S/iA/ippszNj+HVV+jdVbbKcyvJV7rpfoZ5k60Qu9UEuFu6sbWqjJjNekmtvgLgQ
lRf6Prf+OmrNkRPlk6t19Uf/6ucXHy5W3zuFVXXLiX5ghf6VNVlgrdwyAax5tN+V2H1yRa5vi199
0Ie3iIOAzklEvJxgukn5yJQLz75gu/sF63FHHiYCXBopCBIudOOQ4HSBYPjJ1W57tZPlQ5Pf/vkv
+d3t9+FV05FRqC2zNp+sLestNeLKPDnNd4Qba3/8hPRk/ebbfiRgG4bjG0aRzyczoGE9XoaNdppD
tHk3+XkASt0FaVjucYOGNOfrOKAt30zhDVq3rX/Xbh7w1O3n9YMMvZsDU/1AHT97014BQb/6IT76
Mj1dVSrr+NMMb6vrtMgBfXqJFnnsVvXPaziyE1bjgdUNAIGg/f7nq/6bKgJ3yt9vtAlax7DY2XKK
0/DqV++CDmJFDXbF7m7qJ7wPy9Hxsk8Qpx9Ml/85ST+a4ztiXHtmIDyA23iXhEaASC70OWfMQ7z5
7Fr+7qj5aCgeYrsg4ZZPcbbRVj1XewZ7IZvRXfTgP1W74eBtmjBaJ+dojfr4X/ZHyt9fY5GMvzts
//vdPh7ZNgW8Tkj3SfcY6tjfGG/g65feZqQmSG5GelHXfkxwM4DZVDrKPCIskeaJT+7uf76OfvEs
ex+MpI7LdBI9/3Kq3CTsVfHs6dAkiFf0IAJ4ehZm7n7wkWy8drG/qlvi63MLuKu7bRMkaBmuu5Tf
xR73etZ/K6RJ/LXtgtE55tVXn6m2588YGJZTM78ukAwofVfCB+ohr7nvRNZ3e0/ttezU1ff4QIQ7
YNo4tosZEm6nNc+dfq+yqy31LrVfMniM8fLM3CLQvTvBX1gTGZGDVo9EfG/MF3OksUPuNKdv7lyE
XbSPli/KI2hMHPEv3xJBfZj77JhoEdqAngZx2y/eymPQZSYQW/r91I1wZtyNke7j7txXzm6yh2Aa
7yl3xumMMDBsIn1v11fXgzWjcH2AH/vS++p1GniTdyNOpt6+McfkLTHUuW2W1Z8fO/Gbg+gjV9P3
0qJXC8cu0VtHWwT6uTgau/xIiE91a+z69fLNe9NP05Pz0p/HB3HqPjnwf3fOfKTXpmoeFBgjHnjt
VjD3GYMKGaPcAwBwnmsRh128XsrD9UrN7Vk3Xydx9+cv/U943C/uz49YW8Ptma+WcjlNhTojoQcY
Za199rSBSsat9IZbdBd7n0GsNTxXKBF8jem4xyjX21rqMe7aL51/v0zHSnavSQ5SIWV14D4y2A9U
Fm10o91A+4YjNCP42Lb6mrhRxNjckEhCJ2vYNm2OJBh/BtYcL07gPWVnztxD1pJTiyrLYGTs5jdL
fDKiQyxlEOVf5XTSnUukUKE9JKASynqHhnKNeuxEeqJLx9Xkn6GFzd+0LPaHIomUAbSJZSxOdrtq
mM98mbU98/95q36KhqiCNffverKD9gHFqf/1G3+id5FP8G+yELTM8Myq4abB4CNDPIbTyXLDzvs8
G+2DY/g/Z5z9oRIuF5W4tqEZp0ltk82MK7BcDx28tpXtHrMNS9lWC5yHxXvKgYoF9vTCEd+E449Y
hRhi9zXyAADSzkVDf3dTfXb0/e6u/sjO1ln2eeSSLSfV1ahVkXjitsUdOFY6JomzUX7t8x13WOA7
B4/Bl2vjZbpi1cpPWK2/e31/qKOisUxlV3A2osIMSxz5I9AK7ZNq8AOC5D+X3ftQHOXULShJW3FK
Zau/Tlmy7AhkiDFgVVGQSX9gCxvZm9pAfyazSRzcxDQOhZH7fFuEz8jHchILeNi9JU83RuSgCI3U
EDSWz50Ss2jH8AhQb6jzzeI7aB57o7sXrOF59Eg+fcuHEVvPnw+C37wo3WvR+5dOYCk1x+tjrhWF
3jzsPIqNZHGDfHr787//uzexe60x//IBk1eoypIcNPNhvPE3eBfWWqiFknPVWP/U3tNNcvgss/ED
C+s/v4374bWPw8+wxq6YT0m8VUb06lnOWi/v6FmJ+2KrjG45GPoV425LHuvsgjX5z1/zd5fxw+s+
TUajKWYqxrbaVqwrWIvV2oX08U/+/Q+Aiv9+M/H3y+iPQ13ElTefynX7qq+9r2/dflztjcB53pSH
6/OOPJ/zyNtVwS3z4FCs3oyw3zLI/55/p9p5//MX/Wf04q9eHB8eLmdoel+P3PmUG2drfJvrjVHv
cIGlr+VzdzekG2eL+AxBlxfIrXZACZ4+ZmdN30rmN/rq6o39WX4d4l3H8u+gPpnN/jM28Fd/1oen
cohlrA1WNp8wJ7DFfc295x4H3TJsFzhmMhyvqVkYYG/acWs3h0WtIPuJeQ6wuWnRvptWdndgJTe7
55QFgv1ZkX39/F/8XR+Zzm2M9lxl/G7LhvNA+6Y2w7pciReHaveTX+R6c//qIz48YQIO71IODjf9
qVv3p/G+OyOnYhl1zFbVzj87X9rbbAeyP1SB2JbPsGSCeGPcfvLxv55L6s6HroXBq15hleABL178
ZNuLKSC5PLDJUp+YjmyXSuNdvjJhP7reKmneil0WPeO4RTVg7T00/O2dlX71XXslnaD77rUh30V9
UmOZv7s6H97itrMk5eTZKBYiHT3Wub/0dn+zzEe8mcPwhMAIDbYp3TAZNv1wiLeOZFWJZmurpzdw
JMAgetilq2fghLZ56JyVhq8ZDcO+GM64M8Yyx4p121U3icTEh9H/z9f1d0+88+H1XrkVDpPrHy43
MAjWWcjRtbIDts/BsuIMWyErCrUgWvVBGcZ7tIV7Z7XN90RPhsD/QpQg4WcppuJ3P/KHg3UwOnsu
jIpyESyRdKat630tsUe7d6m+m0c9VOb/cHYdS44CW/aLiMCbLR6EvEplNkRVdRXee75+DpqJF2qe
EBO96VVHpYDMm9ccsyszSYbLmZYDGjwAdVpBGK9GNgShBbmvdS/8GBvcLpgHc+ASYYANoAEqMfgH
MccOKlgkxl0r4fImp/XoTMzicURA77Erp2OH3AM6mDqF9oKnjl/FDiNyKBIyUIyU0x0pvAARUkgq
1a9ok8+UtP4TqecCLkkeFyCKIC3LErUxacC8ldGmExUALigXilaGBqoMyN+1eo12rBkauI0ADUrQ
59p7GjOYyajDJHLj1Vp/HjT+nByTX3fHE4c8fGUqShNXdthSosbPQnnCAObqivilosGoowpqmI5B
o8LY+M37SE1tX+PU57t5qdvHz+Izi452mEJyzgl20LOxIVV6yR3RTpAKEEpyASbEYGWQaQ+R5V1y
hdhIqrCy9pTKPNgLc21uyDHEY9piad7mHHRQ1F4LzXErrGSbS22buT43YM1+CwEYypEAib70Z7CX
XokfHk2jbUSgO/X8DS59rbkNB/w9OLh6Yxl0h0AQTQS1K6+g3W57wCg02gLRpN4gF0Wqz2sray4E
T2527MGf66uAxpp+C3FYle2PNE7vmQNdt+HQj9wHTl9sBPBcAk+JvlZWnS6uRx9sdngTYNgJhnUp
p7MHiE5ktF6NvOp5b12jYRCNgP3dtIcAXikZv4kbyFwzh8bKoTqd6GtOddOo8eGPmCVcPvDbRM/j
0bPe5MEmK+zMVShIZRoSTFCgOYBqVxuIX/pA6lykECBVeyo0+TiDpbRyG7a61P6S9AG4MB62btIR
Sp9FYuc5eL8od2RoO4HQ64Famcjj+8qbW8g2uNmJrqHE2tHTKQMr7SVXm0/KHN4zGoFuzbtq6TDN
zjHdkWCTA7XviEdKvfQyuwdhdzUkLXUL5xqlAuCfUOfFnw8tyEP3TraJjV5vLSgYbwNgRfVaRtMO
ccIaDpQG3kiysumYhaJxrijploB+SxFWHoBq2AVXRi9OuVrZqTGYwOpYo558xgdqAzGEK7HlD5kR
vPRKe5VsV/Z32P1wbPS2aN9Z2Xk1Qi+cv2mmfV881SkMTMYYP0o6E5ksoLWygzi2IiFAv5FqBp/G
aL+WKc1wFv+5uNhZpkSTZEZmUxyDiAgBnKAinfIrlHQoLdwGK7F4qWnBzrIaqOQTPNy1KAeGTVpi
SzqtZUYMB8pUFY1R5VVe9k+DBWsPtXBqxd/WBrnhDoPxAeH5l387JuwsrNFeybcluDAOo0cmqf0I
BpgIBmGt3XZL6Qc7i2AdTTZxNbVmah1obzxXZUCq+hIouQxNT8VHFkfof9a8uh/6SGGUxs5ilRf3
gOVNX853v6D3PFZbtCJgc6nStYKclfHV2K6Js28AzwNUsL8lRkNa+aJLBf5tvnNX4PtElHb5lO94
1+yzO41W99s7gsmfye/sQhiVPl6bc/zz/NMtdV/YWfzxXECxSxar0Ypo8PblBBEuDC5OLP4ZVUrf
Q5tm7ynQs1ATtdKungrCpfZ88YUrgZli4t2ThhItjlKJtWGMpEHHX661tdudWWgg3LLJu79dD1Uo
8tOWrHXov7HGqIso4Um50Eor0ZJTrFaKp4NvqnAmBOhkICdwZA68XH7Saqa7SB4ho7PBiAzll0qu
fNzboz24im+3493PYplgrMP/Pa7QadZ7p7m2cmtTMgYPVmCCz6CxRgN2v1ZdweGS+9/McfeNnji9
VhsmKmkL3BkDPEvcEp3pW56+5kVIT7v70W+bxasxjsqInQ5ZqQMc7TRaY4xmrkUGiXmhq0rbchcc
2LdSibe+wRuisuYQdOsAP1p5FsTyOPDFsERnmJR2TYR+t+LCFz2EvJLcE3IKzmMCu1bw43Qat/9e
KrdEduh4uUC74Up3Z0/SMFAH/j69NmAqHHsKCrMA8mpCoXcEoVaRHiQ6G76DXuSBNRtCye0A+qso
mX1l9pOEhwzmGxn+NC6tCPBH6CDTpCbNwasBCtl7p6zQRAbSM/LznU8tXPu36vpuHzAJMBDgZ1BO
o3A6KLsGpWNApDUvnvaKbpPRG6xO6pRdbdZO+lL9e2vL3y05oSmEiMSSYBJaGbTrrxS+c6O1Kq34
uAR9HXAB+YfCNLhSc02Uc6PQavWl13ID9oeWL59XHn4hH739wrtfkhdBmA1T5k3tR6fTeINV8n2h
QElMpq1KBRbREo7FId+GK2LdSzGVmeVxEdFDQmhaMfeg6CfsQ8Ie5QPjGj4kZ0nVqz4p7DwQGpRI
E1mgdFbO+1ID9aYefveoJJODez5950zutGQX2ZlicUeNVmPtvHZwl1oyt9bi3SJ+E4w8lWMR2iAw
QNqOkD/8jptN7WsjvjCFg3Qgdq3VhxCWUUtOHs321CpsAtsSmb5SVhS/M1D2iFTy4GKmoEMiuPN2
YndokJfXa3t+4bPfUpi7nym0HoRLepFyxm/ibbxgsIVuRvkHk5VPkObYfZ5AQ1IeLObcWexX8fpv
u+3WgrlblpLIvC6nb1+qyWn4HdUcQc2fQj1Q12qDay1EI89Ty7XNNkWtB9FsjqsNkxqdK2Bvofds
8j8uc26KY4Q5YCwfOWigqzna5nJdqqyvSpeVh1xacxZBaUjEhDGDdzscpT3ma0ml+39asAzkBvTR
WmY+SkTESDgN/DYIVpqxS4uyf9/fHchgk6AKUFX9B8VdpQAU+HBY2y7T2Xz0Gmc5X02EkVC2eI0c
JcN9l956p1yPtuyZfCsRLK7P39zSppwuw7vd0ffgGfMxjwM6xAIKciICLYJ8y2to2UkilLpyFzdJ
H64st5Rv3Ybmd+u5Aoj7ZIj1wCUAW3UHmvG12IZ7yAUBGXQpzcqB96gFyPtvZUJN36Z1jF7U+sVH
3v78kZei4a1YvPsN4ByMYMphs3S/nOpuURgyb+EhBA7fgERE/svY+anc+Uf+9G8L3m7BuwWlHspH
0LRBSruTviX30nQyFuIZuZNk7od+pc9BAxkKhf/jublKrVTvSz2yW3p/t6yfCjHIidhB+/acnerp
HVcv8b5TE2v8hRHqOTVabKxNpkWjzKMyLfZg6ZvPH3rhcNxKmbvFaxcyLG4MHS2B9OHdc/KLa1Nx
K4djqa6/fdq7v150UjEZHqIHZ9B2bQUa+N3y1MAe0bz2Pz8/SXPURm3KEfOVu+xWEjw4kLdG2t2a
II17Q9vjifAuHT90WOBEXTlBbQ/lskPyUbAymo1Ktydf3VfBrkUlza+BxZ26zmxTGYibEUPZAD8y
2Pa/zBWif7ktfkGMoHsFH53e+MdkZYsvvfxZZMrC0QORET8VABQtugQrd8lC1kbNQhLRNKByVviz
PPfm5nosfPT1yXsnYacUKdRgPN85SyPBG8Ds7kWDjpZAXnqKfN/Bid5BYkWnOTm0wBdztfTC0DJ/
4bbinpW9F16NZVwpaOPsACxFkbDNdAJzwjWT3KXS+9alvfsxo0T4bFFhpw0aoLPYX75CKrEOHUeZ
V38Ypdr7WqAXK6dmCTx0a6bcLUcMQSVCvRTHRg60AIXHqPs6aJ46rx5ymVFAQJehy25D3EVLt97K
3l5KochZKRoPFUsIA75sY0+FBi3TpBkESrTzIc25kU7tpjGoDf1OX6BZciBU9lh+Vxv/A7IMFo0O
AK9znE6+1XayLfe95m7YNSeRhSKZnC6uuxfCVi1fp0GNzVC/xRCBqQH7oQG3C0kSEx5/JaDcposP
Djc5LX+3TAO+nheSFOXEPCByftQqo0hsIYyqRcK3C7kjIRS3ZG9xQK7XEJkLgWQWa/RGsveyPdew
coD2OmiGyCIbkwywWQEgrqMvIcllv528pMACrHdBrdbhS44pDoQXjgTATAykVUf/C4JICSjGKco/
t08btRg4HcIUZijqk2hHpHUpJCRJ+jPGMBFCMhxjht5VEmQeIF5AD/vhowwvJcSuefKadpThR7w8
Nm0uQ9ICigTw13qNin0EphMkAXSXL1WCbdFmhvz/82N7iwKPXuGsfs6hjEc1XYWy5psF2T1XiS/I
MZfn2qYbI/kmXWWETt1KKFo6l+Qs40uaGA6b0Gt0SuKrh5oF0WuAa0ArtYQAitanB743qy186Qj0
rAurIWIZgKoYeIGQ1p8/8fRgjx54FmXJGv6SmYuf0EyiPBHuBF2gwckr0pUFlspkchZw+y6De9mA
V1rqrQp/ZRNq+9vabL8IjbW+w9NUlcYGvSEugP88f6iluRBJ/30S2KTzyxSa/ABrQ45512+oTXj2
bIgK2PBnNMAVGTbpWqhfSHLJWWEa+zE8CASwLzp6uHCDC/eo/jKMgd4NnCqFUwMi3BU+DNdEKC0M
jNa7ATiYfwY4ojA1Y+ZdowQo3OrygwU4NODRLgd95fmrmBw8Hn7gWXMwSdmCbUCrdyAOWW2Zd8Fk
zu0+BA5OZZIPPnMEAOSgf+1kgNZzWnMGJJeCKoIyvriAmwORBpGHlQ0/bar/2myCJM0idJHWYdS4
+Czi8FmKlwbits+f8uGljj88C7CBmGVh7+bIyAfFpewS6D0qvbacVUkvXJBpSak9X2j6g4+eQPh7
YyUhGmx1jyeogJH2J5MvhtBCYQPNICP2t1X/+3ydx4EITzSd17tYDlkTPnQzbCpMOfbZZ2F3L95R
0OJP8W28th/Ryhd53DDEOrMQBAR2VSQc3hxrVLvSiS1fiVVRHRUJ1zQPPAVKilaGPskmf4lNdBde
1+7rx4cUS89CT4tRIqTjsHR5YCCbAJAxuqneh3BKTYjrfDOfIgSO4Ke1skceTwSw3iwQUWXQh9z0
qJ1C7FEiaqPam74eo2UFcRwjUN+hX6D02tpcZ2mvzIIQVLaHzh2wHoNmnSRfIBbnrLGVHg+m8DCz
oMOKsIuEehV640ApDDuQ+eXQ7DUaidXzHTjt6Ec7fRY3fOhugsqFDRjHH0z3hzsWVkeqfrvSd3ic
JArSnOoSsFndeVOIbvXM7s1yn9iQKVdDHV2uTbuptUzt9pCg13wb8pTdJixWLodb3+7Bk82ZLByk
veuQQUTEV3mDyjwpc7Q8ukYE2UQORlomQUGUU45NyGRyaPTAJBjSNe8erAYabdhACqWA/gBGoMMk
968IarBnDs9f+uOyHm9lFl+EDl7Fboe3DstiiNcoyJf+QPOWOIH2tZGOtNpuWyNRYdWysuDCZ54T
XiBuXIoFyLtOdh2d6INRYd0Z68J2NNwzcNqShdkYv6uN4D1ZSwimHfTo/c9CzoBEPaKmJQvNPUbm
9LWhym2D8PCPQU2cRZYigtCRS2OF2ELHrjvWVmIzr8CEqJEDZq2Zm4NaKpwdf6YorklDuKz1cZfO
5ZzjIgRQMCumfIpjIEh4yYxJaAe6I5s+tP2NvwKomh7k0SuchRYyGlxCKlBdRj1MoqHoE3fm8w3x
uEOAHTgLLOFI0HUYoIqCmUX4Djn06MRQSrl3mfdkMKDCHWZq00IyWOFqdEDPHnuSqCNSfOGl7S60
CamMeNfsQU9sGCU8UrUxspr3W/1AHx0WH4GrA28Pg2ulMrlJP/z8/HcvvvhZvGI91xuGKdrCLQBd
FM8IddoC4NMQT/+2whwWnoRMnhdSOnWDvt1EZZkc9uYFZJTUFlp7VQMUxnWd07twMOcY8bjo4kjM
OnwHEEC19k3YowY61VaqR9Z49K/uud4BTZh/ZivncuG6mlN+Bg76xRD2nJoEhU2lMgxegDb5WW0g
PkyTBVg8/p3RQL10pKAJNHH1saVefcxn8y2pIqjJf1a+0NI7m0WW0A3YlCUQ2SeHLxx1qPy2CayX
jRQFZ44Wm+TQZ6hY0p2N21lnD/AXwHzRLFeO5dL6s7gDWXSWLKC66qDV0/3G59Z2Y6Vdm0lML+rB
oRfm+YtHDpD4JOBBue/37mdrdRCCO/Av3cmzO4jZGxA8Bfk1HBX+6/kLXUirhVmYcaGzTYqwy3Da
BnIocI3BmDuDQbUCsaB/6fJhV8zDDVQFfCLHK0O9+xVvfFZ+/tOXXtYsHIgDfO7dEn/XhXRc3VZy
S+x8SDtH6vO/v3RTz0HsOSnlUt6LEG+AN9MuvYhHD20PRzq2iutQNmGkWrInLu4a1HEh5PPTsb0r
CCqYwwRDJJEO1N3Vqj8WTKFCyQy2UYEPzQF1xBycAllyl1187pI2x+fPubClb72mu2UpemwDbnqP
gAW94MBsi9XC+TFIFAaSs4hAiByd9C5eobcbruEhuzKY60HndvyM9mv17+MeCxaZxYS4lOBYA0s5
x7dYDcTwjfDWW5FN5/CRQd8VPmT+ptjj/hQ9uMus7L6FWMrPAgFUPMaGJPHWagsDi+wF7mlm8wWt
8X/7KLNIMLgQIiU75DeChN4UySkgbLBfjbDy55eKzzlcu4IkYs9HwzSJHEoZKoVtB4lIGQBkyJid
XMhz6w2lNvVKDHg8Ycc3mgUB6L8WMFLA1SMQW+qL23ZgroeyZ/lHN8EoG+1DB5i+ldWmD/8gjM5R
10OdCi0k7THaRfkHLNZK4rRwUOaIapHsq5IiXERnvpLr4UrAW4q7chxcsVZA1Tekw4NfPgdVZ0lb
Sl0k4HqxcwA9OJCcAru+pAdhA/CJzR1TNd9DoZLP5FwhQXfg9UD1gcwCtPsqbioNqlzWGvDr8RQU
7qzTi7iLDBjPiJ0UTu12ALBSnbRpI0JHz73km8bBLEMZNF+HtcWONzuzMQkV+Z/KAnLEvT8/BQsh
fs5FDVxOrKkOFWQ5wIdCATW5ayGUjDPx/O8vHOI5lxSeSFVQEBlaMDLjEDsIqMjEwT09/+OPlQbw
+mYhosnaGhcI/voYfwSOX2961xA+2uLq0iosK2JgXBpfXptHLTVbuHnIIHhYNBI9SiIQPUZNPIZh
LpeUNfoKhncB0stIVEmQaJT46q+NOJcCCUf/vUeImiejaho3Ft3XJ1PqHa23vF5YISwkoCxgNuWr
+4Hy/vk7fYxPxzudxRGeruEvmmK5ULRGyeLoXzpVglRjIy3jFBI6sTFqsQ76r9ADlgvWpkeTjKzc
l9H8LGHHBehgokalEwBNzEWQu6TsrPMh0iq7oaBEtFqAxNgU2NmEA35WWL+zzGeCFjMg+UX+9vwx
HvP28Biz3KUmBJfJoJbqhM4I7GMvydlJ0CFDpJabTu/l/IKhKBp0/KH/9d77z2BfQXjnWh2er/+4
Yy9Ic8B578H71oMslNPr5LW5NjvPZnYYVaqcljmhjcbxNw9AWXoi1fgfk9s51Jyv0AIVpnbQBGjj
Npkt6NEx3wQYUdYK8U5u6mNtuNrzJ3yMKsATzmIXDWs0MW9xB1D6tdVRkmzrS2GEp2DLffWOa2WO
b2YW4IaY/RieEu7+Hwyj6Ss+iOJzSLlUdczIBkhIwDQyKSggN9YIK+FYHjPFH7QEwkLF8G8FyRxZ
TkFOVqJiJI0+Az8krT278XsvXenX5+9x4c6bY8bzonGFqsJGcTvY3cC5BKoeJ3DHhrXB6dIlMweN
Q30JCmklhw+lsi+jRb+QkZwY7oF5nZJsNMKAUB+AHgdnDOfCDqePZXykqICalaCykHfPceRwpSta
mFux0IUPWxmyqdusaldu9KVmyxwnnrhcyHIcHg9+ZJB9t9ILSeso7ViLkdRa0lvxxS0OfHHtUnUE
KyzXipM4QFj+NYP3JYxk0gQmGVYv2I0Li8sOytEtBFftFm0bFIWc03JywFq90cElkjBpzBCFZJOX
8FyG01S7sssWLsrb091lAhmfBijjkC6O+9p7YerTJAwb6PCqJsKVr7BUK8xx5nxOdAwFmUmHvPoX
xqzRy+tR3cvxFumN8nw7L9UKc8B5VvGNUDU1aoVGODYM+035LzTG9ZyZSNBp/WWlCDr0sMItqPcK
3srQo4V7FSyPQc/lsn0urWUHtyTqQZCYY8ybVOSgTooMn4w23AAqFQm960vRnIphz0PNlfDhhvTK
7mkwvIIQImRGOYx6tuNzgwGAwYcM1lipaTwJ1dQ4mYCQkma4T9ifPIx1SPWFsEaGSS2kBCWYSGek
7AO0Rrw2EswJjIAC1LFWJTxWrHiw+qN/SHAxKVjusPE2FND+6wKZYe002JZw9m48FWwHjQZZU6wd
kv14/j0W2g83XsDdvoqrUeLyHJNjUinPvP3T2qkNOzbj+V9fONjMrDAcWLgHUW6JOMx9k/W7660c
6oW09AZPufvVUBL0isTDpxuTPeYJ8CODaZfsrUpULdwfcwz4yMMCLWVRNXehxblq8tLajE1pKDyg
jr6WAkxp4aP9N0vcmh4+QEKLXmerQ7tDjuTcoszECnVXR9NROsQrR26hGJuDunnYl1EltPmdkQFJ
JX4XSl+G48PzL7w03Jwjt6XMq0jsImwgVLF7CqqRUKlDGpWYpQVU0gZTAA07vjTTK3DLdn0tjeiy
irpaCItzSDctlrXPZj46uPB6UZDFsVf4RDgB+OjTfEVSAmPUfA2wYuldWKmJltpSc4B2FkGfXeSw
q2Or1V2jMmDDeQk2iSaqnCHqkJQRvwdH+Md9MgdmDwOJ5lCKI9rZ/V60oy0gReyBOMGYVoGfxWE4
Pf+UC4f1lh/cHSq/zNowEbHp2RjS04BMhdzl+V9eCvo34MTdn+7rqmZED0GfapptxFRoCPvAv7h7
gYGaGNdrTCUomfvSk7xWjJiEu4zKEWCWJBUq7drJWQbef78rv2bh4N1qgrtf40JzFerSKAtrtdOq
U7NNtj+w9wHvSTTbrb+Sbi9tzWn1u1Uiv8izisZnK6nIIWkY3fSZ1hZw34NbLlyfrbTqVw7hUqF7
O5x3a3UshKuBMpgY9awNkooN3I/swFIXFC1uZZHHKBdBmkOyYXJDScKEsEstWquMaRFPi7YwTVOB
ODTAFio3oIMb3jk2whf4+lm+JA8oKaSVX7A0f5oDsoEAAl5jekxAT8BLgxcxcBNgoyprMVl6HJJv
1drdexzEsCVL+Mw6ESxVElzdJozAKp0Czae2G3/lVlzqxc0B1+UIxVyhx5skzEp2b58MnBobdDZo
aAxqtF/DTS09z1RU3D3PSIyxxNAIznWlAX6SQxgssIJDeVxDGy1UJ7cQebcA57owHxGwAG9XMrLj
Y79dA4Yv/elZ7lC3cMQJM/xpRnhh2Gvr6kwERvk+91fa7gsH9PZ17n57wQiNQPRYYKCM5uRCG0RC
l6IAg03h3ZW7d6nOv3Vt7hbpxzQkUF/h5ScahPWa7NOPFRGtXpuBcv2wo1BgVJDN8WBuC/2E4peW
VKghB9CVXxs6LvU65jhpuLkyY0fhN8CECfI4MPARYgewRwF6d5HckVdRzYgrXMvVsDea+k0cTB6K
AslW1FugBlD75FvCgYjSn5UAPGU4DzKfOVZ6cAO4VHT4QeO5VYlNtqO14GhQBsfJ4FOsNCAWX/2U
3N29+tLn4Y7ZoWSqh1cus8phQ8Lcpoae4Mh/FOIgs40Z+BnqOzXEGNan7Uw0B2Ij9BfyM+3kIFrD
Sj6mIQjSHDZNpILg0RJ6BFxHHxqv1IP3AL6CGOCaLacHTLcNmW3AwPsEjvNWG16hUpdQFlmjlNgm
JBiYGzf1V/bkwsGaI6WbPPMlt8CPIYZUaWrQnWjInAvgdUKK01/BHi1k6HOcNKpV2GX4CHG5YI4j
pnbcqfDR61m5ChZyWnJa9u7bNmMEue8cz5A2YCNR8BCHOq7PrQ0CFzKEOWgYJkJwFZwuGhCfjdwZ
5XbD7FoFLGcNaB20P54fhIXwTE6Z2N1TEBK6qYmIZVq9+YSytDzRE0hnbS63lJvPYcHop7YsvDox
zICw1ME7D0q8j2xeFd6Sz/aVfhOgHAmZIm9LKTFsHWHno3pQWFmbcS3tgVmBE1B5nDbt9HhAt0S9
BVl2yU/UPFyZMi0E8P8CBcOmDq6q0+OBkV/skA4oIiboK8dkKWklZ/GjGj24KBJI88UIwUHurqku
niGKromd3KijDbO+y4AWJneMzef7YQE+CaeJvzdEM/pjlk31Mt2pIgKDSZkZIcdgn4Zyj1ETbZah
ysM/zYgO8JAtd8PKygtQQZhc/b0yXFHJIKOxcv8Nvl1cqvB+4TH01jyD3cc6oYRXqGLgSaVtdIkg
14TUS1tLUx4zeQRRmkLV3UGQAk8aIihXYOrmfcB/zx51VnERIM+e6arDe2QM22YLjKwK8k56Io5j
KUMFextueD0zGxgeyf7PyjeYBhn/fTmJc1Sw50usTzOIXJ2SqqnebsZjpcPPzajsNdGXxe88y21K
ioWhIwcIYrKT3lL4KwVK6+AoXl21UCCX7Lg6p7E6SMYcQFwrx+VxzBTnWGA6HSsyhJ+RIwb0L1ED
eygOkBqGCezzN/f4uItz7O+Ajr+f8Xhx0t4HGbNy1hCbCwmMKM0CSdRBzzRkUbClDv2JJjhOxmv9
zejol+VOeyi2wQu2qBYY2SFz6NKMAyW2uXfaGVZe3UKBJc6hwEIBleAbrrmExsEn1IJhWwH2AVyM
P4NO6X9EGMqtNeQX+guiNAs8QzUWfslhctICCwzHSSUHeeAPeYBlMyyR0ef6hlJ29drZnc2v9mUf
V//iHCvcCwTpDtOWrN+SawEaB9LRb16F2bBVa+Qm0ldptdNjPDhgc2xwmzPUWPQAbjQnAiIpsmD0
uFnTbYEwt1J7Lz3MLJ404tBSY1BjpCwmjSnScA+soqJcubYX6lBxDugVC5g1hRT2o/cJjShCaxXI
MXvKC7UGPlkKx+IsQMDtZfCbpiAduE2fMEUOL90vewUiCTYFQQDqNbiE1GGw4deqwt55UNPtqmfO
4+xcnCN7Izb8P1jXiCLALvVR2CeGpKUQIoh0IdRKtVg5VgsRYw7krag+jEe2Ad4KzfCRrGA2vxMb
CgaUa2IKjzMsWDD9fbEIoVB6Az0hAFwdot0loQ4+dFoTIJKIVCkhbxiuVJOLm2I2GB9gJjTWAsKf
0J37QHXLT5jcKQIE8BvvnXgj+rdgTaPzceKDltzfT8W6EhezHnC4aaAyYJrmVp38aSS9F/S+itV/
CudzKC6bUCJHuvDydimf+uTDPFHiPoQWUNn5jZwnUis/X2gp3s1huK1Pux6VN6PjK2EHWHEUwuHk
LXbVBpDIRIWEtcpAkDIr5Cy12FFt2/e09FVm7bQtXcdzWK4gilUshO3otK7dZRtYEMopdF1SjQRR
EOK1cHIeoSVvB72VuNbwjbDfeD9J7OQJubJ9buPIB1FxDt11ayGRoMsP2dXyAp6gTOWh2o3vpKD5
jBP22uhCgU0cd02+i+qPoXCRNLAKlb0lME8tMqWNi5euTxWWBHMTTsz5IJzC2GSgMCz1nlY2hZYw
hZK4JjodECGNUZIZPERzqWRD57mWhJ8dJlEpDYlAEmbll0r4MzT6P37iWTwLSCYo+ghvmNi4Nv2b
XoCusAVl0ONdaVLH7JJG8jl8WVlt4dTP5bgDqUuptIX3R6N4JglRz07D3Ff3JvEsqNf5n+j1Qqoa
6szyymF5rBokiHPgcEa5IgUDKsj9gv1NX6oKnaQ03dMeZArjl4oH1cQ7sByEtcZLGnIGXHllPo20
OEgdXhj3RXGBLAmMCnAEIKzL85rHAK3gw/y5V6CV3wxqzmZyS6VwROhlwdfYZjfU/MoZvEHoHm2/
WaAUhageBaaDB5BbQ24C45SR1UfOjEIBnYiLCAZPVeFcokXT0INB+38iYpdn5R+IXMte/D1Gn01G
GYP3I8avKYWGltWxhFyyZh2+EuG+gco1tI+lsxsZEbr6AZQsuLDbJDjlPDSqKwDA3FgtqFcegxyS
S/dsZuQ5IRMkXEZ/oHKiwNhWpX1CTtK3voy3LWHEklbBKGPAn4MijsSkW5AtFKHUeFB4u2xlRLqA
sIIQxt/hlgiEIqo5iPqS6AVQKnGizFRFw/ZaWD5wd8TKUHMhqguzqB7CorwpOHZwRADqWQgqyx5s
MLwM1OzhIrXvzw/HAoBLnIOqA2youOOg79yq3Ra+KZIe/ZYGMKicSRu4eysZ88GREpXGCB3hraU0
OFpxgkwrWZfLtBOheamfiMn6qDJbX2kqNDOho9HuaiiGiCsbculSmGOxG4pi4XGAA4WAHKVfkBTf
sPtRIycpouhNUOoaRHhwZRQqVNcKjQXamjhHYnMuX5NeH5JoCefA+1dHdsRwAZRFfh+85qLq5fuR
unT5d1Pp5LFwlUGUe/GNpXq5qrNXGhRLMNi+G3dUGUytyEBvu+0wKH6sJmj6cdvQ51cq9qWSZI7s
DmnwoQkGKSJVwSd81KUQ7wTqhJBZoLTKe5fA2gfgu3wni7WWyMIOneO84Z+c9xGJJaHHd4p1z+LN
6rBWni5VeXNAdzikVZRONIUWBAsD1Te943K8Yav9Yi9ok0PMHQqSm2HDXaRj+tueylgZDxQktI1s
szblWugai/zUErxrRQw8I2VxNR32I2+H7/AaMsItZVFqZLebeJ9s0fkgoP2W/GHxU56fSY6+IdMe
xN//goOLLGAd8Mp1/CS8sKR0JIe3nIi+0rY5wiS3FoAK8SmZioAqGqFRQDVvDHUKOM8ug0otq3Sb
FZ5KIwqmx8E9iIGelcc2O4ccrALTSCkwdoB1IszaJdXr+4ObQyc/Gf74bmPX3rArucQUM0znwxzu
PyGEl2kISUcVEqASxabkKkkBG8qg3IxujS5Mp3mxp3VQ+Ix9jXFB9SXrE0FJg1xKPORHMh0DRLXo
WRU6+LJIW2nixE2x7aRzAbInQ1rAtGl1Kvqg7u0pV6t7USHoT1x5au12eiNmn01gkVyrUHhcTnwP
QxaQHHgnkLLbfCUZ3Ezi+H2QciUVfr1KMsW+UqKRLlRcN1Gt5/0rmehEjZ56JpahEnuQRYjaQKaH
g8/GicxQ+c5L4KIrDh1wTkGX62MdaXXT20iWxNKCXZbNcvyH68Ub+Ha+tmGsSlH6Av9dI2fZd1+K
lb5Kvvy+29e9b1GS0eTQPa1T0qxrSQbhga5CJw9KCCmxOIUDHaZQUGKDFO71GUzTGdgfpyN8CSBx
Rb9HkZHQduj9yapGZaEARIqs7Iciom8qCy2oumwLRkqTk/Wx6PiPSmR2UimFRik0fKIJCR9+twld
fDVZkUCWpYDTQSr1eINQ04KpE9GnqgcDSYvw4EyRFJUg4y0OclsK+J8tzWsD28ocg+AFov//kHQe
u62jSxB+IgLMYcsoKlty3hD2sc2cM5/+fpq7GuCMk8g/dFdVV3mVhcW10L0nehe/a3X1lpWfQzFM
Ry3XAmnR3HrKzV2hrp9Svxa7WtH69yTBk9pSq7+tboNt7vGX9LLhHiWXeXzp9EtCOD0B07hRrwN2
ktMOT3wqeqNKrknn5JHlKXGQS04W7deqJOqgJGLRtEYYmrBLCGx9ytuVUbOfSLXl9KowTpwcsjgs
s93Q7Jfu0lMKJ3nkKGPjRtg9LTaeeclsi4OLNy1LN+Ec1t1SCBZ8qof0qI5k3Tuj+oSxeKHuaEQx
gDOF27Qckx5JC3HLnQOAbXgk+SpOlL+K24msiHJGJdmJbifZkbAeCrE9RZiGlPAoWKFdzS25WQQ2
rgyk1M15zu8N69Z4X0UixlryLe+aOR7r7rdsfxf2nNoRjiF/NQuLRJlu/ZAEZq6+QdcxIWbQkgiL
m6oZcj8xweZzdOjSnYQ9LjXPlXrdoud6luvQqMQLZiOXopNOndx5LSlf4TrEb6Nk+rEOnrjdculc
Mti2zJ9bXh/4GOsMNylg3NO/Ru3mTNZwWMUY/bW1n5XICodKviureiPTVnk2o7nflUThCokrKEtx
0DJACTZvU1YED1UYWbE0VAisDq+nzG5q0VGLN6VN3GXNnjEpnVfeeUI0bWv4dXuetq11THLSDcUr
p9JbCKsfO79ctrepZUCdqLfJEqhF7SU+jx/FqvNQy8s0k6Er4CeVTEDlKfJyIk6EGCJr8ASWilak
Pu0ZQ6MEwszPi5T5nbG5taY4tdHzksQ2lFq3kj3xMeuF60t9rIQqxr/0JBjuBKoiYhntkX7kPn6O
Sirkcqw03O5lK8hSzfJbsa93SoKi3dKbj7ZRr428Rscyvs/zZWx/h6yzSR4e1iBvn03eup6CFg0u
cwfsjlKvHWMUnV456MIuNavIrcbzhoWrmbZHISnCErA/FvPS6VLrOSJc2J24DRVBv8tDT/SXkO95
wHPQFieQJyv2xsHujgYn20UEujau04CHKZNLSfEkEvxefKLMN607ySHi9K1bkWYLyDU+CysQ1x0J
GtpgZ7ozFI70zXe2W5gNTkOwhmmTrS4hZYQQUOwJR349Pc/k8NRHcbPj8lZL1xTPq8obaGDi1jel
wxA9CdtfUjKiV/2TSuw7yL4wMKvNx/hl6pKdkBWhnhQvQ9ZiSJvXctCX+wSio+3LwJwSw1eYwtMs
EoAXPei5r0ZFxuw+d/qxW5wcB14sSjWuNI1T8GHleIiVZ07ydCUWaMWy6FODSoi1g0V/pVYzFhRG
42jaLhG3wanqht8QD8OprYz0W7p3qb9oXlQw66c78oOeRW9ZBophBAyDYaC9GI6kpzaLx4t71RFq
FCgpc0jxddZkdzMGMuiJUjROPUE7ZswhuoXlX7Hh7cLYx60hkyEnCC0c9NwZajLqsmr+UPvxsgyk
vJGsAPSxelVxJEoul7ErI8lu8kZp3yiekHitAmeMq83A7zUtJ5nTgRELntpXmp977Ghz2qKZGcxT
tYVKTi+p/ioiTgOqu9bnTHwpN8GuQQKGvaF7Ug/F0r1gHRVo/TFW3ThhLrAdn7T63Exej2WXChBA
MGpJvNNw354mBD7ZcGMUs4o6kvMqj3AR0/DGlHQB9WVdOY+qxdcZPe/l0RnWhcBqdxQ/zezHIKFi
oI3x09/R5JBgkrbmnELwgmiWYDsprC3FkWVfkjyre+7iF63eK4+jwtanU10dYKPi8qyvXofZNgi1
ateG0zSccx/Cci+355qmRR3dKQplZtrGoBp2FsmfYHzvW3yAf1TZHFvyRYqUb8rW0dLbE1Ueub0z
SL4hDd7YlpxD2XprVi2MeaNNLF5UutCiSYdjRmxP1XXQUdBzjtpunrUt+wzzES8We66YNb9gkW5X
UuJluv5lfiadl1YbizZzFF3exX1xwIpqPz0ePoiuOef+SEJou5GKV/sTB33DuwC5GZZlj2+HI7Wj
W63nApZ+ao1rNzjWsC+SwZWXNljHqXLarj1q4AA6Sdqq0l7a4SgL90gpDr38RbRytUZM5w/TVUmF
KyMnTotBKC6Tz6MBpiTsdYH40xaLyWWWbHVxMjM7zUurcDxVOhmddXcYZaN2rG2lspJ2cvw+GkBG
o2pQVIk9xR5FWSIb/lou5fc2ceFnhuJmpY94GTNkqw7UWPdXdcSFqXfHTbFH0H9AS/FkNOzfPOQS
MFSGyOttr66mL1e0lbIeJO18WeZ3+GK7VXtHxDuwK2dXJoNxrVUn0Y5WoaHLrtaDtbXEE2MpwsWW
6vdm7n0GK8mPJE0WLMASSuKTxeS9ioxAiL5EIAPQNnuz9pbxRMppYMUywaePxcwgUFSptvnUdYFW
RvvGMv9WJVbcKROuZRVGjfglZeQwpbxqbWoDuZl5YiDzLwO00xaYd4TkmmbalnFA8N1ShWzd57ou
gdVh8zS9ltanLL4O26u6UtZ5TfG0EZ0oDf5KcAf+7lGY4FlJKeDIenabZeV3Yr7LEQlCwfdtRJVW
Xtq0OdWTJdtKJYR6w4oVup0x+XIdiGX2TzVaL7EGLHQftGK9ER5POGtX6d5c6JnN9PxCXlJ8aKty
Ps56TyheNSRhsi77CcNtm2He21RLJ31Yk50iTh81d/iO2UsrqLsvacu8KrN+l4WM1TpzJv010ynf
keyDs6dXot0J5ZTK7zyjMZlKwu9mHF+m1u0L5FvruKeaDdtIOFRStkuaKCBm9BX7voOqCsE6U+JM
VfqnWFgqx2TNaYTaG+anuBoUaSw7nXxyTktUEnV15nI+KKiL++64ZZ+p9SFqHBVnI7cSO2fDVxOh
nkQU5F4DyNRrvSe0HCXTgs0OdPeh3xbinRnFslNrTI7LYO66SLk0RnfUIN3ipjxsi8UIG81AF/lF
nLm1VPH4GnGnDjVE+bYel7j00y11tPVNVPXPZqFNk6pDKbGhQFwz7TfrPxIqpKFsSIxnEsBrNc3b
xv4ip4MjKn4if/dwvaZS3QXp1mCe0s0vZKIeS7W4LkPMpIHJTyLw5zzyG+R+xe29WCnalLe+qz9W
xdrVff5aJfOrDD6zyNd2PC5V8kvuBdmXJJ+RkTWtEfci/E0pMExnR81zTDKmxAq8D2SJsBdyL2/O
nLB17cn9IYeElvzVCsribtEOUGs89q7a7AdL3kkV2WXc/u3MKiFB/NkY27BNOXZbzV0FlKHS1yw+
66s7ZkwOqdKvXIzv2vzDInTpxzg/nKgsvS7J3Chf3Kj9pxvEjSu/9eRtRntcKeT6OT1KimgLw69u
CrZEKnX1ophPZeqWBo7kQN01NhQLWKpSfShadrUiiWwiIQ9XxklafeWMg0Kda1fW37ek2K9m/dKm
qAf6cieLTiliaM0QTaG5hrU3qBOVf1nscrYO+adq8JCclDGMjCc37prUU9PniOna6j1RXBMDD1E4
muKu/IZg7DQnxjK8+piVd80MqRK2Jch7kAxpn87koPbJ3rB8reWmpk05aMt43WbzFGOYwbyR2Feu
AN07DJS0GKZOujPhZjXkeKZSEw0/y0a2Eyldynu0BhlhDR3j4mkZe3J2VtsvnfElc8oIRqS1m3xR
P+Ugt5hgkjc25H5r7PX6zOnZccNM2VFhVlN8kjGWXNg/zeCaIqGtZBWqpmuZnzGWOh3J2HKowUFG
X+tLgjChffgPl7JvbK8LI3194QyATqSMSGHDhmrPkeJr0cm0CChy6HQaKr5BcEfjPCglZ9GhGHC7
3ayzSRWs5q0n4QcFIDx2uSvlI8lFHNlU2X0ZhzEdl2LlXky3IOdsaxFO7bZWgL6D26zxCaO7oB/o
KJZhLwyJb0l4ZqYPICElJKr14uE3IlU0LVa/nWrOuNpOu2CKg04rcIJ86VQ8doJS8owi4kN0h6yI
3TpTqI1TVxeXy1wboRbDt6vKjxhjRlV2O672qzCrvlD4EQ6Ly3vE/EZXFeEqeoq+r8s/g6NnqWg7
PAm4NMpCGWWlbTK2DZMTju2noYYT4vp6/eqbq8rUR2XDLw0k/XACFDbVdz55xWpXvyQ92G2tv5Z9
KCfnQXgn3TsQZnLLTEwCMJPj6ZuDS46raZ2kgsooOlhctVPNkFrW1OBktZb+PKwh6ZYNY3xK6nn+
0Fpx+VCjtgeqNEd1Lwi1r8xLkFWDBz7ROkmS+zrp0NFA5ysz8p3VfyZ7La46DNlndV90y36O00C2
iI7Qt+smyUxM5f6wTmEldT+brqcnSuBnS4yrHVITB8em50Fpbm05/8UxjRscph1FiREMSXVrTOan
ItO6iaul24ue0L2sESm2wlMtr05PHDWfyxXX8dsspiSII+lPMCWvHqOfdb7l7XnrneZTaf/BEY6M
ftDzjK5SOMU/HYOxbOq8dXwUcMZwqN8EmRwc3OiwqDODB9li0pGppyZlwM8zBNKyXGm218qTFn+o
v+qUv95WpWe1t4vGSdTHeELIjlVrLy32puRrfexEnU84GhDDWr7jT0khWCH5dQfxIIHYNS1h8CF5
A5Z1LWvGpf/0b+miviofwuoT7i0F0uhKutv0fpHex+w0ar0Dc6xdBy5rLXYBK5hkxRc7SYK8Pnf8
a8HHW0Db7L44jVlYYb05OVUWtDheWhclC3TCsxEVV4bXEslMFxzvBQqd+kXHVCq6Ta3sjaU95f9S
3Y9QnUuhelJQItYbbovfRpbbRQTl+doytdbvMuVQlk2Y6QEh8Iy6zsN3MrpyGkbZr5B8RdtzPPyb
8i1sJL/Djapxaf0qYMK4wyTYJpG2bz2rudTGxnGKnC0GA8v3FHJbU/uZ+WVN2bnQ8BTW+TK2h0bQ
QUNerlo5S8bSyMP8rjQxHeitzTzukjVz5QoLrCw5oSYO2j45quZRv2jNkSlyEyMdZDONa/0TppYu
24uN1xJkorr0UyhtJMLnUPXYhrU6ffihy/aUCQJj+yI5BwxVWi+lFTbaeyIxgFjMN139Z2DQmwEw
EVI/c5hV72pHtqOge2p7LCs3EX96Gbvf6ttCP1f+NdNVg/1XmC2vPYw+JQ2A4ySXH+BMQ3KJmrDV
7lV+6rRjzfQ8EvCS6XnETaLgcemtXSjJIQXBVv9UkVeQW16UrgFoN3jYodoyWFW2DI8xRBzhk0l3
kz+upIiowUV9qXqVY9YfBYAWMojHE+VIw5TZP2o8t212EpZsb2Vtm99cKv1r/au1ftw+F3qoMpNP
zj2xOgOTHVgaD4o1XaKyfiLB1FYaHiZB9eLNigICLBPzhc9i1E/VXU1e4+WC17CwvXQKlU2SOlla
nZuBPp6mWk9KpExjoIt8uO0UvVXCxsg0iUlaqOIVlzcgN4fCKgKjytjxWARarpRchb2Kh3SFc/ix
bOtXnVuyoAiTE5rZ4lWrr/Fq1+VTNLDkTzrtTKXyBpAEiir2z+Rurk5sXtf8bm0bZd8JZn3qLsjV
bMM4rvW1Ul7a6KxR0NawYIWvRO4k78rikDJnPSqAh7kPbpVVYX+rOQcxZ+5llix9zb2pfEP/HLd9
KYDxBu1nn+9mBn+NL4WIHJFLk7HB5ZPPZSTBLBLPLv2r1B3gpl3Uey31MWEhgsQy/PGXXSZY3qDu
YEBnKpDtmhovTfU7Fl962z+Bt6NCUPpjMzhqzrt752+tso9F6ey2gzI0bohFLV5fb4m7BCyiqZ+W
8mNNzxsOIfF7X8V2qTxlUVDRj8e2Yb2oiwvsZp2zDhxMCZQqRJ3lGJxUE40YIFBB/onxJrUHHdlR
nhwmSlnOEd3petb7MePeH3XaeYkzZRNcoCFKiq4KqYBollP2I+FDrIVoYaLaxpkd1MtikM3yI+66
+Eut/83Fe985KjNFmNBYl6quHCx6dbAS6dDX4Cj6BRHDVBFqFBjZld6pkrk29cI2lFeTsiJy6s0R
UcT2Ty1ekiWXx1+uXZX6WhaOHgex8qNZhavpz3nsFFmYdMGo7iA5uIYnw5mJc2he8A3OCmzLhNNa
3XuytJvzmF2T/k2rAHAPvTB7EzMDWfG5WKEi/lHRtULs6FQpMnVMcsg3RthyV1jQ4DhtSyqGXbHm
qV5E6hE76cxwjtT7UMfwJ3w+jFqIZdXs/meud+yUJnGzLjCzXddRvDz3rWD38W+kH/RovyGCTVyj
CKafNqNUw8GJMX3NS14XcngXV+4vzA1TC/Y0ePKzBeJ+VIhBNmlRAJdE9nLKFRjooCRCFrZx4Rbd
a66Thl5CeByykaLRCIX+azMNR0/3JX6Hfe2Ixq5C4kzShsx1GhjnfPFU+XX7VdI3mUh1geb3LWJM
nnNZrxyx5O2TH+XGlWtwYpUnpCSC9tMDtz6vqgm2bZePMBvO0YJg3MEXGJgkxQlGYPlZVG844Ea+
SkiAgBefuYGMCAc7eSfr//LlvbvWXCzJLsW3hTIt+tWLtxklMFBWwVGrOsoQuWh0Jp3yHNgR/MOe
+3BFLakZH7Fy6lUcc3J/TnhIy4s8H1gJRQtG6CiM47Wu1Z/FAWknYK8rq28p4INxnRYX9yeFPlJ6
FeC7VZBkodXdaQESQ4xh2Eb7W0fnGVtpK1Q/dPCchLJ5t5qXmlyt0dZNfAdeZ6F20T3a2/rzwAM/
kP0a4lFcnhYkRbT+TR2svddkvjg7teBGvdcPIbbVYvppTmGeVe4yw4SJ45MyRfZmmEEc4zPfP1UL
O4z2UyPZAJXeJWtu8eR1za6d991LSwgoDvN/9J4RUkj1LUataHrRfURQ/mH8jbmbSE4t4lC/ky2b
KR9z3k37Af5g9GTu6F8l20u/pYpzP2aCcaR6Y/xpDu+L9KQ+K9gQyNNT/66sQc1fpHjbugFV3qpY
2lGDkFjm0MVH6eemiI6CZAvzBK0yQq5kcBm6BZ5DkD8gO47eS6x9SSknpTeUB8B6S/5NYrfov9Mi
AGklIdtcXiTh0HduvuwiMaDh0//U3HC6j0z9acYvQF4io+3sU6akvueVySJrHpoGpQ5KkPfiHC1t
2OkneGy7WI8qt64wgsL6jQI+uBAx+zXiAGA+iX91faOVKPSdGtd2uxy0mmt6oW8NjfxfK/0o2u2B
/2MExckml9f/gKXHklPt7JgmO6xjLEerd/ADqLhEgKFk+9azUCSJWXwpeOUz37wxIJ3fwZttuFYj
uot3eJOebGZ9CdrlRSvuGWsqaTATx6p2vqnh0JwbJTBWN1p80BIEYYQBYMJdom6kl2F34W8UdGLY
Sj7rzVg+R66F+DhonhE5YxxETeUSCVvP9y3B8uBgtXeg4vnfGLdO/a6qd1672LsFTuV6MHU+UPXM
yMP3ph+yiFgDIoYxK2wpaoSWt7a+atAz6Wsv/G6dI7NwjBXe4/AIIlAfOjbHiktHaTxLqt2x/MHt
wYi97Lp1b4oKviJxE2K9/45XnJDvqKKb1ZvQSwlc/0GnIgEgu7n7Jr7W0g6FFmT5rpAci9qViBwT
d7EhME3OaL+g9eUUIjZdKHf5GLA19dIH4RbI5wNOKnzRek2+1oFOvYSbkp0p2WnGWULmJ5+GdmfJ
/2b+cQsnI2xyuxLeoual+arkaB9lLzAnj6bHGhHpd9h89e/9SQXS7xbFUYqnTj9IE5e5xNjyixW9
LQmikNrhJVCrSRTam+ZmUGKcxD2Vsw5DPtni9DBASt28RtvNf62Niqp5VpfysOg0bao/s7ZyxlBt
4Vln2KH8VRXpo5aYvS3A8haIDKarOlnh5jislTvozcn4//VOYkNNAtQ6z05CSlNdf6nkHzC5oj8Z
rfwuAEDYgjY+OOy6dPoO1p5ryAR51soclIi0mrh/7pR2369JKFe1o4/NrmuiPzFrPq3J/BbkNGih
lu1cTx213+l57pez6hmmJ+sTF4tdxb5KN3tFyISA1DYlt05+5ORbRo0gHyIzoAUnbLBTQqk5PGC4
xBX1Pyj78ocU+l2qYLrNzF59ae9jG3vj+jdOiosCpefiAnPeqfxkUfGkTRmDZWgTB/s2f9K8TvI3
06+gWrQx/Vv0vQx1spjjR6V6NONt76jmfMpbPJiH6bAObOISTExmvAaQWk7P9c3qP2JN9LMZW7c2
92MjfwIC8PPxEd8l36bp0dgD1C5E5Dbdo04WsffnClq6xYtbjtdmO4GpRdv0IZn3VMme6ijM+GpN
E26qcMdbtMu5JjC6vybJiXtzXv3NosY6an/x/DujtI5BAGwKfCwoDFdSDzPSRQW3rBhHLYej9lH0
wgwPD/RhBfgernO8q6b9ChILWQWVoMRPVgV/Ac8TatJh04HcZa/JOQW3fb0CE4XbBht34hZOR8fU
fXW5V/htd3akezUDmhEpJsEk9mG9nusfA81VbkxXwGVQimm6CuNeuG3DkTgLZign40MzY56uW8hB
aeysJkbb8KtjlVJf5PuihGWOd19IyJ2dE9vIqTeNPg232j2r1g21C3bSyAkE+S6z9KmTeUez6i7x
IaPKECkQ8GsxsVKDMIoxkiKDb+ILAa/778L4GOedIYcrTkXEdS0/E5rAEgLvMnGWqyPVWunl0MTR
gt+4kuz66VJmr5Z+WudzDssK0Kvt1QG9HeBu+wgBXFq/GFPQ/nescWBP7hR5lCgS/owv03pppfvw
Z/0UqW6PqadH/5oFACtN74s+fkjcDCvfPCZvdfNVoASz5sNEkp/qzKkPKaoMrsB41zA55rGdJEqJ
j5zqkTKy8MHvlMW2dhZJVdGlyIOiulvTsZs8obiIcMtjfiCB3VTMt/W9BfX8Fem1wT2D5qeOfjXT
yS2afrTKuejw3EXtvC2uxvNeHJxzdWdVKVyd6jWdSUuSSi9JP5r2JH6bfM2Ye0v5E9WvI46uan6l
BYSEhD1S1dNWZ+6gcn8yMdhL+7juD2oHB4gjERRjKYbbRCcBcgzU57OXB2qnk1685ht0OnKWEXFA
0fsqj7d4w/pmUddDSx0n6641HDfpUrTOMmP6HGC04auHyHhEnKre2n4sIjy/oyq/60NOgaLG8ug+
FGQrLcXGo7/JZQoLVCSFU4P4UTKg9LEY9M0++meJ1qRxBmW3bJ5ys65T99q+ZZbDegAEBayQYsgt
4a+oPnEla0rf+qgoNKX3DpglznZiZblrZccoZEtXMewmEV35mlbQ4e6jdvtYVz+KdkwCieZ3S97q
BfScEWuYoovFdVBLPPQ5UId9M9LRWGR/yId2/GYk92jg+a1uvgCNuX1HE2qJ6nn+EB5OMMNRQKXR
NaTYDn7KoSGGC61SvWH0d4oVVLGPewZWQW68aDxt8TlfP9r0PU48S/wUoehS9U3PrUA7LqK36HCP
hwIE3oL+IbhDTPUXSxK/x1I4xC03TYTR46sJti8073rGMesmJLpjgj59YZmf5C69RoXK0DyuGhZX
Oi8Hob76u0T7MhMCEf46iUJx5gFl93FqfavMg9aAw4G42y4NWroYAhQh9nRsIs6J2NXZ2k39L0vO
Kch0HDsdIpK425ld6ayks9EwJN23Jjwr5Yw4aEaTz7gnOyQ2KN6RPlaJn20VNQS4ts4t1eqekc/e
qqHHKWKAByW/DMVsN5JxGmH08XcWHEV+GuM7EZNw3bGFQMqm3p6MjvY+vyUNjgBToXVooEBM5GaX
64TbmHThZeEn9IowzyAmw5vZfJlSwLqkGQdSFOZTV38VFmsiBXChOjWT+iyZslOZT0LvPh719KQO
l5JfGBdf/DQjQ8ZoPhXqT9Tglv2WicjzJRpw+VkgZjfR/GUbsDmi2aVOjlCFc1SUO+lPBrS3Eh9k
pF035JCRrLqV/iY0PJRDw1G4fdXWdx/Hj285sP4zVDF6TJtwUg3q7tSR1du8JCi/yg+ubFMCTjR0
e0KiXRr5Z68DoRYLnjZv4CCM6SAggxh4F/tjlfz18PAr3e70t6m9+59Q5bJp5xFqPaZHazkTRdN8
rymJ0u59KvK9YqLJSrK9zB8em8aBWMxDuUj3EU+CeV+pz1F+VdEyxtGr2M+9u1nSZRymyOvkR7VZ
fyRFFpQHYfmwJPBrhG7OyEcZX1PrJsuTvxT7foOnip6qGERJeRrifS3DHN4kYaeZ3mZFrj79drWX
wK7oRki4K9WuVoWp8JLKE5X2P73+VoGY0iHUVOgWO+tInKxA3nMcYcvbMA/nrJRvhQpWTXxZUu41
bBTLf2qHXGJYRVjnEqZz+5p7LtLEumNjzZ5bum99SV8EC6692TS/kib4J5SPSleH7cgOH0aNc834
Nw4gJdzA0iyYuzE3v6Jk3ZPT9xyP+0V+MZAV14wQpO2bJsRPPaB2R4ORGsJ0SmH3gdNM0alSiN2c
osXXFDHxG1m7GXqc3hUVgVAbU9NXWx2qVnyvDcJ7VISj9T85zj1ZU0KhRc1Ybm+b+ICAOHJi0UL3
fy4SmFyEUGr0UAbSN6pW91ZaROkJ5rRX54lZAHzVbLWSd6OVRE6bGbkziu0UJIP6HXdG7MOEolpY
k5MZISBRlYnsUInqvrpEgj8UO1WymG9zmTuYlflV4H6PtOs6PdN+dtnBMpmdaFO3QpFUfWu66hoE
IWy21tFO5Zjpm0zCOF38lwo3hZAimlBGZSxlfiKiCRJOQtiQS8yYLYNCTGBb3wpTOLSSMDumoHga
vhwyG9VyzeE+aqkrVbtV+dJM+C85KAZWg/zVLbT4JWqKpoIrgbM0HwQdLsS14hgYGW1Ne+6S5k3X
JSK3J5go2UPMru4zSbtMGG8CE6xUsSYQFqHHlMG7VIcrUD7UBI/KJJnCri+P0zyqsFoRbBcGw4kZ
tK3Iy2RgzjHMMnIioVftrlUlL4l53oYFTTLK2epC8Jz6qruWsuWYnCLC0pyV/tPKzH2J0Ug7jTUJ
Tpq7WOhQNaX50YSjUZdhGo/Mxo0p+H4ZiNFFm/yMFBSLsSyFHPhVuCgmhrY4BVTnTKFwdqgiDWlH
CIXCbbHEJ+aUUqrOtXxZ9b3Q+bK1r7UgXu6TeVBJM2U8gN02NMMTyzr2BwI7oLPUDaw+E8AjFTRg
EtIsycsWBdxfMl5ICOaarzBpSrfPfun24Ct0o/XglN1zQ2pGTHdzgd4WjIOa3HTN67Ga6F0rBWeC
6E25WUY6i2Lb0QFYDEgx0mqa3shEg+Ihf/BrDGzH1XCVmI/bhHFrhuOa+CMKhFGmsWxfk9lrx3HX
FkrYqoMK90bJlKE5RPTM+fva3mrg1NH8Z3BuU/wO01cxWBjWKB9N9wNwFnXVeYjTs1TvCnk+btav
agJ2l3Qonbxftd5fdZ5DI4Rm8q2ohLYILuNnuEXtC6lvHKsSv0QrIPLR7RrkL1YXfXVVS4BOFiEi
QY23SKor1PpXakgblQ/BgP34NkjiTs6S+xrlTtSapN2pjhalKCFqAR3u1K9B3xnYfS71aP1MXSN6
o7iariDFqSdp0a9Uo0dlUytjT6BkMyAbzkTyFkpNqfkf0AdJw02+lSKSzp5EMCO2/sfZeey2jmxt
+4oIMLM4FalsJct5Qjht5px59d+j/if7F7Zs4IzOQaPbFENVrfWmtUWCrbkwgKyOuk0XcRSt2tLe
BsMAk8fwG1RMPYR8PvhgY4UxOEGdL4Da8lxHctYB34gui7bRUIJLBccSU1sJPNLG2U6CjNM6ZTWh
RBza/LVX7EUo4gPy3H0cRifvYlDUwJ1ayvsJ30qK6sY0TXkut1m7MIuLQmw/GFtZj8T9hLQz7017
kV1Eu+jcnT4gJt8L1mY3m0S6spH6GxRUOt1JhDcpR6WgnRuWfAm95KUVJVsjz83uvZve9HKl0ndq
yMkqlDYB5QkePcn1zfta3Q+WTa1TuEy29lRjpjb8xD91QfSfZ97FKBAqCuXMoko332OppIORTHdI
n7MiflTEaB5GaG6whITW/KLeVmLNTbqDVRzN4EmqQKk3cpZfFlwWkjuZmh+FyYemvaBpWbQxdjQZ
BXGglX8KpPyx04mX0PeXWghZUYLCxbJuO2Mj1owNYvLSn5pMmHqgxrHPSDiq7tBlX7H3EXTAnSxh
MX4jMuipsNMIP34DSjHKyrwyF1O7qHFHyMdOX1reyVP2mtcExxjnpoYK8WwM01dYdP0mqp9EsmwS
89tIQ8asdEsDuRiz/BYo5XPtYPbMDegSiBW3KZy4eQhN1THJh7V6J0GNG2vNqrko78i7Rhsy2Gh+
xTxsEiCGY17uxgDBE+pVoaaw/KlrBtXKDFBiz4m3s0YmOfB1zXrCpS5FbQY/IcPsSSs7kTBPvnD4
IjtBwlWhApHpuou3kGS/VGF71edV1u+nfh16W1UcaiNyfLaYuHvqqntIJ6jlPoVIXdgZyBuiUxtb
riMpxqKTOdZgaIIufuuk4BBTjevVdpDe2t5esGmfQr1cSP2jrulEr/Z4EzQ3iyXjZFDrpQlyhq5m
p01OvimMVVNNZIBQ/s9zr4U3VU78/U4NHERMFMgs2jxu7kI6sTSddr5CUjc4hQYI1HQRtOp4EIl5
UTEpy1ReJfn7NJL4MehONamOorw2Xr6xh4T7wAUbv1sW2in+w/oCB8JDKn/SFgGsWs8sMPkGr0au
JaELGD6NJpZTkI5k2tjMr1YnNy0CCBKCvFPh9+gKaHsj6TsVJgpS1I0I7cNoGfiLgnyYHAA7Dldd
MQr6u3UpuuMgj7hbujosCFWF0M4SiGu9of0sCUQx6xHMQVt03Z+gtMQ9yoBy1gVZe2wDEH22/QFe
yw+U0ZVlfB42QFV0J7dR6XSF/mQhQ8HgkZvGsci0ZYjPZVPhSsa4ImUrkTLOUaLwbkfBgp0QUQ6q
F7iXRKeXoiD3d5ye46mTEG+slEbOOABBR6qwWar+bmCSU2HpYlaq0SGT5gkCkTYnYE7TaBctCWZB
Frgek2qldhKS1gEMkELs1Er+2e8Sdxw0cdcM4/sggRtqhly5QkU9nFv2fakwOs0e7kFc4+q5unTK
ter/yW1S5kPlqFGI6kUfO7ltHdUaVjk5qN4DKvVkHkdvJQNHhue24tAsyrMnThoB1ugJW5lJAuJp
iD89mq+qfA76V4XNLRAPjfk8GKC6yqMMaBhdFEHPkQ5ZrHEdl89mb/d4B7ygLO+sEZLJMxJlZYWB
+u7hVk0hTv0JTi73PNemuJK7hXZp7lqIc28qbZBUa91Xsf7eTOW8V0sMzd7DEHYrzbPcNB6UB1l8
ea3kcCwYZRg+IZFiLoOJIKPSCgtFcC99VLKPAyV6r+v0258CULLnYqrXZeQ9ScALcvsQDkCygYng
pjaSeBVYg8ryQdWby27K5zdjHxKGpWAE8O90c5XIn2PAkEGhoSvWPtNQ7AAv2knI0MnUJthykL6x
jxs5G6a1zLI/WmZCMDZEEg1Ku5WHQCEs+DPvn80WnxCYvK7bnHfxsh7TlQmK57fvOSnpbfCAEwu5
OyrEjsfN9tA/tj3SUF3O6FYi1wBRUSfYIUsPVw1lNAg62FR/uZuoWmTlCVo2oZO3xWttyfd+Zr+l
RUoBDX5pjqmEtuAS7oDocZmm1VNjUt4BuEVmtyOQOJIW6Mb9ZlhaGKJQMOsQIsKtKrqdKrrI1BmR
MQsk6A0I7VRD9WKYyL+LyPBeAH7ZwMpvUy0+Ot4sOg4lQDpK2F58JMgYmES6l9q9YCyNU9NfuGP5
TK4jahbNd9IelJO05BZbl9KyT9LMpblxSvlfJZ7mTdesWxkRyCS2TDmdYSseFEQtlXCSJlyG3sgc
Y+AZ6Xn0eWOlsiusOyDIXdUBfAvzqPj5Cvl06vfVy8Ac2azN8Q+hViPh2Wr4/xnsB83yOC11CxVf
xcIyiDYs/vQeQF4+2C9tXEE9B3TdEg7n1NTBZfRigTlhION0j6y9XNeJLVaTXQK/BvpdFoH2UQvJ
rp/b5U5rUZoJpUJsLG88lWI4qt0oMujqfL7CWu6oS3Gi1Aba9MCGLdS9k9mbAEiWsZcscbbi0lG8
fT5WdyYVvSaCRS0Ai4XDNraNbeoVCDC/fi5jxCn9sMp17cBQQKi7R3jIEY/Fsu+/1dLappE91wVv
GP6L6z2A7lZpv/K7ch3ys5QaDX/3mCv9woje2PhXY55uQ9taefWS5jhod8ajh2anKJjtjWqlzhXH
A9udrM5Bhr0JvFevYnfkQ0FcE4TTXeEbiwZ2Wx8GoFjxWBARl/dMpTGPJlJv7NZQz7JTTt86Sq3G
a9dl9mYzi4n4h0vl1KONy77s9lnSz631hQ4sCN99GSIFHVvrhtJ7T063btrcKohGxeiIeHT7osNE
FqEeh3MD4o/1oxa9ev2R8jRvwLAKVjGiC8layI10VvNqZQfaoiI+3hkvXIw2+Gu69KUmUMCP+aqT
nvsyXpok2drhVh2eCsxIasdcN112RFhfaA5TSSon6STAyMui79nYIwJb2k/b6IOVrnrr2LDeAubb
dmWyHCydseIY3jKMNymCPDU2UZkhTDCVbUgdpGPe9Gp/V3fnvg+XxYj1zyw2GhYCTIFzAhUvPvhW
50lJHWQnsitLn9Ejd9jnc9Ay2iTfGDYxag8DlC4NzpX5IYVn2XTxFyFfex3VD7X4tODllZJU1/Y1
zyY8oFH/OQ453voie1Xy6FiEhNjWWnNUBusxmGTyC9LJKexxKyXbwiZirma6nVgroGIRXeXlOfgB
P9PCgljxnjC0yH7whSiJ83gLdszaYvfMrXjp58jPY6jMXVscA+9MMxPkkMLb1L/YJhdlG80bI/o0
AE778yg9Uu+HpXfsDKirgQAA2e8RW3sN/QaQPP3/ponRgRt9f5KRpE4obe2xWzU0J0KEyUwV2V4t
R3cy0s0YGOo987LQxGoNnsmwGeaiRYGrKD57d6IsC2P8VIX1kanvVnKcROsklYTARa2RZKW2vxfG
8I6CPY/teechIvcGGVQ5v1RHuZc+KhVoPi2w60dNy3eRXZjwS7oDlc1QjPS6xG5oGVTWSE9c+NZK
FgulYshiiLo02zMvZ9GolWOxmsnG14W2jVPI5UZ4myHWznoULGJDc317wIixLKKlIqEsRdre6q5a
LbNoLwnvHjNEE372vXXyxxfD/8LqC5VPF2oakqsG94pxiiTtWIOzV1axlwbZMXWxyE3ZvLeGGCVU
YGkLmjgCnNJ+gRXxLexxXfUktKUi0t8tLyZttisZBpr0/69clxJEpUpMeyJKCeKsxArctrwnY1hM
AZojDJND9izEO8q/SfssIAs0JA+dO0jUMGwoxZMwpwd6prXJqZMpcCO2L+87TFBS8zFM8d5KtmMJ
0+HnbpglWCssREPjKh7GZSD8vYTWoByinREVG9U38MgMxqItVNXF/zNPjBLUSd6UHqhBWARPVSzP
dRRtOGwZG49iOK8XTdrv/dpzfOiVfBrR5U+RqwnLTfIeDV1dKu/FZJsB0AoRr9JzbVVOa7Ojrpjg
AHC9VhG39UwDMHGruYkPSHvQ+lc23lZ5FuNa93hpDjZLiv37KSC+BdX6PQV24Z/5PnT7hJ5b1Gub
ltkTD0VmwsacJ3Mx5HcNlYRSAhrozbIX3pn1lcnE6UnfOSJ5bYidSm9ZJUmBMNEukEpFheQqmmic
0K95wEqWbpK6J4sOkDeK3IrO3Q/dEr6m7PuNVZj3DN8q3NrIT3V9HoOlprl6qG0LEGJFe2zKnBLa
pxGY54mnzcoSS1q+kGFdNTE4ySV9iW5Fyw7R0GIcf8bStrblbOkrsbqclOlzMO97arNiOtrSVzo8
Q4fTol8coQzFIZjXEJPj5dECujYZDXSbYlOifBD1Sg6Uj64uEBmnmwEgRs02ovvytQn5efhpqQlY
uMTZZ5ML9tTk4W4gBJyBdOIjmGjWPG3a6jD4E7VEOxzwu4CijPORg3w8SCzsTjawIiizsB1esAw1
9leo/VHM1VTXx9Q4wGRCE4/4jaVyH1SZq+HIj4xql0zHSk+WzHydV3BHWnqqslcrehorzkG85mKb
9GjZK+Ti2r4imyquBCDlha9Y5BbWqdBNLipE+FmDohUVWj1Zu0r6oxGZm+AbNitsMBeRUhsWePPF
HAdRQC5d3ayYM+SkYTCH4h2ZmKjiuF0gflZN4fhd5+bTXjcz/mUYOQ9CJORslUqgRYSoWBKzZDUW
d6l6p1LfyMtm2pAZC7A/m8hBsgYMrdPThfjy53mxxqEbgkoaawAjXV823aFsnRSYyz/r/rzMKLJR
Z+vf5WU2FsCIiB8l1B3oJFAqBXeIyWex9iHon2ET0FdJHcRrhUNX2rcBUhTG38aI8WyaclXjHcEO
hAcYTcngeEVZUXqpE9bZoh/7u6KG3NiF7bYeX0fdjUzDUeNtE53qYWciGFXDQyFLfJpB/Fqk+toS
gqf3aRfHSso2pgXLW9moMrFGSh+UHWvacuA+jNrgSPM6CdypEZvcthkLiHGLFjdv4LUH40nW/xhp
hq7L3IT+9BiV77bSpvhWsDqUveLiTnVHtUH+EC+lCIGs2PqXO2o/aNN58+ilQKex/rW6N8+a4lHu
2rsQOqa1CI6utlLnYxOT5kHlP/jR5asIT4YdbkqetOopC1gXR6vadaPthDwaJKJSwkZ+zbS/eCU3
9R6zMcXdg/DzF4waCAAgBBaMYZtH6tqLCUruDEQl45S5Y/dhGBpwUQs84BdLcrHAUys6/74lqdxy
VHtcK/I4umWvE8mZ3eVRQjJLQBWWdQ3oitn5w8ITDbPWStrecmiXExPCtLjC3Qny1A71Y1jlrPba
l5lwZ5CxojeqevQlxXy85PbJrkl/7/qd0a5tBeDAt8ESdBvdphiQiWKBwpIijc/ldEDaGSsvcZU7
U01SAXr4Eu751eJoH/xzCQlkYJywq4UXVe96c6xMzBIjfrB+SL+zGrPzWHvUqC3KfqV8shg5XKUt
5VfffAaaeleVykZcsiCK9FiQXWTmIlzl3akCOIZTm5R45gOCCYhjS+FYxDIzGMaiNL8YbkTOUTSs
vf7bx6JsBzRwgXeyO8qkTIzFIasQqeGv7+g8mT9r4O3rlYN36R4LqBBNfk0U44XoIylv12kSvWo+
ftwsHe8tZgmcQU1XlJ6NDubVHfsE4ZOCq2Fes9aq9l4Q14NsPww+x2athtJcVufCatewK8uCoKci
Sc8BeVnUTRNSNbIFKdGZzIC6b9Tf/PiQpq6PPBtVaDiibhiPIanmM+ps8gOQ/gaSdUynydF6z4nq
eVDXn2pTLFlLblcH25bOSYslx4B9tBKo69JbqiBDwXDWRwoz8yxAXd3aGyfHShNKbNKxpLT7k14+
uHDB2LKlZt4h2Cm9c68zlFGUy+JSXoC6lcUblt+2X4gQNxvzqUwwcu4V60GpLhARiRyWmjyj3DrI
aPgi+gslJszZxH/sVcNAKYHlDf9iECbulGWc41O9t3rp4ok8ge7k0UNZLjDe4sU/hpChI93bI3pR
8gNk7nrwVXxjgAwLP30Q7dwb7xUyWaQ1yxJLa2EvKumtbxDWRIvWcIbqDd23z3xf+b72NkH/MCrr
zlvFvuQO4dGL7hK0p7Y7qOekXIz9V5bO7ew9hJU330IDcuqpgUUNXwP2iv5JTuYWQ6j6nQrAKWXE
02T0s1NNf58ehxTEXCgXkWd451sUNoeYTcPuTqbhZsNe7Z4y/Sw68yD5xlvB2ZmIPTWwK3d7qMla
bh/LYNPazxrFcgEOnnRePq9t0zuItnfUmpcW4vFoVUxgNCuM/NP71jrYJWGHNSr7PLH0rXYx1Zal
IPITWtypyDhPlZpKtN4ztNEdpogtakrBGFPt0FSosbR8XLWSgInK641n5WwL7aguOwRYTontSkmf
S/kzicZliZdkLJjSW00TAThdyL9kbEfNWytRta6KcpVIuKUSaalgAhAkwqR3wWUezDAPpq9AOMKL
DnLe2EDM5qZQZDoPBfU0qObahvSvgfWK/jWIGWSfqRQwJtyGstRs69zlVPHIgbeVQUE0Yscr0zdy
5+4CmSY6xxMcBafOyth+x6UgI2dIl4150NSDqq0FkBAMpGzdJbTq9bgThjIzyrLa6FbguVFgvMBN
EDgCzV0FREhBLAa88U7RP31VrCI8XvEEox2jwIflCDqNJa7NTBVPFgFZcvSRClSvAdTMqOpL4NtC
p6gV06bS4l2q1edQR/IrJY+SH249tBmG5O+NOtRmosCE1kQrWwQrdcIQQcLakI8uURsdBGB2Ivtn
plVPRYSfoZ/n0p3XEhk9poZTXOxHMSzxqeVT7dhctYtT2YzZ6MrSRN1tahr32dyDbkPN5zOPbjFQ
B8wCYZ3O2lJ+kUrvVYqghWGmTJO0g8D4Mjmsq2SuIMy36/UQLsyQciUY//hRtM1sFOwYFaigjByQ
brwoO7Nla7dzCxlboGRzzzwFfrhr0OYYMijFpT5PcOBmpr1RKkKdHlSLGDkLLVAMsAuz1pRuhCee
GeYG7sJaevLVyrVhBpokQLBx8vlFyLojo3SnCW43G79KGxmIBCVD6Es3YogS6Z0FalghMG1DJEWo
AmcafGCaZPNaL++9PDuYSXBk/PN6SMWxaHdRT6hS234jpImklZAOfmy4RG68KF6w9VJTduIAcwJV
PjSkPQPD2sUeGqdoQFD8cxyV8u/4e3E9Kzj2sym17B67zUx2PqZnDM+zS2TiqZ/hGfwlMvFGHPX1
jOAijjpDVg0UfPoikB6K5r7xnn65gUsy3z/StIyrHPVSD+Qx0VRlK8t9cRGIqtVuVIMIKaIBO6SM
Rfnaxj3WWKMyqOgDONfv1hfQSvoUoD745XfcCLi9niYcN2pWdTbqnGnYX+JzE/zsUICLyUXfhU9J
nZeJw7x0OE9P2kXgDfIvl7ZuPYKrCOSq0czJtDgZBp1gXbK7TN+TMeQNc7A81NLnmPGccDfYa9M2
2XbaulfWZvs+NAQd1HxgUrlsbLyKuEHC5qVM1Hkk2V+cYnWwYv0CzGU8TXNWgj3o9Uk1RkcdqdRs
bqq8D8bnjG24ftdKZRWi/5BtTOaRb74H/SNnKOYnLJmOwGHmFQOjJ9pVZEibRK+R15P8PrVUtBjn
+bA1vPjpzPQfmEhiVSSclazsd7nDVpmtyrZaKXGzyQIJLZLOkFaqwq+E/kAtNyr/bEhw3mmwuD+/
Uu3y/P71aV1e9V/5cF0RJ3mayRODGIO7g5tuvGO+DGcf7lO9ipuZvERaIs+eJQdrHVrZ2aafnVtX
zACnHX/5x3c+8SDtZLTQ859/kWre+squwlUDIam1ZPnana92KzKqZDQeUvlCxPxLZamzwtaAJ/05
0N2FBEPVimo0jHocShp1OfGNsBdJQ3W2aaGrOkrPVUng/UdUP4fU5imJpsaxDI62kqwslN6tT+r6
CMvUE2AqG+oemeux/5SLx8TYDn+M8XIBi8CuaZVm95H2JJGSWMxRs/gHOSC16iIP2Ku9wOD03KHP
y8wNfle9nSN3PDFxem6dQaWn4HE0FjLxGDFxoTuJgqZ1LUpAGGg+qY3/2igowpEDYU6cTzqe60XW
A3kvCSi8v9gpwWn/9BZaF6yHDpNd5J32SQRdcezbd419mbOLjyONtwmEz1Qc4FyHAp+/tEGQWYlh
1hNi1s08sqAy8A9Qpf7Jeoa+NbQ7jWOMerHtVlAXGN7qfm2SG9TG+0tKV6o9DITpIiNTv+qCRUAP
7CEnYO7YhF6i/zB09MhBuwjTaY9FkRMmCNSZLJt86P4xqXw8QfpTourHMNr5OZoY+5AiPySQIAIi
qufNuK5VHR3nWaj71vtmmE0zHLShnBvlx5RtsRTBVD9VeLBMBnsULFCClHDFKCBZ6jlmSSnludLD
luRtcVaL7li12YcaW65Nz6Nw5KcZPR45dWRDjNvYsB06ibCaDyQF0GxSwc1E9KF6TEQfikUAx8qs
68Jfpd57Le8zCmna9kIXZNcSfaWSZoKsaRUn7DranjNsAp3XkN5m/Kq4X6IuRZY3ReSYFBSJGkPS
tOcRMwCOrah+rMZNm21VFAYVWmc0dGWE7TuM2D+N9o8gtM2TsTvqvcNIanMCDWBQHh4Gazi2+i5N
T6TAKP7aNonICeeUij0T3Wt8aDHOOP+1VsMXEQRPcbbKZMcuHuPmVGSqq3T+vUTdl3YdlmdGgWXC
CVqcJbUWLIc8niF+LpBAtml+/nk9WzcORuMqipdPpBP2WCDpJI0FmwrJjVL3HtbUuagVO4SsJoxf
QME2JcpJ0g+pguub5Eh48D6oZohcBg3nYQzmkXi7vrT+SDr65rS5mDHeCyAumbaSOr4jbj04ITwm
IGEbIGjGWxG3CBjNykHHWVpUMyyPeK3UNXTNrpc2TbKTxKZLN7apIK94SGDcEsQxSX0qxtUY1ccO
QCixgeqLtlkmALczIwhORmh/5p7h5OKr9rYech8ZeX/anMGE50UznOKh/9C8bqUPo6Phnx8S4oJV
f69Pb0O21pqdNU2/1Tc3zkb5KuMzM3vPaHUl3Y2nCF6KSMbvtFio1HMXgYUDCA6G8PPbvPEy5auX
aXlB0WYSl8qjQFmLrMIcT57QcCEV/7crXKUTj1khiqDHv2FchpNOnzWMfvPLaXcjSFu+iiTOpKqP
qIfiXaS6KBRlNIOYfS5AslvigPotgF3/55lqXY+90ZNizIQ1xbscR42kHrRk/fOz+ffJSPjz/39Y
U/jrlRm2MSxwCspZazNLtxcT7b2RqU8/X+PGGzYuN/VXQdCSlpowaUm982JWVihx4rLJo7jJCeH7
+RLi3w9IGNcfrGyjyk6k4Q76BRcQAXsVwWtITomBNfxoJlCCpn6yQEWyy9BGFPGdFH56pI5L3oRM
a3DTbj+hAJa+4xJ8OYzXfg2pU0kLkW2CmC1ZAfUt0JbXoHlp5xqp7WqIYsOLir/Mlh7UHv0V+Xlx
Le6D5FNRzkHUueBhDgdwpexqYsC0GhA0Dl/bbJ8jzSYnw044X5S3ivmX7bCwpaci+FRi+VRNUHpR
6nYB2juFlGU7AoqXWmbUPZX6qWOSdpPuEVIMBQMOhrciJJKcWQcttMhobyTeIuAlQ3qyz2F6VCvo
mCDdVwPmFDo8GNAIMipMCuuXdazc2DOMq2UmNzTahllDHTTLQCK4Dq/ti6T7j7qPQWXjpeTIYnLv
/reVZ1yvvCzrRyQT8rbxC/NsVXF9gH/CJpDmuU26epYRDZJYLqKqmFg0YRnHn7+1W8Hb+lXvJEuT
rBXZqG2luoK7m7xsEY/mWWqpcTK0YJnFHgB+bsgNyNd3WsrzTqpRcfY0yy3YZg5kZsuh+OXjvzGf
XuhXi7gP0rrzg1LbBn0t4b1MGk8jQz6TXsNcJsMphOv76lX02XpnQeyYqoy6wSD4Um8SIj0sffis
4uQil0mKtUnOOqmYWZ1tmx4jXBmr1WmwqHLU3KsfetuM0Lz2Cqz5ZdFh/g+R4CUTiS6tqL1fNm3t
8h7/0UboV+1Zq6hRJJM3ujNbkww+C5wlX+REKWKOclrPgnSDmpGLNwlFqyHy3RiS3DMefC28cDBo
NerwO2vTc5GMSx0ZcorgLWDCpGBOoI+WtKraVV9B0eA+7asCQJ7ARiucp77520j6W/dw1QoNuu3J
amznBD71UFPoaBz53XsnZToC+if6RGg4/sTK0ACLXKSQBfrsb+NcnMLuvX+U6Dfg8D76PcuKkJ7l
tJWQKHH76Mm5IUaNEI7zYVZEbays6B2MklBZdWY/N3/i5A5ROd/hd8JAdsAUzo3nitEd+lz6pD6V
UFmQHfmNjEiq5/GmJjgARzMz6JYox5uMYLRZ+YaRuZJn6ZFsSqHP4/pEOMkU+OgCt0Do2S/zA/5L
1v/Xu77qz9RRKfOJMKc7QtoX2ireQEvcoaScBUyPlmYPgtFfumNumKHqBAsbEeRMYvZYsTAZw2TS
O8auN6N6XYGrXf4rN3UwPbrEozg6yMy7NsfUtkwc3IUHbAz7ZElBfUfaMeLYJWTgOlm2q3YbzMUC
K9X/+gVfnXum8L3KzLkrpig7WO6X6lI+YUUl75lp371LbNLcXPOYZ8NMd8kqdb5fH303XoB2bnF5
l78F4d/oyPWrwzGc2nhg11cZ2Abr6OIecS6PyJxRzDkY+2fhInj8ZXO8lG3/epWXf/7XYV+xPcTx
5VreTjpna8YSHMdPAradbP4/4mL61UFjNwhBKnW07jwbkXgZ74WKGi8bKLt+vol/F0VCvzpaGrkr
xRD31p0iXayPLZNuyignH11a2En568iXG7uDdnWOZJpdEbc+AZTAdhZ96+rjI70EsgNr0ZtMLai3
YvpI7N+KpBu1qnZ1TLR535Vegui9a4mQJ5lSKjcpwCuhcoSn9G6hMnEk++VDuFH0/YcO/fUdaDCr
epLAmHFwLCf5XcPnbf726G5Ue9rVvurrZjHGusawHN86dSWWPMIRf373t+Ar7WovsqxU5GbQgkhW
OYlFcQWjHge22Tj4J4i5HszJmMsWdtkCdc1BGWB6Q4OQKcL7g3lqBNSczHMl5FojM6AtG9CR3PZn
wyS36INVQkFGxJDMqiEaXZbCrVmr8joRgbxtSYxwhwb7SoeTm7CpTLzqKhmNTNr1EJmFk23diVQh
39PziMBKZPurJWTWSYoB6X6i5+QWEEX385O4AXJb1zMnNYVlJqIw3vV+RD6bmXXjQZGyFkKVU18J
OEImxlKuCLGN5tAb/dyeMm0lKcNH3Ahppfhd/8v8hxsrUrvaSmFiqwmtIzMnauJ4yPlmP3NINJip
xi9n0I27Fdr1JlkZJiYfLhFocbisUOvNMl7mvLMQvxmKJc/7wap3ald4hzCo2k2S4nIj5DXCXlVM
bsQm+0vdcGvtXO2hwZhCfVvmwDdUghiEG4GoagzLXyr1Ww/zav+UTM2M5MEf76Ryx0QFdVgIm/SY
X17VrR9/tXnWnafng8ZwgDCpQK3Jg613nSrPf/4ob/x29WrPlJswTUp0sXemIEVGl+23mohUte4/
ki767cO/sTGrVxsldtNgUieZi4xAMG2EajzNu02U6lSXwVbY02HSRmtG6rmr6ghSfr63G7uaelXx
lqTLlKWnDrjfHtv0NY9+mTR9+dn/OJL/axv+2oqFBftalfxdX9nE2SVGD1W2gssymJuT+7/99qtd
0wybtszyy2+X4KbFIoyzXw7jW0/laulXZFFYVcpfvuSkNfG5l3+ZJnXrU7pa8C3zQ1OPzeoObT8R
w6PioiwmNe/nB3JjGahXa7iqe9+XVP66YQUzxl14KsHwy5//9q0XerWAEeUMfnT55TYeTxmn0MWV
nt0LMjPkX37+rYdztYqD1POnLkHKoqsYvTVoY5OohU8wz59v4UYt8t9wob++yTDrJ5/I23xnIg33
5cmbKZalrvWOOD1m4Qk+VPZeO4FNz1VyP3++6o1C+L/xhn9dNUgQWk16lu/asP3IY80AydfSZZwQ
p5DHLR4HMnR/vtStaZfK1Wo22zbnSJyiHb6beC8/TilWZEc6DY/abPzlQ7jxlv5DKP66nyIMRcHU
0WjXaDkNQ1aGZMaW4iOy0H4WuOV/m7h744tTrpZ3MoS2onk1sauI2PHVJOGTNWylERNa/dIFxS+Y
zo21rlyt9TKVEl1H37nrZBE+lrz4rWfn3urnV3JjSf538v/1tAI/8m2/qKKd7i+68CHqDvJvg+Rv
/emr1Q5z3EienkQ7iUzO1BrIx52X1S8n6q21crXce4vqUul4KukTqegZDiqSzRQiBJ2JYNbf9tlb
V7la8YYWdcgxL88eWq5bVl9wNhHTGbzZQKjG98+v4NaqkK/O71EoTTcmXCUi06pyo44RCKQlzHC+
tdLGwypQ/rKD3bgf+fIp//W247CJGUPMlRDyooQHPMUtK+o5Ge8VIxl+uaEbL16+WuU2U2a9OCfH
cfw/6s6sOW7kTLR/ZcLv6AESQCZwY+wHVhWruBR3iZReEBRFYUvsifXX31OyPJbKTXE8T/c6HN2h
plgobLl8yznh46A/ad2Bu3j5/cV667MPb/1PZ2AKP4ymtChAFdwMdLfCwU5M+s7leeONtg8H/enD
abjqXEEZ+d7bA2XvaSgj6n1jNxuvemcEfONlto9eZs/0wzCUHKE3H+GO0Y/3zlf/8w9Wx/750I+S
vpS13nfTteVdYpF554PfCGGr8OiidMmsg0YXel/TqB+StqP2mvbkk/4leuroUkT99F5RwlsncXR1
6sXpk6Bo9D6jrLdRH033zlPz53MCRIhfb2zvlMuSyDDfB4u19YBwtISdUzDq6r1x9M9nURWKoyNo
r7XqkiP0Fkx2A93iJrK+mRaepZutf//sv3UWR2PeHKdEmP2Uy0ODa+/d5xFpbTLy1fKe+PqtG3A0
3uWymqUzJWRrRfFRd4YaTevT77/8Gxfo2BSfZK4Vtkuu98vL8OB8qb9FTzQc/v6z3/jax25445pB
00Wr92aWPpQt8dh61jv7zre+99FgZoBwxCrlovffvA3SvY/yNLn9/dd+66OPxrLJptCryWLeLKQB
5KcoKRMeLJAlk0i14MtGOvxfXqGjl1jVhexjwxWivwElUk9L/u/P4c+HTPU99/jzkNlgu4IzxhNj
KPq4KE/tm7C8qJ/fyyW/9flHb27Yd34ZxFx+rInOA56vg8a4pafzhGqD35/C95XUv+4FVXD07g51
lSb291vsnxRX3XN9Y92RW3A/u6v4U7BbRRuKMH9/rD+fgFVw9Aob6x9Pk83TZF1JkI31Hjzc9vcf
/9aLcPT+enBwYocGNvI+Aj7DF919/P0HvxEJUsde9yjsKqm7Su99cVJdUYJMJThOgp7C3m/zg0fp
sb+OHuN3dudvXKZjt7tV4RlMZ84jJ+z/sX2w7ugVJVmzrf6XBzh6q6egHUnycwBYJAvkniv5STxA
yFue/XfGuzev2NHbnTeWE7gZh4ifp5fyJf/mfeturTvqm42zDV7M3nnvSIfn9E+e3+8lQT+9gxTy
KEHyVe/Hb/myopSPxmJoZnfCQxS+as+T1373+8fgjedLHf77T0fKLFvaQWTne6uk8k5tQtd658V4
6yVURy96MkZi1odqjsSCgFPFmNo6n40oZDlysp1N73aKm6IsiDSP9M6tLaPqTSC7/sp0lbettKnO
meejze9P9Y2BRx0NCp7sKuPWTr5v8MhSdPcUf/APFXEn9Bn8/ghvrPvV9yLcn65mZ490riMz3Jcv
9HpTQqmDE/0oXtRt9MQu5vdHeeuWHQ0JYVMpG6WC3quEyDBh86pt3zmBNz762Ame1PZIzTvf3yaq
XyiUpln0zrc+zEt/8kgfe7ztwp1b+n8Y9hces9Kis98d6glS5Nisf39h3jrE0RBQ2Qo8xDLk+wGa
F33yID0kKYT3to5vffzR61/05YxPl2VzUZCPu5jT7Zi8Eyd6Y91wLNQubNeglOSjx1uQ3Qh12vX0
XNz//rK8td6XR+/41KS+FYyUBOFsnB6GG2pzDjboa/O5ux4+d1/eOczh+fuzO3z0vusmBX+RcxL4
3XDHzAd3xAkYM2ebkn1D2uy+85S+8SJL8euYNaVRGKUU4+6pQoHB5Rtgg9sxOklf6vfWn2+9ycet
Dwd5tQftjsVtgt4W4QodP6xUNqo9pfgDxn/wXr7yrXfu6HVu+qJDu8xla5ARRtau7/13rtMbD+xx
90NmO9MSNeQoBguUG1pl61MFKOv3t/uNr33c0uCOVr+EdEBfGshvNgu4yLn7/sn/+TL9n/i1uvn7
I9P97b/480sFVi2NE3P0x789VAX//6/D7/z33/n1N/62T1/aqqu+meO/9csv8cE/Drx+Ns+//IHu
2dTMt/1rO9+9dr023w/AVzz8zf/pD//j9funPMz161//8lL1Je1pd69xWpV/+fGjs69//YtjO7b8
nmL8z58P8uNvXD0X/PL9cxn/+e+8Pnfmr39R4R+e7fue7Unp2oEfckfG1+8/Cf5QviPtMLCF8Pg3
Pymr1iR//Yvr/OEF0uZ/0rFd3/EZvLqq//EjO1AyDIPQdlypCFL/47v9co/+ec/+g3qimyotTccZ
fX/7jl//wJXHlUxjFHuFRLy2dcT0NKQ9yKTY0DvSRg492NCjM28uNr5My/N0CeKT2kaPVpVUj/Ux
QjbOpl/VsdaX2nJHGu7RSVsFbQelW35Oi0ODvmcv5w1dtc9tHA2AWqOC/tTFUIiOoa8NOrmbDlCD
xfEnlyYAD9Z87n9AivrSaN5bHYv6Suc9MKI8NM8pjU1790CvmqcIGi4FYIiAWjl+mUdjU2SeIazO
Lfu8bGh/aftBrEYBV6+WAxCDpoagRNAgp7vSI3NmV4g5pG9DX5oCeRvmHng2hbStSQXd75UPiTel
PGselwq/M12mkROBSgoLKlTKhYIkh3X4MNSPVoa2pUo8VIzASADaovVY0mR+VW6IGg906moOSqin
Nuhu0bGeKvIMXBDd6Sup62+W7WAgHqC22Crk68ieebxSw3bwNBg5JKK97wBapAn3IdYz/clR0MuV
o4C+izaGZ+vTAuuW+3HpIVNDXyx2fTweSOzolkOzxF+1qYvPOovVHbbqeSurcWEXMYOINy1u7LQb
gZZX1JQGQ3c+h+mulOKJWpNk4xB8WqGqRdNmDjUZRJOxJ3nVebnIWtD2niNAmpZg64zTQwLLO5jm
lrRkXm5Dr93LfBpWfgv1UUeDtdNw3wuuN3LmCQR0bD8swQQoLsOkomKk7T0lZ3NgaLirNWhwygLp
sqbFsCnEbSFJrBfp2F72psxvZUsZrdV1Jaeoybe6BkF43bvn8VRHsLgrbzdEdv1xUGN9PwyUxiZx
T+tAHki6ZzDOUL1KE5dmn7POprT92PdUkall7DYe/nDo7UI//vsD5Juj3y8j5p8Po/8PDpAAG36a
fg4D8C9j4wMGSFrw0848/zKufv+1vw+PUv4hg1AKRjvHVp445Nz+Pjz64g/Pt5XDWylpKHRDtuo/
hkdP/EG1uZTK9QM3DLzDt/jH8Oj/4YjQDkKXMVdSP/vvjI6HJeI/x0Y+3VWB64Wu48FtJJd0WNH8
tD8YotgttQ8QSNRtdzp6DHmJEzoHN4e/HZukfyfp++vk/PfjBb7NmUkHANDxolvILixDMNCbIm/I
C2BgXNaBFUfvlZAdLZN+HChwmEJcYrHqOM4usiaorEAEFOtMUOyypu/0tvFSjJ8xKFryIBa9PBIs
bAW/TUbOuc5Dt6bljDqKd1Ykvy53+C6eIykw4vJ6gc+lPoQgfrrInpcGwvNxEeN3z3dB48QPMgsQ
8c4LK9+fHr8f09/P092vS9Dvxwq4kUTnlaJ79DisMcEDaqBBhpt+mizWu419Y3yI4WYIi0fHtMlF
mSzpjSWG9wLfR1GIvx+aJ9bmDF2wht7hMvx0mpmd5CwGhhCopDNe0l6f3LKJYIwcKxbbQMVJ8geO
xIcRDd11wnXeanrcH7rJp97ermWESKMqPvz+gjji+BH3nADBOR2lruvY4ji56dRlNlieH278qqlP
gzxRu9Kdaa+fBYwmGFg0ZmJ9c1toQhb6A2AyVnmBTVCuZy9CNvf77/MvbxxfB1SMx3UKQp6Fo01J
iSx79M0BcLLM7POzvJE0M2QtjRljMY5nVRwv+p1j/stbdzgm7zpmQl54lmi/3hlTFLMUCwq/asLE
rjV9PrIE9ff7M/uXR08Grq0OQ52tBDP50W4X2noXWOmEzCmpW/eqdwaTwHvM+xJOgFW8TFaRh2eD
KFW9q/IC0/Dvj09Q4ehWM6iEIG14/ELPVe5xujyzAGuwuqO0drKli4A0R25w4iphC4Q2Xf88iMD+
PC1UrzXojj54ue20l+EcNhh2urp6prtAv+r40Fepk8LH/man/XKKstABcJd2MNki6bJ8KVIrEdel
kPp6zIAEgT725gcdF3bzgfld3gq8IGiOvVh888pwMtdWV/Q21AC6rD5kwD1qTKNTQ+IvKPvZB6Yz
t8SAlNE0p1pJ3rXQikQA86EZSIF5rSPqFb6C8DKlZchsrD4H1Cn9BaKhMNh1sjxNucQz2pJG+vjk
SmG747YSXQKO0qoatAxd40t53dDW9NGtVAoHdTqgDKauaMIvBZBZYOFIwLAbr9raUnRyJCXG0MrO
R2o9Owiy69oRgHZpcHa8b0TpvPl+aOHy7Ba7091N0jjLt2KuRQX8qEheGjuerFM3YfOARFFTLhOM
6cg+3C2Mc8JbSdp+nI34PHqK7XkZJcvnVJjOoh+1R1jIQEKbUDvW5lPuhaFh1CiIMU2TnX0aF2vy
1pVnH3DnQrkU0zoHooMAjRtghSSedzLWTWxwHjIYnhSNm4YXduq2Bn9UmFGGbYWQrrJFwEFbLLvz
1h0c6mIro8GzdrUvLLQKop/3Ro0eetROaDoFarqY6YPwIWlEtd5pxRYGQqxf0ODYGRQYrttg1sWU
gmtkrjrSgFElh29tFSZwVRgW5bld+NWkqHbUkNxU3rqfhIv/jbOWY3KT+HaFtVm3BSI3J8qoGk6G
xP6yhG1IFG9sq/J+rtPIufBV54T7SokwVVtuz5TBSIUf8Nhz9aZt7BtNg7s9dgFA6YqxwaJrpCF7
sozoWRxYmAxC5OZdz683JOPYSPhVYcZVM0U8dcYzREyCTNFfWvkjNQJ97kXYZq00P8/1BEYMuPAB
ysJsjyzICgnRT93A9oMUSM2JL3MIFTakp2RTdbVJtouvJWX4nUYJ3U0uLvTM8YFItR6rf0cdOmLn
uRrXfej5+brx3Rg2cxpK+OKBzLZRM6Hqwk9gaPCm56xFxTbleu0Y3VxBMqQ4Iy2T/oyh1OJcvLCB
FtVoz8DBW/Rz6nZy3oZN3manywSHkv6whIJg4WTiopNAc0+kbebXjH8855ELkIAlgiOeeFyluZyT
snQuDHbYinbUEKvPMqpFo33W3fA5dUvBA856PP4ylfHY0bg+Rf5ucWApbodgzD+Fysn1hlXQZG3D
aUky0j61RDrr1R0Ai7hCg7O4oz3RDAKO6TCOocIBSBHhVHTdZW0XI4UUk4onsaN1CLKpr7Ho5qrE
+571ppboQQ78/bJRWNw6OuFowehBSWx0xJVdlTk0O1BGGCHkEKTqpNEj7kD4Q7gEdWoHT0ucplda
9LTJ1XWKOUwDdhvW8Lkj+nEh137VkSfOxpT+S6Yvz7mslqT9nGS56271EmDF8l1jfbOqIYaO0M4I
rJqYPeRJZ7UxhMLYoXt+zNzhUuesD+gTVI29Wxqs2+u0iH2ZUeoU+zAw5hRg44qbxg5Z+E1+X8rY
eu4KGVxDwsYWZS0O3Pe8qtjSjmmYmXVbeenHwFn8bhOJ4DCQRXld3Wv4eeR5kiiCwrgEBnyr42Qz
ciNtaBkG+/+wYNTxL8XiHpw7xhqiNaArkht1WtMZ7kZ1rU87qsmnbVAOYX85eH4wbS3U5/1JmAOT
2XSl1o/loMW8LuZ2IDQTj2qrZ9d6ZVgO8UhEsUUJeiLcr+zH8YSxVCYy7KQGlXNsuwNO57CBoFl6
brlhGHbMRUq4Idq104IyhBq6zj1bVJFU5/TX4QCzhGC4OVFL4uXb0fJbBZGgxCUlemGxfZV1uWBA
qtzk0q0t8woGrKzvFpcOswNQRt22MqSPsYRD2F/KrpH7OhgDIDNeRLNPyz/uYe70CNNwdxgQxmX2
zfJroAzgXnFHqdoPLgh/tsHeTj21WAD8mtaBKjOwJ7+Y2iXFpZlOAzguAhr0Vdf0F3fDDKnaXuiq
6nUPNjBl9KMRR0eghLMA7O4w1qmLRIvu95NMlpxiHmXhWbnYYKQMFa+XFesNKDNdldqow5Nuvlaq
ru2LOWr89NFYuq0uG4/KtqtqyRPgrTq02vVIaeMCXKWKu1Jc07g6wmyD+2voLU+dIt95xh1DVIet
yQY8U24CgNMUXguDJ5ro5eNqxpkKIBiY3nlipjADqphQyQuSHjXFhtrWZjpvxzTpn1xf+DBI8sE1
hJwnEWzz3CnOIDO32KvGxswvs+pUee1IAh/oR6wep5lqqpE2ub60oUU6ddpf15m2o/XIY/vY1sx7
q2Z0S7QoKtVIxaZsvG/bJZ4/mMQvp/2QN5F1U4q0u1Fg7mASNA7NeVVh+XurjTRGdTLR6OSTIo3v
Q8uKoeUvRXPZVjI0azG19OMvQ62zc3ru4+4lEmODgF5PSffU1vRaArP1yvFGNl53EyldJJ96J40e
U8/S2U6D0u7WEQ0LPg24ElyCm/DKP1bwgiB55XacngbwNFkapvLOOBPXeeohxJ/auRODUUSOej23
IVqqbqljhq86jKldaAyYeqed9VNSR8ScfKdjTImiCDytjzcIVwJrIlAVMogsqF02bfPVEIJ6nFUd
vnhpNnyY8qGUm84KgxvefPEFGFWC4c3qiN9Mcv4KbGK5DesMl58Vue191iTU4i3p0lxlkVT1RTxl
k371hiq+M6FcYtRIGujI2B/sMvbAhES9VWJ9genDmq/PlWYVwpk7n8bSSFpx0sK0952f2PtMEkoC
6+xR0+C0ojUQDA0o0URoFMzazSMWFHZS3Kb2cKDN+Iq9eRKrRxthhgW7NkDxqdycKF3jhT4Ni4Hd
Nmf+zNy+GWYF1icrQgi/bcpYQNNRS4sMpW3IkVRsoxpH4GUF64GhjuhmwjBzIhRmdWRgUap3eQbU
fR0TiUAGKqiJY6x3k486L7m7FKaOD1bv4pMEA5F/c4LYwfQ2F/S7DsHylPUSXLvPlAdsxiQUEnOH
+EKxndkfZKra56qaXQgwRjhP8PBxqKtkSb6wVavNPl5YnQ1o7kbV3oZ+BbBvKKMcA2YzSfPI89AF
X3OP8vpPtt2I/oy1IyyjTRsNMQvVDOxdti46L/PP5BSFI6YVas7mXar9pHpmaVRdlRnFPPSeu8B9
C0+74T3ATZlcuOh/HIgzc2iD2CjKKNouAa0VDGha+C3dRqyzQ+bIMrZffVEHGrSeirjURtsCmzMd
SEk/jJ+tJU+BqIx9/8FKm7G4ClmuQrQWLRqRwsVHmswT3PXWmvMPyKQnl65eF0mUO3s6WBGVxp0h
CWEkG+VoCZFiNvikbMLfJzLCbnHqA15v+OtFTSO85U2A7+s2erV9yn2wEHfh5cwFDIGiTnZ/0voK
BptdRsVu9vMs30L9AvzZF4WL/yz11XppPfdz3HbWJyYbz8AfjjQgvYRtyCqv0+Gz8rKBRlr/wNgP
ujScDywWUIVFPDGbuF6ZgIshrm1OlZy7ZF1WGYzYJkB2GTcWBfNxdWDJh1CBbktD1e521lnngdee
B5RokWZWznEVO2BgQhOva7tRLzbPCej1mrcclrahZkaEemKCihclTwSz2Vc/rcJLL1JhtCpb38W6
WBEoXmV1KqDf1Z26RQKS17s5NAFITeWYR3eOlTqtxgNz3c9TJVduwdNUjemwbOK+cl5NVVK7RzYA
JVU1ZWG2EzhNZurxzWKfG8vyPhHtc71dxHt8lZhEffNFxhlAJ5+Bp2ahc9P79QFnmac8H4tXy8s+
qPMDUDrOkrOZtq5vTnfQhnYY0Tls3ITp1vUm8WhCRdA2MFaPzWk+WFKWIlWXS+WgEEZcVuCVCN2e
XfzojHKfmgQ3RWGCiRtAnF+A0rI7SCsBw8OwGbymZs9klgHH1JgclJY27XFTKID2LlT9e/CtlYW4
iINvHeVY6amAqWxtUjbG9kmMRP6RUEgSbKzJZxOrq5gnqmnTwVtHJPCe3cw5KA8WGD1bU/bDpyHL
EaGX47B8KadsCNc8qkCp55lA9EnTiSU48CkTdzsbmwig25Z9txOlaPTXwpdx+WLrYNJn0m9tf5dA
TbN2SSYF5vaY1fVp6SMvuGZ8kgTf+Q9wpk0+/CCj/Mi6/ZJK+u9U3nG6738Wzb6uX8t7076+mv1z
/f9B1k8ccmFvJ/w+LF9e838NaR9+6UfGz/2DOJqSiqilfQhCEwr6EdL2/yBv5/s2kSbbDe1DMu4f
IW3/D5//QGCIoLXtOIof/SOkrf5wAscPAxKIrmsTRPp3YtqHONM/Y9oyDBQLLptDHaLbBPaOImym
S2SQuBgBiyhlh2KR85usZtzGas43ZSfEA5vf/uanK/QncddDDPfXg5JL84jls+p3PHwSv4bYKA8N
VeYpiGR9QXdXA1wP/KKRDBmVk6Mb10DK9rkrYpYWOukwWSZ6cv6tENzh1KUvXEmUz/G4yer4W4zT
2FTaznas7c5SiJORIKkVL+IgRy8+F2J5CHGJ//7UHfn9kv569pR/KUHwN7Ad3zmOtqftbM2W31Vb
C+PWh97vLmf8UPPdAPAE1lrkTrfS9Oy9Itn6X9OqJtbSMPiulIPR7iTPpvmlNdPofcb1Jh5ZYaMI
TbPFlR+mpMzoSAKUV68d6ZftjkSh0Pd+LntxyeoRVVcDE9qti/JqCNs+3TKds5m1enlD0Pqq6XJk
3ZFjT2JdCb8aL6I0Nytr7t3HEpDFykfmRBJAE+ni3jXZWVmErl5l0xhgk4oZuQ9T2WE2sE0MsU2L
/ANu0/I1p7gEpo7lreJOni14r7C2jPFrKO0IzrFLhnKEkUlPcbgVS35Th/1NOCaP+WywQ2pj3WJQ
imq2heaeiGBzNhPkuyZHACxVlvY3bRUwZYbynlJCeR972tpF9YHQbTsHXRwHyVQmoAaV+VY18/ft
6bVsFlCOidV/cpr2C5vqJ0u71LMVUmzD2rVZ9pGIFPPB/sound2/0RhPLTCogyjAh0nAO76r5Rcz
B+dxAe+3AWG4kotTvtaB9F+Coa6BYU+DfTfE3mOhsnaDE/1i8us+Ox0tGcpN2kyM9yWr4l2v2avs
+76srj0Vo30vhmbrNNb8ujS16c4gF3gTxLnBQV8dknC/6SeryxFqG3ENPdX/VmkfWLDUTY5mU3rj
9egaH5lLMhtuyiy9pymZQQYmQZ+p81D1o7pOiMeFK5PnuOTrqmS6bieHJn+sLUVzJ9JlbO99btS0
0/kQf+lDqxv2TaM6pvgyFOeS0CYUixBc+MbwogVonWaq+pdpBMQHpEntrQktzsqn5KS/iJEyPtAz
1d8leVagFbGIQMA46hNMI/g6NomwwxY7V1okfM9MlFuVpLBdQBipO5En0t0pWL/l2TRg/TnNQXq/
hJPqP+ilxNwaFxbEEJDpgQOyYPDtlTP0moV+lWHagtPiyGtvDGaUyq6Xsi8KimTx156Xw0rv6a0A
zOb2BVaLvCEWWDa9fxqJ3LTgiAjsbeakqu9y49X+Wsis/KwYXw8etlpbKB/rzNl6ZPzveknD1Zmu
Sqd+GAwoUxBzM5NwoXNsdJR3YF9uBijAK9WSkFgNnQUNLgsSWZ5OJqvijdNT9YhlN08extAqQzZQ
FgvMomBkWWtPxjQjZukBBEr4A4kXzWPzqUs+AQeRbKpVYvQB9lzooD+HmYvT26afseb1ja1rhR8L
njPbJaiJhRtEm8DOhNkQ9kcX1QbSmz9lfSK7y3Gowg+TzF19Py1hqDFHi+ChKaMR/4J070Pfntjz
lf2kcTs0ORc6SX2xHss2zT/xVqNMiHPhg4l0m6E9TWcryU66NgnCXZFTq0BVLlaJOKPilJE+6+Q9
CPIh/Qr9lF+1i3lS50yRbrvxiLUVF6HtdeRGFEvbWJVYvPt5EXoti9AZkL+L+YW4eZ1c4LoiBEwD
S7mckPgUSHlm045gAcLlNNPjeOF2ZXLnT8Xog8sLcJ95hLmTU3qRy5eFiNu8Lm32tlzJFPq5aef+
w5z5LSnZTPT3oWkg5FUOzuqzlmoS2htpTisveHPdCCs34bQNYc3lzpvMCP+v8dngmnIKqysxFQee
YijG88bBj7X2xNy+hsS62zWbT6Dxje8PW8vT/rI+lEO82IPX59shlfXD3HpO8bUWvrzy86HBsqRN
i8JPuqPaKE8Nz2JCpnXeZqVhP4ckoDmJXQw9uSoOFpURJuTa0WTTVgiJixfl6vC2clTXEdFFcb6q
SYViNlHTM0K7mroXXAkbi3a15gT3oThRKrAefGcRN1ZpT/hDvQRhVVAUCcoQogmgWmc0EYjdJIbQ
EanH0IU1zW2CeL6v56ndtjHqkFukO1O1d+qcGpQ2iiqcE3WcpCRfUvSLQnbptZrHUm+tRlUtQgOC
6atOullO3W/meVd5C6DwxIfbfJP7ur62TEVbaVXX0OdIpKB0QHWTYxqfeHDWsKe41FYlQGrTXku2
wfhTg2DcnaPrJLPby3ao2vjGzCkKAUymQBb4Ip8ZPGNo6JYHLLdZIOcWdoK113RPXrVgoilo76pi
JjFqYEz5hENqohuZx+NCDi1AUX9Iq4csdmukH3ANTqu+E59KFTbPTU8MjJ2g0zibRXVLu0UcEdyZ
HpfCwRB5o137UginvYKiXw+PYSZQ5gkyTskpWoH+Qw4n/obQdw+gOjbyph+j3OEJTwJ7O3pFUq4b
2dkePvMZ/J+w5lmzD+5J2qX+3F8xqbL6QW8u+ks7MXy3ppnJBoyxXYZbL5/aDlp4tBz6w/VXXzNd
oKRainLrM8IAOPLoBjlrqeZoL+yg7JLzCbUSPzSQNoNcrHNbW8FV48zTHeGltL0IgjZPTseBLqFT
L/cQCFSeqbbVjJtjlWmnbfcV7P4FHGsbRBchS8HurEPVyOKAWqOv/WQPl0FmzdOuh+QzrBen8fdM
22O4abpePde5Ser13C0dThztLIiFKGx7BcllFxd9WuGLxe6DrVe2OK0x24bxyPDgjK8Z2he4/TZg
9N2AjrRfC8qvCKcltHkx+8T6kFykETuX42s5NMXJ0PXDi1H+dVI71kXVB+2G0v/gM7FYOMrOo/Hc
Tehb5tyuFRIE0aPoC9n0E2vGA+Lg0CVHt3NM56BAaMgtSCKH9or9KPOibZU+RehJnV0uugueg/5Q
vMpe9ptIwug8H5PyjFYlSpuCBXayIUxVNWN9YlkGX2uZm1epCoDuEHU+WKHOP8VUHKCcJMJ5UQNx
UCtlD/klFePOV5MUzbnlUnBQhw3TdYpHWYRZ+pmgtf0h8+u7sQ0ESdqcHGURsVAYneFuCVEsOH15
2tT6MnLdz9UhWKuLwxtn1WRlc9OBQQ/FLpvB32ZeR4IxNfGWsP950w02tWmxWs/SZs0/mHmXAM+4
UMbJNpa0ipUKrWyT4r240kFxzVqoWpuDG9Gzg7vW5CwDutHZIkRfBSLcN0QCsELn575TbvMkrk9n
JFLrQJe7viBM7vkXXo/xrPfGp8D1MO+lozkpK2i8NIKmJ17RZRt3asM9iaP+lGzJsGN4+NaHVb4l
JPS5w9xm4iza2Sr8aDdFeCLnbDM5Q3WdR0BfaNU75+9E5zMaIPj++VMVMzpTjCm2+QyUwycRlXSn
XVjcskqGB2zZtxGsNPId/i4uOhBREp8crPvsnGwgDQKGbHxcE8f3Kb80fIkVam95HlVgt9MChZsD
uiExlbXnDmJql052lywuZItG+AktOiOMK9AFlHGM+IY1iD+L+iaM1Q4Bt7q+YfU+ZSdmGIuVI0zP
AtDyn42TjBeiKeUD/bfymfktuSJS/tlfBv/GTbQhOmNHm7pS+hx94o1w+wn8efTg+BYjxQCrmC3e
yp7VkyJ627ZomNkKmefa8cozv5DbpIC8UvmVf+5ailTWCEVqyJdtk2jUTskn0UtnTSngWrZiaxnr
4KGqn0xJswTawhCp3FJv6zZ3V0KY/TJlZ04ypSSUEjQpKOiGGk1LTu88lVz5PrS/BiRHOiprERgm
u9rpH+pWMtHxWecdLS4r5RVXUsKx7gLnkZXLbJ1oeKybspjkk2nVx2zEUThh4/NhnW8xO06bHiEG
01AMe53HfDYXEA4gYwtsTq4u3DuvKKoLEXi386LuSOzj6VyEvJJjGXzxKUcl0jMr6iybC57R/kG2
+SWVMJd1GZWXCWaEecz2peshDslr8pZ0YZyQFwAZbXJ55gNT3LiAjTWKpZ6Odbyt46kdOgefdw4L
GBbYeO6F7dbzvDtLzNs8HcpdR5EtzgqihfNcJE/BOGAgcgEyu3Won+ZSiSs0qrreQK70rpKkj1Co
tZhuCuncasLgGytCutzj2aISJwX+7nTl1lpm92vkInKlJhPcd5wGl31JWtAK7fw0grithwJEcFjX
55RhnFd2xhPqRv1tjYnofEyWBzu0gp1N6cWnySG8LlviALWq6DYZlDklH3vuUeQLqMpKz8tcuLua
2OBGUUqxqihfjtncJMXzUtv3MyKjh95luhsDIggRoz8mDvnQKie+GzJ6DYqcglJKGfQ6sg1yNTet
1nMeffy/7J1Hc+Q4tu+/SsddP06QoF/cTWYqU6JMyZbbMMrSe89P/35UT9xbQpdKMdi9iBcxs+nu
QiFB4ODgnL9JRXvZQD08LkWKm3BVTvgpOnQEqcb1zqdIOOH1SgC/NFG4yjB3z7H18pPrYmiTIyX+
08Sn2etThclnbOpnrjMcKgOvqCzWALRu3fPVLI13QJ0I9VWfIlephafEz2ifDVZC38wA12rg2xQY
Cy31HQKZ4xfXj/q7NKqx006gwHNfgmlFdPvSAmd97Of0kldncrCXWXsM17TMeL6U9lfXne/8pPe/
AFhYY16YeCOkN1Nce81msYUPyNAMF0DSg4rDQ0KOuubs6/qe1oj9weUzX4O5xXPS7UtoYPWAYqHr
ASo2I7DbizacGs/BscuO+scyzVFxhesGwGCTEM8s0A5kA+saZvft4GDHVeC5UjUeXTlqF7uR8sE7
0xyd80KnZrvYPAkKnIwu45iOZDNjXj6QPgi6ali8hNiyxP10ZVY0QrIm6bD5dL4NVDnxpcNroLcQ
/DZPa50e55yX4a4eW/8s9Nc6wCtCBHnJdu1wPwEVUDbFTEXBpP48jaCsHmJ7nLsacXuq77cWqH2z
w1MpjGmCzzogiPukHyMfT2VACBZK9Q7RYZMhbx0smNpO0LlHNheCIcmh3Q08m+kwRfsJIBk2cGuY
kD6fTbmIN0QPphVfPT8cRkxUtNy2osM895icWxoYau8I/B9QRVB2WBmZx7SPqOl/MyYj8m+trnnq
pxI78EQkNrXhdOW/8q4nXR/Abur22A7046CN7PLcB6rNOympRvcjfThRtF+yIS3t8nyu3c7pN0nf
1iNBStoywRQIFJQ5n9bVNoBPjI5ZeBidDTQb1mMWAV8wMYrTMGsaD8U66ui88UqcTe0YP7ezU5qe
zrEy8upz1AG4DhtLgGSiH7Dz8tY70rXCjx697n1nRaDHw/YEovobl26/98FkPLQNyh4Ym5rGmZVo
GGpb80TRvcCV3q9+VvVYH9HUwlnDbZ5oY5ytHg2yyanetShypA06cykayTgX0YsZ1xTV1wqHsoYY
sAO0aH4CCNOeNTNbs6ENDIKjGc5bCEK0Co3R2MRKp+01pn8s7K4IOIrtMYrp+CdmoQGlB29iDLRr
qwkhBLRXvV1f6UCbJltrDn7vXKL8loDranTOE0BVrBm5SXqnv0uGzuTndHP9wVvTCtPDvo3MXTfj
8RXWDW+n2dDSd365ZJ8MLUxxPHWyY2O5VXPWNsigIbwJSOGgC4P9GoFRyQ8aZUskRCOLisTSxLx/
V1oS846qI7mE4dcATmI/PtmJiMZDvbjmhzgBGnUAJxIHgk97oAOHwhbW0Tygp/wJ/oO7S2Lg/003
OejkLjdzZ2UX/dD+aDBKT3GnB7k/Hq0CdBD9hrN4XpoLs+zwtgdzBXapWu+sdQrPq66N3pVh2z9p
sb7X2pxcI1/jm8zg1bEjXf1pgLvLdt0kuqu2H40rTYOFm4CH0QzfPnSEoeOUx9eTV2jH1jAPraGX
QR7n+ckfSW0hTKKYnAybfTbEZPdetyebxh08rwidwYfGnJ0v9OkbTIpy86Ibcf21psg4lY42BF0i
PtSmX18YuADTRF6enGK9XmzwTFtPBiZL2tyZU8c1P6zmlb6OP2nS4CjcR9VF71oNYkK4dlrWcp6W
xnxXTdg1Jxz1d3HSOBdJ5otTjfIjoMOqcuZz1zS1a7gE4XCYKGTchpPbAzdkV3ygRBOegcJtzrWi
LPaxpbsHDbgE3UE3fCRXTC8cJ2HTC626bUZx71j6eJYbWXFX+cIl4QnnAL9HA9BgleBI4xT1QYuc
4piYSbR3cVQEjrZBdjTsBiPKnLF77cTglMi11zAQuDqccgsizZm1ebNt1thXUdZpqAun9kONt9uw
17uU3ze2LQ531dSD9Rg/6bZbv18z/oid+ii1uc8IIntC+V1DwboYyIdbf2weAIK2u2lBoNRPYiRj
Y8Nod8QD9K/pqZ+sGCJjOhnGscDuqnaaY+v3/ddBt5bdRMX2PB0qHgdasR7sOZzooFrN95QnBj5R
Eb4Uuh2fekTVbywDM6ihD/Oj5q8E/2wZPvBi31BR8d8YqeUZMGUgGK2fAysBSJXMWIcAJKzPQrfu
bhae2Fc+83+ktjGf2bzwP/cOlcm9Hc3v7TJDHTMbMPrUmhzVy3nmLozj5kzrMb40KEePk9EGIZCS
cO8DvHq/6OXK6rr4rOV4ceJ7YJ06vHIDI4Sn30MeeOo7Hr8IORrfxdr+jDqSZErGpX3AYHh8AGhz
v+hRu0ezfDks6IhfhxVxeOq1DeZDKlFOeCJHS3RMLDM/S1PrI10H/InWxtm18HKOBmUB8jhuYC/B
KbipRnFVdP16Hs44wYuyB66zltVFC+7/WIDSfDdHprMzPQySKdT575E4SW7c1v4xzGF5ayb4n7qO
QRpCrv2tBs5zzE2tvRnzGZdivcMvpsQGCIBQdC5oidxNYf+RShQ2gRogRbI624sCa/M+1en7H8Ky
vWBvlfc2pPILqJMg7+CEkRq2E2BTnj0hD5+a4116fXPfY1+MPplbns0Jft1dVgCDWvtPBdQmfHS9
+IoaqXfI69i8oG9f3+pDiMNl42OwHDdudtQK0GeLO2V7G377bsrcmu780JpfHWFrp6I1onhXVSaG
IFAduu+UotZvWWY7AeA4Lu+Ca8FYwBZ3cYdBoONo76BGjBdarqGeRvkKP6Cpjx8pA5RHQbthv8Y1
DjrtcFUYRXFJnRGcaGGdAzv0bpJ4um4Bae89XMTdWFsu+qabb9Mwic/LJYw+eM+gx7by8niPFg9m
vzOUgjtAWyUJaU44rRac8uamuyiIo80sHnCCLvcYYz6h0+ge45LVmcR8swz6cJ4NzaktSxoRln0H
VpIdHdsrHkGUoLrrGFOar42A8AAQzgD9AkCzy46O66dH/rj+mQoCuM3lGcNJElKfU+h3Lxo91Nq9
5hf1fiFbx6uLinDgwKeLLuxnNCg+9ocVgA3lzzr6TmKxfBlsnztL31pNvi0KPBedM8x6P4xpwUsc
sUM37/b0Hh1sZdL6qjJtuG82nLyis0mEF7OiJPmMSMWFSIuOrh+DfjVcnjiiMfboyyPaIvSvIkrK
IwLM7o/FLDru4mo+UNQsb4Bai8cQ2GzgDiGvp9RMUpBfmn0XdhgTZ2WC4jWVtt08jhUpHLkAJOKx
vcg8DqZdxxtwOV0eylrUbJvVuKvsuT/rXI0LOKlQtgctkzNJq0/vLW328kOUTLxa+7Q/R04Z4I0/
0deaDaqkuW5Vt7OWVx8M7redqDmNALAR4kuG2DzbdPPPegOyEcDD+JH6y3DEEaHbT5oZXiYLT7AO
jOOHUCe801XygyUX4n4pdft+qxjdUd+xA5F2TbA844kxahrO3cT0YZT41t3IrfaIaD6djqLFXZZ0
tcYhz615/6bzvfDF584ps0+wdgApT8+AZcPblqVoF+Pz+oxmjpOSa4UZ8Vjp7eVzP7brBwN2HVSW
GhvNYm2Lb4uT0IAbPY/9wfPUA7VO9a0zz3lje1Soq8QKBjPSrow6b4LUsMarLMVcOpzzASHdUj8A
9d78ilGkfuwHtzr5KVZhwIE4P5Rk9lExAcTMEKygPPw3Whue4BJ9AfWCK4m317QFFFb5jOoGwkSN
CQceAG6cetOqe+qd1bCekmdUuP6MEC+oBob7lqfyz2HuedzsyaapvXm611/OumeNx8Kss2XXrEIz
LhHrxPoV+0Ocm57x5zTVHAyPoqQozwajrR+WoVvPc38ApgrS/xi1ppseHQopN8vUlJ/NGprEjvuX
yDSbjXjXZGDZp9YdD45XmUd/bsUNxVrSfxA1lNifAfFYsMfvJ62lMUDvRQAeTo32kOvuGOB3eOrD
StPP+nruf3jlBqwHK0tZF/ngxzYTpLHpVlsXIOkmSz/5VfMw6km/yx2ICEt8k24mbaN/Xw/0LkGW
HuK1fExa97PfflnhgV33U3PuwZzA/44dfuhn65LYuKeynQU9RgI2vE+wtVSAafaePOqhVPbSYHJD
Zxfl4dWS0oJ2Ips37wAnk9wL/NjBgRPVimY5pvpSHZ11gmtc4SMJ4XbnVtbOT8tbWyvpYWA0tPTx
TVRXR+inhMlhNs/HQdzPOEmBvcElEr475pstxlxd+qnw0SvPHK6KBIqpDTLRoFZx7lHzj4oYc+Z6
OAJ+5d/zf7+mzE0/+UKACbM09BBiaHCT1mzElnA6MyFJPbi8As/SeH6na8hEebho4VWLz2YG4HWq
bxJ9uBlDF9Owofvp4/qx8pKA/hund4Cj9u04XAg7vc5H2ztsGsqTF++bes7O20V3b6PJuzTyYTyE
ogZIlX81Pe+dvQgqlM4NrpEN/i3uTzMFvTBYnnWfAQy/Kxb9ui7mb3nUTvuaSEqRxNnVpnsqaozd
Gg/grgf8H4loY/Ndw3cyLHnxgt1PLpONa8LLHfRQHrsA5Ib4OvJjfC8bkxZGOdUHM2zyY0HZL1oB
QxeEt30fmYivUnrPtOusTO8Kk+pL25LBhjSldwkJ/R6ab7EXFR6fRdF9YH3OlzEG0ml+MP24jveW
1biXkHmXExlfyJ1C9ymd5+Tam9rpAwcBVxKjhFrUjezQ1Zrpb/TONOMnaG9KeAZ8a9xvI47yYr7j
/YpyAtR1uj6UaSG81M/kFzcz9BuLxIaar+EDnqxSIBUlHAVjCL9odSHOtvrEjj7358EazJ9b/NoP
epF9C+nAtEFWQ9/gp5OH3cYpAOjrkMbYTGFxcjBIsyYedlMjHOudmy94rqKfED/AoPIXkrvBKSAv
+QSvoCurJLqiR5QU+8ge9Z8D8XT3f/pCnxMPwZXzGHpQ/kmIcjyGdtPXH/8MRxEvGXaAYDzfpqa4
aQpAodVl/XQYdX5b6XF0bvZ+fJdbeX8/GQ2PJ53nxHyYvVJ3dwb8L/pFw0ANugEGgKJv74efyqEC
Fm6WlobVfJ7j8mPZ9nQPXLGGozJRx9jBH8XZuEVqOz0bQVhijuuXUNXDeG6uTKdkkMWirjSYIxAR
vCiMs5qv/28e4f9Hp/2X2Ix0XkenPXxB6OGv90n5DYWLv76U3//q4x9/ndof5ZfvSfmj+1Wq4nmo
vzFrmmP8yzBsdgYAcAiCpgsL8m/Q2vavLBjYAtbs/yhY/Bu1Zpj/MqEJ81qkmY7vJNTKf4PWDPEv
uNkee8ykNwOZzvhPQGviJUfThgNlgZ8CwWSZngWATGJPhrATPG3tMoz9SgfMflGCKHfwYa+o6Hco
RKVdJmAsmub7dPFLdD1hdd2Ofd496fSw0UmivWZVIjxaNqWnE83F9GNauNgDzXN1VSdcJ3tDE7iV
bmXLYjKHh4XO8nI2uJtrcyfeoHqLl2zM519kCn6XbvsGNXp9+8W/8IETX3Ndi8rtYUqAjEeLV9xa
FEt2aWrGe3uhMx92nfsIit86cB3m12bbWXcbRva05jh+dYDqgKAYtymQjyBPK7EfYuMp41Y9C9du
Oad10p3/spV+A+N7iR18nrNlOc/0aRseqewr51GYsUFkg0Qyi+LYT+t8Fk3F+2ktSYKLhqdO2E37
P/+dElf9778UwrRpGNBWHePZPvWXheIj+WblgVn3x1Q8Zenyvp6QiDAG4VOott4Jh15GalKns2Ab
HfHt89+gzj4rVv8vgO/vKbgeJPVtE0KtkL6V29T0RkamUJcYuDkmbbbFMsqPM7X7PbB591rvNtNz
XDhOFPe0s2wRaG8sdLEchzYgxTgaRHX2DdA+5AtT099YpGfxf2mGsLg9CKpQmTd2+8vdtLolT93S
ZZHM98l4TUFmD9BiN8IjHcsNjUxzKH0HumIPRYuKoHOVm983amZK0zWj045LuxYVJ0B1ePh6B9MF
M+h/WjxUCKwPNXIdTacdE/+hHaw36NcvL6TnxeUlQXYk4EXrQp46HJKyLIBVHToN1Zh1botDVbrx
nhbJhLXcWl+8saH+GUs27Kvlea4tUGmRhVA9e7T8wTc2BA6F58nLL/WF4lRFR5ROdhZei8H8Slrr
7vS8otyZUfx26QzSTYRU7HWOQ349/mdeh9syMCuIFrYN2BdGisRCH3yPoszArPyW5Hm1YoGeSd+e
E2NpVWn0G5+X4T+6If+IzH6hSPJu/NFutd+/gHB3fx2H8vuXHrGk/xfQ3Da6Ia/fl++TH335pXhx
LW5/4u9rkcjM3ecbXDt8G+Sg2Lx/34qGLv5F29yxSKMI388iUf++FMV2KSLOxP8QrngB5fb+ZfHP
fN9im/uk1Lr4T27FlxtZ20DmhDTTBCr+69UBSnyp1ryag7BEhcH9oi3mG4H+tZElddQ5cYw2r/Mp
oPX2DRrON62J3rCyeW1oCXxdp7PGo7ScAw7WSt/MuM/MYnwjDr4yuGzAQqIL7SVPp8C14+IwV8W7
HH7y8ZeN8Zvb77XByb9+XW6/1jJvEvEUwDG7ApxEhTGHPaw2uBS4PafLq3Zg5vg7hUcz07BC2R6r
aqNvsfeXu3OmgAQFrBuDCmlPuKM+ylcLoB610aWQFSVx2nt8xIDnw3jmwK+69LNlUpz79jl+mfsS
LokTrs5A6aUOPC8/i3Eg+/PEty/3v7fm/xwgYb4cegIXMYdgf4NcYEV5PqJg1J1WwdvoS4/1GYaY
S7gpHSNadWmVllD82M8aMb/8JAEWVSCw1gdzy4tnFCZgr2FRWy9Djgp5aORLaPWBMybJbVEUzXVr
W2+kQtui/2bFnrUqf5l5nQ0ezcVyCMjGrsNWr4Isi+Y35DRfG1wKDZ7NxecMNMG1Yvbv0zweHjWt
UAtpsuXNTBMWbPo8BGUy/YABfDCo8/95G70ybyFFSyGKOu8Kc9h4yH54Z69lfpGINZre0Eh+ZXxj
++e/LLo3jC0c1XgITNjlJ7+vYAYM8Vv6S6+M/vxA+WV0n43opn3NwvTadWc4Z908PiotjOyjYwwg
BIFRDkHjugsALDo+t9baj4rrIgXkTrN1d0C2JBiiOr2nOW2dLwboHbXJSxE5Qg4j1rWKyTfUnjpE
FQ55uN6pDS4F5LpeI3jRTL31Tb85LKFRfwUDkX358/DbML87plJEjl3oIrVOgBGRhn6rltMwRMK5
uG9WHwRLaCf6G9n0K7tHtkyZ9dV0O7sj2qRxemlQNToWCyDtP/+O10aXvnDi9asTwWMJSqityalJ
k+TdnLgQmdTGl77xtHghHf9n2E0rMBlxx13fDN/UBpe+Mbo5Lhimog9q0/E/aZqxfKSZJ964u15b
GukT97yCE5BrjB4PyHr4FHuTsrn989S33/+b/SMXJUTeLPUUuV2Qtvb0s8ltcVnWq3urLY1I98UQ
LtnRL01baaWQqn4Z4PRY0Gdp+zZoNP/aRGFnN7T5059/yu/XScg8RyuK6OW6S0tppDk64YzQzay0
e+iHvZx2TzUIpdG5Dday+2C6PpiA7g2zi9dmLV0p0BiqyUyYNbIA10Wfn9LWUroIUSZ4OWs7pmkV
AskN6Dh9n7LlSmiT0qxNXc6nnLrpPIurRB+ji3iOf85rqmacYfJienEJtkCayn4irck92Du+92iJ
+kFli5i6tNjTMKVtXXt94I/xVaqPF0sRndSGlhYbiUdaK3VE8uoASysG7ZPdLm+pXb+2SSTFxNj1
q7FGgzzoB5wAViNDEGkS9QeVqVPVfbnggxHmMxDnLgBIDCgBwGq2VxtZirrgm+ZM72mmaBDxsg44
SOIqHkkp5paGa4q41NqgzN139EqfKs9Q+pRCtl+aKQ5oab0y616rdoXuPNLKUHsR/KMWtbp9pg15
0gZGZu9R3KYnrrgksidP4qMdYIBcDSK3+uIb/X1D81Ppfhae9CXrFuBxhWtdMMe4A0xV1pwG9GXO
lPaJJ33MGhwInUcWxbSbvWXA9kuFWhCUtR5HmhltUWZtYNele3Bc7bvvrj/Vpr0d118SahsQC/xF
trcBLyZeqjua7EqXvvCkAEsnt3IyL2oD1gZ/+B8+jQu1SUvhtTY9u/O2tY41GG3mN4oFil9Riq5e
5yIDQwUzcMvoezzE9g6U5Ve1WUvhdZnmNh3Mqg3EPOcArIYfoWGpRSnZaMezcJtqkF4JXGrivWuc
QR1QCyWy/KzTwYZxrLwNAAPc0gP+GBa0Rv+8JNvh+Gfq9o8yeu1pBkBvrvcZbTrAkU2eRUCti+YH
Ko12cbBSr1V6rwtL2uheVgxuGtktZPKoz0AH+/4R1Mes5pgiXOn8LyUGcQgptMG4zNd2Jz67wr7/
8yq9cnVuXc5fz6gfZUs9d1sfvsaJBaRHBHnOMtQOk+zOE3VoIMw9sFANqrrjde+WsVMqn4JZeDnx
afWt1C+44NYF8JJXgGVGMrV+Y/O8tixSFKigLBdzqAEYQygqQkPUDHO1MCB77BS+bUQrontB7eKs
hjRaC4hbvFf7nFIcIBEaOnzVWuqDHmyPB5Ksg9LIsrVOhyBV5reM3NYmyByoQa6SnayQRb4jfdS8
2QhZa8eBOuK4j4D737L52Pbxb6KAI13M+mjqkQP/OgiNJut3bm02/n3pYMf7HrSW+6S0OJa8Gat2
QpEQfKFXrD6gKOK7g7SA0uByv9dvMVZxUlYepbLzzIE/6oWKH1U6/SLOyfAhYQfp2BzGuTwfSULV
Zr2drF8u/6wj6PbCawK9+97pCEekalvckdZaX51Or1bmbHUFko3ZebLh+dUmLR17a0hHu6xclrqM
XbhRwOqyVDH/dKT7v7SQDe1gEgYu/JzzBinHw1KlQu0qdaSTP/gJZhQ+6+2V7j6HC5+tmdqnlH14
EH+fp7hixWcvPQ6NdkjmUKlqJmQXHha3R4qds9+X9qnPzSuDd5bSt7Slk5/BIJ9mKBWBNzuHtHtA
AUpxPaTr2JgwzogblhoGz6H2vGOZamr3jtz03qB5pp6wHmaxICSHHB8yjmrrIR1IHXIB0c9ugiHP
DrMgFqJOpDa0dCQbq8yzHll0Kilg6UV+BaJRcYNIJzLBXa1M4YAF2pqKe8scll0Lp01xdOlIGjTn
QDNZxBIzTXdGu8GL3qoBbfvsNzePLR1Id+7iNRqoerojgoxHa6BRtACQQQRkdv3vI1LaKKPqUO7V
gpfsG9GuYYx4PiIGsHaAMXdfQ2SuFceWaiBZiJJztUzAPts1PVvB9+7WFpkfpf0jWy81g6E5rZc0
wTQvQeE1F3mreHla0lld0mfZRYauhvlOL8UDno1vINe2g/ObDywbWBRt4htDZrDeaxM4ORru0PXU
FkTe9S0OWhqCRoEBkxPqWNYd3MK01eKXJe36FspFiAhSAw89dPeza0NGStUKfcKStr01rPPsblIa
VedtspP1zpkhsSqtiykV+njsZ2JcuULh7kLdWvW2NU5+XsE2V/sLpH0+FIuwUrwmAp4uEGVNxMDe
cv17ZbvIiE0t7FxnTdmJ7pjt6Vjc9s2oFsZMaZOHQ43slZ82LEtzmc4tbgq62mvFlDLEThf+lPbs
xE7TD9D6jlFZ3KmttXQhzVj6CbDwbTBBfkPiI6+rXZ2L8pva8NKllALGQCR2ASpRJMb9HNvzeQdp
+ofa6NIJ9UToF3EKmRFm+Y+0jT9qmIUpbkLpfC5r74jBgACUdeEXB3ZhlwyqY0vHM4lzGMM2uzBv
/R9Ghmi/GGq1ecugI30cnMpy+KBwbUIc3Wa/Xg6IIXmj2o55Bn3+8qZoem8qhU/gQlRZwKsqTmOX
qm0XIaWLiWbmi4E8XuB0081ahBdW4yhhRSjWvnwKVSaE2diIyDI08aG1vWAY30rNt8D3mztISMcz
NqFwhXXLqzxHXPnOaPomPXqmxn4pBmPsUW1f7fcpDLcU/mANdDo2u25U/GHSCQZtYOZeXjVBMjU/
MZVY96bbqIGpMCZ4uWpamsKN77bmSI/1VlkbFzHOu2pXoAyC8Xxt8kULmbnAorA0vfekZx+VIoMM
gklNhO3GmtKRX636zzFBLmxtK+2tgsYr14iMUhlBsptdM5DGu0gl6GSPRT+qwQyeved+fbSHKFc0
WcmyIMh9O4b1p1jHn1FpXQzpatWBMcVlzWbxPOd8CMuntRdqFSTZSsoB1gcFKiYY44Mxx9Fl73X3
arOWzm6vrQmaHyXLbaboOkVYi4yDYo1ENqAq4RRBHt+yR1QRa5KYomsVV1s6mh3CqGnm8tpLdPuj
GN1jlg9qp14G7fkDahaaMZGtRwiv2chmLWX8lgX5K9tbBu3lVLoBYbmkjyK6bYvwuss8tSq9DNnL
ra6r8HVtgrUYEWgZ0AhIDP2r2j6R7lXyGKtEr4xT71efc78phr0BaGrZKw0vo4usebFdNLN4a8zh
XQKNMZwMteRRl85l0qD7YGx5qYUhIVZLSDi6lhpYQejSrWoZoWONJjd2h57pznbsH8hdK1Y0dOls
NlrU4ymhNwHSQ/eIRl+Xdaa2V2SF6mHtjTJyGXpuk6AOSda7SC2iyJCi3GtHhwpuHfh9+B6V0nsx
mopDy1fmtJhTD0kyQNn4Khy69yW26WoBRYadzB3Cx+bAqbfH9jsx4KopSrVcWoaddAI9Er/lzPdz
cnIQ9Sq8+qh2bqRjWSWd5849RUBnzbCkKW6GqXpQGRonwZf5ybx2fZoaWR3oaf99bt0bpL/V7kpD
hpxgzWAn/sq0LX8M1ki7AVWu9B0Nme6q9UiDeh4nEsL3nVvH976vnautiHQevRqPltUkwJqD/oSY
z9XqqJ1HVJBeLnblj7q5jkUduI3+hNhVv4sE+gBq85buyn4WU5ptFxrslePSMng/oZWoNrh0Jm1s
RIsUfe4gqzztbFgN/6PmTp1SsmnIyDsjtKHEtNwLthWe5sl/h8qeUv0cO9qXS16YDQDlqKmDWYs+
jZ7+UGq5El4ZXtDLoUfUEEx/5coRdoeSTwkxLxoRnVZacZnOZtW4/ox4jwcTgi37oRygt+Otrja4
dFtuvvAopdh14Azlg9f7j6gffVIbWrorY0JTnHQ8+6fR6VBBx4oQCUi1bShDiNxBpF40sQ3rFZk5
tA6GnYMvqNrMpdPpavlYlVv9VpvjM3jHh8IzFD+mdDZTeEyL1lKQs7tp2dGfQ90E7TqltMqQYUSI
M009cqJNEGZ5h0iHf9ugyau45OLlLi87jC3CiHA4DCbMkyzdJYmuBsqBIflycHRk6lUf+J5zNx8j
K31qo07tYvPk05llGBYmZBHIj6By6DoPRjQqoTZgCb6cNt6YjoOsHA3nyUeXf0IR1dr46Er7UIYT
4VIXh2PVoXjJuZn0+Js9GYr3pszKnfQwRcQPXBg3nIEUNurKBVLIYf1WKef3Lx9DBvn4s8Azqbbq
IAybk7uMj6mRKnUqYH68XPWpiLFz2araGkYvuz4eooM2I3ulturSEUVbyV1DrosgbuwrW0cn01Ed
Wro8QT6YyGpAd5srFI2bOv6ejEWsFrU2g6EXxY7Z6pzenckp2hyTv/F2iXy1qCVjfEorRYbTAuMz
tgKBJTweMZCxlaodhuzas7pjr3kVi6Ln6ZW3tjd5nCq9BXHuebkkFLQ1u2z8rUaTLhh3dZcVMhhq
p/MfOB9nGUCXE2yHfkiRn21uVyxV1DahjPNpdZyCFz2F3eCaFPWqe6FrX5T2t4y/QbRTMxuHOI72
/rxzMf7cd7SNFScunc3cL9cxQzkT6Xnr2Gb90+jaT2oTlw4mT26o0o5WBw06BWONVN3UvFcbWj6Y
Aj0eYKzoPSJpWGLmmI2e2rF0pGOZerQnV4uOU47rCaJHunEsp1itLmbIIBxfq/1Jz6c6wOTyBPj+
R6+5H9TWRLo30WlwME0lnqSITHRlstfSWW1NZAROvllW5X1EXbZ3KzSeEOeL+kZtm8gYHEOvsrkX
7O9Rzz+ZxXBlRZbadS9jcNDu8sIFM/nANwtkxIr7TXVVabVt52WoEk3aCNBqJEBujB5YXNhnosJn
XG10++XoBrItPvRenrJ4zyIM2twsiDKp3Q62dC6hoAurGEn0I3Hni/hkdbniyNKxdK1NxgMT2yBD
oeW87noMySt8iNQWRTqZfmQsm9kMX9MZTuW4Xs5Gc1IbWkpnsQ5t0hbF52C106Mt9Ds/89WeyDIO
Bz8sB4gzMA0/rX7Oc3YsfbVSHiIlL3dJUdmebY4EWDet62O/duspa4tR7am5yVz9mp9E+MVWKDc1
QTvbCEJqQZ1Hj0rLLQNuEj8GIdgA0rAd/GHx+MEVTXHW0rkM9TF1cctm1vgD5T5VtzhXuyplwA13
cCnWmU0SOc451fXLUFcLgTKAHz5AVNYaH3JJENP1jRpdRCtSnLZ0KBH6wZK45LivyIFXZn5l6W/B
J7fSwD/bv6gxvdwiVAlzOF60f5H4dazPBcjSz/iOde0RWxt7Pfe9Tr9ddAv/rj9vnG3v/eYvlJuy
HcpWLiWKDMciPYwxj4+iqzlq/ct1Eg2wljGv7uFYIFocO1WuFozlZq1oCmEg8koeg1/ERwuTzHK3
Zk2quGPl2GPOIRbWfHy0YG+bSFxXRqU2cxkMFfsO6MLQr4Oy8tCRSsXn3K7/LVyE3FD0o7r9e9X/
KofiFpecvvvv/9qui998CxkMFaJUKFY0iwPXwem2zG9Md1FqfximFHq4/gacepk3WvQHvUOiF+lq
NZiIIQOhXIzkcrtlvTE/+FmO5lPfJPEbb4ztfv7dmkjRJ4pjf5piqwqwQt8j89vej2bqfAiXSe2i
kvFQkFkKgdFiTbqOBDW2XV/SMX2rYvTKcd7UA3+N+NRGkmUxKPsXrmCLo5/8o04qUe6j0EOOL8oa
7TasKsWoZ0qBKQnbNq1GEFJm2n1A1fvaHXq1Cq+syNQPJS6mGFoHKxadO61oc9w9RzVakYGU4ot1
qpI22bQAm6CcHPNnjPsHcKYJ/6o/B7nXDpaUyBtmSzuHmj1q0cPypIdz+slsi/igNLqMkjLzxsGG
p2RpcO+4EMjj7aoinW7VRpdOLg4lc449ydamw5TIQZZ8P4puUqsPyCCpNYOJ1iPnG8TjDKfLvkXu
Wi3kyCApn2LGhFMxpdjJQP6+t5Df3znx+sYN/4yI+k1kkJFSeIBHaZn4VTANvZExcrbc9OAtEtxn
xrHbee5QPVJfbu4xadCfyrSfNVKjwv3uWUV2GfebSjWOcv5la0Xak2eaaAHb5A13SZ9VnzJcXlrs
HvX5e6/ZWn3kou/CK4N0/HLUGsYa6zHc4OVYdqp9ailalE1Xo92LT9JqNpdtU1+nla9WYpIxTMk8
jdaUj/4FeeGPGCvZqtK+qc1aOly5X5WtnzG0Ja7Bqber2lUrS+wgWdWPSft/OTuzHjt1LVr/IiQb
MM0rsNaC6tNUuhcr2UkwYHqMDb/+jjr3Ppz4nKPo+mFLWyXF5TJupqfH/AbarQ18BQVmkGz+EvT8
j/3AVi7tnDbRigthRVqRvHs7rT7getV/cxoQW7w0jOpI6witA8NamKMupuanW8vWYUjrbpF7PWGo
SZ8Zfp/0buXu4OT+uQHzVk9pxMe0GtaLR2QeK7fya2ojnuCOSnyzomUWTJdjTR401Ghuw2EddzoY
4Hk0omkKQ4dgPQsklt2OO1u1JKYmRHkNJt/AVA3CN16Pk7PXF7eOW8cd2LdN7ftzWnX1SQuyDy/7
kDim2P9Fm/03TW3L1TlEMRoP4c8Ws2sE9xinbtuapVrIYDWoG6viISgY7A10+9GtZeuQY+fiM0kH
fMmuzYG6gJXEV7eW3yKzfx+NNxd3MJSjKg6ZzM8N5gp0gJeCW+vWgoRpnSfhPxxDW0zWIlFCZKcw
fwOn/o9tytYsQSPOay9doqplDBaijInLcM7NXw7Q/9X628//bWQM/LUiGU9RlW5B9wgkO/84z8Zx
itvAHBgL++FqIlYlGpayjF7hPeK2emzhUrtIDUeEnVWU7IU/fmuW0+3iaOuWGqDl9Uq3qNoA8x/5
zxkWfW4TxTokQ67AD+cSLW/pVNQhfd9SWOO5NE5s4RIoX7Bf5yGrWr0/89M8rtrt6ZjYuqUjOGGt
WzNWkRk2JNvM+0yPkVvY/x+k/hqI85CdmlU9CwAjb1+Wlb13GxNrZdIElSGkQ9OITSqYIN0toVNc
S2zlkt7bCVYxA8PmfTQlXZUqOazcnCYKsYFhCyyWKAQurMK+Iq6xR7YCkHbhpPSFVfifa3492mDd
eyydPUV1ZMzu4DjnOCz+n01rDa0iGxSDfXNacPijNaHTRgUU8Z8t1+Hc0rM5WHXQpL8kLdwzUxq6
6ZOJLV2aYi/lnULriWbTRY5NkBNEWW6f05YueUierr7GNES50sOo2s/jGTpd3YhNP9pCONSvPVb9
qpL2O65XsYaVUeutbruKrTE4YPOFOvETNmQjKQXMvzfZOwVuxKaInNzrwoUbU8Fv/YSbXvoRJYVO
ezgMg/6cLcO50KSmylQGnlaXqavhJsvhq+S0rdhYqA62QICIUnzPaRK3ADfFctmo20S3JV2nSKKG
CI9VDVhWLR+2PBzgnOTWc/bnuCRyh/bCR+Pw7w4zOG/C+CqEY6tb61Ywkc6wR6M0YZWuW9Bbwpl7
0KU0detWJQO/2j+7jyLUGO+CS1j151Ts55L7MEdw67u1c8mRJjMZJalWznNKeRVo322i26KuA4Jz
jXoTAktAVJ+aFkbaqVMURGxR1wQmnhzWmlSzN3+AseXHufec1EVwGftzrPtByG4S+1n5vf8J1A8g
5zrtNlFsRVcU7NMWn8lRgdINv+om/axh6ez0IW1FV9cv+zn34qw46kR9JICa/SMcFd3YAsTWcw1d
a/ygjbFrqegxGvrLmhKnWwqxlUsog0xBJ2tNpWBNpDZ5GQR33Mat0zNKNV1xcOpqmJAUw8tj92ak
+cVtxK2wdozwXESaVFeog4YKiD2O8L9zatpWLsEXbBPn6qkKSe0iXkXVxaHbJm7rltQk1drsYq+a
9cjC0M885pSsJbZoaQRrzsSUq6qNzKVN+HXnv9yGw4pn4fc1iRG+XZghWr+PWMzKBKa/bqsysg4H
OQY9HAfh9LzTOS4EIAWXQLsBBEhknQ0o7A/8poUfnNSs6Bl9rB1LnYiNDoraEJ5iY71XU6CeVjUW
UKK5bYK2amkP5jpksJet5n6VGZwiYIma/Hb7mNaanLWZYXUaqUqwuNKLV8B33W0PtKlBSbonAEpj
BpoQoAM5HMNVkM1zizlt2RKDG9O2EKogPAv2i5emDK6yGy2chsXWLfVzCzIwMapqBu/92epr00U/
3Jq20kAxYAeGkVZV1Osq7g/vklN+cmvaWplHiHKnhm2qAmHqhfvpJ5gQu53xNjwIBM9d4QqhqqmT
N6kPWJy6sU6ILVlaW3EY7aHX0ofp+xD797WM/3EbEStWo7LlKACbYAAZfamJvsDc0HFArFBt2OTG
4MiGllEJf/bqNrO/0X3ePtd/PicRZq1Jf5AhrDi0quJxOtJL3C9xc9n54n+FKf0YZfEatm55JmIr
mMymCRlThc08aO590DK3yXPbyW0FU6vCVAB2sFVpN+UcpQRk+X/Og/+f8gRiy5f4GUyHP4ZbdbSa
v65kah54D+9ap0ljK5iiaI5xCHlbFfSCwNtUxveBGQ+3I9+mBsVib1XLGuy4wxs3IS26unHbcW0R
U4CB0gHw3XAxj25Buj4A2Hh1GxPr5BzxTgkIu7dW55pm8cLLqYvdLj024PDs8AgWaLFV0bdkvwSj
Y7PWAo0j06aTbLYKvs85i9vKKP7qNhjWAk3jFrsf0huV8mJAWtoSaJ+/qUzeBvS/LH5b1hOEZidC
YjSaeOP3Gquo9KJ2dTs1bV1PbyK468l4rZaWvQbwQcyGdFVu68ZW9sDLaiZQym9V7UGfpZbmdYJ3
q9v91Vb2QGcQpCBurVWS9tc2jsvWMLdUpI04EiJum73ut+qk8gP8ZwsmjWOywNb0eCaAwwOsm+Ah
7/+mLf02KuqYL7QlPdGWLEkrt7Xyx1/MdEWXNm7hj63eYVLNPt8w2Hw8c8gZrkCauJ2btnpHH4c/
LW8Tuu5XXUaqWy4s2da/bK5vQdR/WT22eif1BqpiwBhwdLbBnYZi+fs89ayGpq+Zw8vmrTXNghnU
Y7c5b4sW9Wp0OwFeW/WetxTLuJAikm5UbxJYd1o4kWro0Ke1EjU5sylRcw7jKScdBlhbVmplm0Mv
2eVaDbB9vE5ROxXx0A9udxYbp9R5m+mjBXMTJkrkQdIYIcDiCAyGj+WffRcoMhdQoi4V3KqjQvT9
F7ZJNywZsdVCbPABaffnpRrT+AlG200dfXA6N2ydUG3mLUSxz1IF3Z7pNPjZidEt/WG7pm6iMcvQ
oullRP0TduIs0sqtPpHYIlkt6dicU7hUlIJ/I8nDto5uB5KtBgpga6x3NS5VciQFiXk29G4v4sSm
GemUAJUU9kvVjPx6Tr98wt32MFsPREwCDDYBS5L6QQFgQJ5sjvcsWw8UnY0vPCCYqqUbMpWaLJkG
t4DIFgMd/dihPOmcq36s6y+JNs3LSWr/h9Pc/pet77+94aejSDj8sOaqBoOFSZ71xjEkshVByXaI
QXVoWidiK7pDtXk8TcZtBtqqoFGNHjiwaH2m7a0bVQkZtdsDkE0zArqvrtNa9jjr/K2ASdJQCgXJ
rduIWwHu9FZvFpxDXVGogRDKvUsmxwc9G2fU6J41nJgWUhUKZS0fpP7Ur2fvhiImtjAI2wnnq0D7
+6ZpMZ/dN+VJxwyirQ0KRRIAge+xcl/Tu+0IshjAQKcht3lGounPZQ+buBw9VWjfwNVAgmnk1rh1
qB1gkChvCqMyXIPshPIoom5r04YZka0J57lp9nJu9vCaiPq8bUeyuwWLtjYI4sglrlm9l50XPXhC
XNJ9ckti2zyjMVkp25DELuH0qDOypI8+bxwfCm1dkNR69SHt3MtmOT4ucCHJJi91jPttZVDq9chK
rG+Domo4x8VJBai3a8+t+2cAt6tQm1SVaQ0ga+LrKEf/3ZIItu98z8XuSROjcc4/AF3zmWuXmDBK
bXHQ0k/DegzBXnpyymkriniPXRYmmk7+DAipmA9PaF/hViiK3U+gD/rusCrRsrUq1UL7PYyOvSSs
/QrH9qvuFsfxsNK1OCSPRYx6L9ls7qe9uaanE/0PvWZ/jseEZzxfiHkv97bn17T2YE0fjr7LhRmt
W8kg2IrQFk8ce7mYuJhJ+8rP+dVtuIM/O773HfIqs9rLbaOPfl0D3guUpMuJiX5bJybC410OascE
ZPMTPvWIbPPislWhbWtNxgNpxll0e6nXM8cvugXx7jhPrGvgupCONR0+5tkTL4v98eKx0ymVGqX/
IQvaWz7NRO7luOKZ4+jO6AKQ/E+nr2kLg+DusDOFeuRyNPPt7KMMg+Ry6qDf1rokyTYiT46mY9bl
cm3yqXZyLkHT1rrkCz3muEPTxpzXdH+DbKRun9K2RFvUTAAWx8qBkeuWjUP7mpCldQkg0G9rWc4o
i2KLGfZyaEnOAnUZIqeYCk1by7JlpN4p/itTzX/j8SoXc/TLbY5Yi7IJ0/YcNiyc4AyvIxn3LEG2
3XFIrFU59Me6tK3Yy35sP/jdj9GLXWT5GBFrUc7DmPrriMEOiMGZwG71vLltU7bohQAHO7Yag92s
AN5IcUNdj8tlJ0ptzcsYAgJG8ZQMG/Yhi+CoEYGv4fQdbcnLQrFSur7dy7o5iy6utml0O9xttYv0
99HfPU+VRsBRXIkMRsUuzxoYD+ucJPNyzGTA7le/OdY2CaqdTzfrEjRurce0bqOO1uh3mi4/5Mk+
7PJoHUfbWpCxJB508mhbBA+KJjk5T8eWrfUoqTgjgotCqaYjO/ivKfnsNkGstbjVImKbwQSBnqaA
kjvTcnY7DGxsEZkisaxDosrZsAgwEAjytm713Fq39T8i6aJavYXbK6WqgDjlc7hL4zbctgLo7YId
6wVdX4PjNpnjpkcnAl2U2hIgGvu+ieF7VuKFd87GN3RMWjsuSptctDYxR3IjUOUSdmmu+nN+Z1K9
/iWa+lf25T8S+ei7tTDT7cR1aSRrSZA0JSU5xOI9iSlVPGd0l/yDbGmb4BVy0eIGZsMCvxum9+W2
pGZsb5L0TZiRIzXdkzjNrBsYYsrQKbUYpTZ7hkmcV7uWazlRDtQcpb9hR/bDaZnY8Jm98xjvYT5Y
nlP/NWR1i0yxk7sU+m2N6j4GoYj9bi2TtSkbmTQZnZ1kYWjb2u3Os5+7BDrw0uyTn83zfmSAWSZu
y4RZ+91I6sactHkb8a7L4jh4K5A9negf6Lu156l9HtdtxpgrrMWspnzMt4T9dvug1r6nWr4DUI2u
cya+kE1XweLd3Jq2gpDdb06xhxz99usiNEGZxk4VX1Fqqze2fut1tGKq+HQMc3j60PyEyaFTv20d
Ht9ZhADErCWVwT1rTQEynFuwYOvwkp0kS5uuaDrVfqaZV3VANTieBNY8afqa7Y2n17Ij6mJa/AKA
mp0wc9jyrHkS1YESPV/Wsh6GvmD70V90ugRu8aqtxuM8Jj00c2+XyHjG1aMPdY2a8o273WxsPV7b
9qKjZEDv8WWrpp3FQ7rpyPFuYwvyVKpreO1iEc37Kzhoj51q3ZIZtpaI6EmyBlOk5Nv4dTT1C77B
X7byt231vxxitpBo15FfJ4lEVioNh3vQhYY7lQYHQV3pGn9zWkq2nIiiEI5shGFLH+Ik08P6D98n
p5Q0NgHrvAga+L3Kycd8Z+3NX7+aIXFbSTYVCae7hwJStEzSo87bgOQEziZuh4WtKKq3iU7DicZF
PD/yWeLpZXZ5NceIWDtAZLpxZKiaLqNw8oo+6p69mjsmHmzztD4K/YXoYC3lm4YAdd/f+qZzjGJt
YdEW6HNppnAtj7Z5DJc+XzbptoRsVRGfwZaJA4o5WDcNEqWC50C5OXkPRqktKxJLMJ4jxagk01YO
Iihwp3d5oEPTVhIpGr229yAqKtNG3ng05EkfueiV0LSVRCKjaaID2DYYg3moo9gz0Ti9LaBpa1Uy
syYScA5ME0MzKDaS6LvTXmILivxombvFQ8M7nJ8evTptsrWNnPBG6LYVwrWpSkjgq7WMea/rYpvm
oc4mMaHuzq371tr0QfdMwCV8+5pTPjH1GgRONbzou3U2p2yaj2ZGwCJN7xe+MKVWqXDbrmyZz7zE
E6yXEbL0MrzpLc1EStwmuC3y8ahEiZNE04GM75BCKcTkJNuOUlvhwwEXOfdgxwT3UvHY8R5jLvE0
6vQtbYXPm2wbeE8ylGFQ0zvhKXHtky1xW5y2xOfsw3Sh84zWG9GQbJTr2Oemr2cnPgUGx16i3jG0
TE5DyYdeZjPuE9NRu534ttSn3/xl5t28lmo5M2i37rtGvLqNurVERbum60z7uYT5pbpqwc7cIzAM
cGvdWp8H8oPbIlNTNikS4Gx8idrN7Vi2ZURn4LGlm05T7sZrCpCplosZiWPYbyuJoPVdRbQcphxl
8qlG2jcbmHE7O20tEe/gZ0D9+Shh5LcCArX7tzXtnAgsEXCQfz6nLX644MWVm7KPj63PoOkI+jyd
D/3L6ZPamiIxjMAyGnxSD11Wur1E8980Im9n8H8Jnm1B0dhR1ZgdnxQPr/vvFJ83vNSDXv4Z51CC
rAWgePvJO+N+vbj9LdaaPQ2Zjjglpoy2997qAfTk+hXs1MjQ1yGknKZksMbYlMw25mRLgA9srVjv
CEEnTzBKQq/PbUxv1M0XB01byzU+Tq/fGmpKXDEAPBxPmTWLY1LEVhjVIQf9fV1MycOme0XuyFPZ
sfjB3zIM9P/SB/7bBLKSI20/o7C/S6dyQJ1v+BHWxOJuj3aPPYgNdfnvgTaj08e17hp48R5nt47f
TaSDA+hRPsm9zxq8eg1zhkzieN7BrQZIHXPWYvlA+4jN93SRqrlb9vnYntajbtJLR1DuW21AeS3F
IH2mqmOLdPIYwqWMXgYewNZhZzUoDxlnaf0l9Jif5PLEFlBIPo9LsbJI7VmQelKXW4Nk1EvoK49d
u42E9S0y0E296CkJ85MdxlzwUnm39374CUGU+hGScXtkn6Z3w0W8R7pJrHVyXaF2/kfhtx05g1lI
VIKBB7pRkJDkt4f3SCBxwjCqUd/fxPU1OMZw/EBbf/99GuDUgFrt5wC2KLCPqEYTsP4nHU68ejFP
9mMp2rg9P7WTkOa6JZF3XGOUnS4VSphkcu+t6T4/sp4NwTdg0Q9VBrBaaPIk2trXtT5YnXMGSWKu
6DjJqq91vTz1IGweHyM4jjZFN6LAL+/qdIhyOBMwft3oyde7NzdyUZChO8JnvDA3Oku576U/Dgz6
UoFRq2CJKdOg/dy0hpPK0yyJCxOJrb8mUe/XeRrgfeASxcZ71uwU4QUogiPJw1Dx6PlomuG99tt2
vNRCDeG7EXQF9GYbhjcc2ZiQfK5XmWRma4fuSkC8CZ474S8yn8GVx/vUuYNoKoYe5TdxpyH416Gq
vTwd4nErTgMVek70RkFan3kEZBMNx/GWpBDYZXOYnp/0CrlW1gbJ5OWadHWYnYeKuyuA0yS99Kuq
2zwxi/qspKRgYAqi1S1gkRf/OkGwCsqAT7S+BRTW55maAvj9eMA3qZzPnr6LCY8B74Zkps7PefK/
49esAOzGcr/DRX+KMrASp/WLapO1y5DWjdOyYSvZASLykUk3IVZRtg1BpF5UGh5cZKtf72fW9mNw
FMxwb7iqLjmafK3BEYb5zXnyfBxG1E3rIE7WyzL5kM2GkvAm9xPR1VfJ19AUFGL677qtzZ55ZBzh
yzG0ihcJ6dL946zC+DMSB1wUk2bpkvVcc31b8WNZqiTYzqyRc5g84+kgWjNgkfV4432C/5+FiZnI
vGiW8K3vAPgxxaKUOL7QIxXQ8YF9346/4iZd0oI0vQoeJLCRv/yzMeTmJZ75Z4GFyrej7vyPNBm6
CDmLxlve87o7CQAzkT7vmdBgFOdtuEz0snE/Cl90fzByVXUvh+pQ3B9vQsfdnK1M7c/zruRwxdoK
VD6yZfqpmxCZPw6EtirhH+S1N+/Y689phBLuSZFwBu5x6eNXzUbvrtvxk6wB1SX+vE1JL6cLuJJy
7C563UP5rom4HH7jNY9GF2Bl/ERBS8yD6M5sAajK2bDXTAx5h2ehKcgiEjRHjj/2WJ6miIT7bfZC
P3mY9PQ2B7y4xrZUTzU+F+6F/APK2Br6oVNeM8C0dOV0zqa5RhYtavvpdaCEND+TOejrnytcKOaC
LBwhdtPIqL9vgO821RDRUz6fSxt9kqbzgrwju2bXZRRqfcJu6pk8bNQYXfFyGvsZ8Itd/4rykSB9
rUfK75IJ7/ooieZrfTdFJvotld9DvRvGg34chgHhgt/v6+eIpQqua0K1vze5by+jMDzO+gkrysvX
0+/6D606PV7QEzFGBkKbDooG8dJ8IxPmBPEikTyZlNfk1nlqri8tQjUvn5O4Di4xqszqYk0ab8xE
vDLv0nqe/h4NyTBXY3cWwYm9I9N473wb3vd+uuOsSRBACh5mgh9A8S7PZ71epmZ913lLel6wJcTo
Yd1x7M5DwkNy3SQntPLCJB5pEaDC5dN8MOTLaLSm3xdwkO+TYNSP0eK1410aN31wY/C48K8hFsH2
iAPwrj+mfAYKUpnmMdVRg6qSNjwfk2iYH5DWwukeQDfi50c88PY6drEW2REiY5xhgabfQOw8nlIR
yjgHBvmr387pT5bO9Q9/ItPwboqbEzOhoYLmEWmSwsy0w4EIWCbQawcHs9CHC1Ynmx/hnlz3sFN3
w0DmCxLoogDHZriMG781xpQhaceCCTwdrXFwWwJKspQez7w3Sxbws89SwOEyAcQT5mX7DmGEyiQq
cXNlPJ2dYBJ0aXwWPI5Uxsd4fGh9/9HQrmDx8oVrb7/6pG0KBUOkAi7lD2e8HEjldYlXbHB1K3i/
p7kYvT3NKDh6N1ODf4XdWcaPaSI/qmNR2M/Nj5jz7QpeeVhEe6c/xns9FnMLvDXIAsucp/D+U5i2
SY3thxlzB6Kdn8GE6WMX4gbhYYfH0Ta8HomH/bCe0yzEx82hoaBZSI9HevAbbc1jui/kAuy9gX9q
L/It7pr8WMmTjNRXDGN0mUFuLJHI+iFCfl6CQBeQtfKiP9rf8CNpLp7Ci3ICozMEAEZehRG3o+dz
Xqdky8mkcKwo+kL65Fkd8V0wQSvYMEh8WJwMWVyrWx/O6cMUysdaGF1E0fFODsvUXRvjfQ0NDoSu
7u63/XykNR8zTtfXUXfJ3Roly6XW0e+u2Z94h+fifMAYMjluWAmjyWeSPODKeb6dAECYm33EFjR4
GyywfL4g2gpYsF5FEHVZYsSe+1J4eTjN7+uYx6W/cfDDR/IuRBEJ6EoyD4Q/ZZ1asnYi+DfxgCqE
nQX0IlnYVUhWRHVGNWpMOiSds2WQ7AV+9TFOmrrAH8SH4oSnp8im+FxffE6j3zqqt7pI98b/2IyB
Oop5l3h0pH7btQ+UUYbcwa7o8QS3objQZODixhMpuhx/H/Vz5vU1vcbITJk7Mgb0MSKeGLOQoxY1
M8uY/DMebCimNvCSKpF19Hnqe2ay4NjMF/hERuSaLnP9WUupV8R8qAu9S/0wMZiZCxjGfGrOV6Tt
2XlJAAbN+2PwP8MeZlyypW2Wz/E0898Lx8vPfd8rjI7qsKawnOYYhtNNe+IAQaLsKfKMPN4vQ8qH
u5iTxL8uPidQXPfeFl4muvRhkciBQ+006PppZfWqbjIIu2/9uXVvinURDhAiC0wrf1oPjfelI1UF
3yT6GqJcRr4L0ob+s8Ywl3sVI5Eq8yckW5Ej1fMXIvtZIahKGlk29TR8GrcjnL6OW6x/bxFUS9kS
BVDyL4iI8XalBxoWAGj7ycsu+nG8+EqCU9cNh+zKGA5NHwgN6+4yjQITclYJyjl5s8FCVah4ed60
5idCk2Xr4ENl1PAyzRNv814NAcXG0pItQ4aVrdd0HU6aLR0/5hxFz/R5Bha/+zADN7E+Lysh83Ui
ahXXltaIDZFgjsCyMj6qgfFXDNt1n4K2CEdCSgTNfnoUuAo+APO2Qv9M6R2wHmt8D5q5j3iMnedy
kdhnPhM/OM1PdtSQe4777G23ZQLDukBdcMvfdXAnDao5SMIaQ9FGQbbvVIgcLJ8e+0rETabxPWXJ
wKQGq9h0KL5jvG2nd95ghvaZ0mhoCoaQl2bbCALSC+4tcAkP1zNMLoitX8BabFDVRBIcped+HGeh
YhHdtyZk4i6hfIO+JoqVgAxwTepsb8/5g1HJ8j2cAcW7SejovTxqYZueh53Qv0cvEX4mUBv8Ohwe
MJzDHElegnePqCQyKKIo9g2xe+aNyXK/taN36XCQfw9VwD6us9fdRXGKC0U7mDtshVQ8sWAL96zr
dhPepYK3Ia4AO/DZ4Xn+7na2fsKtLokzOS11kC8+Kf2ai4vX6X4rdi+Zw1sQesbk4x5S826j7Xbk
wSj3Antd8uVUXQ2qNlyJB6yxafjikTgxl14iFniYsfOezx3C1UzBdPFaR8NIfpBtDc4cl512uG3e
0Y2XM6X8fZiEaXM5PW+nd7EJw/SeT+r4COdJ8Rs6j53n6zwOzW1GuNXiPUnPtDhD+bDtvfafZfcW
GA2qhuMOWInjz9Rvw+gl5uF5mY5hjXO8/pUGSE+TrfDcHLPaCx/Zcqa4IcI4ZoCVSX2sSLSFQVio
KOQkF03XIR6LA/ZubibvfbfsAifR1sXvEh0L9XyydVpeND36H4MejI+64lF42SF8HE/rGiwg7k6n
/8QGsb80azfB/103X0R7mPlLTaNxz4MaZWZBmnhegQUAUgCX69sOf8xLit0+2ZbcnHppbro7/bs9
2ZoWoLYzNPk64i5MwG6SXxDUySgbQr+FmTo68uFM0/YXE0K/Q7o8eG1ipseLODdRrTDARZC0RYfE
gow8ctdA+VO0hu6XOt5EKfBSlwlz+u2VDMrU992+Gv7ULIS/zjt7hld2mI0+ind9sYlLDA/6INcN
JHyXKDBNd79OgQYkTAYbkHL8QJULn1Jx2UzI2yfVBqd3gy0KefCTRX+udeA9Dl4cbkUQyREpBJQk
xeW54F5xoXMQLI/16osfph1ElxFEsvqyMKqS+4j2cXmknYSayt9naC5oJKbLxGbv09HRMEMSIc6H
hMmbCvr5TWbzz7STp1BN8LzwkuhETCFjrxhiGvAbr+e1zXZ+pu9SLc/vIxv5HdV8f+oEboJZanra
PiY4w48fcJ899st54Ay8bcM+lYae9bdpUMd4mXU84LQRZtqvQ03J9IycHC7lu4/wEO6j/Cfu0PJD
t25Q2jZnVM7Jvn9YsFlW/hHU0T0xW9O9II3f/+JJn875JI6t8GfT3wWsRnzTLcvTlnJwHQEDxjY2
pWHwZYZuK8x8AALPy2zO8Wmb2o1faqbjZwpX1a2s+YZraX8Q9g9W9luyhsSH936ZjVS40KbTwyDN
VDJfhV9W6DF7xFfpri89HRfMKhyKbdatTVpFwKiG2dHGo5ebdN79e94xnhZzPLwdCbL5QJvxqdvD
oOi68649jzlr2UTew47xfJiI2dWjHyTm44mzYr5IrlFivgCEcJnpGEfVpIzx7wau4o9ihW0ZBl30
XQ5nHfoNoxYGd03QDSeBtH/2hxW7znqY/0PdmTXHbSxZ+K84/A7fQgGFJWJ8IwbobjZ3UlxE8QVB
iSLWwr7/+vla9sxYLY90dd/G4XBIQbOrUagl8+Q5Jzfx1Iw3ju1yjqam0d0miRfTcTjR/nlVTJ8h
fTrrS4e+/XMpR9x8bVvkQZ4sSzgbGMGeTNGyiGARqA9Ltz8X67xVdmGmW62T+TKW2X6O9c2iO3sC
nJDuKZc/lDPM8ESpQgM91OsSeeZ+XNbuLjXlkIcojmi4YRZm15za2sNX3uvs9Z2xloMZDIUtX+DO
5x9GOVj2XmjupHC01NzssgUhVF7QHyFa5HTZDWNL+JVXxsmgwDvCqZ3W5EzgLT2cLx1F2dBupawv
jFx4TP6UiPs8FmN3BfXMd3fS9r3mDpp01YV6WvRw36dV+kaRoa82XMEjMEwV13zKinoHt8NBZRfG
zPxLa3ZuVKWrYlc1K/1+7aFd1F7BIJVB5ONaHkypaV9nnqxUOHKwX4oqml6StNDuiZvXENA4hTJc
tvEmNDdZnFb1Dt+i7oOdzFR5aXrHadPjs5GHlW1y89Hfjb1cD4l09rVbjvlpurDHT9Gi1Hdu7pvq
vG7TgkVtV+lmLO0yCzQXWhIQytf+2WINsgqo8wwEuEIPyXvv0I12w51BCxS10H5sZ+fa7jZtq/1i
51pll15VcRWR9cjRqbdDn4wfe+y4RGiOkjrjmHiDF5pN6t1hhpZFYWM4Kr0QFojGPUmAv5xag7WY
9zKmb/Grm8DSv5q8vB/OFGQcedKMcdHeeFrX1uc1LvPkBIO/6G3saWF7bpKtr+zcvFXXZgpAsEna
NDVuYrliERKYCYUIdnrntVyiJvLezbBo0uk5ob3CI82MXJxgeqmuLNBNqQODU8e+kaoUZ6LM3HEz
uY22gkEwGecZ4hjrJJN+k+9szQw+Tjrv5HaO58XejC69OcJ86nX5NPQLpxslrma+NsEDX6iENEsQ
ebmIQ8zT+2iD4el4py06XW2qqHRg7Eyk0wGXSPLeGTLaXw2RAXIw9ENNsOt0Zn2V0/ZNbqLJddO7
uRRGHfaLJ6awbte5v3GHrNnqciBtJAXR+S7yUtN/A0VS07Z0C9VQtSLQDjrwqPod7NaxxjGSXzgt
POHIPIirIRl3kQuO+dSYcWKbAfAF4g42mWVcN5XBQau7xMNDxyj9dAlcW3fjRU6QlcyBM0oZvcSW
7yeBL+y8DXr6Rr0kOX8mQsrUFGi98hzY6rcvgN4OreqphfZhnLW8IF26a7ufGKDYVLNAtJcRSzsv
oqIPzL6oVafe+ZOeoq0Ts8YDubjVjShEn3/yWgPTp7rI4myTLSJxYRRIJB/dRtvlbD93ajX8T9ZY
1QAPYzNkW5i/BumTzns7dKtO+MFMKL78eyy4Y21wbyV5lkZVve/op7kv/da7Biuz/81qzLE+uDVr
sxK6rfdeL+ZNUeZVsJbJn50x/vGV7VX3z//g759w+GrTOOmP/vrP+0rz738cfud//p+vf+OfJ5+r
qxf9uTv+n776HT73z3E3L/3LV3/Zln3aL7fD53Z597kbiv7L59M37PB//qs//OXzl0+5X+rPv//6
qRrK/vBpnIjlr3/+6PT191/lQTT8j79+/p8/PDzA77/evQyv6S//2b58TGGy/PGJ//Nrn1+6/vdf
lfrN4R8XepC0OBIOddTp8+Enlv2b7StaGSufjrSme/hJWbV9wo/kb6aSAM5ktNJV1kG011Uchb//
ajq/WS5EYKSTlsAcxfr1v7/dzR+1pT9eyN93UXO+aKD/twblSlN5prQdBRQBCUUeM7vixY2LzrSN
oCAcMIjLYv2ZbTB5AA94n8/KTDeyXYGSpSFJvE2rXx7XddHm6ZgZjR8KRxdvrTaXO1j32uL66zMw
bwktD2/SHAwjiQIKRlEcELU2+9qmRNBlS1MFMmvjV1XGzanXGQ8lbvRh64ny3NRLL0LLilrKJHht
yjI1XiPPFu/cujR3ExaLIRP9AfJyFq66zwLfG6ZinzSl1Z3WbR6/zLJwPoCJt7Cb3OKdZ0J7CKIe
h0pqFkvIK7nge/sdiINntyGov3qL+9IvgqIdp01DceVGRURlltHZIej0dKsslSUhqmk3Da2oGk86
exxIcYEeT5au7ylJzX0+bcx+1dlp3ejVPsdcjs7MeV4IeqMkbXbHjpIoMKd5wdSmi/L+Msnn9KSy
OnmZGTVXU1q6CjK2m84P1Ona8nSlB/u5m3bd5yhxihM7KUS54TYCdCxkUzzQbSTtNovpJ9adzuIm
nvZlCQ/jU96AlRKDjvlQ6MeyaxZ/5C6ItNOceN5qR/cjKXasSJqoAiZbexyHZnybkllIMwsk4X/X
xmSOQ2Qan00fa4Eb2SilHZ8XFuPSXGKiWWHNqdvWq8XlrJWX6zAmR4+vUuzpqgQLatc44NaxxFEp
t0NJjc+8zDxQ6GAdseLaiMGO4lCWYnidJsoKgWYFXRaZ6trTqRlolj2qrPJo+o2JZOA64xhtDe7I
95HyyIUB85oRp4YZNHOaPP9lGBTQSKVy/9xtR9Vf1EVvA2xjQwN1JKLUJnbjPMQpS152IaVHWVz2
nLXjOzpfjSwtbTn2BzqJLFtFj/clqAYw/ve+n3v3XpNXVw4A/7ATSZ/fAqt44zszM+h1MEV12z1O
5DqP5DXZayJKy+YOHOvneclJpVfXmINyTosYn2vfn8DitLrxcDjKw6E2dLpxGp0nDx2VmOVkHLxe
I9Avp09Oq/KYMoSRLpuqcL1PHZ0muEtrMpDzSJKxhmbdwonpFaXNs4Lk9am3lLpsErOLz1cJlTgw
/LwqAndOZbptsVYaNsQu07WXmCPslBpN1erZyt/RULG9rQHlHqCTSoOqT7N8QJzM2GPpJVXY5SCz
46T9rcq93jwzPRQV5Yr3DFXT0bpv0gUYafRM/yFLSGy3TbUk2P8sk9hMBmrYUJE+zNs1xvj7RXjE
19vWWtGTJO4S02YtO3CIOp1iv94XlsiCEuLsNeiOaDYzl/B6XybYLAVAlCh3J7MhJtZVSjFFLJb7
itK0cEKjGGkrJae2vh+45fvT2ktJQttBJ8smaQidtjp3xh3Jg5EGkfZ9ve2p8UxBTWb7UhO07itz
Sq5d18SbQpdG/iFCALlQv/NtowsnU/JSInPqzuPaZvvjvWd/XtEu3tSSlMpXkwUOFjfZGxCNgLVU
VMUa9L5chtClLWq6SYwirc6WmdarQGqts5k7V++1GOpqs1Rx+egZi3wil4oxil+96r10pfowm0NP
5aHFWHpjlsSJQa0A91kqLu5NdZp2fcBvx8mWfMJKwjK1893SUOg9z6062qyQjq/XwfHfGxysNSoe
9tAuIXI6rdzaT3deY/ZRCATUFIGewDYC+k6vRUV9dSz1roF84QQyLYsyXCIjtnYgXtUmi6qmOitb
q3yyG+W8NwtFG64Tq6ti95RGTlVHmTOlf2fYGdIr+4BaAMvpxBqmKHI2qaEPZfSxTaB2RVpQyE2n
xWzNADfTtZ3ge4nRuagrJyMTicGaTR3kcTc96yb2t6lsLCcNByk6zMM2OqvqTKqgiRcjqm/cSVo5
sFyjNKBKHkwNcwzUWU+r7VxRxypKcw5EKVgtTQuPqg4M2wBbyplsb5taQ+bqzUx5qwhLO57noLFU
0+Z0HTKaLJRck+ZFKcCkxBa4gs/dJvEopmqH9W0ZcAwNyUYqandZUOSxnk88G3ZFhHPIEJE04MAz
D8N2SFxrOtdU4Jo2IO2m+nVj2GvkKcozvm62WWcan1RCv/KgRXfQXNgZL9goS/MZyGnJ7xbXKDv6
TtFebRN7bXmXNrgJ4JQ3AB1PhKtOKCLdt7cZltDDRWTZ7gTjzV+XPezd7q1QZXdvzJSItvT+oyzB
jOjPiU6KeEfdoetDaqPNQkffWT7XRZKs98Y06TJsC71idFwC/m3I2iP3WuZWWp/HMMfzMJtF5LFN
En8NvDRCkYHGEgUg1Z9O9idNx5fPAvZk52w67Y3qadSqNqjztc7aX/fUgYpg0LEogjrTU7dzzULT
hQR/pNUKYrp/v7fAx5xTi+xDX+DSHZ8uKQfLxaQHobam5DPXE1GmhX2VOc0scZgqtRXORYuJYDOX
jnObzbFpbWQ6yue4s9wa+dxa+6GFl2F3NTl+vvemxbvueSL/MfagW3DI2KO6KopotM8KIID2NG9z
g+zYspGcXPe4lCyBNwl1LUqq6+E6IF+iCkSE9qkzo7iC1z1MH4rGiFtQ/jm+UqOx3Kk6inYuVbMu
bJeUHiYBWKNGJQnQIZ9NytT14RCyq+fKHdKnwqSLRFiXubcCFM2rg+df3KS3fp2UdyYgi3o0stlF
3mGMeSHPOEl8e0tLzqnHxcL02ze74qEeaddb+tsq02NC4bhvVBSw+rvovC1cW5xkNUjdDuYFlIye
XvEjZXN2RDqHcBsa6yymPvoJfhJJvTfG6xokrMXlZsRvK34e+rV4zpxZWXQEdviiUDIO77Qo6ShT
EQKnpwucXXUfl4aqdaCVghNDrAjooedh3mF1b0YXgx856zs6F8XmfbokItuuDW54aeD7jXwuJSX6
G5gN5U1fz+5zVtgUcucul9bJ0KcsldLE5HGrJrvG587Sfc60rROqfsvU6fg8ZEJZnA5dQaLp+bh9
oO4srHDMXYNWbkDWXlBkVvEUsbbFpU50q/CzjdbktPfqRQWeA2MldIC4NRj/2POIVmMMTqA6vwU5
iJWZBCnkuB1xWHJpUnl9DxCYXdMSVd97lQdCpiLTUtse+/Al7JyRqLw3uZJFRXzcJYvg872xRSNV
2FazWfB4fC/8vq5DOxmGYbNQOTS2xQrUc52rus8pq6hIUmEr/T09gozubPELikpyntPdXNBHNuqE
9wKwV44hKJ/33MTRMG2oYc/OnTF2Ot9AzCElX7A4o+M7Ab/T1/E+gs3Eah7s7q0San6oh9E8GSPh
JvtC6hp7cvAvmFsdSzSlg3bo8AinsRwLTKNTcRu163DdGuYBxEknEZgiHWR4iCVDYzWEYtVbdg89
x2a9GFPCqvdiR3BEVKnvB7QVFXILrrDGbjCuUezsPOHb5yC+M70fu9FKXnWuG7VTRR51gbQTxc2r
deefNgAeT5WRZ+dVP1pdEFNU7MN8rbwxnHIxv1AoX+zAcpskDXrixyQwu8LRxNlR6yJsqJJLw4zw
KKg6AHJoMxq6GMxzFyxo8F+0zqtdNvcsid5CYhkscmC/WJjxTxui3vE+WSesjKgRLDcOlVrEI7Gd
7SWLjsWfRA722n07f8xF5ld4tCqOvs4wrGbnVyb+MEJNQ3XWz4OJGK92qd02Mwf7DwQLX1NcXeke
ZtiUZKL0pfHsY61ITglKKnPVYW777JWc0OINNTPfhSSB79zTr2zedG2/jj8QjpL7/oVcy8hIIJRj
I2SCkUMifKRrqFriDczvynCeD41V8lXFd1lJJbw49BGjagIMPBIz38CAq/Y0waBQ+ZdM/s9c+f/u
MP7lG7gu5FJszm3HkcdCMK5p7N9Sjuhai+iqM7S9i7ql+4H29guf9K8J+OFBLcf0XdMBBBfHMvu1
OKRFk6FDuGh0SXebDr3C4KT+hZynygh8o4J4Scc6ZoGojgPFbBwKeonr2Pe2RxHmp0jwh+e23QMU
4CnH8VznmFPeZ0YVFXZaheti2TsTSuS+jJb49mdn16aQJ8RhUQnamx5xYHMzqUY3IZtQnlhPSZRs
Qpyo/AF3/cCM/npylW36JtxbebAZOIa91OyRRmZeCUpBHs8BLqVHFtMsD4D+8c81vDrMnOvalmL6
wGwcPopv8xenSRqbRE5PfYWADIpesCh73oro0FLm+3N3UGh9/VSesKXtOp4yLcc6Ni8aazFw3bE3
oqgcYUQZingVy64hEFZdbnOrT6Mf2LIcvvrRkC6tQwT+UY5jkf9+/Wi+6UL967SGIlt2b23qWDdU
GsZzkQzOvVgn/YnrZg6FwTr9wXr85h3yqDhiwc+FtUKydaRXqxxB293FBlegmstJPSsYbbLTdD5v
40z+QLvyxeHxqye1pYJGyKzasCLk8cKUdVrr1KQmnI4W107vz1wMWbEsD2rUhFmM794imFePXuNF
5YlqXcq1dZ4+/eRL5ntw+Jmm5UsfIs7RjEOkyiTiER1mvXeIScqVFMJsiaVC0eRwK1Th/HBl/c15
D5/StaR5OJDU8cpKUdOvuTdxGPVKPerKNfGcSTNfaTBjMcYnfuytWRLkrR/rHzRF/OY9K3ykPaX8
w6pm+xydCGbWHnLiRIfF6EbnAvJzRVLodW+UFUhhfmp2LamUKVjRpnQchvOPFtXSOTATqICFtOut
zodhdPOg8ZwPRZdnm9YDKfzBgIfX9ZdldRiQK4QDDwCYJzwesPaznkpflYZQh8BHMzVCrP/hqXp0
MgAjS9fltj7AwzRL/ea8g6aEFYkBGS/X9bb1swNno0vcsII1vnfE/KPr62jB/DHgYTgWq+s5x0ee
o+OxGiF7hbBZ5HNBwvp+5ggCQVGbIQYXSsaFjfr9l3e0UhjUgk9qQ5VSNhHC8YnQQZecsqWOAWen
1whIJvSr4bWQUJx+eiAlXWhq/MvJbh8tyWRJzVq2WRwubIugKJAqFDisBJnMl58fynFM8HmLAX37
2AFwEtMiUpIAWpbX2ebLQxWEpxu0Aj8a6os+5qu1yJ2BeZzHezvc9sf6mSJyVNZZThLWFk9k1lnp
AYBO/XiZNWrNzqLVjW+tqouuVk2qBel+7WNo/XqNTihKOcVlbc7Fj7ogf/tWaSPm2IplawsqJkeT
XfZ0Zcq6FMh4Ja2LRAu72zvU3Q5/+tn3avM2D/6QPLz7zWSna5HMZRInVJnHB3eYHjC4fRD8+eeH
IYTk7oK4ZnrHT5SlmV2XCRA6LC5F6lkUWzvzIIQhNtz+/FAeZSFXWKxUFtHX93M6QAMbcy+mu6le
YFKt0ZVH+AGvnT99f6hvt7ztSEpSHNS+NLkrvh4KgIVOytKMQ2KdbA/6zP6GZEKdNz/QNlwrvlRG
OX76/qhH+QB7niCcy8HxKFTxMEex1VjmRkRj3jjkhPOrAzt4vJrQDV37Xc86hXv1fk1bWjV5lHd6
r9E/iFf/ZnW6rE/K2p7lc3EcrU6S5QmBh3W4/8da3riikM9VcYgNtKP5Qt9/2m9H41GFckxB7Ztx
jy5/jWZi8N0G0U27PBgaxUHv9A//wlnw7UCU/lwiK5tKImZWRy/TzCYvHpMFoHOdv+wECmn/1k5w
sIhwvgTFHo0LjmYPxz1MB9RA3cNZR9zs7OWxmYeRMhZ/+tmpc4iObWaPx/k2hJl6JHSWSa8oCGZn
h72tRXr27+xtFoJNzG+SG7oEaF/vgoJu8xgzUTf17KQ6B2991RZWKlnSv37/eb4JHByXzJswkDVH
eHRs56gSI22zHrgjs81sb2Mltvnx0/zNINBUPcck1va+HaR39ZJW9GIMCqss7+DSdm/sKHv304/i
HXJpBy4H1dLj6ERjIEdlaIbmPlrxLfdLed70w48yy2+XtHuYL2kRAXFQHFvDHPRCqZ30USArhy4I
Ns82ngx2Rvjsw6iLf3qrMgZEdoxeCUWUPHydvyR90dKVkbsAlcpqWh6KaV5PmwXAoEDDt/3+/P3d
kzke5miSlFZ9s1mtZl1MSgNG0Oo8gsXhp9W5yEmfK8hSbvD9wb5ZEoAApulCA7ZgdX+T8WGY6S+A
3kaQwbzbGSBBW4GMbPOToxA12pAjyJZZD+rY48hYIfnaDBOkh+XWgbhu6gVC8/dH+WbiGIVJA/07
XMfcWV+/o6HORsOBLA/3XQzTfhAe7FBhafcdsSTite+P9k0QzmiQOjiEvqyL46hxHqzOc9BPUs/I
00fLquAyCKt5t5gj9ffMiX/KWoALmPFwuYBfwk1BXHd0uIos8xpK7H7wBVI2HDluZt/L9t9/qm/W
g88px91nsxqE9U3MBA9fVFlTRZDljWg5R7lBOuhFc7P8nHvM4Xk8TjrpEZ+B3qhjKhTeNG1tpxM7
Cu1FTnFNQh/PIOe2P1jiX9wQvwqEGekQmflAUZwXx+uii6epNBL2LoqR8hxm4HyJjll+1LATLurO
Qj86TXV1XfsUPw1iygJ70CWD79GKzAtWOFtOQIFEtEFpCeNcwPa8gO/QgWX3Ot2a7jJcYbGjnlXl
WEaYJ0V35Zp6fUz8BewA+HF5cGidWJ830UAhym0yMs/JtdNbStzgfn2sSP6T3Gni07yj0oDNmHrf
RJOVnelIxR861c/JTh6yrId5aqMrMHW6NFC8ge2OdqJ7mNbaQxnT64OsbxDWTRNLb0XQrTBCm80J
DZMdR9nWriwHXNmT/ud1nB0dcJZP8tB2dd6v8VJ5V33amc+ZaxDueO4A/PuzKwxDCdzlJAgaF+vx
vkG33M3Z4PoBqlQqH7lRUnj64Tr+dnd6X+5SqovAreo4eYyYDqiLXA+2VwEnWQVs+xL3zqt1MqIr
c6nXH0BnxxvHEiaJFiQrQYDuy2MMvWqnAohIIZhB4/Q2+9o+KZC4/pRhDCCygKjkgHKCkIFZH8PI
mWekq4L+EbSzRSieEmatytB3339Fxwcpo/hwzkAAOQiA5I6i8KhIsUlKBOq1cqjOs66O66ArIjIA
7fww0fibiSNDY4MS+hMIH4cLeVYPaYXgIhgmAw2E5lqIKVz+cQj8yR28+WO7H5EUj/76r3AWL9NP
bdVVb/0xafErnuP/I2YjoYogtfu/uY3XHXSX8ZfTfmiH+pd//LLtq7bqh19Ou+KlfP0r2/HPj/qD
72ja3m9cR6CHoDOmIE75b74jod9vIF9f8rgD7nDwS/uT72ir35RSLrc0VwtY8sHJ+E++ow1LkuQP
/uQh5fQdroOfITx+KRz95czHlAzeAmMJ7hjPlsfGU/Wiy7YyCueBst1rORYGCnMUqG2W5JfV6sut
dLI3mITRae65VyuHNZwxfdGjkgxSc7yECm2/TnYTl0G6+kU49/J2imRz23VFc6UJXk7due3fRZks
T7gxKP1nWl0XI/oIe9UX3ZgngVvM3WYdlngb+/5yPqzRp0JYty7Eso0umyedmPlOur29cUX8uphE
rbMRefAc6zu9xKfUND6Yo3Vbc1HuoXrX26mkvKhdeG5KW7dxkX0cquI50mjuFi/NQjF5923ldoFp
GiXYcd8EUbGiEhXoq+lf+Qwt/lE28YNM9HMV09/Lrb1TqY2XxMQHYijeBvg9QSbsq3SNd9KwaBZX
9QifZfd+aWvI1W1tPuHJ8BH0/L5b7D1UfSMQtDUP5+5AsjHOxEBl2ipR9aMvOqegcBAKUJGB7iJw
WKC+nZpreSL6sd4NCd8uM+mdO8/iMYr5moWO7gcH6ZVpQEAqLSarKYu3SNZi0/viEYLzcrKMHcSe
xeyRJvOfyc5eXRp3BPiSlwH24fV1JGMnxGjC27QQBTrsdQL4pgWa0ip5jSHdBnNaDnt77KLnCWrV
U5y5yW6gx/RNMRbJzVigz44rFGQmRIUKJGzjH9hEkCWR/BG9nPqNjcNEk9cAob4Ks5Tx3VXUHx1V
mU9DzQrA02RFAVLUu2Ztuw3K9FfIJLe+ayCD4qGpiCMJqpI3ApS31Irf0nqSCFbKi2qZvU1eM0Ux
7Aucb4boVMyLsU9HY96yTNKw92Oxj6f6nZvjpt/VptovmG8EAwa0rFq7gXPG47MXgPLH8bIvYOYn
ZWlv8LNvglguj6MHrRXugReM5tieZv2Sn3mlyHfoN6z3xYJmHlL+cxRH3ckqpsfIKJbQ7WCOwHi+
hQAEGShS1kksnCujgySDw2PzqTSgfdb44BKJ27dYmNRb4Zq3eZW9Ttn8mDV87xzLmMsaoeiDHpqM
4jurKEbbHtJS7N5BMrAdCiPduw6fUqfVDYyzW3pozl0wHwrTttV3Gx8fdFiD0X3UZB9xIrsrB95+
lTEHed354Zc5L+uOLMBUt4ZZQg3z4BFjDns+5fWNmMbL0SkuzNSsNuta0iMyYye5EFXCvGSxdz2r
U83qxJZVEkBPVbh/sx6xWIgvfO2d+qVgcVflTWO56S2UlyvJ2wzapX4yICcHxuigpq7UvuoRBaM9
3SMje2669TF2F2qHQj5ShIAANZVDYOAwt0n78qJoS3uXxkN6Uqcly84m/sQGgx2Ret19J3J3S2oS
3dc950t2EKLYntoWRotnJ8/eiuEy9ooLIkIVuot/38n6phpZT2ROVw0s7wAcmvJ6Qg26m8S6N+N+
2riyH8NKZW9GPVw2RdVtLBlrOKxyDDMR4bjSGki8nSZ6/nL+VR20TBtJ/RbzITpACVZREa2PhrPI
UPRRtUUkC4uloXZtmrzjBqeu0BZsFQcbhk7at8JAbE6KUF3T+dMOvRWagUgxVkg9y9gKQxC5NTRr
wv9DhVVrzqyoEf1x4JFgBZXJz+OqL07XHqsA7XN4uE37VJrt06H/VeAOHPmL3+AGsZR3bls3gTXb
3TvUmirUytkpMcutkWpvw5n6mEMyCcrOu0faZAWCL4OGv30aEm6KOnqxneRNq4m+nAWiRrce++2X
zy4tCXNmVacj4q4oX+NtOwi64a75x2UsBDQW3W26mMYiNByod8lUJkE/WSdlsjyigX+TXeqGK/4a
ZygDLxvTqMIpZsvCmaKOlBQXzZJfNJrf5/a88rvp0ooieLUt15JnZ8+l3T7Bd5VnPSTfgNrsY93B
kaxHFqJUHrriaWjghwLYtLvSNzK0cPAHib2ztb30h5y1JpDpTdh5Y4LgXVm1dTtO7DsR13e+Lp8b
I3vISF04C1gLeYPjiDvwau0IbybknGmoVmwo8sK5MmmZtC9oqHJn5bW7lX1WIyngXUqug3nonvAD
yc8mM3ut8d5GG9/LcBqMJcSr2DorsLfeQ/qct8BY5j0dBKB/TJYK+9W+nazcx1XE8E9JlLfYPEPO
7WrebeTcVxjuI9Q50L0Ozb26Pnlbx/JutaubWeXPM18rhHTsbTKVfoxRLtPWqbzImuXR6J2rsWoa
9Fuju0+9Ap8Zmxfax+2TXgufuigz0XvGZzRW+aaA5Yp+AB4m62xmUbu2e+9r/1NkJK+kBvNWypXT
+0B0spY1ehfN5U2RL4/4GD9BLBnDes7aS6tsEK529O7zHeMzN00X5KgHDZp5QrwtLS5B/Wwa0dlS
O0U4JfGrER+mvnI4gWpoQGkpjWCau6d5qrMgjfmOJtM8LpF/arjL41xN0VnujdW2mnV2a+QxVynd
Ux2RGPe42OTb1m75Cip/pdn02zLHyJfjVzjfHDVY4OyNuqj2Sx0pbC34dt7EXTelCb492D+c4Pom
tw0MNPYnL5YLK2G1TPZGI6ncFAbWHym7rTV4d+bEHZg67Bkc9T6OlnGmFdvZ18b9cOA7DYNPkq0O
EwILJRhw8g7MOkXqqacgnjgNysXzAoE7bDC1hxlM4CGPfeywvjFpakNbRctlO5r2o5kwG3HPoasm
JL5YH6QflcXN2xvFTQ3/ZCOEGbYWj+5nmBNYxoxSf2gQETN+XUqOozy6T2xx22M5FfiAFFtApxSj
qoMZTLGiUqMxddBCir0ufPwADidlOHTzY4pVzks7OjxM0T0d4rsOpmuY5lN5kq240Qhiq9ArCWpq
yZEjIe3u3LQSm6rjnI1EVAYGgeBWFsVFp80XmL5qk43V84H1viNuPumnXm7HMn5N847lx3GV55z+
AnskbFiIHC1sUffQf1sko64FHbyV2wS524mBB1eQjfxH1ixN154LoGbObmNsKbE0NURtJW5F5u6s
WJoXqcuuQe4cOLCCwmGqb8aJ77eIIsGTrcqR6I5cBh1nZJow3cCxH1vNsVPAuyNaPiTCC7/p9Rxn
iPK7oHCTu9GQw25pWai5PWOocrhfHCt+rer8OZ78JRwPIXZSaOeyh3oZcmTlmwRFYRjNetokEdKM
xCKcxvIALzzzNG7rNlTjyfoxauWIY9lifIzpcbCxa9TpHcxUOlZj9vTlMAQv9rZxJM90ot6QmE/b
7L/YO7PltrGsS79KvQAcmIdbECAIkpplTTcIy7YwzzOevj/IzkqZZVmdddHRf3TXRVWWnBZJEDhn
n73X+lbJGImi526ogm6Ha7f1rEBJ3RigjmNpmbUdMFhs8FPNBxSrJgVB9BKOfP/1hDPDmo3bpaVe
npYIL3ysq04sT1B4kLXZCe7/Y4yEYy9GUee9ntH+0XH2f++s+u6/tb7Wv617/3fY8OhDr3kJHx5W
D33xpY3ihuPqX/8Y/+7A+uPX/XVg1T8xbDMRNolI8Jg//31g1T4xfxMRb3Cg5cRKh+KvA6v6iTpW
QfDFn6MSWlNm/jqwKp+YqUkSbSa0YDRK5X9yYOVYTHP67YH1dTAnWqgPTNpinKh/bV7XJbILAXUM
+qPkOu3AaNSSLrjM8J85rlc8xTGHxr6unjvmRNsUlJ/D1q2f6XJVfUnFdnY7ZPJbdjDtHLLeAsmI
KrzAHHK2tjRtvV7uVPT8LsnO/bZvOtb4qKHyyUNcSJMS7xbMvK4mBuphtsbyKM1Y1vCQWt4ilxyF
WvVqbhd9O0rpF8UoZhy/Ma+C8X6Ln4oiTa8ip+zU2jGEJIP4yjFiacfWGRv25ZTzFI7+FEpzxbqw
lBGa3NJ0aBVuQX2yEYYUGi1VjrXE8bmZag37fPYszcqVWeRHxmPf8iV+jg0q3PUHViDeqRGrttBC
VSyXR9Tcrd2m9U1vZUdBNKkdkyUGWkm9OwjlU4QLzh0QArPZVNV25BDm4gtJHaOiCMGD/SKbwR5b
cLA3OmEBOZg+R3NvocYub0JjOJuq9YAXc6aOB07ONBjWhT95NtadFKdW7GF0YReha3xbU974Meam
C7NbcA3BuZkPgdbNHjQAymMKk9eTLQwECqfJML3c4ksC8icdp0o/79OaQ64+gQZ6ElGn0X8rYKBx
RFHHdTMcuQrrj0o9exrn5qaYw0OwdJUrF/zLmlbk6NsTNu9B+Pp6vDElcSD3ASfizNrW5JHhQoXN
8Cvqt33BsVRnK26b7AlMWLU1snnatxmElEWekGjPHfyysp86d2go1tqgZtGLRbYZvh7ZolaaxIh9
DQfdpkmTl7UNkM7re+yzJyx1DOVWTWsulpev5494tdZlRVs9VcjOcGBRq9aLIh2VAqznyAjpfF5v
nUlpz5gfoI+Fc3UENEPjXQ/xS8N7ADyJj0q+ziitnhGH1lfx0j9Uo+bJcW86i6XsmJg9VxI7sjaV
N5HeTefVVDy1QXMTqMmq0y5uUIK9JDW7qZhfSm0He2Kk0942Quomcv5s9Om3OelLR1WzyIlVhQBM
pZ32RZmpW3XtcVgRm1geCfuooVqeuRXklQ7aFek3+A3UsNIV5QkKQvLPt3g4AX6k7HTtnEJIEDka
lLKGZj5Ptbs+TihKA6Of7CBl30zm7FJutF03CaGjhMVNM/OcAYx80WbpaljZVmOfcdvFxYtW6bh7
sZrhmc25CXWx8GJBnbdBzqmtTcDRWPl4lsTRE+Y10RFCKgXsl0iRKmMoNpj6lR2JKaUTCHN41Gkz
b4dA090uXM5GjXtm0vg+xZiyIiN7i2vRScdqiqeLWG4Lb2lbDuRpkEG+b0O3tBp5k4RsniOa842Y
8gs0pcZzaybLFmcxB/eofgAOhQx61kOnEmkx1GUYfetKHPkkRu8DIX7BD+y9FrySAddOpXYKh1q7
NFgWFVlUfL0ADZa1tJOskAvQm1nrEHqibWqLPsd6GOJK6i5CArymIl4/UAvOoM40QjR5scU2+jbE
I57W9MWcsuEuS6h5ZOgFG7Wmnopj3lprIVcck67w+lCm75chjVTk5gEhznMji19MccgcNPuxB6+B
gjDAOCnRtrLVlNYDSA15Y87UMKY2sNLC4XLL2GTialL64Sap9z2JlruUjtkFsphlZ05B/dBz8nNN
syqO+VA0zxjiwDfEnLcCSC+v943WcbDmYQM0YrLEWc0iQ5dp5p0ocZNRn8Q7weRcp8Yx5ya1/zGP
/H+9BFlDct4vQI799D1/xgkc/tIZX//SjzKDIgMRLxoOWWM8TBea2coPDoD2idICNAz/QbqJzIM/
+VlmaOInxjoW3W9UIIgsLX7dX2WG9QnxI7+LuSxFhsQs5h/0xRHY/lpmIKbkPeBEUGQ6RKz5J1Pk
udKiUOkB+sp42W2lnygbcprcVpk1X+sKI9xUjTlg5Vy6mq0AcBtyKDehue1EUp5gkVpylwU0piNp
yh6OB/POkrNnrV06b5HG0VGqkEUx7L7EIDoqI7grG/VxmXJYbYqxNbX4BRXYrTgXIOeirIDFwtlD
bhSgJcWxizRrjz342hDMbyr8VbsFuOhPnL7ADkWGo5uTzrkhEw4Fay1c3eAZk/X42EkN0KElAoAC
TGpThUlvL6FonBHfDl1Wx69YhPQIoFWTS9uVID6qtrLpBOB1gyjlRCRSXYiBaO0CfZyOVgPwMIza
xGl57g1l/mwWwVOYD90+ldOrKFAyXJO8y42lDTQPNBqn/RrfnsaGvsl76cmw5Cs5Siae+PqrEU0Z
TWMy3vO2JOA4OLw6+4NQMbdFmT/DkFa8uLPaTQGKcwtLJrDHVl+24qJ06F4zjhc4DCibgBhhJxf5
SOaXsdNlexjjzgF11+0nEiQObWc+vRr6J6ORn0sxmSD6Noa2Y1toDlB0OImJpczB2vhckLtsF0I+
n0HGEzYVXFKwwnK6kYSmseeMCaMpHEfmwXBGm/oc+6bkdCZK2XieOSDJxXWkTprdLgBVqoJhshzL
Z5Rh8Bro1tkNR0NOSi1C86q5U2bZsAMw1/xX14OJqD+jeqWVG+KGE3vtTu/LW3EITBbKaXGyaLir
qq7bpsBIITRJm7Ga+nMZo7rdwLfBprSaN6MZXKgw72KYFpDR8tDG6X7PPmY6qlzftAQM2nNL81vF
OF4WRemKTc7dW81b+gFbbX0HiZnhiwvA0khHre5UBhJ5vKnr6HwZgsxp0QqIc6i7NKq5elW5rVTx
sceeY6d0YST8gQ4rwQHN8GKH4dzh2pSemwEUU1YsF+y0nxdT39K8oWExraAd7R4vKDboQJ+2s2bW
bjfAKCirCUaFXMhurvTN7ViJO1OJDLsJ1G/0QTIscuO93qrqJilFwY9aDMpMzlvXavrHRglvK9DC
N1iVSe4NE8VVIrCxyAGdWZX3cmvupLUJgFFaR0pk0OrgU0rbuOwK18rUhgnC1PpiIVmYd5vH1siw
0tCGw51rBLuEMdam6YY9AxJAAp3io40wd9aseJVWJCiG5fxe7JrnTqf5KeGRc8r1SwgjZdzqQj1v
48F8wrH71RzqzwNcJcC84QzWUyyoJyt97d9angRxGdMT75MhzHllTdFmUbnQJZzKtJcsf5Cr5Yg9
otqDy1qcgiEjTb3SorMbAQiX4ifWBMCQ5trgxqjtSHp635hNtsUfLzlGO95A+HiM49HtlmoBGjoo
dEcauLtRlTIGmTOftVH2gOQiqCfbgE5VHQ0Osm5zawrdOXhDd4axQlMS9qRJDbjT4j7e1lWW2yHS
Xa5aql7PRqvdGgWJZWk4Zk6/ZBInD1Z/R6KbkCsd4z254VHTYzfJImhVaVu4ABiukOYc5GJkVRFi
aVN8Ucdluq7DzA8UMEVCZjQwgpeQg5Jo2KPcnQPXf26CMfWEbtFNnKXBtygkVGBtzdWx8Rlvf78B
w8DtB7DOjvvlc18Yz0OQH7OBhh9lF930pFa2QVDfZyNNl2KMdhz9QjevxWd0IYqHkbvetFkSbIOE
p7PpJhtUyHygl6w54wituMMTiiJmwjIaG99TuuC2mAEbNxXOTvL0rZwBYyQxXtmxLX0ljA3XCEbz
/0/6fxCHPmAYKUicaBq8X7vcVM2XLpt/NkratwXMz7/7s1MCewjXHuos0OQ/p/Q/ShhsSp9W8SPi
SolyRVoxQj9LGP4EXYrIX0KhgnRbo7r5WcJAMpKNVfxHbwM5CQiif1LCnDi3BFlSaeugLaVGeqvA
bKJRGWa1N3yl2bda8RW+vZPLAax3yROaEjAz5PHxog8t581V+qkceesQ/bVk+vsF15+/kXzmhKtn
ckvBv4gK4GXLk3uRm3mJ7+K5ev7za7zmpPzd/vn7RVYpzpsXEUPYIxmGcz/tr6FUOGrROaOmr6gI
d5ieQWdQ9csHwCl0XJtNRytBBaPxwavLv1SFf786na+3r47TWZpZFgXW8tErMYBngcCcDS9Im9MW
uRRVRkwL1ugU/MSUH4v8A7nhiS/271de22FvPjcJI7CBa6H1BQ54Zul1TexrA4EUIToJcbgca+Ng
pLrTCDW9349SPN+9idYL8eZlUwQdNftt6c+MmC768+yiuwddDPAZLv+PhYi26e+pW6tK6ndf6Ukn
TwC42LVLGfjFoDgAPWhxjUgJL1BbOH1pORGjsg++v1+bh39fxZNqPp5H0arHafJH3fSWmam/yfgK
CoAWxpcZkkIzWDwOkHRRbzUF6B25VB+89Ppp/vNTmtbq5HhzJfVFmIh2GDsfnqc3iJfdaGCSDHcx
c1cthbnXckXVA247J9KlDy7trzaRvz4v7qZfX9S0JqEUjaXzU1m0q9FyFHHyhEH1LB4ZdQI4u8jw
ZFTvv/yQJ2sOE5HZrDvT9KuH6ib+TqrLCAZDt4P75izI7eXD+/K9q3my1qRBk5hKqtS+JRh2qdzm
ErMp4C7r7bOwogGRroV+KyXKZ/HDBQ438Ttf4snqo430esagKf1uqxub+E56KM5AHkTwZEAFXRa+
vB97A9fIZnCGr4G+Zyp9XpwRujcd4sD+GiQHiGJMVGA9nkNdaO+SS034MhwFG2cGGAflrP5SnpfX
We8CrnVrD1qV4NJSJWfjvLxKEr87MyuJchiJ1T3zS/uradeyQzyK2e46ZQ+WjWOGHT9218N1a55J
rrQpj2a3MbzWT1x4Nr5wCGZ/2k6OCrBtO3vNvnQ7cQuh3S92TYGd/2t01py3uzjfd7vm3LrW+Y2E
49nTbX4tbPuL+pLjZRFfqcFzcq8cETwTP7ILD+UuAVfqLiRufCPQhBFn4wzPqsqCcS7sR0LAvMbj
dJgc+l37362MpnWyJktjboUZQCifnpVtdJbD5HUHGbSGo5lcGmvLPFCcfJBtOCIOk/sPni1p/dJ/
90SfLMmCMtZ1ChTO79fHV5RtQ7LQTsGklZ+iIIYEDyy8eYolyQ5YVoauusxj2ZvRAHUfPuHGe0/C
6QqtTyye8hD4pnoQFZTKuUWD0HRGK9m3SwBYKLMJP6JKFQ8B2VBuqYX7JYIWTP9Rg4a9CqFEd2Xp
TsMIywruOy3BeNV7zSOw33CACxLX10RwNKGVIkOWh/1oSvGW9qJbx43Dntg7tZxdCAI441GgbSDT
68zHngSRMWduPyR2Y2IXD++NOeZmAzQQSv4Um9GWmREgmX5+jIvoouX4knR0CrJQvZwk7WwuNMdM
snqLK8E268WZV6CYkZ9HAxFJNFmYGNyUESnWUqvZUD92IkChLWJ0XP+xdl6U8oVVjJuueg7NJ6n7
AEv6ThliriDKt6s5eHZOgIQQ+EG8S+oHywqfTUF0pri/BD9nR4vb6dX1bJ6ZC8kVfOOswx9sYu+t
6Sd7WB8BVdZShJhSUD9HiuQUJvk3CiVAYDhxaBxKbsWuUT5a03+/Z5rmycalNiYmNTEP/Lrw+GjA
HACrya+7pl2W1ziZ7Ta+jsDyLkm4Mwzjg8/5Tu1hnqqqF2Zv+RQKga+vw5+0t4sKwRTRAxG6FCup
DupyGLSrorz+YPd675Oe7F6qQvyQojXJvvArC15g23wWYNGvX2pShm4qnA1NdqlJ7NS6fFjCveX/
+ZV/XwFhOPv1bpqFAg08vMP9YFqHWpXRdA2H1hKoBOZDxf9fy6A/v9S7V/VkCyvFMTMRNsp+OYuX
USDuTe121cv1YfsZigWVUWxXJHPJtNM/eMl1KfrNQnnKbJiWtimQMYNGDboDgnw7GK9NsjXgnbmd
JB1iVsNgNi5eZxe8lXQ2PlqkZfO9Fz9ZpdV21qHBU/JNwyEd6VaiLTXZHJKyy22JmCjkhgxGM5ao
NO2OAP4PEFAv8gagTHMOv/GwZKOf1cFjpZRHRWa6mcK2ikHdJRuhQ2YM+2ubKvu63ZblYV5Yiry0
2RKlEElbAWJghGFllnczRxKZysCE4z+R/8CiFfHNBpC8px61WbRu3JtoQbRzrSyHsXpWkeBQJEbe
MHiN5RfmDh3otOYS7IxpK05uydAYeKCnU9CtVLjgMKcPinw+5odAfdDU616+tab7Sn3p1Lsc6Nng
pYo3GC9DtzNaf6B7pW1FyctTyO+eNK1vmnCUZvKkYSdA+Qr9UPO1CHETLdYcOJldBYwlhUo+DubM
QWRIpo1RCLtEIVGv6W/p0ByVMuFjLUjb0oNFM7pnsKjPtcssaKPEwzbt6UqFTjTU5wBA/SVRbvSm
8/rZF8XlXDXvFf3zUDKNm+ddBhZz1ax1lXpIoI9FVuxF5vRNAotpmPONlSEkaRWiEQvpem7Nz2p3
TlSAr2T6raUUZ4WSf+2sCFDsdI1vZ51f+VAuXMDZTpjj/CH6R7IEV5rbr6Ngbi2qnLxtHMz/Xxbw
YXT2oqvYZLS8zKw56uc8S7ylLlC5cTGEtliboeJRjNLbpDZ8aH1a9j2i47pGRrU1o9OXONwBWM0s
B/JmbjfKeBbBTky0xhNLcoAy+vrlSAID3J0Ovee0FA4A0f2oyH4oVG4uL5dzLW5MRmNDNaIpnD1N
39dxdjAr80qKml0BlrDuFceqY7ei/xey3UTyjmS0m2wqLhL8dQlRFIYk+oFVjrbh4U9bL80FZ8rb
Lr1XUtxqC54FZIoIHFZBRT5+rQqUSAWJRkvlGyoe8qo90zPRnZMkJvtqOp9j87sqTzd9dVYTSLCS
tO0yhUlpoEca5p2MxXgM1et0Us+YWd6MofFM9Km9pJ2TivIuyjK6udqxs1N9vqxTsthq7Qo+5FE2
U9Cpuj+KvQdD0lNyaScEpY9fG4m6udMjcHaii3niAJDvkPSpG8mPQhXw/E5XUUjSDuV2kCB3VtP4
C4KubUjHcCF5TBEfWFnt1CCWI76U9PijffK9hWb9+ZsDnjRbDZPLvsfn6i/ttFv5u68S48h0tPW4
+ZJD7e8CSiqdeNKPTs/qO/XAKRLMwK+gGq0y+CZRwQjPz8KOBzwftmUiniu9xv3MjBv4aV8RBFXi
GLqBduyEFHyifoMpF9eauTHC2qngw4qVuBG73jEKpAt5vSnXTjYVJBzQXKGNaSabFCiMWty2xaMo
Uu18i0fZtQINnYvKHgmL2ASYTXjgQImGgtXt5RmY6lU4ICi8To0euwbpTLf5uGz+vMG8xoD/boM5
KYmWaFjQ64epr0To9YpDkO0z+bYQH1eiJugO4sh6VIkkBIUToTaXLZJqi5oV/BVs3Kt+oou/mUaI
unrF5hczqVEAK8/nea27V6RdfrD5vmJtfvNGjdNaSlKjRdXSxs9nxY/YhA2hc9CBesimO/VatPAp
phsDJV8qXzXIChHuEJPVHWWi6/LR2DTEN/bVJVOjAUk+N5l8yMR6T/onlNRmk0FM7skxyR6Ujtvt
GfnTps4CrxUZtIEMnxJ905LmEqaFowfFljzozWpOWBiQlTV5b4JLjquNiIqRjkqf+zYP3dhaNrnS
Iln8muUv6xEAUtQmJnanhWqVQhmUZuIzVKyRjbgJWKeq7oswPknhuBnlY6UhCBTmq46oUTkVGV1e
pZ2fRb6cXKhI/nUYMlLLXQjOQSriYwkqp9uWMsMDdNOQzjekIG7mhLBtfn0DvXYKMjfMdRL7HguQ
v7lxq7J7rwl/LLr90nxwW534Yf/dPTFOuieCUYRK2kqcm49mInklcS8eOJ3LuSu9MF21U77W3fTJ
XTiunMHHOrrS8mGzynpnvXcX8jqyrr1V+3BrZocEYQRRgE3yesjajwZA03pyJqTmYYPCOUjdPl3V
Mj2KlcBL0ubCSpG3xBgmSEXLddkHBYz6f+VDzI4CLnkNvxtxxhYpctZh2ak1TFldQ0+b78lU3KVy
7SQ5+6pWrEBQFwC5KxWhg6/MlilH/vz4vfqCf3dXn9bNATkK2H0bX8seg1ZG8K6fsXkfRCJm1bDb
obs5r2PrilCfb5UQ3/aiFxnimcwXR/jRudLU/qDXV1Ljq9zmySxcLDpM7ib93EbqvZy3PrF+Lsp3
bFFAe610oxXrIXoIOZM86m1zBPp7MIVyp8gqI5QvvVVsLPbSJUxxMgiemYiAh8fNXAgXQlZfVKPu
E9EF77rZ1H2/k+YnFftGvjT2MJUuuqezyiAMOq52MSGXeY4en/+tRR05l+5Bd3OSu3pNT19PzOVN
kJBD2qzSe1s3SA8TUy/VENoT5hug/PnzZX614v7uMp+cEkpY8Rgakmgf17pjWkgKqvaqp4FpkqQ2
dxeTwI8z06tg19et9TlnkE/NBa+3u6xny/u4rbiKM35X0Rsnh4hlHgJkdZLgmwlaaaxGeLwv2rmU
aGcyR0wJt1YQZWfGeEv5DX74pvPD1Dzg82L9RZ1Wd1eNbYjyZsEgvJnn+zn7vCBmj3TaCmP+nAPO
oa2/ly2bLDJqULO7XsgX3itYCGRrN2p+l35A8HnvMG+ov+7cRgXmqhsz3a+RcpIV9qDQ0ap0p5M2
Knk0iX4ouvAO9dShnA4Y1p2lQwH/wbf6zqHz1GyfLjUmpWZgTENDeJZkvHvmoaxgpar9IaplxPzD
QUGJuX6NFpkHhFdjuv+ZUfJu8/298+B/EFsKVLNyg0sDNO8FoZoHpdYcFFmXQUKPv6RbufauRu1y
KZO7P3/mdyqW11bWm0oJFLQlStOs+RLH2oJhkWleruf6tXOSUZoQHWUjyv3zi7377Z4UB2IsdsAh
LMVP9PqzztqsBYTOad/kyDpo5m0eV06pGY4aNZeCNh+MiGBozkF/fvV3TvargfdtUTjUqAMUkuV9
YuWdMde9pT+fdVwKfMw2DTyZYMM/v5K03q2/WR5Ore7ysMxk63FOrOcL0vAc0BCfRT7jemUJQPKa
l7Y2N5OUsFW2ioOtgn2A0jRRPrqV32lF6if7APmZTacoi+mn7JbkQJEgpGyklF451xPzi9N1kidn
5gZnBBmEH4ES3pmNmavo/O1FzrJBakZ1Nv3WIm7LeFif3Tq4a2WDAmc5SFx6vRCcqUov6/LD6/3e
V3uyBpKOukrHRMsHUV9u6AO2BBMgW8QMLNsCMbW6hF6UkhO9RR/uC1O9msIHYsKfiEu4DOlHKw0q
8eCj4dY7T9UpizSrlbiH/GX5VSZ/CYbQbVXtEIuaRxoqRb94QIh8kALto/ttfX5+d7+dNFZqJWeK
PFSWD0Px2WT0mOvNvh5f1ytkOK4ca05Z3scchj+4w9+7v+Rfv2dSbENNMLnDNZ6cWBUdWascZXwI
QtOJ5PZynGkWVw+14YlC+N+tVfpJozePem0acWxTsQ+HcNEOCdOynid4XRbNwjiIDCsldt0PPuN7
V/Vkteo1zExNqgp+SOtvXTBKntNpUdi954PciHag4l5tJUfTgh+v+Y8Eqrcfx1T9TzLIyCJrwR8U
Hl/iovvXZfy9ab7/C3rDv87iuv+enWZd8Tt+KD0ETf8EmhlEgyLDxUG2ysP3Q+qx/hF8RnYSBbwa
JMB/Kz1U45PEOMAQVRhVgEI0HpS/xKr6JwN474osFlfuiv6PPDHy+upvHkXwhjIULJSy0EhgVIGb
+PUBUYVeieJiiLxoUdqdMcb3vOa2bvPjqwsDXRjsgOVHLRFtjOi6S2lvkjeypZHnEfcbun0zRztt
tRR2koJrEwE5Kg5XLQj+leP8oObLPmjCLUHeNytKYWyyF7VSN7NmHHpd2IdTgV5cxKEYT8m3PpH9
0VLvXn0eUoAdAtjrgxUtd5aEdHb9hyTUUqdNkGarU/ict2a8i41l2LA3TfgkjedFar/nKT26gNRr
jjkmZjgxBDmkSld84HMYRU8x3SSijUTSVqi3OcK2ZIA2aPTx1iEpLB2RzusZWanLLsnSs2YiO8JS
OFZa+InNaT09poj1Q61+yKr8ySpzt5CCfQezyh4TXKWDsZUiXp5ohGdRayyP4hrBiYRT//VtxS0n
2abWvFfLSZmEny3hYqqUy2UxU3cwS0wn+nkUAlVou/jbaszDTJKeLSL2t0LHWRl34l0eDdXlq46e
mBUGvCOeHBkdf28k34KJgLAyxTS42ifot9lj1Z+rpXSft4JjpOPToM93LZHzNiY68BZ59Dwuhr+Y
WCACGVvmnNFXaAP9vEWSnERNR8hhdilYy/0ycp1k0Eg2FDybTeSqZ1iZinWLpQILTYrScDPCW/Zk
ek0bUzo2U9/t2cnneqy3uWHSvRA3ZdYPW4IuBO6U3g6ERdxM6qMhYsQeaU9LGaZXBYMpsLuZ41pW
uWEvM92e1XQfYSm24QnSh5zVK7gPdqIPRMJKgrJv2glvEBFVhLcq3baY6MITjTHtQQWfdWQJo1Jk
K03xVbrzQhMSp6ctC7g6iEHlOIryeSNYfYdXq29vA1xC5Fkrrdt0TbLhYcaEKWIRLtRgnzTMPcNJ
9aYATwD2FY/AJPTQeXc+GwjAtYhbMxsFjREfNzvwRoztkjsqEuYYy19NF6pUPC0VaWkFhvmoJghK
Ta+zpAGOybcf1d1lLp3PYbKV6/QDSvda6Py9FfP849YTRZiVKmQlMI/rn78prHXgCmrYG5xeMszE
Rql5c6IjtkzXE0N2fLNUXv74tW9lXicnhp+vppg6TVdeFd/Zr69GOgMO6igIPcMsO1sPLa8xeg+4
wwPhVkuQAiJl8NoNmK9x337w4r/WAD9ffCWOEtQHQvqU0FnkklKWmhx6ZZo+A1UsHR2flTwjmFzG
wf7xReBKIaJ4baIdhcXY/vktrNXs6cXGD8CSzkoL/+tkp16J94RoSKG3okIQ8x7DiBNknW9mNXMJ
cv3gcp90V14/MY5K9gs4Vgaww5NTKiS1thkCvtwAfi8DXmS/812TXnQVj3wzcni2WutWhTawibTx
LsHqyNRbrpsdiVPkhU/0CeKt1hUH7Jl3xNbhjjzUyXCHLGLby+lOqQD1WLW3fBM6MqzqrHOMGVYL
QUt20StXr67yZTT8qoy/JCNStLA9BHWE5FV1RTP6rtcgM1YD25Rh/a1wpxFnCKBEJGMggv6QkJWO
QI/wwWj8UisWzUVWzVRUGiqbRaB9on4z4FEkLXJmlS3Mq3rpKlKx02e0O7wsxGtUziuQh+XTlO/S
2SQwRLyb65ibrDHPX/ENpRntCwzgZSXssHVpP9qB/8fKpLc24v9JmZ9wBzH7UnK8X0/9ZGPdEElf
dl8K7Mb//sf/xGP9+/f9VNGCwbJkxLArehqp7Fq5/VTR8icaBHx1jTlYwZucwP7yGyufECRgAUZp
q/2H35j+EYUG7iKeReB5/0RFezo/prHGU6Hy+1hrcAmRBvDraqfLQUb0XLx8FmrpXp3lfRMVV0kj
0RPPchT1ykEywy2/5wAQwXDbrPyOa+4mMMu7XtHOpNVVmLTMTYWzeImug2XYhl21GYsRRkd8l5aL
vqlhXWx18NF4miest6uXtgwZoM43c5MSCV/coQ/0jXp+MkvtAD/hdsYCSW9YwFy/QHW1VgZDWX4f
UjxKSVJlttZZt0oi3eRC7ca6sBtCioqyxm3SlfoLZ+OLvlOOE1nipmTcloZwiyf8IsiRW1CK1X22
601h10z5Y85AoShprU7KyrvEWLIhzud7A8HHrnrsdt2I6kYtQGtosVHbIjq3cSDYbijnp5JQTPwF
6aNAY9BukrxyMNw9M1e6AXuIQ0XSADPSlxgHqrFQKe/IB4v4vebF2q1o14CoVO6uhZZhs9Rux9y4
a6Up3ERQpVzGnVtVDXZWxa9qG0iPozrehClaA2GR91AlX+QRVZ3EVRGGLCAXi2s7MZBlvtrXG5yF
TBs03nPDOpqmxJvXnTB4Q5JfwRsjMI91fZrrO/4uqgHT2M26wa8t8XaaFApax49N1TjHz5y7QUzv
2UzqekPe+vck461bAoK9IcoB7qhAZ6ZQRhnY8E0sbU0JvNyPSuDOonDBgPWAZ4BqZKmvhVH8SojJ
Or9Sa1uSJXDpbXMt9fjBrP5cQLkxzt+Zj1/GYfxYSKm0advie1jX2MPNLU7hNSs7/05NFDocbMq1
Pd2hoUlgSWQV1tM2sXZTMt9biXIkI+0JGPVlGRvnGThLW1OElz5qvaxcbkKV0SE5PxXmUSF2tdna
qUIR2FWd0UMK8MEn9XUtCTtpEO+HrL5LJbq2RnlHrPRVsPRnM+YnqTSBopQ5QaDzjWxlIWCo5SbO
AGyGpeIsMcFr2ZwE9qI0Ful8DK4HWXsYcKPYchDsREbEWqQeLTJ07aAtKqdOmu+pxDfcyAchSq8G
K3ARJmwMJdqhbd33dfN9MNNdakqumeRnUrx+BYF5NZHZaJMX5hI36xKNqNkJGoTBqD29lo5RNw5M
0oILhf72hmfsUUg6/GaZPWnziyy13iALOxHXvojDBI/yY1CJTyPYAZOJF6G7V8AA4NCMIHuE3rqt
R/WrVUlIETS/6vLXtzbSfCR7/CWN1L2RsasKXBx1lI6qFT3PonYrKdJhHvLQWcY1Ri/dWUp13abT
jVgL6xFtN5vcFYIaPUdCdS3K01M5mi8DM46R2DlRlg/JvDwlpe6n2vw0Fvn3qZIPo0YH/c0i/7tK
cD1X/l0K/VwbKUkAB7JDQEj+dW3ExxCTXTotn4vVLRzU1UMiQS8wi8TJq/DrODHGMvTtEhTHsGsf
SNLD66R/UI+dNHh/vAtQiJoFguJ/kXdmy40jaZZ+IpRhX8zG5oIEuFOUKFFL3MAUEUrsgLtjx1W/
xrzePMl8zKzqyszq6rK6a7O5qywLRYgk6P4v53wHUcCfJ9mULggyldL5LUj5sBIIXKJwdnLQkJ6U
J2C1zznNXQXVR8zxoVHWk5lkgE2q6Nf349+qEP7plOQP1/8//VP3f+t/GGwE+yuOFG7lf37/nz/L
z/kTxojKyv/7H/+nLe7/tVXz589PaoHd5/em+vwbeKT9vZ/mP//uv9cCXOrAhwGI38MbqP7/Vgs4
f/Fdm2YDISFQkPvm6e+1gOvoDtT5vwI2eUr/Nmex/mK5xGcgZGBCggze/ndqgT9OWbChAuNllhMQ
AubiMP4HS3BQqJJcZnVzY/TZUj9WthuCEAsbvQ/54Q0hM9u8mf+V1vQfHvD7Pwyn2+V7RggTKOg/
fs3grJuy66zuBqkpUh4jGtu+ZUERaXfAmk7knTZC3JiX4YxtY4C6ASGjaUeFdMNZUxtsx5pZi90e
7Mnd3ImWDIOilC1nbQ5XWt+ozPsw0QUB0+JxbL4bFR0kKaZu4jxVZfHSiO8pYjfimE92s0Rt5b7k
83AOXI6UAC1TMTUABlicLdPWyt0Pr6M1weL9onc43SwJEDoe8++pLbZ6Wz4EC5o1O/sk/rHfD4qa
vmKxr8QHq7abbbMSk11YZoxLuGiKNHly1XQdCMxe1cyd1zkF/1h6L5masdWKLeDW/QDEA4zRSOCo
fxmDIV7VZpxu6GBZotshSeSRVrSb+wB36rVDzpKiA7MaIUIgqDb+MQuojvVY72qNpOq0zzdFwcDX
G8V7EMeRsBZCq6kH2lRLUeBpG3MZIoJ5bndAyWQDkPEspa07GyKJZB1cK7ydMcgU5I+r+97WK9uD
YD9R29XJYJTlIpSxszkq3f5frJyC+wLi96cyjwudIh0yQQk8q8GfB/StJDoVZ/INtEuoT84xddpN
IGc0287THPf5ynLHi5lnL4ObHNOAGBZVr4vSe8i4eIElPIvO28iZZIIla9+TcnolMjwEy71NNWeH
JCXMlzjCPhw6mb0DLfK0dGKbQVSb2Q6sqgbvgysfm3h6rVqqv5SPPXdPSGzfjbhnch+jOp2OsiYa
bgTLcP90IMtG7HlDwCgMwIz+SqAFn5lvRVnik02eMn4p2Wmk+FcAbXooIIrSORGVO6wHrfp2j1+t
eoci7T43m8VH6ajDMhQPoPF2PfkKgVs9VqZ3ysvpkljTRUj5HCQxAYraURb2Lc2QEQTmjSjRjUE9
MsfVo8fXZErth8JUG8+ezkPyA9Nd6FbVIy1pSCewLvGASoMnxOg2Vlnt/bpnmOSf0iX+F0hrGM//
xQdrWMSwMRQgJ/A+UP79mGcolKrq0W1vSg9ehBu85Droi9LfzD1kQ52B3WhAGZmcSHT5uRvRNKnm
Gg/bxiYcz5ku+Sy3SuanDC6g3iQbkTdgzsyzcEoS1cSjG2sv9tyHWemdxIKC03JDnejUFQHzRyXl
3rkjPiH8VFO9nyncO2+MWtG9xZyEbQy6wLK3Nd+33JuPWQGBzm22cakOONNCS+XfYyiN4+Ai1khz
Ft7jK2HCoegtfiNUrVkVuW0fFnjZKbG3FgmmJpU+8M/N0A9U5iBgp/tbD2RtqHez059FMAAocPkO
F5HHKYRHG81/e06s4YI5PMxRJVXedJ8z0Cy0m9wYz1VgboGWEg9vQO1U+Db6nI1V8JDKV9sdLvEo
dk3xk4QLAEj0DZMHBv6HMnkJJrQepQ59K3ZI6h7zO8aIdmovLE7+WHv83SX6X9RXf7Ib/XrjUNsD
z+K6oby6Lxd+/4FTO1Wuk4n2xnt97juOlMTZJjO5t3a9k+x7g9HZ+XHyBGgGyXAQabnYdhpR9hNv
Iw8HUs4PAD5RYGeCpIJmJ+BSUWRvlG3Db7ChmhYPZC6HU9O/MX3Zm5Z1k3H24/4tMfne0jRulDus
4znYE1f7oEhe+e9fJIXEP5xWBJN4+GjxvLpc0X94jXZpSs8tlu6W5p6EoSi2o0lqrwLEP8X5vzgb
/+TZ+e0dhS7igCoD7wGx7I//2qApSxMjV6nddAdIQxtv5YUW/biXHAkJuMFBpvZ2Tgqj7FRDruiZ
JhtDnNI81L+Vi/9UenFHtv3hpTNauL9gn0hO5x6xeC84fje2tRw0dNY4jLeRRmjJ5V4LEELcL1VZ
uwitXRBgVBmlzYDV3g1C7MbOARvkbCq+T3rRh27jPuSd9dBBG+S8PqS9d2rABU11/ZjXyVFyoppD
vW+C/mwOzSNQlcfMUW/2khzBA6GENW+VNlzdjpdZz/1b1ecPFqxHVVonJd1Nkic/q0puB7RF/tyf
9dIJrSL7arm1TXe6tDn/CCUQERHPcKzgBifQRmaPDYIfz6/kDZINH4uPBAq3zR9YaSXnvKm9tLp7
mqz0CAtg/Bcf8v2J+f39x5jGtH0LTh3bMMf78zRcGDEIuJS31dWsHQKBrVXGv310/59X+sZ9sfjP
q/xdXyefav59/f7rT/xWu5smnHuPgv4evmL+hgD8a+3u/oW8Jv5/0otN/sddH/K32t2/T/iYzvJ5
YX/BKPf32v3OAeLM4+gjhgmwj/Hv1O40Cn/crDMTtHQaRJeYtvu/5Pt/alYpLtq+DhDBtr72Lcbq
IMvnFBTcrm1KZ2eZjL7nrmIe1MJWNuOHwUl1ipsFKaWXWhuvMe6wa6yEeVHdYnMGx4cRPWJHhyFg
hBUKUtTaTKwhot7A0Ckss9sJx/20AM4/erknDu5yh6c0DZy10v0gmfzn4G2rHhoqa8SoEX5/TJp4
eSTdRh78IbbWpoIMb2aAQAV0mWyV+FNwAJuUPE5Jg62ic8ztksf7TkxAKwwHV2nwjd0dEzTwHxmA
Hq5u7m+z01ASYCuIe0PbDCRnnye+HqCj4dXAOmdVGvuxtymZc21TvS2uQEf0ad0HOeU5SzqEkC2+
1Er3X6fBj3ewQWwjtNqMYle5mWWGLql7L0IzmSB2jfYifAtk+6TwTNhmMrwV7QSFJou7EaKNY+38
HpVk4nsJsxXZk9rE/QXolj9xfztFN0aTk1pRr3eOHtUTM4RVZY/xMdNSI5RuTFipoXfZyksgj81z
NlaQF8n4wwJR31fNwxbyoxalzSy+LQXYXs2YE/jwua21OES94tlOBjvGoLfcteo+XOhZzxPuUF5o
vlriTDuR+9PCESvJX/GALUYxIEYwYS5qZk8lINx6YymRY/oUEnPvmW/DPPX7PJ2rvYRLuJtE+cOa
ra+mXM5dtrhRCUf1l7IMHNoajfljk+fyPC5olcSTkTDg7KpwKhwWvrIc1mkBxQCUX57Av+/nd+Ku
2uNEFuin1utHg2J3EVO3TrLWwptiryomYM9z0tR7CPM/pBRbTdM+Jm/Zm178vSkSrDrLtp70XWVU
VxV4vABYPBBxZ/exJ2Xrq02pzVSzqINy+PRcsmbpnTAt+aUBLg6CvyuHowkHaIvnMni0qy70ZcJ0
TEUzY9jM60+JsKotGlHJIlR9t1x8S+ywPqdAg4zM+jlZVrTaGZgbvd4TSBk8uEt9J/TgF3idmcom
eDUKbYMrCiWpO6lIL+RTe8eb+6PwX2Z0DU/T3LvrenB8LudR23V2MTwEyqtWbAytKLG9O8c7nY9F
XXhMXbcBkKc9AeIJsMLs3u+W003JhOxSp8tOvQDwq6SO5bAtkz0jf/8dEqZ1HkH+w7PvxYA5Qtzy
Wn14Pe4gmFguOZZ5QiczuB5iRldby4JkZDuHrFg1aLyksWW6iq3G9hiYO81tWEBD6XXCYN+MJRTw
BFJRZ6rVZDnZyZPDj7mEHAlGiN8rzucUP6/OUdHqg79ubGoQ405EzxSRmSyu1xlc99AsG/ccZ21y
rRxtPDmtpu/K3qlPRRq4H9B3npmRe6wT8ucsrQ+asDioKAkOI6fadZpjPfQMgf3P8i9NHWwbGtxV
0TE/Lsy16M51FQyRNXnukShESeGPwyZ4blQVRGwaCQqJk5VrF7/gtjDZvY91WAymvnH8pLnEUj/1
+ohwGlI5YmDPu2YUu6v7CX0QHPs8fnYSOUXlnWXXlqsManeRaOi1i2gcxRoO885tzHNgZFvp19sy
azgcXCwvtXWOO75q7fiDuGzrPuTYzGMuV1WfLDGU+CGsvfTkiKdUYzkRtCpaehrKJKu89YRq7RQr
KpnZ+JL+eE+QCw7DrKo1nuEkHNJS3FSdSGxj7rUiAPspqBdnUxpFeRCxv2wm12p+OhMWiFIU46NT
ZflOH2rx4uhkC9RTiBQjW6fKWmt99Trb9bICu70qHOcALCWCyfkxGzqnhO8du1Kz13qTKXCKLapC
kppXlDjZS1pNbCzqWu/20qkOE8tRAFJ+ZI66ABRZx5j7CYykwPNuFHz89X6mRTZmzrAo8Oc1ZBPx
/tdnsx2zdVGUMXmJbJus+WdL0uVW70UFq0VOu8xa3oahp83SnCQcZ9m/OUEVDlbDfHwY25HnNxge
c1V9OgmuhrkBoJoPHZbuxVmrYZwOaXyfgQB2mgNRrbrFfJhnY9dZifaIx25+jCWgcmHUl2rxn/04
PRZGwy8GAstrs0dYWx+jNWFj6xhxuabM3p0EK4CdVbxIDh6sZfDxPahlZs/DY7XdcCHDvlulswzt
pYkK3uwHBnfWdh6t5UzU8/Q6JBITAnQ2f8yLrZPmgFV7ZnWpKfqDleqRUeqroj/NfusSwcJOYZUC
WdjS7GDlhrEL6Dw9JnmzS8ER4oIU70M7I/LsxDNmQf9Qz94CRo0rM1FTvB9V1m6bvoo5vtUYlnn9
VIOqovrvDolVb6umLSnjW/3QzYv90hkPg5mPEK8GN3TKpYNdjGGhYWFzYrOw+GhXiU70vLtn9Wp1
zF7go06h6rS3tAWdykNo7DypB499MQOfyTqx53qwdyWnxxrfQLBhKECEMC/B3brjGMu1phjGOVqS
89PIfiy/wgREXQ9I49IrD9JctrXcLpJ2668qQ5Lokl5IN/+pTA93QcmVkZLOw3sBQ7T7YDXPn82n
ca1zx2zcJYvfpTaMV3I1lnOcs4V3q9nYLkE6ERoEwVAfXPktbZA0rPBdxJFHDQbYi+MmXFg8wuuy
1ukoxjtpkaiCpN9wor+NstvA1t3OmXZcRH6aivek4q7M34EFPrhOeZFzG9lTs3XynC9bal1dA16a
9TY183OdO09J8T3A+Il/f0PI0LdKaaFRnIM4Y0a3L5r+3ey5V4c2HLrmYvfWTrKtEKS/8yRMfqTP
DKoKq7uO8aQf6M/CxJgUuTVq7+YJejuNIFfdvcoh7XbpGDSYoqzHhvFFTbaANlg67LqhjTKxRX+2
AUd8sLP3WTqbXg/Udqzqz2IqL3prhqUwn7VgfBd6egBHSladfVGNfOx4YJYxG9GABE3YWksbtV6m
onjE2wlpaq9RsYIunrMwHmLWeIaRPJRpsluEKUKGo2vdH8S6JKgC7lqxSjP/m1Zg4mtbHhe/42YY
GpjJku/ahDzDqzZcYs1qKFiVIXtz9rl0zd1Y1NsCj90iBW4bx1jgDsWAQQihsd3aCHsN+ISc7Oe+
5KMs9LmPPAuOhFD8Xa5kL5Rp6hsNWh7Bp+SyVoVzdHqMv0i1fJJEZjaAKt5kKj1Xs/aVBt5ZQWBB
TV6HllQ/5zRgq4hqbIKW3KWbgrkQg0c7sjJiTMhZqNd3NQm1Gn+Hvk6EJGKXYgkQz/yOm4LPMR+q
dx60alVq4q0sxofed3/Uvf5c0cE8aHr5RWEmDg27r3eLfVGld/xWpbka03Tlas92ZTz5Q8ujBIHj
YrTjVabGtSfDUHEYtM18fxOtDRriGgdxYu10PWk+5yHJcS4n0z7Lv/rGXpNusInnrj4vJQWPwobZ
41v/pttpdSa/2lwpIbCklwXZ30slr3ynHv2q/EksSNTYBtEBWqXvh7mYIpeMiXI1mCQ3KN9i2Bq3
46q3bSeSOoCWtgW5WNrec6f5uCycYgbUmQnvO9IMf50SRnEiGygFp8UFL2ev4JMiZAfaBod5I/vQ
GCdrxUCFBbOnwKAWGZkrrnvRMUhHcZFQXSTpfmhMcWqawnygSeqJUCs+MLpfkc9mH7FKTx43fSeG
IEoFBThYU3msjFZsuJFJpyj4HY3GStfN2NufViPMXTWiKvRiU9s3PqyXFbtRjsNk4P/MR3lMaBk0
0+beZ3VTHVktD8esKfLI8Jivm8rpD80o1DMIpvYyxIhaddurXrQZSrfryapbESCjr2ovCfbclvKo
qyDZZOhRVsasBRHw0qyPgiL45ouM5I/ExDfJmb5lNdushyoHf9zixMII2IRF0PQHUcLtA+XwaYBd
+jnz/YBsnOTXupQ6Qqic9C8P7yIah4/UL6yN5gJE8R2/PlRNv8D18nq1VyoxbpPhLmFvE+BAlIv6
YcaD3BTtfKxFwlq8LozgppBrRkOguaQFdd7BWkzA8n41w0MGP+JVA4kU/Fav2IYcwnKwYlymlCPJ
HA1Mgl5r73oXTsvAyETDUmrE67Gb38Z5MsIEdxQeTaPsL3kg5l1STB/pUpV1KAlThdwpZ3l2Zje+
qKKAlV96eOU5KaNOaMu56FtwXouQW0j41jco+Sa7l248GDnFAGk8nMSlNPV1oJJspRXN2hzckf1R
PWz6upWHNgg0Yn5oiM12uXlGob+Ng2mgFOnH14VK+3WaE0inS4/qM3eAGCD223lJDfU1zcoraw9M
iHPCli6WfQtns55YncUtBFfWMlOfGxcZmFjSvFz9MljdCAi7MM/KYt1v1NcpeEO1qgFUqV49r2k+
jbSKo4IMcm7y2NyZGkTeBWBtULf2dpwTHCjxHI8rkTDBRPFpnXJSkNdua9iPWeZ8yEBzbg2GlbvR
vyTIdEreZlPQ0zhufYqTatrC1VSrxNWcc5HKl1w5A/I+GzVF4FU8rdVHV/F8xWpiOpq3B7fEnw1R
HDGu0n3UR3wjpyJAgCGKpx7g10aXgDyJxHu0kvaXeuoo7ayKzB3Pmc405tOjHIwg6vr6fXDaGDJp
kp7EgEm/NseF4ygZj57OvY1pKR8iwOt3uNGS33S0eA/oNXTuWWr9lonqlhtkSYNp7Q+m/TAaKn73
+0buBqdzSQnBJR40XDn66Hk7j55w7XnIYUaSjhF6dgfN4LXEg9sdBjRd+xjY5pOVBPNOekO1hViC
b7mWi/NuymB+aozcvFKoOd8tX3UPk97j6UY3OF4kZzonUWr/1Gq1dq1q2CfIGyMZx9VT5f5IoVVl
4lF2xg9iVMJK7k15TZtu7bs7q6u/z9zph2rpYXI0otoFXis3gUeO08occ+0USEd7Ks2GMLeiGF4t
m6tWI/rwB0/kxAxBabvKH5KT1mehreXLNa+s5J03Pj9Olld82USsrGdNOVu/CMqX0mHXwmvBRKwv
L2ZX0y6ULM3Sygje67GjbxlN+TENGduW2Mq/KbuHJxDEBsfOoIDgah4pAHNvhEXjJauhl+XPJsh5
EDpUdWR+jQa2ctXPvc72o/FYw8JNTz8qlrQrG3PtsSMlxoxcGEbGtlOtXaDGt7XrRFFLX8cu7N22
E62g/i/7j2QicmmVIl2/AnBvHrGr5IiEKBvXTkL21mzZoxc5tTQugtJvn1kVgiTIcGyDbSc1zibK
+Dc3y6uHqTQnqgfDRm5Ulnjw1vUYj8/9VI9LaPFPplEj3Qc9M8pXTRj2vjK05Vq1LZ2p4ZVirywf
E+GUSkKIRovSZZSN92gvhfNFdDBp4JTEXGJ+k69HEuHa1eDkkBJtJ9sCa5ixx0v4DDSi5nen9EAi
TLG2Ke6Be5xLInKgeYezsXg0C4B2kQOp1eixM9BF72UrhhmyOLrF2Gio4pzgexIsj1UszVtT0FuQ
adSycoqZ1tBasXiRgRfGjMHQ7vquCjM5p1lolEu7NWP/00kbMtGIEdb7BgekVrMaZgbANJ8oCqts
xJlt47R3+uEw5TRMOVDv1HpRCp+qBLLQQsLuaEdA+cRPfeyJHQGVyVrWv+ZuKDp34BtToFQ4+8tW
2WdR6cU6K7khY/OJV7E3ne7ddr1VNttR3vtp2Lty77MVhn/EY/Au2bLmHua+YFz3sbv2Mx/V30NC
6QrsygMoBmTByRfAig5oAK715o7JcbKSK2YkgyvUU+Q2aiB5kyCp0n0S8xKa1bjJkPLaehVlMh7W
gA3G8qtoudAGjA5u5l4dcoNe6AyHrT75v+iehUIYVvd68B34070FbM4Y5HJ0U9c9kNHm3gktG19H
fZSkX5Yxzyc7K4h6QpMO3bVZz+aMQsIuWfW1xUowUyTS/W4LAfbiTBn5E35wrHXoaaQfHX3L+YHF
nZpuIFaGSK+ACl5fl/fW0+ZOeCqw3KzzWv+aTYpvjx3mlRs48sQM1SBnBugB7tUcwbzDZFiZ2uaG
IupS3Q88p8yLdRzkwJ1rw4ZUTp2nO/6nJQr4B+aGwV5EzHcKS5VlmEI/2ZiSdWdMoA2NduJcnRrE
CyOUakxxIrY/zcm7LL5xDmjjexHc6ngBVpTb6VXRAm54QD+hzAM75nlsDOKZdGd+aJKZ3sSHCq7P
PBV1vs6sr7Z/0sx5Y48CgkSCIhOgfFRaTcTg/RlNYOSnGLJb5zgFCdv4ncz69YL2pPSCl0W7j8V8
DJgILnszLGBYK08cF9xGoZP6t1g4V6mRS6IUusBOu2C72vbN9AlP55zkvOLOnGgFyKOYp29uxlY/
nzdTCWc6rR7y+KTSlKSXLD4QJn2lUn0obObDTenmEa6mD4QOY7jM9zM9uZLNDGExCywYRuZ+nuGX
Nn4cZqPTrU0btInUtnWO4adQEL0DWphVo6S959Z/zQH7sw72w2FqT7kurvDWk9LE7wHhAPJOo6OO
pMEj/Y7lBukpC9Nt2+JprAje8w6MauyVrciZHRSuaq0udl3SHdyg4T7TY4dqqVlbWs55Paxnn0QX
rz4BXQMa9cjQkbJ/nDai4TaJgVITfknGG28NMzBcOAX9LVm3q671XLwp9bQjTnM1C50J1kRwHHO/
x9EvN23R8V1zvHU3BJC/mbMxKIPEBCxHG6+LpSN91MLE/RxHn0ZPwaCYg59eU6LlKVCNFl9CYQVI
7KU767WpPyni+UKPBDlKyoGAgNxPXoO777exzWwn4r7mWbaJwm7mz5Jlbm2nPN2NdnYrDrwSSq2P
0EQlUbwwYuvrQyplOAf2h1KviKnXQxBcEGSvYUdsPGkLMIEkJJWhMuTKsp/j7BRkftgMkBBGOw5d
Ac/YCEf5JowvPzM+Kc7HFUB7FWmt/1jUVgzOajoSDsAXXvbLcRpIEo71x6qT59xh2soh/73Wpwsd
yL4ax7d2UicddazZXmsZcFcujReNLSVBaxVveYZpjjbFFXwoIr1Hp6lDRtAjDiLtppnnTBOsM6a1
0vujXjkrv1rCJS/Xpt6FTnWai3qvZf6uVqxhFX9u7PeWMa0L7pBk3jQDnOaTzZyKIsg++EGNhuLG
3GFVxDc5PtyT8zRveTbMniF/tyG1ZGAuimiHEtSlZ2Q+rXvruPLPbFMIuT/m8o2jaEXNsWIGsYqx
YnjqmlGRTvYIswQDzWI9us7N7wkLNj+c+XvR3ti00OzRDnIftJy7DUw01a1rT2xa/73VkTsJY20w
79DvxUJXP3QaMzdkWkXNmUY/+TZpxBH4TXlcdPCoIguml9aerbBPmiIy7xSa0vRfhjSwcXeZV9vr
57NsFX2ISQTg0n3Zk3dAbB7ZZn8pafE2QaaKgy1YM1C/hFrqG0cRl4BgjAeZa3slCRNgCs1HlgYV
TSPpm6nXLCc7VuFiJdjje2+X3vMuzJjjb/af8sV2I4T0yGXcjv6OkJ2jafTfasciZ1pTvXe2qu5F
H+1k53fOfGKcZZdPVtl9cQUx/fCoZOy0P7kcjau8uJ/kxC5c4rybthjsxHopGHxw/LLMwLOcDIJu
vn0a9Rvpog+FUQA/sPgup5Z7IUMbNcmsGOH2z3bBdNilrZGSq4MYv3CJk/eus+eTNzobamtWdcO7
EJgAHNfbtE1zMs3HRXHTmtsiK+ZdO07BBg75GBmTh2eGqwangp7rFyFeR/b1elu9FJq3aocuNLsS
xw/5qmNuI7RnuVYv96FpV0l87LY97JzSjzeMwvNdvSSIFlKSrG19QmnciTOec4a5Ikz19CoY5DJm
SUgpq4Mn8kEBgY7OxM9SimlM3HVL7Ly4YqYUjMm6oUVa6QUrjral0prhXZyT+JibTr8Dn5bQh8Ry
F/SNejIC7x2eTbZvW5mHhsqCS+3F8YEgRvxPdBaOJ7xzIKt9lTWXNN0gSWNRavjfG35shc9a3xLy
LUPHHK+18uqImMXyOsWpvhVeerTxbVqpr4eJ00ZDUtPXCfTMTWPvB7vcD7KPhJ3Ga2G3r8yyX7oO
+Fsz4mglTpQotdlAvxYM00b61EtjF8EGf/X77iGhjoaKUnvc3jmlqVddpxzcBwIFwxxOo+sTImbX
EFG0B6YLt8Ipdpoz7WDsEJicIMBDjLLSgoGBvwPJ1X+yqPTuoeFx2VurlCBIHFndrZLVIxQlj4Do
zmYenHXYNeR4JrTLjBx7RLc4TL8gHTfQnPhqt2AuTeeYohEtBcM+Sq1ex+jlf3qLfPJwETKFGF+E
Pp+zxL75NI8aE/ltZlFIJVh6NrT3e1lKZ19NJvJM3p61EhLamNZkrCiW8tB2RbUN2vRH6bPYSxkf
GFyOif68+Om+XljKNxXFsT7zAOYNAv2JBz7GvpsUJ41QGU6dkbVCpdXpAbrvgalbvBmbe0yUhPIe
lKDOEtvaNsuyTsERuMMMMMjtx33WSG29EO1+SyofA8ZIiq2uU/C4KEnvTcuQxsaqrSfmnGxe15l/
X8DJJy7fbJUKAk2DXrpbtGpfomdq0bs50IfCMojsw5irCgPA4eyoB7gWlyyH882vhi+v86t9p0R1
SHCcrlMSWYCrKDB0reXtXKP7FqeL2DDDMIn9i0nKJpxv0oxnvo+PKmN6w2grpeAyjUguHZveheFY
rBfTu1tSUapxHmnelDyOpZ7/dEHQ7X2ZInlsEmr9obcZ6s3mJjMyDayg7kRkvmVIudJxLycHD5/r
o92tqwJvMW7YDKvQysyJv9CWoAutaSJhp0H7oGfMY/uslpFK9J/FlL1pFWWeyvOtMaBAMK2RUDYC
r8POF+8JW6RHkw4k9JlPXbGv1BGTpHxtylILR7/XztZis8JoBj2scuy6bZA/I198mb34o+x1bWOr
JThRLYoV4gZ+MbX066Ct6Vd099zQE0PNUUct0dQefnd+a5bBP7W9cPaqZ8RtuB5DZxCn5n2zvIjy
ArMVpmTQNT87aIa7yVT6yZRJ8H0eW+2tKerpPdPrZWs34JPX5IGEXiXJFK5dup/lQbjpZU7NqzaY
9zktvwAZis3zJK2ReShLjBz4MgnHKgyM4GchwNQGQx15ppKYLyvqoawIECxQRVSU5yS0ECe7t0sf
DYE5utckg/NaeeLmEssd5iY51J4dD1E7+SBFsTC/dJPKdn5RtTdTa8+VoWff2Kuo3ZTUwErVdK5c
3sPGIlsmy0A2ZmQRk8V87mt0LbGXQboXFRxEEbGas7Cyw5ZLOxKKlDVm+ybNN01cge/L1blBrHkZ
x/4zdtoyQgjBidYuRO6MKZVEL+7RdUIdAv00J/pnx0Ah1YCdtsT4WYTGq5FvT2ovk7nqewteReA8
t3rbb5sS7aEpMuv4qwDp39JhXcRX/dypr6/u/Cn+1x8MFP/7j//5PyO81TODAHHaf6e0esmqRmmn
r7b7+r3a6j9/8q9uCdP7i2XjgPSYD981TRgf/qq4Mu2/6LbhuL+Gj+ju76gUmk/KCHdk4OApxsR8
11X9zS6hBfdsEsfS+eIYum/9m34Jskv+oMRzURfcFY4mpnT0lgwy/wRRsU0b+aQlxLHHcvfm13YP
pMCtJyQwvcsMWwFfw9fOCZOYc8BpqEBpa2SO5gKbXiaoFf4fd+e1HMe1pelX6ej75KQ3F32TPsvB
kwRuMkCAqPTeP/18SUnnUGppOjQd0XFmgqEQCJbJytp77WV+02ScxzHOoRFOWckXMd4UYLm0l7ED
M0VcvePkfVaH/pHubfwxCWuO4KmeMAFoKlq0TVJMAH3LJLkdso4sQYcrBNtPxp2emf65GmuuqeRo
uq0NAyW9ytDf9CwuL6Mwyk6pqjm5p1H48thRqSYjQxS1u9OUYqGTkb518zguKCdgFl5ZSv2qkbh+
xDWdXFy4LKwpW6Wm+sUdkd+gnhZ3HhKQ2828bvp7CrPq+49r6WMjj9GIpTj2EGpmSJeI292q8dNC
+++upvH82PYLwx6roFvemiPzrhgZBZRly2tNiE+3szEY9QmUxUJa103YrI8SH65mKOOUqL9/VRpM
XEVgvG6fC2JtC23fbjvh8JxNWS84apavfrYwJN52QYYKtej7Le/007UfysehlJvnVKvjZ2mRFgy6
caNfnA3wjkbIb7azCTzrwOAdcTf1quLgplWjhz8L5o1XvkRzTen2NvVyyNIRsYapqtovklzHKNLL
MVHOAEw0I9sVAoCBzilNsDBietj32jSjZIBbp/o5nsrkds5lRsNbp4wNtMql/9KUpvaSNaIR9pjf
3SbL1D9KzDS+TEymQmMDVpGTynmxZWLHZZUY1/aL7MjwKZtB3140HQZ6umaaDOdP6W8WHXlkcCXP
Im30y0JyB8RenW+MivGoNm4CKtBmeauKdfJu5rugmTjLz6oo5bfLMsbP85gro62v2OVeIX4gDSHi
ix3/0LSdfET4k8uSZuaZcUf9dbkO4tc2Sdan9Frqt+LEiLEzeYjKkPbzxLTbHmNR8Exj5yZCVPXq
WRLo55ayg9W2STGydlGbIVCxCnruWUs3PYEHIRtpencFKe+l9aK8JrupeZHEJObInW9hT511wBYM
BYw2FwcHGEPzrFuweEVsFc5aI11vy3y8vmwoVwfzbigvD+xNBCSR7966/AytIj8rmN/eFYgFHNa0
VmxpG9KA2uvqDpoCNUIfteM1xRqwR+LlXFgJqT/tMncueL2JdseDHtckQvKIKvlodLeJrAlemRYi
bYPuq4WwlkNRtJ4VeS0/diP5C9VVcsZCy3iP9RSf4HyZnD7LxDCl5GG+k4PbphX9uVhTWrWboBf+
XNCDd65FR+2VXLuxdUuxA9Zx7VGolNimUjxhQZAzd7Rl40rvqU8H4xZuY9Zg4Jqr71Yrs4TlhqUD
sMKtFrBXml6PTluuZ30bRMbwQIc6aKZ9RXPlPr0mXtZXiKTAX0WQYi/Ar5yTBYnwgphrUbhTw8sy
8D6a+rsh3eRXMCqDk05jmOqooafHbHtFcaSVbEXH1zC7z8hwy8cewGkdP2kpAw7ICzkkmLCCpICJ
M7IXziTcVt1rtTy1SuUtZSTXN9nybS2SMMPIPT1OzWaPluRO890kH630MuzNRQ9AR9Gcqiz1EGR9
hSdGB5q6svORwQ2H9GZsEDX3rytu9s04XeqmxqDHS2Mn09IoL/2kYGx0NIz+/vqtMUJpDIf6XkEN
pZ7RkYlWGOIivRjNbnArKP3YejPlMCM4j+T89P9VTBWYDNjXEXO6V+BCfmessLwNH4qvmXyJwRIW
L5LCnAy3tobBjgQ/KcYzQq+Rl8jHYFTH9yXrHweEEjn+/HJCFGTWDlOrHGk5v+6dPTm/T7WPhWw/
hSYhS2nvMFano5DU40uHtSimA8IgIwskC+4AqjdszGT4ouhx43Vr6xQaoBBLOSho4QgT5ocyQheV
2iiOkguPVOPovimqvUBzbxH3qbAwsmB7wSwDHtw9Kqnm9a1+p8lUJdLQv8mGAG9PvWwpc9dhOBed
/rmUyQ1j0lJLm05jsdF8QbaVcbdrpuqZ4cdi68oK9kRWPrZ5/kpP7k1JkNbWGMuYz7nGJEFQHht0
d5XU/NymryKP7tszEcSBfAMwcxxvVtofenXe76IxI3AzIIlK/11mqt5uCYPPHuoLA/JBZihfTYe8
uJloVO7KymZMH2yTGDDQzhWIwZxayWxAdo9AEWULIxRahgKGnt9iZfSXBKsYQTs0VAqmBQxhkTjR
D5oUsUi2ER2V8pJK35o0dYshfouF/NRU9PbI2BNtRb5I97b5WwppfknPhlyFS/mwXf2tOqrqt22U
wD7cr4x1Vopy83llwgNYAWguyyDZ6CbES7eetG0G85jKfDJDXkEDlnQc6hhqmYZSimGWKfccL8gK
X/ZLa5V3zNaZlq2XAVB3KmdnhhvfZB15lPG5FNMWbKYQzozHmYsYsnetjIdiROQfZ5zyMFa3iBOl
PYhy85tiPGKHI8MNNZVTPftT9tZ1zSktbyblscrOJkIq1deyP9NF81YNs+7yetOOBzM+sQqZQUbl
twxLs85EnDQYqo+EMr0WGrebD3p3P+7az5ZfKFkE1wQJBfNdGzQfZwmg0ZGUfS61r1fGYxo+AqgJ
W+XRiB9S5TQIElItvmS4uws1KFS1dwStFl+sTFyfSwb7I4UNQNImpgeMhtL2JQWiWLuD1DrJeosW
1mZ64O1d1BgC46qBvrq5ihxWuyg0jCLq50r6KsTe8l2IP8Y62uKPdviiN5EsfmvH49g+purnGcDV
FiYTol0J2AqaRhh9D4+V+FV5WqVbrKPtsY+gnBAxH83GXcqD2IcIIuADUor3a/E4iPNLLriI2NC0
Z5DDFDmYt+9WfhRUt6xdYFIFQ8Hs0NGXJnUJ5ex+4UfOJ0C9R1loT5kCgATJ1TR5lnOGuzDImfYv
mTdpLqebyoxNE0dHgexG81q2npU5NAyPZBPA8GVYDhOhagM+uR10THTm5FhrsTfIwAGKS12e8c/k
SD+J48c8fp7YQUIPGPDQTc9lG0pFOM8IQiDVUM8YZ6Gjjw4dk+DQxJK26grMHgyQ3Je8Y7yGXa/Z
HkT9e7JUrojkocnF1pRpyfVR627zK66w7YC8yOqoypXqlA4jTaii28kA7jBB7mtxcmhmz5geN1ot
Iko/RXK3oSBg4K0weukYlqhIXfkQKHpn0ShlfrWT43yWWYV+fZ/fFORj8wYcaq6+iPAod8x/itAF
aWFCN09DSX3ycDdxGm7MygrNNzAXNwVlZiwwcXyptjtgkV6f+vip2+r8AeK2VUN507EACqn05eS1
zQDup96o/xe8K0n5PUPoR11CDWZJ6PYZqmX+kVeHpgjeyxJt6aWOWbFZh++oyii4cDHbZW2ldcUk
pWIif9Opa4mFGmJmL1geWY5Gt/PE8LvxJ13RwrqSaMDKlhkY6zB+1bJ0xk1+mDikCvkLNnqXZkfr
doIuP/DKgF3WTTBR+5Dqm2FMu3AAP3JIZhE/aJgkaJhkGHNNGd/pjmVqsCl30bB9MYeHrpYPQJE7
e9uTtQRF8XnwB0u/GFL5nvbLg5nGxGJC9lq1bsJkHsSL0jOR3tza2NuONFUOoBZPeJ0Ai5viMCYx
sZd+CpVy9S2RbnfbBoX8Yewm1aVe0b6Vx22+JI1Q47AcGRY5zL7Lz0I5nnUUs9eXVXySm3c5Vxb0
Uc5DeX9dy+Pa7dpNMt9kDsVUa0aPeKhZ7J3kkWEJiKObogCYzAxo7xv0AGgBGY/D3vqtssjiDNEt
+NtT9TTwTRjDFWOllZB4tw39+5Yi/ifcruprmQwRW+0OEgZeayNjlWT9Is2z35c5mnVoGE56MOVV
2IgspHZgBGk8SMjEFJtiTwknYPZYMxWathhManNUcAtpP/TtswQ4wKifUEgUQe+nFifyTwX9n3A7
JYrzn1hqJjwk1CqYV0sGKAfxP6kJbHRwik6DTZEZ8xdrQjNPawp4h+ML+SYIKilHkasCEj3314bc
Cd4xuYboXxs1/4Uw97e6KP8dAdCfNSv+X1K2sgzNkHe9tb/mvD18r/LXfPzNC/Z/uelrvY54sv/b
3Vi9v9Y/t2f+8XK/tWfUTzARoXHLxm/yVb+1Z5RPP8in+i/Etp/aM7KGGBaerZaoaYap0zf5R3eG
f4Ifx0qTaczopqT/LTELlCN+twAFWVINWHequC/Mn1inJEIQUqZMOWdRegRpd0EbPySjxvvGNs/y
Yf+rejEvOiAGe/J7xwjXg/SATKZ0E9+ll8mPveqMcnvIEemjKHlDyDvITuf2h+yUvxYRkEXFsjk0
m0gNmD56V3fxdUfyYyd3IYp5+mGKUMcMIYDw8+LKQePm9/FBxvhwOSbO6rRhewTP7eB0eKSjGgkh
B6yLzHzYRTTvfTFQD22QB5m7eoJfh/qhebgeFBck1KUP0sUez0DfosZvfNiyl+tlqm3JV9whVF3h
vNs2pLZ5ys9G2F7kg3FDh/+ynoHUR6q7HYpLGk1h45PmBoWPzFRIOnao7+Jb4VI85AfrUp/LsD3g
kuilDnlUBMbeE85awNgVtoENZr88JzdUNkACdZSlnuJbGgj28g1rxQi7FC/jZRW/t79HXu/G/mNq
W44U6G7qyV78oTvcV78J9R+XoXpSyCu4bYBWUqjaddT7nngbn5YDaW+ATILT88nGoHITf/bbaPOU
oDuCLQu6UH/ujlgc+Iqju8ohPzHH9o0gj6Rgvq3CiWfN9+Vd4m+BdTemdh9haHk3u4aTBySyqp0H
6HM5wJjdyUmd2M4OySE7mL7yIR3y2/xdfrNehrDmOnq3s8dH5+oA5LQNZ/K0Q3/C0/ymjlQ/ticv
D5pQ9Es3CceTcRffMEp1mTD4oqs4ld26+k12L57K9+0zuRjJx5WOg2y3k9NdRLfztItysc59lD80
T5XXRsuH6A+OFhluyYukt8lxCigpA2aK3uBJXu5nZ/WsuUUQY7oygoS00wfj1oio2Ljb8BwcYAX5
bXVIXZTZg9QVv6hhc0Ar6Qu6zy7MGi7W9Ia3lJ85h0P1vjwq0RhykK3MtS/qvXTLSgxiL/ULr2Wf
iPzufTwWT9Jt+o39wyOzO/yhgpSz5qAGgp/e5A9UEyf5UJwYaBzN++xssAO6UxahX3hQj/0vTfK/
5Jkrxu/7sP/c6n/ov871CHitbqXz6swedi+LP7iNi7NWiHyp3XANnfvxAeLVN9iVRdREm4uko7c6
gys8KpFiA0B6peHmFI5oUxD7syc7opPbn1M39Ud7duiiebvob8g4IWKH+XkIJ2Wws7fUw7bcYSjr
tg5MUd/waaDwfSus8uGoXg9lAHaEPxitO9DkgiWs77Qjhk8e5IrgGqRB+r1sQRQdtN7pv2/fyqcp
HI54bDwxu4K1FKw3TQhh06EjOh3vBcdwhM/g3/ndEMbPia9HxVGNwFi59ZP5fD0D3Llc05PJWjrr
NyzICLLf43av3SPc508H41wa4TWaDtcTkIVL7Pe+eqMFSn1r8ujYvjqZLZ2XQHMklvey7wd/cuAg
8vsPWsPO63Nhv2Gm6s3sBYoGt/cg+7iK/f6R8Xy4Pu7+2NjBFNNZ7dLllbw+0g7zKQunAPTS2by0
4YBJK/N9nLdscC0eNaaT+pVqr6HFehSO1y+sOLdxXsGzR6mzOTjtcnHvxPATaGRHPoMQPG3+5I4e
/lzeeLRuC0fjb/ll8wff9EywFnYRWCwHOZADBvdu6mJr7RVe5aA2Fwk362F/3+K8frve6FcbBb0r
bwnxwE88tkDUhsAyAlI8b3HB1Tiy213oXrmMA73OnR3VkY65JzqKnfq5j2yx3WE6O3LU9B71lT3a
H1dOBMbZXmsvbhVpLv69QE6ijEe1oXjfhhl+UcYzbTWWX/q149Uh7UUCJ5DAMoYm6+Fg5cb3RsRk
1ZYDhD95keTQPIF/c346+P8sY1PF39cN/9xHf5B8nY00RxjDFM+tp583jjIq1UCwB7cNAcQKfCeA
S/zONR0+AbdydIxTwjcBbJebM/NbwX3A7cgfPY0fU+7G59aGseiV9nvlVA49LxsEXzBxJw23CYrD
GlIhsw0Hf/L3LUuB5S7uixmQz/oczfgGZ/7V6zkVETT2i9nel81+SPIPLhW903O4TjxbDyS/i8xD
TKDqfJNQHnsFW1h8GQ9FtL9gH+qsMdEBluu3/JQQNFsPdpE3eh0GOwGmxLbp7L9iBb3u67kPEfnn
7xgzRfk9MnVRiyuhxZKQeZssmp2FD7u/eOtJUcZiGdxfPggzcxfhIIJB4ppu4cJx8LKIZ53xh3AM
u/0MX8iWWT46H4aldeGmcYhDrWfl6pz9i1+/Zo+8PvcVYKETe7onBoNPk96TXKCk/NEdsooDr8ft
Zk0Jt8UTAoFeyyWtH3wtTuOyAb/tos8PgJeSp/7YsnbUYHNxynIKV3D0qOR7xvGO2Alwha/TYpla
Pha6EhbKsmMGzCvIVVjoruhN7srGQXCab2b/t/2eAeDmy7z6iDCGKFxxMGos5NnGLJfdyKaL0F3y
96UMrpLnSW7Nm1R8hhL33JNkF27s0hbl4+yp0uCPxzUkEvDtrawWbhCPEOx96QEd5OZV0fbVPM+H
ldvRc9Um3z35RBAHzSmJ+gNTfG64HqBRzjdtuGsI64oFa3pXvwsKr3Me8PDlMzDztyvng06FbXG5
CVEBMOKPe0HrhYtG5PDHTR64+Jz/RM4BkYwGK5eNBcvlhPJxCPRQDwdOZShpnhUKR2LQUbidwz4E
uuHv76WS5e175OpmHoAH3kbiqJi50MxpAtSOhYi2Ie8mewY7b18S1YnYFBb7Sia6iCyxhOARe11A
48Ml73AYoDm9t33dvibRXqW6CT7VddiDOOWoywKojMQuAE4FK0/kVG6/4S4RdT7KQPwmCeZQYBfv
KzW9mIF8mHy0UP0QYNrRivowCfbtMPAQnDtthQg8efiaugmpLiHaEcIkGt5UwrB12mMVdHluqcyS
3j8qGAa34o7SQ+Et4KcTAnVn9bijAVvqznya79QLMY3vunSlc+nu97vhYlQnD0l/XV7Nzt2Zb0Th
MCFH8umf2RCk9/vhpDxm5fPXRAQzmPle5gv9fmKJyaIEKRiN7ISYWKRwVRMHBfuCNFoMzLP2prN9
xbs1MDlimFm6zasQ1IS1mueMXv15ZjuWpAELgWcmBpssaRzoeGfLNnyZb6qIyF8d0rYwdiu38S0+
J1ZoBALTs1xQPbxuwU0efG6sKx6UH7FN/LHCF18iYu0nz75bV0fawxCsxoCd6ijknyBc+QjdqddY
JAJRE/lcZ7Jjl+a+J/m408087cepx6VMp4TcYrJpTtj5ffJeX/Zb3R40LrTgNhA9+XeQEaTkZpA9
xqTYzU0ZtCQqiasQn6jCj5t+hrh8t35fwj1RGMhsUtKVLiRysNXjAEWKwLpYUKmOVCVewT4GyHxg
AJ35uMG49YFB0CE/XA91UKwngefdIIB27s/9d2ZCNt2XgImPQxKEr90TA6sgDbkWnz6Qg1qWzwKz
E3cOgH/bKc7wAK1tJPvIuhs/DTcyKJJb8pyMkiK1SwfoK7dFcgXqE9q1+x8f7u274FypGSwH2hh5
C3IgbuWv5/GynEC7+KY7YOJuBQOJ2sLkw+55ednDZtqLIyV2rEsTIjXhtaTsuSNGzVG7xI+0rAd+
EB+Mp1Z/oreun0jEvASVIhslCEoJLdAVhyrATrktsC48/XEimETDMY7qJ+4vC4X2xs1IFVId5dtZ
sM3GTp/USCaDU17Ud0gCt2nA7eGx2QPI4Uh/Tr9jm3jUb2keeYVPazHN7SsDZ+d6x3jU68Iy4Igk
zdzzUGmzNe8aCF7L5yzJFOlZ8+m5SAdQrAM6y34bwpxMCi8HGx0jp7dvyU1fq1d44MPq5af0dK2p
a0ZfCWa/8Ujzwr54VVtwvHYaWS8a5gA87av8gKgCvU2fH+AuBDM53/71CnvRRxoGaIeVTGfJraO9
DrN+fG8WL4g+2au6HIUX0lMWoNCf4rB3gV4/0sqVoxQQRJD4tVO52bPEenhb+BLjt9md/cV7BSBO
UOhsE4EFvF4p8xzDA4xq66yu3gVv6Q38bXX3NBTtNlv9kTUisMZbIIdWmrlNzUV5KbpWIPv4r/Lb
VWAG9EGX3htaZ63tGRGaR/mtjNKo85ILsgjLx+rDQubt9uwWjhgkQK/lHaB02TLbFs2U/SpsCzmx
ULiTfbxJ/P0yBvLkDNT0e3FfYI0QqH7N4bandSRBhLWYNd2EFKJnw2O1E9avfuZBhmM/4OLpSzym
ITZw5vDFsXad18GBUexw8c6+aRrevSHt3pNuNPBJtvfFvR025+kjC/Z8dr9dewky2JTQvMnKEY26
wheBGKXb0wEOpA31hzOPNNrh/wQgmRudEZDIzikEEAbg/zO3bOBcNIj/2C6RSe9ZnXDMHA41itGK
YOdiNMr5Zu6fg5tOGRpUHiQEf3Q3LgSqAUF+TwfxDCbVzTzTbx/hlfpWVARL0HH5qNgF+yM5fp3l
RuMDqKF1YB09QmXjKGiJfv3nzc/JPTrH5OxliBGYYUO1wUEa7P0XUMN7GPb2u0wJQFAmLThNcPs+
QLz6gt/wRpk3c7aQuNg8gQsmkfKTSDyklyzac2wTspAv21QgqgunjUQs8ZrvlNqcMHu5iDXJL13K
vyxjUYP7046VYu2drJ86Vsyj03KtG+lMkkqmWW4OwjEB57r3Tp7i4aC9cobAnqMA4AswyKwYdNIL
onNETMuJgKpjcdRp9p7mQuEIi9s931oieL50OBICHP0peklkpvZ2Ez/F5/jcnaybLpK9KcLpiQ4H
rGVOC3pMJNXzQaNn1H8uHleP8XgUk+/Njk7ERlxmb9SE5QGuqT8dsWnmPwRA90PjPBz1aI+Io28+
4HXDsUWT+8vyZbFvDQ4heEZPIHJu+nP20H/fjwHpcT/fkOJxc08LGfxxBPR3xnGx3yY2NwpLP0IV
bH/+iHuc57TDJoLooIXorELF5+hICcEQmpzMTQDtk2fu54rpgqMkGkqueUARnsSX/pELe2CPm1Dt
eUcOmnA/UjYKy5kUlfd36Jw4qw8qnDoDLDfp2n4oAYfyZ5cwwWP2HC2+W/w9u9FoNJA12/JnOCgc
yHv7TvZgEBDI9hvBWRoIge4zp/vxcRKST5gfhCm+ESaSnsrpzOzwUCl3vc52t2taWRMRfWD6xJGJ
nAv8q2CkQdT7+gMfnTAAMsCbPgt3GxtN8RZPOaSU+oBggynkYA5W4qXisTmos1I/I1cyg4X8p/P3
PBJzQjLEPcemWuAzMC5wtOHGum3O4pfsrsQdVCTVy84z23sPIkiCXB0HuQQ2Cka9IEhduHasSdhA
bkepdQT+4z8hvOqMEZhJwvRqF3cLdMBDtweQcC9tKa7Zs6BKKQEJMN58s6eII/nPnuIpEPl9xpvN
ofAgCTp7Yrhw46COODWxpCFq7CkdSg97J4ekrlFOe1FisB9h6hCliGMntDsu19vZXYhJe8sBCwMi
VUE++19Uy9pf7dY/qBWXeaPlRWIa5/i7dKMeUMKgDbHne0/i/fag57Z8BgPl7omsSWjcU0vJr25R
L6fLPDxrUfqg3dZHump321tx4vcfqLj6SsgZ75kHfE795Camf7xnD/EtzIQHBmVHKVAO20dNfxPn
Ymfz4NnxNaeRTmI4nCigSWMojaOJlJgizu/C9aYg19Bvu6PxtB3o77l9xKHp5YeaJZKeSmDFjnV+
5nAk9LviJSfgbZ7HzDSSb+Xn4VCeOIVIaMFw08MdaXK2tCb0sI+sO/Pqzm8TQhBR66vH9mjdFBHx
nShO+5zOm3IjX/qjEVF6e3uBnwVW+OMr+B8b6/wOSvuvgZ21DF1FGvynpei+Dq//9r1C22a9vJbf
/+PfXaRZa1THH1/z732Slq+/H9H8+vxfRzSK9MlkBGdZ4F4x89H/iaDd/0VHfQz3NmUHwtIK+lWz
UDE+ob5raMynNaZH6Hb+Y0Sz/5PCJZrM88DR8oJ/S7Pw9yNCg+GMpu4YWlM0ZKyMzD+0nTAl2WpB
K+q7a/mRqU+L2OGN3LsopDtLUXl1x6gd/zSjIKTQ5KgYrP505/6s5fX7Pfyfr+APDWTAgrlidVxB
i3BhAYu4x0W6RrN3Pq+Rhsa12d6l40upD86gSwCA3v/+Ev5LrfzfjR3/O/PLf8GFLrGCcHVm1f31
bPL4CkAgzX9e3/982i8L3DA/GabBnFn+xVpH1n6DiPMvKnY2KhhwUxI1dXeo/W2ByyxwXTEslDmx
FLNk1mVfj0PyH//+Y7/oSOmjLC6yMC3zby3wPwgc/9JQ3X3E/nBGxKhhznW/xsG1mM898ElbFHoE
D6fiWz4VwVWmy6nuox+c4FIjQpED4k15qPMHePn0oqW7+Yp2RzbpFB5i/IouC1OHQqavYqJ9hvQR
Ei0FJnpzKR+XAgA0P3hKX33Nddm3rLth6hGvME+G1AU52OpNHZ+kfFPttrjdhnbHMmQ4JeY3s1Ah
lQ+92lRXcDn3spa8LzpkY80Y+V3/lGfVW1sq0dWSMvQIsvrEbb3oUn8CcA4I2ux2L3YkHDsQNFfF
OGajsNgbujtudtWR8WVXSdbOPCkKzxp2Gftr/13omnurmIMYRSSzyeFHNelxnocv05X0FGZzm7wb
QGOFSqTvJhoPG6JLQ/Y1Tj5G0BRbZX6dEw27PAg7KVInitZ46ji9avFAZVQ/dar8rmXA5JAav5PE
zUOFCMWtPnvMSxMZFChDByxPboDkC15/LUj7KuZn5jq8SAg3RulQS94qz5/LRrtshgIUTdear8YK
JHwpsykYyq57mbLUmeRlRdK760iA0xq6so7giRNfdbBqiymj/NUlgQzNl1R8g667zVJ7QX6AB0r9
Y5nPuBZAR0wx+TiOWIF/X+O0eSoFOX3SESMJpVo8FdgBwAdeJ2za41/sRf7WKfrfCUH/usHl/2jp
cfsqFKnwlqSvQt+PfxJjePavMcb6hK7e7ouBTPnuTsEh8QvOwbA+EcZMWZd+ZZP8dIjizIH8tWEh
9qLwlD0w/RZj5E+cq8BiDIlzFIjG34sxwCJ+Btr8NrThUP591Yi4T5M12DmEUDfTINZRiq+ElIa9
vHUvFvAnG7ZighbeXIbIL+JQrWS4nq8p2bpcyE3E9HRDU9FMXw3Y+4dOXK6fNbXWDtet+IoP3ssy
tj34LoO2dlU+6t3EdjI7ROvIf3GMLFfMi1D4AT9PRQ2RNihy65AkhXGfKHD93NpCTr/uzRshHudT
YQ35Zy3P1a+o/Ku1O62YaU5c/Lmtihe4HqZjbsgU9HET+6oMuFFTtAdJe4UM0TmTtNICTnvmBa3q
IOCD5hG6bmd0sutzFSdrWDcxkhSAmDGFrrhKJEiY4iAL96alVfyQ4Gkm2JN0vZ6wLNVfrmRLh2u+
GV7TGi1KB6Cp0G4qTwM+ule3UooUJfC4/q5kah1munINa8Hojs1aoYeDa5Pfbfr1MYa+9NkYJB2B
Fsw95TzvDoIlSWF1TZW7tl4Vj7Ju84siHw+JBExNMlZCvCXyYx5fexi7uuToRmU96J2JvkI8QFqR
gc2hO2pdL/MVbiDyGVMUazFV69yMbz0S5hBJWVsFio5ia8siYNmWm3nAEFv3NAvFXFWthswdliI7
T03VnCFPANuNuyqMU00s0D0YRD/RAZYrXV2d1QHtuyYTs4tudtOXMUVKrxZi417PEusG1yfhVF3r
6WmF63boao0xWgIpsCzL4mZr6vxiQRl00Nyv4aLLFaoF0gQlcIhRhL4yz57rJDmj2YF2TzbRpdeF
wcXco0ZbF7NE1dwk4ny7YYKbZKsIwUdEVAJur7koREN4RT0KJp/nScm+XZOuOWvpdGeWDZNWgIMg
2FLzxoBoavfZwDxo4OtS5JTCY+2/ayWmnaOKm4WRyPP/RRXy/2f8JKD8dXJ2eoXh/lr8SeDkab8E
TlP8BDVO1jXogD/i3M+B01IQav2N2LfLov+WnIk4HxqguWQqGeRMd87db4FT/KQZho7T9L4lZOTO
/1Zypu/J/T919P+RnP3R5wjpNSWf2lYIUGbHkaFv4IdAkajyNKoaei5IjT9XkDrVVXpeKF/ssZxP
7dJE2sTxHucl4HilfkZ98tiXy7NeX7+u9BrH/GDKL8mKXlo23skdFK9JKj/ickPCb/2abPPjIGUV
6h+IZYiwD9Sh0Z1rD0WjV5JLHV+jBYnDussS3xqsywgwEn2KPCgaIKSJgcVRs2IQKKyvapKhaV4T
QCCvbQ0ScdJIHC4+rAx0d52e4ml9KQYphKq+2Zv0KPe6hUZATP/fFEN90PZNiDrAdH+Vuq+oHLwt
g/q8iun30Uo4HsYW9oX8BfpKOMJZRLfyGzIyC+x/TOziBSP60bhBJdvtQS/VTQJdmKvoTR2dBcRo
dtVXZOpe60J6vCLS5UIg/94r831Rx4B1aq9KEBMRrDtEskYX9R88lsv6vFpMTdIECvK1oqsjJ7q/
ttNFBM6MxAgTjjS9vjemKAIX3VyA1UEL5dYWBI6xbWPM3NJbKwYb0aTB7qR7DSkhRyvmH5j5O3Or
GfXqF0vIpUjPlUAQjeQJC2jMsq3nLtZmL5YZSRvdpUpF01saeM0bGHhvXVcQYPoQwqcn/ROHR2Mb
Zh83nYnWMQ5/QQsHL0jHdDkl6G2HbZ8H4oTtyGqN08127bT3ZZcRz5S3ZGnNsE9WvNsWRQgxX2L6
NNFRbsRbVJwFp5EH9ICKK93tta28zCjo18RyG6q5ybE75PpHgmDIhIbN5X+2GP0XzAR1DRb87syA
hxgAd0UzCSd/HdQudfdRF/mvaNifY9ufvtCvTRbd+GRZQF2xJybnw8Dst/wQLv4nbM2wevtRSv7o
pPwa5gTZ5EnAYyE2izpOzzuG/9c4J8jWJxjK/5u589iNHNvW9Ksc9LhZoDdA9wWaDIYPRcibCSGT
oveeT98flXluSaosCXVHZ5JOGUFyc5tlfkNtZDb9w9/jHwWIH/1n5qLP2zepoHcJSOFDfwwTE9Of
eatlcNtux4quan03fWvc9GEj/eslPvUvGklpKmniEgvz2n/s7mBSAb6iLYUs+LvX8ZuCDVHzuy37
L1f6XDFKkKqMLXQgbnPan0C+vv72T87fv74efDKvUaT8Jc3loneNGNQ1IbSRDN9S2YeQczbdeks8
H87CnznX37Z65HlE/jx6/nqhOaZ/dyFVGnCvl4fgNlOxBHLTCWRBRX3pKVhukDPYattmW+zA1NJS
aze00s4Ud0SjbGEuoeQs8mVqwWxyv3n8347uu8eff/7urpJo8PUpGYPbylxPNPvWy/yH5bbgAYD7
PaI3/jAQlErfjfo8A78ajHkGv7ssWsiyWhpcVtwCsrwaNtM+imzhtr7udtLWs+sTpRMOtmy7Na7+
B4+MiDzugzL8fYpCH68tlEJEot4Et9Izh6xZ2flD7rT3uK+pVxWKcccYcpyr0Yh5+vrKHyGrP2fA
+wt/WpaWDEVflOapNrpoUEnQXm6e8/XXF/lMwnhb/O+v8mll1koXGCq/3OooYmHkcU+uIKVQb+cL
Yps76xXgT658s0wVKmh/eaVY0KAcIGu49b3d17tX2oV5hOSfFdyqSDVlNbxaf5zc3kRFtsCjCUKU
AnDS0M9TDdmwEfMEkYJVWunNzpAENNhDoie/Q5MAfdb8gDLWGdljvIgH4zJCXVvIzBsKOfTKvZQm
ujSsMll4zUcjWBu5QR+vE8LloCDNl9W30whFDrFef/HN6M6r9PPEff+Un7aLTAqMcRDl4Ja+7LE5
+YfhArT8GUKlN+OTdK/Y+TdI57cN6Ksrfto3sgh+cidPwa1yqZoOeuOCrbpI8dnk2JTw7kz5uzf5
3TN+2hO8EU45KunBbQlSuoQSQSWvBXmX7FGDrB3RcrvTjNJLXcp8VBAJCX0A004Xr5GunPl+gMkS
IGXJir/HR2Eh7365Vf3tdvq7DQSWkUmlhZ0b4sfHRYzsIuqbDfdY7aeddUbL7+HrN63/7hA1pbkl
gqQIVeV5vr+bzyMS4YpaheEtZQW64OiKHeKL/KJ6odk8d6AF97nH1QwQ9rQLFuOxuUX8EWzSQ7PD
VKwxQWqPJ/mSkijYhvHWp5MJ0RJgpgHYV7pEqXgtom73I3KsexqkL5W6iCX3XFyUp/YlPsFKsPFt
ozmM1oZ/epzhGl8/ofK7vf/9E36ay0lQ4jaEN8ot6Q5wQ+xFjjPwksJsQr8bhN2FCFdiG1yawJzK
EewJ2BdoF+oT+BEneIBdzO/lJa1EQKHfYpN/d2C+v71Pr5gIfMpUyQtux1UEOhJ3mPomhtsBYD5f
oOZuNqthK23FfbBVTta+0L4ZH+136+D9DXxaBxiz9iIC6+EtUPA9jMZ7kL3r3Kl2/Sl2row1tfHd
DMW4rbZoCAFcxWl9WzoNKAl6sbvhPHs6PT4P58lMpaBffdeC4FDuzZTRQuszOuS38kW960Hd0HZv
v1nG8u82ZDyCEZu2VOKaufHyfgIHqGcLgxyEtyCugaJXsJRW1rMGNiJbRvSE2ZPxPrqc3PYYvtDs
Al/++vUM++3eZc6uniL3oHIrH29BDnxhNPWIev2NfCP/EC7UF518ZotuLgxOFUAweIL0mweXPib5
P8/Z91f9FFwgYhZrSpaGt9GyOGprwT7RuFgF2xna8M0DfnepT7FEVRiF5QlcKj7LAJkc2BFwedgg
ywLlwcvdry8n/3ZGvhvPTxFEqVh5bORZeAuSAI4ZIOUzD0D9sB8WbEhnw5PgjvfiBomUBcCITX2J
svIivP36LuZKzV/OwPfj+ynCMMY0mYyUh2ZRrnoIUNMqeQqOwZN15m81QCjFoYMjdPDORPbO1ddX
/4SY+vV2ke1Du5ncjvL8xzmFAtIgpR5jMCNdURc7wnDeJaB8BEA8xWt/XwIFBFML5wmSRbMAgy/6
30wx+t+/GwOdRiOKUxh4a5/62GNr+UWuMgZ3mycKGPbd5eHpZhmelUDdmXE15J3cftocngx7V4Mi
BsTvuLLtbleotdinjQr+6TjzjtJtat/pq4caWG26umIPCZYXbuys98ECyFvK921OIIZmDNTTjb8E
zA5ShFPYWe6A1cFQBNN2oGpk1/bD+cFY7vLVw3lsHyc+q9lLA8aOCrDvHP3w/bA8HDvYNzXwTKCM
Dgy404/l6f7i2R2PFGxld1qG9uEIcRfEUm7vuoW+PR5U9+EqALfzCh7VPtw8LEr76oZykf0MJMg5
HhAO3qT2OrevEpvrz6xE+27pbRC9eRsA4M9guPhWupdskz+OD3AJ7fN8kdqXZ6P9cniYeITFTli4
F0cgPfsEhI+2WSzPtzegM+0Dz/MCIHV5vX4BdM3NAR2319ct6MKXO8+9eYBQAIzrBNCNnfYy5s+5
c2Qs59kx7J54H2g/ARaj1gYYa6PZ54dL0OOHTWNfrQb7YVw97JyXAYDYYfOAGcEbpK5ZcJZb3Hm9
Oj6QqRFzWQ7g2hXqIcv40NgXmIQ640nnW5A3X7Dulnx/Y4P6aoBx8YdnV3PdlWk7w1ZxnEt3ewYk
erU5LQf7fn3NrSrOqnM24HIhZTBv97dnl7vEObNP+4npvF9vLQfU88Ld7rfuxd60t9birrR3kN0u
Kxf0156LwH3jXXpMr9dHEzgfEekME13do9PMjDv5brM1bbb3Q2ufZba7nukOuCQ7rXN2KdtrN7Bf
pqXGgCrb52ABylbYKltbXj7aZ9c0Oq98+yEAx60zcO4FvxX21p/fXWTfgMpdoAkDUr+w9z8Mx90W
K2/nbiVnvrMfubNciEw2cIHHsz0X4j6BdR2O4cJ9dRfb1Y850HHPXsBBbnElsa/Z0KCTnNzMXf2Y
nGhduod2ez46hw6yDQBI6H7r2F4foEY58vaG1Q0tgCl71S2gCuElv7i+ORw1+26NACwwLRMuhAtT
x7BvDrtz7jxeEJG5QGxBvO5a93gTL8C2vir25d0LM3leRob9mi7c9fWN4562IxPwbHXP8KX26836
rrcZ3XERnT3uZ6Dt2b3v3M/Yu63bnI+gjkHpAWhFSciOdp49I2p5FRkAW3+5ZrCLbQAElW+dv2+m
+8zsKW7o2r3m7hp36zmX53dPvb2byQgML3D8mVRbba5uoBMQiZoM4Tkw12sgc+virNpmzrb+JotU
5130c9Zhvtvf5oPvXfQrC9jbqCX7G1739p2wu5sWT4eaWXPDm2LBwg4+zIShmgn/dAUAOd08UzYo
N7emvZ9j1w5EveJc/s+iQjTNSHFlia7BpxO3iDxJE4QqpHKQbUTM7yANFRv0rpPLCDoAuPGjvkYV
JnMh4DLhvj59pPnr/zIu7y7/6QS2Ags7yayeY0L5/CE/GzaAhu1V6Cpn3lo/6stiGx/Lb97G/KWf
Lwp7XtZEBaCK+vmZUZAPOxNhy9u6Cgs30LyTJYO+EKTyMcO9Frk7JNf9oTK+q/L9bhZYFCz1OZ/X
EBn5OAvS1Jx12bhw704b8dV8Ve/7O/mOjKQ4GCfh6hfC8h8BE/5fWzfVYxI+Zv+y2+rHY/uv/PVf
l81jE9ZN+Fx/lL/8j1TDnCfN3xec7cegegyz95Xm+QM/C8sarTBZlgxKDKingt9j3f0EHvATjLUx
I9boVek/i8e/CsuyDvAATBTpsGiBTRB5jb/qyggsADYAtSeRIvNJGmL/9X8+JNmAID/8/V9Zi5Zy
mDX1//1f0seM0VCABqoS6TZyn4ZE8v0ppdAETaE5gT2hHpjtMorS1zyN0FUWTWOfCjrcsygxVkrX
TcjreOkLpl/g9qOBcDWwpgcZp9SlOHqUO5Ve3bwbxdPP5fD+5tSPCfvPm5PfAI4ANnTssj9OVq3I
egFYPRyTYmoBWUWttbWQvBqwqG1h3g+h9yioZUe/uOlSBx1dBOiKkJNA9GCvI3j5oKGxdzLL4kkP
LdTeKVldeuOEWm9c9OqNlI6iI/iqcK/gihji9KBJBnLJKpaLg1UYN7Kvtk5tdMJqNJpQRHhRqCw7
0nXEyBvfs5DdU4zLccJqovai3qn1OMSbFsVTFVWi/KAJTaA6lWF0PxKzaFQc8NSKqEzvx1dJQY8K
8bV0QOXFGvWHsWos1KNFLIu+Hsg3pNqf283PgUTgQ8dJjQtwCnwcSLNB2lxA7nNRGq0rATKTe0Qk
B5T2exBVjeAduvRFKqRVl3QA0B6yFKmg4ALfBJTW/WVuXHpQEo1lWCC2h8lLmbRo56KSxz+HNbFn
HC5MqcZSzFyrWCh8ffsfI/Nfdw/STwMfSEt5bs28P7lmI63cj2ruPu7Chd/UcFljPFC+vsrHLfnn
VXQdmSKFJotkvk3Gd+cjZhlhkKJ2szDGDDENvMhw6Thv031ipA8TLtp2Uoa58/VF5Y/pJldlKsDJ
FjUeT9R0Zd6v313VV6o6KvQG+H5Wpmi2p+K+T8dZ/TIUh0dNjpQfLGEq6Zbk5+dqykaCrLUYPBd5
mu61cMz3iaLK6HaIKEChICvsxUiOcFKQ4utgTJQFJp/xatBHDWaP6avfTa2PqePPB2Bvo2FmzieK
+ekB2FYmbfTjaoGGLZLZSo/YRdwFzjRRVZMjPV9WrQIjtsO3WxfbBC8dqsaCWBhOLpn4BdUBNGMh
SNwBEQiE/Ip6PSlCvEh7DWJDUm01vT5Pk6Zz0jKPFqmsGQcpF/pjb1ioNBTiRTON2REZ/2zRIk35
zQN+DA94Pk0UJXZuQwFNSlvlU2qsdYLCbSNrGHVqtZYrRExDs0MKWH2VZFo5xvRde+wvux5XlFWJ
Qg9dT8MUP013TBZzBGS5YlFV+EijNjm2PUVwAVhQrXxTgPhUWvn5fFT4MbE3TSAZn8uueRyLOGoB
/6Rk6iSN1ixRoTJQi0SSHWMwyF0jRtH5CcABfpyLcPimovS2iX/YmzSRg4wOLx6OJP+f96bWEypk
a/0SbxfLx6grhaePO+0mMbBI9moN8hE+mm6bVYbdlqXl5ErJToOBglO3VecgrGpsRNxY0A9rlpbS
XE1dPLoqgCdHAB21kAMVIFOMK7WSouibmQFiFZmuLKy6JItMRO0qHc5VM+pwi5KEU5rFmM3rmub2
neVf1JEwm3+08Ja9InYRIEfVFyMZVxuwULebxsyvJZRgQbuzCHqNriPtqM0AAu0mDJBIlPICbpPB
qxtizEneNpB/FF99qS1OKPCc48WBkmvzX38LcfoP7Pp/TaBwxqJq6/ch1/z/f4ZcCpJWTGak8yAk
KBoK4/8OuRRA47qF2hVFYFr9usna+jdkSftDB0bOZBRn2oQxdw/+DVl6k8hSRT5FTCaJ1F0/hVhf
hVyft3xifq6riuwnkgw7Yg4I32/5uYUNTO2FUFnxWqeZb/WlhNww7r74hSXtZaV13bmAz9PeKlTv
qedUQh9blaqnIdLRUTSqWl4bqYrTuzT0VKcFs3nMNb24Q6AbjcOylYzZ7rgpKsfAECxbZjKg8eXX
J9en45KnMER67DOJZC6Z6Z/2feqkfS5WAmaX0giTO6ygDteR5mBUAw7T8N06hXYWtff//LKKCOuA
XxTgEJ8GzxoKDVCnJTmjTxqPrxKPBnAyPU7DtC267tBXev3NEfApRn571PfXlD++sGHoBaVo5muK
cDGxBUMvy6NRVMrfdKg+FfhpszKojKYq08dmin7eC8UKLWihiEBCErNz4OXIiQMswmkT5+9OuGrw
n9qlwWhA3m1LVDYFERulqYXOPoS+vhOEXFubmtij8BvLGr3igAIzbOgWCncuS4+ilqLVPCiE07aX
WPmpUGqAm6A842Tx9Zt6W2bvkty3p5GIaADvmixC4H4fx01qM1XO8oiaT4SXDfYiUJyc3hPbhaVI
0uDitojYsZe1xuBiRFxhU5mW0501FUa46nsNdaO+kw6el009wIp2YLf1y+5HoI6smHjUkYoWDFzZ
8VHEF8OWkkLAY/rtEeX5aVGmjTdNXHg5YvwJw2Ei7I4KwzxK/Txelt9PMzcDlnmmAGRO3oa2nkc5
nMe7jDFntWFm8Bp6oUeOQzQ9OKiq6Yv4VSgJNdwgVX+MUQ6mbGLryLcano/A6YZ2QAq5zTHwnqbh
VR0Kv3cCLiJB1FCJJqfGUl7jIpwEGiYSDIpGFpBc6GRPLZ1C6bxhMWi9Gu3roBr48nTI8MipqyHB
XzrS0W1SFbCFiE7ivkJxPeC9jkrjLWJZwsEZ0Nq29KPBjaRM7rZ9FnnYjkyD5kLGkOlBlulwm2kG
5jexLKecnH57kVTtdIE1jnYFRSRAak4yyvok+hbov8ZL0gvisHyDcv3YLbWp7qcXv09qyZWFXHj2
E7CW5wPISt/WeiFErgMjeowG88l3Ah27eoeCgOevdIRZKfiqURU7Y6OmBo0/jKGdtq0kynt+jeaF
BrrcTv0wxvFOBHldhwNGMTW+cq4WkD3ZYd3lM9fFwMqxF7T+SvbGaiuLYZqu+BQTBAlPeXLKJgWO
TYZWX5K1+YNTe778GniD1dvsxMqPPNQ0lDEiWSH6jLv2ERhYf1NIeY+aTch7TvwyRWQiykGGDwTx
eBXSm1sMXVdWu5SXhnET+GkMpoOi9yDqiBCZzUqn64q57F09b89dWOJYoM+btj5v3/3bTk4ztHrK
a5n93Zy3em/e9Ot5+6dR0lz+73TUyH3KihK7hc9z4Re6O/jYjdo6EvWgW8RBMBd6LVrENnpsXSFN
Djvou3XMMn0XoFElMmYDDgP/a2oFf0HX9LD/+sDwuQnZOGZK+mJGOOulJslq3ob7oa04k2T5tWiB
9VtNvZjAs6oaMrSe313gvL0u4QF+fVOfso63ezLRmITySCkL9N3HreXPgQlrgyeW3x7enK25kL5l
TLS38UkaIZDsch62cR7At3v4R6HX3wZUH8KuLwO0/8DQC17ou9fxF/Lq6nF6pH5HZfJ9/PX2oT8D
MJ3X8qt2RVr43wGY+gc1Xos4StVhDn4IwKQ/NAIw0wIdDhcHvs2fAZj0B5ESKQKeLz9xlv8kAPuE
azKIACnHkWHpc3VNeSMVvg/AQDLphlf4FHa0BOWyVjCys25mc5BeeooxbAVPybDqKhBRkhGU6/kn
Q9eqdUXVaVhIQan4To3Y2qHu5Hin4Zo9LqU+7WCNKVNtt8MQHWtlJPUNMh+ZPVx780URT+kibwdB
OOI2FG+8RBjY/7JQi1ZZHQU4uOkSKg1y6yNMmeVsYECe8p9h2z+atF9Oxw8T92+n93/ipCWHJML4
+zLtpk5+zJXnw+PHUu3Pz/2cuYL6hzJLzhJYGoYkoztLXPuzXMuPiGTIKgxRoWiPHDJX+5U8aOof
KlwwsnUgwDOC6c+5y49EKjwaNB5V/Vn//QfJw8d9DyqaKNKcZtmYFPMIFz+Va6scj/qp8eHLGJG3
brzHoSoSfCRoGTQcZOeGH63MwcKXuiBMfTdavynHvnXA/zwI3i4ugbCcK3GsGhnmxofERZQF0t5e
QcTRr2g39pVUbwTIpHZRY4tRl2Ki2FWP6Wsa+GQwLT7doOmlVSJCj6xNJQ4gCMR16mhqa82l0mTX
9PwjaK27bkz9RQAZSdwxuvKioGCBQGHsnUIpHZ57XPqQ6xBzgoJa9FzA+M1tJcrhaJtR2qzTMZRf
QqmDK5rPeMll2HUAP4VQRnwxGQvKJ9gr4HmHzeOYguia8NKw8TosqB1joHKjK+pSFxLtURCzMAHj
j+65kygpYH2rxD+zko38dWwk7WBqvfXrjP1Hq/Jv19qHFfnl2v1PXJVzH/Lv1+RlknePcfj44SCZ
P/JzOcqwLHWQIXPCx6J8txolndWoyPhuMS8lieX434tRheopYW1C+i+zmNVZ8+NXJq8afyCkwOnD
LP61hP/BYuSDfNX72IgbQiKdW5gXBGvc+LQe63qMcbwuOserUjm4997s6zNL7LCy72Zb+0JmlWCT
qIdI4StaQvAEYBA/kIXRtegPYn+KfJ3lSajI4DK7mjwlesC+Jtt4vVze532DDl8qWXd+6g03aVQr
+PVOV1qBpXOqje2iHooUL+tKW1GtQuNIMeIfSVNEu06Ng7ve6AjoqwjGeefvU3MS1nhVkW5VXfYs
q2O4wJG5uym6Gv/fUhPOvaIR9kVkWKBRjbpcagbEU1kcUS8qsaxUm+ypEm86niH2H5KAlkCkgprM
TlZ8CtSbwvPSc8wOS1dT0m4z+bWDv6X6UvhKeqkSxB97sQ2Rwcnl5swoJO0JLKx80WJ+e25EgX6X
jWJMtc6U05XsW+M6jXr9PEp8fWNhmbGNxApHcs0EWK8gqqoRxGeDYOBJH5mgs9SY/k8yuwLBn8SI
tVyTRnp3VierZ6RV6OEiPJMOPbx9E43nkU6LKJvTWTZF1xgP4JgllD4tEB3A8l4pi574vp/wOo5R
M1T9YN9qNbxEHfXYWnuWYq3FfkcaTpmB32inpNneI/tyPHWmgKnhyVQKEidFRLWn8KLzPrZu5NAL
nKESzV2L1xSyGFis635dQw+qhkUh1Vs9xZdHrNQXweSxQ8pBtqlnVwK9uoNFE8du82ZYGRDU94MM
c5cOnn/bTxnNHIIUVIlq/ToKtftS9LWTAHUTwwRD2ed4K67APg52b45AuE3IqStMGJ49CMh2P6bK
OtYmYSsHuIooFTZxbXqDc/foO1pUnes4zR16pUGzympeC4jLAlZMrXRMRy9eZHreHAbuyxXKtl7o
2STuyDU7jCTVJrkwIWU4JEy4BMd+tuqmFuHh0ed9NENzI/VGfzN0DByFW/FWqadrqK3dTjRSf9dl
dbktsrZbYrnV42ueO0URoR5YyqJj9iV9Nq1qkK0c5H7rcTwudSVQHwqlL1cwtMBlVoV4mIISLaUm
nDChLmUM23GOiXKzPBSWGaGrRpU9WwjRcJ8hBLDWcMw55pmhorE3DohSNuOtyEeciSqLv0mVJrVr
RVTX3tgY6ySUfKejIH2sLHoYThNb+U2mTqMTVySqmZkiJjXJwcIfZGPbWgJqocWEU1MYetdp4TOj
o3rcyZ1cLmPBqp4bFW16XKsneje+dK3SJNp4XihKtqGZ2bZKCkyJxEpZ+lF83xuNiN16hulRUiLr
5eMbY2kS5npFb70wex6tSIjxxxxgLvd5vlBqs7OjMQNwhoGvUxdTtgpUPFFqMfeXw6RjpRZErSuO
ZExjjwGPKENmTCFb7lLDtzY9sgsIS5R4eEwTXn2TarADxdSVsKCrj3jgVpdpGHZb0chTDF7jyJU5
jneapKY7WCJRafeSdUX1ptwpKDfgsiwhCmsKo2zrnixs6HZAAcwLeZ31rfoY4O9M0R8akjVAqEuk
Grn8ICl3GJ3JlxzxGBsl6l6eaLeCcblHBuCizuN7IawRLcpj+cxQBZRlUZ/ZCLF/CZNgdAtdPwYg
Sh3TqDCcY0kjw0Ejdui7dpHUMUi70mwW1QgsWRBAwMt5zhvM+3jv0cgAgKgaT2o8jtdDPeDKlKrG
ZVbXFCMr0d95nqe5UQsNteQg2leppbImGj9lnbH70hAQN6MunnwpegrltaoKtTsa8pKY6cEX1rqe
IvKfy7qtxMZyKMonFZdK+EJBvx+DNl4HZYp+CEIBwoXcxNNRMfEf6QtlEwsInxoWUqFd1dpi42O4
BQfcDSoJEfCirzZVIoNerBGPj7UIsnbqkIDMDXOEIZPJdCo/OhEM2TTChYUix93Ol+Rs0+paYLdN
htXTVENbCI+jpIeY6HSyi9s8TpSx0J16Cia4XzaF28rCA76NVCd9zTy1+M9i64vHX+fdUXTalHKP
LcEoW9tetdbU07aAZZpLY0LoLYDMLvTGxmjKJaGuuDMQHFl6FHwLV/R1OsBjmS/9XtgOivWqRNFJ
g7DvVqXg2ePgP4oAOV1B6qWzKCyLraoDIDBSDalBmPnPTYcht1mzTiMdFTmZ0qqva/FewF0wQAqB
/mqqwOcvx+K1kuP7oOh8VxVS+UrIZqxDgh5/M/Q/QhULY9KIYN2pXrKeZEG7D/UQl98iwHRJp0Sr
lio+dr7p0s8rUUJlrxpCXLFzjvJNZBoorUxxuTeL9jCM1bg1UosYQSKIhxeGB3LsyGEc2MZ0Jplx
dMRDy7b0spEwwuqUzYhXGEZFvlQvTfoGq6FTW3GpF1Q8wiQPXq3O665BkRfrRO37lTEp4lneJw/U
m5SVL/qIetW9stGD6rVD1WVpBlZVgHrIzUsqpqgzUEd2apzqd4JZC6u6MRAzEA0fiLLgaRflpKln
vtUWJ1J9w/abbFyNZpBeaE0Mhji19G07Nd4hBRezLMsW1f4xyXeB5I0bBC58Z+hrQJZVJFxjJik7
Wt73y3GMOO2aKcTWTAzV6dryQ6x5TLOof6jmOOE/MZZIuJc9inGcE0+xpxm2ITQouGW55SSZ0NxE
FLdPES7DNnJc/UtWKHmMwaLq7yIx8Q9pFJsuugWO33d7Q06UpZrqa60VReQdxHIj4uWzNOR2QQfx
UgMS/BL3KgPLkb1JRCXdd0rTuW2tDhSOqV9XDD5EyURH31sRvOMQjdq6JMhaBPBH1x3czYdamAj1
zA3woN0gjzvdGOxYFZY6anm0oxyl0PBhFr1tHLaYZCLaakW7FlyRg5YCOtyCEiyR5jhoRe+E/qhs
8w6dG0Ef6oVCiz+M22Sfm6m6LOtsFbfDdrK84nzsdOO89XQ8u9M+X+r++CyIwsYrUPaBuS4O42ls
dmEDcS3HZ6KIFkbk3w8xnUoNvham2memP0xOLYy7RsNWL2cir1qtukWE6NAZkN/zVLN1Gsj22FfO
VDWOlzaPVjyizh0DmpHrlO8uHUPEH0xQN1Q0MlrmMGIs6znAABgHKCYxa2QZpsR9QtVaq8D03Tbu
n0rhoSmyADmOQBoOJkfZQplovlbWeDGO2oUJ+EQfGMmhlpRlEqn7qI2hgkvJEnNrVPgMIi4f74ox
KVZhdrTGoHLySVvV/og1Ro4eSQRADdlcEQczv3upJBmDq75BWVXIcPYGTTQq5sI3iL9t6AcbQfae
88660fQt7PpDStiNoKcUuYKYXlRYvAsVRjCII3UNY+wlDTrXBptMYHA2JpCJCgVnP/gFwE1Re1F9
6SoWcKGMtAIDuHo8ekHzEvTDbggaRPbHVHd7I7hpVMWNxfZByfLLvEleusp/9WJEVMVoHczN6qKr
VlVItDLGo7JQtPDc8/oWPBQQEUHUiyX4rWLRdu0eDjxWeGK6VX15GbQ6LKCgDd16ztoTXrytx5p5
afGuyQY6p9CVeOl3t4FSCDSJpPJmGv1lF4RnvuZzWMqhY+QmTgNKcp3lJUiForzxDXkbDYtuYD8d
tbQ5H3zqapK/aejSbKUyGo7C5Pe38rxtCp1jFU9Co1x1UyakdiCFe4GVbBLoFDWvaWjXVVVeFRoM
TrokQL5DzRmiJDrLtAyVFinT1mOAky9+6rJ1V5ToHNcIL70mU6Q9JAMCOrng0KnfEu3zUnNao36N
94+OtvZQnMVMQ3KLASXSRMUMMPDhs2ilUf3oFGta+m2ZOHnJLAectFSQCHBHMeoI3jLhrKdEukBS
7omn2yaCcEi7Bg1Vve6OYheb142pz7Zhg3hmVJpHUIQXYSnolRPztYvKrDQ7Ttv6VopqdPGt7phK
rbQMpiRfdU0p7AStgp8H2OBQWr5+bcawLwhcipWcG7nbFBejMnDbGO41lLylCoNZ7AFlquARLYcG
dRjLXPS8wknUx73ZF3Y9Ng6FJXQqwm0RljmqzVlIbQaXki66B4CGDWuj4WsT46WZzTvT2MXLuAdw
3pv4X1rirla7chnAJjwQkyBE3fcSi2BY6gnaD0b7EIudvlSH6VBbHgcexbFNFyUNXpw9Nn2leeII
QIp08ij+NDlIvnK4VT2JvKLsf2RtNJDt0HVRG2/b9RmBfkVTr/e7jpC/GlZ5oBzQBLpoygRLeLlB
3xazMdZJeJd0gPKmlKZYqlfesRMb/a4ea5/k3GJvE9TaDYTmKQlD3TFxBV7GiWIsLd1f1kN+pSbp
TSbGbOWW/tpJ1qWcxxechossBNLHOt2Y+pTblayL11SUSgRFqAuNyTg6Hg08O1QtBF177rOwKkhQ
zXSe9j1OGVnyKPsxYCj0IhYxGkRObDahK4aT/Iy39ioji29CGLR9pq3EDLvjOMcwQWIL880CrXCt
SG+BKLkAwaRtreHJELdo4ggmG2sERlECMp1Y2jbO0ftPrH1Av8ZuLWXYFFKBGPjEpjoFwkU36oE7
adohMQ1k0WjX1EKAXhKdUbfxjHuP2cdZoyeHKtdHtwvlZ6rRNwRGxzYVvRNQp3OayuhIqfdyVKqL
JCP6SQGWmabnEZVEaHFL2BPFhkl7LyMuN2XPBYCGoHSV3+TW1NpDEIgHRQ9xP+bwXRFyFj9MlJO3
tVIiRKu2ECS1BO1zTWtf2kgymcVDMWA4aiXmZkQq6y43zeagGYi7GGXi0zKdqJ5HxWg8ZumER5Gu
dhnZUJxs5Sj17oSpU6AP13RM9VDYhRE4TT/QEPX2W5BNij+txiC1NlU1FddyyxrzwFnhYKkPsc8G
ToA5dlLAUTWGzmCl2m0qJL26bK3wLoB1vm8ndmkbuISe8us4numlMhJtZ9m1XqoP7VCnGz/K022Z
yxrAU8qb3UhonAkd+iC+jBJ4gCe6EKrqJmsbtKGb3DiXRdrWYpyLG3a98CrT9GhJhiecWdPIqWs0
kKs1T8XZU5EzTNFE4bH34ua8bf4/d+fVXCfyr+tPxL8ITboF1loKVrAcZPmGcgSa2DT5058Hzd61
rTU+VnnfnVM1V6MZtYDu/qU3hE08iMH9adTUfOW2WjehDJf3SmfNhZlVEIFcd8PKikMaTa5Uj8W0
mBeDuZWXHMbpjgNli9j0UtK6LWjmSIs6RcMrNTBgazWS1l2jHua+lZ9H7ZlUXr174ea2ZJdp46EN
1XYdUArEtqam77sGBlkt8AMucSrMzBQHB6nxaWqL6kgfHjGartvyt6FdkTj2XhmHi9VeV4ZmWOto
72tPM/jaGnV4xVss0Cr3/SYWemLRTXMQJ8ep8E3cCONLA4Pr0AUrtrpG0C18YxuJ59Dpj2qcg+uy
XAIYWtOMXI/hF1uULygkDm5p3QV5pw6THxgGGqV6uq4K13vy8NW86bNhiNfJrRJfleqqzEJ012ua
3/ZuaF0XZXqE2iA/eCL7oujdvV389Ytr0P1rhW+cVJj3l26a4dMQMjiac66rUjHe5hMKVL5wqjLb
xMvGRDn1TU2GkoD9PPjpdtm2KA0NW2yDpak9gNc1ivhu/h7RkSEKSnSwl9H67o5+cEWSj4GP724X
hYE4jdt13SlvRvMSeRLnqVGYVTQpBlkNZppGBsAyopeGCbfOhzAWS51fGabGuM4Q4bfWbLGsYq77
tRvX4ji09njy+rzLDwNqKIhJ1t7uT4kUjhFyXfnTEjVN5jxsJp2kifZMPC99dm+k9BcI90AgEJi8
UP4y3S/WrLCq7fxHrpcKS0m3eJ/lqX9rmkt+am3tPKRjxiVQWQadS+RaLrfCqj42yru1RWbwJyzN
vIEOTed3ZSVI6QJLGJh3VMgQxS4T8Ftr6ZxHx82Rng5UjThCJii/2lSal6JR1t3iiBnPAXSA3gC6
6v1YCgO3FX9t7zNzaR8ELRt6Am41Ps2tMJhiFG6GUqVF11NwJ7zLPQnqwA0M06LH5GSIdnrZcF05
0vtn5vJXg4H/51r+1p/HcNi6v2j37//5P+1+b9dbZK60Q72Z6Qc7pO+f4ZtgioZjHHMAmMeoh/kM
qP8buBeiHouAF6yWkMmc/ZIrYe7KFaDtzX/+t7+ZG58jgRnheXSDmSp4poUxL3/2i7HxJv1VKrpN
NeGX5ETbxXUutZVeLAG54me3bbGUt5tsMI3XRm8vxwzOvjTYRIFyAXwCLIHPllZbUZQiNQ9iLGRi
NHJ9P4sJ76xdM+GVtc4fE6yzQNbXBs8VAsd1edO/PuZUa8stgeuAZa2xqNXO92Lul+NGD/7RUkN3
m2dyfvPL0Oc3o8XfronGEuMUZjbmOfbeNUrM7msfsp1Ynch3FvUD4kT2aHQljtKqe0BUUbyy5v65
/meaiaLnrvbE6IgsVTC0feZE/4K8dwm0phaQQkSXYXadDtK5o3yyyU2bpXpX9+Dt//yUv1sR1Cll
LeADpstnX3Fe9dZXeYt5x6zKa8dUkkYAhtymcuaPpkE+89fr7eSCXQWZ7UpZ/fJL6kpqBBkVzHEn
u86nMg6mPL/tvaxAqcWe4z+v9ptvSF+ZUZ0Nn81l4vxytV6HmuGCjUJ9qZD8XtY7NGBuino0Io8a
zQnyd39ecJ+tnX3AkD0qmMRjOMsU8OWCiPhmjHbLNSls74OeZHjlkhm98g5/t4hn+uB0A6aMYXj2
Dm1jQZVd42+9pRaConrGeDfayEAv//ww/357PnsC9OeOhg+FefYwquyU6TnWmmRzj62119dTcefQ
A86OoxH6gL8A5AGIlJSTbvJ3a3OtAlog0+L2dB2qiJcvkuSiblTeb8k0regIZd3wwcon85hqi+Zo
0eBE0/CiX7lnzt/svirKaNzN4HD4fGf7ZSu31Kclv0EpaNI6EV5KYZwHVrYd//x4/1qIm4wLFNyP
xV7Brvjl4w0U3C0dmC0ZaG8xo8ibt3Ztqru/X4VMygsc9C7Z/WfRgbxxrgw3NwHGWevnUoaakjzL
Le8vj5lv8SRgaXdJPFCA58dsUl5HFpxuiTt65XfBnXowXau+M716vG6IJDEsH1p6f3665wjz62Fj
bA5LEHjyDuY1UaN7+RKDMa0yLUvUA+xT5yHVAhNC4+xhOxfaAE0rw0PajSfTeW2bnB8Mfx+sQ7YA
fAgJhzPycmHqQW0YpcaD13cQ/S2dLIFxQZEYNJM4ZKItsIxbreH+zw+8P8+L54VoBoIA6pSLjzVk
zJfLIuQ7zSiLmkka9Kt3EL2zpWMk01UtdJlbo/hbjhvrASOw4RiZnP7zaFS3/Wyq1DCTjM5KUnlt
e5GGpXzlKJxHIB+whA2FASATOtjo6p891WRxpoMqSLpida+Xwl/v+7XZTrSFl0O+FNsrEe9fb5H1
djEnbhcElzjmL9czetHOy5YHiZOHOB0yH0UsKZ8LlB8GwsUrm/RfB53VSA2hVO+JmnWOnh+pYoYC
/FaifbO87IeAfky+9K/Id/3umQA/8SJdB5enc+JDV8ic2i6gSk87/1tjtu03IXWjowoocPKXu3B/
IpzU9zPn+zA4X76/ge42zRDPTyYzxbp51sUNZu7F1TbRu//zUr99ebtTCIhaNLJ23NuvaV/ml5v0
Nl6encnuGqoXpq1+rf/2ltwfiEOFLzxZuXlOP7c1iI2RAUxS+1P7fmo6eVVnsnnlE/1um/+6ytmz
eDUMMeo/VvFsfIjlPuhwxjzZcorwEq7hhz+/uzNVpJ1Etz8WGFAQg2AEg7PvRNGcTtxfGCp5w/xh
xye8Y/LgXJfFWh4txAkjfmofg1KbV71jjAk4c1zS7ZEmVOkezWwqXyH67yu+uL/2v4g8DBOYfes8
0/5+yW7zsqOerdk5vp7qo2FZ/Zu6tfyjnps87s3xuzn39sc/v4b9NP9rzV2XiooLgtOO+v11C411
s7VLbfkJmn1MPmZ3O4WVUZ8qfzQ+Zk77kKEgfzNUi3/x54V/eyRRWiU5B2hOwHi5MNqTq2/Urg8x
YnIurK7aDsU4bXFVmP4rVcNLAOZ/felfltp//st7DZqtKuaNZxyZ04ApsB7sEUfHvHExLHPqi0Cb
2ztVGPaxdRBy//Nz/vaMwg8C/iQ8GPhni7cIwsNF4qP2coYhE27OadVh87+5dP5nlXNsvcpoE8+T
7yebMy3XYgTg2YQBOKNO9K8kM799oP3K5kYA+e2cPVC1zUCTAoMPZ4fTqUEY9rPfjq8VCr/dl2j/
EldD0tvzQsEAlOBmkte2gJm6Cp3Nv5rSOXtcQl98aS23uaKed0+BEvYrr/L3KwMM9FAR3nfNy92S
B42JpQsrV3NprRhvYgDjmYVxdMc2v1qU6BPPK7bj3E/lt7/fKzvUPQDqbuOFc1a4bIUJGcqYWNop
MF7Bq+GqsJfslZvvdyfv11XOcuvV17PJHB7fxc6SR2DuIlaWRhRgCcd/hK1Bt2Y/2vt/7pEXahC8
q/Pb5delzvoSQx3WfgAhKaHfqC+lkhjfM1F8JYf4XeiAW4itI/0BGC/7z385335jaoBHPBCy3UxK
bTHFOiQjs2BSymgLWv3KFvntG/xlwbPQYTq9idi4jdezV1XfGmwUMJSoio96Hp3/xWmjfQV2HAYq
2cTZx1Kw/0ew4UEy9b3zDQjoetnPy/BKiP/dA9FNAXsJbx5lm/3nv7xBpUWuMpczXQrwqJS76bXd
hTUiEkF++PMe/+1SYHyhjYANhjLycqk+N8E0IlKbqCbAibc22u8+zLGLkTn6K5ns724qeCvgjEGz
UN2d7QvIaltPUeCD5hR4E3WqO8CkLF/ZDL9fBc6yuauykMS+fKAgLOEW9BmcLlimR0DO3Zu1ncfL
P7+211Y5u5XWUlPHGHyhtZfc8tmExqnT1v+rVaBE0E7EqMs93wdpYBYLCJSkVRvCXetiR1Ypi1e2
wO+eBSElJDFpHToUxS/fWDmlm9hqnoVKWUShndXc7c5r3ZnfbDSarkRdRAoQmN5tyH7d09p2x1HO
YHlDKcMu6hfIqJjwuDhxpmkWvnJO/73a3gQyKXadXREkPLsSAFaVI8AmSImQne0476GtYtHiOcj1
tq5uXklp/v0KXYGXDdInJixdPtXLh7PsIlhNM7dBr9QWODsfhHEWvKYm/ZuHci1AEg4KNJRn5wWu
DkbY5LQdk5bJPYaTfuf0kdtn6Eoq3NDKv94XCPw6u2p+KFxuiLPzOtWKlAIsdtIWpvudBtcq4Fot
82vtmOe/+2VY8hyyip1sEGBOcK5R1CHTtHZu4CbbtAJaShlUKf8AeNJcL8twHXAyCrRwykexIn12
MicHpNRU2wCZpJ1SS1AL8JMHmt52cWwpztUxtEoTcmUahDLmZ1ZTH1MT15sDc0mI1NNk9c7pz3fC
vz/PrnBiAiA2CXz/qp0h9JTt0DvUCyNnFq0fd8owSBGqOC5l0z78ebXzKMtIzvdoqkJLRtGHgc/L
LccX26h7kPZo4N4Ciq2N8mlUObCHjP8PJY9gSV9Tdj1/QtYMoX3AirZgYv1LuXbUWdFWjQiR/djC
4LqbHQdsfuAYMinHhoHfnx/x/FRBmN2phY6HbQ719Hml64bFosJyTmno5D6NCNMTT7032a/csv9+
k7sCwy4YwHuEN3kWMYyg6WU75GliVD7AVq/q/B9rDQwoc9PuM0ARa07+9sEwVNz/IcbTkzgXxKET
PNMrtlMO8txfdLrBanvWwSuvbz8+bIJfTxblHL9eoErGOJB78OwI637WwDnz9jDbVVN+qUzPUBd+
QPLyUNibno+ZMhcwEms6gsOo5iQf7fKu6uvgLpucBXGEfHOKyF/DxgC5nQ/vlCzTL1tdG3BxDDD8
3Ibtp63M0AGw3uOLJS4s208xgpeps8sYh+mtVZOZg8ee70l0wXkOdF4+5psaDjD35Ts7MPWDYYeq
waAHLTQgplvXXQOR75OF3Cq/WMeFQV1pWettAwoMCQOvqN+7wzifnLQQl2bF9XcofOnimhj2iMyo
9daw1Y/ONgpYGuNmRjhiWd9rqVC8sLT8bK2hvu60X92DziesGm2fv3fGoj76Dk48KX9J1AfIIgh3
/VoueJhFo1iHd+h9tdDZprWxk0U2VhpNygA/CdNdFsmaBVl3ysrZyw7mVgc66rbJheQRdOByBrFd
eHMdXKvBqHG2cXwEHYzd/dIdtttat/Lguyj9G5PucJ7vlenAMDHXGwea03EVosTguMRGKXLQuJIH
oasgKoxU36xZ7aCYXjbmk59Oy0cp6IggSQBSxtUIh3YyHI9Gnjs/BBSJKV4MIwcnOBZz1LcEximz
hwuZk+9+HDofi2vDArwdzU2W+be5nHHFRI1gq+M6oxN5BA6LmlZQ5K7/CG5kdiPwKuZHBv0+I/7Z
baLWsMI66QKr/VLJBomgEj/Zn9VgNdeaTzy+N6yqhfzeI0LTMulqGTFmkQem3IrQCermH/Xm59Y9
otUaqzcAY3f+agGU4NdqmpNbCU0pXzy7OzK/Yjwm56GybpQz2tMBwavuIoXP0B8UNC54/W2GQ1+d
Wt51ZuJZiZxQPnV3ikvHPQFrL8zv01gXHfJ8yn8sndy46m0Q1IcxyOpHe5EPVr62ydqO+pO92j7M
FcD1Y1S3snMOGUTICmZOG37brKG8X7txO05jlVsxsLLyZgbyukRoHolYmNWwvu01VD1us86bE5qe
SD2oBk7MEjdz3S7xUEDruUD2a3aB4UlPue10LEDJt5EqxdpdCpA+9bEpQgy+WyyjorJdAD/OSne3
g2axePYgskZAEwukoD3oDaBogmC9kV1ROvVDSxlDr2XJ0nL54IzgSU646bU6lhVI87iu1Zo/ECBH
ebThbrkHP5SdfPDcreZkz+iuZDAIRDW1d6GSRn2bDdooxpjXYQ/x4mZ6TLYhgD0bln4pInSn9Ec1
Bwqulg6N7DMYwca58DH0Q9BMZgayXMGg7wwELnatDz1rnDGy1cwZeXZ1Ghdmwcxk8vU2JSG4zSAy
/GHiFyNYkR79QEv/4AUYxSaoHcBnK0oVoheF+sFRcFbHZDYb2R6bNQBqP3GSjvlSbfdZCDQrSb2p
Yc60rJRajsq873XaQxE0fAQiEiQ/HAvSyADPPFAzIo1dthbIqKJn1iUAxuzgkENZ+WhkBnRCwwnx
OfQLmYECrJb8rugkpJugbzqUVEz7zl3SuUhGUxlr0loa8GcPz/9Nbm2FkwRgHS99O/ONqwBC1Pes
J/olaF1sQbKtckHNmW2NdmIjASph8rd9nWVpOnEHNfFp2uzSPwlpMWQxWp198ZCFE0ndZibj1hyc
Q6RkIfl7rXL3QTEU+isKVvCBET8uIasjltPs+gZs4gLhoGhYWtB4/WaqIcoctV6vwwYqsM+YUkHb
wDvu0JkaYbqdmWgvh2YIFpkU3iIhnszW7N0Q2+nRsgdqHAmQqiuPZl34b8q1WMM4HIwRFbHQX+ZE
iMV+zDMVFqfBKZYNIbsUINDWTOtPE7AEPgyY4y7ApjPvTVgWhKzJ7XDEdYLFurdVB6zQ6jcNUGnI
/Z+jVYa3pE6OuMiL0X3yvGEzr5yh3xh6LTKUF6JD+yQe24Z7pJXC+tHNxbQdRO12T1XdeDzUvLZt
JNYMzcbFt4bHLRwC5G+KrewuBkLHW4RnbAJECzY07rfKwa8i9UOk51UavEmZ23w3ytbH+tGaZxFJ
NYANzxSmticLN0wdV6PvfWOTDRmCLcq0sGaxeIIOvDBEAJAHImoHUclTPvXO27yV0j3myqjNWM3t
8r1tJXdQ4K06T0bM2oYjRpc5NNVsmf24q3fqHQOiENluWwOiDYQkH9Xshs8OvxEl8yWtZsxnFmeA
3KSNJwiTzucZ0B7Dkrp2PklRly5vVJflyWLAfKFdH1iupZZ9R9WIB8KQs8M3lisz9Oa7Pv2hDNBd
cOzm1o/CXkDJUB4Wd8eSRocNprgY7wKr8lTktwa9DDp3YCHFKir0m+nMBjHg8cUBVLuWH6AaViYo
QacsicqzGo+umJevW8plfevZ+fgh3SB7HMMynz8LfwOKNlSmHYliVysamqz+YYzcjXE3DJDWW2/e
wOQXRgNZY9U1bKJ6mFt8D5c8iFozJ75NhuIDhnU4OwmobZCH7ZrW6Hk2UjWntd2K9jjyst24K1ce
cbayzozkUpmQ1pihf3Nx6XSuld/6UPqb3Um5cYINM1jovyIu5ypoY44YTOZqMUZ0sUvu2bianBwx
az9zJGJcVnubT5BgkWcyQOV1WwGZyQfwtUL3as1j27e1BdZ97sdPdspNfzl1JZ7Uq55d+0s6rtI6
bMLW5W3bbAzsIwxHu/WAGtPcJHlWOertptytHJEpbXP51beLov0+LIaX0n70i7E6idmbNv1hocjR
22dKJpuxKpgUIZu3SBbNNkw4d+hT65Au/dxRzhtWT8ultCsXPyVeXAv7sduUh6GhZ3i6SoZtmYrv
RYUDxycfPaVdHnasuSd9chIgoOmCTcTi48B67GpvXY9VU/RpAhVKQ9/O6qG7S+1KXjn8Gd5+w8st
SrWofnBdD9nBV303xl2eb2g41XSh0IMFKxz1xZz/0DJLQS/ai3pn1kCZjsKFw9IwaIDnwnwTAsvI
v0k4v/ZNzVSHmDrxPSOHey+Lm4486KYHnxoe0VjonwS/2ziAdjVOjhqm+WTUA/YrkBGgmtejCzsq
hSL9tpKD8K6XuTQ+4bfLMRCZb7VJtaHGdZhrpIrCo5Lu0jNOyoZ3rVNDGgUzJte4NgL4uhAwsisz
UxbswbZbtg99P+U6IWR0wWPVGvBeu9YvvkxAATcUXQeC3xZOW3gsx7p34nmkORrP2xq8W6qhUTFv
0O3ifFwA3GZLPiKjbqfBiFNkAwcnsKfwIVOrurU78JnXkCOna0AzHoTnUeZPa+k4T1I2bf4ewnOp
Trhqyrt80VxYvSqGq36d5zFC5cNB/jWsJBkjs64nv1rsOrZpV2SIkFmt5H0Hojmaog/um1VXP62y
Xn2kufRoRhNyqGTODgK7EMj85aHyu+YrF6L9vm4s2BeunfbZaYO2CHHNsTzmrZs3x00zYIoOyEKc
6tIev6+Gbk0qmIDuZtqt3cUqhy49AIPDH7Ql7AOf700Z9eUAqHZ3lYzc1sJ7yPZgHc2dR+au1q38
sQREs0OLy+8bc0IoNR4Nm8AMjwgXZow8EZtvcrLCSTt+d6wICEcDDpWVwGtyZFSGzg5XpuIBBl6U
0yfgyY/ptsKRqrIv7uxg6VvvDy68QYeJWMefg8KLFXguvzmtpjsLd/e7Phi/I6FXJPSa5M2SNTxA
ofsgK4k7rb7POervu3kpfqaFa4+XuTfuRLFRHaHCIpJIkmA1MZFQI8Q86SMzFeMoy8wmQVZb/XWs
JvUoDfFuoQ7CsWogOYrcsQj8SC2Wc0Krq0kk9wHE+kIFyHva+CiOmWcmpOOUMlPhIewj04d6DkzU
9dDPfROkxuUmgzyZIYG/F2a2vNnKvov7YQ1ughz+pr2G4Ufg3el1SIoQa79Z1mg0Z+N9VzTGUy3K
5t3cjQb2c71439vz9HYKahtLmbD43CDsSA26oSsXLZLidf9sfdJtwYbHtOWeihTwMteW/5gFen5X
hy5+TfY23Qq3ruJG9eRUBqJkngv/emkurLGrwasM2xt78qZ47jnZUQ7dOZ5MxCXJfHaFSSkeC1UV
WNLX8hNW3VD2YazHYlbAp9MluEElrYA1wtlyIyPlsdpyfad9wiFqpuJqXovhMqeBHS2D+QZl6Wu/
EafBX9cIiCqshh313eR0+kIPmehythAm0IX9aFJhY+y2lKe2XeynDYUoGoCV/Ng0aLgigmD6d1u+
Tcd+Ca6XNW0+7GbX/O2ISyP211+nIrwyGMb8XCetLuep+BTWIr91TKOOO2HquCuqOVoq13jMTUe9
WXu3eR+4YnhYjWH1jjtRl4J1ts0LUa0DDHd540AOOcKyfpqoNqNtNS+ZMrWP/UhXd6saqOvIa0br
pPQ1NWixMnU1w6dCST+H5JQWca5DLxL1braYySxZ57a4BK/nXVe63n4GgYGsgqrIqEu7SEKq6G02
P3udZzxUYZle2NlgXMsiLy6Kjm5ElBsQHKwlu28HV9+LyireQ1fSKp7G8iZfFuOStsRysfodd9m0
/hgBahyJP1bkSm/8RDsKFemxHKI00OW3tMy2q5ap45vKbb80pF4UFo4PWUaIROPdfj3XTfHFyOr2
Pahf+6oxen1Q6W7BvXoe7zgwKwCyajpKMsrqWdnCiSDeyaOkpo80R+YSJNbbLezDazGBeo2FBwVv
2yAzFU0524fcm7ykYy57ZTaNcYXK1dVUzeml8NryeizdjyJ1jPstsGARaNFdu2Zush+3pX308s6/
BSHzwIXh/6ilIDZ4mXOPLtDPQejHkWf4QvXR9nHtVu3npQrz3YZc4p5eSv3O3mp4jVvRXzjmfF81
o8O54VKNVpXCAqcXfg8ag6xLDPNTsVOGEdPcjsuYFmgLOhQixCXHwiqlAwgdUee3KbscUpHlrNAv
wLAHyIKOGgUYGy5aGDXC2i6qThGyi6UcSNCLfoGdaeppiUnfxgcsnzGZSQPrYcpaeB78+ah2hA1N
hWRMx3LnjcMljJDm0A/L7JK0BpD2r72Wvm3UzcL51LmwRGBxePZXANn1MRehTo+laBFR3EZP3i5Z
2IxQuawqRdYlm7NE8bVk3HFFNDHE1gF3m7kLvllcsSVHz3NPCEbufKxpgeXglyXpVqqhftFpQSsZ
YlZDR3bOafbkoVFDOWQPKWhxsykgUOf0id1eWtgbVb3s4qJzRuuybKABxZvLy4uMdTGIxPkUIB1j
5hOMl67CcSItPFhrG8yVqAyc9cmQNmIzEn1EO6ogqjy2RoZFIqMJzAhQaRwgvpjufNMK3EZjadXh
97419FdvGIb7Ct1sjb6nyLJk4tb+hkRCUCbEtto5Dn2o2JhA7bI4kL6tD4XXig9NZ3C1AaksSjQ+
A1wBC1LL7maki4KEBwpV3XGiIgoTvVZKHqT29LtmagsvgmI3+xHRd2ArMLb7UtmrFAwie9+JYDdC
Ps2KATrlClWfNpSVBe7bYRXpzaAtOGsNMyf4qYWcb0O3swzu9Gyk3+Sp7oM/rLSNm02nj8ItF+Jt
vxZZIkjFfo492g1oaU3dF4iaqr5cUM8D5j2ntn9jOHvNjF1BsMVNm7aAiUVJoLGblZRyJPPH0TpV
6qmbAp6hXmmahhONo4iblrdnZ/iNRwGap7uoStepBCn54GZqquBhU1PYH2uZlh7NnX5dEn+hFE98
1MLNSzVtGQZeTj8fJVLXWIL2g0TQYZy4Igs4ogii0m/0T2EToCVkV71Zn1pTGxdr6j45LgpKBxcB
k/Iw04UdgCNjTBGva78bmNfZMBwq7u2PsOvSH5kk8sSrp5qHoCh0/sYmqYNmvA9qaPlUwfeOyeR0
yJBHYQtCMXqAvB74sWHbKLa3QD/rg1E4ULHRNMo+VFNKI5sNKKn60N3JIfPDgkL7Y6jRK8lKOE5i
ED2n015h1AZpON1sbU89Fk6a/lEX1BDyCrMBSWnTPwpQVjEDisfaH+33bWCM2U8py3I4jFVt60uL
nttNs2bd+M7cWtGdDKhtezGiduVxaGx2fgwKc+5okLRTnaDxRgAxnQn+Z7F16FcsTVgEsZPOxrVP
zfJdMr+BRrytaBZavWxMjMsD/1aVjfxiLSGm9arI1zsEbrgAR0TtkRzcmkYdUuEOtyPe9EWSOxUq
GkteW++n0c/80zCuk0hA9AmJ3A8A3Vhkab5GU09FdqUaiw+fqHzuBi+yUjESfeC+iw8DA6DybY8e
gbqR4Ho8Eed2VUG19CuGwIEzpz/VWlH8QG9uCyiXnelFWd0hh0Q/e1w/BENlVIeGu452refjdks1
Je/bsTJJjFWFWIsK7VklQzaK+RB6c5XeqNX1LYSxChe0TeqF+tR0JSJdEUh6G2BWp+cRj5B5g/e/
yhEBZH/gHo3E5KJ9Um912d2vpdVbN+baYKgQTkNLVVL3o0lr3EGZxAN7TSU672ojqZPV/uUyhU0H
poJM4XGlOzglMA1RxnJbQGhNlMIZMj8u+G+47nFZmAdch6svlyv6mNNwrzVY3ANXvj29c3VAXYV2
imPwJfHjk96pLVLo77JyMeEdK2Oe36arY2Y/+9asjascTFh3FSyotRy5WFT/bkbsCmBah/z9V7jS
nZfHDdSWsY6tQhjuyWUw1FxqslzcPxoLKmfEySvUbUHLr8XIsssnq43NmiGSFS3dOLdmPGxtt1px
zbz656DF8hWlqHC3c+4WunTmqr1KXE1dtVSXdGeG8EOFjicI0rI2NgM7ljD1FIpEmTLolCMYjEJV
uJTOcrfBwgwfisqm92OhGURGNIp8zRgNC4c6YA3d0j0sFNL1J9rnFYLPudDoBChLBuTa0tjc8tar
AVV1J6aVznayIMKXFzAJMzPOsIamhHTnKSyoLdfFI89rGDZF9K71oiFnw389dci2rQfT7w3/ak5T
w0AnYHU67F1IAbP6Y62WeScbLxPZNjTJyXiY7SKHQwmdx1g+gDuWuUpMlAhrI+7XsJ1POnXb8L6W
w7pep22IjIpHkV9E2YgwW4JE4Vgw3596WRHbwrm8MKp+6B4YTqX20W1Kd7qtPLtlDh+OqguuyhQ8
7RaNugmauw6CME5RFrOudyuiJbVLuFsMKJ/Ps76/oh/+f6pLuKOf/u+6hJf9F/WCpLj/5/+QFEXw
Hw9fgR2vCDcBZhVzy39Iik7wHyxHPGCGDmyaYEc+/TdH0f8Pw/UdT/ZfPwRA8l+ShHb4H4b8rseQ
c4cWMVH9G46it4uQ/jo13a29XBuq0M5oA+gVng2EfZpBVTqZDZeygcdA32vvImvc1om3hrotLSp0
8lJK9cxXdPA7WmA5PGra1B/oyhHl4OG6+VvfQmLqPaNn4nDLkJm+L2/FjpHOYDRiag0RsB7MENtZ
glh2QuJzyY4hEca7Agxb+1feph3UBUrdO+rzqGqxPqSoko6YvciwukL3xRAfxVppzT0EZYWevVdb
wSln+PRkLnXK4KcczY28DQ2TKH2+36EGc9f3z/c+wmnEAAIG8WDcQ0PQ6woPp0JBhw+fo0fW7ZEk
f44q6YJaWWQ+R5v+OfKEexDCy8lRB8/xRkQ3zHUgUE0TbKwbWNWifEt+TTRDk53Itio1EOaYT1F2
J5D85vnKfY6G9XNklDa3Cb5Ie8Scn6NnuK7W++I5puLhTnxFqGq8Nf6JumNJBHaeo3G/B2ZdrR+q
0m0Zq+whG/Y6zZO9yEuasXSaqHyO78Ee6sUe9CstZIDfwp4LWM95QfqcI6jnfIGQOdGqcAsrP+rn
nCKDukCCYT1nG1kuNuNAbqs+oItY4aGw5yPTc2pSPqcp3XPKUv0f9s6st23u3ML/pfcMOG6SF+dG
pAbLlmc7jm8IJ0447s15/PXnoZK2SXra4Ls8QFHgQ5DUkixRm++w1rPO5Ut3LmWsc1kz90U0betz
uROdS5+hdimD3LUiGmPLznfOuVCazkVTHPcUULkveWobk3iyLdpGr4MpbqvswllrryaeNOItzyVZ
bK3lWfW9VNPa6D45F3CohCnmvLWui3JIC1vrXO61pQV/oabiuYfEQEHorrXh5M3zM1jCBtRLr3XL
IfPBRgWNnAx8ZsTrtFsmKBSbde99inVdO1jnUjQ6l6X+uUSlJaK0MM+l6zxMOHFU7vEExBSMO9ZE
+NaUO8XGhXcugK2oWqawN5aCS+xcJI9rvTyPwj1Z5yLaPxfU1rm4Zspd9hs1tmxMTJkUN+QOrBuj
tSrvOdP70DgX6wjBVpmQI2uCsc8FfWyvxX17LvTnc9GPSqiRF9XaC7A0oi2w1g7BS3uGEc65cZBr
DyHO7QQD/uppSRyajOjccBRDN15nWQO6pDIKYGPt2p3QZNCoMMGmadGStYGpYL5DV6tXXZg8Nzk5
ndybb8TYKqJzG1SeW6J87Y507mXZdjw3TcX3BurcTGXnxmrsx3Zg77s2XPJ787X2Yf65JbOgOrHo
Obdq/bltY7lDC9ev3RzkvQRKcOPQptST3d0qQGGf87UHpBmlHdT1YTzVXAqMocachrE6N49wKM2P
kFdoKeN8bS9bt5o/wYWj6Yy1tQGdEyFui3NbOsK9YHUNQYuz8Ny65kVGG8u6nJZWndtbcW51nXPb
S01GC5yd22HfrmiNoTct12k/ot5Kz82zdm6kLT+eVOiYCSkPs43D88B6c2JPxln+xT735PW5P0+j
oUARce7by6qVvPHnfh7YeH5dnLv8ApkosdQamo+YWebn+jwRqNfhgHueE3hLb17O5+nBsg4S7Mhl
pjCc5wtORqRTaCGohqVJGIRJ0BnjiMJkBpoWXnffnqcVsYXxe08nxxTDQRezIk0ZbvQRdNjNjG4F
dNN5/uEQrpGExToWcc4TEnWelpjnyYl9nqIUnc01Z7FMgIG2WHQiy7AFK3mjuFOlptwIYuFTJvnJ
E+tQ68ItCFVezOwa8fpwxccVb+dOv8udeLxJ3CyEp8P2oIjz+0nYl0VW17e5p+4LELM3s0Qj7mmX
ZZM8RKhtuCOYl0DdbqOxXpg6a3YgvOHWmtcojPoI8arBFsouTAac/+VBUjXTbgsjHKu6vqOOO9qN
fpHECwO8VkKusdpn7nFwy4ro3lVe9pTP43NFHOFW50UAjwV30/fvwCT2hO09Y/q9iNIEESw+8zGO
xI0RkRPhO5/ZRj3SgIgALTafSGRWh0EsFYuH/LSsCvcc8h46o8+lyJ9awn0Cre+OtdnaXytj2s10
6qcOAwUkxLZbQtg12Ysdg3gVyTAH3dDGF2JMHmsewUBRCngYRB88pAwtEwMmrvdN1Pf1IWmsa0Z1
wOzYiEvdRuVTccqVgGpkbN6Y8+DtrFSKiOVjDg5xcOIwMifvzlfCPCxLLrivJBryCf3NZZmJahHs
56YtQRymxSVY1mPHVjawhnRjwzkrUnlXdEAXh7kj/qRx8ve+cU65JrPLJSaNy4UnshH1RNp5mSNz
mq4zsMGPcmB2RmijdrDn7An8ljrxscPHpcEEvdsiluUs2ntof2gRKZRz3b5L6JP3gyNmZ+/nzd5U
INc0O3+qZVEwMODOy2KPEXPWX5p2xJRe+ofazk8R/KqHls0B6wJp3Bm96dFKWHdTUxPT6I3q1TGZ
FnkSplWkcTtZhD7TbHGrRt553Xl+UwS5zzQpdFjvPAxjpb45UEaubK809oTkzbu518Wp06byBoje
OxGw1kWtqbAEzwpTT8tZ9DpmS2I1RIS2NG5ak3A/pgO2POhzXD6Iaiw2+aQXYNEV+cd+n95m8TTE
fKmK4bqsEzesEgmH2u8qkM7peJtXPv1Hkjw2U/JRB/d8Z1CqBpi6mm2aVh+jfhg2xRh/KYrulTE6
Jc0qs33QYr18FOSF7qI6t95dI3rKdLk8FYg3N3i9qV8WRnYz2UOjnQ5bQ6LMYdcY1EmRH+LKesUH
ZrI3td97mCrCRdJBIbtN/Vh7cFHv9OFQiNCZ2egZWXRVmZg4p27m9bvUrGl5ldejc83+kW2cNZ1a
NBMbZFw+6BZWexed7YN3JfzJ595VKrVczBrysKJliYyCcOcZbnHbi9h8d6ziPhqXl9lMvqW9NtwB
eJ0fTSbGr3FXI0G5SJyMQXbqwN3gl1eVua9Lu1UXZMDg3NlyoJpY49tEkdmiz5V+SzTikJ9MRl0e
w8Uun5xvNfomEotMAkGtcIxqcGyyt9v2vukAjBxN2YyDFdjJ4BffIhpjxIV51Iwd0ysY/1U4lXqm
1HXdAOaUu2J0B+QYec5e8Mvg0Sqm2xLf8yQRM8WWyq9ZJPWw+fOaBJwj7XqP17YwJWI4+Jnsa++y
xOrqBxQq2vTJkTJ21zUudZR1FPOCu2WfyAQt22MjNcNEaySkPuVXMQJqpW4hqhdeezvkvplnbxFg
4lqGbTRE3wifcVO5QdnES2rRhb3aOC7hCrYN4KJJGEz9BltM+96qxH3mg0SWepMXoErRDLUbMaBJ
vm60TLOeMnwcL5ZlVvpWmYmhf6zSxNZ+hMf8t6v92x8SMI5l8/4bfMekf/ze11r+B9It0b/R0oIX
wB/+j77W/uDTaGLlwTeuEwVET/n3xhZiD0okPApEUmArX4k9/2xs+Qv0wSukHx0vGP6/wNr/Hvb7
kxzYpKoHrsDz08Rglf/dCz1Mqd+1Zt8FPgOqg2PK/ipbYM4xO2t890CXWHTBGOvZhd2yr95prgxZ
BYLXbxu7u4yJcL1oDesZQx7Lw9Sb7sy6+9SXaQjccrxWQzo/adK1Hk0iflVAUsu4r6xs2iG/WiCt
G+SHtVV3i7W+PrWOFO3RgmMdb4uJU3lrakI2O79i03B007xb3b6WREMDaieFF8/5fuKw77s+gOae
RghGjQhUv7Nu5ljW2fAiLHg0IG7jxNOYJDMG285TZLaEyEPcQqJSwhyeGO0jnkVWuCJKR9u9HOtB
1JeVm3jbpQJyuZEZh5MVOcyB9UZK1vxxzMHZjOOFVyqTBQUqtI3RLQo8C3Uodxcr7bcqT41uFRyN
i7hG2gSUV+deZ+5VT5F1H2mQ3BqoYV55F0dzetF2kx0fR/Bceo1Gj0IfI5abxheNVfmPVttH+sgE
ULQ2KyfmY5cO+DIizjX5ieyxyb0q6orzrZ6wQMSoI28QguZBNuOg9nRpZCfbz6b+uvArHpdlCrn1
jvKdN6uPG34H9PXFoy4Y0zJqOB99i5HFMt5x8ESZv+6tZAXZEQxyArLJy/ywMafoyWiA/11UmRe1
WUCwodCOfo4noGLy4Rdog0CJfIkFgkekvZnjXuqs7LnlcBF1QdaIYkJa2ytvY3ik5gUTT0pn6wHl
2Dlt1u8q1UHthAe8yLelH4wsaIyIW6qD7cX6qopkoTqrZBws44x8akzJqwvGHKzppkqdgkfUoFSb
GcyZaVoMJ2Chrn9iEZjGW8kYXH8wm2ImRc21o+fOG+K3Atb8wo4afcDGSXOfliJL8oc+Hp1u44C/
tUEouoxxddZ9ZZDomcfvVpX9pSfgnW+0vndvHLsqZLiiMOD/ueg+GRYzITbYfJO/nciUQArP/uba
lhQbc468S5xCiAxxOUdDYJcVmHel2e4V01MT4V3t+ofCQgO0SfJxuUcSrekriY03a55s/5TrHiKo
ggHrRd5YKVqKJbNJwyyX+bFxmqQO0jHvP3tp1VHuN7b7nkB89DeFO+kvIHLmJ6sqzYikvBlIXgJU
wCYfxjKiwK5LmV+ZCtHDqZ8JQNxD5iItDZeEUpdxk8OdrrWy/tpD84i2gy2zBN0jtlx6IjjWBzgd
xskeYlymnldcGoyojZ1W9XYWlqY9LOGUz4N+FXt6N4ZRg+OHN0RU5W5BqkK4AKCuYtMOFt4eJViW
hq3H+Cw35bPWOID/F0I5KtRzvnzUV02MQE90LXTV5gHVf7pLlULCl6U0EluRgFoNbEfv3bulcqcC
PadVPbtN3H7tfeVb5PBp00vayPyeoL0URcVkGQe4UGh6knKY0GfyQO6udt3phhWtOgws2DG0zgZj
HLNHq9rs4Uh69m6JpjbfWeYVd21aPuCYjeyEt0PjJDf64Nrxd5PWf2/EfwNi9p/Gy48lJ/tb//OE
+fwT3+/EGjffD5wenoXNBiwMd9y/34r5JyJxVhPiikyCc7JCFn7cizXvg2OZ1mrfYgh9nk3/42as
+R+43FB9k3rGDX4Fb/yFm7H3q7mJnBuTQTah5bxoH5PMvxCjXNOfF1FxFBl3Vn0DGCvaoa6czcvS
vBxj8GL3VXw1K2uDoF+K60pu22y3HG1cEx/9PFiSq8I/EqlcVsdYtAgxN/E3PI5t4Dw2u7Fk5RwM
2a07XRMg0+MKs28kqSnGZSduh/7kj/t43k7WVc1ZZ9oXYjGIgQIAzVEGo+cpaT6RwSiroN6vnoTB
e9QEoOYanXV2dNRtmr5qxiehbib95C+Htr4pzBuFilUH0+uJk5E/4xBgScypah/m+KqIH5iMJ/yv
viGOxEFd+dPHf/u9jPnZ3H72af2zuvnxjprE3q1J6tj2qaN+dpiOutmV0PP1hzZ1XvDepeEUc2+3
FvfVxcqEOBIfrbYbP2pT55xcZNYhQ6nqTy/jXz9YF2iIWH3O7CvMdYXx88tQiqOKKmR5yBPz2egN
794hb/ISlAlkzZfRK99EZT/RGGiB6dFLI6Emf6aYH8pMwwFpPP3nt+VXCxjvioUFFoTdyhPh9fzO
BSxLz4R2740Pjdnou75K/V272C+dNe9lJo4YgrULkqCM7flp/3su/Y2T4adP4F+SHS/78S3tfj6W
zj/wj8WXbekcI/hofqy3fsA5BSlda6yWz9HiuNxk/3EmWfoHgx8RkDnP2M61qfh7f8BxtdqBPYK9
uOoFztm/cCSdX9fPiy/OPaiD7M9WLgpWVv83G/Ocuz0yPEwNBqsoUhvZZyB31BldgJUrxVScYn/T
ex+jOIinXrVHZEMVgkoHV3DQ9GKcNlql13C9o0bn+JniVAYqzkmZ9boSlLlIk+howv9LAzVEtQyE
PzUR/N+kgnPQJ8YUMBaOo1Ofi5zdAStmdUCbNn0hU2XGlBPpq/EQSyYkYHyEx1W2z/xo8Iw7cJwx
QhasdqycUb8HTJIJT/J6QiBA4RbM16rKwOqnl3mO7WGosDK4tbpgvjlpG6Nq9JMWeYIQrDlJrzoT
onZYWyAXwgrap34YYVokDP7ahiRjVXqgNlXUbfNiTm/0pbsuOpN3JE3TdysqdXtj6Fo33sIJSD+x
nXGY+SGPHg4astCJ3Xx6m0x+9Ez8ro5qlFn5s+qQkcBwX/d8FBICGUWtWQ+RiOL+3e8zzSGbSBUu
20Hieo+468Z4V4iG05/pQxTWc0mYX+5GNmOqZG6q61ibS2fjDB4xGIlOnvN1PySoNARqRQolwz+g
RDcW8i4SK7lTid8zsI+t7lDZaRfddk1t9dvRQgFoxa6nDplVVpdTDXn5M1EYKao/ozO/KVYdFJV+
dstMXTB65Q3GB5SKh8gwiqu2yQYWctMy87dDQ25z5VkK4f1UfUnybtnoynTtFyc2xwOBw+dSsLp2
rPkNGSRwBdkgnLE6B+eEfYyKpvjo5uxnA7o+crFjxrAsdHRn22fmuMEPSg/LCjndGvN000GiJ02U
dmygtK1VHPiErg8bEjpSf5+VU/MHbtYZpvfPu9CZieo4BLTyZaJrZ2j16/Fvl4nPJbL0YRWn6W5d
jXDEY2knd0aXIwI9MWBQow3d1JY9IA8hehj0syI/ZbSqS3xq7l3lljaglCo5RcpAw7u+c+xcpj/Z
kNdb0b+8VhcyH/tuPNC/01Ttbo70vMj7MMaQlm6yzIry2yhtPY9POsunTYYkCPcFw1Fsymb7yv5X
ny6tysz9LYAwAjYa/ODYjOyl2Ux4P7+JTsTf/MnBlKb56qD5uf1gJjnVbyYbejVQ8CTYmEqEKlHf
ROadrNEtr0u+gzvU3LD2x7bPw5iYl6/+7GR3cM27V4n8rWa/qmamZJFBqEILSvpZOpr2dY6j8q62
veJaCsyBm6i2KnKbWh4iKJoEHcwEYGLfyxwHXMKEQ/6BNWH8eov9/pFT//MHWL+oF9Z//wnXkhmT
O4wJcTdZnjr3hKIML30tnvKEXKo5LroLR4/zQDXJvK1Ze2EO6Fy82H1762qjcSGGtHuKmP2HeTHM
lx6x1Du37vLdrJnDHz7y/+OlCs8mTZgjHqqg9Vtx4g8qQTeNw3lpzP4jayB2jFlFPF+vm2gKRb3D
io+fma9S+ae3aSUS/Ha1od4wAL+4K9XG/+1t8v0mIccNb2gMROpC5ei9DdamOIPm6tEj6/EaGyFh
wmkrd8T2ovIry4HYbkK7ymXZ6rn/NZKxdmXPpmRL5JnHCRvwHyCSZ4LPr6/S41bLm4PwGBa2/hv0
ycvUJEuRkGDmZdxJmqIN+7iNHlD+c9sgAyELWmRTCXug3oQyGfXbaLAISXfzFz9ux8OQCvvFhHjL
HNnUrpuIYDLDI7ePZKv5MJFWuI8VRb+RRMkPxuhfqrr+v7HOV6Llv1cR7b+iJf413HT9gR/llPhA
m8Qccz3CbMofavEf9ZT+AWENxGbvRxvHv/zo8WzrA2KhFXRO54ft+aegYdtASAQpAVixQVnlAPf8
C/UUL+XXK56Ht1yCICi76UcYvf7Wkcg6893B6pvt4nV1vi+YLA670a3Ec+q0drdLmO+1QR0PltgJ
u5meTKKu3njF00XklRAohoXhxSZPeps0PwHs8MhwNysu29zyX5yoJ2a3g+qFN5l5JI420API/paB
QaBJ9CgpwybiRBm33mtXCAvZg6/Pzm7x6+ikPJ8pDtsSpmkJdswykLlLTZTrUPm6zmAR4rGwC7Cs
DfnNOETZIR10/6oTxXwdm3X5ZiP8+1ZWCgKjluhvyzKTZ9CgFv9U+oogY3cuRrVxi0S/hr0+ferq
wX3ylQS8x7VPKNmAwpK99cydchMxh20xTUuy6KdYtm8UgMY7+YIGKV1Lig8fXZG7YWWH0TYio0Zt
JiZrUeglLR4fo2vyFycRy6VKc2wXGtulPakHNyYeszpASYBaOsHQumfLx7eywKK6ppVn70mWa/OG
A2s+NqLyiTMdOldgw2NmA1MBXjeGs24sArvRhiF0rJW62kUKLoat0XZts8Kyom2k8AXshLKqE1uc
GKM4rohXNl4GBkxRNHeu7sYalku9fEFn08ZAvm2CRGqUzjdNbgktKGIv4SCR7cQ9C8SDudU0u/lo
lY7/uZgGnP61lcc6cUij8TasQEpCWKQXhRhgu+MA5Egc2KWN+LqrjGaf0EH8iEVts35l8b3cCnZu
DrKOeawOmJgyUnXdXNk7bSSUcJhKDHdCx6MalMbiPUk1Ur5raBWomrA+YCHuDOJuFSosbQ8GjXRD
Yhfd+gh5AKR34WAzgmVAiFVQIaqldYj6yjwAK6p3zCtLakvd8oZtguc550LBu7bxs8Z88MbOvVeg
Pi4UT3w/RasjNzWVNQfC4hqL43RuYQe0w9OUN8sQuG7GCWz4vRTHJVEZ0hJYUG8FzIA0iODfXNYe
Pch2Fh75mSZzapbAEK7l1pGVheNo0byTuyAJCOzR9aBDVJSqxI1pwqOAbhcET/W8ZlWkjeMcSg/i
O+wji5E1m+Ak3c62Mb2qbvI/VZqpMV3sPKIF1xUEMjt/HvhzMc47fW78z0xaeaS6Z/KazFVzWizF
SDo1MgJj5FAg1c8IAt9YDJJNqsTETba+Ns3f8slIP7n9UgNgGTosiYiMnBlfn098l69zQmzw5jff
UBqRqJiVLORDHEgGvg0qfQPAiIbdqE8j56MrS0XPY09wOzrfBsjBDKN5bsnp/lYMo/Yq267G89hU
0deuQg2HjLwdr52BiXKIZp1yrm9X13HeZESU5azle0ptI/nosc2EPWHVAkvyBE0uwGyNSY5FSEza
aEHuMLgOO3MIHfUWPZgNhe8mXy+eAKlf6x6V3dU0El1iY0bFI4AoxWbXund8bbnlTjumQe0kUobo
KJGT8x3tmw2CDQX6KGld/UK03pjtu7TJGGUXzPx2JUstkhC1mKNJZIuwDjPrmnhTzqThYeq1m2Lb
LI2ygxS1UUXK26g1NCSZO7CZxwG1I3vMfimdpraJUZvSZ9pX/72M9P5FdWjAw1FP22EvdJoWaqeu
e/SnmSzPrBhyceirzgQRgacJFpiWuSPkCYzinDy6lX3h5Uz9RSokFa/OZucVPH4/bvjFMTaR7cum
pdKG8dCU/ULKZAFU5N5uEq4QTZsdcetJTHhbkDEpzmQgaPmOFTAwCle2xbuWCTAebu3vWHdBYKni
Oz+z6OXdmiAomnhX5hu0mQem6j6+Ud0BXZDyuVrsatzJ8XFLOqQJ4Yfcp1NpXy2lOmUjC69aRhcO
n72Xqkvg4bfgj7d+DIUsNcaNIfvrHDCw4Hssq+HGrvUviPLvdCcfNlZmHBHz7MEHpyGpejhHiZsf
cNBanroUFeu6DIMCUXE3bVV72zSuLtvGebF1+31u1QMqd76lOIgM882Ib4euPsl8xhw2H6w2YYcG
PSkmZ3eQfB9UYMTFzYQfQNbJSzN4hCQ5NdCjZnzsVWTQ5aTTwcJWiV/4fpDAbvya7jXyTiqxyLOr
na2OLMvtv3gyxTqJy2r0ebZCj/dZM25IzfEAoGYfnZlESYADJAFnRWhGIIIRx0JXt/HDFmFrzUdM
JvnRbi14HrJ/jHG90fe3YVWOxJbnB7OUfFXn5iKP5xj+rXdoYmQK3nDfGv3FIPyjb1QcPlkc4BdY
CGMDEePOF/z8RyR+H9vMxqml7IciT4+Dm4Cctq5AoWET8BbYDPq8H2A1MPHgYasYGU8xfUE6rLYS
F7mPEsfAee80LaFt8UZJvqnoPSES7RLgKvm0XGaVfiyUcTkaGtYFkjoxWN6A7eWq4ciB4nIRRy2D
Fc+rXxqN6XOWfy2JWasJq6QdP+iz9wwqAzEVe51gll7+vOhrLlaFDIcOPYURtXjyxGFEbuJE7lQy
ZeU2WdhiJsp4dstObTpjrWSK7ktamvdNLb2g59sYQHUKXa3Y1WX9OJjZC+dpwBSNgGJl3g2j3lAa
gU3SUpbOxMi61o7a5wE0w2VdEydXJB+nqPO+NKVhPE4q2fU4gjeCqdhGJgYIFQ99zKjT1PlJ0Dvl
dDckPGbFF2hb9vWIi0Ez7UvZN188so+C0h2M0wijCm7KC4tAxVUtvvJ0Yebl10naMMroBscPpRNR
o0njlBn21kqieu9Rb4Rmpb0vmhOqatwuxcKYrGqqh9Z2qU1M7MeTdtTyWzsjl05Z95lOEGGBVAmq
gZgJORtsZK/Dgrs6BtQwBl5RM/JW851pj7jNEuSwJkmbHp9hpuxbqap901zDDkTeZlukt6Nv0roL
2nmUUir9vKTJCecnglruG1N8rQnnAgMwXh94epx+wVTpoZLWg+moOUjGMTSBXiW2C8CgWiroF6tE
M/cStLwdPv4S4SgOlEOHz93U8tMM6CvPBaofea9w6bVuvnU4UmPdv0VxEzh+s4H4xeoiyg9+zcXm
12wswsTLSRV9TXKSnpv2iSrjJV0NZMkXVXlXdnGXgv7qUSMS9NmT8ioiPn5neKMK1ILUb/nh9EBe
3Xjbx89FQfim0eyQOe96/10ru6tZZNuewPdT0TiXekezXrC59lDu9ubX0bBILrCNbZ0QGdomE4tY
jYO9Xcxlo5r+YMTtNmNrGg7rU7Wpeo3wR5GOQ8pVZC3IHnWB8FL4u2HMbxzGP8yndmAEOJnN5Ute
w7GpMAat1FwMiA3VCJPFdxLGduVYsa9YempkZR98Ia9Hp71UU6MYG3CctOmLhCoX8quRyDfm/iZ3
6jdq6+Hgl2+TqVU1CooZcYToZPLqdnxAF/Giu+9W0d0YqKsS+oKugw+k6WbLXMrT1Q77QAN2RMj8
1acBRysv6It3TelP27TtdCL94KqMQRfh0CdQm3tBi0Xn2h7GFpwKsY+E5Alpf2mcTL6RXj6jWfVB
s26FS1jJJiJfdWKAjGcRaTvEjxByFtIUwdSZDDvBLbFzTXdjVxG8Nk9iY9Wm1jrSwfRfeW/z4cJE
bMwCOI3GjIvSE3coGOS3AvcJgBC9qe4brVkoPcE3xZsJbsKzXrjJcKVN1Fc3Ikq7W9cn1WfbFoP9
UJmxAQ2m8u0iTCYJnS2bp+qdrxbOoalB5E6Mu7vIoFc9nrgJ5kcWVm5HLhxqvehuHM22DYyuQ6Gp
VUO3lUbjO+HUwQM5cOvRvZDQHQx0AON4gVJRIR31StjcFj1zrSz9whTHMk+1j+NSEpCqNXN9iXk/
38p2dt+NTnCbwQQCfG/SsuXzf/c23Xzx/j/sbWi///2g4err5zdV/hqrtv7ED2WXwLHEsOyHS8k5
r2RIxGGYtUZ8MeT9u5rL/rAOfgm3wMzj+Ghf/rGtsSymC+yUmb+xBBIwff/KdMFA/PXLPM1kf82a
hi0NfExrjQH6dezYsJQtY5kbwSTSrtlmQx6/E484YLV3vfxEHgmOkqzLP0m3nPeaC6o45JrVXl3a
GW9bZHFJOijlW4DtsHhKuzH6TDXv2iFMMuM2imC3USRpBOVI4J6v8Wplx3E8rZmaWn4Fiz5Xu7iR
BGGSeNaz6dUWWteMqovCqcr4TsTCoDTV/Wj8VtS+86QKP3vMBpU/RmpAOq1wrT+U7ggHoRzs6krK
fnyUc5dea0M/dyEZ5PFV33DR7xj8R0mIySgKDW3iVjw4c8MeEyF40IFOUKFw+vg6aRe3ClyBP7If
TL5ujabUtF+qHqikgTV/69vTrNA2FWSae05fsZuYx/xTnFbvxdjk2bpH2fIZIuatMSYUm0HqSFJt
AoSJk49hTyAWsk6ugK5gJcZ14SgnoWzKwKvkUT7vPKt3Ebj2Xbwzk7ILNaY/Js2lyURdZ15kbKBK
DiJoJ10/VsWgwGfgYXl1qDHHjWII7LO2MpB1Qwe0tI2VrA2eEausC/lbXIu2VpcMZnyikRKjGB+G
zMuu29bRbywdFSi/3Iz4uSj9jAa3q+YmTGZDj/ZuOzr3aavmV+Jmpb83dJNQ0YjOBz2Pr8atLEpc
7BiO4lvbNmmPXcONMnBL1YhH2bWST1NfRki0BQJBlAmUxgF5UaVG/SPrQ8/A6EtRDvleZ6FV72Yw
vN+k6Yn3NMFhcFywl9FsKE185f1C/trUvR5t/DpBGEbYxgWrMU2R/tvLz83cVsS767iztvaE/WhT
ZTEy3ia1cbpmAuxXgNG9uUtbuGlMZIBAsMjwokfdWphLWSWiOXAanQYFM28fwSbKhwLrNMHAGSUG
tV5VH5vF8V5oMh17D7ZQbw7/PU5/HKeCkeq/P05v5G8q2fX//v0sdfwPbMfIGeGI5Ow8Rxp9P1fX
oMQf56gpsHsK1LSGtQ7hz/qdH1tvg7PY0cmjNA2BoMHmYPwLU9rzdubngT+5kCuMl2gl36Vd/n0l
knbgGmUGfdrQPOaXUI9hE8Dv0a2Qpt64HdKFwngYvKE+EWvo4yLsJwT2wFygR2oVUk1qEqv6VmkR
mD1dq6LrzCyHiJa5p7JdVdwr8Mogb1YRkvHFa7txZgoxUEFHvpeDa8kl9SQIbudBU8PwrM91woQI
Lv+8cRtT2aHtVyzihF7rd12nJS9qWRzgf1TDWERYZEyMiuMKskLJbu7AZNApLpH2JpgF2mb6JCGi
NaE5NWAdc9+F7ZrWdWPsHIeo6i3D3rLfmSg1jyT+ZNFe1oiHA7Qxy0LWTrMCaebWyLc+XyEWk06R
5rs2T1Prca3ALqcux5mDhD7jz1MGISKNZ76vXVxz1nltD7GH5Bx7Y6MW1I4uvUAe5mNiPQwGv2RQ
zgTZsYtv/pD1Yqy71l8+2tXH69tgJnWDif/v+XhFZLBlIzoI74BfodrrwZQwaJZyPIiooFLkhAwj
B3lhZybk57Z6JwJRpFCVDMaCBx5Y/SEj6jdvMUoa1gAAk9CnoYEkrPDXm7ZRVLFMRjLlJYbUa0MT
E6KkkX1rMnVHE3Lk7qdv3e33X/ZnVdT/8XzkA7qkGbM2YCbzGyZ8jPShMJea55vaZdd3TfqJwWEX
yq5svxhIZL/b3f9txMjvK2UsICxeeDYWKTzd73kSfdXmzMRtLyTrdCIoKh6PdkllHqVR8YdfjQPk
l0/3/FRrXBG7RHsVlP76VraMmAU7IC/UZqimQEPKL+lYsT74z+/gvzwNxw/Gcv5ruh45Yus7/NN2
Nx27Mlvi1A1jDdgraYv1Dh+b+4dnMc3fyjnbdFaZou8DAuHpuEJ+fZ58nOwxXUabXgrgor8Vk6NN
oRGPDJIGq0vrJ+BCuvOpsNF/E/Rjpt+oCMxqCx2j9CJ4YY3DzbywHabPekIc7M00YgRnWTHa0acM
U1u1ic0SmjXgmcrEEmnSsWyyUSfUHNO09pWJRS1Pfmxpw6GfFvHRHrVu3i5dzwWUc0iufbXt0B1C
9KVJXzqnBzLojYv8lBg21VKQrNHq6PbBJ1EsKtSyO0gcxcNoaZwR3YAvO8wKs/L3adtG9p3S6rVg
HV3BIA1YmyXDBe1ec8liFW954Gi9BnEMD9ngOUFEQtWZrJE4MzgHbXICumm8TZpy5ninDFli5IaM
R4I1G6L/Ze88muNGtm39V06c8YMCNoGcoixZht6IEwQpA+89fv37QPW9jyzpkKE7fHFHHd3REqpQ
QObOvdf6FnB60UZZCvIBVcyuJVqLJzFNY3XFiZzDfWeHc6cGScbo7VPOnOHKAsGTHL2eM9mdSFGd
LxzgH9YLmueM/DisBOUmcOo626l55j1iU1PqpZwAlTwOwPO/TZGaXFlxDMXWrUuN0+WETT+6T2UQ
VVfGWLbdrSrtIto6YZyHhynOio5eTpbSkvSKHkvtMkI1qq3N2hvbbTMVXUlbZ4hQVIajGV0zMSoL
f2FUQXic2kzRiTQd2vEFaEHGR2mcUl50iJJRL5EZHqy5IqMC+EchGOHQtF7GOEnAUvsjZ86usDro
nVFdfIctHEd0Mxvfabe4PiS9OQFnxMKfVynKndIm0r6DNwzDNAxbJ1nn4SRNZE0IhO7qoM3Nmw5w
+nAPnsbPVrXvDBCF04QYMc1Rxu4iKafMny20ZeI9UpoZ4lyzzapx4eVp2RO/BXjSbdD0NkMMnMWd
/qz7ra00mwKXVvmNQYdNs8FnzI6ewpEhkwff6BQoMqGmL23k+zdNJnDpEiU6N8JCs8vIFPcc5DdV
W49byKSAE7BG26SO94bYFGYO5qsYZvst+q3C2dRd66huoyiGvWr43JgPMmZM67LCD7zF+Zd/HXWe
yeXUxnQU2kZmw1LtoUGCZfE9bxXGLQj0qB8Latq+8ppzp0EKv0oKVF4rEwVb7wrPAc/DhGmvZsBv
EeJaIVJ+vqpcNU6tgfXrzQp0ol2YuLUHYBMKnd4K9KSmB8tUN2AADhndTZwoxQj2LQhGOoUFXJs9
EBdAEqqjdeM20AtrFzUM0zYAO+VTmNt+sUZkb/tLOE5RsS7L0BZngnZ549pTO/vqOIsKt8HtPNtC
neygx530L7oGg+ltENBL2uZGq3aA3dTsWHeWXbAeFXkMrNfzb82O77sAVMPm4rDPYJ3U2shIp8No
VkWiMA+SRspHngQ/Lp88sbnOjDgIQs6SR7oaMO7TAc+x3A7sG6xA5oR/YQP4Reg+80ZDLzEvLdss
SVDAOWFZLxV7KlJzE/Y0+f3PpCsne4BpELZBUiyjfLYawkpOpCssIU0GWId8hCHCMoDAOfbMIxFQ
ZbxqC1sW90Oq9BO9qKwIN6ri608Nr4ncMwztmn0Zk1azKTO6P7SGoJwD1YdQfvfxRnWy9XIcQ9aG
4F2jOWgS9X6iXMkyz6fNTKs3oEN4IQc1xRbBuMWYNOWTrVebN6M3ldXrtdA2sF+x0VOEn2xWVJMF
C4MdwALtsjUeldQNHZrApp5b9yPJHdcF8B/+m+4fPUdRVzlaR4SbQXH28Zc+qW/mD8IhdT5EOHNg
6ewZeLs7kztQG80rFoRwGLFlq/FfTNbDwQ3Je5F7p/LMzwJrfn8aKAM0a3YQSJQd6ryTv6kIIkR5
pmKa/VIr+3HZZKyuyZD/ZfzO/MxprIAGFBrb4owyF7dvrtJhKAuKDiZd3s8pvUQWbzpJE/Lj+/f7
dzFJs+XOUXNQk54mhJQ5dU+ShgBSgkYlmsDUz3qltr99fJUT6RecKf5yjmqaY/Fwcr3338Wo9R6r
WUL/qUzslSUZq1pFoq0lfeRN7/jDkiCM8Ndb+1diqP8/yUv0iN7c/98k6A8/6uZf7nMWv1Whv/6Z
f5qZ1hcLViheFk4Ec63OQ/FPY9P8AilaJbnSIXFxTpT87wO5gWkGXStJqLC9WGbe2FQN7QtFq6by
MmB/o4j9q8YmjlSehjeLC+JEw+T0IDQTB7tpOPNC9+bJF3FnFEHosL/ImCgy876h63dZhIO5bIvY
34pyYl5OkQCvOZl2zjRc0pYk3yFVbZqhpl2hCPc5HqtiT0vHZEGelSaxMV0C0RvYU6IycM1BNzdU
zEujUcddh4R4jZWzoRQrGUc1kCh06rdlEcf5iskxWiChMC01jd2MPlqyBeXW2ggaWvSTfa+00lkp
HbmUTSein94IaUBvtOwBcZEGcc9QrvRJVJdtH6rnNjEwe6tjHubm2YiFXXZV8KClQf1kF8ugO47T
is2TwK+DN+QrWzTnkex+oP6ZU1vsa18lJjnUpu/w3RRXpEy+jR5prFk96eEjaao3qEj2gVWd6Um6
scb6zAzO4mdP0w+cKS6tPHuGJveUTeVLVWXnud6ukG/veq/Y5/aw5hR1afviko4jg0IFA6QxbXtP
ux1GigZRbIQHXvISasdNwIySTJ4ZjWkfSY5b+aHmlqO2quf5XjJc9s5jxNnJCFn9q2TjDHIv6mHf
QQbqUUxBglKeSqp0t9bTq6b2b+QIqxoIz1MzlNdWkz4IZ9oHsb0bO+9rnE8PfZ2ceVoDjb++o0Jc
UUOsjQLnlF+tbeHB6oPWTr7A1zpd9Rj5XEvxLhjj45lXwBioX8mA88sfwzhx8o4gIuTXtD5yFz/p
DvDLGhJduHB8fYdFiU8SOodAS3+WrNRuAsdBkceiqrZl7VzoJVd08uVkj9HWdyLKNWvB6WvZRBfM
2SjALlrfWpWV95zG2ffMnpZKc6Xo0QXeUiT7u5gy1p+N2JeYKZZIUKbpa5edOZTQJIJYbmMwDxuV
G6Rgzzg1t7FxYaLAWkxmtZEy2dSKmrlEoTwqibKulGld+/md5d3mxsY0k2tMs7AioAbo0UZRFlEQ
XoYM/RRpbirs1rLXj8jqj8wRjnrmMEi/n+oHdGxnZlU9Tba3LFJraxbMu31xGLvp3E7Np7DyLwOP
4lNNLkaKUVpOXAld87Js6gVqfAgST3WnnXtFt7UKOsgQPYaRp1MT8FGdTanrBxoE/tEZtPO0oO2t
P/ME7egNr7VO/RrrXyOHxB1+p3KbeV7ppl3/M1SSK9iqUGMhQTgBJMkSszGUm+yRI6TuZsLamQ5Q
/qLZG708p3C+I/pjCWRtMdiH2rAWTtxCn7+WbfegRfba7A+OcWitHVaywkVXsQFuuG+DeFeJe8p+
uPsJWGtAV4gz7MzY6GGzqmv/ScLghN/sXSFvvLHnly9w5K3Wbcv22ix/pCOwT0akqUY0W7Qemm5h
5cz7nDNRlWvCrvZGHkFukAeUEoMbI/TJFj24hzwMFiWH8yrn4IGaDA71haVUj8RNbEfdu7MzZVUX
xR6kCQcqRV5xdtsp4qrzS26Dvsmlf6b3/qqfNlmK9i3rCOyoV1bwNJrWZd3U9dKvk00/qPde2R2p
cR4c1fymzfqSIkR1kFVIMpvVUJKQDk8UItmmqUmusostLvUgXpudcl9DmWt1GJR+NDguTN87vJKX
hiTFggOiqzD0XlRkhrhCw2irvYzOuBnEtPSlvZ6qzTzhrkCW2HF3r6u+z6rg/QxAyFLaMMcBZ83M
4qw1QPsXvrcjQ+N7gTGKBd1jDN9aWyYWNO27NQHLN8yie3TaWreisRsuABrJBwdyEit/8SS9oNoz
KigOVZOU8KrUHUO0C0OZoJ3hY6K3Ee1GpXMuWlDyLvV/sDFD9KBtd0HjcC8kXBial9GOtsSVJTCX
IxXh4bC3KX/ULYTdoE3Rv8bZdNNYeFXz7lgnSbArg0qhqZqpW9R43b7BzL0Qo5keTXaeayut9ct+
NDQSah69CNWDlyyptZc9AhY/vCPiJlwWNYkqNSSVjRPa61oeehk+J0nFVL9IJ05odJr9euvZ41WT
1sUGtPidkk6YkYpNEqfNLtsosWNdgAg8a0CvuTYaShdXv4VSqd/JRJVbTggUYGW+Kv3wgTUfMtt4
QygdZ8Bwk6j5To+cxzLo7nLTY6RU2XdViN6258ci0meklmv3KU5QsOGuHnrmAuIjUb/pcN7p+fe+
675NrXEbVB2mlr5ceH68Jc7swlRAtmma+liIwnsuKrslBY0mVcjbMZxnHbpYRAR+AD+CziW29MJf
JpKMyybjBenbCrK8UUJXrWBha2KlqtGDKobmTDEi/8zRhkM0Pdt68NgDrCMOZqiiTZo6NDFigHOR
8l2NdQRQ4LcVwtUBuoNOMMAINcgzNCs5ZsVI4UEql0gwY3XTo9oaP5Vx5l5riDoaTB5siD4auaFq
3XYw9zQh9ziSbrXJeyKu8Ar+67HL5GNv9s+91C8tix3KbL4Hw1kJhz1nlAYAfN+wKd32pZltIlXF
OG916nkfKI6r5yrR5LlgSFmIdM9AD9FO3OZLZegNlu/khlPOwJaPG7dL6iPiBKI4aqtcM2Mksp1z
z0KfOQx5orWHJnB4p8fmPiuh6HRmQqcLjo1rm7a/D4P4EAr2b6A7BYpy1JqKWXY/TKWx107G0zC0
lUACaqGLlSR82E3wPRO0DWU87Qns9hbY7WMXiHh3lnlWvA9qEePEGdVNiDls7VQt3ci6gRcf0X5s
qy3UnsJtNe4yHEbIICR1CWdYcPCuN73INshWUfu0j8XwtQzNPUllyoIYwUvD7qFf+eo55YXFOoUj
uZEQk6qzgWUEOP22Qs+eDw1SWlM9+vELpwuBSsdvV7o1Hp2+vClH5EM9sth5gn0Vc2JeGQUIgTg7
H0nQcQKPYFEakuvCyG7KIdhPGarJRGmShLF2cc6E2dnRDgTL09AfOhZOPRyIvUoAZ86rZxkLlLiN
NNe5NmZXKT0d0j/OC9W6Ip7MOeuD4pHOkg8JbFurkXI90XG+k7Y+EuonC8AjKpjcGUfkrdCDIj0s
m3QDZaveBKXxkBW2vepq5ef/SXOJcbczAOIb9o3SNWejSkvFURoU5Up7ViqCxxoD9lCMB73SXzDV
LMn+gxEWPCCmWehh9qvz/7/HrX/Pwo//POl0c2TSz/96zr7/a/ujmn74eRdmz++PXv81+tTkl9kY
jqeT47DFaZuD8q+Tl2Z9sTmIQwEiog7F3XzC+y/DivUFFzmTLE7RmARevcH/jEJNDmWCjM8ZVKtz
BMMa8xejUA5tJycvGg5IWgzGrioTPhKh35+88PTCCu/MiLl5VYMGG+aV30sT56CpEwwUKN3112Zo
yZyZLB/0o0NTFNxd6SMKaYamJ9OCgdy0NGts0n7Ta/SF7Q6o/EiYBbj9qopWw9Tb/gotpOavBqeh
4iGxvXTOCpHw7OvdIIflUKd4d0mBq6ujpQ5ovWU9qj9VxA7MKzsBd6Pt2GtdESvJvWLVmYfAnxyg
WVRumy45JzCE9AZbaCh1eS9pLzxArYn3lWyl5mqJY92Qayn4egSNBu4MGjvzkoJIOs+yEVnmvq5t
tRBlKdHoUj13RqevDo1MnWkDfL7aOR0zDdbNREDIb6sdxlNJvJTUDuHIji6Exl+LY6A79vAej+FI
Pbtoo65ApmxA8nNFy7LdAMlZ8enjR89n6pGkOd3rUoz4l8O4tzz0fyNRMjkRUIyZMUMgZ+ubn3DT
Um+XADMC9BArUl3KNISDYvRJ5azKrpbGdjJr1dvHVRx2i9FSvZWGLFcukN3hO7ML4nN6ErRBzTU2
ZVEQW5SfTW/hUugS/8BIQDwpkFR7t7Wz7lseq/Y3BRHFuEC+U+4aSw6w/6rQ3vpehGrWcGB5sh95
UJAVg6NTT5QPSXIqxM2UPvCx1msVG5OD0n1hBx5PGTtTz8CBhuZexIX3pFfwZIg5CPV7xirqWQxs
14KXiPs0Za8hoQQmZ7NgZNIyoU3N8A7KZ1K6vBfFXWSn/ksWwDjGfp7bDuP3dHpgAqL5buoXqbKy
R/P10iqwpSTOkKZj67YuAbdRq+eFLfRlJoDjrH2z0r2dEAzc3CnPK3vleELbRSPJnG6BxRvOUBQF
mhsSbsfMw+SjlXargzyX0VlCShuSdCY9LyRg9YSvTPELyr/mOAjB1pN2vraf+kQnSsIS3g3iJV+4
HbhCwk8R0PZuUhGtcK4rLdEvGGoTBmRllB6aTFHv6samAs+xLDxhcYU1OTHhJ4EhS6HLT04d3CjM
ZaGch6PzLYw65cGh92K4RhuB68I8e9kOqolFOtK7YCl1XjpcS+m4IcIqLpapHXUEV0GbN1aqFxnT
+YCG694qaUIQilY3tw4k525RmSPRFdWY2dqC7JIAdwIso4gM+azAllQqfn4p+2EwcHxI87uaRDmO
/NnSEccyewiHRP8mvbT6Aaen1FZRkXLjxviqzvr+MbW0/pEov/jaQCWAir1WswG5VFD0G8RFDhJi
zXOuvQ7Nn+vZGkmJmoVpDEfYKFLa0U4lF6Q3NFAYNS+76qm+cbegdl3Y0Kcroy0eFGif3/CPxDZp
U2EFb1NTCxvlJ0nHqdV1WNS63HcbhCjnnIKY9zjY3r/3RWx+baRfBCsITujEdacnDtA0MLIOSUoV
jLlpvINiMAYrlN9AjoXB5dfOiD9sWSta9pKMqfZCFAL60UAd1G41mC1JbHjKnHpVVH3m7CxPavdV
Oze6slrM9jhbBvepIciqE0QSWfCkMrG3QazxoumlUoLbjftv7BOwLzlvUl4BgSt2CqPJasFLYIcL
XUQJQjVK5Ic617PelUTfUlePLZacOTks3xP2NmIuGgwmqwqBCzZwbLVJj6TeZd/oJEZzEEvfXg2y
TDlwTbW41u1S/VFj0lAJHIIftqThx24wNZMOCEIiVFmGtazic0SJwbCwCy9SFkFIsIKbqRMNBKeI
AETIQmLh73yhbDEMVD3oSJ4uN8DCeK/R7LA3wYzU2WaG79woScxRKBVFYq0VGppHHqxULkTVRMVV
GXoiWuIWCytEcz5ZV1mnJ9gsUyu6mYopYQA4Tgw0AUvxvwdsWHJhK2WjrZh4NM7Ol5ZfLPtCkwpB
Eo79JHvbqJGEhDaaetumNGYqrR9VEU/Xec5vupQKfbkZhTa8tFmWPIjWzNstXC+byC0tQfkT1u23
Jgj7i05pBCC3jPhbt5MXgdpm3aoCDzbHucV+vPTaIHh6U5H8QQUy79tvO6pMUaG/0KKa4SKcJU+k
omYGxTh1wpzQ1ai+xPQSnLFv2wzNSA/Ro8xaJiRw7MYIP8jrlf+3Kvy3Lhh6/eey8OuP9Mc7NfHr
//+PAs4EM4W8DQUvwP9fbfZfZSAOZIceO/sOEJZ/ZG//lIFvuC+ajv7Y4RgnmX0hSvkrEhVk1PdP
B/Wjoeuwsl51OxrqnPdVXwFIhbQX8ohyHmMiLSO6updk+mHXKnzWOlbRhPlm5PolOc973eJN2mCm
nC7syU4wkNhjjJTWxAi50Q2EryRbTU2xBJ2qa/jSspSJeQe0oQz88SFuiYpz8ngK8ZbG+YNjKJHl
tn2faQUpubli94vWzxssy52B8d/1KsfsmMJXFtlOSxmzCz/ErM7dnSb8PF77SRkY5GUhs1N+xsmM
sKF+DaBEcJoKEFkQsRXp2jnDch3rruoj9Fv0oO9i4gmj1liTsBPsG7VV+kPSh1kAP0bFP2jj18aw
ZbCpXlokUJtn/kiGOojgCR/mORt8nD87jerQLg6E4WOvoVscrDRbiUkksWNLX4xxTuLpJupR2uwD
jIIeaTZsN+PS6lvr2cstR72l/WQNKt5Kg8LQxa+kZMEuqqI8vSc9tuyexgFL8F2FREhbFNWQsi4y
5sYzJ/HBREspWUxT9LPCGI9TUurBlZw8+TTgrSjOmCB0wYHFXQhSBDlORBW9BoW8qLXPV4j0RfRr
Zu47rxN01gnG6R4VE2Gd/wza897hyeAMXOBQo0WvRSYnVs+284kNhLgBmr0/of+NCKERALW6id+I
MNY7pfdSUW6mKGhkt/SNNKPg7KyGzGHYlXnMv+VZ6cXfcL53A/3iKNNDN20a6MyRcKrwZ4n3Xb/h
RJxtptCuiACDKXLnQV1+zmwRLawggX8uYecoLgVLsiuTllQE5BhVerCDXqU5kdnWI3P9ytgS+S2K
c4LWNX9bB+zgi3wywTq0MrnqvbFeNqYsr2A9kCkjAjqyBAUI7YqWRHPW6F2/IrShvdOLXj42alq8
RCK60KvCflD9aHaR4/67yo0q/aY7PrZz02AfcHW1rR6NMgyriyEyk8eCTf8G1/+wzLpCfp183T+w
zdls3AUzB+yuMq/cvM3WfajcGDPFqCvzZDeGCUWYOVrNU28NxVUS9OYT/vZoWGBtb4g6a4k3I4nC
WDu9o6FhoWOS9nq4izNVWTMtWBhZkZ15waDO0nLSrAdaq7zNP5ko5JyrdBrmk3rbJU29clpd7AXY
1AUumOraB8tOCJyPA8AccP1H1W4cc32FCAobLfloKzNS2/iGKFM0WBBgkBKpelkgL4/xoq6SLFYF
A5bEAO3eeFF8XlohQ6cw1CTR51XfOOtOkpd3TFRtiFaGALr9yHMQ9d85qUq5wJHsqceuS5OSCs1X
xFc/qqmhMOhQ3LR5YtGvCyYvW2YTRO3jNHj1tIBeG9oXkn6WWGHjZ/CXT3HwMzaEANvpieK6E528
HIawenFI0LWBbQo4T87Q6A1/U5jfSSLtxCbSlY4Pge2Ch0mmWbaq1E5TVzoIowLcOAX1ZQ1NoVnk
kcYoRPVV/bHXSPlawayjfaj3hUkaXhWReh+YOU2EFJp9dR6bfR5tAWn52irBFpWu0ynwjdwdJFl/
D4YonYF5B6buBdzWiLCOwoFE6g0c0QE4eKVIftg4+COMZmVRrBsjryp1O5VUOTe0iRDAy7LUk12V
NSl3p2a4ixOt62T+d2IChNrU8hoWEd2UmsPO9H4jCfRBjy279dwqQqS8yOxIzfEgV80ncoIT0cKv
68xwD+DIFDannDKr14bJNlBYT6lWvhSgGl44bHe/9AP/Ucp6Ilp4vYoFpgbwMj4efe7VvB1DTzDg
E4F+yx06TtNkM4e0y5PsmgYnbG4y0Q4gXLPrN0XCHyo17XQznu+hoPeisb1rCFtOSjWIGdLhF/JI
Ncl0uowoy4F9+82KhHOsiWYUwpMy4MXnpSxXal7AvypU077/+HPMM/Y3FePrl4eCgt8VXbxJgM/7
Ly8TEsyNmv6Dn/mMiSIfinnMEN3BrvzxlX7/MQlZmc0kukR/QjPm/ZUc1s0Q3oSCXDyTt9bkaeup
HrX9x1f5/fsgipoV0Dragl/Ql7c/ZmanUTfVRI8KyftQS70mCj3z9mODifPjS/3hC1kWLT7ULtLC
4qC//0IT1CrfEnNDqvLynTNCMel1/xMF1h++j+DxmFUaqLvBCb2/SIJDgsY+jGZC9Ch+fHN2QZH4
eKnHSTP+/TeCnsezyAHGpk48KRCjOhCdT2ivS8HwqKig5iY/Dj95Dv70jahDcWDwDCD+OPlGhYXV
KTR7SXeMU6irtm0T7+IugyyW5XX5GQnrD7/S3OhEx+XYtjBm4OLbB0KMwBB5CRmoiRrzQ4Xw0lOm
ZPXxszB/6LevEdRNzYLsNq+IXMQ8ET4RByZ7M4PZGhBliIqZ6bKYIwZAybTneaZ+/+vLcSxAnyM1
1OSI/t9/KQ6vRogwz0apoIQPAwOfnZJIfVe1Mj8a42h+Qrv7fYnkQKkaKmZaVmNEye+vh9c4Uktc
qS7dCeESRfmswzNFT60dR1Flrt6ln1zx96eEK+IJmt0F4LlOlWR+SKQOGDgyyfUcWrRdMgfjPjBT
jsu/Xv+51LxoQHTDw2adPPWWmdW0FwfSaethWBPnS6PM0ttb7JP52tei8A47HZ22j3/CP31BHn7e
gpnbamonCy9wdJ8VBF0sOs9uoxRhvdKLuFzTgqo3H1/q91dAA2M879hwd0x+yPe/HiPhzKPoxXqD
WmoXoqClzqy77cdXOX0F5g3NECryTP7Bm3BSFGTImePBJoGpSrrghXa0spFamq2akWR7CH7e+n9w
vRndTMMDVePpOhIhYx+dCA2XBBK0DMwq3rShOT52LCuty9Az/eQ2/v4SUBsgp5MCiSPL5PyLvpGr
he2kkCsiHRpE5OiANqT0xk4U35r60KM1J5lyTtkFy/TxF/3jdVlV1Pl7Qho7WTCbodOqsY3ZAvrU
vE3mdFHstflVVlnNN7qZ3Q15uNUnF/39mdEF9iV7TkakLDitC8yQ4FWlhh3DvB7lS52oxgsJstny
4+/2+1uA6gZbM61/ZlE09t7fU8bbHf4pXaK3CowzvB3fWYPyTSTJg/4fXImfhIYLF0PN/P5KXaTi
r6806eaqViM+iphOm1NtbqEzMLr++GK/vwvUxjRCNF4EKp5Tte0g/KrVRM3FvGSjJ5NYzFrb3jeY
7xrFJ/a3338qU+hkbOk4cgzSxU5WksjOK29SMoi9fUdwweAhICBQ9ZOv9Logvd3iDHW+jLT4Rgwv
8cS/v4FBUAxJkDFvGb2p95at6JFTtaPejkuh5OBEutHhntJaDB5R21TTEs02novZEFTgEJbQZHQP
NJvb+plqf/Ig/fEmzCWFyj2YYXzvP53FSdOrDb411D0AGB4qz5Hp4Sc34fdXcbYXIlqlNuK5fO2w
vVkCYA57AQ4G6GB1rOzJX8gvfdUAx+XUxc1oN+VjiK3gE1Tl71+Niaa0LXsWoc/f7/1X6xWbnKkp
dtya27rBEUVKgkyCT1a3k9YxhRFNYwJjDPTuvB+njFhS5JQY5MZsks+qb1YIQMANk5hOVKinZbms
PN1SjgHzKXNvWSHGkb98ZTQ+AdBQ+qTsUfbp42VPdUiCwmzSL9Jq3/ozDs2sNFS8GXhkxgxhuvr4
ivMj8e6B5nq8oramUUSrIEvf39dWekQmscy7pR2Y2Z1J1uvksnf45hnjjV5+sj/+9jNqc1YQIT/Y
QbnuzJJ4u33ohdG85hS4WgN/T3rEaucY1T75GX97QuersKJSxM/pBjND8+1VSK7p4AkbkK7iuF4b
GelpVmxCKgEVB3YtLb6XHk6wj+/k74dZjfUAeRMOf4vLn/pmMsh3VWf6s3bIxzqokbLBMDGT9hFq
4y1SgxcTwa5pd7dgZNrPrj5Xn+9/SDGX3TSHKFFRT5y8IE0zIUAYYSxC365WCtnPJBBGsOkma7gU
JW00MLvRVYlWYaMwnd4SrIse6/vHN+Hk96V+1AwcqmyVnOfnQuj9nY80gtSkATEmIufQLZq+WdAL
HxZ/fxWBP2k+3xJgbJ581wSE2ATbP11YQzkuwjIols4Ua5/c0vn88OaOYoLlVMEv6ZBvIMipOakY
w0zvWYj6aiEnHGHrzBPyOQKtV62czPD6bSOLOF96wkIIMsLoLtaiq53yk2nWyQs6fwoiPebCh6Kc
E+P8rL9ZbQnILABl4q5D8Kdcs390OgmgYpiRUC2N2o/v7O9XY4dTqSZtKmU2uPn3fXM1QaPMzwbR
LBqfYUTMDzCrTqIWAYfdO9Hy46u9VovvbzEiH/i0sznDYMmbP86byw2ICKtQK7oFPksFeLvGYA6/
YFXb/aZTI1zibWRLfVlrlRhvS8kHWomM/vxGyEQpj2YlJ8DFLfMR8VypnmYvTcb25dKGbHTbiTxl
Vm+HdhGjf8NzTG6r1tpLnbHR05jolbqKYq2Qa+FpU0PiD/VzjkxVNaPn12/6v5PBf5MM88FgcI2m
4Vvwr0t+9OxHfYI25k/+GhEqLBpf6G0KjqA8BL9UX79mhAoVxheqVfblGTNEB4Md6p8hoWJ/mf08
dC3ZKpEYcVL+b/6QottfOOlpnFQ4is1Onb9Si+nvtxSLxgaLgaRoFiyu8zv5/kltokFrQmyuhz5s
vfXcEN0hAGsvSGOAkcGGc2hRhNH8RvyJunoirCbPVjrE+WUPk9eNrALzDfAzVzUDda0IM3RbOvfn
pUCgw+SuvcWQoyyjbLqvhvYO6fgzOvn21otbPD1WCQuMSdknC+nJnsXXQklEP4P3nV2ZKe3J6tKX
vkQLlA2HpJicM2ya6hMObNiok7J5/aAqA0q/DoNLU4SMAUvycd48D/Pv7ufZW2bDKyTh/60BfAQ+
AV09ykmbupp19v2dFaEA2llo6mEKuvWjU47ZZVYCRgSaqawypxrW2uDBXvNN3X/UvCgoFp3jNQ/I
KfIrpnl5AXJ4NHsXTuK0TWOhIvd1sEq0uRV9ox+WXkRG3J73Ro2JKlOt6GwwgM8qgIDOBGjqfVWV
BJOBx6jB9qEcIiy6xv2i6YlkSWqAmi7I8v5kd3ntI558b4ejtClxffFEyJN2UlUG7aiV1XBIwexf
J35D2DAnURKJiA4tf2phoCOUSmbFkq6bAYkDnnk+WNpFoJMnq/VTXbvgB6KvthoxSf34Vzk56My/
Cu8TryOAcDIZhXry6dB9RzLp8VBFMKCfSaFDFGzXsbexytH8aqDWG1fMcP0L0uyGcwQVMxdYV4Bf
1sWQLxSC0FAI97H3V+eA+XPRA4amwzbFFkXN+v5pqVHXiLiq+0MV4pqKmZR1zhB/8ky+dirf/zYg
GDhvWHB3sPjNqJ63+1JH9HFlKeV0UDOVlBbmdTx+Cu+uFdzEZYnJXRjTDy3QFfCdKrO1NMHQlBZN
egtUyg8XgpGs4F6g5J/U0YOkbeox4lIDxUEzdbcNygHGUnRtjqKOkDJqI0GuUFGvUk2p4Lpa8nnk
/ArELxiZOtdaaN6Yg5M+2Wn1FBJQDn8yTOPG9epgaTZZtewTZA0YgZuI/dLuuXAsyu88ePGS43mS
fXKP/vD8smyw9M7kN9p3p0KKaupxkjFcPRht3jzq8Wg6rjUCweDDGsqCdky99kS3NuuoEAvM9jZG
vRJ/fG2j3lz2t6Q8VlHySQF6YtaeH5BZ9cMx3aFRJfTTqq2u6ybuCzkeIE3UiC4m/QBPMCV+2mjP
0l5lSKoQbDnlXX8/TQROj5Flb0d8JI9//QrN/XBmafOhlWrqpLjRJnJts0IhaGfIyyXQREKwzcng
R4pqs0XjCwgfLF1Eyliujk8cKypKu5obSBxwXqwgu9dzc2EQn5Rd7xszlM2vSV2oss35HEYe6/un
u4GBCWHW667goT8XOrfJsYJ4gQXcWMSD/klJqb2vKV8vZ0j6ERovE3/HKVNGaSGpMKbqrghSfWQX
UIGxHuCD4DyBM7CMSqS8Qdx+V1uz2BrqYylfKLBfjZgwJysaSCmW1k8e37mQffuGcw9wGjC0YnHT
0Iid/DjAVIbK7IV6VQ9G+RWpbAA4tso+Oe7+tr/qdNqgflFQE0U7L13vbzXUXCtuS1+7GrHuu12d
4Gor02A3eTMbswNKr6bGU2F7sUufMXxCQvuPVeE/Tnb/cP/5oRkGMqIjAwWL8fvPMEn2aHpQ41WL
2BwqXlas0ULX6P94NwLbOXbSPji1iLa2h0zXkp13QL54xGCM9taDoOWq/5ez89ptmwnT8BURYC+n
6pZlU3ISp5wQqey9Dq9+H3oP1qIMEf8CQSqQIYdTvvIWDVkTT/eWuoc3uxVGNmg9ulL4kIDwmmfq
Y1Qb4I69BGN4pBmBSthrnHa7Fdl6uOqDUKPPh1huETTGS6y0/noSFjrVxFHbhd06XRzXC4InmYoF
BJJ4FM4L20BuhiGVteSipEqyx8UuWWlDrWzszXNnRNUqBa7zaKQ61l2aJ+8XRr/O3qc9cj36rAyj
q1mrqZOYztCnUHqKWt4O6KcD687KLx7KCwDFCyDYoC3o3EEwCzGVoiPqLy3Ym7NBxQsGVzSSQLYF
5YTrxTLEij5kgxRcrAJEv0ewvimGrDkgUESxPcryjU/Zb41QZrbO2u+50XyvM2M3VGbzpUeN8hy1
ofZkjsO464OkWji5bvcTj6dMq5m6I/fy23p6lzC2kqOxIKLwovltsBk8q7rQlToYFJsfKVdx91Ry
+xzBSno0u9bYoUTvLzzDtF2uFgqPgFAFdBaL5OLNQft9bIAkPISyvEfvXfeeS2HIL7qPhqasWR7y
7FgR5K0XPNulVZzvL5KPPo1J64X/yQC3+DY3795d5a/9dPQYuDSoakEbnfwZwrUjWcGOTlqysBZm
Il1v5RUcZajjcFLS0pnLqQkA/WTEUXTB2LfG3yLqH0okpkFGpuZD2CCsV9T416YtesY9pETU9W24
fDJmwK2E9t0g9z/KCItjUZXZ1uh6JCoVv9zIUY5KXeGJH3WQmhtjaF7NqlB2PrjC5//HnL3hWgiS
2dfzQA7A1ViFbXhR2zbcSqgibMIk+oZ6KSZ4qa4v3CrzLJF6yAR0BTltAAmS5ygae5CRhh4TymyB
9Rl4V7cvUjvYyWPwK4+cEzy2pWL87emuslVljFzJ36jKzyE0RhyOeM444SUy4IgmnvpNrmoPw3K8
R1ECW4EjbHaUNV4c+9kx8uewD5tT3rSw4lVAYtTTmfn/Ouk6rz41WieVHiqw12dI5ltdIOGgfFHq
wcbq2XpV1e5CgUXZjB5gv/ujvfU4rzekjroAIdaEqAEjPEsJxq6IG+RzQ+TVUGtcV32kY56IWQX+
GcNY/dEz5Ywd/W6UJu4mVZ9sFcI8BbRWB+MeFYtJ6dc4dL4wvtge3Gam2xALK+PtKWZPqdCWYg1O
BUVYKdeTQj6QlmE/RhfMEzS3o/T1pcFI7SFwkrZcZwVF05WegBhcITZGxD/0IVoEFntto5iR9onC
X/usQMf/bftlCyZW6cJVXIO93+AcqT1lOD+cIBSIS5YY6rf7czzjyk1HAQceiifgRCZ82FSEeX/o
WbaXk4Jk/iXJJixsaZfbhJbeIXNGdR22OFSSYajrtA1VJN/jvSd67VHUQnyjtOYcRI+pRptD/y8H
rO1adJuQpAvWgEM3qHdYEEviHg4QF9sgNWvIQeM65DylA+pt9Mqkh9gZ+pqM/C82J9LRqF5sM4s/
eYZTYMsTD5sykT75WdagtR9X1PiH4tCjCLcrITmtReOoqINEzd5uSYwW5ubmPqDjBpGRFgr9cKiE
11MjiVj2rWGUzqJAhkWFoI4Uwhgu9DffmsCz9UPbREGAih4xgfssIcdtTcnRhfMvNYqmG90orAc1
y5NNzF20odEKVysu0WyQlPFTRAlrDeS1dfOi/4yN+fgEuio/Jg5iDope/FSt9AvNdGvDPfvZFMN3
dEKD7YikiVyXPaoVjbf30HxZ6WiXrMsqLRcu0WlSZm8zlZlJ4SftHbjy15Nmy62oWFHSWaOHuBor
NTk7YxD9vv9pPggXOIfopuGBRoYBNuN6GE8qKH7JZoqDMxvL6yyiWuxJtwDbXb1u3MgLrF3vZfQP
UvnJqIx04f55K89fvyhPwAuigG5yLcx1y+UGKusgjPRcdtbnsNhbxrME7c/6FenBtmysLaSsR2VE
n0TsKiQ5tNJBtKJ9KoJ/vorxROQsFFDe3vnmidC6gHpLJIWe2fWcjMgRSr48pOfRb0B6wiiDdBiq
uxG09rqPsxTHmxBYdFmmHDo1UnqI8K9lCGIbTInEFjE+LGHzMfojIWp5FKmUoqFttNtC8SMCrtj+
z2tlukzIXoBc0duan5yW1eulgp3MuaPrvRV9DV3KiZeukZsslXIBFWbKcQxj0/y9npZEDuRGGFp6
toOuxiO299eJosENEK29cGJMMzz7AuzhKeukSUmjcLYqgy405bzHQRanN3+jClh6PkKdq9BSMSXX
5KUv/sGr/d94FtHC9aupOl5anRnG5yixH5Ca4gzQGmz1nEOAvUehBdjjFccEZKWUmihFHMou2/ea
QIekPPrD7v6mnN7u+u2p70+3CIAXelryLCTz4TtUg6iScxF7waowKHbpUYAERBccEGEnRgztZkWY
b6wjCQX7+6N/sPyR2ZrqEJQ/wPLNy80GEn7YHg3ROdT1cW9aVfUJoWYLi/T+GEiRjNWNqj31OoZ2
K11pnYMm+meEofxT1tXxuJLCTBxFXCkHX6Y0kXnqAJxd+E+wzTBSVrzP9x/4Nt2ABg/cEHQmRHla
GdcfLy9MT4PoHJ5rdPgJX2x8pLsI6xyAGWs/ydBBsiQ3h2O0ELF8cHhSu6By42i02MDmTWf4u3zD
SrKe9eEFZ+qKYten4Utn6+OXDmEFLALGr40C9kWrZEQgnNBD8t9YMpu9Xbg8wbRSJrG+qQt6/QRq
OQAr6sbg7NT1C1Rb9VzVKvJFOAgvzPJNvRtpZS5WghzedtKtnu1JEaHaUrQ5Qw35AT2lnhJ2jGKS
lNePmI09F5ljPgcdTsfIt7SFt/ErJ1nTR3huRW4tTP0H33yivNF65uCzblESPSzqVhPhWRsdOPtN
XD8jwmlcVHv8Flb1oYLDDPs+iRZ6zdMXnW1NcCB0uwn0DC6s2XwDtS1LS62js4JJzV4y0ZFy1M7Z
3F/Rt8cfX3MqL1AWQ1v1LaN5t67yWvfGWMuCc1QN3YMT+T28prjYjqb+qVbEf8LCT5ErySvtJezp
uH1RI79eQ3ppxn2T5dFZKp3PSVbhNDxSVqWQ0D/cf6/b5I+RJvCsDacRANFsp1Zq2Q91nETnrlf+
5I3QtoqnVq/o+P5ORCP/QffSWjjNPtgg0+vBoFTsqY02C6PyMkzVHvTzWYk06WRq9auPcN8hMeW/
99/tg29GoZ8+62T0AoBwtjKCfIBQwN3slqHa7YqkMQ+YWP9tofk8CllaOns+yJammjlrgxCFGbVm
21EpEo9ak6q4iBFbT0g1Vjs7CMdnml4UPIxwU9pRd0ApbzzRvLOPJS2sb05bbFBtsh6qwFOxlzMm
Dyq0f39DRUQYrhj+acEQv0RlUa/TMQ7d+3P0wffnqJoWGSEEWgKzj6EGJcIJeq65VYWtTIEnzEXK
9VNjEWxmk3D24OT1wknx4URNeFtaYRSF0IW9Xt7CCwt8T0vVNeJsL2T/2NSf4/afJql/CagODbYz
CaBnHV8vuUOlPEIZy8qPurevkQqPje6LPUroCuAFoHvKIerbhTPldlY4TKiIICDINgQfdP2AqQet
KeL6PCP0dG5b5wWfOe25VPEvk6v0pc8gqd3/Dren2JSnsh2m5IKK7mztFEU9SmXp+WcKadjROhn2
P2hD7e+Pclu6Bj/7bph52SEj4ke2yvIBV02Mik2M1nZnOJA0beWbmYzfRrvZTxbelT78stjFC8fo
4gPMZtYQb/QAxz+zOnC1BYxohDj6khTucKKFXxg/wYf4lnpHD7e61BnbhcV3eygQlrDa4W5zdlGD
uf60uKjFOqxlTp8Sm+I+YizR4tCq441Yf70/3W/Fxuu7aSpCQMiBoOAAb5udrkmjRWGIiN5ZK6MX
WSEIQ6cL170sVbu1quU7XUTVPzIX/3EqRn9X5NJ+bHQzO+g1R3Gs4C1NmOOcauHL/6IGAR7chyQT
bTu7/FvUHjV2NGpeqS/0NfoePiZSsYfThz6kCEsEAVoFCYKlFuVnXDtVhICGRDxFduDsVEPEz6qd
FDuvS81fmlQm66YQ3rdGKN7JDlE+uD8bH317dhSeMfQX4dTPwxVPK1snLsLw3AIpP5rp+NemX330
VGmndWp7NKyOAvwYUtmy/ByVH1/5gkj14f5j3MYpNFlJq0mxYUvdoKGRC6HgWynB2QAgh6xj/M8B
sbrvqh5ptA5tf6Vp/6RJI//7z+NOGEegug40I66+64WnGsPow1fxz35hihUSSNolb23/xRPqWSaI
exhSsz7gIGUtEHI+qLbSx6PcSN5GSEFr93rkXGrbsqSncJZVendw7/41UNM3qaYmBaIbYcjd2HtH
p5Be5aFxLkIV6l7hMHKjBtc9ow6BBxW6i2/M5f6cfBDBUlfkfKUUCksOctn1o8Gjr6YakeNGDgKq
1ELWxVcVdMA3k0o9fd34k9nEpxaJHTRU0mNrxX/rWCmfROwvwZg/OIGnigulTvCKkDamdfM+wqtq
vzKNyHGRmhl+OnCQV7I1xgur4Db4oXHI1ULwQ+1bmfeC8iSk6Dt6tpvmrdslwXCqI6fa911lhgtX
ygeX2OSog4oZpEAAi9r1C6nZqIWm2ntuSrltGyPQuPNLJE0QCuo2pZZ366RQl/CnH9SO2ODMnvYW
KQP+vB41K1XUCnGNd+U0BuWkV7qxrrHxBiAUfo9FZaGuZAb7BOvPHt4/+oX96F2QcAgOjl6W8aqp
EEdEFFY6wghp13Zhy//qVn9dWHnTOT87mkHuUZthJ0LGk2cX7thjazLKqe36vZkecrU017EYo3VT
qe1XDpCfmaIVp6ERyBmWsf1gl3K1jtrg98JzTONcP4cDxkCnGULsSCtguq/eLTsnliSlKb3i3I5Z
8dU0kuSBBBLHSg6kjaDBi0WAyA94aH6RdNFvO+J4JIcHzGCHbJMWYqsOkXHqsdhZNWMS7oYiyFeZ
GKRH1Nek/3p7Un0gWlSJ2iDtGfOCrmJQNc85TM5yObQwVioq/030BQ0hZz2MiLTen52bJcxwGukt
RPUpY5jn0jGpAvw3zSeFbiNQjGO6GyS7RIwgS9CXRZKZSzdZOC9vDoJpULhwHAJQ71Duu/4iFUsY
/C+D9lRi1tSmkQppUrFwDc1gxOR4OEyyK6dCgQmBas40Im81c1kuHDeuoz1lEsra2SpHCLZtHxwE
uW3culN/37d/k+4xlx6GWEYk+wukSvosyEYN8QbP+t9DiOJWGe2M4ovnxCs97PhVX3jYG9zU9LDa
ROZ/89PkOJnPiSWPJcp3Lmp4/hZJ5RdrRLV1yoM+A6OLD0nYShtROS+WqI1jl6KvkiUevSuUNDJK
/bJ1CB3bfLi/Pm5Pm4lbN+FzSF0mbt/sucjIkVxB8+3c0k3H6dILDz5J0kPVVTgsmTHi2HSDSRkQ
s5ajCF4ju0rvg3bfAKNCPMzGJ86pmLRGhH99upEX0GDj/v5jTnv4ao/r3G8c+RNucirYTCvu3R7X
fQQWFAgrL4LW/C7NfvnNpdYw5UzCPl2KsKdj/WowcioCDTYozS+Q6rODTY/HmGiRPK6QbNOtct21
wqFflRGq9yu/sI6BWauPU7yrY1z+aAYK2s2p/Etrw3Ql0W/c3X/522wP0gMXnUpeDNGNo/b67REE
dAhBVOfc6rWzH9p6DDYkfRQpAQ+9tGMfPlWd890GJbPvbbvaWnmpShsY/HzDEp4NMiQeDsRl/dkG
EvS7KCWqwbLXVOUWuQ1cshz7H6BlpVk4fW4+Gw9OCZEeDFE8hJzZ0azHuOvhyamfxwDt7SG01pKa
X2jQcV3QALo/TR8NBnKThhxByDTg9SyBx0IMtjIw/o5jcTKNLFt7Gd3GBsLuoXYCdWG8m1OOl6P4
osNjYJeyVq7HazIWYNq3vBy+IqsCNWLcmeSlU+7DUViFEClZicD2rkdJEYArkWbRz9hZDDjOlgBw
HLSh78/dW5Xqes2D0FPgN5LUTSW62RIDLh0liTRY51RRu5MsNe0XtDDgWNS98WJrmUzVMyXDiCxU
LALK7FslapG9s9Qc/3Ok84yfugcSaF0HSvySE6H4qzEQ3j+rEdY3W9Tep76t8HKH/4jAzxS1rpOA
Gg6pnNyjEjeg6alauf9sYRT5BdA3QJ9wqGu8dr2ihoaTaclaFngxrohK0oeosoeVL/HnNUjO4qcT
dIdCpoy7drxKrdYoDgXFqoSmjysA/oAbGiQeFyAQzLhAmz1XpGZbwPHbeXoC9r3wQ7yEOyvxNhji
GktaFjeLk5sKIiOIQNJy5MxmsTFZy4jKtyOfdaQ/tzU44FVT1DpPlcQbJKOWNsNk43x9iIGrh4M7
wS8Jlu35HdykRtw1yTC6+A0cbeu70mk/mtZGDTsBplwhbX8s7R9IIb706PAr4LzLKDloaC96Dgbw
1VbVmoPat2vJ+lu3/xL9L01hesUqfeFwVZTJrqGrHHoSEmhYvmmrOAoeCxpJGUW7VPpid6JZs04u
beWgFJ1tZVyxmn6hP36TDExvSf8P5j16AkC3r3dHS/Deyxgiuq3A3nylVvVp8MvkTzh2nxd2yEfz
CVXifxsjtHavR4K/HHR2oI9uF1niK01uVE/q7GFsmiU9jdtsk5eioEySC/kEQP7sIAMRqEA6K0c3
NwacjPXfKO5fbBMgYN7Vh7DLtZUumn9h5cGIxQI5Ss49l3Ic9JvCpoAvlwsn3S3WZnoiLkXiSORY
bkxG4V+FspCD0UVMtFnHaJ895EirrqxG9/wVcLliW6mDuU8TxT5FcOb7zDzWSJy62oBWp6VQLenM
wn62tELF7CmpFhruN6cklj6KBc4VZRA6RvNyfy6T/Fm5pbjSiDqtYZdEgHF9vr8ElGmTXh2SjDKx
G/ky9En0iQP1PgrpeqeBhKHKLhYE6k5RexwK8LI3Hnpi0VUTePb3NnfOULHVAxarw9obZTByEFT2
ZhhEMM2K1nrqAu9PH0yIqDBEIFSPlXjVSfoixfeDOaFzCAOKK3GSWpztjTjSC0UPpNZF1jZYdw6q
SpYeGrtUQbWUzKNOjg4aeU+hn9SrAiHlfV7VwXnIquDV87XqnDi6vE81tPFlGSydMmSoI1WVU62U
qhXroKgd2MJtuu5osGPtYfn7DidDC9/fjFfKdcpmciKv0IdL99BDd06W1r9jtdZZM3LrPZSG52+y
RjT7zMGiUld66EDCCneUEdQH1nm/DRCi3wxCDY80H/+mImz3HWziT6Ho7Z0UBhe0hxwWYqEg9TzI
jtsUaKbQ0B+2Xmc8c2ufai1y9q2U9gu7Qv1ggiGlGDSzp+STCO16ORRxFcqx1gyuibtQiNJs41/8
BvF9Hzv5xitlJL7Fa61E3jPdd8sNdV08Ah8Mz9VY2q5WkHW2qRXuy2Co96Pm5I9NG0DpqP3huQBf
8ii82PqrK6m2oeAvo4NU1AeH6uvCwr69K2gkEPzzA+QP5Y7rF+nMITaQfezdCtmxbdCTiLB8u32V
KfJfVtfvsgm9dNWIrtnFQ6UsIRWmfTPbVzqofBSysDAGYztbqVgxq04tp52rRpH1qkg1uGdrsI9D
T0RKACL2KNGUX1rDr3/UElkKisCbWvF6zBbscHN/l7+VlGdPAzELyJXFgQfwdnZVC19Tu7ZoLBcW
X/QgmyU4V3s0rJM5CMwMWhn9SqsJNxiJapTao/pn2ubtb6VNxAsNh/ozqm3mKiU4fIoq2bmU2C89
Cg3zKKlOUzfQnXgHQyxFFBj7QnrTEQ4RUbc1B5/UxhEp12sd0FVP9cp4wJHH/CGsMviUFUWxpGxx
E5ZMaE1Q6ETn1NJuWr+55lPyrOzW1ZSi2kVpHblgbjATaXRlXZV9tVAZuE2DnanHTBlycj4HjTTl
Xu8SuR6AfaHgxOQqnlTvrCIbf5BA+E84fNZuG1fyJqqUdsfq7/b6MJbrKtG7P21g5T9B4VVbTlR1
rQpIc/e/+s1epoBAA5y+NDig20xFoJyjZz61ywKnLjiIuflQYDS0MMpNuELXZEq26RWTpuhzTJOm
ZJGsYijrOmrzhNih9Nqo/REuo/Lr/ut8PBCZok6CAk12tqOiNDBQIjIdN+3a7Mm0ynxteUG9L2p8
su4PdZud8lKA+aZu+1uRfJrad5/UhCUmbDWxXakT6Z8si7QLOaj8HcuV2nWiMTglIvymSUhaDmU+
BYip88mXhbFyxrT+IUmo7mIDaR5EKnDQwqj3G45p3aEnCe9WGiVFmECG8/f+Y9/c5W8EYVrbqsPC
tyd/wPdPLdrEjnIcVlzE3LPVgDDOygw1dSJcdv0ptoXzJBmZ+DKWcbC9P/RNTY6hJ8g2C4F6Blvh
euguNwISvdhx7Ra5Q7l/sQZLxvEL+agG/7BYeEvVp49e1mKrT0UesP3zI60y/FCLY8l22Z3xZuxw
TumKzH/ms7aUwNI4ONn0ljApDoalCtNtasnrUkOHQT2Jc/AU16+LNxESvjleck0olE9yVvUrDZng
zVjZ+VPctcourD1nh4JOg3uObY8bI8EAO9NqfxcOJWGDX3Yn1L1p1ZVC/gF7CJpMaI4lKsWTII0o
A6ZuhBHZxo18GjEUWxlR0CETy60VeEKqNgY563aEyHlomsB6YyT4WxZBA91IJLuuroQrNcPap5hT
r+tIQlc/L9A17VJJX6E64YwrUJLhoZLD8BiMY7E2RtjDuu09eFlZPER+1zyhE4HabtmjxE+BI8TL
YRBrs5W1z/dX0G0kytYG8w7b0YbKzPa7ntOowvM8afHKy7GhWPVhB5exTOsnzIUtbWU0arxumNpH
YvovZZMoGPZMjlsGyBtixU9hgzdeAA8PHmsLTsBL+/rJ8vRwKyvqEljh9iziWcEoTDqEQDb02bMq
ndnimJbQ/Upq5SdyoltthNPtj+HL/Vm5vcxoQihUCaf2EL+dXdzDGBbgfhrNVcYzwSog1d6yDo1a
fBamshAy3d4XDDABR7kzAavND1grH9CjTgzNBS3XPSt1Y6zTbpA2//mNuJz5SJTSgeDMgT7IfSAA
p0uaWwqV+Ktr5W2SBr8CvStWlgfy4P5wH7wUWHZa+xzlIHDmqp6lkralrdOnHKWePicqt7TUvL5d
+E63EEOKtLwX2h8I24IOmcWbIq/61iQ/cDHH+2G0uFchrKWgHSk30Uo2i8dQDNFuHJJqG9WpflGD
+NP9N32LM66CPB5hkrObVFnBNcmzRZkMzdgr5ai5zRjHWy1N+sOYhfa5MbwLcArxHUYeV4JR5cmr
UkyyWlTtBwfmdxsJ7alSg6+hIfonGAztYyn6YSc1sr3X7DjfOYVXn30FZ41g1Dscd3oKd139KHAX
avwKnnatFmsb3cgohpqTANjGABUczaqCwbyp/DA4RpmSL8Ve00E7e2cNCS4CMKrbSGRMG/XdRV0F
iMA5Tqu7Ydqaq9GyhlOSE2JpcaK6vmWXXyvJOVOR4sSjUwCsQbG67/cn/ibVmCQfqWVPaA6KKW+C
G++ewQh8itKpprk25KSH1jBa6tKp/pindrtJs+ZnYzTZDrSya5ZC298f/IOTCJG4qe9GHg9wZXZA
5Ioahb1VaG4SGCe1a7C+yTPlqdUrIMn3h/pgK5F5o4gEsxly+rwYjRWJEFKU227ei/CX72Q/sFyT
F1bxRxuJz0gcyQVLYWIujyiZhSxJGqNoiC+iWt5LIBy5/eiITi2kOjpZUpd3qzqz9kbq/S1jeDv3
X/Q2tEAyF1AKm1kl1Jwsk98vqjiSNLvVUsftfeuk6uJZFWl6Malar0WZpyesLr11WnQLMdQH8wuJ
Yar3EE9PAjHXw45NHepUGx03T2NlVzjoivuFtBSvfzgK8pqc9SxWMMLXo6Q4/gX4NTmuBPH0nITy
SVOG5HJ/Bj/IiaCHsb9NwDRTv2Q2hUbrO3U7mLZbJNqZLiEejRB4jlqAEWph6uWLluviCQWx18gf
5IsRpMbOq616l2B68hBbPnpJRrNwwd1uVCSrEb8EqU+Dw5rDdUtF0DMCl+V2uvghoa70GJXQBz0n
x6cikpt4rZk99PCII+goebq9cBfdrituV4fhNejzzP+su1LZeFjEWJi5uteIY5/1+eQVGq60GDGz
TSVl2Yai5RK0afqg10ckHAECq6nfgkjC/GZKglC2RalYuH7k35K4A26GnkXeRy+0bn9qEp5JCx9f
vR0Rr7yp8Yq2Kn2B2cePu1jxa3yNXWKzdi8qI9wXzhhO8M3qCfOPHVK8yiOS6PkGrkKKZYGhbHpw
DGsa9+1SJeaD94eeQp7AuQXlbJ4VyVLRk6ByPGPkZGzliEtqZYdR+iOms/JYZ6Jwm8xW/siOL6Ff
0K7FGG+cYQBqBIFce9VlJHZUb0y3pS4H50LTKCVp3Ov/+XhVIavzfAQqHHxzgm8UppWM3L/u4olr
nk0ne0qwl1rYAm8FvNlqIJDkAJ8uLfDPs28D6LjFuI2qsp+nY7IKgjpYR2Ez7FLRPAZxiplFM4pt
1srqztHaT/VYtFRSPeffwiL54LNwXcrA7egdEQ7OMkZPEi1hrKS4vVDiBz8a84dCN0iAKCFF3cqR
Cv2HF4huY2ZtvE9qS5xDrXxooQ9+r1GSe3IKhGzI+XB2oOFWpg++mqZHbAL/3n/S21OD0ALVNgo7
QOG1eayPw91YS5FiuqMqYSNZo5+U47WGf8ZKaNYhGKIviVKPP3KkrxaWxFvx5PprMTb1Q/psU8N5
jqyRWkTVe2cwXcfBNcayTk2pFZOj60+oo+P4u0r/lN3wO4/sFQC1h8xsjzYFiVU2EudBZ3HshyF6
srB17uzHyERUAG242uj+So7xcH+abgMR1i5iC0Bo0eCibnJ9rwRBDjbQD/TnwNb/ZV1YPKcJdlwO
lj4LI93mRFP2AAN+CnfgXU7Hz7t4C8uWWkqLXnsuFAzaSi3Vdn1i5dsawMV2StwXwoHb5hVjoWwF
9oYo04E5cD0gkv00RJpEe656D0NiOdX3UhLC6cXY5beaOcbRLLNg1U/xvhHb/OQFW0oiqDubgfTD
t7Etrzpcf/PIXAoabkTHqPVAFKcWwQKZIEPTd3k3GxKney60xnR97xlQQFEV21wEvwP9m4Q9Yoju
Uhebj12WnXIjGdbo8SCG+Ksxxovp14+1dDBtJI8+S5COJVxfHPm5Up9C+2J2IG4DrIdCbVM5/XpS
gRpA4Q71ocn3nWQtLfYPIj/ehCh6cjojZHjrTbx7E5L7MTP5QYEteA0qI95IY1WtmqgtLr5nx5sa
rY5vranUa4Spin1dSAsMm9sziUwCmSwaBm+54mxlIQKmOn5kqq7Zh8qpSKRLqjnbtteflA6nUzvs
v9zfNG+5wXyDs6oAPtNvQV9gFhL4SoOt5+CTDRvpET/KbUejAtOBTVzX27h9sUH76xKQdDncjSJb
twHQSDN/SMv81ZfNdTm+DHaxlo1j4J0w/F5FUuGKYdvEWOE06iHR1kPcIE/UvNx/8g8uEuYK3hTH
iApW0pkys3dfq5RzKwtiTXVJq4fnIM3jF78bItcqajSG0+mCtzp/a+iSvK9r3dh6oRpiUwQQ/f6T
6B8c0BR42AZsUHLf+ZU24Ilsd0GqIyc3gjvQHyNbWhepeo7DfuvEL0p0SVtcoqXgUIrmgU0EUkBs
JaPcUjM6O8FODaRzV7wOEu5gW6N6jaR9ZSBZhxOn/Gwgq1ectTj/bPrloXSyQ2+pr2H2YGKLiv+2
a0X1tveevQ5ptSb0V34AEKKJf6OwvC/V8QKn/lOS4SRkNPRBRsl6zVrnaVIOIHVZ4vC/eTfMVhR5
8JumCxUWyMbX38XMp2S16GS3QpxJlzj2R9xT4q+YkK9bQp/QOovoMwW/mmZjJq+00O2UUzD8G7Wv
g6as/c6lmjb0mGn7sOZhUuN38dDa2g8k+syVleG4FcbumO2a5kuOtpBsHO5/0A+SB8QlYEaQYnK0
3ZhFoBuDqFzVjq4eGOMpkFQkD8gWz2mByVI4qsk+qvP+qc29aC9LlQcYPU4FDpd1i1S6nDxaXdKi
GdzZS2SF2+QJAAORJCctEmDm3Bek73D/LEAEu0MTHqMazefQ7I2DYic2/if4oodD2vwgEBU7grju
d4MR1c4YMQjH7O1z7qXDt66qFw6Rjw5Omr5wa0Ex0Lh42yDvtmI/YO0a4X3nEgspx1pXvxPeBg8R
XfpLlwbh3jQraatVKhg1Ks1HK9CWVBZvb39KHygaTkxkpmbuL9BJTmTkGvgOX4sPCjIBYARgbD2O
QbAUaNzynqcyC0U9cho8FG8YI4Zn5E7XeMKtbdEdkds6jXqZHA1oa09+jEBe2UOTqTI5+O4Dpm1A
AaUsWDzGHrmF000WJdyKhRa2T06nKj8dybcOKma+F1mM1pMWevLCvXLbVqeUwJKexJcJ7NHyu96U
rRKHdlk6g9vK6RFaxeCGDY1vfGRV6oEh8t6c0CtzsPRLLYvgUQ5pnOMvOBybLvaP6COGK9UOxHNd
pYOrpJH93BvWti2s5lTFQbklg9r7fo1+QVbG57aRfvkmwiwLR+1HkZcOHBFNMYI8ACPXr5G2ow5+
rdWeoyrdIJLgbYDxuN2otfjA6guD3e41oi7yZPpYQJ5uFOSB7tmBUZba8yC1yrqUNGtT1tXf+2fN
7bqF9UO7mDOFrIcL7fqN4khEBVDUxPX0IHNLu34RoWM8jXHxn3P/aSBapNS1kFafy4nDfPc6Xa0T
1/Kl7OCU3Z8qcY5RH0brXolPGbH/qorT/yzjBFzdoBkIeQWoLKvv+v263IudSE5zN7Qc/1Ubje+q
CD7rBcafnWO3hzjIl4xcbr/bNCQ8AA3WDPnA7ALyYGXjMdrkruTb5gnZH/XUGEvgqNtIbUIAkr+S
bcAXtdTr95J7rNhR+SDWAfqxjRphU3PNo61lpupqUNVhJSVdvLCNbwMNnF/pc05qDySDc8CjZWe+
F45W4WbC6PdcwdJLXejtcxXZP51KP9EeV6hBa+KEgbC9JOtxyw3gW74ffnq8d8d8aEXSGMV14Y5y
terSi5c84Rl+6Dtnq/XthqLiZy/tDjpw97z9ldsdxTS0g6rsUxk1NMq+lMTucbMfy1NnSSvK6j/s
ojo7PgbDrfISOEt6jR+tBPIt1Nxo2kOgmv793QM7cpYVtghLCsYoSDeeo25tJ18yZ/loKdBxIf/h
CpxE7q9HkWUo0kYgF8jgxP5DEqKT3sXZq7BTLF+jtjpbo74UB3wwJtJFsMc5zm1ebvYp1FKY9Wga
qTu1903Qr7pRvxhSugk1scXEaF2h7dx2vxCXeI6KT6ljv+Qdfo6yfVT79KxrwT7rl/bE7ekMLmFC
G7E0AfLNK7vDmONVHiuZG+X918a0cioisvnwP5ydV3PcWJqm/0pH3ewVZuHNxvRcwKWhyaRISZRu
EBSLgvcev34fsHt2lZkK5mqjosRQUORJHBzzmdcsao6qRl1dTYsvJwEEHqcz4RA9GA6204mv5KaO
eeb+kA1q8TXNMoxna3P5Es8ykCsZRzMnU5PxPm3lYNep1qeCDf25iGuiIQOdQWz2ZHgWeqh8yrsi
3iWVsbzklhY9fXzG/yZVWQH0HLzER4gn6WeHRRlrAMGaColzghdsyuXgthsVvXVUPX2erO4YFK3f
YBcCVEPQi8/1otVOSb5x5Q64fEEkttycRLRg0qhFnk5YYkrhmLWgF8UGdVJFGAW/b616U1Ya3UIJ
N/WPH/yy3sx4BB3rUUmP+rwxBeKwTkooWYd4CFP0vOrK0zozucsb1e/MSbotR3QF+ni65oZwyeBc
MSg0RMHgrR0U9WxPysaiCOZg9Ic0FjUvLlp5M8yasA9aGB55NwoPUThBGao6JNKg9H6L+S4YiVg7
4EncumNuXZPL+c1qJT8ECAUoikVw7nmXKs0k5jRtDnkn61si2WCvaRhg0aUrvwG2tbwhm759/AIu
D0DuCjAxa+FZQzLr7Pbt5nCsy3gaKISTkmJTaziLhObZx6NcxjAgld5JIsid0n9cv//LMZvUmpA0
WVMfEMtowQ/m7caUKvFhiaz4Sr/1dw+08odg5wIQ4B2fDlV1WT2bZlAd8KUO/ABMCzWhZrlyz763
JE5z2JX6C7yCw5V5O1ewgg9KOlOIwX3S0oXW5wzzY0W5LXJNd/ACr72q1H5UszrdDOjIvVkdlHbF
IMPOmrTweroInpDlraNry8tEZOSPchDbUOgVtAQyVKorPfdmYVBf//RNsK5ISyAMg/2kZng6PY3e
GfjWKMH9EPXUaVJ4e6VetJuxoXz78VC/SfoIQtaAUuTdc+SfvYo2R9IXOEx9gOrx0pHlfcLZLfDG
NAz9PDYtO+Pk3iqiQPPeXFYtxq69svDWIX59TQpuSoReOlU7VLFxAD193G7qjabQuu6eeqfgj2Yc
evjMmV8GM4u3Y1rG20Fr28MQKbflkGEndGUKzrc0DlOr1Qa1cQRxVprP6fjxHBtxZY7GfY/m881o
yvUurkMf/2ik3sTEKxJ2daSoC7l5+i3u9WAnDND/OvKNT5UwyE6KB70/R/LzFBTjtoyl3vv4M158
RKaGxI9yOMuYS3ndUL/sTeyT4IzManwcrBo/2VGj5mI2O1FLy4PSAJhV4qJ//njMdzLFyXth0NWr
boW/rl/OBg0LtNjhlCfHXFHDxzG04Bdhbmtj2tHdmBPca+RUo62gyJ0ztUJxi4R67qT6UmnwoKpr
CcH5tYegK+30FSq3RidkW6dz0AMlAJJnxsdRsH4kcvecK9omM9mRRV0OV9bk+mwXz/7LYGdrkpw5
plxvxEe1j82bAB1ukAJo5X48xZePBHFxbeUS3BKUX9ysOG/K8zTER7mz8iczC8hBeMtOM036ViKj
vLLUz4/41WAX4CJhDDsNZZ6zI16mnhMHBU81htqPRVPTnZZ2lRPNwrVr8rcjrf0bUlRurvMTvlQF
8rd+io+Yh5iaXaDdZWfToCw2yWPifDyNFwf9+3MR9QL9W6+UcxfHMYXJyREPe0DqnEpJfMVcu1cx
EoLjNC3OEvSfsKYKkYdtYeIYnhbOWzFf/CpP7+Zlhl9BUTwjgSGwsZFV8UMlvEVNZh+H6ZWg/zya
Wj/rSjhXV0Ae9/nZO0BGzwgS3YqPUTXLEEAK89PSyYVXDehQlGI8YiavBZ5aTdfyzt+9ExpdGlKO
ZLP0AU83UJGaTVOMjBznmmpLfaLcxFmAx7eoFn9IOlofks7w+pwgUbjiT4cSFn3WmhgZrig2cmfE
scERrHG88t4vN+l6JADJY5kRJZ63NYMoFbpkCJNjBa+RZkFKGAaT0P94df1uk3I1kJ6xtBAwWb//
y9mrI3IIRXGMj4EV3GdhMBwaarL7Whin+xgdtd3/z3ArTxelC4xdzi5kgDuYnlTsUWgeCJHqPwkx
a88SzB9yJk/ex4Nd3ivMIPVx+mRYDhCJnT4bcqtylUwix9w0YJSXRG+1WCPV1SfjJsvNYyK3rx+P
eLkIFaQWmMj3CjOo19MRh0Wuoh6ficOi6uCKs6nxkf7s7UGpxyun60WlgwAN1x6VYgcH7AqzPh0r
HTQIVYWsAdlQfLkN/IkqqDuZLXTksdsLYye4ZmT+0MpHOZS3U3yXqcdy+hzlx7YBcqjuJTDMckQ5
NFv8WJhkpzGKz7guYJo8dr6ZKShJlVc+9kWeycemvketcpXpA+CzLvtfFtxYxfpkkV4eUoxy7CRX
RhedcmLXKDHdtNaqrwmKgbbedfo9Pr/DfpBQecEWrruy8n/zrkhyoOWSemiEAmfvSmu6Rk9SxLm7
uJNu1tb8dhJiOK2At6889PpMp/etsToIAFPgcCINOav2IeOv1VYuTIciClFsQjXQn8Sm+Prx4rvc
yqejnD1QGVaV3gThTBnTBJuuyBg4mNImVWhqBWG1+Xi0947h+UOtNmxQ0w3EEt5j719epCQgvGM2
7XwIC8kX2uCpMuXASVtIhRGeAPt6/CYk4W0v3RbJUR/3Sf0pTr7MyUELbuXpNTQPWnKU08LOZ6ev
B6fSj8DkDln10qY/2mafj3+HXegsIgI8viz/bS4/lh4pezwGLI+Si90H30bkxWdrb5nouXSIfz93
1TGcbmPrx2gpmBQ0MK63iZA4lvSoaA/C8iSKHpmtMD50FnphyUarf1rDbpS+IJuPgS9a56NtRD8F
yym13B6Srb7qDP0owq+jkNpF8ko/PY2gsLQvRvxWFD9zGPJmoBJm7Od2L8lfK+ve7EFAyW6BlLAA
ftvIdvie2B/P/0VuQ7AMamxVMaYuT/ngbP8jhhBPEbkU6MGeFmVvSV+Q4ddeO2sKb2o5CpGHz6Ud
dAn1tgTWZ6O7a1xzdHkPk89WAWnFihYkckfhe91lv6yCPJ1MyFzBeOjwQV5icZ9U21nrXrCQoFAU
ZW80ATN3ybRXyUwcUXpJZip9hd0DxKmx0lP2Q7zcZu2zOf29SG+WtM1M+BzCfa++CCAryqW6S8ub
qfOT0viqlvKDlr8YE91jlDEcynZXToXLAAaIMLkpzQ6u3AuqryZGkTHqmXKQY/jXSvQkUDl1Ykg6
vlpoxQ2a/bZi1dqVYS/aucp7mw486GoOB8jhLCSX6gKJM22aD73KS0qMtt5M2AM7mRZ0GzUBkYf2
8CA9x0qw6fIie0x7RbuLy6w6puWg3nV9Hzg60Ng/vrApy2AXiN4omOYLYGSZplqUJaF4aBGkLRGv
9tWhMB1qZna9AtE+XtSXByUmL5wllP0UjG2Ns8tBNPNQnOOS0ZC89eeqLyDATtfAEBfNUSabW5qj
f5XQRPD4bOsY0HNlqZKhtefCLuBE7nZAme0sexzynDU4RLTSNCeUhNBJQtCZi/QjCYpXvawUu2ja
R7RGN02aOcME515ZjOaPI5eVWcetTt2CxOk8G4wTvt3NyBu0Wjc+wISNj8S+ujOYxqcAU6NH2izK
z4/n/vI+5Jcy/ciZgkYG2n26k9HdqHXK4+JBFmBnd1bU+kNYTp6iX4uff7PHYOpzWWk0E1eKy+lI
S64ukRACXTCQPHPDGGgj1N/eDqLlNow2FNaC11HrP3/8fBeKR+tbJ+4ASQTgGhDYen/+clQpeQm+
KMqWwwhD/EsOUPGG9leJ6L40HwqK2oeoqEeMb8jzVUF4LTsB/ap4rpxOCYFTkOttBlipOx0WvC1m
zYBv1Jh+//hjXgatJncqpwH1kBXbfxYrxDh8JHOro9+hBCXkrlZ6KOpWv6/UJXbGWEs8ZeivdUB/
8+4phIBCBntNRnOuL1kg59YEo8QbIWteJsmk4o0nBHCA4coqu8AJ8hZgm4OChH5DCnUu5jgLM1At
0wK3Iie6Kw2ifsya5XNWpQuoS6tT3+YWnS6ryh7oAtg6lpnfKkubNirait+aKX1SwqHxh05R/jhK
g5uC6zL44rVicU4jk7O8idqpag60N0L0kTTBrqYqv3LE/W4Zrt2+9/tlfc9nyzCrK8AzWt0c4nYB
WZRF842JiJ8t1UDoOkVQ/WSqPVHuYp9gRHdjY0QOvGgO6EUoHsCswi978RvUs8XJVheWOZ2max9y
vW5Or3VUsMjf6RgyE9TmTveK2fXgsPW+PHT9c4zo114OmmavZtr4XBTAZorQgggZzNrtgiHPscOB
xRPzKnruxXE/5n/sPqmssnngG6gs0EUjwz/9PEYnIxeuNdUhgpr2WdXG6n4xk+d8iq1noU2Mx2EG
uy/E5q3QRNnB1CP9RUYzFBPC8WsSN/RNajH78+tqFfUBlkjPhBz9/LrqOwxw+pauahZG1VPclpE/
FOnifXwiXF6KtEa4gmVyWFwMzhOVHhx3VwO1PxhmHt32S4zyrz6bV1b/uuzO3zgesIAFqAIgH3J2
7mQZSAexLmvI+OREECprrza1xdWFCKD9lPxhk2R9oYxFPZrgUQHMevpCR82slqmSywMOY92N2IsE
gaNxpZd4eaxxztDoJXZZ7VjOt5rciSHZt14h1BGGkMvbh3KSslcLFcaPX9FFL4/HofS0trG4tlfp
s9PHkaUlMjLBag9cZAh59FKwlY1koyftvCnRhfi7auRt3HXz92GaYweoa+/0spKiFq08JUZxTaPs
AjO7fqC1QLWGOIhBmWchTtWBw0jwlj200bjtVc02k0qyYAz0AYTmPBWdMh+Vx4iN7JaW6IndaLmL
2PdfMV9c2Z+qVdKwL0fbitCusVDgveVnTTvNu8FLRkRxuRu14buZJ72NvOT8NHSWuGvLuHHErGsW
O1JiIHRZrvz4eLLX8OBkpdLRITxZId30TXm5p3Nd9dOC4ucsHsQWCIsaLTFygKW17yW0QvLcjHcD
iMynUqriXSwKi/Px8JfvmhYpkmk0y9WV/HZemDOzaLWhz6RDNuXpU2Ba2ypZpm2QKT5oSxDvQxts
kPz6XlRJ6mjloLsGlg7ygmXevIzFlUbgxSLn46ysJVrt2BFcONmEkt7RYMqlAw38bJ/JYXQ7QwF8
qfPgWs55cRKtQ9FzhHjH+kIC53Tmgz7qZs0qJSoM5XIUNKN1Jpk++ccTfBEeMoqJVSt1GdgSsElO
R4FekEVI3IuHlSDsZHKXb5VSGtEcm6cDW6t5rDVt8GpE169cexc8AZpBFHbJYqmtQRU4L18DGK8H
0+raA67OWMvlafss4BTiTvko39SdNG+NSPtaiIARkzIEP4nd32HuI/NxNvCVpaE8YB8SBo8ZguPb
asDyt2zq7+DWj2Tqoi2lVrefrSk/CFHLPU5p5qearZwTRBLlbYV0lq9MWLOOleBXoCTcrNCEb7RO
ZH8erGvGIxexJo9LJRbCKv/TMDkLxLMytgaMr+k+1g3SqNSwXGPB8zOZJcwCFKtH28pIrxWO1qP9
dP8y6tqmAU6IM9C79dkvcbhpLGaaD2p7QORvA7LDaL9oVAGFagAm7fXE1rWaOnK5yZsntHHscdx3
EDKE4jlMwIfnD2HbuusxW6kq9c6HYEQ0Qq5WDbStkOBnZb1Uo+ynXeJm5X0XCbgg+Eg4Rz0dECnf
VoGCnSViO3HnmGrqhTLTH6F9eAfvPEw1R+hKNxpGPzESHzbe1shGDy6uiyJeDkQhapD9LKLtpBZe
m2TuGihm6ehk/Figeem07dQQ0CeQFTDGpqdojV+YeGLzNRxFnKBNX81iNxB2ILg3mSE5afhD5NNM
6qaX5U0bzJucOgkiUs0QJVyM0OM/3mOXKTBFDnpkBrnlWjs+b0sXeivSr2rEQ9AvdiUsePBiNIh+
m3UrKHN4mJmtzUQs5sp61sB/QeIR58V6P+vGT0Gpy12mFYYb0KZw8KwOPQHWgds2pnJH+nZNWPhC
9wJEOdJflLtYMxz952YbVmoGkpDJlJm0rtwWVVzfotQqUTgchRt1CaX7SMxiOwLWLY2m6olNF3ht
pkg32F9/A+ZwKAza5KugTO0saTL6gWIVRyVfrt28l2ckOAPa/JR66TzQizw9vfRF7ZR2Bi9VUTFw
53wK/Vk26oeP39/vRlmJCzRsCDxpX5+OYlWiNkAO7KH7mdiJlYjh6iIqbR+P8purjmgG1BrySGtZ
7DwobPoiCkSl7Y9YIRl7umHfZPwQ7CaX3yYRTp+i5ng/Dhtqc07atIjYGMmCgXeYxjfMr3QlRr1s
HpCcghKgrUz6BD/7LKop80ZrQiGtjo1VKI5SpuPBLFDuLuJQ8+M6esGnePBGQH5OURJ6CU1hOHHa
PX48L5ezv0I5mA9qLlDQz6dFi8MpwfulOC6W8WKpmDRXoVheuQYvBlGBw+OAgZQTfeaLRklhtWGo
xIlwWBDevIWTSAWwncorp/FFMLWOgrQhix+SEgnA6UJKYpapIs3CQVDLxeuyofJ6vRy2VgUWwjSj
xO/jUd8Js2lswAgKVyL0dz2Ek8sA3zLAoatEOeUZap+n4yvyUiiJNmr32hgjyI5Fqy1NONbUZRS6
ZJ4qLC1qhbYVU8U3ZxTU4vzv2RoUO04z7CSRK2vldHYQxfmaDANgolAYsFhsDPk4WYmxNWk936Tt
MNozru/exwvh4gIl+4PXhbgXvjOrFvDppy+nPO+6TksPaV5LLtWnAk5VQsFo7DaNFO/0uBev7cmL
6xPRGe7qVU+WV8abOx2zUaeGaaTNk+Ok5HRYmhzHBPkQYyrVVyNW4t1UUp+WlkW7wxMDr8tAr3bt
EpubGYlH5+MZuIg+qU+yCfgwRIX0kM+qGRY6+0EVLxV8C/SAsWpSvtaICv8UZkG9svsvNwTNMxkr
XZp14CXPd100aWqQCkAWaqFIfWNYIUtIKV4Z5SL6ZNZA6sJEWd8qrZXT6e3hOMzUCpJDYPSFn0R4
oaZImPlInYdf6nyMv6ZlEPkNra8rI1+eboiCYR6K8xZcxzWLPB06ncZA7fWuOvRjp7lTJPZ3uDAk
eBAmfqlOqR/C7bSbLCp3Bj4HA4KNTlKow4+PX+nlkbAKHHHhAqKhEH+OGAuMUaVf0+YHTQMrgqxI
t+k0w5GSeXyoknlGCp0mT6mOyCwHrXxlFi63FEkVMvkAKN+FPs5i0lHGKWIRx/wAvSayC0hTG7XX
Bpcd+CkZUtMrpOSar9plTQ4ABOePKZLVUGM5r0gjibog9GXK91xcqkeAWnlEelXudqkafgsFMd9G
4gLJv0T21KbsE9nl1CPJHurpXVGlslN2S0UDUhG/a1XPpk+rVLlRMtH60/22squRxYBhTdMVaPnp
GkmWYjCraRLvVUH+TKd8oOKkot8TDFeun4v3AEaDJAiIC2VaeN3rbvwlShdyMBNVyUCLcDDy/JuB
9WRRIj/RNOmXIA+u9ZPX33dyEazj0XlYC1CrAv/Z4l8atWho94v30E87OzKm2NHDLLvyVBfH1ToK
stHkOpSfqb6ePlWRZgGCcaN4Lwg5Wtj4w+1kTmybMvtypcJ1GTwxlgqd5Z3PxkFydjRWUyzl+dKK
95EuPyoruBaDl9RRQUW9qf00bIZWvAsq+THWW1sGa1/baRNamzCnY1pM5t8fb+t3perzGcZFYEXD
0lwgdDx9dqU3m3iyavHeDKvZLfQo8JADSfZSqfR2JgbWJhGjdLsEYvKz0nHHtOElR98teVEQbu9y
y8NUq900odHZ2I8XfkCrYqObWb1FbfLvSc+iLRBKYSOm2luQppVbN/LMMSUoN9qY5vfxUkYvtR7M
zw367duslLWbPlb1Q110ksN5jgWrOtS3XGTWk1T0Vx121rP7dAZoZALQId6AxYaH/OkMGEaZJL1c
wTCUet3VR+jj4yA9pInsWOWouYypu+3YoN2nmKFTN0J9JWC47JdTVsCviagLdNBabj39CIFuJHJY
wAeRC2GvaMJtr4StVzfGdJOj17dvo+xlXIbkphDREcRksoJ7kCj4baR5fJtlTKgSLtIGd9rhp95l
qhu0DSbNGRT8pAq3DUHOJuHK9mqiH2+UJvG2NfNqX8dK54gCyvvOMsOqXGZFvyuCWLXNMhduJUWq
8VwsOOsNdJvi4vjx6vvNEYs4CHXyVdMH4fbz86SehCrp6xSWzawIvooafaArLWIbsVRzXMZdf5sL
VuM26bLNxuWxqzM3U7C/FYdW2+UJfViCwC54pP9puRQ1Dr05KldO18tDjw8JD4S0ihiDi+D07Zgh
WKrGbAXw4mq9b+cI2cQM9lJiglOJm2Sy20ERr9x4lycflVqaTpS8LC6+c/W9pBKmauVkHOowXB7R
DWvuxCi51uJb1/bJ2l8JSAq4zFUTBBG0s3sVDeeah0BEQWT9y7M6euU0pl43JjWg0qs+BJenH0UF
RLoIo6jvA2tYn/qX+8PUOWm1bJYOSVqh8V21OjWRfmqfy1EVvDpocCdQ4vu5leRdokSak5Zox8vC
1Lpykk2PQN+uhXYXb3f9SAh6EVtwsNFQOf1IRYsOiDGjpoME3TP/506WV/lrXgJVCVUx/jwH18TY
L97t+5Cg2hHwIc9519D9ZRYwiZ70uQykwxxrodMhfeomUzn+aQkYJSR6lqvQK00iiuKnDyaKSFen
NEQPaiOFvrlk5nOPfPs2F0rl8eN9fBEcEpkxDJ0oJhC22NkOSaoxQXoYKT2xSfv7OL3prQYzQMsS
MgeBIUV0aLF7Morve4jCVwa/RMlg9PUuIEk1iHbLOS5iSc3KjPUuP4xI4G2QXwy2qWY0FCQkCfIm
FleiN9bik2hGlTe0mYRTQTl4OUVxuxq1wAlDfb5ypF+G7euHWuEXUJeJLc5562Y6CFzsUX6IFbXd
UdQW3bIsrU2KOYqd0jTaDaL8KdImJxUTlJvidBvI2bWy6iUejI9BdWSVuCGNIJE4XQQKsEpMfsbs
UNTS3SzG4R16m4pHlA2YSapLN4PX4Vq9mLpTgcF3lhZXgqvL/UVUQepA8kA14cIqI1/ClKtlgCfe
q4+qKoS7LkE5S4iqzkXPy8uU+tqW/s1Tg9UCJA1PR8QoR10Dvl82WIZkZ9fmZXaYq6JBirWyvjeR
gCNdl1K6HE0ReAeVg4SKGYu0rb12sigSfLwpLnf56Yc4iytyakRp0/TZQUhjwa91IfGyMgk///Eo
EPzp8dCghYh/DhHLO0sS0jyJDvIYgbMTJcEdC4hMH4/yzkg9vSgow9AyhLqNECA119MZjWdRrbu5
iA6hNbpc5naefsmU2IWv5E/asyUfE23fKV/UsXCMRLUB0tpW1ruzgN1wf28EM5rMMV6Fot3FL/KS
3ivFXlPf+lDFNP5Rjj4HE84SKfDLfnTMFqhJnW2JzH2zGD9Dhro1w+FL1Xwv8UnzmuoHisd//r4g
AXIHgm3gIjhnJkP86cM+lsMDvio3Zi7I+EW0VyOeNWM5n0gTICFygitR4DzeRmd2IkKpo0OKeP22
0mbDCWDpbWer9CPBCD1sOhpnNBPLMcDTbYtMlmxwF+2VN/qb1bkyv8A4g58lmTu7HVqEPawejZHD
OCQKzQ0MB8W1Qvrxurnc/PDLWDfrCYBk7fkpWPXWEMZGER6KpXkaxcV6rFujexI4qHBCiQ1SHBbw
pz8elHAalApxPeCt84A+agFRRSbyQovYZrsFs4gbwOV4sASTn6XC4BKJXnM7vXxQUmImklQVS20I
7qf7o1WniK5wV6CsAkZQ0xPti2gunWsWk+SyjMKbuM6zzccP+m7FcbqYGBVwEkATEHMoVZyOauX0
0eq5KQ6ddVjKwJEiPA61DNWx3C5hGSyj38PTLp4mcLji+JQJZHOqF4y7KthW1Kr09L7rd4i32Ib5
MMTf1dpy9HnepvNWUnCogQIGPysvfWWM7ER5lPI7Jbo3LMrAodY+6IvkzyK49TZD57G1Y65VK879
oMs3LXKZg9S5HZKZRpu+5ICfvTkDN2s2QuxEHY5BYzNuP56SNVP6dUYoSVChw3HWWJE3gCRPZ8RY
2NviGI+fCi6HbS3ijVZjCLkVSlGhN4eOQmcMhpf36rUj8j1qOxkavVvASATtq6cDpYTToU0rjxYu
pewTYpmy3SFC+9hn2rGRu3CHhwsttJC5Dsw88JSE7a33o7pNOtDkuT4jmTXkMs68erwvAQ04RZpb
fs2RaWDg+rjkWG9NwZePJ+ui34e8BJm/uUoPsoou7B6nKUwjtdGFB1LvLUIq1b4ELnWooqz1hEpr
tkLfupkmVq4wEsDMk2h6gSpIx8SMre3U4XLcU1LXZxnL8UFSHmdzaNyuDNNjLifyleV+EeitiB1I
+RiUcILS/DjbZKVg1b0xNMpDIIUkCrLa+pAJymdQ5t+FoEeJDCEDR5SD8i5cTM2udat3UCAO/Bqr
Kof7ijLENKlX2hXnRymwPTp7axq7sjioFJ+++LRchNIqJ/khKMPIS3ShdfswCq5Ujn47CjQZLM7g
4dOlPR1lqrKoGJfVTmOOKx8LPrZdXXe7j5fEuxLLr6uYIhvAK+DdynvmcH4vDLmUSV0maA+JZNW+
3qizU6H2CidafEEdYD+mSuqlZvakrzodc9t7xZBU3jwh/GuZXeOV+ZRurcKS9giufG1w8rH76DGK
4gi5ZPNzoomTOyhFuafOrnM6kAGhrlI7cihFXqEa9a0V5No2iqrCkRYh9SnOao4q5gbqnR3Kb3hV
O0Wtqk9mqmeOmhq1l4hmduXmutjOTASzQEeBw5U49H0x/hJDxtW4WB1WgQ/EOp7mo/nuzM6wiz3K
/DeTU95FLjS/Q/W9e4sfgytX2Lpkzt7CirAHuLOWI8kST182YsudHDWd/ADgcwuTU20MV1c3EunC
x+/7gjD2/pigLhClgowO0vt0JJwXzZzdLz9Ut+ZG36T3k1/tJB+2tR16ki36uaNsqi+DZzxoG2Mv
usUmdCNb8D/+HOf35/nHkE8/xqT3fTyItfyAUrCtIQeXad+VatPIOqjSK2v8fCcRK4NrWWMvIhPk
RM4eWVXWakqE4tokFdqdYYZf2sKyrmTfvx8E7DRlPS7mc+1bAqq6CbIc8HSMo2IZJ7EHijW+8ijr
BX+yTtAmAQJBr3+Vr+P6OZ02bYyQc12q4qD3IQ7O8K2RhC7DlZ0fuAhmfKc1kB9rMHOOkC7XFs/l
M65Ywn9Vcyhrn7P2KA7PcFEZvRZTHQblXK4Z1jXzyrNRAHutKAM8eNf2OiU85fQZ84zKT474xIEK
bt7bCzDfbUZC/fDxCnyXxvhlLv81DjVwdECohbHnT8cxGuQxwPblCDSCP8o6s9+MZfUgF9rf4qJJ
KFPq8WxHM4JR8OkCdx714U6r4srDUEnfolfYurUUjbY4SDFHZOciIwigc1QiXxWzDcmfnyexK+Kx
7Fih8SQZ6V0ippZr1Z0/K5TaS0vQrmQ1ZwHRv56K3hB9rBWcfS6jMMMeD7qCp6qt8GFWKfk2vCsN
QqiNmk9sqyFalZUkmn+2od/HVekScYoTVdGiPZ3NGTCkgZY5RZlW0j5neRbvq560rlPz0M5q42tb
XbOF/s1CAZUCSpmiGo97jlpIVS6TsY6zQ2eo0TaYF5MrH4rU+zr5n6/T/wrfyuO/VkT7X//J31/L
aqaBG3Vnf/2vQ/VWPHbN21t391L95/qj/+ef/tfpX/nJf/9m96V7OfmLV8AhnR/6t2b+9NZiLvQ+
Jp9h/Zf/r9/8x9v7b3maq7d//vVa9kW3/jZ0x4q//v2t3d///Asi3i+bYf39//7m/UvOz92X/8hf
iv/R/iN7Kf6++Lm3l7b751+K9h/v3VByJ/YH9wRX1vj2/h31P+CKQ0rhtmLyAY799Y+ibLqIH5L+
Y9WxXzU1VnIvFfS//tGW/b+/RdMFtDcRDap3YHf++u/nP3kH//ed/KPo82MZF137z7/gN7Ke/u/u
Nej7kn0RGqIssdpbnmfv2YBPoaylkzNL/S6Jb+tGuQ+r8kcJo8uO5AzPYFQAFP0zcOV9pWR7Y+nv
qgTPJnAhSoUDiih+wzgSU2oab5EyvYWL4s95eKs6EJYWt4TsJ8XMlUysKaFwHyOuAKa4xFC4exli
rHBFu02LzF7a9rbQNEAnpgGou36R1Y0sb5NHK4Ewt2kqd0QAHUMV09NLp9xbldu0G82kNno8dHpn
G8adHDpRdDtFdr+pVS9XnDH0gs6hFgBxXOC4SGy7NbyZmlKxQ013qjxwoVV/tNKHuHfj8lOQ3BAn
YvWmBS6ahWZq2PVGTu8x4LXUXfaYPSYuWMhDEP6sPyvip/pOE8FoOfyppMhqAr33M1/7KnDS1Xb+
3Zw31WMDMTe1yd8dsXTq0Gnjt0j6VDw2pv1UZ/el8IWSs60h9B6GTmjjRuIsdiZXdzV6s425WRKn
FaZNEMZOFY92lC/uLptuG6ve6v1DKWyi3ifGvxklOysynLdKW9q0uILKzhQ5/fP8KnwXvs+v4vtX
8f3r+mf00v3815/Ri/za/ZRf//u/4Wfyom20jfo6/FRftY1u2aMgj7Y+3w+tH8y+tanTW2D5Nk6M
Np7pttIrtrLPqvx7hoqSL46WLZffahl9QjcfbPk5e1EVZ+gzO30a3ejTJO7SzovkjS055S5avCl3
x3CDMeoYAAFyJM0fI3fIbL08NLWDCbMOSk1+4HcZ0oY/cQtFZtIEUqqUdOBs7CJl/ig0CkLeNLrf
JuyBLCAetjI7UKj5ab6mj0iSN3YPCur74KgHu/H4d+ZLqXrFbBvfAcpuk+pVhlFdpVxbniJuQE4b
hqNPvpK585HnjAIHC/GUSuwToH71aT5GPwLRt9pjHt8YxX6St8VNoLjVFgUDynLI4WSfQuE1bA+5
fivvst4PN/x4GX2Zpk+T8l0r9kdd9BPhmaUaqrULYMGRwo6q6+CICZ9wLinIh24YGXZuCG4/7NLU
JXKI1ZtGa2xlOkb9Vhk24uKY6JYKHv0DaNe+YXf1HfAXRzBT26nCjRbcKcFddZsN/5u881quG8vS
9KvUAzQ08OayYY7loXfiDUIkJXhseGzg6edDprLTVHRN51xN90QoFFWiyUMeYGOt3/pyZ57EcOXe
vVlr53taaKaBd9MNpzSNEsH9HSz6Y6/c9tMYVFSWD12Yq7d0Jcw/0sfs+hLuADJP7o9dK0OhXM/f
Lopv0eHKxhHUZrCShJDeEa42mUF/rUYpSuM18oyrDifDo0JMU8R31AnATqJ+iSS9gUOM6P6qqH7E
2Yub6tT4RaZyNQfm8E2SPNMbuAlVY69bjW/yzLf0LRU29dusDuiRRXCtHLz0XA55oFEYRBuS7E9d
flUMVzWUZ1NceSA6saJur82juvxW/ZYkPhHa+rOX+e191f4oULYmS1CVMnJ0X9yv9kBL7xiqSHtd
Dpgb3SSIWT3Un5k462lgBsMU1Jnii8ELNC6pYHA/b3ZJyUvjHUUKftQgX/1KDTTnrYjp/HW+e7Py
MuRM64eyOS7GGT2AUza+mzym2gvqMH5SAqV2pErW6rNaRs10Xq7db1Qv+X1KqZgS6OtpLs9QVT7g
wmjPfr0by1t1eYR/NxvcplfjxXmZOQ81X9xVd2SQ82cxfeWX/1HfjJf+8ss/82+/fkTleDV9zqp1
O9AQeP/6x6LK77u40MTcz0cOxvW8vixzwzlVSNVfyfxnZpO+e9ua5HIF2vLOZQ/Grcj3vqzQWV5b
C3yW/gKflJhhNnJPtbY/kORNxC5iiXetXsNEuXc6BU7pSAWRb/IqnPrY58DhFpjnXHEHnGJ9lzbH
znqqwOKimYiLxfHzdcw4rO3XXuVcTX27uee3WmtBjbConX1spX797vox/+UQgG/1gNJG+pw6BkeK
v0df0tbevJazvUMqsismp/EB2bxv9lX+DqoOEBaY7SUV13byLHg80tZNJrubh46D1n23XjeLT46u
tWLgeK07MxzWilRzJYiljDKXe0flQaKv0VLoWBdc/j86tPZbp3kRaD43bTa8mJaMGtOLvMHakWYY
5cTdlXPzI7HKAOuLr5sw58hIvIGScv0p1op3Huxf89L0fKlg3XGzIKPBoBvV2wo8IR7tQDUXf13v
VGGE0AABNbW+S7LxaGrHvrZJrGvOJPiFFv43mkXDSnTRPP+Ykyu3fymUmRRvWrUzNd3l3q1ijBVt
hyZ58gkHxZLdZVZtRorrUSMJCt55FJ5p/XTWvZtKPmiJ9Ak3igod/Xjdhkwfta83CTFL07pTiv2o
yDdLm66LXLuSFinFpXyuSvtTr82rhGT9+tv//PkTtG6zkfyv3ya8f5pA94LR8x8P4/tn1g9d9jH8
cQr9+dX/MYeSpEOFJNnMG5jxcwa1vjD6s4mikyTc508zqPEF/hXKCtUi4hpg399nUP0LDIEGm8UW
ZP2d+ZN0/X+aPznNgMzwsIMC0pfy530na8gGwBqmBm1MOWhb2WZQennHUTMeSfXb5bp7tTraC00G
t53JVJ+M0SKcy5YME4mhP1sV1LwognnFB6TYJ/Ibrkk2O7tz8Zw16bWark+TtCWPQedUjvN+6voD
OYbcwvr7oianzlTvhVmAzRQelaaV9VmljBJTQVSe9sN2sdT7fUXIUVk2ezRP705R2N+baepzX191
7UnW3rjfkj2vLSJDTsQKDMGca8ZRplWMtd0enweyeHxDL+UbOT16KI2qCRRNce/S2n4v+m9J0Yib
pMuZLBr7o1EzGaY5FVVL11cnqMNpV1tOSr+0kx7MnB20aXRsiOWQuEfbyHFXkb9zL5eCSmBLfDip
oIEjGbRQgXO5ps/E2onSqMewaynBDtI2xqJCOO5BrZ2XFs2Gv4y02OQmj7IKT15AJpceGCregMQ5
Grms/Dhvi70zdg8N+7I/2X36YZVx1Ak+p3fmU1H1yZ1XNccB35dfcaySDhnEoth7UwWDuxznCUuP
mp7oRDs4xbmfi7Ob10fX6DCHPffDcBSu4cdYspVO+Nhlr7Os9ZuFYSuP02d6jPkEcZ2aPG68DhdP
2fTvVuLsan285a3/Kps1mpsk0NzXRhS71Wv9zKyPa7nvmYUU58GpvECpoRDq2sc35ptDD5ltX2mp
MvmJHG/rdqm/NrnNb9iYthIjjayfj54gujC3GFE1s+mPml4Xz8agD/jJ4uuqKY7dWnY7WatvEtXW
U7w0D32yqAcZ5/lNW1wMRZysOP9uTuceDwA3245k7YI4m7Wgy9J6mHJyWmfKlQj8uWW2sQ79SNvD
hI4n5iVW7QQ7Pc60xU3LDue6yZVZf3IdKMHqQJTxsoqdrsbNuSIdv4yd6gJIQdBta13JTq+OhrmY
QaaaK+Ro7/jukNyY61r78Bg1A/z8GqfsXP/zD1y4ESjUzYT6n5+5j2P9/o9jv+38/R+P29+/9tcT
17K+bLJvCEZ9M3oCIv526vIRsqs34I9TFOJrk3P93Px1+wtWJ+BzXsWmC9pyjH9u/tuHgLSpnYEb
RgQBXvDbc+G/sPn/Gd8i2BFti2ZszwPUm7rxT4FTesXtYY1m6KhDUIxmD6+cvuZG8Y4eGyeh0CB9
2/8DuPuXvIpf/6sbmIala0ML/+oH4B8ye8lTxKHNIPwBZTGQQXnKl6w6TSYCtk4wMNrGPq/K28RK
naCv2KiKLn3KOWVDniNroNb5T5fs3wKnLtlHJ3rxY/gzEvXL7/h3mOq/G4T186r8lzjWv7+P/7iM
PQPVr6jYBn39/nX/cTVv9OwveeZoZrCo/OFqpuoQFzfsGumdugeY/tvVbH1BFmIQwESyA8PFNnj8
djXzIb4NUCcPKu45ONa/cTX/RRC7XVgQE6BoJjFetH/+NTyC2joxK5RJh+2QnIyFwXrJ4zCNyWFV
eUZHVpoX0WylD57G1rHa82FS2a4Nq9gheihozMGOjAHhSHoL56bliv+L0/B/5hXGyfKfH5b/Xn+K
rvvTlcXn/3pJaV+QDW2NsBtbyLWwAc+/jqXaF5PTYUtKgbXl4tn0Lz8vKZPZE8cBDj4EMqQAbnTE
z0uKDyHaA8pEr8e/b2Pu37ikflEK/xEZ5VhEDIGCGekDPMBfdaCoLpXB7JC3xbFQ37Mpd4i+FNJf
7JUdWMW60nelOMYsdE+TUw7wja3yFLfNFcJNcKxSYZdbAsnn5NUykQY0u745yexZdubErma6UbK2
LrAic2cup49K7d7WpJxC3Kh3cVNOe4dO7QhvTBqsuiiOpb2OgdrXwp8Ss3vDFPfWSvcrVFYe1sI4
LzJ+Uu3U2NXDku7jtjtrCLLgieunhozd63XOv1N47reC4gHBLq6Wc/XSLtMU9e3inHRdDHsympdI
qzQnypXe9QdNDh9Uqt3zUqoLPRfBLOYu8mbZ+7UpM78jnPYG3UC2qzTg1bpf14C+SJqLIXrwZQs7
LObhPHSasluSsY5W1153w9yh2RLGpzBXNnOEW35hVfvRTafHvGzujaT5xKD2Yk4xoX99Zv1QpEbV
ZJY+xkVnHgpnPnhCLw9M7Wiuq2Y9rZNb/yoe+FvPhUdR8edfPhT+azf2/rvYeIP+r9/qTzzI/xvE
B5lx/+quvnzrhozajPH7nx4Z2xf9emsrtvoFIypqCxT4G+uxkRu/3tuKrX0hgHdTPXOLbzzs77yH
Zn4hxIqIJDh1m+yX31dOPrJRjORIbXrYzdL3d+7tX9SCv9/bluVtvhVUi/AdtMGSmvPnrbPsR1Xk
Iq1DQsogC6DG4kO+1JKIrGVZHymsNo/GWDg7OfMEITljfrHX3vxe4fP51igOITDLVIck4gIomVJv
XzRD2dddI26nQioPLBasrXnnPWI3aQNnzkvCCAiFkUVDiTkxR+DG2fi9b6y7JHFAwxZDnZAST+05
n/T0pq+s+JQqVhrYonMMX19689qlMcRnhxlqX070B9vVaL1CJHa3y2SACq6SML2GyidfDpWVkiBp
DA+5UhPsYjXlD4wqbETtog2Wn9Wm+qzprfG55pUDoOtZ+V0n4YkTg84FX5cbQ6OXhjH5wnKJ8xsm
Cznb1LvHUmhLFGOcebVtmFA0JOIiWnV6i6vW8b1ulpaveqmzGxcnWfxi6NOj8Ar9sxRTAmvg7XIw
qoaItCeqCppPI1uHZ3akbeFOVPXgUHAK3E/IT1g2oEZ0PLZHz6WgwW+V1TxRvViCJ8oRIiQtso8/
XMk/B+U/UmJcY38gxLZLA9fIdtUigGR2/2tYF4lTmkmOD63Edu+FGXMHOj/lZ0DU3zpY/uUo+fFH
bvRm+t4NY/f9H9Cm/T92Y/35bYCq/G9wkKA/+MOv/5/wq4c5G9bv3V/501++6ueQoH5hGSJED98k
ZmVal347SCzoU+TA3MA2jg3Si34/R0znyxZ1w7uItBA1+TaS/jYkMHfqRIISy6VvuBO+lb8xJJBp
96fLhXTNLVZwM4wgV9nwsL8ojoysT1ot03Xw2TV9LSDDENLlie0TEJsKX23VPvCKtQsm9IzAyk4b
arPi3FZtGUN6tWrUpKDvJpz/tdcPzUNqyLemH8VxiEcNJFV4ZyzTyZW31NMlcQdRhjr83gXGoSEq
yjYvk9dFW2vGsUk8e0VQ2E8nIFnaYwvccLZCu7WvT9p8tgxl3I+xXZzybhh2Wi/Wr9LJtRB3qttz
j4rlnEyGddZy+VB7IrtIvnpvOB2ZAfU0G37SJ93rEANVb3zzTm+au9KyNjCl7kKnnCY3UKo02TvL
DMPakypY0IpA8OOylc2l2VZPamy8XVbKu7yBcCAU2QOYFig/zdbcG2benJxhAG5LamNX6c70MZdy
3HWG+R2liR6pIiNui/iAQKdo7mSX9HDOSjlEitFNF61PppNWtkXj12wdYE66U0Vz6k6NrxkJqTBl
n76q9aK8E1k5sIfCXk6gVYGlZctJ9pUJj6xJ5evaaTq7MKEHw2BAuwi79b4m2lCcthTLBzoJk3Ax
p/JA6Hv5QyZ6cijqiSoQnIF9Oi6HSdT1kbK72Anr2tgPnQpnUDXN09wR/zJ2VnJJSDsFErIAB01S
FQ4i7fsVY2tpnYUjAOqbbj2WhadcGxkFjb5dCTZzNYf3y4lzzIyqTqh3JcOuLQUuak54AnSsHyJp
KWDuOCDXWKx362Ra6HH0DG6kco9iNLy92yps+V7fn6eVAKbRKOyTXUxw15OsD85cuQBidfekl8qM
K1IrdtRj6vuWAzuQ9EsjhYmtsDUU7ZHKslIPKcSk8AkmjQqc2G+ks0csRp6EsdbXc9Xs+6Fw3mfH
4bOEsPjVldB10nnxaInazQOMfuEghVZzYFozIb2xpqYpUFXYvdLJqtCJISyLynKOlbtWR6IEhgNR
lrlvzx5s8KQ+G4gpHk07HnYzK8LWfUYpdmmXbjSMtGCnIjdfRTmmh25QSOexEh2O1qvT3FcJTA0q
4TLYm32uvaZluu7RaE0fyYSQM8YRRkv8rOth30jt6BIk2/pqnaX7pOxi/rKGaKYsI8LdK0oKb6HB
vKUBRNRJmRxpGigRLnTkAi02y+ggZ3v06cZ+07sV0mpI5Xutp9bjtM5vhaJ1QanR/a1107lMpioA
ydH2hmJpN55J92xfLsp+tqspEk2q7uqKX9Ew2dqlbaUVkCjZHLAvpZtMvLcwWRJl5gCjluNzO3sg
jjHATBRb46tiD+uTPiGsiCdz3vWi2iHzRdGs9Nh9lE4N4H9ehdvjAzOd+IVbdbzKc7e8q1L57MQe
c5ClEKOpb1fjWnXGjTTz+3JT7i2DzHZKVhS38UgzkVkMLo7sWY7XLRPZGHmC/AG/Fm3xbOtSHgx3
Hm8GQNfvDGTaeXHhzSvN7o0gR8sZGG08pwH+2+GqMlWpRHOi6Bed0MgJrnLuSRWzvfo6Ldqc9HmG
J18tuj311ISQj+u7gg35kjZi/Wwdemp8E+n4vmnwU5HKJHeYD2ZfW0vvuxaXSujx/fZKsQynuqzm
M9IMk7rUZdeUxVOhmFbDvpKT+m8pYzWfXBSY3k2GE3cNlJbklJZb/VqQN4BTSqlX5Bn1xU2gBbFB
60ceZWnMfNXGZTATchmVjonRQBA3fcR7WO/TGAFwmFPgwPMm9bNKOelOModEHQ7+YHHcle3UrGE2
6WXkZspzOQ72ecXM9KiP9q7yZvcqmTvFdzqhh4POpVuINN9LOw5jESfQ8YqXAAmn41VCYiwJFCZC
m2YwQ6+YPowWxNkbc0DjcfF2mqZDkC5cQUSGFEHp9F5glWUeYOBdL5mdT9GUVXtR9aRbmKQ6F91X
0sqPjje9OmV5TUjwg61kkOtpko87u0ap7+PlHoMpkc1hKJpvU2wsF2URyRVVJLxYw+gOaoaUfjQG
A5pZJtqhWTkp87W/XrzReEVIlERJaVan1CXt0ZBx81hkzvKGWcSlF8eWkLZjGbTj1A++uYqvetm+
etNyXczejTtwQHVT9zl0bbcb9BFW1UYHFKeklBWOJKTBNAM8TROxXP2Z4gv4ENO9M0r8oLoyv9ez
Er8MfZOGRlGTuVyvK49tlviectWQJix48yIdzWOc82xUgEDukxjhQIlkGeFG4d6VZeb6/VhcjUVS
toHFAxjGQ5mrg5l56kMzORg/Vsgm9OOJE8gsi4/TXLd7FmHJaTeWL0tcyFPnauvetZc2UPssDmLX
Ea9jI2ozzLVR9xtH2NAVjfEea02z0+iNJFd+MJyztfTWp0hL/cYrK/Wua1KUPAov9cZMCth6uz/p
br6cZieJn8UkLVRRoi1vZRx/aPNcnrqYh5gtJF3j+BcU4p32M4HXu6Rnu2idxjl6lKGjDLDSry1+
Xc9vG0P5SuRMc6ytWNawwtbRoRol5Fx2+cuy9lyYapgLS54tXdo3xaISkZGUWnOXyNX5Vuvl7cT4
Pu0Yq1YNGVRfX3iLYzSmzlLfzusyPhuF+tIL7iiJGy7IplJQlE3wXb4pfUXXoM6uRuNJB5g4JO3E
hlVvkR1+YaotGQsMEX6D/5ZqwMZ+bTKqERJs7OdYbWPC2MrmOu3y6b5LemQdfdGGqdKuwVK5JFsL
I+fp7Unlg9dYwoarciP/IQSvkzbWzknqKjsvWQa/N9GkQbFFRlLFV2sK4p2WioFKDS+rRD5Todpq
YzQqY7pX+qY+iKm6AJJofuHQJQ1Y7ohAmVJV8/NltX0Q/CJyaKXzxdQVlLLhGn0bgEoRDrioA+pc
K6gDtJ3PWu/kwa295VrETbpfE3c9yU7rHvPJHXmEaFQNTZorg1lT29upVZrhUALuhpKbHX9BbrPQ
UgakvSEmLQbEetoc6ErlkmiFf9KJXeWhSFmq6euzkQzNdvOM97D92pG4qV6V7hx/x7s6ag9pXLMp
pnRwQk4mRhysmfPWZdNaklqVmfquTjIl6J223mMMc59M0f/oDOWHGGzjYfZiN3SrTXPIY7/yraGp
vnnsriqgVt7uC2vwrjvTGZlAKvd5tVclD/mocoKu2WtuCik4pAJnLbmJWz7arp2K9d7KuVRaN1t5
4VOQjwNusIW2XWatZPBFhd4IocawG3jDbyzFfjGZJXfSUuNdlThptEqZf3crJG/oio0jRg8tdOyi
OKgjJmreCXpRpnV9quU6RFP11pIL6jtxXSCW5L1xMoqZPSaxCsWfLK29tmXFFLiZsuzKtNaHpEPn
2AzK9C0frOu8GLrbvqSEljnlrjPbXWk3112XftcFtR5Lfd+q3ve6XO8zaX4Yhb7Hz+UcZrHqVzhW
H2d3PpalcxuXjRbJRTvKtUJcRAaP37c4UM3UPtJSzrNHJjLiICyCzmKmJ3exNNO9vpTrO+Ft6EOK
eWFEw6Gf7+LU7u8X2WreIc7E3BxRrVTKnXDIPbrD0/vhMMHe6YoxPMJ/kZZCRC6wob4kd0qCocUB
lAyEo1N0AU/+EFeENq2eXMOxHVzMMWVCJt283njWsqi+7XWkka1ZbJ/d1VZsnnpJEloJpSSzOibo
FEtVCVO7y++TkU+JyeDttOWiEgp66L08I9OM7m0/LXm6VqqZHpWkVGjwFbYbIMldr2k7zL6rZpew
cgn0dlYHBx0jpzGczLo19a6LnCaDtqL9XOUwNuz9yJQjM4lkoHf4fZZKHxHCWqX+NHZpZNAizbTU
pIdijuuojPOJYjreYCvj/OHZawACDfoMj53ISzWYIKkZgcsmv4i+lsqxxg7IrG3vu3iUAbocp2DD
yrXbZuHhimLivlyHmsaU1xodFw+T8aHKVjVyxrU62Ebc7VxXoDS1nFNNNeopNYxhP3fldJdSnU1Y
x63djmtEyET7oiqdcd8WSFlHPUdRuujpxW7XNDJnFJC0Zlb7LneSo0XRwV6oHiInRnDcG65+STWp
7zZJx94qR7plcpIb84rLe9Xn+TgiqmCykJfJyu4ca9KuzGFWjnOzlpd4aStfVWsvj+x0qYrdkE3V
/TrIzzEX2mEmGD1cNEUX4GYJxSbZSKegxW03+3HfW0GWyuzJ0Wdu2STx7rVlLl5GWRbYGGOgc1RO
av/YuV7G+lB55vYNKucqyUz+KrLkLov1GpmoXePQIp84TDVOBGXV7CBJqy5ITeJTUa1cawo+gHAi
Je/KqjO3D9GuvXbCzaOqKnm34hK/nSY2bHplYS2NQ+E29W07dQ5rZJ7crnOM8q+tq3vLWocdaahr
0NqNE1S1Ld+7SVvDfFC47Ba1aT+bphIoYaxy9gfJOUTmkvBNkYk0mK3YeJYtFUUit4uHqV3UcMbC
vCMmozxKZy0uWW4+cjEw/IzDop5WpW8rLOFmFQiptMdhjLPIURfB8znn/U3bniQjDpbtZ0Edg5iN
8unBfejAGEe21N59rbgwEHK49NExYFxGw1EDo1uWR3e1msAZpfIer8sS9HWf/dAG2321lSU/Fmov
H/+NTqB2pTlI9zNLS7e7q0doGRsHy5u1IHMwzrn5fP63kRjMHKADVNHwpoPa0nizJJ68RqhxnWdU
tUDhJEwL2R1rZ36tSW25/QWV+ltw3f+XPADo6L8g98ZNdPYncm+z+/0E7pwvjGJ4F5AyuCZGq99w
O++LBVMLumrpsAPYilG4/UbueV82X7ZGJsovhog/8MWm/QV7JXEYbPFbS5Nq/B3cbmMT/gLcbcao
LXqcPNCN67Y2HPgPPsU8yQgBXSU1St4Un/qxCrwSDfLsvMZorHeG05487AWIjY1GPfD8HCJTvjlZ
zuailzYrep0+8gwiYZlgr+JpzkWktLBeCB/n9JFzEvV4au1jtPxeZaBKyiwbKLCh3VKXuyx77BfW
Ac0cjpM2RZ1pIHRPE18jTBmx5hE9lq8Xr0NviSvDeycR47TopJayHsI4dEVo9lmIYzjMKdpilTpJ
G628ruuXmhoLq3fvWlR1xNkpWu8PHqGeinNst7miVOnqmec+jFeU1LHeBrMET3eUSOkuNKaSOKGE
VZGf1HL5KjUO0bwr9q2GK4Lwj66G8ejj12lRDmzGKVWAY5RhluiSN1Ezjs0nDXPn4BEJze1eRGiT
gJe+Amo3jcZT8mVSRj1ECmscHK8Kpx4Jc8++gXD1qeVxUvfz01iYH2u6NkzCxRPHp45CNfNgDpg4
6bfCapHXzL+GPHuFcnAmdHuat2MGTk4zmErg5ejk5nsWw9Oc1mAV6L9699HxaMnp+DktNxgrLYDO
venyFNc4O8G+qKFMcie9a3N716UqdbUOeGV1pcq3dMq9u5J8pmfRuO2jpmTjRY3F8zDoPpmObxUB
/+rsvmhDg6C5/arjGBsKQZrAQ56i4OoBxla62P0qHZLQTnjkxJ3YUtvIlHlfXeVS9Ot5oPc0pCYl
6tf5ZNERhsDZOE4xg4PbZs/d2AftTAyen6td5Obpfb0uD7OZt+9rO87f3eYlhpam+OobvHWYxO7t
mJc46YnTbu/gyznEO18p49AzZBLSTS6CqnFIK3eq9Upn7u478xFfWv8sx/ppKYvel1VdHQA38l1L
BDOibVTbo9D20tACD3zXqafAqp9wy0ezdsnW8k63m7MdKwgJgdMGlzK33LuONdWPqy20KjtUuXXX
eKyVgl8pg0VR0IWi4wGC4PFszIPVMSZF0E4ujX2M7TwwKtVXU/MgFYFMfPRRtD25ugws5zNPeHqJ
c+FUUGY8DA0SWi22x5GEd6TINnppr3/UU+8hKz/W5Jws+ZOOTC4VKEiLMdInM7Snt7V694hlMPOT
keIZEPsRcxHjCwK5MyYtX46C168t51kZ3rXY8VXZysBM78DS/Ji2qxzXatD1ZJ8nPJyUHqd19sQz
+LZb85clca/V1dytOpuNjQsFMDyVLT6NU0ni8pXHcNF6zWNrJ3cszoYsj0486URSaIeqFwwdElxE
z4mv06fNxmDIg9IrPyRt1GfLzW8JzLmwUv2Ys+yt6kbWkCV/Fcnq7NNUjdrJuPZ0lPSjkrVhnVvL
h7a2yevaNO7dXIp6X8b1gL+y1qPa0B5Tk6LIlfX5Bo0YyHtbmz66Rm6tDjNRrriTX3vdrd5bD50h
7gt3vhQerZJlXv8gs8h6Lp0ZI9IWUdPq8aNlgPN5CpAX3qX+vkiyndWnp0TtD6QZXsZCDTuMT53T
v8Hgp8FQ2Y1v6e8aSellPJy7RXmIB/runPyrWc10iNVDJN0p2dXwuNhaFi1KiK8LTQX7Sgsw1H6L
YXITQVy1mPQbyr3mFm9RbsvX0TwL9AllM04vrjEk0WQn6eccz9I3LAZKf4WqQAmE70SN3Z4Zv6sb
v1rVtxk6+ErrEKOmtSsi9NhD5BSqt+9rLtPWdUa/6C0l7NubgqKSME9MNfHjIcl8o32tdBdnR6fu
c49lAMhA/SBCjmFflHhj1naJ6A6K2vaFdPPX3CktVCevXXVSOs+9b7PPhiLSJC4JBm9zf+Emyw8T
N0fDZm8TpX9DV6AJv0SK6mB8iC4YEm4NNMasEgsClCqZ3uy8SsPYjQ/s2qxRmEu4DBvBJWt8y2CP
06SOjGwJMAkC1JZhvMCzSPNSzpkv4zWBFkn36vKK/yTQHeWriujEaXGlwpkUe2sVDlCmcPzFne81
PHr53F3p7npFIuh9atkPaBCxr6mlKM+wENfsTG+9lHC4o8RvUIYTRq2pe8j0q94KaU7H6HLS1TVc
3TuX3NgqA2kjJSnO3HDsr0zzoeV8pdkiSNXkDVF0qCPqVoZiT89aMHvejcda6Ypj3131yWs8tG8A
KWHanibQHov6opHQ0gmZi1eVYep0JBMn1+007B2hXCxZfs0cebTbp6rsXt2GpF5OwTOezdKfE2OJ
atXpfDemXauxy13qDc613STYgXCupFPXgrNps9/P05UyF6y7fXM012YIKnIJDw1N05VzXSfz3km9
AC/tdWm6YDe8y4v3aS6UG7Q6GAIGwdyiuBPGez9O2Xmjwkd8UjTGbFesszWiTEevxiGclfkSNmbx
VSjiMZ7rd9bMM/HWBQ01cVhhC6q4gtG+7QQxbg8jRaNp4X7qEl+znpifg+29DJrX8OMNJ5M7H7YP
Dyiwvk3ovqacY4Uq2driUvEoLVQdNqLyKwwhB55cjahCD2/O5auWLPIoW7D1VnexBSlr7lf8MOr0
2MocltEbCNrOdihgo9zpXi2jwhgZ32ktqTjt0OxQp3v+lLUkaKxltjc5qtJhBYn2doXwyP0zzg2g
fSz3o5GzozdBvkns7enoVCa//KaFjMhW6as6k8kq8JRrZyFwPOVHvLjQPbOu7sEoz7LFNVgXp9qZ
DiVGz9iczxlo07b5E/3NQ0yngzXe5aWzXysvtGV2IzqquFXl+2R0AIVO6LF2aFX70BjV3aIQRWrL
eyUVkTTi6qvxv9k7k+VIlShNPxFl4MxbAmKUQmNKKW0w5SDmwXEGh6fvL7LMust6UWW97+29N29K
EeB+zj86FQYj76WS44dpfjeNfZi6b2u1z4u6WNlX5k673G5PQBU7bSxHX9bYAnE/8NqYjHUtpMX9
HHym4mzObxZvdIqvroDR7M/u+t6GbSJNYofK443Yaa12R8pmbIRv9grct3wp4HB30Hv8qyg+drPO
dnydfHd0fZguQiv4ok4fFyvnumg+y9uAN5qteB9qNxbwb50dQHwFWFP1eiQBDqOc51+gSnY+oIVp
TC/lEnhJMcA+puU3WpA4n6pL5ix3BWJ90Jj5WuYnovkvur7l5DbmlfYtrFjO72GSu1CTqxSQ12WN
xt60M07d/tjXYOmiL2Lpthav8JNHJrQKIMl6eVy2qQW9N0BHxJmowFOdUWxqbnrvet2PoFQJTNOz
pe7FwGOQi6ep+PaJ6dsAQOFOyYQVZzjJx9CiLnG75awPI8J6H3Yss5g/xiQtUiuyIdpad9n3Rfjm
zMOpYHS6GnXRNzuVQmtWHJyOi5cOzR2tJ3OjPbRD4PC6izTfRRl0wX40p6hRJNPeTw1WObe2v710
+0GNVgsbDcdAG9RzWNrp0UMst6tL8dgh6IOQfnL74Rd4KU4HzXfi6e5Ce8Fz3Yafeh2TzTIexGA9
jGt1Wro/bicpS2FxaHKnO9fmwh6AW88tXyagRge72sAH2qmTTWoCaUt25HfBvVlTsTsMb6OzHYtw
fXfz5a3yxX1dWBfuid2C8K7szAtyxrgA9oG3PQoDMZG1TReiZ8Sud8De5kFHhuc32DCcfZ6XgoNY
9Elf5hfpIW9AABBR8h7JwYJjnV5LtR1Do4pZdF5XPnJYj1gBO4ZkbtzNrQhiNda4fufxR9BoZt3J
zJOl3A6lg8/OzNy4L8cvVbAFgAP9ZnQdPryW87/SlnnNgJs4POb2UChbYTdGzRMbmSCh2KpgVg1f
rBAd8uKTtH/MxHqQvWUfEaq6J6pZ41soLjLL7LHWRrub1dD/GLaBEzen4st/MFZdPeiN7FrPwt1J
fWtD4zZw3mbCV/aH1MLqS1Bx7LXh3p/qm3mDDyNvjXcddOmjIVj1ZlvgEx81fTj2aRvs/uhP7qs2
jGsQyJAHPuCJJC482A8GSIhretin2+3YBax93TwlgZ8b73nAOlC2fvppeOFjCVCHDZuJ3RLVA1Db
thdLpVAPjAG+VwxSqKYRXHbnKkyfUXSYUddBZhRdD2XcPg5zWu1mPK2lm9TDKIjN6e1EFpWxK5v2
y/LK8hHASv2x3E0dg5rgIKKm6NBkdJM21OeCpeUQdIa6GyE0IZBqJoOi2MliCu9o1QoiykaiQIPA
u7PzKowa+sxDZ12zabltixhAfM1C2fuuneQR/B/PC4Q1sQAerc/EV52Yfw69hUex78sbINZGipx5
vqQ9cZVWRM3nKKtT4Q9PysSEyPiXF9SvV/Mfn3JdgviR9w1ZnMqbrau+azfvwQeXRFukd2Iic6Bh
ehzpLt0PXeHtaBfLH3S7KXhkdlxkICJKt9bb9W6j9utgCzzqKwn2pvrsB/FzGaxnuxfHVfl0RMtk
tNsHBCXqUhXf0gk+BnM6LqH/3UISVm31d5jR4an0izTUo2h+B+FbtlioGNTLUDuvrm7yc7rmvw3f
+3IH9QnF+uEb03Nh89sbjnho8qFOhs37oi8lWswiWcOckVmPJ0WBk40Lqyj+0Ki9XnKvI3IS0pS0
NJvCQ0WO3zrBFaFu3hSDRDlt74PpZvvOKJja1xpUoSfW3dgitT0R8p0f7fqzp84+ysy5A7AbHzpk
iwlUcB17k7rf0NVc/bK1I9ykuybo9ls238Ih3hRXCD5gfOSshMX0K9ctreAtVdR14WkYwvIg9HgG
qH2v2/yla+tr6qprLyo4OIapfvszF1Nkc/HSFmWlkaxyZP5c19pjaFuXZA3+kT4HtvLnup/39AxU
4BnrF9rusz+k8x1hRd8FY46VlRfY88fWnP+EoydjvlmWfp9ola39GWz+Hvl0v0N5ztDeJu0Q/BzK
hg/IDIhp70OEVH6280VMHeBnUY6PRZ4eXfg3+3aRCE8mNTrFxHduy2oW15i08eceBkVlIPLl1rIv
5jLhCZx+uKIxYDD9Q6p9ytKtuLKWuCgqqB6bIEQaAUNOqspbkavoyM/AhyZbvG8lduaCnBbHUqzZ
fTQs4ymfPEYp/4tsjWMTqPNUcBOO/WmygTR0SvNuOFW3cvf6LmNEXefUerR7+zqSCE5J6htaw3nX
GT0EqFsGZpQzth4z1U93frfmjKL6NNdQWVFejuM7E9F0F0rx2+GuG40tthZGvyBXYGlz5l7ndYFE
s29Kmdxei+vi34YTw84xqW99oJ/8JauzeHG95alUOK1BM15sSahIadrrz7EX56XH0KlR8SJsydvd
VKpf0nOTUP8ptRPTmviaF/o6F/ZfuO6RE3ORV4SrBjWqzrD+yFJvwQmdNQBNkpvXSSao5JvkZoCh
LGV3LA1FdEfaXvixx11pqpd25RvceEkSWAgdaVs/zB0cXat2tEMh5aH5suabN0Liyzrs4Gaxrxqv
O5hj0MaUYXixM94+862Og0XusgLSp87fUrdLAgdYZlpc984FzLnOW0cWACuyXa4/+zo4IaF39q2D
isXtF+fsqe55mKriji6wNfGLdr/gdjg0oz5vNpdypX0UvW1ZvcqhH2LMBZThLXlF61sV6BgoCNWI
vkVxJy5Gq8dyWuFlQSmo7WITOS4jXWPzvLcaM9ubaVbJpNA89uOceVcO+eo9EAB7xPzezuuPaR2J
9F6YX0YPtsfFY08qz3qdXKV/rE2xfhm1mX1XLWAnxFdjHAuZ/cZGUBygzmEbKrfbBTnLFqAIASFD
VOHTnes312KPJn4z65ECBZP7Mvn5zhw14n7PO8z2SWnn2y5umpDVSBpoIt21e0j2/UyS1BqFcrvP
p/7dsM1TYwzPCy9xNMv8WZlzGmWp+z1iZbvNKLa3JKl5l5cXwyJQGpOx46qDNdSvgf3bxvRq1X0S
OtNz2M5r3Ej73p+WP2KR3KK0s0GpXwq/qY9iS59LsgAkHLJJtSCvEv90Hnn069vnAov4PDTmfeOH
em/CnWDzt4v3Ov1Qpb4T43PYPEsPNn8bTmnqZQ8AU56bgXPWh76EDfd9aX1uaiVyAe1IMqP16wmI
cZS+L9Jfvf2yYt7fze61GOyfa58M7k8BLAekp8kcCObyWmhModxKBl19sdGmiSPVzCiy/QTzOJMB
dbRoM9oRNn/2O26/2mIXsOTLnBrsb4X7QT/LFLWVV0UeA7rHVRFUwXPR09I4ep+rdrFNeWHiDaLY
WWPjA6zAV7qvKvNjl7Ns5IqdwBJg7y9Ixc/UB5+zAgBImeWRRnoUosTXNgsognBOELVk+IodOSdr
NK7BO6ZZegnTAFEniQc5l01vzDJqxw+aBBSg9EqVVi8Sj4tnRQzD/B15qowdf+M42tIwi81MLz9b
x/omF/j79lZ5c49rEE3XYP4caw7gud2IG+X3xXy4tPHQnsBBz8p3T15uRoZbEE50mMP3imdHp+bT
1HSfCETc3TyniejrUzhyHC/jS3c7KozXzqP4dXN3sOBRqcf7eXYO0rwdzuGh1b/pyf1UYR5vKZL5
Mprm/bIGf0s2HAPws5qauNlQ+q/mwfOnc4W+IG+SdiI84SXXf0XzRQb9ivwxzf9wZF+gvBPkPTuv
+lDFDxANsykOPVA7Bt8YTOGqanevFCuDZV2d0CDSAsbZbdWlyb77jluFPNoh1ZCjENYk4aTrOkS5
dOLWtRnY3B25ZlHal8HeyN+RL+xZcvkAnews8s8cXQO6uJMxP6LMQenkTcehcY4Fjmbpeo9u+xLY
X/V0My3kydyJ56ZmoR8cAwvEjKhgqB4UWfcpO1vEwJBYXo0jfojbDYRaGhPxuMuvxsn+UDqbRVr1
j3Ug4lJmT+4cnPEFxLItTjUxwRGQVnseTPHeo4H05Lucry0sSLq8WXax77NvDZcgUS2I93Z5WJAm
hc1bt2o+XDI9vK153IzJPC+4xA39XM1QEVp5B0+PSV0FZ6eY78yhAxCG5LV/4lM4kW/5WovPelmj
cvafZ+UcMI5Ens5jK71k7odTBFQqziWci/9jcokHYn6+c6riUMj60o0PKfKwV6sgkdMwjrL0IwtT
WYPXwE9fijK9CNvbwfLjw1r3Jck4G7F3FQLzwgl2I9wxptiNcKmqeV6c15bCyUCI5t4rkmz8nMR5
BewdTwbZJ/6As3cpd7N5huOxhjv2KMe6NP09HkdqPHmczlVwUsWG5uHcMh3nZVIxKBZJ277V20Pt
NXvX/DS4wsu7vjvrzD+WzA+5fnXm8n4pktpcuUBSnh3SuG4tclkcSBnXPDK3tdBBY1Vsf1Jbx2Gp
n2rMvVK/B0hqM6GiuVb34MvdcoOdN0IbWCEXe2+22SM206S2sAHbxxxb8EDI1q2WriOnrHQYk0DW
imBGiiOQkLl0fURh+s7xH6U+wjJ5cduLW997DJ/GsRuBivZ2YUVd/1e3b7Z6F2lSCO6/3n+WDf+p
1d2nBXAIdrJ69vbGRhpEY7wNVpmMBUTH3JAN5JARiSq4t4+IWnYBAQfdcB0Ez212kOHyYZdPm4pX
yj+AVyJ07HdtewiKaQc8PNocLAVnlNg7yAkcbf2ytuAlJ+KbuoVHXE8CogL6I3AjuiIuhjBknFG/
jK0A011dhlEe+u/ruthJt01HgmSZEZeEDN0T7vMIpiBWVhnlfIm17CaeOdNPAjv1j3SPxmUP6T/n
MO3obeBrci4f6hykGTQnZ1WsZ/VdbwHZ1tOd2m6doEb/MGJ1Wrzu08ZnsI3TO35FSStg3Z6xXTAU
WlV/v4bDR6V/buaGclup32hr74ZmQ5NSgfVMu2JC9JTHIzGJjUF0O8o3IPJwXQ+Db3Ace+iSH1KT
X3r9NOvnQpEPZ1CaKLvih+OYD6vv3K0ybUjKPmixFhEaWEJ9hPlaQUXITbkJ0ZDEUkOs9fyX69fS
Jk34tlpvsrxSExUxpEcbzUPo8NGK1PtU3DX2/Gip34ttnIpuOIngKxyL5xIcVhSPKfbfwEfSs62H
DFk3o8JSEU9Wn9YpydOfYrm07gs493VobCbwcUPIJ7LINYGhlBxftrqkpWG0P0J3ievwA+fBHY00
cdjDs0n8Ur4MOFCaU1lv9+Zq/2mzXw7wcYyFOQnRBRMu5hd76bdXEAMbNKqn68KZ72aTH1KZxa5d
3GPjquqhTYfqw9tSb1+t4pE3bExKmJJkyw8BmERofLBp81L58EBq+qi2dpdXGyFm9lPW5CSbe8Xf
VEm2M3FP4Px2LpBljlV2lIpMDjwdxywwkCKXPM+SqAKCswAXV/84+8Yt4KuC4x2MX+RLX9sNJtcg
awS3QnAJinFGzO58eSbveRvqZwt8SIfD9zTKE85sIyKNeIT4AvMPASjJL4EV0fopDEvza0RYd1Tb
FJy9gaVyG3fS/Vqh2qPQsTRgESBLNns3kfF6jxFDJpafeXGbZhpUMJdPhps+bxP7x+TmP0KREYQW
gHPkaW/yVqnsWDaW/dRY+zS0cwbshyWXPFvGsuBMsb9CWtABUvGu2RAgFGrhfAnGdTl2woFIz8wi
fWc1DHmEwu1SErRyCJbQODeoGt3EWzMKFQHfY4coud7X75nm25CLoxNneF+W4GjkLlpFd195pPaS
f/+WmRtLmNgrlD2VIOlulic44n0WyP2Afa4X5t0Ymlc/JzmtROXWoZk/l5sZURVA3mE1oMjbDPMQ
8iQ9+t56sbpsDggDJE+rrdx6b/b+SqxVWdfvYuqdMhHgJAelHJHT/1T6E4uSLQxOley1qKZeRL7K
gS+rnL+XDusSx0GdqN4ez4btegk8jn2ZHH4nBe8ASjtW6U2AXLj7NO27gzLbZ8pn2+eOHp8oXFP/
oc+EPNi0aCaVV4gfvurvq6WxE5ZNDNX+MqAhYruZe5Kumw6wYsvN8UWCuyRg+tbjUpt5ttOrNx7t
rYatnnSzoZoQxfokZwlLTl2Wte8F2/HNRRo1tvVSpf3vKZis6tqmwg53ddbZH0vjy+/5BvNmAvVq
v4A11ZUcvreCpK4w26a/vIMz14k9URAw+IldDeArTQkd3BvyvuHPoWVYiWMhco7/BXyMM0dQFDqB
zPwz9yvJYsirHwfPfyNefYscqgNKxBv7fGrtD0h3qOmunx4msRkJMQmcHu1ixWZPL4C7FeFPslkY
detx+URK+hejqjMeW29x76Ra7K+B3o1LhuLhL3Ps0kSrZLg3ievKFyLwKBLAlLVJsDYPmb/Dq39c
TKe98wxgp44Sg0yMnI3aPbdy+DvOVv/ghjm7I4Qkt672dz0XFGiPMTtMd4t5yokJ5YxfpqtVr+7P
uQ2JgrOUCr9JKyKA0TGN+SBuOThGtrhJUXZrnLPTHPrcAPlNkZP5iIWDgU24Xuu/aHOrl2lM++e5
1QoKZeuwVWyfY9piQ2m2+m9YdsUQK6AiyNi5p1eBJrXySU2ZjxaPAe4W5cKXHLLfzQHeBOS5u1Au
tFa3kyBcORUfI6vNqcdZfi+WjRzPwRXXhhWCOadnruq4YERsl5a1I6KJ+pV8IZ/PrFP8U/zDDrcL
llniooNDj6IzcYKWaKJwgFJJq94jou++ClYDLlE7wZ/eJekITtscYg99y4PZteGvejCsQ7kZfjL3
g3uf+q6JpJi+OjBqRinu0wc1G/rdn/W6E4PwHpW1qr1Xzy1wZe96l2Gww2tQ2X489yNaGJvFwg4N
MAktF8lS4c2/6iVzh0Nh0BBRIjrcoWNvzfOgAu5PEuKfrZHkNUY0v0vSEEKXHWyNu8LowOaq8eb6
HdU9ohBnABZes8cJCDhh1ZwfKw9xYDQGBry05S8o0sf83rXggzMbYTKvMttcJcZDZWdk0uM2fA/S
dBsQfhb66DR18DlXI3JZs2o2GXOLGc8CgTvhecYfM21Qipdr+qcZHBE1LbQTAWZWgsGmawEp0vAa
ZuAmQ036y1j6AV9L4aK8d7EiyIZbsyU0Ou1p6259z2JZ7AgLc+rUfgTiIUtUeX1tXVFgT0ZUpmnD
ltDfKuKNKTGMm54eg0uHXwalxlzSjIrjNA5EZ8T2WgZPfp+tB50u5cVE9Z/QDG7tMt+jCJkg3+e0
1kgO2TIkJsNryTiJ7GNJv4t+WBGiyiy477viUYf9esgJTrAo5dxPvg2Vm27gxD3x4sXcZz+XyidT
cnHfl66VD87Y6kchxo3jWtA55VmCzzpNj8BI40VWqfXzdhTu3ZBNSvTt+mMxZ74EnonnrBIuxrue
P6spEPGcwTzh5F5fvckDd9GNxVSIjKYAoXgyBzE9gVX1BuT7WixRYM6hF+f/zE3lP6NTPTY/criE
NCB7lwCI5ZLefFHBgkOql5kR68AK/joFxofSDcZ9d/NU8Q5Bq0h2nshi2P9TLvl6DyT3q5vgzFXQ
H8JthkseKwCZWmMQ9DvsrVGpGPKpZnRO+VCZmNgEj/BiH9YQ7YwKgxOdk2D+gS93nSnPkm37qW8d
XAtG6ewtqdd7e1VrYow171g5tDG9Ft6zTlvvXgT4y9bZ1YTF4TkL/tnP+n9WtPLmSrPhSWSUFmbK
vDNXj/rmX8tveOwo8uf15m1b+W4nHFg43iCU/GONCa64ueGwG093ODLS985YTTC36qd1c881Nx8d
joDuOGCtC28eO+uf2+7muwsx4FFZEST9P1Ned/Pn0XCE0aqTGXF10hsBlDZ/7I/Dzdfn6krcl6UD
95915p7xBybp5gQMbp7ADYr0gdoShFkNQBBc8kVXi31V0iNdrdo+wXqAaLpF/0pTeuUczIfqnw1R
3xyJ+p85cfxnVORtFEmvG2JCDJP2yoFCMAAT3I3+UrcxAwO+OMkg0uJT268E0TbgeTVBISwxW/op
ssoi83H2kA2FvU7jDPP/l9Xy1WGCGs92Q04hHZU3BYbUS4/QC9XJKJv0b5tZwR1ZBieJuibebAMt
T1nHZtj5O9Nc0FKbMyUZYvF/NVWIOBNa8gEZh81fNPiHGiMNPI8ljKtJDcRuoBc1xVcPDpNp72SS
PCkBdjFUbeuYkim9sp0XStaondLieUTayIgZzF1S9qI4jswfiNBR9dX1oI4Sbd0aBcXM14LpxZ9j
pQRJgQCD+kFU0whwhI7tin/BehyWVp9KkZZIPqdp2zm+Kt97dgRUX7IQhNZm+ntpZEE55ubtOm8G
ncY2o8AuQn1G/wqnk/P/I03X3dDGB0EvHytnTX8p7fPRdd7EelQb8s86dtt3VdcEYm/migsoM+AK
7PnGwersEw2GSx+9Ne8FMNRZzHPRIY9x8ydjbQljwdJ8WSaA8iUfreOmZ/UxZhtBw6HLNG0TxRJO
srgHyeqSZhFM0bn+qNkfeBM7A8xwRObxOqV6+66rsrkPU9qTOyqgm0gIg7haF034ZKL92zo9JOsK
cBEKMpeYj9YtHjaJjrVZguFBZ3TjlCQ/91xJJy9oLYyP3PC4Rtt7iQkqLijMftAdgp6h8J9TGMq9
9u3yIw8q6aF53cbLZEwdybNeMhj59ilT3b+qMUSgVWIxr309vpk49gnlLcwBmG70L0RdIlFcnmwv
AzRUyBHMdbjWssSzTbLggzZTGOqi8sMfgzfR1e3VhEg2lkyMblJPtnG7GPRccwv5DSfpuG2o2YIW
AdO2BleKJPKYd8a4y23L+TVkfJi5LUgdzjIJ0d4C5gWQQ1GabcvTVpaK784jbDjrvbLdaULbk8ot
rXcOk18TvOIJYjiMHAAGbAzGum8LXWKYKHlH0qzkXVjcbfnywjV8CrL7OoX8yC+h+5g2OVmSQ6j+
SE15nEzvZLUdQLTx4I+MAAN2M9+63eabcZEZaKVDWE+IFw/vvBjGyLQcRLXNxWkL6qmG0GWdTDfN
Sx/Y2QATBNrAgOL+hpVwPrg50gNqxbqALvHd36E00repafMj7tEQ/hySXkf1YBoM9qUX+xS4OXFd
E25kOnLYiSA/NNZwxI/xZgICTrtgs7LHwD4HvnGZ0hZ8b1igj7ubR96vQWoysBhciuCO/cfkEqNe
bXdpML0ZHf/GzvnbBFi+u5Jqg+j9/5sD/od2BPHfRtNGf+svBMn/NSDo9gf+0xxgi/8gBtA1A2IA
bSIS/0+anLD/A7+ATXX8rRPMZk373+4A1+NfCQtzAFFzt14EQu3Uf7YiuGQKecKjmCZARkix2/9T
mhy+gv/LHEBaneeQW0QLg0U9WcgP/l/NATOXRIUHyI1JEMm8w4pMgnz0flvbPfzX/FdYU/VJMuGU
74tgzJ8JqSq/ZW9OwGzuCjsXNkFFLQBDBBriwV6/Cr/ibsrysPiC3Q5JbPCFBN7D+7XuwlxUAcnO
gf2yoS3DFEkIDSNb0LxuVjch5xzneU1y4za6FzP6Us5eIT+xp02g+H02kNjNm1hGOCD9PpHs0SBi
Rsd868gRHm8COpdXuJWWwGUTe+tWye5V06X2QbmD/TNf5uoVxcyUPiFJKGHdWcM3eIDJvhicQxjU
dAGkzw/jErs+T/2DWHB4xCiJvQ/T4SWMGmHZr+x6Cx/CRFztwZk2eAO7rlCMrvgbD7XkAzmUqe09
1aNiogwbD+arsTROZ8IoC2Z0q7HvNhP9/NFDyKjoxcqbny4jMUVkuvF/cUv0L/WUIfPBE4H83icU
7DfBJ8aTvzYWalt6uN47VYI84VNgXSP8Xr34DJDfXma5V3eYFQyV7aMVzFqTkAVXDfjJU6cx87gb
ELRFyJj77jg5/kg6SLo2HXlEPiaJ0h4XfWrECsUXZr2BVtIU8sFNjfZ9tsjF2I2TdAUEf0c0/5qD
+Au05l9zPYozWQWE1hZC4rmvVG5/l5ius48utYnPt7mHH1FvhvOpv/3Uu42smBTnhQoCDrK6sSFO
msLksC4qzN/jkiZVJVty/m3NcqlG4ZKFNhNWn+Gl3qIJYeMaKVX2jLVjJ95w3ucwIVOIZFdsweBE
ijgFI8HkNpZMDbeG0jLE47BLTX/hsjSy5gekbplGJPg63Gml8rxIBz5uMM2n+JDRm/i5VSugx2IA
qEFwYJocqIe6pm2Qvtx20p+MFiYDgOVPJfgO2zLsk2/2x1ljw442q+/lLp3W5ib/U/pKZJS7wlXV
+hBUZU3LQb3xhtiEyeRHFrMGZTSp8Iy4WwVYRgwgom0OhJr2bb9NP/pmyJkq0CcdphahzmkikYDs
ZdDxV2Guzp0bjmQjNG3ffXiTqH9WjV/D7CwQzotjwDhmyvoaWlVmu7kvrEfiI2/+cnNqaxoD0luq
gOd2WCmInCdcwhvyn0XgNV6UcyOOkb1IaJc0cOEs895qcTEbYDYqXD1u1K2vfphZA6iaihlvJmo5
CSXdVeS1U5jhAmnL8XnxG5zTXjUVfJqOYN4shrH9Sg280jt2nerZWjq3iFWn2xoxue3+2VJshWMr
UQLoIrDOoSFZVT0jnftkG/wOhnsOgIZtWyGlbS1zpYaDaryAv0bLlyArt08DP697s4WSO0w+Wuvs
Se2oO8o+vMo7aET9PwkQW78bZA83x30zPo3TKvu4te0e3jM36iN5wrDso/s0D+745IVCzaThWMAK
oysIc0g7a3gV7Y2k0+ZKWpE7a/1Wz2Sk7GrlkLa/4IjII2u2sPFszbb9KobVvLgSs0nUOS4gesY0
dZ8N1L/u5NTrOSo9nBgABvZzpkUvT3RUTY/jMHk9+jRhSnoMOuzD5dwhZ0bkE0aW7Rbfhe2TKZFm
eA6cPDCbwwY2o3f8zfmR+wElqRZNYcVNrtoPV00GzgiPQ6QjJzWxN1/wq0nyaeOOHs8XNcJCIHk2
3eE0o1C8oRndGkQbUjLgOaIN2IZ7bWChn/rgJYV7v+ZGlRdJRzG4SHJGK1RClUHWkmgH+Zu5vTLO
A4rBhrg36fwi96T+y84WzAcI3ponhFiPt2XVy7QHVOBsUbYfEs0QBGhzARfhRPt0kAv6P+qJd0Ur
/MsYtmD7+AEClNVt2xWJZPb+qwi29nZz2nXfYqi5H0JlIm71IBXQXJaYafZkvrC9t4FXq0jmK/Ko
WZoEW4ubFMPDqDTsZG5NlDWQLI0M2wNXSgLCsInOcRUXAR9/c1m3Cu1nCgo7cJTVhE9N6RoYIK0K
bHXyCMTCgC3nBD/UyJFfFApQx27Fd5Ca4gfgR0sGy6QgxKxw+M1Jya0H3MTvql2zuq6p42HD9Wre
GkJkYOmwwZhEGQ94iVVvADCjDuDR6Xx/W3ZsqehIGz49iibmtDcOst7079XvOPlVxaFRUjy+7PTY
huKCbbbbK7ASWDa/8vmVqok9oB9MD0yJnjnvbFieOyUNAXIfWd5XZAR2AgMeh7ZvJkAXjt5hdYe8
Yo/cMAe6RkEgJttr1KYLogJvDAn6C+ve2au10vdpUKI9BFcPPmrSAekRso3sL1RKGMRSDMUvc3Dc
NzXKOtvXBm860kIDYWZpOs5dyxZox3mBqQ0dfxGOyNwm9eDlmbb3hr6FTZV2ZuPXqMPtdWmngitR
SywprJNjFfeLxyXd6lbc9faciwe1GuV1RERfx5Wdi7+9XieD+b5eXiHf8Mu0+WJ/T4qhAx0E0E9b
zADxnhxKIkIz5INjgPch0tlwM8c4S+ol6Lnp+anSZqK8iEf32hNNMxNgwvJFTGg9Pnpzln0wSm5H
lXuNT0cIwS2wgJaVwQRM4Lbay4cPluZ6OJHb4b6HBfbNYhXdHxMPg0CxbIA6NRM/43ka2uEOi3W4
7HMx4UKCT4GGKqwipGcGAe+cYKO+OTFxdD+Z5JXdDVm6yP9F3Zksx46dV/dVHJ6jAsABcICBJ2iy
TyZ78nKCYIu+7/H0/0qVJJcUIYfrDw/sgSjVVfEymQngfM3ea+NQGm3cCQ5353VeOnG311p1KzJl
Gb3BAs7vhWNO4F28jFns0dNShFE+oqgdu9gWLrAdBDezWlk80fOFfQkb9Tn3e9yMVz5Vn3/mkYN1
JOz4TbwqLVntKmUtnmWYDvptlkWoFUMWZpO3NlX+WgI9RiGhqny1S8nuULeSpPUoDMb10oriSq5B
j5lt5moykz0q59jk2I/6e20w9StHbMiPJpUP9siiTW4HvY6eKEOvaJu518mDQU6E33Q1W1gqleFY
nl2ozXfSJs7RzvLki4RcPklrxOlzGHtImdtk5urf6Q0bMkLq2YFwqZsg6CpKltteYwTkz+DnHvXE
sW/ZgxjZSURTiJsEiFrnUctOnEKipzogrVSyEY6UqxipXCYkaLXQbocB178X2xY8iJTOF0GlYYjH
QtbDZ6iqkC+VFROD1xTNfCda0xIBqtqIsrQsmFsnOGf1m6HQND6HfgzNmXEJ+rSeX6PjjwAqWNVm
qgck4VbmUIkylUcRWlayfZJ40gmgigzM8eys+MwBaaRPJWV6uk3WbIVh1hcomw6JpegWRR+k0G0d
jtW8SRMHQo4FSgqz2NitLNRy2JT3jT3SYhvYbQ56Vk7jZTUE7BxxHXC7Y1Hnpy41NMRC7Zj8mCVV
/HYcR/kJgIsQwqKViMax6yH0HgnPRs5jL/TzTgKdyG31fN2xfQVhVWNgHLAsjTydZVbb9+BhhodF
USJscFNaPuYt1h8SlMm0HuLCWyMJviivap4vGeFMvjpz5DfQjmweG6jUwR9N2VvvOIPu2pBDvntb
Z56X1aNz6Mxanby2VXlSd0Vukq3Dkznd6V1f35VMME3kh9P8RHqysH2zSSkzueJQm1mN1m1XCxqN
x4lYY4tQysHGrWXK0oPnqKco63Klfl3ilo13ZjQcV1PpgAUqHaB8hqTp9Ecmi07Auzmvm5o3BJBM
2teOq07iWtM7cOncBlxJsUfH0J2J5RuTTb84uJtb4D76TsPRZe4q2o3Yi5q4vu6x2eqAdEsSZCyd
Uym7IhsL55hYbFSJGRuSd6OVZhMYSckMcyqz2LxKidXXgYknEnMegySPFH19TLEZWB4cOA4ibSSs
d3CgH7gFFoVoNyh1Ux1kt6zc7BSBilfFofbeyZQfM3IpPTdsHgc/Xhhs+Ys6OPtGEpPh9w7GnGAa
bF7DlI7pZdRU0p+suCHPeWjR+5M2oRsvxBNBTpG6ben+YM+5/Z630mh3i1GS3tUbMWvEYXT61Q8H
myPRqWPzJIcB7EtZ2xZPxlppgarIQkyeUBT9lz4K1LHKaEZbmpoE7UE/23OgwlSsrgcB8dKpMJq7
ucHWBhkRAT+xEzOVesLdw6bWECtuOivm0lxLs7lvNAvx5GhlDeZOkhXvl2kC6Wdx9k5e0UfZtFPp
qOuAm7g8ljIf/LWP+iOUTsabWBhNnv+Fae6y9jpRrKa+eLxe8yGG7jbjwGAokTAEq7V+X48GrgMO
Q63eKqmO/rnLCRLeDV0J9zGfYzyAVhO/zpPRfWHHsa/PeQcZdmEOodjWJhLzc6+lceyFbWg9KHUy
gkRaeysmUXGMHovaYiTImLp+X1mTPikgUh5MxiA3a8uy1EUqxYXlKBbSPEgWy+yysRhKz+zr8EMu
GFk3aj5SHcpcxS0ra5UUkUXMtMC1SPt7JU8xpAzoEoC+we35FQ6TcnJYmb7nao0tqIKvrXhDNgo0
qEb1WiQ8UyxEeC3DdyOzeN0TwswchV/Dn+T4bHAMZN9ZF62Zl43xTHxKGakB4TJVfNBSlsQRc08g
VUBVvhN90dlvVMUM6tIYcunX47og+etTAqjMFKbIpeoy+RNhrEHgXoy4O6eOaa775ydx/yVV9zrT
+3uWw/8O1LYgE+FfIzbYhUfv/8TYuH7H72M03f7NUpmR0fv8Zer1nxEjuv4b7k9mV5puaNfc5v8c
oxnGb0jCdJrsqxzC/GMog8EYDfEG36XaNgO2PxfKYOv/xNjQwfFzH2m8RoeJjWpcw5/+wNgwpiSc
hpCbYYoinkYAqHxTMUmhgWStbkkimkevzkJp+wXg3+8sxyLlZZy/mp+oLEwsu7E09uYm8ZtGEjJF
MoaUNQCZc2QCsSF91Qzlapdoq47uCv1m5yFdX7FJz6YOfUCfW2dfs86/XwVZ1b6TREaPCbqmaYhj
jXNOITTbhVPEU41egvMRyBzpf8KJtK9G48NJC3N+TuMlPPXhyo8FW5iBD6xrqe6lmUvmGSHzQHad
sPzQq8qsIel8Yh5UoGOQ5kUXxSU2+1eFSfs82Weg3qeM+9UpOp+p2yYkXNEkr1EHsQXrHq3LvAMI
5uqdhrFzTvwsFWOQ093gMo9gTEpT9CyVVfFh6s+tU5kjdAR2gzbjb4eA0BA2hERApdbvDa7kEMRe
aafHunGe1Gy+W2yoCAoqnFXjOwc5uTD5go4AVm3G1jszYuwqjLF8CZpItiiDbVZnrrj6DhEYh7Hi
1a3jykG8RrLaLGWx722n1jZKwwFjrzvgbXjsLOQMjaZ8L+sC/GQunpMoxZrT3iVW9RE1qkTdgHCG
neIepIYHyHdfo+u0s0djbTYYRGMS6eK7blU3+AH3Zj3esVHGAB+/ttZzyiisUn5FttikXXVgSkPG
IkLZ3jrj1ORNmoGGVQgdxBS92g3MK7ND6mZHKqrL+yRenkawGMxWthGHKfyn2gehm/r2MGzqDJuk
VSJNhW9nrRl4k/qgUtuzEtWPsDD2xWLcGpCbQg1ng0ELPzC+IB2VXv/eUvMjhaGXJqxipDPwztFW
FUrhNZRMiZxOoqM80nBImps1fVbzfMNpR/yp5LfWn4aoPna9sY2cXNz3yptF2llVZ/E2az5be7qY
NAUR5XLCp5bI7hYkczC35n06lz+D0Xrr3D0bYHaNDlO9vSBpUPJAM+pLWcPfwAiY0gPPqbU3CkcG
C2rufL5JQFMIwGE2qgNlQOce3oeTgvm5jE6TzG+dUc2e4oneBBaol4f5DljwDuKW5jLMC3RcfbDg
m18odQdEjfQYoemuWfvMSBLTKP3nEg6XAlAVNmDsWMYj2eS4tmz6wgTdEBaqBcNUWxKbNRpqjcyt
YRVXTNTrnPA+BjJShKFdNPhSh6YLQmjSLohl38rl3ozLnZaMZz2sfdCFtqsm9s1kNNysyZmRwU6t
c1Ch+Kim3rqV9bzH8+tXKmp9C8Gnq3JYqQ3Y0ym7wXK310dlN1vmz4yr1C6mzcgVAuKQDXLZe3l7
o1sTlAeld27Fyvy9Y/tfHGZaG1aelJ5L/JBZ61XtVN8ly3Rkqg75JZ0gyijsjtv822objz27p+N+
6vFFOwwW0FplvxbaebdlVMrJiQnPUtmyDpk3LCGRmryjtIUas7aqTTZTVm/LiLZkuOpMjcuEP66P
cd+yAZtzxHQJ2+yhY5Iom+wh1ayHouf6C/UnEy0KIRpgP/jV7eggtWKXmp2bMDS8TkqTI+qhW9q4
G4z9Z1HFJ3WYg1lx/LIBLWQ5+1irvQ6Tm446Ks6Yb01iRBTHg4Emnhv3Z65zHzGSa9k91m6olevg
abiaEwx9bbNC4CVtasmnoxEuF71rDlaJ4hS4RqupR3uJfOBgbmmkeyY5fDyZtWsZsKHKZGeCFNMv
czXIBEtzoTJqsCvzY23tnCcVv5LDfN2yWvzNOtd5cpCKdla15iBarFsS3yV140stEB9nIUDXrmPY
JU6hmr4xYfOLJN5TOHqNsT4QEXSOjcij+5uvGgJPTIdlrLicysYzCNXLDQtBYnun4uxe8Tyai1n4
nGrzbrHEpWO0NHd2YJvIu7J+4xTMYbt4opa29gJv9xSvHbWp9PgEEq9z7G2oyEMviXQ2mtP1cTSH
sW9mjb6fjW8ldLzx6owR8gv7NcCWxJfJLa3FuFlwPiWshVpJYh4zUmUFD0NVWswHY5W7wU5PqVjg
CCF4HhhTq2K+mdAQjXqBnzlc3vSOCe4aE7XSJbcT9V7EMBatOcaf16KpZzIFUXNVD3ZLLLOTIANS
z02vYN0OC1peRysYrci5mnkgzhX0gWQilNeV/TSyUKjC6qufrZ49U1+/6K0c0CO2bLxdbRLOnchT
3HB91XG0EMbTfrWOaJ/n1clfqF/xroSjieCLISghF8KWb1VcdC/tUpgfS8mPRkWOfgm0TQcFUKRQ
k5us525kVGFewjBdTOSMpfMpigkNOQQA52lxihE/OsN/VJ553H1Q6g62h+QSW0MatnoVxE3kJBA1
05i0ntqZkFH26RTMs5oxL5VXA1M9o0WYjFBleD3wq4/qwjMlr7mvT5Bdim8ShqZPKVo1vuEjrtqP
LM24d+KpKzEI4WoPMqnUwza2jbzZQGwObSAQEZ6scgE77fOfsMVsv4hXEs75HamLWLg3oYmdczbI
T0usrJx9OY1Fdcrh1SfQ9UoLmn8vM/uslQWIB3PNtLt8YF3mhxkDVVpRBcpLLLuJPKMed92OqWKk
EVliJxCYiA+5Rh+2MVnFyH/Dm7XrifEpWNYbwcwQCpJ0RIvk6yn6MyYXKwb5gZm9402WhoR2tqra
ubKaNIAnsYPnuJwnICeRRkHh81YRFDJ1ndilounyg6HV6q/RqAg6buwiSQ9y0SVPvSQZm1239PFD
M1ud5sV63XUeiUJq5GemXTNk6yINez0nRo1v0zacfUE3dmn6GBdZqFKI7PKlWGafMs9CX48eTuzs
NUEkAthsbo4zAwhwSH2LnGeoQXQiscHYzby34/7MtRXHicV+0zMn3J8nZbAU8C1D2IO/yss03lSz
I18dqCbrLh4XYo/byQ67TdPko7bXVfLEXB3xKwZYpzRxYdmmUhzEsgrngLyqnE5FxGrpymMvyRnv
7OGWiAJxs1QLecZL3cIoypskqnbWNAF2mIlSUzYtowv44FqIEY7eOwQPLyv8uaWDZskLcSOlmwGW
XX3ihcXf7Gjbji1ih9tCWlVhneSoa2Ci7Drdq2xgsKOOhTR9GdW2EQhUgOaGQZNjXNFvGIyn2Szf
HQihp7BBReXqTj4ciii3UF6pIiXGAQ+nBnOry2ng53481jXWag8dLXdnp/aER/dt0Zh7CM+sSVBm
SPSE1ozCuVcy460l0y8K0mhUkXuhv3HI1iQPXqSjdRzmWqmwA2bWaerMPPUhdYcD8IcQybXCJh64
xzgbLNpBv1HGDErTeybZrxzoFL/8SSHK2m9mCXIBzrxO1mbc2ujzV4G9sHNE97YMcsRERCgNGj3m
5ZhA0jC7trMpYrbQWCh0RiuJSfARkCAoG6w5h6LRYBWJ8rX6Krpm/BjEjHWwGdi9co6G5ilxhvq7
ayKBL5XYo4UdzBgOPm02dh39oSH5BBx1bOFZTGP1ITPFsGAizYvdkJPk67eCaglu3PRiGEWEXKCf
/VUj/sPv0kn/MOtKZZ8RTkwL60lLDiOJH8d8pPJjrRuWrNYruElIBE3ljh59TcgFr6JfpnyOUJt5
cWEMX8XcLvmNPRrzUwZlQQADyqmtmPM4nwYyeIMSuF8uy6KwdY2HSX9OeUSH+BAkZ7TCKj5kKVFa
D7I2MNMCF0pwc5r94JdAdj/t0u7YbjZtJbZFaBINMKmhoCjRbETlzQxGvGCu+LqoCttNyiXLYXqk
WbTxtvgxw0l8GTKSva80s3jTJ2FiyjIk0e7Vcp0RkdzLvDhRNaPAd2ZrP9FUs7QQ9Yh/zjHNjKId
mO8MrKeXlArk9JIBnlXyvurwYaGSz7rPuSsH0MHTwMfXN6BHXMAnfEjC0jmYVIduCTteEnvAXNl8
5vm9aJum8No8D1FMo5pvPGSyIVeTdDh+myXNBg+TK2ktIHsbDmYUHQcmMmwEzbKKLK+xs2mz1JLY
bgvv7exPomru4jCBuxwNafzGPet8rd1KzDmEAexLDPIZ/GPAG9uroXlMsTrE832Orv/ualN7l45Z
cUOuJUfYuraUXbPKAg4o9dgcqrwFbT6XMWO0qqhnhkxVyt6DaQzmT1gpqxGsasUyxelW/YOFU/bR
8xU9QSgVNnHsB0jKcszE8P781Oa/l6D2f222w3zlvxrubIfl/Rpj/sfUTb7h99mOgtyJOGw8DLpB
NrbJpOZvBNVrhBohaORtknNoInm6hoT/FaFq/8Z2W+djEKqKS9JBCfU3kZSGfErTJZEpug31VHfs
P4NQNf85RI2DXDBFsgU3lSMNYfDS/zjdMRFQUXswBKTgLTQ3cQQDesBIRo0GxMLyW15VBSMX/tNa
xxhcOGrTxDPXJu5daoyRdChYUO6iZeKNBVlyq+rECrBcLpXHJVvF17Si0Pa7qDxg5qjx90cpemxl
ZhpR8Tg4Cqo6lV3RGN1XocFznbiN7G4YevOk8ehqgCe15vOcJTyu6pVtmWvn9WR60iB+xs0zreMF
r4wEkPEgkkKuG7126tDfJCi/hd9NodZv1D7iN5Kkcrxqqgwn3yhF0QT6rMr31hiiu4aR/AjGTmTf
URcztG8rgn34DbN2gIKH6Vhpu+6dGvCKWW3Zvbtki9nGVilLeQSRaMLi1BW4oHVegHfHGQNSClsC
UBBr0qJffRcN57GPeHaGtrMwF4+K5S5mP2lsLUrJQ6HaygDPc1Qu7ZrgG+tkj79Xh5RMZo4cNKbP
7CBGlBo5dnk+l8Lc16isdlFkyfqG0gx9T4R7/5dm9mGEXBlxE7E/mQMPfSp5znM+ptA4+AeEq+yu
TbQPbRdve9Rzu9qSmbkXk/mQVUwOUOOzB5xQk4EeynvtXiETKvcbacuzweuD/cFuZfAiIdcnhByU
ApYa23vVKnAGQgknDDJWMBEgqI51UlRoGlhEFYrzYbWcvzhqTTCcMyB+V1BOM2FQC/MBABbVva3k
4+OU5RI7ltER2hIRpIAGLLVh/JiHhIA3dLNJuKBlc4CrFWA5fFxWXMfoqLQfWxGogEJEfCX6dAxO
vNs5zF3kOYid11xnrNCnrbX4EpgOoQ+Lol7SgV236Krqe1wt9WeuVvVitQuOo7BE9oJ8KCTHp57y
uEG1lSN/1Q2FE7IgGuMjtqZ+YlG3LisL8G58G8kzeZMlNGBvQccK/GAB0ZVbVmG4qzlh355RDZAD
2rJ7Z33So+dq2zeEazad77UvqXS2WRr9ikFBDQTH7Pvc8SUuPBQwUawzWWkKWnFLr+r2Y1FCmDt0
WwPWUdnthySSvJFjXhjBYuoEc6B1oU9ifa2vvt5dA8JEEQZRXdePhloI2yML6UoMYcWFZBlnE6Vr
hN9ni5xuvGsdnHN7aagUQFaZY6gGCmh/1OUKDZXBLv4WZ9Qq62ZWCGOhj12ni6Y1FW0q+uGvXqOC
OLaOjDHS5nTitOmzutWsekmALK2Qt+qVzwKRTVX/qEiMvzM9D19pdNZ3peKjJ5/Csn6V+YAWqFeN
+lceK4j3qiglWF2dKD3QuJgwZ5vVSQpvCXG42/popnh/9fFmrGMKomjVhjdzTsX7hA6f9VeK0Mkt
WPNdWIkq7zC8qNhmgNhfsosUifIn7B6ZVct+L3j8xUGMTOOhRJh1xzUmEIWQn2Z6+K2zNEDUNuIN
WBwYNrOwkmfkLknp9QUXLhMTVY820FGKKCgrvR6OvVE72mFQ62m+ITh7lm4/XUuJcB6H/mBVDm+H
0bRN7mENZzE16EpeeEq+ttZj1cSIN9y+bsjV84005SGHt6GafcPQhuOkqlV2Y9ZdIoM2xnCMpD2T
yxkXT2RctCJSP5RUYuqkbQ5tMg5WSye6Q9XIBLN6IPEN6cnprhG1mp0qRvOlv+Bjux1yZenvqrVD
V2p0ZUIPuViGvDc0BSQfvSZwPqVJQDa37HrZEK2JdQ2xMWDZU77JgsQ7l+wGuDrdMqhPyHfgPzFd
VhS8yHICBMq7vjLXF+Vwo9vR0j4j6Opz9gq4xfEOW/a0Qe0PDMRubHvZZtHAoFFbcuPFjgv7Fvox
8ndH5/v9Yta1j8islI+C+z5FHc9n5Wbs5VVGjACIJt6blRiMBtBbirdx3ihGAs+qW+L4BiXSdOjK
cH1N0iIcPGt10vOqQSTfhiz72YmieYK7PVX1Z4Td4hM7d3vBmJS+1fQpRFhZ2kvIDf2p1QyJvKl3
ECnw0KF7nuidvhDjDU/CZI+O3m8sek+UIVPDAbwQQFL1ugtoOwC2WPMM+0WMs1MdrVaRHfhMVMkB
GVVdoNsNOcA6fJi3YVpjgZqR5DjeALaxWH5XEuhGRwVVynImPQEbHh50XD3LburQBFTTRFBHOg/L
E0QUrr0xy3E10O3QlokJeJqbgEzToSSBBGDaavMGNu0aNQctYYlCWxFmMY4onX061hc5eUPYDM+q
NRPup8DQouTVBiIa8tXWkDBPIn1ifN7ZiImdBgUiWycKdTS0pPs4YXbCc8Lvw/PYChQzAnIDD0t/
0wcD5nrFA2Xk+M/ycZPiQHqzIrP4kZETll5Fakq7UQacJGVVzc8oY0woy6FqUQHX/aPQBSDUwphz
Zjt651zDR/vuU2J83489hgo7WbJbpxkqHhjGqAOUMTunINnRzO8WcG/VvOW0dUr1SDgbLog0BG7a
Rf0VVNorzk9WFcvPqEbOD3N6ladTYdwkYmVPU2RtdzFLpdjV4VKdu2LuX0u7ubLztL5CsW0yWYD2
rGKmQpa1TxJciDtbGQVjn9BuT3kvosRtk1KAK0YUM6DYvmZVh1IMgbbqKH9i1BGQvWOhflnIJRZ/
rmOj2i2mDLFNpFG+Z8LooHxIdf3RFgPUkSqNnI2O5ySlm0sZf7FCouaaU/ux71hee8DacaLIulQq
hqaFSuSiNb46aomZO7JatmVlJwQ7O2FeyR+ONjB+Gbp9YiUMplhPpzeDQRT2TVEwGvTNtIieOFHU
bJ86mfYMJontjZhhs8YdqEEYPCrTsiW29SiA5bkI3E4lCdxl2VpPgPhUJCVUTq+tjPPZFyLOHtdU
rW9Ta0oQ+qJ1BHUeZfmJh3r8jgZv/CrY531RzS4fOaEjbzbaHp5C/fWjI7EWbVTCEKX0uOeRRSJj
hkVNHi5IOBnGTx2qCsBWA+UYS6AFBXQI6udxSocw8x1Wpr+WIV2PMJLMZmMKcMWHWtL1QgxitAST
BQ89Z1KkPTfFWN1GzlIVu6rO5y+NwU13bUzro8aeP/Zbo9RGr42GuAId0ch9j9KVOE0t1Q5IMfHP
iS61DmsZAeYYkmuiLwhnMHZcwxmHpj6qsIyiOtzaAh0SSeOUB6tqQgOMauZggLRn7ZUageHYUFEk
gnhxupe4twD6gYKD3YUBARwfPqsCVF6SKOBoQ9b7UApDnRlKuzr3Cy7uyDVsOT0aaRO/VMKp4VMX
MCzcivDDl1JZINgTKBP5ZUbpBM3WHBwvg0h4zAwWgWx9MCIzC5EIKlL6cM74CA6WDXtWU+sl9Zxy
xo2k5DPfzXDQuVnxM4kg5TYrmQq9ilKRjBwVsWoAfqfyAJm5iZmpL+YeA5nxhGYGuhBZgfwFldmF
rKx1XsNUhjiJx0WLdBYdkwAkOwCd/v8QL/w32+D/s3HADkabfy122CYf7Xvev7d/bImv3/K3jvg3
IaRp02yyN0dOefUG/TVU3PxNWCgsmUtagtpDEg/yt45YYBsyTVuowhY0xdKmT/2rbej6f6F0sGiJ
Tdti2Kb9mY6Y7h4lxh/Do9kDGSgxrq/wGjsM3eQfW2Io6XHKUO4HOES8X/f1Y3GvvfYQA5gnMoHy
reArO5Ba6K0nbTc0brWdttlOHp3j8m2exi/ESLfdDUq8vXLJv9Ivnny7/JG0Jfk5PfegL9+7gFCP
/eI1ARpLr95HOyNwjut+/Iqhauou4MEDrdYdG7X3+Nb4SXbV2Tzp79DHhnynscd8bh/7U3dQNl3g
XHo/35CC7uX77Fm/q09g8u7SPQzWe5BsQX67BM0d91c1+PZjESQ7lmHOprxUd9PTBLUldru79WRv
5xMA7n1zr1zEp34g8mEzbfuTtaWO3NAD+f0OONlBboCc/aS31YFXeSOOchc+F/cEjjif9g8j3sj2
WbUggLNc2vPGcnPWr4fmQEOKdLm9OBtzpz5FVJiH2rn9GM7JoeCvjW7i2+XgXJZn3sITv8MPQKlN
uGdFfoB1HZjH8iJdIlA3+UP4qO+rLS/Q67xHtoEBp/RJPYhT7EMo2MQ39mN4KDdZQBKsT3W/nb7L
cEMfH78iBjxoG2ejBEjDzuHdleABFP1N7rKtAfbHn+9IoqLbDzfIDjoP1jvI0UwNSv79+Ew8bvSR
a0dRetPR3HNYeOWGEQavaz5dRW2e/at/WEofLvQEo/V1PRG8cVcfybJjNbdvdqZvecSr7VFx87ak
+3gvNxwK2+ioH8rH7k25Kc72LT/hhdhOAlCDeK9iWOZtz7bJFoflvYDs46ZfkeMpL9lxvExb+2dB
++iOL849QuIXcewf2gtdJKj/daTR2qEctBhg7NQbGspA9esti9zN8G4flkNfer5jBcVRuygPXJ+s
yeLykhQ7udHc6sz3+4yC3WhjHamcVFApbrLN/foXyyW3uRtvE7bHtPA3vGkFyGB/xhvhgrLRHmcO
9nKjoKBB0HIaN9SGhVt8kELoN1uUjqkXnW8LzzW86j7d0Ddv8ON/bfpHakHrmQosgk9GQODhrQrQ
A5N365EEGOiB4o2SV9G8FWeO3w0YW+YZ1J/8FV8pl5HqAa+XrqFdLKhiWXnKEGmzkUei8XqlFzj9
j6ITcuD85OGRuYhl0q7tZnHu3dvPbkNW5xzkRxYiHipuvycO62m8Wx7MJ7pLG1tdceTPTMzPC2Wn
130i43TnJ4JcNQ9KAKNabwHsx7WYnwrCOthwM+QoEW2P7uSA9oaRuFM/Z6PzwF4FahBu8dYs781h
fWEUljqHKCBh3EvTQ/hZPbJMgghTBtbIr3Fo9iXrxvf8kFzMx+Yn0a3dIh/CG8lzqd8sBzB1234j
1G/ziflW53eX4QF3j8QGvuku43lxOevXs/kMbMFLPMC/RFXyONpUGpApSvHWzQ1CyQ1fgXsP2U7E
+4iUW7Yx2dlaH40ahMlWPLYHbmHXelIBKCOEru5GRCo9ko/ctaWbnqtb48vWXSuYUWV6+qGBxDDv
ZX7O35MHZW9tHVxVkDW384/ig2tpghcS0tA9p252pwTc1Ps4hnLMcOCd91d97Vof2avlO+AMvuv2
RUE17GfbGtXlxExnZ1j0QmeRB+XHpLBRJZgI5wkqr+PM9uoXSXAuyP17+nM/YiYXH4UGcD9QgXlh
bOLtY8qmvbCOplx5w9kOhz9DlBF+hkm+ERsBhn1XxLdsG/rxoAdEHvPv/DKOkrCmp6bYFy/DS7Ka
1FGuvUMUBfp/2qrn1ra8N2ltGcZ0z7RKlvXcw2JUX0h7qHZT7MIqA/uMzEct/RWVMYuCLXEx2X5x
3nmvlweiV+zd9DA9yGeuKY+xzHzT36vUbTUCLbc99HeZ/yD3Go4vhLdgsjbL9BUTIOzcAfeYXroX
9Q48G4mr4GCUDW7/LYaPnWC586Tc2vfd7ssBx8im3QdgVJ8V412eiQXwhtfmMhDQ0W1Y4Zy16B5w
62Wg6DTd8k0OTwPhf0kjtzoQ1WpUvPkTmOoW8zes733i517vJ/egnQMLII88pz59TvzI3/Oae/Fd
LE23mjbcHJqvxIc2GOqz7pytD5QobuKnwUhMR7znueFeFe3WC1WpK7ZsdgL8Oshs4SrY56kg8piA
1sYF5kCOMhy9X6w8GcECVExoWV61C9lOWrRnHzhEp+5HICFq6k+zfXIuZnZkB+qcDHXrNwFjq4s5
IDv3nsYgmD6LLrBSsLweqIHGNV4ioFBnLSe8s4YezYMyYPZoezzc8dq4CGfrLerI6A7LS6ozycoA
SyTqLScWU7rPDh+ZXT4bibGxsuKF4dN0ZkiRPYQU2aitx6DcKpAmD8OeTaDXfKDkgsbNW9GfwV92
pat/8KU/54flFF5Mr/Cbj8k19/woPtTas4L8ZON4Ih5qV+8tThfjLd4PH5i3puPwIW6nnXE0DZfJ
+4xu5rY62cCiXyfzVttZ/uDrmyuC2BPaRs5b/kdsuOquZV4NZk6pNrj+uVbrBCAgW7adaROds22I
Bk0OIc68atfDvtG96GvY03NeJw60bsUh1IH6byq5PcQHLjKu5vEMFJbQ92GX+O/2LiaMAEeFvZms
A60XdjRGEnPvf6mtpxrbvxSj/9M+/+13dfNefHd/AQj8XWz8O0/g7//4v0N7bFEK/+ty3P8uC4LC
/liMX7/h92JcM69VNesli+WPSVyf/Fstbv9GjQ1sCD4j0X+Odd0b/XU5ZcrfJDR9/Be6xOHPf/29
FDeN3/jrWFwxhePLnyzF/7EOZ5Nu43TECiJ0nPwGq+R/rMOrMlNQfuHvmyrGEE7jJH7IvDNYEtjf
f3hPbqv8Kq//t3Iobquk7Lv/+PcrCuD3P91//ce//+VH2aQH8lNUTROs5f7xRxE7HgLK6LB3CMR9
/4+681iOW9m27RfhBjITJtEtSy9KpERKHQTl4L3H198B7vPeZRV5q95uvsZp7BMhwlQizVpzjsnl
5C6amuRmdHussGZQ7oc6S79ysNR7jAHh5enLqyWn8Pj6Ljpr6XAy0rz1w+tTAZgIVoORGJF+F94L
GWp6UzRud7ECuL0yoowuOb5dyuCBcCpCEcJAPLgKA1EQu/49TMPaxTE9ISWIExsv0SyQkQE4MyAk
yhl87d4V8fC3Gio33uTYSUBvkp26qakpEwgG4pcUp7rKUZwVCDAyGbuQ9YYqfGT86IASf+X/DNyp
f+p7W341GyOHN4meYDvg9f16+oXQIP3ojVgcBC14R0o5y+B4ozqfStOnUhq3mH89pGAduvSXvLdZ
RafSzpAs4Bd+QhwoXtLGwR/JiRH2VVmA56EmqarfM5wbiZ/Zt3dGmAbOhvS+8lcjxtJlqi0zn8S7
mJ0K5U473iO6Ur9QkNtij6iiffRbSVUmhLT40+4gAOyMXi+R221ZPI+dJg4yYk37YtOAIbZXh0SV
jY5BmcbTdfsLVvv4iFeiyUhjJBXmDs9WeNej95NXmHRD+xPalziBkOdmzSX6Njp8Rgz0aZV5pUN2
nSPbepsMeJUwMllhvQnhsLkET+bti5maGTFBziSIxeqk69wiWnTJLGsUGUMCScJF4YYDgqq+FvMu
qkfXBWuMmxI4c9c+cOgNgnsQjqNE2qPDF7d22UTSbgLEPbhj1q+d2kWg1jT5TKer9el9lY2NlMqk
74dGogawuIntpciHltwGgwEJjJ4P6vyOnON+JIS9nYdE3fTIHd3rxgdQusY5BhzW8SIyjIllERvZ
BQMyGo1v6SISoyd/8cCOfT355I1SrnaD6HPiU2y69QPD83dzpMtoF8W9SHcpoyJbI5KT6aWvFBhx
v08akoFL6eWfYhETVlBkuAs20ABTtcGjXJPqlMMnVCTbUQ6ym5wDmk/w/M9utsJoZ7WKeho/EnWj
2KjIlZgHzwo3buIp7NN5Rjqdl8R1ucUdM+yMxAcuZhJb0W9OD/6PJiOQZtCnlGNiCTlqycOMn5Ke
BjYMCNejN4yOkPIoWmUhUW11KN62c896DFcetn/a+X9PXx9JwvFk5FmUZxziXV8BLoefHtkpQQR6
AVcHKX3bti6sa0nk4xUUY4KJhRffnL7eUcHldfb1bIE/XjuSlcNeHChvvnVsWQKfu4VVMB9Q5ljg
L+oxr68jQphfwIvVF76cOcnTt9uAyDQv06pUPwuQvqS2T4IdH7jE3QzT7RqQE2DJM/e3zP6Hs7Nl
SmSHtukuFhi1gGbe3p/j4TCrUlSQ0LbuodzZe9oMBFCbMNnxWkdsEAPSVXLkd96qoOm0Vq0170hM
bznZBeaZ1er9asFaTe3WoqS+WA+PFsbcaHJTqM7E7muh5e7jIcDJMcXZP5oe7FPBn+L+/ar4wSSM
YsW2WI8ohi1yk8MHh/RhD6YmQjAshv4+TOOGKO+JFg59lMb9Y6ARJlYwth0Qa3VYC5oYRBqsLCeE
Nie6gSw7qsDDc2XPbCqBF1YY3wwLRZuB4pgtIwTkM/f8fvBincCv5ErFm2ETcnjL2nZtF9gLt9zP
5U+hioZsFtjTkUssTTQb/9lP/u/v6JgyZFq2lo40pQ3nj2/m6Gs13KToAoMEQ/JFrG+Vj70a0ocz
gLoKZrVxKnpowHHS4BNNj+TbMNQIaQfK4LvTo/RwULBvYediQtXUbGRM53Ur93aQhrNdilLESNq1
MXzGgw/Apk+mx9NXWaKg33wL/1xGoEyyTQ2piT3a4ftVjmBlTMIKAe9IQ6DKUgTYxMN/iQDC/qJL
5+/app6/YnhGZxrk0DFHM+cQZZFonjCHAx7ZOxSI6V6O8vb03R3OnMvNWZ7JttGSUuN79o4mklLD
C7LQ6a5r0hIvaWEb2zGlCpYn/dego0GvrV4QHZWE1yYy14d/f3X0jtoEEWE67rFRLqplg97eQWY0
t6CIoK7gJUoi4pfAUDcwJAsCgjEsZRuU0t22pvf94/QdHG6a/nl+zCkmQ5+JGw/H4Y+jXTNkk8cY
6PM4n9c4T/FitXE13heILiitpNGFnJp+e/qy4nCCXK5rm1BTpGczS6JXX+7rzQSpqsKRdQlQ34oV
MBIfWNDXNKjYGvUwuG7Zq7lboynEJztzYnqaYzgQnm1HSYpFJJ3LHRoGuMWn7+pwJni9KdcBLchR
xPYsubQg3t4UY8QEkk4VY/ZJ3XCtoL3szLH7ZqXWfN2jHX46fT1xPBPwFjQbRNd93cSr40286psO
8ZCibJJ6Yj3PkbFhBy92iWHY20SgYTVq3T5kyEW3QxUQxyRr49+tpa9PrTnHMBOBPXPt15t881MM
nu2kdlX367QMs4uAAtitqml2VZ3IH3H1ggvvjJ9dI9ydlTWEV0Vu8NVrA/PWmgSO/6ygO0s38sXu
bX3mA8F5ejx5oDekiUPEthKKmfDwJ0mLgH1szenelskiJWyhnq0HSLco8+06+RXZceesZRzPn2I5
IjofXWij6zKcAF1n6Iowj075ZKy6cOhicONh96Mu0xJaQ2UQEUhiPXKbxpywfLMlwE9++ie2zGXF
+5+twOvrFYg4mWYc4XimPhrpEI5kM3lORe1tuA8qpT9HIFjKVU4aGGls7NTdtFykXG3PNvHO7rKt
l2S0vkG8hsmYrIngS66BkdsLfgSgz0opXC8rBQC6WlFacn5lsmjxEYXkbmzKIIYYHSYifHZCG/hN
2rBJL/0S6zYqjHsr8J7iwAxuXBYmWGKGRgDSmZHLYm1Tp2Jz3f21Qy98towRSXPehhElT3RBZIg2
Zp3v8rGcfhm0nMMt1gt5OXR2hjw9a/sRm4kkET53EGujtCm/W9VgfjJKlDNkVEK3X7U5F79OergR
a/zIvbsxWz/6JI0BxElTImUwsZA0l+zM6YSjdHUWa2hpPwyFN1DMH6pYoJRcfuN8gq60Ml2nzzke
ZKre55Fom6sJlcYO041IN2zS9V9dGQb9kNGpviEs8oZVxfFw3ATALZqV3cJBx6jhZmtlZ/aMFtOI
rnAUsWcPkJVuYFS1j6OtiufUj5o/OlDVTDUzyyFWN3X8B12150NY4QND+z/19mqqx+Enm8OIiGX2
XY+mFWTjDikQwdZML2DmYtNPgl2sJbJHUYjpU96l4g9IhvEnBJrwjiN4rx55GO9b3+QJB42osW47
A+Xnpi4korQoKgowGyMmY7aYUCRgvWVJskad2iZbB14yGc8BM+VqKGfujPWn0ndpqaLnLIURSiTe
xA/ammGCStHv6moD6cODv+Hm0RpOA4YHkU/z2hc2sT91Sg8H/BEly4HT4m9CBOdvls+sveoH219i
f0khMYYJe0xSTj1IKNvwllZ9E8NcnrqXGMGMtcajZX6X7H5/c1iZqk0H/v2vk7gk/RI4kNM1G8V4
OQGaVyhBc1oGRlJ9p2dvfgan5H020mExikwqvsrQosAcyXnna+kBz6VCMVPlJmQNq1CpJgQRfuf+
EtpO6TRmGPFWsrDUlZ1ox99zMqJGgDmhq7eytIOe7NqeQ6iBQlfuG2D2wa7nvNXgRU4cf9HCETM9
2RGxwm0yAvnVIbomQMyKx+i0GV0piHPJBkwj5e7cr6yWZSTk8CuconpxsqQlUY700QEzQYSuaMTE
gdCqHKu/UJnDF12osgb3vNjRpijR/TYzO9AdQU+hizfZ1QlwrIB0jKl2LCBESWJc9pPEO5eE6USJ
nt3ET8KaF7kKzp/yiicvx7tusgOxJ1SA7V2nTJuaTznG5qb1hY+5ZYYW0+KhZ6e+t8pmMYDZMFwW
R7XVAOmCWU+kKuOE9LYmUDtYqogiEC/KZ8oCxAzpyFd3CYN1pIVHUtyFdHo8jkAgwHT4MzR+lNNa
PXod/A4MQ4l3V/Ab6Q2ndROwCR93yS8YtTeVUSQLwwuKyqqKLTrniKblc4AlgRwe2ysrTmyx820g
uKTfOCAXaWDnfvxsKbiLK9fQnXGZ2J77oyyg0kI1LMQv3IflZ6OvcL91ZJg4eyMyPH7ziRBARGkE
blHkwRTi1BH+JI2TnuwF5X2XhtJ/Ydz4z5mdz49FloLcXLLG+OyU1zyiFZHcN8GG+VbgkYWOGQUs
kY2rDdTUAZu6lthdtlChre4DgSB0V8UAAS6kEvJ2EZfrrTPzarZ2ScD7UPb0uyKgJF88G9f/xq01
QsNirKoQNV83PJQTywtZ4QLUuQX9CIOZtIFcB3Of3SAAs0tGbEvhnec2rzHIzvf9GKUPJvblCUG2
8mH/tTXdijENMZbhbonob0C6wlJml3gB20XV34yOuCsLwiB21JqCCzEvI38BI/62Bdqs9ZiM5lXE
iPA2ZKQL61ZMFoc3r81oqrh+bxg73Tps55qUdn4A0O2zMcj8jzmr+Im/YP1tDBRMm3is8u86qwcP
pV8S4XEEw47sSGHh2kzaKjYmDinK/6GJYmxI6+gLrC5nvnY8AKQd6rz8k5Zl66+LSlGQNGvPAfpe
Td/ifOwx14LAfurTYiyvpobBcgG7CU62DaKwX+uW8sIGY1yaXoxidqj6wMvvaGYM819mTnHnxT51
gqrRQ4C+MgxIjY5VW6+60nQuu2F0aYjXlY8pzAR73e0GPPY08uygBMneDVY33CDnbO5RyzYO7q2C
TlwTpw3uoXqERF3mZfYDBbE7MHmblLoWbjm7wF7U1kRoWJCpW4HKlKgC9Hb2JogsuiMoEuk1TSHB
3MT+lb6/K8yub9cW1D/mDTRiV3w55A5lntN/TgqbDnYSOd8qORlfUHYSZTanWXIrx4aVMJShSSVX
dV23J/1qmw6FcYPBjohky0+qeN3UXyLfwcZW4T0APtbAP82bP1malk+iGghPwPLGnuaqDDL8X6f3
Th8cEjglL9s+SrEL7+TooFyNeN7T0RnXXmWCx9YqpnebwfPoqK78Nt3qgeDCDvmbSOpLKj/mr9K2
xsdIjZR0exNC6rk7WvRER7s5SgUgTaB7YSzhGHO4H8Vob4ucVIm15zGpXfUmVrCLcSjUi6MJLlh7
BIeDlICA/g2Cd4CKoU4qvRZDFH/LTNVFKPdF/9nLiS5fKLIUNfkOHAwTCdXRT40S4R9bOiHx0mmL
4csLdT1xDJM9uGAvn9gtAhP4PbQO+HE/HIhclp1kOBGDmv6sas8XSP68alhHWF8vUIpjo+6Fgbus
7yf/AcYKqTsDWR+PPqPlpTH9UW3aoFN/KaWiQZ0Di3QPRK2II7ASAlUaLCTiNFywqkNCRljgD+zW
L+YBld21Q/D21zQaO+xAvqq/h7R4HhS0K3qNcAtBk8xRvk91INketa0LJYsKuHGtihimiB10IGsd
hxgP1HvJ36iJK7LBQBPToWc5RqauiBJZNWhyb0y6UT90X88vPblE6bYuiChYuY1nGmSx2XmJKN9A
8KDx5/obm8gwwm27AXd+nuGgyMzC36a4Qp461OSQgG23VDClKJyuc8S9P7AtI5kltxW2qrR7sddu
k/x12OZYF2nXW7uWPRdf8gwmb6W4drmO4qT016kztZ+8eeFfUbtJwVwYIBErvMnNZkzCAOaVxHLC
9s4mEKcwEvjBXlh4Z4qO749KNt0gR7iU3aT7rubYIUuOUr8g/E/gAw0AYnCQn9nklYDTKc7mW0lA
BliZ2Lxz8laeqSZ9cHhWVBBMTs40+iy1fDlvjpFikimxLgig6tCb7mZCt/bGVFsbp+tMJAxRfKak
+b5yYZPjjA/NdBXiO/foSwQnqYekYQXDZwnqpZysdS66cadZE79ixkTSxjH+85kpaZlyjk5zzDMO
xSxperYljs6jNDjIi+kdclq9qLzB0WM8xY3ZX00YJFcj3ktSUEglNcLOp/eXU/83UHOE5FTcnb6T
Dx4fmyCmBIrgjseMdPi6DSCVnNTxOjdFDOQua52tNxDf3Fs2wokQ2AD4DPPy9EXVB2OM4i7EdQok
WlMsOLwqeXRu6uZ9s4CZ+985o8HCQl4zJQ9Rmbe71mgTpAmU4f19TpwmqjgvnF7CVvokjLLhQLBS
yjrfju0c7CphYyjz0667ha7pEC3v1uyBrUEP7S4phfHdVA27MHwGj5C5kw0yS2vdgZ4mAdFTt1jb
CrHJ8feiRAGisGRB9AUuhFyP5WrKrHQ75zInnJI27IhzbfKdTUA3rNl7MMZpLZnkuA4EWflbuAm+
OvNFvq982q6SpkNHjSRH6uGHbyvO+hAiDXlTsEf9J0oMiY3qIwf0dvpnWf7O0aAETEz7nVImmHx1
VGLAM0GaeonfJGoFDkT2TuxaBQgtAMifoa0yU7FprCPiHIZzz/j+s3f4IICGmSb7Cthhh884B4R6
wB2gAyhDsSc8ZNgGFqa70tPTlRF7w5mCygfXw+gqMZmyAJvWcSfD7OtitmqcL37gzUv4dxXRTh79
Ty0ff7TO6C8YZ17v+5+RppbHG1a0cxxniTN4O7O5XcH/X7Y0lh1gxyG53wBXfQVy5fTP+P7jokjg
LvsLsWgXXmthb2fQrmiwIjGBuxMwFr55YA4Bx4tA1MZzl3GeRu88XlLG67cqM+L705d/X6jiwEYp
kposexVOIYePaYJXmM0eRUE/tnrXdcq7F105rjPTLJ5PX+qDH9GmzkpTgAVL2upoFjV1E6TM0Dyp
O08PYReQ2FkAFdtqKO2ksSXNt39/QU2nkIej84Li5PDZ0tYwjbqASqLJVNnhp89ICHKyx4rMxJvK
GeIz15PvK7sOKhlJi4WWB9/f0SdZ5JPTOCZjps7YwkMvw4izyrIsh96s3b1ohDfvk6GbHjG1GoQG
Vp4FNCtGmmi7lRkT8hyH5c4ncuGuATVibPA7QfnS9th9iVvDBoeBjjFdTYVHuuUQNOJcjf6D4UgC
BkOfmcL19PGwz7qwEZOijBFQb8ScNyafiL7g1FnZCBVdOwiuxoFQLHCZsMTkiJDx9I/2foljUrNQ
dOA1xcL+Wll98z0EFG663PIZJY0frmudqT3w+PJv68OFUm1AmIyJxOD0RT/42JlJwbUr9CE2HvzD
kVJ67tQ1NcL9UTIoZ7oxVyqM5zNtp4+ugnqIxiPf+lJ6P7wKbXqIyClXgfI2o7T3QeR7bnl9+lmW
v3K4LjiOhSUB+inNX5bsw6vU7AE7s/H79VgDqRJTRv5ArDhck+7A+RMS1unrfTCDuGwPbPAAaLwY
NYfXg9pr2kOtOefK3L72WiN6WgisOJILDtGnryU+OIm5oAVcmooklWh5NF0xZ7iUJzLEh1L9oChb
X5dNRTmZY8dlVLbVWgnDvaeSSum5raZtHIXyDhL0tEtMx0f93RNCdO6mPvjstXCY2TjcoUOy5eEb
6Ofaq6Jk7NZtYPiftJWXFxq73LdWlBOKenNwtrr0M/Jb4yj+zgDPVzbe53PH1OUyRz88LR3aa+w7
0L+4R4M4bwMVYg/llNpVFk4D2p9fmySDPDMFDSmadWN8d5NI4xYoxvGPrntvugedL35xRJDI2RKt
gzMtvw++Zk0LGMfNsoFkgBy+mqZvdOYq3HKD4b9AnJ0uVeOoK7Mf560XcUiEjWWeeRHvN0aLNoSm
C5UwemzW0ZlEp4ZOxyDs1lY+w5TzoRHgjvdWVFmrNcmbkC3j3rwJ+775dXp4fvC0nmBxw7mE/Yh9
2eHTBiPrTex5PUftxLwP6YZ+ImcDaM/gBFgs6/Ynp9Ti5fRF5furale5gicldAB/09G0UkRZsFSb
mFacotZrw+5ke8eeLSo3DXsHoskIZ5jXYeUtiXPsewFVmACQbyqZt08uSUIcmUsrzNcTaNF6R7FO
W+ituhSDH1DtmMJgKe6QiU2fu0Rbf8LWZmpWwqc+g0UQsGVlZaQ8s5t39iEpHGASg2a6zeCjn9lD
vJ9sECSwYcHEpfjUjysxRprqstBU4Yyut/e1laRbNo34uP2ouDz9Xt9d6vVUTQSo9FwUqq9ElDcL
UeLHWRwWGmKRbB/nyhj3gJNhy4WAvk9f6d2AZYdCVWnpNNOA0McfSaSzKRMDFS9q49FmEJV/Cb8W
/rkhys3YCH9TqbL5QsByszt95fcyDQarFot6C+qMxT0cjlgWBmX7oPkg8aXmQy4wNamJyjJuhOIC
RoVzn+Yo9oyZphgtCXXXAGD9LMLKWnVt4F4muOHvmmKZPk7f2bu10uHOqELzDS9CYedoUJteRhx3
I2Y8545/G+rOubaDRF2dvgos5ONJk9ML8uVFP+xSSbeOVi876WRWEbC9HiGE6l0kPCNct26Zyq1L
o/MZ/lPxbI72oqKyxxr9IAnMNB1VAcsbui6JKQMNvxSeJWsyFOyw/uGNif5ZYAQX2zAfcg2qdPbz
7ZCY5oNhVP2nTAOH2NkRnt8Vu78Kzq6MC58K4gKfE5UBTNwaKknySBG0C+CWlgpSyZkA87HJqhoj
fadvvbjC0D671ItXZhJSW5ysiBjvBtqiWiczThiXeO/vjRDINGVWoz6iotcBAu+oR0KkLN3HIkxD
87oOO6u4CirM6auh7pqeI7xpNpdD4vRgRjxivy9Lz4DzmjLXG5tyUF1z0dFgdL9keqr9DYEfbfBX
VYP91avG/jdcCHKoQyzdHkYfVaILrGuglMw/JDlyKKf1VKMhzjdZ37c//dSXP+jJkCDQG0HGtrkb
qXATslzdt1mLcZgfykec7JKIYrvBtPTvq4jSu1NZv6LKkgVww4rge+BAf2ndyut5lKg7jTohGwBI
Rp6vsynNb2mliPhqjhPQYA5aKRQ3KmgfaKHZpB5wgkVZMKW4HXv0KKRNOFOqkHU2nPzcyHFIwR1e
2UdWWT/kdlCb+xICR7mx+xbZ6dDm87e8zM2vugmr77RFCa6aGQt6RXtkgp/YpZW/6Zqh/BRY4/BL
y3zENujV04929iNMnVWZfTW6yrG3YUIU8zp0ElWtEk6ruCE8SUxr2A85hWQEuYQXzSJJ9p0M8gsT
vVB9QV1Ep7ukKoUJ72MhproGZ4kNSu4FVpZMoCvRl8i/VgQXAho8MAlOf8xwqxFhQM0qIIj+yWHG
rbxBFrdo6DIPUrxB5zDLkoE0jixfRBdZYZSXVUsoMmR+PRDeEXedBTM6Ny2IkoGr9mFKCG1J2xTT
pfS9ndk5kH67qa7im8JwsOfFkVU/10xy9ySlaCIew6q7RR+UP8VhJR872twFrqcRkl5HNEiwGmTt
ffFIO3kkWZKMEtC4/k+Q0OXPZu7xlYTIgp8ztmpQhisBI4IPDPmlEQ2AfytdQQDS9O5w4jW+sakF
BWCEoYaEsEHvsq7n6hdnm46gW6UwhGXYczZh2Hm/2EkvEad91e5ya6by3NoWL6ZvWlTd9eDqakfw
M1UpgDHY/XI250jINepl0nP5IldhVnm/7cKpnokd4swHhQEHXS4F7n7iHf5MQx8wFThhz/dMOAnU
4k7jZ++jPKRPazlgmhQCpnzTars3d02AuPoaYGRyx8nGxzVrFOjoOBME8swS9X46XtoehDgupmvL
9Y723RFBzSm5Aj35LFW/gErxNxjlfG45er8Susz5qDHZxlAoOJ6NW98vPNp/dFu7gf5jzXD5AZYT
g7VvaOw+Y3MvUw1w0iJlOw2L6jtN+yUWNNXrdHGizbOsLsYJ5Qk0+HhPS/Z7SXDt14KfoT6zRH20
eLpkVOI+0fSG3tUXGkqKPW1SExKz5ea7QObu19xZgoBixErXdNBIynadcfzCvON/qejTXuZVEn2G
q5V014uAyMFtLeonGiIE25xe2z7Yv3B+xzzP3eGVX/zzbwtYbEHTHA8H3PMsVj+JtELiYeXNd0Id
zuxA3yvaKASy30VmrDncIt06vBRyhCI1/AYnGH3TjSQUeMnT0vEfCj7Op270qn3RTXpN3yi4DaOx
uO5plf7bcy83QUWc+jQ7GYF47PAmcOIr1kxEYxl8tf1AsPVKV+N3ZbfWHRGW4szJ5v3Ggctx7KXl
Ihixx8889hRYtUuZtw97dReYWfZztObkEu8ATiQv8s98G+8KMzweZ2w8NOzWsOkcdT4SFhnDjKjM
SQPmt06yEvtelk+3uRmSZ+n57gW5Spg06Ulta+2z9J0eT++OGcsNULpDOCo93u/RVrGAsTSAmx/X
ZkHwWNRl7pWqZ/fFjuM/fZwNz2No2U+nr/l+DHNNdmWUFiyJTOXoockuDTNJ8uHaj5KYXlpUXo7o
K1COkut95lIf/KBCwElElcn5TbrLvbzZ7/veZIQW7dc1xYwI8yIqkHHV1ZbzfRg8t7t2w775Ttkh
DfZWbFOAdswoupl9n6WdL9v6UhKI9QQPRT60RoC8BoPI3O17uxRfHUP4gNoj+w63kv/ZRK8I193O
sBupoqYeYMyl+XPOlQUgFLHePqWK+DUvvfCFILwAmRPH5Ouhz73bOep1uJNWT57D1MbZvQZ53a8c
qKb4SkU170fbS7HFpipAPF3H+cvkCpIHM0OVP0EVsfKlpNtwXrOQmrTwrnBxGxn+7ME0QvBvKuj/
UlYfppVsZqLA2sGrg9seKQw2/izUMNPmOCp2Guxqta7w/p2rGnz0UzDKoHsIyY9xfCqhq9I6tqo4
EI3p9yxz5M2Y8XRGP6BpQiqRnxnaH1yPOYOaLec8+muvDbA3Pz1pc9GMyIcNjCdI0Jks30Dh5JZA
1JjZNgxs89yU+cHIBttD4jEP6GFoOZqtsFnZhuB7Qn87z3cjCxoZ4Kq4Q3LSvBRtmOxCGM8bNKvx
TR2DBRAcqfEYOc+lZ04XCMD0to9NtYmNLK7PzG0f3hwLPWEyHLa1PqpjGNWgvdziUFSJMXpSITyo
uO1dCliOM585Zn8wrSBf5dtG8EEH+dgo0OINDw3lci0vJpqjqqqbspvNa+SaFf9ZhHu/CKczDyg/
+sU5aCvamewz/smEfvOLA+8KI8PmCfvQw8EEdM7xr/PECa1dackel3MD9HznDql8CisDt6Pnl7ie
4ay3G3ih/XTDF8kyN8XUs4gLyJJfpfahCozo6J/QOrUPxNeRflM3VjXu5qzSn/iblrulLNdtwQ0m
1Z5krOIvGlvan53Rt/rMlPZeSsO5XkqhcWlZDvTYoym758MdfQp8a+109beIghRkCyvrVwsgfxv4
NVAUSxnroF/Arim0ZfR+pJH4ANhv6sqrL07PsR/sIrkf7QqPIzd0nqPDdi1K30OFjNwpLxPs6prW
04quWHDmWP9Koz0ohXKUlws4iIYW1uTj/mSNXdQrmwG4QjBFF50wi3Y7oTj9PLn5QEhajhqSxh70
L9DkdrsRzjjApu0yIoBGCter1AdnAUkWiLtVONkXk72Fe1VZbL85kzeCmFl3Gj9TOBqfotQwSWKJ
BtghFqkGUG9lCMbGp396nQTJbIGqdYrfHHwFsMrR5Sxu2vkXHLfxjTt54X2SosldOQY4tZ02TcTO
8eBXT2IuUb8nLoKwNYIiBwoJgaU7kqYDPg24ded6nq/l84P3hjyOLitrPPV865+MpzefRdC6kNAj
OJXIgkWxcQxsrEQZqQFxzNwj4XPFE7U5+UUbRCszO41jdlVm2voW2b76nPRWHnxm69FYO7IZi+7G
8MfsJZ8WdFmZuNQpPO6+27oNFO0H140rd8uKGtX/2Bv+lXv//xGvVf7JH9r6z5/29qX8/8HFz976
f3fxX9Z/0pf894GLn3/wf5Fay5GKgxX1cQc1h8W8/x+kljD/y6FpyUkBZxZdjGUa/j8+fnBb1Fwp
aS/bMMxc/Kv/ILVs8V+04xf3/aIF4N/b/wapdTgn22xrl467pA1OP5xeAbfwdgNGWkTTIFiAaCHl
d0fY884rC7mN58zY27mbbd68mft/RvVbL/+Ra/Gf63Hni5MeERmb6sPrJaSYQkjneqjtIQkZPu6E
UgZy16NL2bVO3+4R1iE2UzbG6tCxn9n2EZJAqB6x7TlIpGH8MtplchWlHWiSTiZbpJ55fGZ3crga
v96nTUeZjijxauiwl/f25qP0vIKM5ThFeObWP6piCK9CVXnQ86vqzLz5/hfgtMgJ3+SHxjD6umq+
uZLoGmHODatR74XVfhhHZy/xvrPR0MUPd0TufPonOFz7lydz6VMtqgdGF53Ro1+cHKqIomRRr2VC
4WaKmSmpoERriI3TLcy+ehUpQ5/53T94SCr7XE0QF8kCcbS5SeM0Q6NMcG6uXANKbra41omVqIk3
v1CF8ff0My6YizdtuX8ekiEi+bBcjm3H5yZcjgEzXILhcs4xcRDE2H9Fu4q8tqCq+Bxz5mNH3gnj
Qbml8DbkWzsPVart365Z4GIYVMnGKJhqAdoJJoC7DY2ujNc8w4z3Jracx1T06lc45OaPKrJz8AZy
1g9xVojq4vTDfPTuGCCKYtDiwT5uztcRKXl2WFbrkfDZm7yuk33WjMDLgqTY5p10zuzT3g99CkGs
qcsAocTwusF5MyDtuCjxKtIKsc2oujYK372UaWxu6wpQwOlHO9ybLD8Ttkc2oWx7Tf73it54cylP
pKPG1UaK/BQTEex58QXt0PzMVcSyr/+fFZbLMMXS5GGTt9ilkRMefsz04wyZ1lwGY964jUsvRunt
659jrwT6NuxDNsCATR7a89Yml3vflQTZo6Rz/pWU8PVG2BqiRKD9Q6iAOpr9AhdCMB4usJw9pUnd
M0BLir7X6VjTN4zQB6vAE2c2+8sHffT0S0uHCMvliI1R/vDp3aHG70CVcg0YPIasmpHbUxlybRHy
umrIZdz3JrllaQQ96PTP+9GLR9nBJGojIMB9e/S86CCW+HWeN7SUu8IFR0ptHMqVb2TyhmRWNJzI
G+5ip5bXHQHOyAddCF2+POc3fTfpoQpkjJnM5EQqcOI8fAei85FLFnG5TrII01JU3GSoFFZh05A9
HHjG1Wzqcxvv9+99kenR3WJuN1nc1eE1nZwTWF7h/SLEstxPvawgkZs2ljfwgD5pQmuMSLSI+yA/
84t/8N4XOCaruc1zo4w6GvAtIWfVEDrFunBcqK1ZXV63HV5rBQ7329hinkLQBK3KSMJt5NQk7HSE
u3S1DPanR8C7uURzI7RH0A/TzKXld/gOwBUvbGo6DEs5Y1UTFk13iRxAwNvZmXXt3VzCpZRwaOUS
ioo6+mhdS4eql63tFuskh7JSkRuzRXl07hD7/iqMIj4ndD7oYVixDx8IIX9oUabJEZ2b9R6wdvRl
hEdyZrl8/9qwhIoF7YCSTpjHu7JWDCOAArIzCEHVHJezZB9aCaCTPpdnZvv3XwZriu1RCKBnjy35
6Mvw46onWINLGXWI8X0oLWPXRhroZIyNxptJl12nODjPyLLefxwsaBSvQWbjZYIQe/geo6rGsCkx
SDQu4dzTggcZUz+/6cXAKb/F7pgVHdmgoJpPj0iqxPzpg/nQZVlju71YXWjBy6OBMsPQV1VaAm2D
1g76NC5yitayuwcHhx8KTX9E5dzslmDIMbh0cJI+9/Qyr4sqIDzKtDIV31mTxoAaz3FO0qLOy54S
sRMhww2cidBQh01HhYnkjyKS67nqLLItAysIb8MmCwBhJ9Jq9mVYJ1cYDWO1rSeRf+P7I6YCw1E4
ElendUpEoG3f0scqmq2Lj+CqVHXwOfY9WniN62CntnRIKCOOTWRWeiriL2M3l5/KpjdfKj1Z7EpE
Wv83e2fWIymypum/MurrQwtjR+qZCwf32JeMjMjtBmXkwmIYYOzw6+chqkdd4RGdrurr0ZGO6pyq
LBwwbPm+931eqo5hm887qFnhQ7+6jCEMaMu6x8xMz2w0Zywjs9PrTyGErnZPFirtM1Hn44FCI3BP
ryXaiYZqot1zZ2gMqIuz+4kdO8ZhtlK01pq1u5dD59aR9nOfgD3T+QD+e4ITiPXmvGOfQVbXrEo6
IWCAdkFuatrPbfDkEDuxYv1MEbbb9mwgL08Ajc8D8st4mhLzx2Rr66uD46S811a2Wa6XDmokvRYy
5xEk02ZXyVpDtyWJiznda03iVano4zoVriBjESez3osm0/Wuaqbsxq9866nF60/+CUniBJWEpaCC
UNno3Zdlwjm2lC5BwlaB1GAdZebv6jINqGqMjeHHuUvgzd4pKAKT5eQPT5PVcDjIZkIvkGjkztcO
NAvGqMZccMV3zejuITu035SJbSwia67j+DJjGc9GvwaeBPAHlr8lWI3WTDe3DZFePAmLzLaImXwy
d2m1Os6hw9gzHYoe4g9NTj8tcdTadNAN4ZGqodmtfiKpbNxk+EWhYq8JB6LD8Ezx145ZfYYIvk5x
G7bG1xIeFOiuOcUlTRwD/ZPQBwrVKxxqu8As5s9AI5wQYCUOJfQp5vSVXDpGURsW83e/wdOzI6xV
32dut3hbHn0TAEAKMHoeHEevt0tGX3Nv9hRN44IU87Ns8IiN08lARudIFOUQe0uanHsETHiHoSCt
MGpcDQgSD7ag5Rim+V6OPVKGJCE1cj9k+XSTT6X8DT1Gp5EtxvJz6bnTvbeag2J7THIloa8yvbUQ
0EgyBCzyKFKMg/TwYQTdNcqyn0xKn8Mej25zkSkbWldKINFOUbcbDyElqSKeet97nqqxug3oSpT4
ECGl70gSZeCm6DQ63MlV/tMft9if0MtarEq8n49iqqFumUHppfugzHBdZ0RP4qmiJXYxpCvgt2Ah
52+fFwFuCFIeTbLU4GZFfd9giF+XSfxeZJabGF9H4G092JYwXv0Vbq0rbQ+VoSuMK3TxoooJxUxV
PFcmMQwqy91wZ40VX3xGfti155IpvxuHauhAxXrEIvWKJA0Ym6bRx2rpTZzTrjGRdmKU7gRZvlme
C9vFtNASEXLfG1uWb49iot/lnSIW0Qtq74uF66uFYVe2VUxMyrT3S62dKB/psQ9i4McmlHgfKwIv
P6iJY8TZ2HhpFk0N8QrI3h+2b5tIpaXSXsQsNX41iFn53K18UDuRQhLYDQvhaphbw7GCJqfCXyF9
npWDojldYVN0010WLGQDZJnGBTZNFgWELk3rj3k/EBJF7mRtMFyt7poCn7tQITDBji5e633oqomZ
wZsriXWqy+ongsw38rNpuj/dfu2/9ZyLAYaPndtfJHzesUhNhGe9PXJi6Kk92lEBUejBq/KqidK+
mjGjjkVlkSpEuiFpI7M5XmSdTu4kJFGCjZoCSbrrZyY0XnebqkU2FWcZBpgeb3Bqf7ZofD02CxnJ
Z+5iDd9oJOrywu4nTUDVZDhflqy2PCKAldvulSVIoUVlqW/6pQW3V62d/JX5WXjDV9l8Ix6z/uHB
2ZkgJtQomRpBMR2Fkxqv6J0ayxUnsuzOJN4CWjgFWQuoQOr+hM7VFlFuNNa3QbaEImVd2NwVvbbR
QVSb7EcYwrwRA942whNVJw+j53Y29glnDn7zOqfqYeqlC78H/kkfS+WQLdX1qfWzQAoK0YBxE8Ny
8J86wyi/EYJkrnFmCKAbczkN5mVNJYzk535re/QkUnzhHCgTVpPVvVurFnJG1fiqPk/GHC5HDiGo
xP5mk/9LxXy+bmQwqYhSt/tjDEIsi8nCx7CjfospPm8sQLBTMHNKV6NCQReouiXruTCQtiB0Ny70
WOMVmvRMTLYWNQjBrDHQ1yXFWl0X3tSZe0pl+Na1T1zxbvTXbN11ujKMM8up5Z2WRPzGGmc7CTpL
kjwt1GC6aK40AR4IZ8vPLGA9s/DkNnuyN0q8wE2yPhPv1mV7RujyUZGdxNNQhPbuFjE26YF4ErKY
dA3WIh6Il2r5ux6ZTaOSGqlZr8DgLZWfX5AP7CF6UNJ/Dkg2s1kPpgb3qDMxxYusXYkcbyzrGrGP
1UZdud0C9ZH2k3bo9cR56Uu5y7MEkVJoLHyUKX2RXU+60xfbW8lxsh24hkhsfPu3GhMFMjpr8Fbi
rGVqHYyy+oo1yygiWdYE6oRpll1jWm2+jWLQislxcR4c8IbA23ObnJvcxCNmJaP44Wvf/OXBn4h9
k80UCpwx+Z2OMBN3kkclD1671vetafEuMEI2bjwpmVznwWD/tNep35dQA78pyAt3REqRlb1Ku70v
pWHdwMAqWpa98qvvGfN9kBuIbV0ydSnjw+7YM8HIA208FhnTzg40KuqLvAYNHPo1Ag5tVyM5kbUx
/KqbfP3qupnzaNTOdGX5SOCol3Zttq/8ofs6dRuYWmeKUKMEQdONY1dOd16QJPZ5WgWnTh6ceVPT
hFgiUQQDXvlm/T4PYScI6FzlI4o8i3nVYrmhIVwu5KGWvb7Wrg9ywU2oXIQaHaqlN6ZdX0ngyunI
nneHj5YPy5SExbaND7CnHqhDxcH2z0QswMtvcqcUGyRhN4DwRg3Gsi9G8XGtSeGNtVrWzwCioNl0
s7vcFgRtAq0G15ICgGnQbxf9HLYPszMBjh6T2n/UU8PMjKndw4bpZy6B851IOyKaqoTsVOpjyffB
stuf3dTJRyIhIE+UYrAawlbq7omsYoo8Sde6Xxi0/mMGmeqSdQ4wIOSQ2YjFHGDdYWuow9gxc8/f
6bLOdexPAXGbpkXw8CEpmibZF3DbXGzbqOkvzTKoL3RnzvmZURhADKzSsr5AoWBB9BSQkkjjuocq
T6DnNVZ8e7PVSOuZYkEDisBs83Cfh6p41sHcoVVrF3AvqAExd+ZK51fOYs74oMsyfDBRCYYQDiy4
9rSUuo99wh/EMp5NTwJqBk7wEUZI5xTq61K71sPW6/3ZKHN5FH6/IOktcnMGSpRDMOelrQQVkVP8
FRAWGFkWglLv7NKw0vM8nKoPXV6jTy59BS6D3G37Tmedg7kZBQJgvyllfg/GdHrKKw9//pwt7Nn6
YgCtb7ER0FHthsZ9C3hxs0xb1cVYp0xJtmHIn4402fwRPdt8WAQ5Mrwna7xs2mYxd/4wQqtmR5CH
Z7NfbFs2RXuMSHgnIKU+bNb7wkhIN807v/kJkAkRcy2shIC0vFuBYKSjuAhSzzv36rI7Q5xrgflZ
KhmNYvHOa8oRvJlhGO/nJWOnDuuTBELUx46MTatb7gxvGkdQ/RRnPuDuwWyZrNmkWElW8cthu/iL
rl+L4wIAICylVFNBn1WiSGl3cCvH7lRn03ktp3nfOaQj772ypO3gD8hV29Zf7MgczY3mw2T6Swcp
4HxnEGS7F3Kt4gAPvrGvlci9gzcOmR+nVUK/wpWAAaLekhVjqU1qDPKyBGOfSI7Joc3MHFWtmNoI
LStMdU3+z8Ef55l5wMtRKvvmvESGaGdJyXkrxxmLaX5wCEt0Ebrq2o7WYKCZUS794sST1v2Nby8r
SY5hyzIq0QhLm/WeHTr/9C5p3SmhmmaPv7zUAf2YEkZXsTNWvMK5XdtzKCrop7PWTvKdO6Lt343e
OD8WgZquAzAY9g6ZqryQYkP1jxyaL3Q1MuCSsnEehnGeLslSEp9HYQJHGfg0gT33ev6WWBZyP0pc
kGI0+0EaCY116FzdtxzmWKr3jeHMHxIfGTUiXOk/0u03YJuTuUmAfT2syV7QVoHUg0DTiwz2BRAQ
inF+cJaKmQ2arbhP69X91YueLb7ectdaW6nfoU00GGb/YL4turX5Cip42KLWi5QCV4K+FkpJ3agP
Q6fsLwMALz8KnAztTYDQhDipNoQ2kpkdXw7pboPcZ6y5GcmdBVSipGvWz13fOvOV1c70pbpitm9F
WbllRA43M3HpG/p8JcGI5Z1h7+260neSfceel/SBXKnDFLQWCUbzWsw7YyYkz1iscIx5+eIOjMsi
qYGRhl4OXQEFy+zcS1p/ngNbbcy48SrMrsMOMEqc1R7CX/51kr2JqKtH6WZeEBMvJ3/oUoQ3c1H1
12CPgcZr3XprRImz/IpGef4wpYnxqwg0tLXFcBN5aY9yAn6jRkTbNTvXmzXd5pSJEDyxZ58UAhXG
aALVXzfBmaX97mvoV2V3joA6v+jtbv5Jvra9nKE8HyA2B0aexjTLKS+E5OQ9O4Nt8sJqJN8euyM7
mnUAlnUsxST3aOl5oBqfGMfmzXTpyL7COEactg2eawjNmCKiURx6MIbnGTjrmg2zI7+vfMVuvBiD
ui6NlKedZWN+ixLL+V20i/Ory632CtmQP56zeeM0NyMD/GStvvuEHZ35wktUkmAgqYo7BKFrCKSu
K7uo0lV20fZ5jdAeWvVvLbsC3rHfz+lXTHsOpWhLWE48dq15SZ3CDbbQ2RVFvFBsHWccBBe1nqXD
8RFA4mEsNOqGGqxGecbKCvO4R0wLMGUFM0gmSGtczWi/uSuc9cw9+ciZ2QBdtrKFa370Vlbo2MXf
cCttuX6b+54IoXwxvulZGd9IoKYO6My1xaq+hJWNa0ATjRqycvaRMTWtvpTFsBBhWS7N97bqE3/7
/kk6afoaktDQEG5+6xDm+5G0PH/Zj8EEW4NegPmznwOQ/324HZlrO0seyq6r06gUpT/sZCuKJ7ef
nC8dH/F8gcHP+bXk0/qgkTIQG1Q6YM/bbqMw1QXZtijskoBajOYEQgDwYlxJJmH+b1kHTyiSVHiW
Ow46B7uGKsVpYugIKhRcjGQ/ZN8Xkz0G1yEsNp74mGUXdov/MXKcTLMlrQb72fcKWhgQxrrqAtyl
S7RJ0xaXnayGhtmXTNBdVZc+Le2EBGGgBYB6ERVRftt1RUFzpww9FQ34DFTcKlPf0ggD7VU6Cnaw
7tfuU+J37Z3ObQrVpmyyhGqQVzkHpanWRJWy2p/5wkZzt7LZA7c7m8MHtaZGFnuplF/o/nAyzac+
tC9aPmbWmBp0wd4cGqkvswJ/GJvZlvMlCSrC1ewOFfHy/N2gv5uK2n3OBS2bXdMvBothNRSfLZBt
IU15B448Eb64G9IUvTtDEpDXmaDo95sOWnC9srXv4JTn6pklbr7uhPKyeCtPZmw4Jjdj3BeJG9P9
cvcprNQqdvoaPT3TUkI2PAiWe93if6E4QXblJbWU4ooDxdLtjIEDZaQ7x1uvDcD/Nixxago7OTZd
D4wHrBgpG2Mo5MeZe6sO02BsxAqfZPbeJswXdhEA8tQeswlOsTU+s/4O/QGjQ3YzyyR1LwDN+dVF
UcPI3NFQqPFipNugLDwAvWVdzF/+BQ1QEHFo8HKpKN6jhVwfpiDtb/9VJRLnlJpo+ZaAx2OTRfu8
JcBOHf5cQH5TMMcIK2ybNvqLLvcYfu8Rypys0xZHLwEWT9RYrg2DuJau8OWtVkZCZIjXnWhuHKm9
t04p7sbAcU062ni0/KN6uaMVsCgFPTZ0eiyCgblMJOuULXY8XezR7CYXwgJrVlIWjvNqtg5tB3zw
z7f+pi3Bj6BzuYEvHFoG3lFHy3CDrrZTIHLrPFiXuR4EdWrbvS3dubr786Xe9Fm2S23sE5CtNKOP
G0fW0HpG6zDFORT1rhxJ9KLOhuZEM+Ddq2zGe0Sv9HKOcR6di/Fe+2zy7VSs+7KvjY9VLdsTCo+3
V2EPGnKUwH6+aS+2x/q3Lnc7hEWFIaKOxnHMcbEl4OzIQpb/uGsEj4j3IjCmOh4J9Efd1ipDQDdl
fR0hRhbneruROkUNqfolPzES3vkI2K3YwHk21Dm39vqWFplQ8NBb+9r00st1xYZgpGVxJXxFWXXt
w/2AUepEO/lNz4jGjU2dGiXj1npzju7PRrTaCNYBCt2c34aRvfkExeqsdatnnYgl7ui0Ron0yxM9
siNN58vXx0NFOGMj1cO5efQGTSPZKop8fTaIaJI3SnLGd3RV+wvE4HI7jPnnxmxRIvMQdrdNO1zV
NGjMSK9BE69kt554FC/5KsdNLBjags/QJQzmuInlgiGqOWPoyPRl8yBJQ42tkZoa8bK/hnEar1Ge
QyzCcQcatR8vRqctz0MHJ4HMtgPcmDcHwjp/h3PWXC1hk9DlSUrqB3blnZgw3wx/IHgvHxcyVLrv
3lG/TUASTYJ+qMEEzvMjICewCLYpz//hhMFVNs0tKoMX88LR4HATSL9eo0gVVFZwU9X+l7kwmg//
g4v4YrsLRFuWfzQBjgMfljmUHGBs6ZxjGi7voaAGp4bbNpxevdztXtAtYSzf4P7HA32w53YktxW3
pT84t/Y0Um9lhrlmi23sOjoBOxG2oL46h9BW0wK23A0SUo5bWMSiFNW5cq38KsCm9VS7Y/D9zw/h
yIK1qVg8pDgu5l1Q5qZ1zDywYF0C5SnqqFHubzNP9deh0Q/etNZXNjiwy7Jb6mh1B6og/uQPN/CF
IHf6w3TrpZhRa2emakrezec//64308PLz0JygVIKwY95pHNpw2FxKLXXkWqEOqR1TlFrBD8XKk9e
rnrEGFVByFjCn3++7jtvy9mGxKbXpMwZHE0OHEDwGwgGBfRaSv5kQt/phJLrZKpTM/zbbQAjAoca
6j0XIxQNtNfzLsXd0Vh1TptVKnqrDZQ5VS72XpU0kXswZNGY5mBf8aXcuiE+zDJcT4UZWNsoPxqe
G7AF3BQywm039PpHlOHCTrunKzA6FqBoS5JjitRn55uYn0te+4VY5vCSks78vTF665sdzr/b3hNI
fqgYacvI7mTQVftMa/8e/SkcXQzh3sdsoYSFMN8Q8SSmSpBO4IQH0SZtHXnaPCVGfWfAgOHH6x4E
JqKR4xdHLXUxGzGg5RDO8MuFfvuARUTt3R6h+OonBmJwhA+zzdnmz0Nme01HT9D1gSlsSwmj5lif
g7Wlb0yKKZHiys9TkJhnOI6sB4Q75oNewlOfxjtTMCwm7J1YBflKXuSSf9uBVDRegTBbisxFLR7Q
tQ13S0UG/J/v6p0PATu/Bb3ARdAOHfH1uEDTkRcC+HBU8WI/AgXVzFhpfgdVXJzYHh4xaV7mIGwW
2CtQrgDlO8bjzdiAmWHwUrS9yIjPVMAAAL9cCYzsgMMgQfaTKSjom3wrudWcAaL6JPLkmq1KcmWN
+sTk8/YJ+4Iph93By87rmH/SlBp36ahArRuiOHM6hF0gntMTS+nbcYNKB+EKm0imAQRCr59waKX4
4vmGorTEI1RhlYhBAk7nFZLd27qiaPJP3yjXw13KRGMjQn9hb/1t3DiGBDtocT3HqvJDh5MV4LAg
ObbuTgFk3g4eLkWED+sdNkBkc69vLaccWuq5KSN/GNoLd1MkrRIGG6zW4sQ4feddbaI0pPWbLBJ5
3OtLhZJull8yYsYSRx2xF85ZBrj1xFXefVcgLhimyKpoe76+Cnh5U84TN5TQXOQ1ue1VRS0o6mei
WxNPjic2QO8+wL9d72gZ8mcNAbHV3FU7rB+1F5BCLwDbZbM6Jdt971I2ax0LrQ0vzDvaa7Vhl0xg
UhiGTRvsHMxEUdeX7RWufufECe29S7HQuZw7Q6yCx0iS1JqaWYw0s4qmdy5gwyc7e1bitjZ7I/7z
YD/CkmxzCnp4jhXkEFFSwsH0+o1BH6dr3KMnqIQlnrVXo4wFsHjfgPArDnXdetGgnOFJWist7q5d
MHYVzT1xfUlEKLlWu0onQdwjNqcv0jc6xlkhTnySbwfv9iMZVAIRW+gew1/Nnn1jMzDJerMEVCPg
UqeUl09MNG8fOy523A9QYNhUkwL2+lFQsEesDYEUKkejzrJElRdae2vsEF944lJvjpLBZsZkv8s6
vJ1bjwZTnQ9eiRWhpDe7VjKmneJ/mgNajwug+2pnlljVojFYTu1i37lFh/4c6yJ4SzSWR9fFerwu
DpvpaFwmL9lVadpR2xf9+WzJKx9N0AMvv7tkqK+31uiMV3jZ6rPGS4gokKlJWaqu6p8mTZVHoaf1
xGt+++s2rpvHL9xMhOL4qaRhPzdmj+CgtYLho2Gm9c1gUkLIiMo4MVG93QZt9DLGE5p/XoB/9K7n
NaclWBNpkfjtiFTPBp/fdx9YdNtby5LBbqR9PceT6Zz64t6OZTyJ+AxcwSwJR+Box16AuFK6QaFc
a6d7CiZ7eQja1WtP3OB2A693W+zu/vIkMtLeOI0bF9J0IGe079RbL9dZoWcbKHsiNIPcjHCNNuII
CfeCpDBvF5b0yP88s7xzn9Rl2C47PvxSkKqvvya4/OCFMR5G7KXDfVgPxV5mc/rxz1d5Z8iwnaQG
tB1ENmTw66swUbaIEghu14k9PvTL+AFDhPrilqw3f77Se/cT4kYRGHlYqb2jiXLRKWAXY0TvYRL9
mDRqfPbNsHn881XeOWciGMe3gGyfeo91zJ0eSuI7Bp8balG5lwhegjn2YRjFuQzTvdeVSwywOqNm
AWx49qYfvduBSEHddKAig2ywWHr0Fn0R//mHvTeeGFHbAQzCHoeH1w9aiokeBc27SM/ave5QTEWV
pKOxdjOtNb5ojuJeUh2I9dKAYbQ+cf03j59HwoBhVvZ8QGLHcwOTY5sMsGd2RTHKp8wI5Q3czpMB
g+9cBjraZlzcvBtsOI9u05jKjgWZuAdUDAtS7Cw7wyKLRq8qqeqTGBeQbBEgkhHI0/YqW787IhvP
JEq8vZEP/Z74Wv8po//y1wP4/07Tf+M4/bexGH/vv/+vXxXhIMsWeP2//+22bqfvy9+dpi9/4C+r
qS0IjKbusZE0KMu8ZJz95TR1/t3boAeQabCjm8APWOv+02jq84f4SEwYJ7QYqOcwCv6f0dT/9xBM
m+uj3vCpd3Ge+z//8Sp7kYztV//7787P19thgkJgimzzBe4r1lpcgK9HEyWgOlyRH5MUJfQH2Bxs
nGrXh6diNXi4rUJMD397NPd/TfB/v+Lr8btdEb8tlNStk/CSfPf6iqvtL6bFchI7pVE9NRxzzjJo
fhd/vspLze+/Vpe/LkM1jMp0yOEXy8bry9A2NeglpzSpEzV8Fp1jfHQXo72rMaiS1ZK71iNyTtJr
NS6rHoxX73wsewiqO4wwYAHqjHX+DJtAgPur88KVZJQawX8LXuyH+fJwPLKjMX7Pc29FHRltcqeq
HJhJZSpxky8l21GsivW6V11tzvQ6x+xRtpr6GzKyDCS5RR0sqk2Jqw1ZvSMjH1pJuQUAiuR2Lrrh
J1gVlcfWVCMYJnpJfC+ytSBJKLOcqO4KmV4BDZ0+Zm026r1GovypD3K0iD2yBNy6Xg1DTtmTJNXZ
c9V4mUy+/GiXaAuAkk0Fx3EFXvC+XuxSna0Bivrz1RGmB8JPisu286UDEGImTkGNksOzyMv0YtEN
HDLRTO2tsaRZh9OXzIhIpWT6RP+qSsKmQ9gusVlq556OsYfQTU/1lVxnvdEzMp4UvL8cgrOd56c8
ZW9HNAcGHKas6bTlwGe9fvGjudS2yA1UdHZt73GYwThwiffSDiqnnJy3EyPtCLDwMtL4drbMiW24
vUlEANRGb0MOVkwqY9XHUE1L/xqtx5jhdGqKuy61LL3vV8d4CMfe0GgEZZ6d9QN0s2gAc5PtdD6n
TlzJpfjikp39bK+pj+rSG6bpHD+t+C2XoM8Phl7KQ2sEzbgzm9F6GLuAw0+YodJDPN3R+Z6n9iId
Ec5Ek9j6BkZS1DZSGEOHmzwvuyj9PBS7wF9n6JahRtxli9r4BJy2mXeCaJkhRt3UXkqlC3SZsKAB
k5dp/m2t6uIUa+b1GeOvJyfYaIYe/w102n79qkLiuANFRS5WeBj2HlL+aDBbDx1i/miZqj/Pm1Cc
cDgdcR3+uijeYzZjbKs5YxxNDEL6g1sC3ohTCPbPcPuKOCPdjh1B2mFJJiTxoUwLuQ+GPH0kLy1F
sF8qvQ/ItfmU2rKCPOO2T41RJMMOdQEvlHbcVJ6hzNBf7ISERax9tYneiD/Fdr36a5n9b6fsl33p
66mNSjrtDnzbHIkp7L1+bGnlY8aFRBGrqg6KuON3X6mqLNH80unHPNovCTBjNXp7uJpI0yl7k7KV
S8W3SgoxYYUV5YcmJuCJQAa99hmUWiJ5Uc3gxuHQpbuBZMBmHIi3cYIJwXyC6yu0W+uOUHVMMX3Q
UaBdCqP8Zzbn7fVQsdtK2BuwxDePK4g0TypBU8wF2jQv+3KuvmD511d2y4Ty5yXiqGq/XYraGYUy
DrkcNEFrvX6Okl/RDvNqxBZw/IHIyHkFeM5xsojcriNbLWf6vneHsPql15zOjecQ1YVbXYoTR6G3
HwKnbVZgGtKsigRlvv4li0HiX52l2X6ZhnVvF+IzCMpt1gyQ86Vz4VAzCrPDn+/feXtVaA+ALjjO
0rigsvL6qj3kPa38Pts740IxsccdUONiappbOzHIVTOLCRaAq4Igqn06AxTmGDE70g0n56wgnI3w
6qzErdWGNXFj0krdOxxsRbBDDeLgGTEqROEkSaFu19CjmtgajOBh1BWTW0aD7MrOU4CiQSIVlxjE
eDcEctSHEhWzuiSbMP/sAp1Kd/i+i3Xvm4uHIM3PB+bQ0DDQUsIg/0RXpqov7KWHzwX92atvimXI
z4VKnHk/lWlzkaYi38CWhbpTDW2EiIl0PevgOg2IXcMZmSKcpWb/5+f7ZiGihEkFnDP85jamp3D0
eLM1TcI2wwymxvCX4sh06Uy+ez4XWXIwpVP/j67nghdlT+jRwXh9vZnVgNqFKvd5h0vBb4OFZCkd
GtEI9m+fYZ37ZwVHPiAwmNshUNBJowt/bODHyJV6IiUuynZmdb5K8k+WLluuDEdOj39+mEfe6f+8
1tbopxT4jlqDNHDi5dh+YL+Zp+sZx8LZ4BRLvZPD0H9uQlRLMRir+RrBe/NxRZBJwm2GqWyXj4P1
+8Sv2aaGV1Mwd06kAIs95U/KcW/erZc0FjG6ez5Q0V+UobXcUlTOd607yusmpSRUo1j+OQdDTxBZ
2z3RBwr2a48MyF5Eel3DjzgjJLM8MZMcKRD+ek4Ujfht1G6Y3Y6Oh4ZwE0xKrtzbc57Is07W4kMg
FrZ6+dIDtUKP1YC+nVgSoklT34/woqpvq9HmCXaUcPWiZEkEAZGuQQlIo425N7O8Cc59dJAK2b9R
9lfl4hvt2Z8f6utCycsv5/XSWgd2Z28nptfjN5k1+YJTHsbSQIreoLu+4hs2H0xD1/946hcotng4
iP7olYOnf30td2IWxwdlxPVSiWfSEfrzgpTa70uai9sABMO3zFu9i0YN62HsrODZxRByYuP4zvyw
nQgZRJvICRTD69+Au3QeUeIT08kimx9oqtaPg6eKs9VZQS67qqtO5SS9dDCPxi03TX0VHzu66mPy
A5A8LY1GgdfOSW896/EQFjEyVl3t6IKop8pW/V36EgNdujBkw67R2BOpiGI5rdRsEdw2+mRIDYji
46lc9GEZsHVGBOv6T8U6gK3RjVk8kTPhNYc/D5Cj7uLLCHE4+rLbhtnkkYv4+onVHMi3GcePXZOw
wIjGFHmgXgIgF720VwyRpG0GqJ/93YiCMqfxhmZuBNXMr/nRkWesDr45oVJqoDmPJ37eiyf/6OGy
H9uwUhBgt/CU1z/PaQCstQ2JzoMh1+RygvFtxBCZp7spIQlgtwFI7l2ncpt4NCcUuLwkPFt27hkH
kAx4nLLJyIvdkoXd9VyMXYE3QKs2pn5WlLjHMoNUw75tbkvykTpoz1X7y5gFqbKNASI+7q3VxW7H
gWHcm2FHWDGGwWp4stN2nuNhyLJHz8yaDLFR2I1fpzSfs5t89TgbECMubxOvnB6Hrrd+OCoof5Or
k2HkY/tOnEdjEYuIXtm2DqUZYnroGgN3KF6f4G4hy+djggDlF2nEeXfjphnHmdFHZECKYUEWpUrz
LdewtSvmGztv7xGaJ1/Xwh8f0G9lXlStLkXuwuPUuiIO/Zo3hvdT2nP3S9D/MfemmXU+8bND+T3r
SgzuS1extPmpDaQSeF/JYO6DxcNCU9jG2RDUDVbObkpPHB/e+WhhQCBMYOKwaYgevWM0i6Hd2MCn
y3ZuburW6nDcYsuXGbLndGZ/cmLMbzPR0aBiYWVPTDOGxfYlj/Nvvd6+wciaL8qIx8RtP7YT/hPl
N8khH8rsMiBMEd0bjYADh87uh9v7w4FCzqlUhvfumrmSbcU2abCheT2yXbmQItd3RqwKZzlfCa2+
IAaH8Ph+eJ6XPDtRInrvctuiygaDhQw13evLBdWqQpBkBKlPZG4WIqiJGhDrD9VXH9bJy08VzvkC
3nnKwVbOtvkPf3G0d3JbwwiZHYwY4AHYW4wMviQvudLkpLcrYnjg5/MQ7LypJGJQFMojVMd02kdo
v8onWz0hWHmpTD7qoMBzRTq05cXKC2Znb+KZeSQPURbEFszmMzBqPGKVsXTdubsSBLxDQM63TsoS
WbStkuG8c4zMO++yLLeixA3zB6Jo8WtbRVgZkSYywaEfYirOaGrVW6KWJHtKZ6J7FC71JCrBc3A3
pUb3VGtCSnpMqR/oBBf3ncwTqAVBga2kL+ZSnDUo8z+U9dhkZ76xrj9dZkmafqyQt85gZM9DaS/F
Xsg5s+NBFOyYJ5TOkGOIZG12SNzLG0EPKj8EcL2GiP1bQN71Shti54frGl6OUzZ9a33XwK+qHPNb
MgWEb+eW7KnJZPX0bMIeIDpyaYOHZcEBA4y+WHmEXjM8rJ1AzTrbtX4giKrHTK+7/FvjObXYrE1T
tRtsL7/x5wn7sVdIm2CCJnfvwBgQ3uuZ5trG6UzzifjkaqAWtgyzj0nBgEypkT5Jcn0Tx4i8wS6v
g7ptWUOIjf1CEnP2E58nKlKUr94tH0DzxR2nCSM/AM1f5jiTqDp4c3PeJqb7W8gAGyvkGHW/ZL33
1Ax1eN86g/4IzWT6tIQ2aDWnT/ANFWDdZibmiVT6yTIIEIeln35eBO61XTHSNiBdA2ryrqSSRTUy
r9vPWOq87kC4oYftHekY8ZN5FTwWJEwiJC0a48ZxB42NfWV3Fed1TRADYRPy0vMwsp0XtSrupI/3
bke0jbhwghouhyu3UmQ6Telwoon79vvFg4O4AnwhO1CaUUffb07hSoRQipexyP4vZ+ex5LaSdd0n
QgS8mcLQlFOVbEkThGzCe5d4+m9BPRHJ+sm4/+0e3A51CASQSHPO3mtHrIA4/cdaPuHVpXLlzXN0
fZK8/HphIzNdQJBC+owJ4PR6ZVLDplBKFt6yIQQBPMlHQDblZ8I+bjUtL29N3Q5XNpUXdmxU/c4u
NRW5Vac5U1PeuZ+JIM2fXEQXgeimdk/57Vam7eWt0TigurhJT4kzON9TALMbnRpSdVg32PHcsqvu
aIkX7GjYNFx/ipf1kL9NCvaG8Kbpi543sPRUKORlZ15IxAi1raXwoNwsrnKcM6lFTjqYn1YT5tAe
FMR8z+61f5nzzdJ6/XecNr7/7vJwJ/BwaTBCJ3TPdnlGbVqrmU0eVq9Feoe+gw0dzXlSPo9ANHBK
lkqb77gFTGLEwK+3Aj0vyiI8BsQxiNgYSZtE+vQVu12hlQhmYwz4hf7ijRNV5MkBKD4h6oDZKx8T
ZclvHH7eumlw29BIaeltMtnTixJINls1qKWwW3Rj3if0CeCPYPTV/dWtVfZipAeU0+gFmjek/0PE
/j8rim8M6r/6XIQ8aG3AgJ5eXK9tDc9prYTCcQiQ6YaZQ+Ew4geFsYBJrW++Xn/FnDX4K8+2NfSd
AD3ZCFrwDZxfUpVlmq+kv9TCztOd1q3qd6R6/eyP+GPlgTy2xQ1tqxBV6C1urO20BAXuy9QZyRB6
5On9YldSOwF0jvr7yvGqJxxGVTygwdskXikp6yDeI1Lbi5k9Njy5NXl24i77UY0TZ4KOCuhjAZZa
CVN3EK8pO/s6mk0BEa0m3b7b1V5rvyIc2HSw7sJqN6sZdA3ElPZjyY4cVgzxiF9qb5jHkFnQM2Ck
D8CHoHVhTJRZKe4nh+pLROwpVVSCEIY7rTUkjrdRFMzOc6YepKLVi7/CoQD6RmnnZ9XTTI+mVJ+/
zURo0CKLcRPO3P7ADYG29D1Pr7/jrVz6XYzqG3cyuk8TQOjIErdgdot9zKJ9HSJMt5+03lIr/OST
VUcekXe4PI0132rXuoLuP29gt1QLLoqyHcAf9mOifGcZwRTZJLJMfKCWgF06ma+D31CeJ2w8T4bf
uFut952hZX/YuqY1lA4hxIc0U2nsz+Q5/nFlinmt6JEeh0VtzB9sJFhKtCyNbIO51+jHl0k+Ln5J
C9vwswZvd5AR2CQemllVX8oYRVWoxIQrzRQEqUtQF3TCusuTYr/iYPvtpVqb+iT4qYgula1AacoB
TyNbjLu4RVfjk1EAcWNaY52+HNbM9stStPNPph9qqk5ekMZXJktzNBo2LpyiZEefj+1GB0qhNn8x
9ZBNmJvVMu/Vui6Ld4ZMpiaiT2iLMB4a/pYyjTvzgR7Pqh01kfV2MMQi1nelXq+zb3p13oJbEtRT
aTG6VlDrKfdsiXb6NpdFWe17gqkaP1lGvBGpYhd+kSogMyYR84RYXgsrwFxnvkxETCwHe1aWH6no
AGO6gFp+qsli/RQen5PfmIr3hx2a5dy5uQEyBx6Hkx6QU1vtXUpNR/Ht2q3/GCvZFVQdyuzBguAx
BVYHADMk/AiBHEAr+XXS++W+YdikRJQYGAzrxMy+kPtr/tTWuAEX2SpMRSkEo9z32robD3raWsNO
QjdbQ0cZMV2DBVlFtMhJiVoLckNoxp3KfXEoGwJamvUKykFTrMAS8dyHXZFMVujlVfWRX1LUoZ4m
RQHiZl2Mo6YOZnoPL6HXgdIPIrlxzLqc84m70Gg5cH4nwMY7m45kho+/cBU7TDssyOBo4m3bObds
TIEVZkd838k+r/tba+5b0yDRbhypNqXXRWS9KBxrcSV1qIJtFB25xAE4MJnLHgQc3TsLQJrT2suL
Wk6bO7WmFH99Jn5jf4GMRENuSz3zUjTjDCpZun3ONw0t926LE38U8cpc4iXfrl/pjUesbsIY1lQO
kMhGTxeZoRl64Symi/Ej2U4fUwX8LZ3FL8Vau73VWMZukpBDrl/18v7YiuJMQwXO+0WceXpV2buD
qkpW77Ko1wNrg9wTMGR8ohXz4fqVLldwrkTdh4Mv9FxKmGdXWoxCbSeKU/qq1o+5TVKJDiOQsoSR
v8NK7PH+Ent8xYp+YzV94x6xn0LOI3AZJ+Pf0vk/JYIsJec261SerD1rT2qNc3tNTPfzyvO88Z28
UYLb+NQEHKH7sjbNyOldWtUk1NEcvFAZCjGR6Zaq4TgNQuJhsPWQbrO53qWVA/SgoOzN4m3Dmgvc
tVG6wAA/UgcyMc3+mCdVd+PY8cZzoLSJcJTWqKEyqk9/m0Oa02RBWgrnPJsfvdwyIlNa3d6E0vOf
PxsNeyVadeQzfwWap5dKMgtcz2rGodOlFH9K+IE+JMgp4n8Ptzakl5MEF6NQvIlO2SnY52PYsItV
KqYXGnSzxL4kJu+QFeRkcoqG5hEIV6mP9G9J9y4mExOP7sAZuD6633q2HHroIPH+sR1sf/7PGKMV
UGpIX+NQzdryT0Zm3Ld6WDD8l7QBX65f642Zgs42maZIj5EGnO+FO4p6pg2XANCGbHuU8l4rwcsp
drbTTByVqZ6on60hbm9sg9+4LsVjJqetise/mKf32AjLbBepuyHUNnaCtpZRsszV9jOOEXzOYh72
6ZCu//2Ix8KjcnLd+t0Ix85Or2R6KmBUzJRVEpvQ3pGMVjZXVR0REjPcqF++MUtxh0iw2KRilzwH
6Feqo/QN30eUUTaP3Ep1EZRAsYgmPCy/pETND27QMX0bGmUaXX+xbwwi4LLwXZmLecjnbW4H+KGG
oiKJhHTFh2rqxyO1e/VRKXrvxqXeeJcczlnYTBOkN3Pj6bskvjlH1IQER1tlrT0QLqhEMXF5cVRS
Jq6iUs035kkf/+eJAdE6voitZEsb4JwK31oVtHpsT5HWG84fR23rL6rrYr2LJ+tw/Wluw/H0CHV6
qbNbNOZ2yGadjmgqONEHBcGNFHVQVN34LC5PhxjisPrzPCl8s084fZQUJ0ddhd8ZZVVSPYAH6N8R
yWs9KNWKYg3l2O76fZ2FUWwFAOxaKPbwbcGMxuh0esGRsxXMNeKMvamdUKZkkDMan/gus4mc1Wye
4rSbP7Re4i07kEXDS06t8Auts24f09YBB6VoMGsqKkUJKrCssoCtxnXYyCI7WlpMc/b6L/5b/z5/
FS4rImf3v9bFs5ljBX8K79BDv6FLygNTl1ZoRkXxKQHnMrxrKbHRf43xxgexZnpDNLOf/DM65UCS
V1dClpq8osr3Qk+cVxWRxRAO0O6o+La1860rGloaRt7HH6bSSL6Vilc8Z6tmdXeIfqZP5YpZJCxL
0wWwZlpw5SyQUNaNpf/y46UihHSTl6NuCPPtz/9ZAUAIGJx6CE/rl/SrWLTyGcXz9zg29Y/Xn+aZ
wPzv+6ciwApARAu61POdFMAcpwQ/LSKD8vBuLnttlxuT+zy4mfFE5Xp9rtV2fj9yNnoya6/zaQbG
PQe5RgZOTjREklWl8IHt0Ke5/tsup08Km6gLmac19H5basy/D2FtpsJrwBlHCclr+3R1vyb2lN21
JRU6wS5gpw3xekytNbkxxM5cUH8fColrm/gBwoeGuvH0yi4xW9lC7HBYl4NdhgRuaodULVYQfD2e
qZ3OjuBomLlm7MD76M5HC+fMLx0snve4WX6xrHgz9ZJYzsCkkKY5r/BU0nJfjrbw9tcf0xtqDU5S
G1mDzT4REuelRARXQoxEt0W9Qy3DHCRImq4FrRpmU+YpURP3ZkjEWHlvGdnkawCE+sisvOyJI6H3
+/qv2b6+s6+TH0NNEYU1//073v4ZuSz0bu5qqKt4LeWuq5TpN06N9cv1q7wxTYKLRHDqbcdIjC2n
L6jlqGGSWky9O7GG3wzgYaevgAEcZxwUdg+c8a9f8PI72ZRr2CWpoCG/wSt9esUSamKNudeK1FHW
ZI2mTfHRAlT7iPY53il1oj0nCIAg2Dbd0aPO1vmusFS6woCvPsyJUB+GNc33qUYL6/pvu9iykpxF
ERPhI01L3GPG6U9rM2iLkM+syFx6N6UPUNQlCDXZiUjtjVbb12DIQFTmtv1xqCarRCRlo1G5/isu
NgH8ClTAuruFdQLEO984i0Epy3pyoxrGLPo22pYopRHkDAr87Unmd4LhGF2/6N/QnJPhxjGQDiLf
KOkScHnOBsKgi1mp0yyOxp4INIiT5tru2L0SU61DVqMIV9mZsRNgYd7reZz8RkTZ/+RbmH/MfdxQ
ZDPc9o8khXoj6yle7KeuS51rlUX8Xa/VRkW/ttpkaA7F/MchqsNk2geGthNZPL3MMEVe2MqmqMAz
SdhYVSJaDmy9dPduumTABxZj+QEiq1bB4wntuZhw8wUr1MoVIEnmkEEipOVruW0BLeR3Js/slyfr
rgCQbN/YxbzxjvCKo/vhK9w2pufvyFSmtjHIukidrAkrWXbvBtsQwMrV+0KBKspJ2rs1MC5mBLYz
1JwJ+EIut601p8MTUL0lgRH2UcvBDRplpYDkXxxnvjEAL1sq274JSxAHRf7DinZ6oXG2m6bRVu7O
NbTHkRU2UBZrS03tzKh1qzbMvF4evKTDK2CNBMomi/b5+oB86wmzDaauzxfAJHh2s8jAjBaLZxd1
GgTJKk2B6TfdHCyyN6LcNtsDSuHkVu7HxUrJl6fSlqNWwCJA3+D0zjW0QAgzlz5aqt44ggMmTUBV
0qOdxEWU4EzYy64HiderN7BOl7e7acdQZmyeSdwzZwslemwdOpnWR6i6va86naQgJ87KIG0hK4kU
7wGzQM+Dgnb9MV/M/9zwNqCYkfmHzLDTG+7WrHSsuEVhrXX500LU5n4ycvUIjk27n8ts/HH9epdr
7HbBzR0NBIC6z7lKojMJ1izXtIeQm6sy7DK2fLDIYmiZleb+cQQGCzvrSicYNANmXgHm9qmdFzrz
wFHUWxnbl46b7fcQGEU900ZhcW4/rBUnWVhU+kiRsq7SED6I0QZIjEcRGpmSgbBcu8r2BwwiXjQn
2aazrkpTD+qyjdsA4k5/r3b1VNy5rWHkEfaTfvYdE20XiQz2xvCubA1mRDHTydaVNfm9FmiG7hBx
ZyD6RvlNMftu22PrSuTZRaeSRoohJmwXlV0xkVLm+tCPa/YVbF5e+HPqTFPoxn2PeXyWjp+ZKj+q
GFP7XTIW8UeGjfFK/EU++NbcJp9VJV/gJvfrpNEV0GorWITaHvu60MkNEW3yipnCelrnUsoQZHJ8
8FbVAKTYbuB43BZGHFqAk5dfcUdtkBpDWex1WhLElbSrtmRA/Fsv/YiVP907GxUkqNI5ga+eGrI9
slcWOy3tlxIUfZ19qmaNsj/+ntU4YBZABTQZQ6uTCzw6B5q5qot6pJR/yBnp2shsUyRy1wfh9jGd
rnXYuTgPMIFTE0SrczroG0ETaU6bGk+hnA6ok5xANbP1YFGkv7Gu/q9We3YxynvU5zmE0gg7B0S0
TU3YtNBLyOCqO7xOill9LdxK0+gpbHo4ZVacHxxUYxq2S7p8ZXtk6B+qXinkjr2R+jOz+gUecF/U
alCvU/dH00G7hK6qrPJ+jMXwKaeQ6hy7TX94R5Tpoj/MVQVFHBB/U2PwcaaP3tDBgO1saZthpq4q
C+WQVx+yAlx50LRYcP1l4XAaTqjuPnk9rFhcVgTTPHcNsvZoIXCtJJAhU7uwVQ0cOKODMWca+2YM
JhVvVeDVSQHasYeeHQKLt6wHq0u69sCx13tHTkL7q0gr8pJzfcxVv0DS+KJJCVTTK3QBmXYwkRha
3qh8qJkJ1MgRSf1Af1Og4Gu9vr1z2rUcAqOgyBQsjDsrEFZZfyPwdkLVMtiYSd2SYJDAmm3n4NW9
mHb5QgeaOccS0ab0nsDJNIkZdPRZ51AWnJtgYHJI3IE2Z3HDtOHIwCOC4JCWttAD/Dzar9RJ2vLV
FJNhhcugUhOmjKwe7ckeEfQsFpg25IgIYXKMNYQUTI0eWVJskduD+2UeqFfxd2qp+QSeCyyziQJn
9BXTkvGLFG2joU4iJDZA3zB8RWNvTrRujPR3r+et+wGe5UCGz5ZTjIxnjgeyBjsT2xTtL3Y35bSA
sUBP9K1LPNRDiod4a5JK5JB1XBy6pI9z0O7DXHxkuPf5u24a5hcY6VoRyRhbQ0gqykq/kAhrAMUk
voRelmTpc92My/vFEKm5H8YKWr6tQN505q4iDteuoPSpsTlt0Y/U7XytsM1071lKtvqSpJpsj4uY
UOKYPAq2k/xj7TuPrtTea3Ki7dm+j3lYpmb3h/Zj5u5wXbbQlgvL+p7mi7c8btFrvhMnxvokYmd9
37eq+toh6ugDcxKgiGfdS18tpc5EaC19/zHXFnxEGugccgli2k4bvk8+IXcRP0CujsInwaakNNNP
4pdwONLRtUKO5de4pjzftLWhfulF0RUvxmivFCSyyf2BdJUQhKyY5euYjtbH61PRG+vv5mbBy4JM
hn23fjoVGS3Z8bbejxG1x/n97MXJUcbVL1i+yQtVhluaozf2N1uRb+sXst9nAT69nLDaShaJMUZV
rBNXQceDAx6ZYzkVinyMENm0O+ydxbFCwXYDs/TGFoc6jrcBbLYSp7H9tn8OtFIfFpVxU0ZrVSWU
wJI12DQCh6rVUSINi/4Kd+wWLeGN58vZmfo0P50tzgXasOVsMrVLHSkuZFq9bqwoR1G5c81F/5y0
s7W//j7fuEmux94ci8UWtnb2PsfRXMZKsLRUlVj3jY2xPrXliDuqH45OPNmU/Qhgu37RtzZVBvAq
hDB081ABnW3YyVPpVGOghqQMyuCQY5G4o6/GYH0pLc0KesFaaPA7B6ZIpOVD8cl1kqo9IASzX/vc
nLsbR4i3HjvHB5cTFgJcjvqn77qHVldJm1wrR/GSzy3pc2QrkOgzwPOPunq59Rm9saJvFSYs4XQy
aaKdjeu8nyolc8wxIkUse9/CfjqixPEekN+ktx72G68YHCq1GdtiL45V+/Te0iZxZoPMgIgzrXFA
oVAcG/6/YczePqIoQI5Im5J7N2QarQpRhEahoajsrTngmApvsa5suWttfTb81gHpacuu3Kn6YLnh
jXGx3fbZ3mPTPSMxgonCeDwbFyMBhzhzzSkim7L4jGtOvGuKSn40CSFxfBKb5q9ktqjk0RrWBzRj
wyEf4+HWA7ssq5DQTFlh00TTHjsfDPHW1SFZZkKmVOT53hxsUX4sBRKFqED02YdtLtsPidZDgp+g
vhGP0+Tlp9FYtS+CtXQzRZfN04xm+2fWpOrdmmFJQ+IP5AvRUz19QSIdfzBjbb0xO7/xqhGwczxA
yE5Z6Lw6VqeCJIx+HaLaW5z7EWlrNEzpdK82VRNliPmh1UKruP7WtjPm2UujeswRicO3Rb/p7NtR
BHpJd6DPRZR7H+pW1X2uG2HcLMS9MTiYhCFublaiSyoyGorMZt5E51WPhtxli1t97XpdPLn9bCK8
dWR3gKgz7OCAt81u27U/xFpc/X88YxrFaJqYNF06baefk1dy7rXcZozoRci9CWjvvluTLqRsmT1U
/fpLY+m+cQC4nJ448dFwp95FSYWa3+k1EWx4nii4Zkos97EYE/mDqBkC3zgCJlGRxMb99Xf6xgzN
YZdzNhZhaovqeURlVtj2WKrrCFVBIx11KhZ9kz4VHYkbGqUqLXHRv625jmCvHqyUOhlsi6eWSvQ3
JR+13zd+z+XLx5/BQXzTjNLCPZ8ZqC2UcSunOXLJV8JAxhxhkCl1UEi2Otg9XICqUqfHLFc3Ly3R
Diki2q/Xf8SlqR2PKZsRlf0ArTfvXObieVPXkycxR6Nm9FrUrEj+A72sPCDCdj4Ha6fwQ1xczRSk
za57aVcJGrSWrvniiI0jow9iin2167qvsb20BTk+jbKEQN26r1KJccHbhIUdc3wn82Hq8jTnBJzo
t7gdl30OJllafiDUtsYBXqrTATVRnkjF1M4RVqMSBcDaH0qXxh07LPKDUqktzLFddsypZUa1kmoG
QkbU+T5OKSqgKvyMhvyIo9M35V2aqA1beKM5XH/el/OwjQ5i605u8wo4ntMf2QwLAI9yXCJQ/f0e
jy+O+KpG54aI9j3egeV5qkb1WCKGjPQp62586G9enoIhkF+qepp99tFRPcsW9GESZMJEHuCUGd3i
S2d04ofSqRU36Dva3ihetwzBylysbhOjxsqNbejfRuzp/GqzD6UZCF+Xhsf5Y1gtly6UjuqFZahx
H/tqzZKHVBtH7R3aVFxIgg7aM/4KhEJKkihPlj4DXSSNxbvzKsKwDnZiGPAX6pkE19x0oUAU2gpx
pZXtkvqTxlnX95Rqy1ij/aofjRhxAr7DxGiPppIq34mHodBdqS170qUiKwInYE25m5C+7NCWJKf4
xZTwFpYRza/srOSebKbR8okKxcGYiVYciCXp4101w9iAwCKyY1dUGSXbRIVWVedgKe6mwe6/k73Y
fO7iyXwv7CTPP82xmR+JYnVJEZRsjF29MEmUJgn5wZnsyguodqs3VHSX2zO0NziUQCl7CCjOt0yT
HKhrTSYfui3Th8rk8FbUPYNcr6vd9UH+98R09nrZC9M+2QQ/rCrb8vrPMWP2Vo8wiHiOKHG3ZuKr
GofRsEHFNQLxMvUuIrErKZ80RbQcywVgHeyOy+r81PquVY+mNgz6F7VS1E/Xf9kbiw4tRZxabBup
Z5/XlpEqjm3f60M0rqny1UriKsSm0P6Yp/4LYJg1vH65S0ECe1S+9k3vRiUb4Mrpg5jamEiMais8
CQMzso/6i0CrxE5UjtliKsadU6i1cRcTGFqGHstBF05lXWi7Ze6nMkKKRlJXOU2oYuvZxpPerAbe
sbzrp+cpXuJnUrxI173+sy+HisM2kbWSBiFF+HP2reOls41RM6f3ENNEygji3I3dPN83PZSE/34x
LsWctAXLo/E8Gys9S4uQ+goWiOSGu3ypbaID6XsJem03LnU5+7HEsQfepj9Kgefg+qqILYqO1Rqt
ajVHutvU3xUq0zuTgNfGH7Y4ypld5o4lUwQgefpbrY3LvSzFeyRUWzOeQ5K7/fk/3wUhqDpNc2+N
LDbWP5GWOB8Xr4bX0ZGwFSmIdCc04Fbt3Fh1/n7cJx8kzD0qoBvV/C8i82xtTAAbTXELCaMjnW24
IzVWfer6Nc8fLdJuml3S9U221zGkzQTdsAXyScvNPlpajmlHLWb3Nz3f5LnJ2cftrJxeMes78kw/
G5t2IW0m7UkWdYha9s14m8S5T8K+24X9ATlaQ+PLtbRgi9cmMnUb2t1PUxnc17qTYgwbFHloP0t1
ed8tqboErj026Hb4bb9tavmkjMXTOPmUK0V+7HsnuTEtXLwXHg9PhoY47muCKM6K0QgiE1MX6Rpt
tbgcog2hF93Qa3WUz6PmgJ5WxM6dlJsm3e0ccf5e0GfrBkQBa1sRTwcEwVRkh9SmGi36nFR3S6x3
rCRYV5SQerb4Wsf4AX0sONSGR9NVXv/jh859ozhDKEkjFcj32fSUCzzgSb5loRYFa5xrESRXZdpu
dSk/Xb/UxbdHcwdJpm4yCjHbXfhkTYFEqep4xD3QfpmN82dyTGXhCyKao6Sb7QdpchqQHk4SL4nF
/vr1/9KZzh41SlhIdXCPKNKcNxzSVOUgJRotgk6EwxODRk2l3CvahzrWKjdc6OVWoeLG1qFIcYoF
RGRSNYU4kyUHJniLCm6pqstxigUeNhXabEi1XSfzezHjiUz1wvyg8PPdUIJaG8DNZPGudLRaDQe1
1mXk1jNBMetQN+/WhYUPuyq+pIx+NSw54QqEGF3Z3xjaf5t55/dtIvdQN0UsuQXbi/lnzrFmrTHG
2NIizx2J5lQVTfu1EDnYPY2JoMOwdAQ9k36KJSOYKm/VHwdhUCfxVGdpoq6Vzr7sO1Nsnq71sLAl
jIOOGLn/jPTi00NsAZmc8whBQWdb07FJoTUbW9W+T3DmY/VfNyCN6y6PVETteS/wsCW+q6/xrfCb
y/0K17YtcDQ8IIi56tmuHM9WxfQ46CBiKmUlUS51P03TIP/waJiO8pTCs2tSMUer4zx1VrHFiNqJ
+GriQgrw3KY3vpbL9j+/CN0kVWIohIzWs4nBNQj1dFVGq0FX731dTfJIXDlxIE6VeQfOavXdwCod
duWgvK9RtL9vM9W+MT28NXYw0vPZcGxmjjrX/OpFPMsun4AoOBpJZQpZoxBbvYG8PSgGSxPS145/
Ng7cj8C08vUwVZ2VH5IBVaivYv+rfSVOhmfmNRgMRouLO8BB3j1f/7YvdnUGRyrAlgZgBde5qKjr
o50SAO2YkQYO86nGFhPw2Wrvx3atPhVFU/z4z9cDZeiwlWB3xMbu7JPCCT+iscTd6bYmoS7C7OP7
jADWr47YAh+diqrSjWLu5UKBkpZC0fYyyLY6nz7n2koTQTphxNcaB33vgTJQy7zrfEPimMgySWcw
i9edi7tgvVGqeWM0sjpB3qKWjBvRPm/Q41BecJO7ZjSRNfTQCU/fOIxNp933WZLGkVHK6qC6eKa1
2WzusnRUk3sTCeuNAfnGi+bQzCPYetJbNMvpXNbmY2O5qWVGzYhxcsAW/53QZmglcgXcEiwpurkb
X+LFXpjFYisq0DOBxHW5g1+92TBbYUULba87anljFRLUpNx3dmrmNw5Ob9wfNU5rQ0FuYoi/3td/
5uq8Jm8XGj4XIw/bb/tagSBYiEeZlr+QiTQ3JP3nl3N4mFsBjhUZxDR6kNPH6TmIcce0FbvMMkBM
An68wy0i+1CbY+suQet2axifb7T+XhFQHX6Fbb9xnigC8ISp3FKViPXDfsAvP8AmaOsXFdYLRnW9
DnqyQ28s/ZTauZF/18DtsjZtf1ozcBsRo5/e6KRXsbNkwo3AZepP7GS9Zlcs7fKqjUjj/MYbjF+m
GhN4jlSA4gw8P+3Oozk8+H0ce5tRRlOfIYAAg5vs3lBpddf5sdKz5AX47sIxvjKI0ZO9FO/bxKg+
2KgG4HCq+fhrBng47+JabH7SKum/D6k6fikXkkl91Vpthx23PUKgU3q1CCTw4H1aswV/wr7d/l7L
wql8QfjhbkZ5ot6RXzve6VXrgK2Y0uRbkiIzoH3aTNJX+5qYTE/OFOlrpWMP4/Ykp7hKsxIou8Iz
59/76btA7N9tbXQxhdu2h78KSfxvRskYB+XKBjtIaxryssaCFiRESv7Okw4tS8Zs3pKOLJeNeJ5x
412nxGaIekl59mj9JlEsnexBWpNYgzmthqOn8q6jLDc9Ig4UI/vJIQF6RsVAi/3Fs7tPMVvQOopb
HTqpZklt9GlwU7ebRyN/VNQU2wcm4ARHLxngnp/25Hr6vdYJHZaP0q9PcH+yNRj1duKkYJKn4gtK
lYQT9etLXArQsZ6+xcgsVcVZIinTVnLMag2QMEgWdlPdELfcE60bAEzsX2s6sr+HqYY1yKnXReU2
iPpVLzsJ83SW7T0Wy5isYUGhFnSIlvxh5tSqMFvsRg/GcfEksvMYjJwszbWBVUI+T5AhL/jijKom
DlmlEpmuOzMgTA1tm8+Wp0FX2qkbdM4E5hpYdU20MVuORfp0aAlEt1RhcDV6hj6gF8X6zMpsIAGZ
aM5g/F0q2MTCW6kx6OMgjsao2QLm1hap7VXT4gTAdeWvVY1xqc+4202/KtPicUTLDTyMwNEsjq1f
LtIRgpFdk5Ib9volZGackgequPm3zMr5crVytmUw5klqE/LU2D9rCVsB/8LkPLS1l/3gwWFCthQg
CDcWwTc+Y+d/TZmtj0VP8/QzXk1KItKyIZ4pax2mgpDhsa/70AWDCbZdTjc6Blvp4WzaoPnCuXCL
NKB/dTZtWLKuDaVQyadHgpvRKrCmh4ZUnhs2mTcmRZogADxx/Wz1gbPthEtlerWLQewMeqZapIg8
fkd/1WkD25mGPYnk2cdOs291rN94mluOmUFfcMMXnW+4wWcoFIrTZDdMoopUsWoHIDfGE0fQ/kmP
E+vW67vQ+TENA+4m0ACVH00P66zU4xitrEg1j1HY6U7/Y1yX4SvH/aaDLqBk3r3biuRQGhXYrw67
+eswxThSVQ1WQDC0cVx8dnobTVVJpfgpr/C4HSxQC20AicezQl305Mj2g6Z90rxSH0hL7JSfKe3d
elc1pKv4koYn7JwUy7Afp0BGfQLsjXslLtXJh4wr31GMMjvfi3Wj2rnSUh+SvJk2IkNhDr6CeURB
elVWm0CfEVGWMZHQhYNghm9d1ezAyArj06jonBWSYhi/2LlEGlS3iqOENC4auhPqNAz0HMSWsga8
uQ0y2TQfRotU+P0CqWjd4fjVwHXIRvvR1A5Ev6XQmZIzmTmonGIj7UPAe9rMtq9ymHcEuIguRzpD
nnxiV0BP9eop1sQykTZMJ2sD8K1ZRJ11lnu+Tu9X51GG9VeLkmuwCi//KdWieiwaTx0P1/fK+uXo
ZuuIQZ0pkGMoG/TTj9ZprSXWVBIPVyPRrUBWMxhy11agflsAEQqr0IMO2PZuTGrt2K+jEnhjHs9B
UbtQJ+1uVlceYDr8rirCyh3ZzKCuOXGVQyo/GLHp3HtuJzmAq3UaLnJ1fa8TRgDspgo621yeIM1V
MgRt/WdR6nF3/f4u2k4gRenkuExH0OLZoZ8N6nHrqmazV+7AiSxI+qQNDHpNJso56aQ3Hp2xmAoH
7aDmj7oIwjKJsSh/YlATTmj2c/mctilYAtnU7qFpNhF94ror4KOp0pUbM+gbL4PgDXqO7Oe3meZs
BrXyvkyNuGl2qBI0UlpwE6SI17+PRfplSsxXblL9eP0B/XWhns6ibC1B0MFsoRBOBeh0ANTkynMU
7JqdalPC8o06rg9L3qp11GQ9xcMu0eyKXKIKiaOpVBOKWaVcZFjpQ28FvdTbzgdUXnxEAVfBQpwH
O35nt5O9n+OFLRufN1HrsVO4n1LcDGVoL1rbUISxkTW4iGafU8wsw6MhvZXe6lJ3YQ+iaX0/1omR
vtMTQ+JINB107UmKJbBUlhFPQ5wDaTLFbzEK64uFiJAYZt1b5F2uF833lR454GdBoo/vuAPNJnVK
Ci10M1E9pcoy/CjXSTCoca0CGsm04SMOWbPYVzzi9wQkUUclWrvsj9TDnC8cQObpzkKKCTUHTcjX
cZ4o6zvZnD56Jvprtghl9adLEpXmFoskCG4hq7Bv+b5p3cbKHsSdqqBkXZMsrJ2CeNaiRXIYsLOY
XsncWuYwMXKi2LTOHhOsOwXQGdF6xadhheGzn5G7tj5hcOUtEuHloMPLBfzPNuDv0ns5G3QJoHp7
ndxiZ9qTs58HA/TJUIXN/3F2XjtuI9G6fiICzOGWlKhudbLdzjeEPZ5hzplPv7/qfYBjUYSI3jAG
czEYl6pYYYU/1AbtDKvJHzor6naO5Rss5GrX0VgAXUPbi1zxctc1+aLZ3eAkvpaoUXRIQ1Ujy5Bx
Uw/MGgjlMNUW2jlDdmfMHGG0W0zjSwk4tjipkTlp6E7X6s8uw9nhcdAaNX+exCcAukWoT1Y2lMYT
nNEUgWo5J97RZkSNXTXN89HnGh0IqeWgKF+cIeye8ESYx0NGE8hBC92UqO6GkvVv12TSh9xpzD+a
maNMefvgXb/vaIoit0PsQgEHR53LFZhgfFqFPqe+MZXFeV4QfEtCStqFbDonKo3hTqYszvFqxalW
ASCBywB9Yl1oHMasGYZKCGzlUaSgc6QU7ZOTZcvp9rzWGTkXLtEKNXMGoya1Vqs2lHBcCp4Gf0BP
6SmxmhJd0aZ9mRt1Prx7KDrUmoCN0C+CVHq5hABcqRcaU+a3QDlPSC6ChW9N+wNFIWmHfPLGTV0t
H0dEVJVoQtAUX0WBAVaQVm7Hsd/ljZH7Eun44ErANO9CcADO8zhM9r+B0gb3PU68f6aeB7vvO4D5
dtKbJHYZyqdeIhuz7KaLmdw5lVlnz0FiL+FBNjrtg5NmPbFSDzzuwMZponPX1Q2iBZIS3nM2jf8G
1emh+ik9GkHUmPqvtaELPmy+0PCZ6VF3nmy0zZe5bDUTNhiF2cegNXedMa63rsk5emvUAuGkKXi5
7rVUAsKtOlZBliZsaUend14DS5IepKwhKZfsYdxjKV/pX1M4FD3IN0UbACRrEFScZ4rcjmPhJ1Lq
OG7bGeqpTVrjIe8l+QyJ2rjL47Jw0R3r/9WlcJ69xo4bz9EK487Bw8E1kP58aopF7ZHfFTLiTp4B
l1bkvnDVVgt3QqutexXhHwOQJxgKgvjLVeLeIpgClidgYbKPtiqwpRb8o9GpqdegrHnKJr3ZOeXX
p89BTEK4RyjizzqCCCo7zXliGh/GRpO4iBoaXworAyZWUQO8ffxEaHh5JKBeQk8CHmZzia8lDHXY
hegKtaW/LJVzbGFmOWXmQ/I3jsOc44qMpJ4HaUP+cXvcqznSHWZmKPkYCinQWgJiNrnFKjSc/Ga2
v1BzSGg76Knuz4NWf7o91NVOZyj6wIZlol3Oxbs69ZI9QSiblMpfojn9V8tb/USBKf8NIICKjRUu
OyntVSkXqBfCczTBVNQtsAJbvQo6V7TdtGXld2iEvmIE2RrYkkAdrNp6POWGAvUiijr+Ow/ImZ5o
4aOuZu/cdls/A1d3Bw8NwGcE0KtuT54NFSIGUePDcpD+SZTB9gBimMfZgApG3WzUH/QykTS4hnbm
9jIQqdkuqp37/Xr1aUUSkIAHtMlR1pCxmW6UvBhL78v4XT/1jbMcWDz7XsnCUeZXYGW18yhfbWm2
M7k73oG8k2JzX55ZZYA/E8Qx8nt4N91lKsVOaDXJKQ+n5clwcgxWepSu6R9mO1WG602NuBGdXuA/
xOBAki9HHnpNbxaktPzY7FMFLp3an0uD4JaAKAl2pnl1NTFNoRbP2WHDUeq9HIwzK80wjXEXbjXt
F8AD5a5t5RIrJXU8OHA37ydI1DuDbs4QdCdaeKBuiPwuB20GjR4+Blm+TQJ1wH87OtaVo95lVdq9
9xZkfjxPDo0cSo6Ady+HKlLUIUPVaX1Njky374dfaPMN3/TWCt/Z27Jo9qDyIyStMYLl1r0cCXJK
llejSlAZSdZ5HqfuIxT531ES2R3IPRKP2xfS9QYFsCReQW5c+mnm6kKCSSzB9uzo6WAX+A/+9JFn
LYFturZBc9pVp1xr4LA1qMrPhv16e/Dr8wjlF4qcTBAkhO1W8VaUtE4HCpGQVcnsU8Sx51pSnUdL
zoNHyJP/h+E49QqkW4EGW7thU6/Aa0vJM39pF/1JX9rZnWoaa0ZopT9GZAiOt6d3fSqo2vEZAca9
hbCrXSMivCGqTKbXwr4xe3M6y0UfHOq+r1ylVaSHYtL28FVbg6INK9AtoBQgHF1uoJzwYwKKyLvZ
z6Y/F459QupmOjp0JPxWL7NHsxrCnZleH0UMS9lCNCyFutzaSq2yZseu9DYDK6SmL1JlIx/Ctjpg
NB3s3OFb80PehFTPpIAGyu5yfmFjqSPZcuaPkzI8FilZWJDl6KxGuf0bTaURSOWuuPIVYgAsHxgF
sllawLTp10gusEHWIi1G5pvhWH4MhZ72acnphwCNUu/RCcRTAS1TWhnojj3FWdK7Ve4Yv22sjrwF
HfNft7fW9bEF10aJRSjLQScQhpB/ozyAd4VFjyqo7+Ry+aGYIaf2GpkAQHckq+w2OlqtJh2csrHf
/alZeCQwFegLbGxntakjUhR7xg7El6s0/Tq01FEMtezv49jecw26QvBbDiQeeBlkSBSQ2VeXszQ6
7PlIKy28piznjjTIeqaLtHwQIt532WBojZuUve2PiQZfxAhgPKVK9jUr5D1YzdVNxS9hDzhCQwUo
3/odRyzIqnJjsMCNAw8q1ekzjff449yGeFjlurHzeF99Xgcym+AogowhSlzDQbKk0MZQMyes4ab6
E8CRx9IBbyC1dfWAakHwQS/75ndvqdLd7X11PU+QxmhLq6Rh9GsN8cP+6kiz2HglJYvs131p0O0n
/9GReX6x0vBXWqh7gNmt4RRAFQQqNoWbdQM8RgVWLZNK8Tu05twSVvIJiw4aVCOl1aGvpH9uT29j
R5Fmsrbg8WnymOscKnYKeTalRfFlyjAfdGdMXvrQjE9lRBTsztlQu4Fjkh4naf49MQqZMDW2joue
zd9u/5Q3ZZuLbIeuhw6yAViJSD3WF3WZ8zNpoS5wfXJ5fgmTpm3dYeKVoPkxhOFdCX61+yBXifId
2ghYOWc0ovFA9tXpyDYXto9n01w90ijsiJkzbfmqWlwFR/yjlcWVank0PPxkagDZM4wcty1qs/MK
lHxzVKIDTKiKEC7XeyMK0c0RJCcWmXxjLa6JZkyXGe2o+CXI8xlwlWV9wZOy/BDrlggzsuQYI8t1
yMxpD7gi7oO/lxTLEVjqRNr07oDPrCmJHViCHgerxUtHTfXC0jbPSTWUOzCK9QskRhGSc3w90FJX
H25CyUBvInnxCkVd/kms+GcxmdlzFzvSE50h2rhRs6cVdPUA/e+g9BygSUEhW2vdj7YOOWHQFy8k
mq9pGg4aaFG7Pkx6qH5WGuTWsgpypAd2LX4tO8d2F2cunrHtbU5NPNQ7F8XmIhBCEX/zBiMrdXlR
6JOJepUTyyAoCu5d680al/WaQVDYyFDkg3aqgbfsbK63quLqE1MrRw6emJWM1lyFN0YeNHRku8WT
sJd0Ay13TlKTOp8LvQz/JDVgjqRCDKEd5OkEC7igDF+H95lKlolI0fwMKK32nQBcsW4V+R1qi4DH
8i77PoWYbYSZHe28l1dCuHw5QH0wI7imea7XDmJJ2U6owQMrbPTOejQ12uQhcn7IrEkh9BOzsWBm
ZI6MjEM0+o2emgecXa2jpSbSZ0CeBDhdsld+vGIqiF8loI8g/biCuBAvv58ioQ5XhKpAM3bjTzVr
B/xa5sH5Oi6lfS7jQJIPCLYq4SGSeiqKOkowkptXcn8/UQ2l/0m6jgWTLMkvEoqEXysz1j5QIYwH
tzAAgvi3r8t1hCl+L0ebXI8kmgh+9d0HQEBFN6QzSL+4/YAweHzucVI59Ka5F8xeFSvexoKrhUqA
4Cm8fdG/HsExM4naMkAjcRpbX3n5pY+SBCwrzIb+dx3KugtoK2F7V/FxlqzWX3qz8t4/X9JNAWAS
IceaUmOGLRdXh2ZvqS1/oiIC3hIozmela/VdrzeRU67OlAiwqH2Jpwji8uVeaEidIUJzbWpLT3+t
nSNPoq5wBz4B4y7cjPBXKFPrntOmnnIgwW46TXPtVlowfrw97XVAwNILSTTBlAOBdxUQDA7ilGVY
L15OJ8Zrkm45hIlenGW5nRHAXLSdbOKNebaeO3rmRAUKBhPgFS7nLqE3FjDegoVGUN+rI4jvZ6Oc
WhpusEN7124DoIeZ1BLr90WfmF4IuP5Xb8AtdHVhD3hMtaRBkySQ5t9DIiGdUvQRaqSWtkiniZsG
k7FGb35ig61/DLMpZ7+EVXdvmJ0x7tzKW8sHmJB9SyWTa3mVzYdz6xiIBlHTa/OMxnMqvYRhLnHh
tILpGujPtz/XxisAjRgkCwRHgql1uIiqfxImZTl7ZlBPnpJF6VGaLIw06jpH1Fz60YdJsjPHq5uA
AgyRqQm6gEAcKanLL1YvIWAxFH2wFtTth2HJoQXaaYj4jLpnzHo1PTGUqAobtGlI/VbRcB0u4xJI
NkOprfSItcd4iotihs1mmOixleZxKdtuZ00350deBRichw7y0OX8AuyjdS3FM41Ocv0LCEl0aBsZ
PV0hiX77813FS8wPTT0BQQWFz2e8HKpJ2P4TQloHqzTL7wmEE8+MQcrtPdqb4+hsFFHmEVKfl+NU
GAChtguhMw+C5Uw1hMKLw8Ie0iUOPmtBWniIo1Q/zSEfXiJlBs6Gi5pXmDmyKUFnGf8QEet+imDL
zgpcHRis2KFKgbOmlMArvQpjGrUe1QBHG8qHmvNK/jcdIePM8D9n5zQgirRTj9/4uKCLbRPLIJ1G
45p5NODRZMZYiR7q0rJ8oBAAQbDp8cLF2fu4W1Nj075NjyO6vtXTOJlBLXBOcOQGKp8A5GzDqPK6
ss1O1axIO0u5NTVSdSEJAr8d6P3lR4ZMlmYGzIpDT2PyNcoxtyusqn7oLXuv8iuusYtLm6+G9gpz
ggFAU3hVJLXp2Mv6AiYQ0Zs5PoxJnSNTPmm/OSzaY4tPyzOCV4Pk15KRHOW06w63D444+OsfwDS5
8uAWgq5ZXQxlJwdWUGCMblr19AT+Snopmry+Ex6ez8s8xecRBbiIhuCU+7eHvo7cmDwVGEVUpDhO
az0h0tqyU0yYrGPSleXR1PtkOMEowTuboDu4q2XSrjNFCVq7EfJP1inQ8xHXZTC5+n/pUtS+pSDT
/1Qvmf6lnqnNuu2CTH+IOiOSp5CCdm7sjWv04hevPleYF1LYkOYfsJ1pXy1zHu5hvyVwYXUQO4hS
vw46UfntddoalE4TB41sgU0pjsdfQZxpJVNCAlweBieI/5ubBkkuJUWFJ2/HF3B3vR8CYTjeHvQ6
TePjsC1pLHOpQuRZ3SdIPFAVlPLyENWKE/2IHbRbCQ3CoDgtiwK5MkgAXR6qZtDvs6hNf7aL0cVH
mO/T9GFpAtSwbOhqr7d/1tZ2ZQ0Ib0jzOZmrD1BmCYjTiJhmGHPLx9RvOtoDcoRqqqkfU0zRga7X
eu7bVbZnxbt1CwGPIDzA5Y/XenX1K0ksUzvJKhzDtA59QxnBGVbf+GpT/8YPtv717qkKE3U+uo3I
yhVapMbgK4uARR/atFYPra0naAqXgYc1p3zMp+hPKWvJd9Qa93wENiZKHwPBH8oOQnJkdf0htxMn
BsXYQx7iv6foXX7fZ2l/UCVJP4XKbtS+8aaaPN8iRoAixJ/L/T1aeh2UQcjCjmaq+r1tFNE90iu7
MiriC63uOqQjiLhEzxTYwWqgCqWYwB7pxQaawJctc2Kehj5oH8emHZGwmaRTLVWpF0S0Ud2x6Lsn
c+pRASjC3HSpTETuqKjJx9vfeeN4gy8TKSH/Yk+vcpZkdpDX6xVkD6EBPPdql3oSwIm7ognaT6Dr
tMcmKb/cHnNryQkBIJWJ5gpv3GrJlzRTCzkmNRjxq8nCzHyypKje6ZVfbSQAQbhR0GWkPskgq1Hi
hJqcRLOFlS5iD3wkbrBBCWF16uVzD25o5y3bGo9bQcj1Y6ZAYetyVlaltqo8WLZX4p8uSo/OiQal
+STbRe3V8biLEBaf5mJDMUHB32NPAUoFeXQ54ELPwFInlQFVCa6NlEXWPyA+pvDY4v0aHyrEGl5A
I2FTaiwVqstqiIJXBE9CRZo7bqEPAwI5JaXaaEcJM1nPzLhjfCPuo8KfHDue3VpDgtqdKzkCzTfK
wwkf09ZxpdCq9tQvrnYi0yEXQawDjoKir2v1Gur5RVHltmcbEqQ0FdgqMjpQEY/FXKknBRFKXzPe
rXqHfJRG/EF9gAYQ19XqvpHpdM3IXtoeLziKRvVk4jvWFdpyAB7mHKZ2dqh4VXve5VdnQAyL7J1B
MADIfn3t5LOM8LfBsLowGruzEwvzCfznwz1F7K2BUOyg0IcDGI/q6iWtJDLpWsodSMqAw/XOHD+V
pZF/vX2ktzY/HRZh6Mz9xoJe7sXRLDU5m2fQ96rVfVJGbNPKPitRg4jl+65Gnur2eFdBMl0zwcFn
49NLoot5OV4T9QP8sBzWVZFS9+uLtnzskCxW3FItm9+3B9vYmVwirN3b7nTWUhsjHJ04SXn8DHCE
T4o2/7doY+LqVdrfO0WWP2Zs3p1Yb2NBhYI5Pp6AbMiqVrfXjIYZmYbheKU9QGmbahN04sTljLPm
72VQd/H4G7cJ77zoy9J2ELzNyxWdjLRaSoqv3oLGExDxPMe5gky57nNSnxTp+jCTomPXUJifGquG
xLs4J3NshjvUCvcUPzanT5Qlfg639xqTgsRQUPZqFAgQRX/KByKrURRY88j6TmAd+7e/8FVgx3YS
sZUN3UKF0Cm2219BroVpR7ZEXKVSERjqmaDXek6dcXhMYPX+XvRFvqtbzcZnROm1nbG3dhcUSN1y
eK2oAK2+tM4t0w0WxJUkwNbYQDf5sY7hyRV50772eTJ+wvx30t3bM35ri61eD248iAXEWaDa5NW9
11LJx9csC7yiCY35AdWYtP8BkB5h7L6Uprb0YLfOyArYTvbRxtVv8MZB6f6Rlhaj3FaXrAnaHyTK
k20J60R1CuxPQaCOjReTiuDVEtF2dp0u7GoPGxUnP7C2sPDqYIrU30suR5+TASsKynwmItH6YCKJ
qyPcc6zMErVeBG+d4iGVpiaDoBlG0n3YSI32gCzZcFfEcjm6TZvnX8zAQLV71uwg22lQXWchojcv
GiRAMvBzfQPL/7UtZjmI2zKZ0JVqZhN5DQQV/zODMj/XIGsPrbrkP9GhQXWrd6p7ZUlaN6mc8TWT
aJG4WThXey4fG8eCXj6MamIMBEiukDe9jQJIO6leHBT9t6UeTfE4JsNDgviwkEEOw51Cy1WJgFLT
/8MUEyLCPb48GXVR1eXoJEQMU6t7/UJXFTi3cppzgI/uIHWUfJOqhkVJJNJQbIthvt7eqhuTJhUg
OiVqxql5bW4OmkCikNeo3jiPFuSbrmhxrc1k54iUdP8soQGSv7d2iK0k00XtTXQJgSxczrrEN4X2
bqV5ZVIuj6Ne5y6+FRmszn65f+/sgK1T92UQnNquXAzUSO3JOGg4ZslIviMXs2/1ye/ETuKjqiTv
1ajiQoUgz12HR6dOoLq65k1plLWYfzxAnAgxTEN0quys/DorVJ9vz+z6jSadIkD9X6gqzoKXizgP
ahOWlaliOmM5qTuVcf+77wvT8mkXQem5Pdr1RmU0dFBoxPFc0FlejWbNsTLmkUb4mNoPdorhsAtP
aY7dFFnW0xJHTnvoUgkar5JW5W81G6W9V+s61hKwcqTO6b7g17lObJxGt/pQH0HfVo38sGSL9squ
6Xdmen0eQDwjRQcKGH6F8eaN9tetNBrYj1YZVL1kKpGPMudAO6QaFOOCGtCXxeHWvb20V2gPsWmE
5oEmGoZQVMQv+mtEuamRtYpzyD2VY5e+Mqn9setb+2yg0P4BHAEMqsxMc6/Oh/pbQNsBKYQi+BFm
tfrh9m/Z2lQQBlFVoXNGUrfav+3cDfU0wsHqzAgnxTKP7uLOlE/CK2FnnTeGUtB4IlM3IWARbl7O
epo1TbKgiHhBomQvemK/kiIHj204fb49p+vWNjwErnSqLegh0CldXbKYsuGKlDS6Z01N8YnCV/U5
IACqsBi0q8Y1ijKe7tI6bCd3ihsLJ/EWQpGrLrad0r6pS9M1THiwnlJDn3//MRZuqASHFKVVGnyX
y2CrktxmA5DyzKY24/VVH9whCpGPSDqo5WFnKUS0cxmWiE1GlgAcAhefq3qEgVhJ1/aal2MgoiHQ
UCn9gh+TskSf7HTWIS4kYfNjyhzq8Cj9jP/mNk3BRef/82R9LMO9zS8+8/oX8fkR2QN3TgVnNX/x
9Mh5k8jY3UXZEWUD7U+PJ4aPk5H0TwdPuYXlkOPiABghxpqikP156dqdhdm43kDVc2OT94A4WCsi
RsUixCFDdICqYDq2zqweZhQb/kykkfdLUSW1GzpSHBF2DNkPWqR7T+KVqBGXgIiEQNMB3ITvvdqk
MdqbUmDlshcU2XiW9S55yBK5+WLgRXymOokHVj6VXlQvhICZFKo/B1ku77IpHk5F02avIG7Kn2Mp
Z2ejNJJ/b2+cjasX7Xq2KTUP0sI1sNDWkSjNy1T2zArzJw2lcFRCGjPaUWC9xjQIXU7QIuS60COh
BFyehtkOynoOcQSratVEa28EsdB0cCzccKpq2KT69Lkic1OFAoT8kiwQ7hBpDXdC0403gO4Q7l1C
LVTUaS9/xmjqg2XFjUwwlkef1TSuv+lqHH+Fumw+TOBId06BCHhWhwDqhdCI4tXhmV29rgr6Nk5l
YxlioDDwUthWeOzHLD+rzljdd1oDfoqm4/3tb7q55SCUcfrAUKLtI37VX+/OyGyqhYzJM3nxfomm
1Lkas/lzo8f53RQnRQZxNwj+M825+Z4LFSsg9sJ0hfxcftbDyURGMZRzb0nt7uOYlxgj3f6Jm+tC
8Y1ahCkAA2Jb/vULy4XeD0+H4i1FE92rLXqcWhVEZ1hraPTBua4/WvrS7Gz2ra/PDqQXBXybm3KV
Msap049pkSveoJYhlrD1HH8k4MHrY8rNuPbUYUAq5vZMtw4YcEDB3jBJPt7aaX/NVGotudLrWfHk
WV9e8Yn7ivfl+OP2IBtPLnHw/x9kdcekmD9UE50ob25gNR3gmC0I8DlhkSNi2U3/l2UEvYpPG71P
io+XHy9YGl7+AmcpFGK1/Egm2I9HDsHs6WNNw6uN9vTxxe9fHyMhRWYZxEAEiGL+fy/ioitSUcWE
xLGa31c9hohT2hp+j5HOPc5Ef6h7VOcC8PXd+xcWCgWMIqocoBRWAztdsqRWi3YBcF1ImZpuoC/a
DM9w2tqdjbI5Rw4Dj5RwglxrcybAFiST699rnXBqfii5EoyPU4InNK3eQkOuCrUnP9Rwk/JUZQrf
awgt3ikOBRcGpxLcx2oPJWWcjZFNxqoiSuWHM5IIjbwUH2oEUY63V3UrcGOGAB+Al/AirBXtKhpZ
Jf5KqreY5jQ94Ew7Ti8Iq42hhzACi4zNOJjiQk4b6WmIR717yLNZlT5kHdIeblcpjeVbXdR/jWQu
tZ3LaeuaQLWX/indbVL31TURmNgkh6h0emoIu6tSYvw8lqh9xFXoD+yzZSdp3roLBdMKUR7cehGw
vtzcXQ8AxJioYaFLDe0w174O2K/dBX2Wneyxtg6BHnU7+3orNaFISPODj0Ci6azmWFhGrA0K11Kx
NH3xzU6n6Kw3Tj0d8XbKaAjnZU3ncpF6t48LSTuPbToWrhSBF3RJlaNyb09sXJRkoqAdSelJf9dk
LGAASsnOk71ImkrpJIeG0vngjOv0O5nGUp7CiNzm0FXaMp6iMIaPRmifsDxDpn9PlFwdSM4BKrvy
hBEPyHMl3Nu4W79R7FjhoQIPZ00j7VQpJ11uZep4tULNJlD9LLNn//bxEJfK6rbjb0eSFNEBzNnf
kPt/3Xb0O/sBF3YcOEkr7qdyMb7mff9RTmrp9N6RuFTZAaIvj0/T+hl2nKBpurAy4fGP+SkObRQ5
qJT/SuqheL091PUuZyjaU3xGMeL6HYyKONRarTW93JIRN44l2Wcz4ZYgwQCYJWX0J2OedlZyc1Bw
eqLbB5xtLXJQL7oFZxF7OJ6kjgKGSSWeGoDtOwhNP8a5Pt07tazu3OTX94doe6hcBdTYwDeLX/XX
98uwkNHU2sKULoYOyvuLNsokGyeEd/KTVWJld3tpN4JreKG04AVcTxGtncsBUZIa+5QCj9fM8/Il
yiu630Cvslfov+0RKG/wpCC+d0waVXsKJmv+3Jbz3lN5Ze0hkHwUxIVtjqgCrhOdCNPHEbk4k+iq
UqwU3SuhIhUm04D4CkTr2lXUTjuHvTX97MpIfckWobRlBBB8XDUx6//k0rR/GkVSdeiEj/U3lAzQ
vIyMaS7ddpCmP3Vt147vZLp9jnWj0c5wPaQvt1dTLNbl6WMalExZTiCsV/1oJZr1TkMHy7OUepRP
Zq7ENsZ9aklRPsIUD8j1NPk9V1h6THstLr2SGoW+E8Nf3zQUDmg+UtpASRlNlctP2qhmKwca5D01
aWA0Gkn8sUV+Y2enXt80IjOGYi6gbBQqVqMseENW0mLrnjyNSvmpHqpMOujCdblaSKh3Hp3N0aiC
kXYJ0RZjtU2xHe3T0HR0T6v6SjvnpqIXT4uKLJFnmS2Sgbc/5NZwFKHQHkBRVYjAXS7hIk+CbYW5
x9LF9k/TTopjH0Tx91LFr/r2UBtfC9CEsE+GOc09uip5ddi9Cc8Jiyy6if5RkNX7WoXxTpywca0w
CCuHbjvJi7a6VoAC22AcGWSRK0nDIaFMfYp6EUybqVnM+xxxhx0Tj62b5WLMVVDoqMBB7KGwMM2A
zDTJWCWhHTT5Hdz3T1Q2w9dlVuwEW8hxOiVTJD8M7TR+u726Gx/y4kes9o0RNIs+zJzIGd3IoyXw
3mMcNR9tABzv36J0NCHKgMhny6yxISD52pyaou1BJKFzMrDoZ2mpuaCkadkrDmwEYSB5qAuJkEck
iKvVrWgbVk5W2Z4iDZl2qqJM+6Ab7aKdHCWv04MTq6i8ml26jHdWMzZfwzl1FhxhwvEevGuQ7zSt
thaa2jC7mInSOVrtMNwD9YYeNds4bc0/kDHzXyTw0+AmmjruJcZbg3FWyMIB01IjWQ020MIv4Dgw
WIZ0TBPW9mfih+ZOted+h866NRReeAxDYsrjtFpnPYzjZFASy1NmS1IOSA3Yo1tHTTgfokJ1vt/e
rm+1rNULwsfkCUHOAwrrehnzknqH7XBQ7VDVcS4dx77z6i7uY1fNMvU1XuKZKrTJpe7CcClOQ6NR
gSkASGbdEH10Il093f5NWyuANyPRJGQCaFfibvkrJFlQMAwjBHkh1uj9lzxsBq+ipw5r2lB2htq6
C1GWYqnZ0rqzZi/ZSPrHGaVQL07G5mdClf1cIXMW7dzuYnusFpniv+iykkeCdV1tn8CacZgsAMhE
hoFlNo7H8h+kd1Ei6iRNcxspl38m2HXv3PQb0QHSgqAXSNREaW31qOilNucEA7Y3VrpdoOQQ1X5E
dKn7+NYtoTvPZr4cVbkKP3fNlOHBPXaWsvMjtkIt7gwHAh1UacGTvvycjm3nVaDVjhfYTmef50FS
lkNjAeV1Qa9JnyIpz2NvMq0Q12UAKqFb2kpM631Uhmd5XJZ/5ywrfwCBZQF7U8HKWe8tK3Qxz9Va
z5Zb1FitOanupToaQa9oFc65djd2yfuPpkHYKnRxhGnluktSdGGjKj14rsqZsWxyRiwiMnn50xLu
fn3vGcBxhJFAbtDpJKq6XLR21KZyCLroQKege7RipGHQM8yOuMMVO5vz+qlmKJtLDS47iirrDEDp
rLSawyY6GENfn1JTqCrbWnFKZ4yGAWzsYWGujze0XBFyUzQF+73G4UhkVg7AWMmrAnjsXZF1h8qo
jEe7T/YAT9dDCWtMYThLxogkgjj+f90k9RIXWdvB3pA0taBsnPL4U6l61qrOeffeYCgKAnDlRTa1
Bqs502BjWjbRIy1BtzRV37vJgvVDa2ul/969wVBiINYQ3MYaNx8MWo2GCN65ZmAGfkbxw0PHTj6q
FaJjt4e63huIzb2lwNCR6IlolwuY9PAdkyiVPFXNELtLHGM+xlIwg16yXnJZ/+/2cNf3JMOJTUGv
1IZkqV4OF1JomwFKB6T4ZYCUAyJ+2M1l8++pzF/msM13Gs1XArVkvDKGZ8Sp1PbhGK3uJhnlY3TM
gBguKXeYS0sHzdIE6d/8IS3kTnQlI8i/8Ncap3e7zpB/2Iixxm4uJ+q/iVUmT07bGDUcKFx7nmlm
jOoJPTQse9ylrPHFub1AGzEu7zEZH4gA0a5cdwUCItieVozkTUFpvpoYjbymNI7duseskJ83HELH
Ku/MRDuraCc/hTHCpbd/w/WrIkgDaBHxZJI/r7Fs0WyMOmUtRIpHE9PKUmDWo1r1kyYvqb9V6r1V
BckRVe4EXSI4VbeH32gYiZCEV1SYkpMsrR5TK3KKEQAqAv4p74TrQNLxEiTz/6iahB0E2q2tm8O0
/BHNSvMp0pfYp5Y8/MFvoAH3rvUnI1Icv8yGITgmDiZ7t3/g1iYG7Uvtn+tbUCsuN/FbLTCRLe63
2rGPehqkJCRKhI1R1J8QmpgPSps3O4OKv/QywqBrp6AgzmfhwK57hVncNliJI5VMemd8C6qy5Els
hoNaWd1hpiR538fx7CXSEO1A8LfuWKFegXwtLbIrp9YaTjBI0QwZWUVB2yBRrYOTB/ZZM4q9qs3G
yoreOLEx+lti912urBSpcTHrrCxcZ8JDa0wXoGKSpnuKMgUHfHLTA/2/vbb81qFjWMJDaJkW/17t
OIycY/7hxQpVa7Z/xFXZHWiV9ge5n+XkmKlZ+B+KOk7gjzpqVVDEDceNpmJPzmljqfkdiI9x6KgU
rCmoCwI30EYhns74JYaeYQ/g9tF57E+pMuxhrTaufpAAKHLR4KEduH7QytZSgr7Pw4OT9Ra6D2oZ
fQpDuZzdJZuCs94axk4usjU9ca9xsAVMdt3UGUpVrsuG2792RgA5UlZ+z2WQwWhWdN9un9HNoYTx
CW+biLFWZ5RCch86wG88SSdzznQrv0vaGK+OCcnQ/8NQNCCFFJYAOq/etKAdKwSwtMALp8RBIVVH
XSPPwyJypcTce6+35kUbCFt7hJBYRfHf/wp4YLp3Ofaxgafr4dAfCmeUmxPiy9go5nbeDTt38dZw
vJ5oL9EDUNkrl8OlWs0XG6XAU/F6e4rMMfXKDCVyQnMt3FnHrbcak0a+Fbk+sNj1uxOryPP0bUxw
oA9V8xAYcfuqx2nyTauU4r8lSOsW7Z5af47l2JJ9Mprkw6QXBh5l4zL902N2EHAfhhOy6gQy2MmY
WvrSI0f/5/YXV8S0V5cxbSGE7xHi4g3QVxU2KCZzhCKJODp5hbhBZkPQloKqOya1pX8ieuwVN1yi
6qWq5Wg+zGgzHqUeTeM4aPtnI0bvEkwJUFGpr7Vx56NtvN8i4xcJGdhQAv7Ljxa2aJ8Vs0H4GFoS
KKPUeoR94biNPGpHaq/6QSsn/J/roTXcrIWycnt5Ni4WqLjIsXHOWZ81CSGM89HRE9CEeIj2ftNL
A7h7nsZgmp4hrexVyTaHE1odMABhHK7Tm8aYKRo7XJpYGJ9VIys8TMMJk9psPCmTfLw9uY0yGcU4
MRBWHmBw1w9xvshqO8pYJCZdF/sNxbsjjIvo3pkwL6i1tCqwQTD6z8uQVd9Cyynuo3Yw75thsXYy
ko1dCKITgWBq88ANr1DdrTr0iFFLnjaoy1kY4qJWq7d3tye8sZuoLXBdEzxzPNdyBcQ/khMGanTo
8Xe8S5co/CAlo3Mmqa+8HLyi33F03LlDRyxW+veaNhDAI8lJ1CNeKXrzq81caFJvazOQH9wRFT/H
rwPLaQWduSbSD0ZtyK6N+sjOCdq49uCQ0Wx/A8kx7csT1CmT0PYhY66VwDoCTU0PGOlZx2Dcv/Wu
kYm8HPD3BXmf07KuUDVc3Q4nMTr8D2fntSM3coXhJyLAHG5JdpisUZZuiNWuljlnPr2/mgtDzSaa
mAUM2IDgqa5ihRP+oCzNEnuATsyvej1O940uRwfVSadHfYoXF8liqhFjCqmiC+M96YeNGVNoQL8e
bD4Q/XXxN26dGh0/M/TjZVROXUlQSb0m+9UTrO3d8yKnXN2euhDYADsD0EBeK1vHWERZwAkiZCay
8q6iif25MaXuVMRpdh7ytv6epZ0j3tMC63JovXd6U8FTyYzgr76GKD11kF12kp6NWwQmjQBZiJ9E
De/ykzcgLHQtAb0hOfG/WgusRQsj+2DmQ3IqnXbauSO31psch9yUSjCclFX5Z6l18JeVimfLVNB3
HrEl4X4WQV9EX/Y/zI1KK5Avys10hlaDUcptUZLvGaxsZbLXyXl0ssS+KwtDwX9G65adAbceSOox
wNsNGmzcTavwyxrVLF4Q9/CXSlZPQ6dZJwtirR8YwQlfoheguDDfHaVxW0WfTxWupC9tMyh+izjb
faKhYDmEVXC4fZVtLTp5DHQpmqlEoatnO8FhdbZTLfZLuUQnM5c+9jqc8bYPwp3PK+a33uLoFhOf
4TgDcl4cgT/CNAqZ8mIZXCCUwV/MqMt/dTgAu5pVdo9OoZivhgX/37GkbKfgsTFF2iUU3SAY8cXX
5ziQTD0IgiL0pQJhvGlaCEjbGB6+NvyH2BCIC+gYSjmCm71aTfBOTt9VdeiXQ7GcDJzbH8wIylTa
FntyAhsvHdUwjWP51m9cNwzmAFX+XMzKDpXgSYtC7aksl+j07u2BbrcQTaT8AiR3NSHYWlFWG3Po
F/EQ4lXV9E59SEa86dtY3mtMbNw3HEk+PytIY2Id7GpDBzwoJmqhWG48OvnAazYXU+zGtTM0fiDp
3Y/b09sakXgBvD2nmptnNb20mHK10Lji57oMTnaHvLu92IsbmVr4AGJpj3CyNR6JHkobwoIGX+PL
M9CE8jLUlhH6bV0jvmsZg6chmupFS2R/SVs7/g+fTyQOCCHAxIJucTnegqhP0JZ66JsjIW4aUIIx
ZwztsQLboxNsnTI2itCbsJBrXe+UosbgcNCFjVddLX4clI1n5bHxGvAyvT8UYZO8Ge5yZ8EmvpyV
tXSwvQotQ9FYXdww6KWzHGIEEeHp8/5CD/UlBhP2MqA8VkPVcexYBeKu/jzW7Yum5uY9lrfjY7JI
e3z2jQWkFWGSx8JE4GFavQ95befA+uPUV6MKyYK0Q4pJr5uidtNhmHaWUPzu1WUsWB/CO5eCxxW+
Uxt6e7FoxvmpIddfwdPUD224K3myVURCqAy+IQRz4pv1fgdP1Ys+feq3kEtPRJCfIyOQz+Ni44wF
od21GkUodc491OukOkeN9V5XQ4JlyIeCQicOgLI2U6z5ppWTjCyraVVYBNn/9EGcf0YItLsrpyTY
2TBbzzwtVYrFDEfKt8ZeT/Q/Mk2paZUpSH+gmVHUDxnYhPveDEZ/Cpz8qaOyeJa6wjr0ely/AGMs
PrVgAB/DQtdjr8xr7S/dGOO/b192G9+cah7OT2A1KOit30GFRnqj5WXiL/EgA4uUoLhE6R6dZuOZ
Zz/RWgfFj+TFul8YzIRSPSYmfPLZhr8nyfhlqqQm2OouqXmaRst8kPoRVfA4rsydKGvjEFFE41Yg
QaIuvA4yYKXMgDTSzM+yOfldWFL4GI61eR/bxU41bWue9OsBflFOoGuzejrU3hoKPjYYkKIx78lO
0juiAvlA9V47jCj4PyLOnJwIB/Tz7e+48YjwEtO/USi1iKbY5fXXt5FcGQlzpIka/9sZRnsYZ23A
idio23Ofj3sgtK2pUnumtMMMIPSLf/8jcuuixYT7BMg67eXhSNN5cNsk1l1oY9ExTWr7NRiWylX1
sHz9D1OFMKcQn4KoWkPuSXliVHpYZB2hChcx6/FLa88/Z3maTnbhWHe3h9vaPRQPaEGTYQsqw2qi
M6gjPZmQKBiM4vvUGKGnTCjcylGn/nt7qK2PKDy9CTpErLOWFa0K9AOLRc58dSxMeG6F8lfRZfmH
QaFzq5mZswMUuz78VNgo0kDuoqDPS3Y5tbhZmnZIJcwQ4yX18Nopn9th2ZP7vF7Ay1FW8QZed2lR
ZigiNGqmfBmKggqbUnQfppGWwXsXkCsGoB0vCx+KpPlyQorUzG2ULQK5GlmfkG79iQeweXYAzj9k
xbAHGRb54OWDKaACtGDI4cAprwuI+mgodSqHhW8L64ySVLV1U4hyz/K0NKjP4G7sGiMZnDVhEMm7
lsbNzt12vWX4CQ4VAkAEYDvfHts/jmEVYAIkI0/kA7KzW9RT9eqzMbX9fYCQwClDJefdio2Y5gjh
DtF7gXGyfr6HQo8C3HILX6avdkirWDktduTQitL35Bi2dg6D4apMwx38h5j8H5Nr9aqhylMXPgI4
HV1nmhVPsP+a3kXk3tkhO24dBhQXRFqD6DYp1OVgwNA6O3RGFBJ12Lf0gwoXI9Z4LxQQT8B6zwgv
K+Cm0EaupOZStBXRD0IJLK5bnQqVObiZOZg0qhfVT7TJOc6zmh0qtZtPdhSAMgjU4PftY3J9d/MK
0McDOEG58loFykoju7TV3B/KwXG1kZyqAIdyh3V94gX6NN+x6WdfnvNhpxS7tV2FOjYBFtkH+KHL
RcZdfrGCirugS+352UjmfzNDHXLAkWgkY4oyHm7PVORO69VGi4F2E9EmqfHqQU4yYNKhzHiytfwz
Koveu2UxFo9T1FkeysyV20ddtENX3VpegX15s7+DQ70atEQgpc66uPAdnY5QGxBOocqA6EtupAA5
lPSUxk78VZH68P1VYAvdAiE8jDKVKMperm8RVx3tIZRipaqPPE0q2uc5wi2oQ63Kzwqj9EwzmXcS
5o1SP48xPXd6ImwpqqKXo0qFXZmDg2omJVpUmwpHynQvzkztJ1dE2B3CDm/0Owkp0c5trGDKQY0M
DZDoQaivtqP6fmQVPwhQBDgk4hO6D5c/qCAI7BMZnb/FaBS3Tq3lHol99LPULvj39g7bnLyDTzkC
Z1TxrlDkRhW2ho7nCc6t5uhXSZ5WboR2QuVadcODasTDYzlGyzdA70RhZI7D62yE/anWE8fb+TEb
t4vo8PDyOfQgcCW9nHjeTFDeNCFu3VbWCbJ65oVO9W0Qv2RSgvhsYzNN5G3ndwZKKH7Qhe3x/b8B
1yN+xpv/KhJ3l7+BeyyXgpRMPCQsk5/qyBifdHt2DM6a1f/u4kD+YBAgNo+SGUdfK5074UT0WkY7
b+PG80z7V3husCDQJFaLMSXSjPN6mPqL0lb3/aja51TJx/uiBDImaYF2X3ZD5iEH0X+ZoDDvXAPi
Lru8e4QVgFCIRnCPdsFq+DnWlboakLpa5rz1VMz7vEmTInfopca/vebX19wb34S+CK5OqNKJf//z
ocz6aorxpvVA9jkQfJXq61Cls4++en4n4azyTZ9MOXv/bqPggkwG/GjSaf7n5bBd2SgTxgoOniad
em6h/fip3hZP8LpGHxtUrpzFVD9BvTjPo10+KFOb7/yGq2/Mwpqi6cWLBkjjTfjrj5lLWdtmnYbL
/azEAL/SGKQoWgFlBpVqkCxXsRfjY1TOcYdPdjMVBwqk2d07V5/fQBOZxiLpAYnm6kOPEpgHdSrR
bwyM8D6du/Jk6XVyiBLJeh37DDvnedf29OolfRuUrinCCEKCcJWWtErbhUNVIXIolRWCKFF/Diq9
P7Rz/k0Kg+F0e47X5F8xnhDhgXEI0mEdWkPcHjQ0mEeUN3Pna5mZ1X3jRO19tSyzr6EUde4cc7zn
Ibc+NH0SvOJYapz7zukfy0nWftZhNxs7H//qoRUFP6BvNNBFPLEGLaZjl6LE2IxATSX7WJSVigd8
0Xl6k02u4aSjl1oIlqkDhqm3l+PqbIuRkYZ4q5sQRK92voE/p9PTv/e6zAkPdVM3Pqz6xJutZg9l
uDlJUUEVvjlizMtDltO/1THEGzzLbKRnpBllt4wT5ZxEcXsqEc87NGrduDK92J1YdXNkhhR5NtH3
Wp3GMZdCciomaRsDjL5mqpWnAjTXr1mF2FsqdvOK3SQyosjbaTvR+NYCi28LgoBuKy/J5ayDAud6
IQfoDQsCVqcy1rS/Q+qu6bEdnWznybq6PskVeR8w94LNA3pwdYARXJiKdoJdAUA/Py1DBFIyxgH3
0zi246nUcnQt5h43y9ubaHNYQgZSHHroV0qbaL1rTjOlA+TafDkF2mie1WLCdTVZ4oPzZqiSx83O
zt34qGg+ohMMVABk1PrCBI5Nfmeib9imTYIvctP72L9rbg1hyydWCf7RrDG865ZkTwR245NCLUH0
9k3EBcb45Self60MsAoQuy3k4m5WuvTF1sbst1Ip6s7O3bgcKbPyHMJoES2c1ZlJ51rrCEIHj8gM
2ZqBwAM7jKp9zHpNfyrKsPny/k+Jpi71WMJOgTy9nJuqhkjltPWAgWWkH8Jkzu4yzUFlQy6aQ9wE
iAlOcfFe4hfb9g2KQGWKC2J9JXMd2wqo/sFLymg6BijQ3Y9VGz7ABY92TsjWt6NVCnMH+VmaK6vC
isxymsbACWlQSD3FSSM/2WOTe7HdBz9uL+XbWl3ETWJasMtMCqj0MtfF4q41MGGwwsGTEqV/6aU0
mfyRJ8XwoLs6kYvmYtwcZ13pTbeWnOCHEw7px0x3gtHFWKZ/VsY6xSk60NTZR38z+6BJqmR4xShH
1n2XtZbjS1mgf3cWK39CVif8WaPNP3ltRwPAnanOvhvpRZmUGJQTBxOUd2p1mylpi6b04HCT9on+
2Gtde+rqKHwtcF0QuO29tvqVTT3dKaG2LDaFOOlr+KOpzOGi1UScDVAHGwuPzop+U8vKDDfJgjG8
X7ox/WGxkst5KPI8f03qORt9aprobfZWEH+whyB3XEMtEPygMtrN36ZsmlC4MFA5dpd+GT5lgzLu
BM0bJxeQhyBXcn65iVcrRZs0M6NAmjzyKNjomMWF/zS9UXcvkB/7yI2GJDd28oSryg+Lxb6mdE4K
R8guftMfMaSCJVgztgquZtVcvYaO86tTS3VnW28NgvsqhXKhLUAJ5HKQvF1ipWtVIoYo692o0E24
MUV6uH14Np4UipGAz4AagDhao8CWqrJjuZMIRZVhOfNJhzt96YSuQDifl7x0vDRynJ0nZeNy0Oir
UKUTBrtkA5dTS/S5c/KFMCxtmuLfYV6i5RhIlkYbAJW4nZhva4Yg3FC8YZ8Q/K6KK/KwtFoSEvBX
VZzVAOv06rVDnO5bgygkdJmkOdpNaL7eXteNV5MyL1BzGr6Iia6hWAkUvLGE7+FNpdx1XliY8Wsy
Iww54KeL+llmpI+ynsZPWTdKO990a3mB2IEtZItTeFttT6B0sVI4XB6iWXfom1kOT7Qi2kWQBKVx
51HZ2qdsUMG/B15/xZ8oZGcCUBRNnlUU5g++uaq6cmLuFQK3JiXMYqGugL2Ft325ZxbHqRuDfrmH
Yd2MP3LVPgwT8gLIcKD4ePvjbY0lFOEt2q+UHNdN9InXGWoAyOOe0pNvRBPhTqvIzWOSNu1/OAtC
eJ6Hi1jHWot6FMhKAjrEoKBREBYP2B7eTAP2fpaVZOckbHwpsjEubZqqAhi5Onb9uIwolHISNBlt
8rbSA6haTbWzHzYuZOp6mHhArxOYOPEr/rgcNb3otHymM6vUEQ2GsVIsmnpGl7vGEJX1/ZyZ5k7s
f11Sw1EPsC4RKuKGlKhXjwCVk5onyR5QX6ti6cDpln/DadKfUHia/8VzD/yDkrQVKAhnymUfan1+
kmupVd26LZGgevf+Eckv/A9xsxJYXi5BlIcgoQpyEeQOTTeZZouWfV+eRpRSdqa+sVWBVvHykXNR
r14TlZNxUhPKHINgmZgno+3ML32daHDZ0mxnqI0rzaBEp9Nw5LCDhriclZk0Y9/0OmAj5ETO6qCg
IqQY47NkqdOLsaTy2a7xNEB+V/vw7vWkcyy0RPD+E0oflyPHHesYaEzSMOboOcwqjXgiHiuUz3Nt
3tHf2FpREhqhNs+rgWrh5WC9FcdaP1sjFqBt+iVNYETLkmY8AqJN7m7Pa+OoCLk7olbKMiDIVkPp
tWFW8qD2cCil8XluFfVoCGxnyxb3tWbcA45tPIWMZ4lGEuqx4DUvp5Y6autUioEQbtEPx5AKmSsN
9RdTibSzlTnTXSHvGmSJo7cKzrnX+HbES5BT19BQU5IRN42H3psNPc3dkN5d6+qzYz6HyH1UbqkN
+beM/6/phlVdflbttNwzWNz4pFTbgHRwVKBdWmJn/3El9U6gQK5jnUMjzf+OdCn9OMvO/GRiGL0X
uW+tMUUveo/0PK+VaM3GsONQj0jsMB2/67XJOCxaODwleGb7EJBISkCV7NzsW4v856CrjdQpibKE
JhlQZRaDly7WfJctIazjKLVwGk/iB8ks/snJfoUQ3H94wmhQ0gelo4xmzVUum8pGG4nR0f3R/XJU
qiMcfAlL12KvV7D1JeFkgIkibRaMvssv2ehhSC2J1Z2iYT4rBYlXBkfE7xJTOd4+nG/0lvXOFUJb
9JJB8F9FHPgBFU036b1nDWZ7WJoqeVgkNXlolCj9WVpaO7hOUtcf6171jKQ/91Vu1m6uNzEMg8w4
ieidEHox/8ElYUlIunvjr6hHb/X2D926ReDHCT6Q4Fmaq8fPnhbVBGiNLN5cSP9YUzSpbpHK9ce2
gp6NIIny6faAGx8BLgNXFh+CpVnHEaC6iy5NOE6wxfCUtLP2KaemfLSacPn2H4aCeSQgQ7Rk1uYG
2ki9rxnkHlnrRvqoFSn4pHTOubfqQdvJJDfeNx4XcPWsIhHSOuemXVDnhQGIsLYRqZY0GoEt5/xz
XyQSQplFda5AO7rNhJPe7VluBGaMTFgmVHmoX64CM3VuKXgbU+9lmimd8Sk1PUeLlJ19co2jBKxA
UUHAMBzBxhVX1x/XYF2Raiw6G1rK1fzebNIPllWPh9EOpYMeSsHHcXASd5JhI4WVjgqkVTg7L97m
1hFOVkJ4U5RQL3+CM2t6y0LwGsicWj20dV+yyXHB883+7UXdHErU+NHZgGK9NsxqQ9mojcRmlzqz
fcZoIEXeM1WO3CrvBg2IhaV9DsdHiGuvES62HGbRQlPQcyorOMQD9aIuUkOkLLve60igkR0v94gu
16zOt1FBLqN7KKwgV7tmiUw5jwqt9wYE149LbqUHFAmXZxuhujMsCWs+VqVeH1M70bBELLMStGww
PAZyNh41NRlPgzQi2meFfXTIwFf4BV3/Pb3ZjfdQROai48R/cbAuv3jd2GESZgqnqg2Hlz6eE56J
0rmHtZd8QqPR8U06jefb337jPaTLR0ZFBMd5WqM4dJQMgDixzZp+Gu5ghDQ/0mSZn+RlSU5Dn6eG
qwZ98Jg0EP2lqFf3DL+3Zs0pE7ByjULn+p2ako66TkTUo0mTfcpae3poQpK8UEeep5bw4VhUKdvB
ymxdI2IfCI1IkNJreZi4U1u1pD7vDUZpP4V4mbh9OO6x27fOFZhRykXiJqFAeflBJ12tEBXnstLr
uj0oVVH8Xeft7yCpu51M8lphS6CrSDdoeQjFljVuvg/YM9Dmeq9qA9tFd1J6qYruu2l2xbMqhQW9
S1315VCakYEtANXLZYt9e60/Fmke/bi9pzbnLbB7olJGA2YVepTDGA2pKp4HI+iOWif9QpB2+EwH
pNxpRmxsHp4gA60OSq2Ag1dHJqT63KSlhDE9XiZf26KX7go1aXUXZfPlJW5K7VUPtO7d1AFCZBDu
FAHxv0EcZzXBJXH6oVxqQPTU534qQW27k9GZL1M+7TLSt6aI3jxIUgrOKAmsYpYIyf+Ae5jMp5f1
Y1VF0xfkRqhMqKPZCwqq5Vt1gZv82LUdpliIIh7T2KrvwIUXJ0cv58m1iyTRwRP2SBoHJkFYKJXS
YTTq6T9seWBvENsE5p3UXczmj4ezypSmikcH1+KIKmzmRLGfJUHyaA7Nu9lLIk/hvqDM9dakXz2Q
kzSXvVRXPU7l3Tlz8E/uJgA4UV/FD6ZVWjtbbePKEHmuiArY2Fe6XE0cS3nIkLROWDWnNfODEnTq
59tHZyNCBe4gBIgBmgOtW6Un9TzinNnj+tzJ6owW8Jg7jxmQ9h/V1NnPiZQ2/94ecOOsQiSngke5
gIrFFc4Wr8pxLrXOSxGMO+t691mRJKxw4nZPo21zapQJId3gxUyl5XJr6FFW1fXISIGxECBCMfPi
MEBVKJOnuz4pop2XbavUJSJEEQtTNcD54XLAOdJD1apZS9osAQApOfo2IXB5r+kDzg4N8JpDU+rL
zyyekoe0D6RniRf4PKR1L7+/zEX8T8AqOECkZKvP2tZjM+D5iOjh2NQvWZBrfo3tfOSafTL9l7HA
TROfw5dAq/9y2gDaNdJa1rnKwyj3UAcw7tsSRUVXk9Lp4+3ts3U7USegcA9wBSy6djnYJDWZtNDB
8krkmn7EaZ9+rwGmvJYQqzp/NJe5cNVWcXZemK3D6CgIxIvSATzJ1afVrZa/bOidl08BPrNdGhyl
vpSPtye3ERsJ0zbgL0yPFsHq/dbi3jLjhlESpxv9YExkF86d4VZzbiBlqaSPQZfFj2OJq3RgDHu1
mO3h6U6QwdNrXGcAUjhJAQJc3AU53OViMiqYabN20Jauu1usbrnvDK07OZMj0azVg53zc/1pAVxy
agjWAdpdCYw041QnnQ6mIFWW5cc0ZPYhQMYv8cvJoTycB9YouUNpyTtX4PWNRMbDf6gJE5mBtb3c
UoVtlmURRaOHCQ9lmjmXP7Rm89IYmfz99ve95o6RXKErD8UGgUhq8KvwYZaySUtaaiRY2jbGYURn
4oMSY8fqIhGX/pAbUz0FqiX9nJakeKGXqd47cRI9iEL490oZpEf4bfanQg725Pe2Fp/+A7qkpGSi
Rna5CABJCi21gp5ySQATp5UxZGrwhC6xqmojDCRtw42xqt9JfK+3HIeZ8qqA23GDrA1qOxywLR1f
MM9x0rx2y8WeAZC3ZvsD3KFiegghJCdtqIaf0YKI5jHVFlyrbn+V63eC34AUFEUybsurLtmSA6+d
LPAeUTnUp1bOhuc47KqvKt3rzzRr3i20IQqd/P+gzoG9gyh/udSLFZWqHVPqHXNKTxggpX7UYIEG
vMXcOVIbW5sZAfIA+cVuW8N0esSUrSbjb2c8x14dDSGgFttEQqnYI69sDoWEGex48juq9JezkpKu
MGudcpDsRM+lLRyXckcpHky133Ur3ByLawpQEBrFhC6XY6mDlYVFRXpNtURpHiZjrJxzmWJGLzvF
/PXd2wP6rGB8AoOmabs6GVHkxPLgMFhVY5EQRPpzoi1B7EejlfvKPKZ7wf71W4PmHSUtAk18PHkM
LmfHKxBrmBVT3ATF8QwDMfGVipvg9rQ2DrzY8GDriTIdEBqXo+hNKhndREoxoxY8+ZFtJaNbRXV6
nifL+RybjXpIqqDc6/lvzs4E2EB8Qtx+VfAPVXPG6JqLJpDs0XPiMj4B5JD3oJZbe4QrlrIdlxqY
R/E7/kgM5B6qDNVjijxaA5K2Bcibj1rkxZTf/NtLuTmU+Gvobor4bzVUWmVBMtKZ8rRKRsAO8az7
fBj+1vvC3qmDbtQJEZGjU0LSzUkjYL+clYSKgygkclnYbe01elv+UxaL7We1nt6Vi2Q+6p3+MRxG
5VcSx8s3TJP2iHJbH5AghTOBNgX382q2yGUbnYOKnhfBcPJCc1mOrT0kO2u68TDQ5qOLYKGJRnNq
dcRxTMvLJsuBcc4ReojBGNwNxpwftNLun7raaTHz66jFIud9qjVnz4Bo65MCH6U/DA6dEvcq3tOq
RouMgYZNv8TJcZLS2oe8P3i1OXWH9+8e0JsA50XswRN0+UnbaJLsvCgxqS4Sw2trRJgHAzvASa/f
TffjrxN90AuCIs59tvp0YUf7uZZB/iHH3v6Sh7b64kRJfheBD9vZqRsLyO6AkKbj+gKVaHW95HOn
F9JS0WsjC/H1PKoP0mQhEji2zvvfb3TQTIJzNEK501ZbZZSDARETKorywgsQq92A8LZQqbWpuYVe
leIxc/uTbVS/BCUHTREk0UA3rkENTW5kgyze1SLB8czNs6U0PvTSOCqHsp3qv81OjzsA5H1hQMlL
rNc6txSoj21gvUwpriKH0CyU/q+dn7W16IpgxzmCs07D4nIrJZMRSqbN7ZAVU32URjOtj303YtjG
pVH9Ng0wJR7kwEj92kaj+SR3UQxqB6vsR0mB9+TqCS4Ij5MRWbQJs1z+1GlTWu0EJRtHW1RQ0Iyn
20FUsjpbiNpMhhwnFJjARfsmpSIP2Xj94NTpS1zjxchjpZyHue4phSODenuRttZIVXV8nagBa6Bt
L9eotAzycpPybxXFsQvTTXqIQ+WX3JvKTs13ayRNgF5AXkEucFanLXGyEEVTzF2rFFP5sqQACgAn
8oxl2lM/3HjMRcrIsgp2LdCIy0lpxFwRokyElFE9P1TYKhDMNjYgjFgLT7U6489dU0+/vZTir152
YSlKUg0VYDY6ZGsDAIvyagv9DNRJyDYa1Sn7YRplsYNt2dgujGIJeCDXI1SNy7nhYaQkgw62RcFP
18+XTn2I2lT7y0kS6yh1enREYMr0YydU3VJu9Y+3J/kGB1zPUnG4X8BliGrcasPEg6Nn0N4Hrxuw
yT6rAdQccDZBMLtBq0SBF9RQZA5WX0n6IYjKbnIxpWh/J3BvYcT28s+6iOpTiVHRcQiC6G5EmPVL
K6WxeQjTUW+P2hipkhtnUUuVaOQyPcRla1bHmZoYLD8jG7N7y5CKQ6aFTrkzv+uclEBCwN1F0YGi
yrrokGIJ1pnER3idOV/jajg5gSlauSIpdSSHHlWOk9Q8Q0zKAWUp4sJDTv97HpuvmAfcgR97vb3k
4gK4WHGxo1A/e2PiE1Kt3o4J0VPF6qlDzFmXfE1JXT7T05/u2tZRj1Zn574Ut8EXK8/2ZPrEt7we
mX4YYQ2V9rWKZ2XhV5bxgnjh7Dgk6U571Ftgr0swW8BD03bnIbm6It7ODsgSxgIzsT63OfWrCunx
zpPtoD1Nk1qfB/oHXmer0068vzUU3DWh8mETfK+RIGS5SetgvoDgRdp4QTYWJ13HozTn7O08yFvf
D1wATT4yQQEJvTyxfaEabZwPcLfsJijhbXX6X3mqBN9gaLY+fpoIICbJ9NzPi74TdmwOTX1Z4F3A
Jaz76Joxlomsj3zAxYwQplV1166S4WRPY/g4KXGIelWTue1Uhafbm3ZrfWHB0+Gj/Mu8V9dUKrXY
oLTgiRNYdG6XIfplISV/CLJmT3x5a5eq4EQhayLzA0H8cn1TrTESw5k73DHbzKWiOPuTg1pmbhiZ
vwymutPs2xyP2q7JaETj6/YaJUk+Mv0AT5Yl+ZAnIN1rXccqx8aSk47fHud+czxSQ9YSxghX0uX8
CL2SaVxiYQqfjh+7vnZ8KJLlXWOGoE2aec8r5LpdzzHULKHPDQEWAN5qQVWprKmL5z3ytkhgHGUJ
25pjJMFw8rTeMl7yxMxtX3OsnqfHkcKXUta78YMc9Qvrn0Tj6BatVtiunfY2jgUFvE3+Uf0ESd54
d2oifiza9G/GvyTGq9UhCZ0UxCRooPDiH5zJTp6DmPSZDDf7fntPX6ebjAWKiExduESDYb38EuEY
F/lS0e4MJFn6zpmtvqf6op+tflZ+dU0BHVbJG9pfXAIfdclefity09vvDdnEryDowxSQT2SvKX3B
DCshQdjck7Ng8XvVTv6aiw5pycqWs6+3p7y193BvAacsHIaQubqcMSqLGbS2hhp4r/UvPEVd7wbL
0OKJEySp38XVHh7hKopidlxW0AY1yq7UOy9HrMO0Uqym5rZsS+mzky7KaxQFO0HU5iCiXEYXmVBt
XdrHyGVZRqvqvAwTxy9GKplP6TSo59uLt3UHYlv8/1FW20VRwJPKdtl5AwpsfhSrjhchuuq3bWIe
bg+19Z24Iahg0bekc7mKEew+H6ycBrQn2c38SD1Sfi0Jwr9XRHGlK83cujuv2tbkqAQIZQjuQOAy
l98JS82pkCo6zUqFpViAKfUp7m3qjg2a6Lcnd02bY08gfEioB1yExHY1O7hshjFpvKDRMGnRweha
7VWllGMeaXA3n6Sx6hKs1Oopxie4m+MD8UxouUZTdF9wspst19RLJfMi6J/GHZcFZPlCVYfILbPK
1NxYzpQPSdSCgTIyNb1Lxl7S3QGxiX9GHWdhd0BWUt35ZJsLyGwExhnqxLoi1/JNzNKwO8+xFhX5
jsE6dloqnxy6zDsLuLU7KNVSwZFRQKQIcfmtLLuorMIggiymdD40Q278oi6WeqNpSP6oqXsp7dbU
BKmHhjY3Bynf5XiRvGixEiyMp1LTLKSeEM7KEyKs4L9sQ7RQwM0hSge/eTWUEmY6tUY6u1YWxAgn
j/VjMs+QYNoi3klgN4IpagkkjxCawZOuG+iDIZmDPke912N5/jtAZr50K30ePFOW6ntgl/lhrOTS
H42+Dt9/2kjSwcJrNEk4dqtbsWntNC6rgiKBmleuWRvdOQUh6VrKmB5vn7aNj0fZDYAgkHB6UGsD
FkuZG60uCC3iOPx36ErtqFb9QBdqTHZGEt9mlV7AYMZShoYXapXrqmKVRlCxZZ7TsJDKQ5In1VE3
qj21/q35GNwbVE95v66SCq5eB1Y28+kMdEXdqG7G73WnjgPJZZX9ev/i8XDRrgVwBi5q9Z1mp5UN
KSZWQ3YuxtlhbO8zvKCfUd1WvtweSvypq9UTzETuEKgIa4r0hIWimWTUUxQnxvNCLZ2Ttgz9MU1H
A9sYR6EiPb67uCh0g6ksEn1QgiBxujzZyOs2S9UzKJCW4LEPHBlR2lE9zgEc0wHM2U6atjVJEjQy
F/a+yGIux1Mj+C0Wyk8e+W99GPV+/IhHuH5mO1kFHKqmvIvRxt1JmzbuSyGdzZ3C2yZ6kpejLpPe
GlTeuFSIxI4ZLhdHB80ZjJ8RuQODOhxuf8qtLUrDhN4TLzd1wNWuSZM4LNF8br2yX4pDavXyuZTG
v8Fw7/URNtYTtjZ9VoyFKPqtye6iudC1ltTyzgFojoJK/ZbqGarspSzDErDkRsICtFP1n7dnuHF3
CklaQR1idDpslyvKZRrUjYjqpkabfDuRDFeZsvKpzPVFqPprblIaEX2bvN7J1rayGcJ15F/fgCRX
VgMNXjVO02N4ajZd+bHnxDzJ/YIfSaqE58BU+juqrONLN1CGxqxE86xEzo9J35W+ujTda+uMaNKj
9Px3NcvNIZSSck9wdGO/cUHxI1EHEI/LanUqbdJ6oyRZBgMzHiSjVu9CTQvcwunmOzM05NPtr3EN
zUKUFcU4Ll7OsWD+Xn4OrbEjSs7UBRSJWr3XSiXhUqrmsX2Whn75qMxFqx/7xAnvKc+Wij9K6ZB4
ejU3/w72QCRx+wdtHAB+D2cceVkRMIh//6M7qdQxzrQyvyea+tbNqsKgx6XoHpDdPSXorbXmaNMo
F96zIA8uh9LAdVNoSagWoF8RnZaa1NKdLa0D3Gnk0XPiaNkeAH7r1PGWkmmAdMFfY73cuJ7mkB5x
3m3hWeM42B60NJ38siqXj62wI+w1Q/Vvr+nmoLyroifDU74mQdp5VqNQh3lqGrbJtywYcBqq7Pre
rvIIAGoYHw1p2tOL2vqQQpCQwjSKIVfIXLuL6j7rjP9xdmVNctps9xdRxY64BXqb1TPec6OyMzZi
l4SQkH79d/B34+npmq68yV3iRA1oeXSes8zwfYlpEZvZLyNAPodQef/Zqh9zGLt8juSUTc1wfv55
LutZIoIZaqUILdFWNPerzV/i3NTP77/JS1MGdTNc3nH6AfHe/v1fszOkrjcSaepwHkjZMZlhsojE
6m9eOiP9SeGS8P5wl94hdshNqA6iJngdr4ezCgFlDBeO0uq5K/1knBB9GMkqDPDP/oeh0IrZRoO/
4bmf3ZClS28DhkI9wPRY4RG6w9X4ZVpSfvofRtoUQ+gzYYKE22z9+x0SqjM7oAu44JYG6lTefJ87
BBHkcOn9+P5Ql2AaEG9S0MNB+9/kqq/HyptkbnuC5QZ9y4jdBNBgM6l858kAaSSdWfZWEa+CkRkS
jcJhPtQyi69cFi7NmU2gBQM3tJfB4Hv9GxSR0E6EONIDMnalcEguD3kmixWdqUoIeFi//9CXJg3i
KrDo8HqRS3a2rRm/o6k/4ksyCglg3Nb5LkXgSxGY/D9782Dhbew0hPdFwJ/OofMGd46AqA6kfxeN
O4BiL5zU4pmD9HHlJV6qGrauKPI/t3TCc5opwEVpogh1WAqr6LLJ5+E7NXK6AwIyAIZq3G3ewWAG
NUV9ZQ5duJrg8ooCFy0gzKXzpmy6dvABVoBumB6Cr+PUcFA7II15/6NtH+WshMcom+oH9xLYb5zV
mUqD9JRyoDYQGHhHUAGa70008gMnZt1FZoZLQJpAITVoH32KpblSlF2cMxv17v+HP7d0l9w06ZDj
IYeIp2iEr8kHGDrIMorn5vj+k15cDikaLijhYV71x9Tnr+U/LIEMRI3l3wxrVjHbBqwYPR2XdY1+
QLCu3pVXe3FAPBrK6i349/wW67XN4vDYiA736hY0NetXMfOTkqHEK62AIP/9B7w4VbfRwCrcdu2z
I75NxKbQwnjTwPqHnA30YPUmAsU5vHY7Osfec+sW9ewCMl05MP4QGc7nESo50DaB1oMMtX3ov95u
qlQ3hKQG0Ig+iz0ZEekAznWu+wL+gx+ecCHN4L0WeuyDaReW4nTuu12vGYWrBPJ70lK1ws8hdwAl
sqBdPk/Fuq6+KWaRhd7OxrP/lbTayMJDMnV85d1dmocp0MiNvQib73M5j+kT4hCagZ8fTPEurN0K
J1EvRh5IXgv/mgb80pf6e7SzndJObTC2IXZKCSeufSpsV+i2Hb7JZmhuYHJY40VlQel7Y3vFr+HS
nAQ0AEcK3BiRCXV2BhpQ4WaTA4kIlXAlbmjD0Ydtakl6O+3zmbMP78/JS9sLPi/EMjjfcSCeTYva
De1gPbRvwZn2biNYR/pFnFrrQ+RpNS8F3PFMtQQL+9LiG/y72hhS1/d/w6WNFMq7DZQGix7i+9dT
s2sY89JOgoNjXfSZhir/XCOkdPf+KG9ZCTiTcMXbOL3QaEEK/3qYEJ+ypTPA1Glirjs0iCp9qaWB
ab2HZRAVCFH/NIzIN4JVcj9UTdCzXxklokHbCOmUQA9rNFTMug733hhRVcFWV9vCeJFbCiIH9w9f
uBpKEg08K9rZo3AbSxNM1NALBv7QzGEAgXkvxr4yRIn/TNPB3EA3FTgIYCXYmm+T+q8VngneyWET
TK7LkD5qQrE2uN/tlfKvnLkXFiOO9k0+hvYtVFDbB/1rJOEEcnI4EJdOJHEBn4vkiDKLFmELovT7
X+3SvrXhK6jQgEvj5nc2OWAyioqGABXIaduOZcY5RL0Orin/NG3oPaHN2mZF3cKV9ZQlaxudlIyX
TxOJpgfFpxSzOanNUDRJiiuUw6FyTwCVyaL1+dLcyVmap9nipe55jSjnK7XzhfvVVh+AAb214iBi
eP2iHCjDdm4BB/dd3Oy4Z+2xV+kPOFHnn1vK6gbrerjK7rt0dYdzAiC/ra2/kUJeD8uzPhUNww1c
Rn384M0mqdAEYUMxATuBjBim0VD+G92VpINkXlsvL1JJph3Wevj7/Q94Ya7gdhkCzwE6t2U6v/4t
4L4rl7lclLCNiH42TIe7QBBwYWdtu2sn7IX3DfU4yHw40SFsPCceEQ9IREA0TlgqxjvSqajUs673
uP7BB7MPh3+QRr5c+cgXnhCDAgjHxoJy8LzXingmeL9IhwaXEX01LUt4ihffL3O4Qu/+88vcUo+B
D+AQB8K/nR5/LzzYv4UzkXM5x3rYEY7Oqu7XcAfz1Gtwy6VXuS1v0JXBSXlDfHWErMnQo22nQxhG
gArTlzMETYeUgz7Mm5zdZjG7ppG+9Cq3V4irA+7SkDu+fj5nSFqHSBWDUaQIyrht1T5WGegBzayu
VJsXh0LZh79wLLzRivbGbxLdjHPJhpAd6nyMDirnphqX8Rrp79JlE11XaFcglYFI4ZyC3jT+BDIA
YIixwUrrICMu0SRiuzW0CJ/pYTyZLBNCoRu+VnmOxrlvuvlKsfvH8/KsAAQCAlLeHzczsEhfv9s4
4z7XcGn948cu9hM+6yeAFvVnJ3kGY/6OYJvkndfXRzJr6B5Xn3NeDEr1pExdVt9mwYqGIBDA9GRG
meSVhBnY5/dn+IX6ByniKE//tPiTcxK0ZmKCbUgoSwKnZTR9mNtFS/R5lkF/Q/OkvoLiX5gFUNAh
iATAOoqDc8Lp5FvwWFJgUSDs9EjhphMUmLS+49z5106y7QWffYBNMgejkE0mjjTf1x8AVZ+m0QrI
gYuVprvIZksVyjiCEZgW43EdEaFeBJQijjqy3qFFmvFQpF7i7f/zK4akbisWoIhAWMbZRODIGc2a
FfcsX1vECSOWvmJhY3dJvsjbaRT1l/fHu/iOQaHb5Dk+ehdnmxb3cW1YHW7oUb6kYJmhZgfwoW40
8IH/XJjghpNH2Lfg6ID946x6nlYbhCqNED5U9/kRYSDI5wqYvx+EusZ7fPtU21AYZDMgBHpzVk3O
CHRH8HIqy8Uf130C5XDha7rse3pVJ/Z2TQCBB0kErUmcpGCvvZ44LEdnFxa+svQHCPb9WLMTauZu
H/OoL0NLxyt3rT+w6OuZihe4uYyieto6Qduz/3XMwJ01m9BGw7MB44/KUZNk2mtPxkmhsUYeLbfC
hwcLNL4FT1R8O3VxjmyBmNQzLOgN7hCRqXtd0Gwcuh2cpKKbdqD6pSVDuKe0UV0l1zW4w7tDCiGH
YfOHGg4fbPf+zLuw8QKxxOEFtjX6/7h1v34QOnk29Tu8uS6OzS/A+sNpgg/eaRygRysyT6ldt3r5
QSCI95QT6n9NeCKvcVMuTRXIxf7ooDFVzpXlbJrUPPQNQjBC1nzALGke2iTqi8zwawlgF0o/OFAA
5APFETog1FuvnziXLIq8bUNDAHhyP64G8EKkWu/Ie1aQvt2zNDZ3STpPsNfJ9V5hygbJVWekt9UD
fgY8+ULwz9FFPJdVxBbJp4vC6RrVsUEeTLYc1p7pysgZ1TvSgY5d3F5D+y+sExSa4GYDCEQj5dwx
huNytPZzIstcEoiBssne0aiZH0zedQsU4RrOw+9PsLc4AXwcwbaEshar5U29YjJ/nOgWdiZ6D1wB
4duyNyEszwU6YY3nJYiWM36V6VB8en/krWw+W6KbbQ3yTtBC2aj+r78zYMGVGw4gzrJ164FN7T1x
1/0ZLg4DqRX+xo0CfjGvhxHL3Dm65th6YgG3CZra6URmazfMGCVCYHsb7jy4Hu5qC/i1bbz2kxma
oPLzjj0povtpLylje8cicnr/FVxYVjjDQB2GXfr2Gc7OU2+GhWXYdCho2in8BCeueZfVIMBUAQXe
V70/2KUJvfk+QSgCHyYkIZ69CCDnQMwwmOercTewOC6ZItmjyju40nk4tBMgZVcGvTSh/x707Eaf
iMkNqc/QiV+6FP2JVlS5h3ohTmn4qNECulINvZ3OWLKbUhJEKdxaz+/1vm9aU3f6TyCyPYF3JgtB
pbebZOeKJVvNDgBmfEBi87Xk7jdPin4EpDgAgYCLoiI/e1LeZDZF7x+6GK/J5mMcy3qAzFaStsyo
s/w4urW+FuryZgLhNooyCFc36CbBDDuD1qljbW9rqIYX6K2HQ7hE810iaXA7pgH9z15x22CQw2x+
H8Bhzy3p7dwpHk7T5qDmzbddHyaV9rqsysWYfXp/rr75jBgKGnl4+2xI+ps+T+ND0oRaDgQco9lT
w9EogJKSA9LOXBE4iBnNCv+4ebLXlMp/7rqvtiUMjX0QKB5upwl86l4vk81jcpo8wGRWkuDHEk7s
FwpauPzHFmQBVGHRFhYdNS+I3XZfYIdU50W98vyBtjKxO94j3xLEcCqf338lb5bv9rtwIgBgBK0J
H+D178rIEKyegt0VUnnCCLiqi/aZ0U1Va5RrcuYJUJAACQrvD/tm+0Rrb7OoxZICIxztqbNhNy50
vhHP04F2X8eRsAB4Ieq2KxvFGxR3GwcBnFBXopsfnhNtUVIIicmAcVa/PfQxI10RkLWJShaG6nMD
UrYr1sHmsGwbx0rCq/b4/pNemHNbiziELgeRZ1Abvn7SDq6EkK/gF7iabdR+qfakmeJiyOa8Eq2o
d1KmQFLlcI1+/vYdw9kXdzdAFVsZft41FivIUk0GjK1us+U+oJ79KBp1rQv+doNCBYlyH9wblBZv
SuKFtRYPjiv8jLZp2c46PiLa7odzSh/ZCtT3/df5dr6CV4ZpA7oX3LDB4n/9OhHvmS9RjF4+gtUn
2IhQtdx0oaqPbZTQZ5qY8EZ6Lb+y/7/dEDEqIJE/OX6YsWcn6sA1rqcJmF9u7sJ9PQ2gnwxRUzbd
yq+sjItDYW/a+Ey4DJ+TIJ0QXWhyUGzicaA/2LTSl7Xtg0ftpdHP/+FdbnqIPzgkqqbX79ILmMGr
RgvTS5GUcExHXgfVENY1g7U6YM+TqWe7IOoD6clXPuPFp0QturVWYFJ/3vEzibQcKdiqJHPaHHQI
3jjoP/7Btc21NLq3CxDXQ1ADsfxBRkTt//opm5UnnhcC3oHunxx4rLvmkEunD1EkyC+wiyZSWJtk
9/HI0itN4rf3LNAgoV7bZqqPjsA5YSqMjGOUzKD0uDDkBWgc/MvYJSatZM3d1yZOzbCvnZafEjK6
3/mS27D0RKaT/yra2H4IDEAAfW/ms2++NWWdWSlarN0wDwjPgea0DPqRRFc+7IVNZzMcgSxwu2+A
s/X6bdcBOKdgcKsyiQd5W4ee2NuwueYPfWnT+XuU7Vf8dQ8HjN9qDmOdMluXDmJexNOSmYI4Pimu
9jAC17/eXypvVfobRx5chj/oMno8Z881AQX0oBMCC0100VwA6hNpQfswexgVcd81NuEbwDYBjHWJ
iU5hatVdn0fN80DH4SZjEdR17/+ki+8AfggIeMAtB1vi63cwweqh6TZ+x9T185fUm/ob22XBd0GG
rCIIfL4GfF9asyiHNsAKjCd4k7weMFnUIJUDPEY7rzkadLorym2324yXTu8/28WhNugRvBVsT2/a
QypzJiUgjQkIxvYuG/sTSAiqagOT/OfzGV1BaCwh7cAGgSLo9VOlg7e0qiYz4Kqsz6qEtIgiZXRR
8J6ON1NZZB37svH30GW0h//8mH8knliauK+B3vt6bLeJLUa4gJQanpb3C7Cjp9pkkJRCY7N/fyg4
8F5YmkCvUAugDsV17RzejGdEZwgJen2GZCd5660dQcyxQAsXgTHR9CyZh8esUxa6gwyW5ZND6BOw
bCI9VcQs65p9AJ7tR69LvR/WrvTjJClNC/gWDEFlfSpMNRMR5AUyN6092CCpddX0WeMf+JLwFyGj
mO+lXNS/KbipayGdTFkx62Z+sj6Ua2WT8viFiLV7CdTaTkdEBsV9IWa+fkD6zDIVwNO2er2N+n9R
3gdfRoLqCZ0CTr6ZOdPzwbqp/bal4E6gIsdzCkkr7Z6bOEIJK0PEVyEkfmZtkcEd7n5udc6PAF51
ulWfYGi0vpMvWsu0f+jTzNvblOKijgIWAWCIBaO0WvtGpgekd8JfJUKa7Z7ljjRHmtMc13wyZrqC
++XISjvZud+hmzK6ypuCZt3DQqQ/5rw3ANe4R6JiGKyon6Sup2+g0tY/Rjku35DYmUy7cBr4DD0o
/PmqWLvkHoG1CNmEDFg/ACYKvMqjy7KWXh6uwS1tBx4X2CTaf8dEMe+eZCx4BsVMIKOryejHQPIg
rxaYMMGzkvXgqc/+mLXPGlkx7Y5oMPyKPhntVygGWFOgNl4s/ohov7jV6QiXI/i3JnAmAWim2Xw/
Og8ZIC4Y8ZuWJKDrJsRqfuVjViNhDbr+uozXbp0fuYJWEB5h8Nja17DWAuLoNeGDh4iY5gYecOND
k2UUT8ry7qZOvCHZDwTTv8QJFX+bdMt+GChkv4GTmCODHP7/ProCrT0MUobRrgkSdAj6tYXPHI3r
JIddSYtuwYjUwvvYj63Z1VMmYB/ZBCD01UwiiRU0WzscFI8Q6jXW9KseXJCAeQD7nEqaoI332TLl
PTQ8I+/uYVkQgAMxaHYjAh9cNjxFsK9VwuIbL14BdIM8FHcF4pUZL4iGUcsx0ZnvVWqZQ6SvAha6
8VAF/IKJEsKwOANwhBeqcnMCn75Fdk7tZz9ik4tkn1IohYoe4UqkCAMYaD8v69jZQ5P3KzmNNgna
Cn6WU3KIKMX/zPNWe2PiJvFgJtFOTyQU0yPtW66K3pfzHXrp0bMxjQ8X9mUw/6Qp+v1laMANPiC0
q+/A0VNpchMQSiPQlnDbRLA8GP97NxMXIMsnmUFsawges880KM+MrYnYqbiGP07i1R7MJP1aTfve
SgEPlEXQf5c0s90xFlT9O9Fw/IqbpWNgwZvYFgqBxNPe1jb4zdq0vbP+2mAXSpnQRbxmEhr7rI6z
YhQy/zjXHmbqZEU3b6+3O66YhlBkgnj7RGsOz+sV14GbFZbC2QGRwrhPjlM4/p5bNDgKm2plywGJ
tF3hLWI+ZVkfJYVE0T3ueyBTgG5YPyxH02e0ykHbh80wIzQ8gZswddt60P8CLI6WwgC1e86RvUEq
LQdzqhNiPkvtTX5h445+T1fMkmpE1Ks86Xplv3Dptt+TWKSi0kNkcEjaZIXnPz6yX3GSe0PZkyV/
Vqk2I1hbrKtPHnNmhV+mB5OjcOS4GUbE+EEVJYvvCvAxYv+I2oPInZIdFcU0QSpdGgtv7p0MRg9Z
nc53iBemvCbV7E+jX8iRtWIPw+ylfWBsgRn83CxWV7YbB31saLvS23ycjLxpfDgAFCxDcmJZq1Xr
00S8HvlRaga4Z1e4WBw9u3JRZMz31n9YU6/9J9xu45eAGIYUEs7kdA8KQwhAvXOTdE8zfo7ZkcgC
G4Mx/TrcBSLK1oNyiE66xcuHg31qQUP3ylz0rXq0ZI2aW+o8TXcCLnLTSxrpdPhWs37Edmit8GrQ
21ICH4hDmsg8+5k29Ux+1oFVYVMoqqWF1Se8c7OvYZfAd7MwiVu8jyJO2vyXRanIK9LZUXoHn9E1
8IrEUnRAizUIZ2ixwPLvuC1G8J+sX05+l3YHeOzP7Af8k/2+UJEj7sULtBYJkk9SLo60TsI6u6Uk
x3ZVBk2u/E9qXYL1C9iKFL5iwRSYB5gqNuqlW0IWfvXidu5vPRwoUQmjxpr+lhGi4Jc9JxuX5yBj
adsn8GhDc7+uzMYCkqMctOtiHgJvaisJ8HH61eQuHEcYpqtp+Qgr9Ga67VYjMvT2iEPAtxxU/Q2W
bonPMX38pX5ojeAx4v/qdbqrgdunyF4fkjn6RNBF6wHHx4uGcsZEvH32+nTu6t0UdlGLo0ooSji8
GkLmfcR786MKxKRwfiRoYNZe4WZYX8LFxsV1bEtcLZNJf+0jyKN2rT8Sy8sVsDTY67Ymhh5V2in2
oIZc819D4zYLSRNh6j/EwthkH2BtgInjwxwXRjg+cJv2Fxoncy0rHSGz+8Rwe66rkKbDgw5XpY4S
AXwTevWx5rdkgv1sXeQDbHyiMhV8QmcuhF4kK4PM2ZgUIzc5HH5aFi8NZKhTr+5jgKn5PeuzrC7s
sMwUzJ/IwkeqQJ5pnn4a5gYfBSw1z3RdodZ84Ye1y9v12A1LHB4nkszxqZvWBBJyf8rbPU9BlCvi
fqtjJy/qx9INy+LXSCLIa/ZCMqfrBw62Y1i4ZIA9XS20jQt/WWAmNXsMDcYwsvZx3qw5Kkd71KS8
jyakR4WGI+YC9rXDflmnKC6FgRGWQMypavIKgYMDGuRdE/jQYY8IABkR/bQdkI6yCuFkfl0kwdI/
gg8OB2e3BO0XpsADLyetEu8Qgdv4mI9pHRXh5OVLpXWovvouULrooRhEmIdfmxMNQ3hNjzJb0blq
EE1TNV0aPdp+nb+hnW9cucReIAtcg+h6M/I8tRX0LQuIHo0Imx18MOB4lGaqB/+Mhvjzvunrn0MC
25WS57oejzZx/R3CSIe2ilY+3Sov8Nk9hSzA7pym7FFj38OLA9P2c7KR7Fjhwi4lOKvQBSzVKHo0
JjL8t+XQLqgLsjYLx1IzIKtlK+HWV/IaORXF6M+z/w/v5gFNOZVLXqBKJKLIacajPbL2dH4gMMVI
CjOPnFSZmrAzSy5gUi2CZUYygb9Y9YkPyohD0wzO/ETVGMYF+nx9+4t5pgVlBFkK5kBnyMTWh9qw
qNu72hnnFRAaGPGNjL3ys71DvnYIIziayJ2YU9PvRFDn3s9AS/87l1D5h3DFF/bkG2lIkYKWjXXV
tE228xFl7xUW2p4B3R8SqttxTtqjT5NmvNFIdiNFANO05Snwje+j9E4sr2qfjm6X4jInb61a7Qr3
IBEq1LTZMmCqtyqukKSHiN1gyAHRpsPqVJEG2sBJGfTjEwKgmKvyaUyCnW4kSrICN2lZP2AzDrqH
0KSse2rUGIyPdkL0566NJjmVyiPrR7j50f4Iql4GKWHPeMlpw90hbgCw3eX4joe4dwnmRoyCdwen
0bV7mlIbRTvGBbmZW8/9yjgIj6vYStKxb8aHLhnk1x7ZXXORCR8liljRewBl1wxpQaIGtFTg3P1P
rBr1M4Eiwy9C4Xh6x53iy27yh/R3SpYaSrPUiOEm6qbst9bxzKoam+fdJOH8VtVpBzb3gNp2KINk
6ptqFfnw0WCbeI5noSB8BIiGc3poRvqAQINIFvPSwf0FBsEhq+B4Ej6vvGmnApXx9MENON1OMwtx
0vKxdfQG57CEzSEbUcAqWW+mZJnFjyAJE+t9jgSy+45vxlJSerorsKWKqWSeGJGO0QzzP1CrdU/Y
y4lDq3scvqxd1zcHrAT2kfIE/9MlhVSzXMHtRWWmPSt3pm3gHKZrBBHuUmUx/Aw75aMXBiYr0GA2
CJrp8g0qnz3cxGDZlpezSHoIplfqP7GmTVqUVQFC7RSZp9t61f7wFcjc/INSMYF2qAMub7Ams4O3
gHv0PWV9zdD1Htq2QLgI/aJ1q0UBlp2bq7zupV+gwGv+UalQe0/kIy9CDSL8J5eSwd3NMfeaEgiw
Ujf9uvCfOsodfjC0hKC/RoCJjyrGLjC0U77sRSZ1f5M2mTt1El/reaKE3QUaO+POytAFN1iadDwB
6JiGIhYIHbkzixPzgcRoJOw7MSILwssB/6BwUDraqSznw7c5NN34LTB+OhZwaBvbL2bw0rz03BS3
RdeOAh4mY5RTcJyE+lF7PQgeuPS0TVwOZuFZueao74BdhyhwYTkRur1ue0NumITasRw48+U3OG5a
UtRZQ7+F2FvhzNHX+nPcKvbd75z5SlwsvgibjQ924O4HmlxtfyLYOtai0ZjJVTgkejjQiY2fM6jk
gH42eHkjPIDUD2/JIlNEEmRvkwryRbA018dazflPQpWbD0lNdfycyzZOdsKG8b/UC9a0ytsxISds
49hSkwaVqnRdH9wl2TTdsRRFVYGDgoDmKrj/rAfc1Y+wxQmiB2akmo8GAenYZDI6jff97JbuaGLe
Bp8Ht3D5oQtQ795x3ayHdlhbDtqA9m7wJdd/Yyc0P8TeZMYPAwrT6C5e4uU3AzdTVrKHVLiICQhd
KIameSqXqUVInkrAfLlnTS+zXQAXxeCRhsTrYDyXkBffX/NP6Ns7dQKO0YSFafvRv1+QLHUyTUdo
lXgx0Qc9RxSlmEr6wxCNpj42k9988PRg1tt0DJU5ziSgewY0Rt2Npk1OKcQZSVmb0Pm3A94OAsk3
Ez744gfjCX3YtD3VYxR9imrRo7iIVLd1hEj0NfAdEtfUBNC28BRARPj0wjpjF85R2GF0MFELaLdx
qZgQefptMVS0SK7BHG25T8OdCAP+DOJoNJY4M71bIYVsK5NFSFSIBQYuYPohf4WDR1G1UdXEIET3
zYLSVsXfk3XthlMoOTyMaCqjGyg/2qyEvGSNPqzzQvYyzAg9JG4I+0JK16qdRgqjKfSAyVRhB8Xm
hvpv/TeIWTNWk9CeX5CaNL+mVtp6t6TpetMYeLutRR/UEXBjhLqud/1EJ1nEC1JRcHVvEhwoUztO
e98ijO6AS56CISXxHDNTEYyIJEI+D5kewgQpEUcEqwBE8+EFj80EIi25pS/3t6Frk1vbDplf+MCp
g6d2moXbA+8Kk71Gl/1rtOahLUULN8+9D5CgvgnbUbkK5FvYldCwaX+NFH75hRKTFxywrMPgoFGj
DMc1hk3sKa6dbW5bu26RNqSlcdErOCnjDugxUhJ8I3EUEcsOi40gp8SuE0BkAUelZF/ThYkSfP7A
3cNzU6vdmE/h8kV5qBN3Dj9nh5oVuvYadIqp1DzqGKA3XHSwRvM6gcGZD9hkxtCiaLws+1gHdMyK
htUDK+ppAchCWC2gQupG6pUhPPIfGw8p90UHxaJ8jJnNjp3ft7ICZBV8wCbef0ttzuIiXOPxJ/Pi
4YYsIVi43tD43Ykb1InwcNy6GW3n4ucWUqp/8Gu3qIkuyOdDC3jiO4xCok8DVp8+9KEQ/Q7uOcnX
MbeNKKLIyHsV43D6bZQff4b7NcgqoOK3D0uticONJAXsA/TM/gPJT4xIUb2GrDRt6Dd3nsTLQvL7
ZE58ikDcoiwMnpa2870jk8hou0vQCVgq2D+ntyN0KF01jU3O9yC0Rc9k8GQO4nHYyiJNPSpx6fvz
bZ3JvRcAdJx/dCTg82MWI/pyJ5a4Nrs4nklfLTKYPybYJH45jUq1hNHYkJyiftaffQkL9B0H9T3f
ERw3AXZ/ou9WKBUx87FODt2a997naeyWny7MzFSpnkViH8Smh2Syj92jEnzuTxq6R1Xg/Iy+DEHi
6ooMC6PHyMb0yYXTiuUEndXRGs8X1aQZrJZgHgq9DpsZZAWRWuu1WJwSET5rjc+2UJc9gtIM2BDT
R4VFL8BpqSz4lUejYWlThBx8+d06+r6s4g7yFVRjywhXh26yPzQYt7xsYffYFU02NUAMB8We4VpP
O7h0oYA+wp4YOE6XzN2T4tC67QHUyk8y6UAwAxtRyRKKJvQ2GybJC+426ynzcH8sgCXww9CEwB5y
1U/LT5WHYt5Psx/x2zGppffDIVTwdy4bRcu5Z/EdlT1/IcCEu11rTfx5WWhzciGt+x1KhqQpEsMQ
RIsusf876oCb7dgi4YwtxWxEiYoMnfgCX79bnuUUrm6vIGXSlcNOcYpRTPc7CA7jTzmdVoR2M2/+
kkfj+rymOHp6C5yoFLUMPk2W6fhmWHn/tFpD/ecURcGy93wjIGKEWEAerBfNjz3kCX2BrXV89Bwu
j7tYyPFE0AAMy9WhhrxP1sEdDIwBcU9wQT/sQtaqryHIz/MJrq39A+9nMFqzOlH6EHhzfyTrFDY3
w0YjwSUnGSaAXf2E0glnBMTS1AwvFji6Bdosh7DUKkI5b6iB8GpInaKVDcn6lSDNtS86kkUfvLRh
uA+uxL8XyKlUO/gcrj9Qm/Zt6Stc3aoMNX5fwvho/cZzmnyA22E7HOouiz9LEgOs02naOgRD2BwI
8AR3vUU326cOXbLbNNXft44HK7kb2xgiwsU9jfGAKxy8LeDI63zKdDG7WnwIPMhAURtlCxYCH7I9
MTE1Dzr9P47Oa0tOXAvDT8RagIi3QKWuzslu37Dc9hgkksiIpz9fndsZj6erGqS9/9jHBTKKfTrs
ag7GxzmymJiKqK8eGGsMrcpSuku2hcHqJDGo+XtX0Hb2WfVVw9e01/b4ZrOAfRWG1SXVgnrmR23k
fO8RG+PzNuA3Vxx52hNJRZnGv7qDYTsZM+hHvGPBDhFA58aTkAEPHDizTpSrbsN0sfbdqWjH8cAo
Rwi1KxqacV1ivd8mxGXt1S9kfh65Ud66vXXvO/fWb+ZGc4dEuInz/cWKSxdPDp1PyQaeSTyRbWn3
oZgt/xtw0NcX9nj/Ye+7oDive2+TBkATwS908tV3zokFgI3b7d44tewSBq7xsxaytqBvrPUhWDuL
V5/WDgKITe+J1GsiOWZRXtgKa0XD+8mrSo5BaPFZAF638N5ERegdHJLIn1RLsfKT4/vgEyae6z7l
FxDZCYiTZyVuGe3vevCZLHpjUD3nloCKGa01J/meeNi0cLQuElAPXh42LTBQZk6ygENBVwvjAxzG
xVdG22Cou6vO4NPLG3e05WSVQbR6CMp9kfeBM3LvbMxt/SMIpVH3Sxez/hBH7OpL4xSlyHzlmqdc
7c0v1Yd4ZRafnlUR0ZX4SDY5XxsJdtJKKz3V+8PWiObH4jOBfdZNMP2uF+n7r7UQI62Dkz879xGV
sXdm8+RyWKmR4Y3KhfTAUtvgb13FhZPAl3XlQ6nt9WEaRyiUcYjnn24hQwUCSeQePfF7mAzN2F91
AFybNU25PXa5Wua3YZlkdPAJtWsTTxQa0oaumrtiq8r6IzaxO99+rQFh/uvafYmwb8rLwiZsHQTx
/u/9ti08sXT/xN9iAIyjfMkuPte1jn5gS+WHlk1B8XYc5Fuezd02d1mwiVyfewzl27WOqvbF8ICa
O6F1/hFRhOe9t10T9mkJ+7x9BVoNd7QdI37ZbdFYaTO4G/jcMsSUT3LmT8xLfBROlJqcfqwjVnzO
gYmtcztawnqokeWvDzco8XegRLCRGhEwlix6dPfMtPawZuviL+ZgWUr8EvM0Woljxe2Y5NvSy2O/
QqRluyeGTyCd2DpPlRm+nRYm41GLZvgbTLZ6mupFYN1D5eqmk2uweFbOtuo0lHH/AgePVSssyvhi
yBdz3ytfwiM5guCtjLCLMP6xQaBVZxDlbbmPZDC+1Q2E2ffozbNKtTN1HPRBY7KaLcCw/7GAJ8u+
Bf7VjXmfzsVCJ/i93LWvgR1xFl4Mwd31+1iWg0wYYvoSbmcHTh1Z8OK0Khch+RZDA5gdVI+rv3rt
S7xO3T/qxT0qsxB3cZo2hTWcJyhCfabOlA/EvT/y1ZTO7p9RnoQm7SiRPBsr97osJgPrxh7l+RW2
x2cfkG38QLIOlfONjBXBCHHf/xMeG0cm2pFa2GCfg/1mQ+lecOJsT72qhy3VxCLm3KCaSowAdgr0
m0N1zoqoc8831Rf2TR3O8hm2lVQz+PL8j83GTm5HE1oQu1Mw7GkUOMOjpMtzSEpH7r9hfmEHaRb1
84SUUiYVpKXMrLeYymsXLJ04j7pSP4Io5uRo1F78GZsubw7s3PzhFY0v4biY8/ZEz6DnR9VE+d89
aIb/PNkzbK+VI5nTW//FIxOyf+xlDrQ+amEdGCet8tjLvp1e/GXVZ4f5bgd9rP0uKUs2piPYu69P
fJbQBfpqzJtYEE2/9uzf/WnZVuszrifjJGbpY+dEvnevLxXR8WNS2eX2HMG6qMPk7l11ZE83K/El
OysLaNJk037mcA7u4+iYn8JsPTxi3G4sp1GNJWCje3xL93CzX+dyC3/PfemodP//89HiAqmzDY01
9Pe+OlW2IMv7aQ976cBkjPWf1smJiO6sDm9n2djBaYlGJTP+SvVW9FbvvMUtLSTJ6o71eIyHXowk
C4UGhGcW0AgVJW3BEbrMU8D8NvaIFZfunvhdrts76CeyEyka24ZjpKVnZ1XRFeYhJ5zzaRcGGQ6H
k/2vHcP6vkb3PZ9qW1EtVwVbcFAcKTcosulr5Cq85mWM2yrVw+oqEswEEJaep+i+8iNtXYR2OnWg
L6jVD6yexZyw77PIiyaoMti8Td/FVQTz7LKaQlNH7tIdFi4BAOTCApgjfe73IEQF4Ru1kz6Urduz
qcyubpJ20dsXYQwj994m6pNlzcXO8dp48hzLQo20jLaC78G5PbC13oosKBi9Lj4aXJmKcAUfG7uc
+CJwFPIIyBprPRLY3KAjKqOMt6TqypiyNS4oRCRi56W3Wqw/h7qf9WNfSfhIZCVllLCY6C/mZ2US
FvU6SJyQkSxrTde9tsTSR1e1hmxB1uhT80AstzjiwmmGbG/DVd37fq+bQ1zkEQCKvxXXOLYqc2/R
EHnfjeuOfndyofC8rcTLPxb93J25puyPzm3s/3zX0FxR3tSpIDldQ1V47VQ8b1a+VYT3Nb4+jIUY
j/lSte3X1tYM8Uvl24/jVDRI4bcWv63nDg74qmXGIYm6kl8HyUDWhQARmAVv9WuPeC6vfKukVzvH
ac7hshhv5iss9lqeRseDttudgj9djEhwLhtSXisNjDfpZCcVeoDhNMtrARk1pnVTzPyDfIGGFzuB
iaYJlTwyM68BGD5FeAl71nqJTeWHKTRb1d+iPPbXpULfnxX4gqJzXeLDuMit8D97+Mm7dZ9Ml3bQ
9AUj07zWR6Nby0pqlolb14WjPxpwlc92N7ufWutNnbBEQT1luRxJJcJGrvo7C4L6rWds8j7YBkf9
7ImtD/8Ddy9RCIQS8qYBENqyei0dMB5kiEy9xdp9V/Mwaoy2o8voLuz8kjeKRLnRYI2/CGej2AQN
J2c1rHlu/gXWzh9cWILeEGnUzOti3EWC7sdmNerj+Cij0g85TxvjnutaV2+q6OWvYoZHJsKlK9Aq
OPGyY+1s1X9wGg4Eww4XJznOt2g8ml1PbgZWgAaCeXyi/SbcA9I/4ym+tmagNS+kGwRxVOMjJ1o6
rb/ZFBgF9iis/3TwZkuySVCog9M4y341VSUOhgL4BbuL22c+0nd9YdeYx0NdYDLIKCoM7lzvJjxY
Ss7yFOWF4Ybzyw2mXPutndbUnQ5PnSEmAmyMErqk0xxtfY3m4LzMHed1NATtM0Ke3nuxXX5PvwK9
1/t55iyPktFeyuBNRdoND8TaQGFvhLiUj/AenHUwy4Bw7ui5MV5fUteSApiLtzWoW2CWxllB3mrx
CXPE1d9Mqhg+g5Vj/0ftyZoV9Hbnc78Lk87xNL4j+M+rw7YSepbxNesf/TqH84NsbVddQFlg/Zv/
f5TdjmqPXzCzzkshBWKDTe/qB07Csk+qZsN0F+tCkcwrpRK4sHd92TZGnpvMuopSt8+JAxrJY/np
AWXwZKELadKNNpD26DQeV1XIv/zdr76/gqpH9nvQbfKvbUpVJOhN7O9uDIPymg89JXSQd8F0dIzW
7+tgmv8iXQ/7gYwntd7ruZljSs+injRRURLeu8/kB985zlj8a6wxKlPC1wh4xM1ov7IDoT0nIAdZ
JkoiH6I2QoSlfGfi/h450ik/zvV6IB+u+DOjinqfUNGvfADlBFnk9cCQg+dZbjbEbbH+0uHYvdFl
H6NP2seiPlJg7aIrKGWQNR2R9eSJ9D1ZRbYzoB/Y+3iiWc/bS3k/1qG7JaoieSsTxQh43wNN3u8I
ARAVmc3/h+SWMGAi2fsPSt4GYkqGyLw1gXachLtHwFxXxCze75ojMQv3KaDBFHg4f+iHEYh/7Dcr
PGiSLtdf89LaXrqoYbYfoN+d/uC1epcH18rrp2hs3Q2kquYWy0eyNF+C1QrQAw9m7e/UZjEyDNXg
PQS5mM2B4KupzPZNxfaB403bSRn5VNT00DWHLtLDnk0l6rYbPmvu22h0guNiFuIfZddrc2gtFQTw
fKb+tBaUgUAEM995tSL+e8llGHNgzzq45swJb7nw0HqJGMXqAk6D7STvg/UYx0P4xBjSfUF4ieEx
Git1nmx3W89dz19NOkZdPTpet5Bo1mv9ZLVV+C/Ya6YECNeoPcLDe08Do+8XZAGyfVwyCGyIC3f7
tNdbGCV+iQDiknsgTFZB8PV/lSh3kyjUIbCjq96qjCkT6cu4Q4HoZiQ2pO/bxSZXlmwv3y5UBOFh
szIl6G6YQW2N6vtACy73NQU7E5NoDVlzaP2mQPwFnf/a4zvy02kV49/ccIxdFU0AbpY7tbNk+rZJ
ssqqmcE6L+TTPG7N8C4rpH73FvV87zc96Z5EntnPAajy+MU6O35D1TbicarzrclQzeT+wWJyvd87
eNTUWa39Xo7b5iXoIWI/KcH353vyooa30vcpGuNJ5ggyk8/xR1+vfuz2gB5T9BemTpbVNL+CZvar
O+4z/3vNZ/loiNJ5j8c+IJPc+AjdkUtUH+T+L3nq2SCuKJns6BmM35seyoCLJ9FDGQfJPAfL3116
QPJk9RT7uXbL6sHYSqKSgssH2BhG5BBRX0d3DOmizEoHBiQzQdG8rwtt2UdCIgb7SZULJw+75PC3
NZt6aobc4pFsOe3TKa+rozPR0gKBCBL7w7SE7ZNRRdEziUq5eezWfR3++N2+Pc2uWKITw33uHKZ8
WmLki1b8a9eVz0JIIQCoEqoi508okAkeqkV0p1t/Bla1RpSMfmsclylH0TpelSi2CfaA0Lt0CaR4
0pY//+baXQ09MqLbDu7kdD8KtVfoj8YYSKWN7a2409U8wnj2Tfzo6DnwUpNHUMvkg9XuuYin9oPd
u4GS3mTxxCHQE8qGvPdbm1B9iaUAjL+BYz+8pi/fVd6JMC3AjPjMpPjwMFZVdMyjqpSHcLeLj9ou
O+ccTEiOUA/VORlauuNALbaxf4X6iJN8pVUYEekoAJ9GBK2MD1H5s55lPR6qKNbvOUaYIEMx4D+j
i0XI5fD5XpqR+mmOikI1yTz03vgwN1bxBcBKI68tZUfKaKw5ZoOiGu+Et28m3TpJxiPxedt/oHp4
OEciV+t0VhDcB5LS1oCYmiAebrtIaL9Wc925yNU2pyRe3Woe97gSP2esFe7dEjnrHUuby53GrbKc
XG8X+0sF+PVbRWazUj2HbBWsmUVwlPMSfu7kSqvHTe5uwQZbt1++scL5sAV8JZyxcmcrkWNnH0IT
TgA/Za3ms5qx3KKkEMUFLFq1x9YJ1DUQiI7hxGuu1NoYUP59r93f1ubF1qmo64KPE/fugwJktnhK
10Fne0k8EpOX6/40o6iDE5L+9eyyBNzW/aF/jlbLLQ+j7/NkRoiwvgiPAxZdC9GiGq/LVzmERZH2
8+z/aYIQxVFDb9+H07TOm6ysxUIlF5Dus8b0zqZ9yOhxtJrJ/wqXqf4jpbN8EpIRBGnQ8fUyp1k7
CJaKl2T2w/3fgtRkPrlBb7G1tbO4r9EM/pSo+PrjCo0Tou640c6QcjOORoq1NdpupjbZetqkiLMK
xuJW19cpD9c2HUZXfVAS5Zh0JU7GOu3NjfKnD2h5adBGwZ3kYf2JgsfrUCM4fFGuDHwoY/aIZ+lP
BT2vMl5/L7bitLGQA9znNgrL42rWaE3AaouvvJptBLSW75A2JerGJJaCeWd4JFZKFxKvPxhp87NB
yIg0a3JqOoi8jsiZ8RascwYgHTnlndEFNVTFS85jja5cWgAV49BGSFq8oCUJexbuuZwduz33jr89
BVAaKp0Q+4QJ4SmbSkiaGYZbnki4JIVvIF1oN2ni57DKrVfkUogyinFSH8sCR9cmC1vrHVEJVYu+
apXonSebebdkVIQ4srR3IuLaM9k0hHHPX1ggp0P/0O1Jh354Ssoh10fA/wHCMDalxy6xFMuvmBCq
P8rLw//QA4VXMfgAyc7KXI9ORwZxFsVzOR0KsbnuKeQ7eA9j6XoHRHDzZSYuZ3qkfav6s/ZWaT8i
xvCXu7Hb6vmpdHT0At/ZtaleBvdZraSR3S2d0/xq0XsjufJsKuUaa50f6TUM1qSahbxHZDL1tMM3
1icMYYnkGI166uqAm8Jdm/ql01b4vXZyiv8gNhTTUSE49+AzV/WAVh7wUc9e/LdbImAlgbLsMGAs
pSDErTqSvJbJs86VWdSOftXs7Z1PSu92akanabIBdaF3DxmSP88R/P9xG1oNDC+K3D5uo4Lct/DE
UW4gJHAQW+ubjf61PrJYBMfBlPZ2vDWWYA7ZdbSgWJshFitIt/awRUhBXpd+3r6KsVue5iAq9HHO
5x6CIBj6PJW0/nSHyvc8kIDFEgNRgq5/LVakf4k9xh2VADWnz+faetXwTfg795xpemVlO7K26kFE
pu1f/UauW2JrhgU0+0vlJHO1zVnQs+QmNORIJwkmGG1SwdFdHHXuhDAx2q8fi+hW/Ykozj7SqeJi
gZgncy3ahaOeXAikYUPXFH8lHumAoRt45spzIQ7t2nIWQsBqF91xzxVORHxtCOP2++/VjbAb5d06
eGmAdx3QJ1rmklujr/oPZ3KBdVhUYRfXm80AFXk/NSdq7LrqnFOH/VpQzFvdD56cW2ZqtV7RuOhP
Q7j61dSFcACsJMea3WOHhJIy6+Zknlgj50CrTeg9RPNqt6fJmdf2rDtpm6ydmIRBmgCCE4e2JC5s
jHPn3kfGjc1YVAizOqf6Ziny8BUNzjoeHIn2BRV+SQkrSsvy6tcWnFAZloonIRLbQ9MS5HZAiNYe
bBl0HetupPlR6m348vAuHnu9NN0ldjWsMk8EfPjKb2N8GXWBEHOoPf0Qa26LpLBMGSQIR4f8KVoc
Mkma3HjxcxlThnOoZtoLHsKFXSil4iMmTK8umpZxI6iXrNwCttEK8dI9dHPXndhg5xd/9tCnFR62
a8KLIne4cGyNE6ta1/0XhQBb6O2niYN8j6M29VEz5UefxiN0J7XdOZcZdIJuiIiTZKEd7H2QdfU3
DOHJDhSo8fKG/Tj/tIDZBachC1+CCrMwxw6pGS11Wo1otZyl/nBluZbHphK2Q+Iil+vBKrUPMd0v
KzdNW1AdHygdfe4oJxjI46AE/VAb0v4V3QD7RIcwVyLPBTLLZ/j/MrKrzCx546erb5YnAh/0dsCj
Lod032cDQbBMbf3QQh7pRMau6rJqpzM22fneN97rymwZ5CtajMkKrNPCqbYcR+p0ymO5ezeNwbbm
j962aNBpS5d50tvr8kP57fCydsPE2kj/qUw10nsfyhKPTOI3ldxSUc3Nfll5mgFzG5P/9PlfPgsR
Tm/NSMTMoeWLgDEMF4TGQx0O+k6AlDyAZM2ki3q3sAWXq+NpWPdKHaNSh8T7G7nhvkH9OKTFZtsq
u7n5oU05Nb9DTAPiEOhprYh1dhXr+LzRqhN1dNEm0usQz8YehwIiwz5nxV4QRfVocGZCZxr1Zi0y
HC5z7tv3rTtHQGsOLsYR3SPYgd+J4GqH+K/wNqzqlUL3EYYtbMfrVi0hLzUo1XeV211wBIDm3+UV
l2oKODG9TcwdeSKmWN6iifzoIDdfVE+hr+e3tRX29kOJsnAvE3WU8Xe7BNulHsVgQdbnpf3XwJQN
j+1AJlaG+t3T6eRU9XTK3a06uYj11X9O1K/BP1vbW5cgDCAqVbmjQ5141NvPVCUA1Ol99N/2QTTN
Z8CaPADHyuH2qO+3R0abBujdGqITP6UwZ5wQ810tmiI4B6J2EdmGe3NwQMS2AwbdpoZ7IqDxUuBw
2vg8A2x7Dmj3syhazhYLZf2/tvDsv4QOIj4itjd4yrEvAbWbW4ayAmqKT/MKrJ3OJNFM0LT1jIzc
Vt4P0DNnOOhQdxs07OL/jSeNnQTZJOppB0H016S1/Ssfhjh4GOpln3+sXHQ/uUb2OPMCcutS1ByF
htRpgm+cMcC0A25n+biwsRYH5fS1SekDtyJ+LdV69jR0EYqosgqytu/BPdpR229DCcd54odBCcnC
on/USILHDDTXHQ8unU3qwCJQ/zfiVFT/rCBv/1YtCo6TGkMxZR09wq++hG1Tw87+L4BN/AmquTSf
No81PcKSfuc0jvf9SSHzNXe83b3+lFuIiCtZl275BUzSTycPgnxjQfUm6gkx9kwf9Vy46nXSvj8z
lQZo6709bn7njefci2EFIqLPDINaE5ETnxcraLJjbMdckSDWe6r2en6dwhajB3fnetd6SzsnxmqQ
SMIY8q4OsceJLOaas2eYp+C5DOoNKbtVRA+j6Kbo9sBMMD12sKsqLcQQlz8bZQqVMEJS/Ax745Ay
JPltkAhVXCWSwuEyLWGPln0MWAjyqGUOpVJrYEzWjVkzy8OhkkSzMxgmFsFswQ/hPm+wS9Npkfb2
zss1LGelJmWfCi6+M0wZQqqpn9wHYk4d871AH+QHvmSEoh6h1Wid5lnfxxUZJ5kTsg9dNlyGHoof
2m6Trdtc1GLK2fffk0cx4ZNLEVZ+WmDpvHu9NdGxVovrHF2iUv+uGNUfgJoQY28gQAdf3Zgevl4b
0jhc/38Uq6UEa+7mf5Md7R/VgJQ1cYZZvnmkXq2ZXY/Dk2U8053aoAb+a621IZfXL8DoxM6Lfpwn
9AIZRfXdllaO57ffbTj2YJBOn/8DZKkwl7j9Uh37EcdIWkkeMiacqvhZ1jYkGjPrGqdNu4O3qBDc
OS06BCt3qwEnmpsRlHZzlA3NoMHl2QtVU58VXJZ4Hqx1f8Jk0YpknQJzrdnRuZIpFufWHu1ySnYM
1kxrXoOPUoImBo/bgskDox0HQtS79ivCiK3OHG7n8GHRQ9tfDK2WWMtIZHMO7FfbEzOpqhJyBhYe
gxUjItgvicdouGIxZ+hvbS/zJyDjrJqK5T1SjMx3TlWyKInVyq+a+5KwgmD+occcTk4ECG2OrNgI
0KaIk+KYW679Yx0Y0ZJG9fObjyHvGRc8+Em75PWXNS35uw2EDA5npqpL+34o/oLtsU1VkzUjImMm
+GML0FWgOyZ5KNfaPPe7WXjoK8wxp8hu7SCruJtegF184O0Z5+4pinL/wwjVWh+xEjnjcBNGP7pO
7z875kZUFrtk6lr8jcAOuyVq2VpspIWD04yPNQ9qTVQU7kf2sjWQ9wUBEHBG/EyAEpSY3oGS+PbR
myN7/qj9Jiwudj0Vt99PU2IZKTfBAMtkBylyC3IL+lC+AUbm8tzaVfmFPcbewOHaAf7Qx7J05Ixo
26e2sf1HOnUk+lGyCt+bqrV+8qtpTYpMrvnobpxu2oki/G+hOvlfN9iM97PQws+mPRrqv3M7Kf92
grprB2ms7Y/BparvDm3z3r7Bv/sFJ88Ugd0okqr+koWMpZfeh57xV5UOg1pluymhZAuCLGNRJL9E
VXXNw0Vsr0hvxd08ENdIfBzKgnPbaqs/uyNAPNNrNHtHUASJYnxFMQSVqmIY6cH7nmxRc88QnEWw
W7lOz2QhYfBUONLfR2nbf8RYmLuxcCpAzRruHIngvj3j+tUvyNWKDliDbJkXr/T6D9m51ufc1INI
Z+aOJ2e0rfysR8t6QOOZTx9ui+8uI6l0OcejAcS2mkW9MiWKnl9fsbgJ3m77GvVdiCw35glKXNAn
0gL8zT6HzRx2JyEL05880y/boVAz8tBIT756jonKkV+ii4f4CWBgWx6GgeEy01twiq1by8Ts/vJ2
5b5B69gjM/do/FOZ2648jxgbuhvZ5f6bpMzBULWaXoDHqvKMqFE+VWZfymfAh6hM5B6s/xH7z/FU
YlTfrISwPjkfPemEHThdK/d0zENu6LbFHZZqT3rhyWwATWe/8UN9qI3wTs1Eh/qxLGjX+HLJjizT
flIDnLNCOwa+BRSQzSbC4I3CgRUxM2tXVpdaz/1/HN3F+y4mazk4tYKq0mLEJ6NobP5nMYVfkc2b
9dqFbL2pJ9ewPMzOLg6rq/0q65tIRcfdqSRuig3Evq74XulP4Qb2fdMs0LyNg9HVyR1xwaQuf6Ah
iSpMlhFcIQNQ3r9bxmq/8WxA/9BztJEJYGYtMIoM+Dxl13XXuugd5xhO1B6e1hGb9idp3esEFQaG
DXffyYAh3vcYlGuDPKjxYh519KB/CtDzjZW9rdCX41cGHnctxIl4DJDk9o7LjzJskTzSV6B9lNdL
XICV2fi0GEfnnxCL9S/BJeDwgLFQI0JWxdHvycW9KQTCd2iI8nHDlENPRd173SnyNeLbJdgF1Hek
vXuHyfyf24bGOe4R/ELSkxHzZ2S9Ly+Qc9V/rvRRJRbLsnxziOgNjT1j6BGbXPdbOjKM8Llw6CR4
3NwhMTuG2KxmL8TJ47c5xLIXh7+wyTZkgsgmcmCSmu47DLFLD+CtYaoY+K55MUUUpw3e8IdRAA1Z
t3p+TMBF27UXgVLitaW7npey3jYfnLLq/i2zHX15M5YHQpEgdd1i472PLY+bUY+jjk6DsZG0FkG7
fUNrq/6MeC54xHouzdM+IT05s8xDMBI/v8+4KCf7L74zwDF8CsVdY+MlQQjp1HW6lWJzDhhYMWWG
UxBdHdC3+ljvMVZDwgfQ+HlO5P6ndyf8MQ96foSnBSJvo3b5mHiPG97yoLlihkHs1s64pFQj4Cxs
U8mndSRx52jGwuMoKQaU9iXi7jvL58bJaBEbnogI19+RdLx/pPVU193gB4Au8zoYPUyP/yh8E++C
vRS2NPJG6yjDyX7dqwWU0RXt3mTLTAA4esUC8Q0/ILstkon9mbd6+IPikSKAsYWJOleODs4MAGQo
tJ2FG8kaW3SIZEaqrOyF63/FrFFzpgq/dYlGiktzFtPuLpe1rtq71rflrZerDb0z3HfXpAWpgyRH
dPY+/vQt4zoX5OTw7gQbNIiXEMyNSEF48JM1bLd7tjwZ3zmsSOPDggT5pdu8hs4v00ju84jZ9hDZ
pPMlSi3mQaw3CMZRaxxm6+h5/CVW2Fa/5I6P5QQwzmMeVY41vBJH5HWpl6v4WlrWDXDLA/Xk07r4
n42IxOY/l+HVLqPiF5tAvBN9mtfBhcC2tr7qGjT71ZG9JS/tPsg9y1H0I3BtWweICJtLqJSunodq
VU4CTNP9auIY2okoM1jE1aGn8DAVzlJmFW7zR0yg2BVZKz3M2sG63eOxhHsPGTzcRLvNjCR1Domn
HKvG2zLX2SqfS5NK01SP83Lv5qP860aT132F5eb83uCFWpXZTZ+3B7xH5WMEvFWf1s7EqPqoQojT
iYP6CTGGcP/wPjX5tSk795FzsuRw7vx1uu84EDA01nw+574GWhN3VVBIdfHhBJ/Wclp+h6iR/trs
kq8TMYveYdvV+DMaZbEcSm9q19cWwXdWYrvFtd/TzdhGcxjfUalZnO2uWWE9i6E8SDfviixEUV0c
Re5FzQXMte1p4445ffn5h41xa60+5ni0p6e6kuoa8uwYeKserCFfKMA4zYDAZEXVVZ06KOrx5JEI
/+msN+EjSvT4o43w8SbBGva/iqX0bhy0klPSBbTjpTEsskw8vyp+dy2UDOoJsE+aNaArMi6V7a1T
Ae+XVNgxE4tzbbjkKl9++syrz4VTd0wPnrv+9Z1hfd8UNRwMmbM4xli0fqlBjk2GeMw62+1Y/Y6G
iYW8Eu2UwGa5hKgjXRZZCYm9HHNPll1GxbP9E8VT99vy1Xjliei5EUsVvjZa2vnVpfngSqLJJi5F
RBz3EeUslkgSguZX4pD1nmHcw5CiiRLJr2xPSG7CBsI/MRAPYzK4wSzYgzr/f5ydWW/cyLal/8rF
fS6ig1MweNHdDzlnKq3BsiTbL4RtWZyn4Mxf3x9Pv5TSgoSqgwMcoOrANJNkxI691/rWN4ZyfnQw
ee3ZAlMvf6SN1PTnEHletpPEkfY78AjFC4W7a5NU4FuCXcoCO4/bQTkHzQkIG11Tl1hCrDG01kmy
qNXKODHzM+S5ftilfmszwS2y8i5nCklryEwUsv4xcOdPRUIJTT3TSftY1JZfUrVYabCbXBoV28Ez
rV1E55pzMTMIxHFBXq9T7L5ke6bthMtzsozjMFCgbIeW8dRK0B9BUTCVEaCJfig5bQFJ0ldtvwjC
LYvdBpR04yGnCrCBoc9MboieZZZlJ6OGQjP0hKfl5HjuAHPP7LUZyJcVuDn9fRia7EvQFFN+yqZi
umnSoLumDmZYaTvWhGyycepzgG4Ui7URNBThttHdWDj9LXxVbn/VFKU/P+L+n6890VYRR38L5TTF
rKbhNiuM5HwSn0cPBtLOkDNEYH4V5UF3YRU6JYrdfu+2eTbsDEaNbLYI6ZItHIP8hmRgPlq2Pucz
Z2WnOAQVQBP4W3XxVWeBdzWbLPcrCtv8sbaT/FNvSLfchFnQ7jiFKYxsNHmOFLoomNKyBKVPlpna
uZThkgNuKRlbe149P1elg2qimt1608ZBcA3LpA3PtArdKFnrXPjcVt0/GmnonipM3vyqjND2YzY5
/bZBRNitStqlNOZjz8qfrYGEgasuwfDWr4zYGcunDLrKr7y2UY8ZrTlaeNph3g+9446rorRLb0dJ
R/GTABFIV3AJa8Zl6YQukQG9GW7zPhBXpSkXqxBGvwRBvWEjQ1hUj+t0RHaOB85y6NK2UAZXuhon
d+MtbRgaM06Afw6f+ryqUSK118aEVuSmSj35s2orG40+BYLezs7oiyd2uEqdRmL4ZkbnLL6raCw1
9rBRGugh3GQ+yZR5TLEyhr41dlVNRbhpRc0KXqDpXAu8/eHaR76IfZi9cT3Gqr+mX+7zYdXUdTud
4lNd+4U52lfIqYggpzlQIzmME/0cyK4NH1CORg3wlxbZSVvWgIUU0y3M/Wmncd5iIIxuu8CqPiMj
6vHDchZUa1gd/i9n6FR69Mqof87HKfrUqV7C86ly98awXdf6kYJAQh0doVRZVUw3us1StHMoiFKM
h7qf5AAxYFhcZFMo76QgC4BN3ahohFpd09zlKe55LlZgG1NyjJutimvnc7BYYam4hZNvOcM6uJMb
pBk4mKJS3CGuQBrXi7C8XnxHxzFH6kFrJafDkesIe1Ptx3XD0bvw4j1lE74GW073soKS+n0KcYD1
va/y26l0ouIYBZEufg8GXf8VFgqG+yVz6uaAPtf7hJ69ZTJWW3gbfNpqtIECny8/Rzp4x/SfwkZb
HcgfCYvnSXu4R1b25E5f6IU7d7rT48+YKei30TDM4tH26/7Yk/6LGYtjMB2aqsgpBbzsxQzD6bdg
kBOs2rlr7lP+VktrhBHwJo2wKHIgi8XXpvQCy14R1KL4PhNuuWduVuU+09K2dFHuUywxwwV/TJJm
NTCWoJ2xNUMShCKUu+0O+5A4hbM043LPwqGjE+vJkhaHklluLcSEbJ3Cnn8iLOrnDVnNSp3SlD7k
2nH0eFXnbGLb1ErDGjiVVdr3MqsjfVJF0P0oGX9giIKq8rjYWmN4CvF4zbJI0eXF7NA7HeX0nnXD
kR3kBmKLLZKrKP8eGRULbycS7R+TZjDvoon4zIPJxxOuwintr43On7q1D3+Bk4ZLliYKA931aw73
+EcZDAz4N004xAj+y+K3GcEcXOV+6rZbuyC6Cqp3iDmMOwnogVkyPLcov755TDWYDMQREHKn9SJ/
EwJMiddJmoy3JbkBT0Y+zc2X1uY14VXls0caWuXdA6f4pHvyJPp0fLBz+2DA6nmi37MY+OuovA3C
lLthVtqdwXPUROmQXFat/KJ174nNA0QwxMnM1sAJH1Ek7gO19hOhbnyz1bjARyS/PcODuGzOjmcr
5Bpm2N7agSf1zgRU8UQ+pfzBz227ByeYBaf2BvPqTuh0lAd0tsnJDKKgXNuNa9I5o0MAGKpF8rue
SaRnCs7ZV33ys5EzcV8q/thJykld1eU0nMswrJvTEAceYzQFK2ZNJ0nRH6H9gA+Wf0KfiEF9ucMM
gFWoJ4AqXuMD6bBypWIeNpSx8DuiyeKTm/owcDZpE6HS7XSIDoB+KnVrBUEZwQC8NHM7YgraI7mo
5dbAz0dlQKtPbHBZWvlqLhwc5XZpibu6CbBjs06WWwywkbHuOoQK67iZZwszkUr0YRgki0ySlWHy
K+eA1QLeIYR21U9D9S2aZr88IPBz5Eq0dfglln340OOEZ4Dp+q1LqEChf9Cv4vdSUdp8azIhGBHh
LPFWmIn0mdk8o4FWT4C4LHuM1B6DYf0r7SBWQ/RQU7Dq4gLzR4BddNp1ZT/czQ4/JpPfkJNeROPy
SUqbdHAcZGbIt1yox0DyLE4EGFtDxgonEEkaIOgyFEqGe1L4hKtTnHnACArq+mbP+T25nxoW+nWI
mq2FbE9Teeth6h92WQF+ZaViiHAbO/KD+y4XiXljlrk8ogvoYjIHrXAHkTnNDhOBqvEV8ju2tgZN
qzj5PT3rFTO0FqeGD0QQeZLcM5fU+mxCWTPXSvfll2Zw/C8mdmpnp/l6Fvt7aey7Kq7DPe/ost53
hma97qp0x3y3Q0c0Wt5TI3MEh81oIGXqHT5Mv7Oc/VB3KDey2MrVvi+bTm4GzKW7ZXCL4wUj6tKr
dGiKYnUU1W5sB/XZ0CXyj9gp2mzjo9r/NsHw8jYZquHPaNKZOwV4jxGlk+2oV11luTlolAg186g1
7h6DmYmP3BSDFoVYzJFtdNESYjQagbMtssKoNutk1cJke+7ZXR/GcoY6gBTJqm8GrnVtzjgptmA0
jJDrZs1hwjxlXNGstckaxo8+INJN3WOAVbXbZEVE65TlY/BX+Nj+sxDXKr7NE4sWaM2camUydQyu
hqkrxK4Dsu4vpBzb+d14jrpWdasHBvNwdFDPJU1lrvAxe2IdB353x8PrM8YaRfnTJx/4a4W0xzt5
dpCIg+mLyaeAtqzibI/dLPnkXOs7Ri/vkb0+Nbcd2k/OvbHp/zS1Yd6DCeAc3JQDHY8cja/Gwvjs
181srXPAMt1pDkIz3NPO9n9Xsqqio2mLEBA67XhjPdhdNW9rsojGM/gJO95QWlER52Wvn2YdONFK
G6rEymxEJlIW5VK9p6gx+qMp85ZvyM/ycWeX2Ak2VUiffytd+B5A9wjkRQcQGN49zAZsGDJEh7ub
aTLS3nNH52jSDK4YyTgg2FyAiqdOhZyQIY9BPBjHZiToTziKdQTp4l1Sj4nDZLqj4x0hGL6yFRZ3
oLAWqLiE2RH0PssYf8BaCR5saRTxAV+Z9ZOxEXROCrUBFmdnWduJLpy5lqppSiZeLjbitE8hz0U4
ZtjQRU/2lNsvJGokxJR+HsrvYgUIuHhxMHqVJ8+lSlsnOfv/luAvb0H5RTg2+a58jv+QSLoHyi6e
UkmI47xxJs9MvolaNiPytQo0ShjN+a3tExO5H6mHecPpEOSfAXWWdC1nh65CyrLw1chQnx8QyjZA
JXOP1iJpJAWK7MKSAa5jT/DQB5Of+ibTDCmOVCeZdeRcNaYn5DvklYa04eCPulmkcPgqEArYsxkE
znnNds5iMc9XXtYVuEbyOVPXmGjb4ppWtPzm1QznvhjwYNR2ooPHBQ0EXiAu5gqTlJ0l817iVaVr
1sVh/dNHAHnKsXFNZwRvYt7bAw7ifa+07m+YrAY3XSnTn6Jom/gzcnAUjLyDE81KPMecJ2qbWBPR
9a733ab5n5zwzsXJpslDyoqUB1hi9bQQhdVN2RqnyArEYzoR6XlIuzH5IsoW2EFflgOGgjTEMaRU
nF3xw/S3flOW8ZY9qMx/Jg2Fz7Yx4rned248fUJZDoB8MrX8GqUIDUkd7/hsQ91EiGG9cLwpFp0l
vSj1WQCqwvhr2cmupu8/MHxhlPC5CCUyDBwFaXdOfXv0dsLIi/0sOAvh1hU1cAqexpVpVn29hozm
y22fOL3a9QBVUe670PsxYCRdcRxspb+BAK0YVtjsRYdihMW+HRqOOIcEPMR2Svy2vPHdtvjqxnP6
pIAHchoyg+nLNCdJebZGhHVbahtlbUMLJfMmHOcw2LRqQo8ZgWbi2whRbdFjNpkZcSRk0j8qC0Fh
Toh1BEhovhpBCXX70g9TZ83vl/a4fMORl7XUxefMSAbjAaEx8bx+Qmzb2SMnM9iiQ6Z4xnrEcckc
hiI7cJpL9afGqJtbMdpVv+3boY/RKySRuzVhYH5N0WjFO6/x227PmCU6QbDj6DVWFnoPxiU5G+Fs
JP228+vqbNtl5UCU8eZs3wSjxVfsouflBGLk3Y/WH9FhVS40QMzovtrPCBujFScLi5PlbOY2GMi0
LZ9G9iSEH6bR5iusQgVzNLrzI34rJ8kBYHhdtULcao+3FIVWtYYOSUtXpaV7shKk3sdel0N8rHgW
NAwQwVZnNKHDsJ3RM31KVR+6N0Ob+umnYYxHxtJpM+4RksbPg2F4gvyuhIdmWrN1pI8G9smSxfKB
N4b7UkR9PV4zBfb0rlmCO0+jgSeQMcKAHZwhWxtuTcCfILEaRzwapdvRE5lly/bvTbR9IOgkGEhl
rPAtuPniVjOIKlJtISAHzswl6cFZoXnTVH44QCyTnrutoH2zJLSUXjuzonsEuwhE32wbwzO6Dfcl
LTVObJUnGJDtspw+4YCLnqlCqnwxwLcbfxhRAi5r+Ybzz8h8NhrDz6VO6PQi46A3KLSwE8Zthf4N
uSz+mcwFo6SAom/v0Q2IzvjGCHIo0aF1pHS0WXcfDyUnvDayg7u0NstnfDrwa2o88uM2NRviYKN8
pr1hKpM0Bo++pw/VwQK4pVg02IgwOjxGeV2qUxCW3eNczPM9OA1IDJTkv7FNlSw+nt9U4Bga/2A3
6LjA9szTF5HW7iJrmNAGSt6uu8aOkkNsyPCWsxOjKNlioT9lbsNhaeGPlWtAYQAVHG0ayUq1vekd
qzbVz109YJa0NAZ7oLQ1LiZFH2I6CHwJ1WOVQaLdLVlhP9x0bLtTwbe7x7cctFdjW6Qv9BYbgcyM
CDQXwUYLiBQ3yovf45uip4fml+83pPruVW7XW/B0pb/SdpDv/cQPiY3KaYmcxiTJTMZ/s0UH18Wz
gH6mSq+hloXZNbgaluKyTwEwSJvm76bOODcuJ9k+OCnBiHErrNkrt0L7gGvdAkfdygEsi1ITn3t7
XfKlfXe03z7XXhmcQQAJ9M1DizKkqWpzoclzvKHAl+m8nVVk3gGDRgSl/ay6QyfBsLvhMR8aoGCM
8jkofhco4dMNgl7ozjBkYbDPQWWmWyO15QsPS5vrAhB3dHTi0aJvUwFEXAdulrpXbHVduIdM5ER7
/JQ8Av6f/UElRcbO5Npecw4QRy9ZTlPAK9gU6imiRtGHUMCyNovC+O0K8kwOc9HF1m5MurlcfDX5
HdpXurL8RvnvQjt0Jt20nV/yHODeJ0Au2t5FvWh/QbOPfnOoGa9jRI53zlBiACwys3pMlWk/sOj5
13GXt199HJPdNjR8hVk+d/BtDdZTSCH56M7zMKxCiAgtZ7U5If4cGPYxRd+ENi4WDtu5mNpmk3LO
wN+uFPr/tupgMwdO4N5kCO4NltCk+8WhmTlmNsTmjxi15ve+s71vouoJjTATsEecuEP3PrM6JFIl
cb5sU6kcriBlSXud0Z0oxTeGY3lwLMtQDducBpizTrAx6x39LuN+DuL5uyW01htCq91vNMx5zUkq
4qQEglbfThANgBmAbmEIjjDpxglpia8oYixKpcKMr40aZebKb8Ny2PqGzOihMRXaNDpWHaN1ZhEI
V63htzMl2S05vwF6Z7YwmFWB0yChC8heXrveMCZnqJzioe2pC4w+C8iU7UeamEIxcRtcrzDWgW/7
8lrNvgl/s3HFN4nj4Q4dTxStU4SpZJEWxMxDxQq6A7MRDP1FbagnQlU9c2NQA+5oa0Il6rIe7AjJ
T2O0K9jxUBCgylvjk9LJFncYHU03B8r2GeG9wDUHVwQfWtUxwx6XoUTBuBfTRYbTaJgts91HCAwW
NkCTceaKmQavGpcpIUSKNm9PCKGGB8InnPZ7a0+gHRHqGNY+M0fylgJakTY68Urmj50EooW6mWvf
adksEN2cv9FU6/Y5jEHpMMIbzOpELVWek6E1QW2MQ/V7koY4WzRqaOozKv9kp1bV7dTko7FO+WDt
Mw3DOdm4duWz6trs2NfmhHhiO+exke+qrFNPnA2IaRMa8OKKERN7aTzNwPzqRLdgY6gAh12uZsru
wFalXqbMYbxxB7wNGyexloGv4QYPk5yyl7agSn9xTeq9HUxSs7vKa1A3K3B/gPL7mnniyknmUm4L
EiQHpg30T1ZR7LgPQ1SVTB6URZc/qWPM5EyGqudJzvkIpzFthk2M7bVfwSWrXbLpLfk7R+13padG
vCwSo3Bl9pwJWH1oQaw6OIOL+wjxPnDYyb8387BPbwdDddFV3FQSSx92fj5Hjf21LssEg5QO231O
AixoUcfPOH8a8/wzpq8DBq/U5q4MZevQ11EOSsEWpPKnoIaosyLRvckOg+fS1sKZJvQqaA33PgYc
/NxK6MjAXPzhJvV1EK5du2GFDWK+350bIVrYZdqd3NVkV+U13F0m+QakFkiyo3iSjd38bGGRo62x
KEP3Svbid0KmUXbNblteY2sixbsJhNltDR0IJNMZVkVuIExogsLrPqmhTb4AQmEyBTxPP1RO3ULp
n5L+F6yuulz1BDb+1k4pgg0ACkYasM/UbZvJiOqA1RaqXe0kLz6fIBxgq0+YPzmDPA8UwLiVos77
lQOz7SFPQdFZZRwFvRU8JhaBIhPDgPde46zzGcCe5ppyg6PXKNIVlB75LBvE3k2idbC2soDdo7S1
9wkdOlYXNEn+E+ry6GDpGC6PzgdMyYkLmpsEOhNxCOjyFunOqMgd1VaE7sK067S4EXll/SpRB1RH
H3RkDq28Ec/Eexj2egoLG/NoIdtkL9CtXztqzNu9bwVzv840U87tRJyO2KO/m66lGjsMLGNojps8
dasfWRjG3wIkjQ+O9EeQb6PmY3om3VDkeyhQXbOSuQgFspuuu4sJjQgOiU7T+IjqgZoauV17VE5p
gpNCSP40FrF6UvD1qV/6fkQAk/fwps25/xHnNtX63Dbo+DKHIyfSSPfLrByPjiaALgyJLnkrTGPa
NLqhL+4+GH6GK9hInWxJ96TR3cEykKgmci1RFtNyWsoAop7Le7edWRSrCs8dc8+mb3ayL9xvXVhJ
jObWbH+RM9JCYhNCsU2YWKPZgLJhMYV2OJ3yDUUu5FEsFxuEyR72ywqnIK0NvzaYtAo0bE4P/HYV
5iytm4ge2HaA1NSx2jCzX/ce8u9rFCEt5DLGQTCuBXYIK15zLb/eim5Isy8hzJEA4PXIGBIVpd9v
Ie/iQAhkOjKYC9SUH9iQ43BDO8TJDraNrm5bWb3902W8Xpzh+VNc59pYsFZtCXI9cciD4D0z7K+m
DuWXgGOt2tq5OWfolPC4bWwPQccG6Q4VKjbG8jwSl/KYI4r42ZXaKJj/Kechb6YeVAYGbDoTYWV+
BUCffVa9nmjwI/X65MOjgAJYEO43nWohSdHxacK/FCyrE7K3MlIQFfuKnjscbHI1PDU+5H03fq1n
FO+GSlJ0yM3cX+l4pMdsOyIGiIvI+yFDjGddjQQRYA6jvFrYAnit9mQy6Vuzt3g3BnR1X6bKLokv
LPmBEA7hYYbUOCCqAjCOD0Mi5zR2qIyAS7WEIt7DoAut765s6JkPZH9dRyzgvxwztKadTCBUfzKw
mNArnnyVsLKCeacPmNvq1skiPAgdLo56O5Nq262SaLKnTYgO88hm0mVQSUvk043huJ+73O3YxDL2
pQojabeKrdpIKSWlPsk+9v1NUkQe9QmYGHvrjW3/ffYm+9GMpsLaNIxmvbXoa8UbHZJtBy43nuge
FzhrbLRH+dXkClvQX/GD9ls04OE+U6pMJ0zMVrvTNj39kNUAnz0zfKDgeHrLWwSgnE6Z30YP/eCx
kvldaCcbxkGKxnxAu2PDaSr9agD9qNdwKydvR3JY+rWIGjlCoDHG0181ZxIOQkyZvMxlgxEltI5e
15DM/6ojfxjqIiOJRtm5OGtyRH7aZpTQAM4Fs5M+wKAAn7u2f4UtzlO8aGjYgBUM4efKZaJDqktC
p4+ENPgggrM7apcOOOB3WuOduq11VHSfmGdblO+lDoMvZjeKeWPFs3PEcBTn2G3qqFj95Q+2PRWU
dRsENskVcwUfeDiverr7y6xoVlT0BjeRF8hnBnbtQ2En8VI7ocUS2JOf/ppnHI2it7EAy8YKqGgF
ikUDiSttkCqXu79wULa+8IJsW0orsteCffMkUkJ4DglC5umDWKg34s6sJVeNP8UT0CqWaKW/RWM1
aB1TUdVLAJflPGUuQpfdOLSjfRi7MDvP6Oy+T0E6HVunTa7++7/+1//937/G/wl/l7f/P87yv4ou
vy1jel7/57/fiKSyHObflPGOI3zzIutwoJrxWOW4dgFifgqkt41B/9PnXlTWaau271/vjZgoruc7
SBzRm/jqIgwwTCZNdhAnKMNi1AqT8cXoWn3NWWM8vX+lP3IkWTDQoDvC5vzj8su+/lWHJApLCFtk
zWojvhrmztqzoQ5rxyAlws3tH1oO4M6J27hq3O7X+xf/I/OQSRyXND2HDFjJjPr1xeuoD1Nc+SRJ
FDo5ViImwxJwx64JW/yCTh9B5Emzf/rb/uei3LUQyOss/+JZzlM1tJGLBm5uuupR2GCyi6o2boDj
x/80XZEb813HVja0H4LMLh4jU7OxJe0Au1lVNbvC84sNxtV2MwbEK73/U/7xxniOSV/FdPlf15Xi
Iu3LCay+gogPetKT99pPsk+jXb84eZ9f//MLcZ50CKU3maSKi3S2zJQuMifYAVBzm9VIV+DGYnnd
MQzHq/n+tf747LgZR0nf9UncUxh3X78f+G2JX8l9Z+3BHoUsPVmr1C4ZWqAZXhGP0W/ev94fQWLL
9fzlcbHAWDjnXl8vqdoQ7BnX02jz9xAgja3Tzfnd+1d5465I+LR8BhWC9oZz8ajyOpzZ1hVFJ7lk
66BM/B32UTi5rQCFYg/y/v3rvfFqWJ6H09e3PKZCl5+4aeCKzQWKvEx0JNK7kqluDazIGdT8+P6l
3rg1vJaWy/vu8Rs6Fw+sX9oDeUz4xFxk8iGpOoYOXuW8tOAK96hXow/W5TdujTR0lH20CPjArOXf
/21PMEgHYKdEU2eA5j3MYUlVjqBqzTb+UTLjW5ciqprLeZIN5vIDg3jQLjYG8DNQQQ/Eu/AFdIwQ
cLJ16/d/xbcvBZd2+a/Pm//6rqwAnwqOouVbduqVYcXiGCAn1EbifLBAvfW8WDNYCxHesvpfPK/K
QnI4RtyKRtCAX5dD9hCOyT5yB/hrc53s/sWdMTl1pHR9fsqLtZfkjyHrfV7FgmTk/TjY4cYhPGzf
NsnLv7iS5duAR5Tw2Lpf/4ZY/knS8bCJp5rR/NyFwVaXhNYnY6j/zU3ZmCsFP6F07YtLhdT2jhmP
rFKDBTUPbsDRDTBhgIHwPoiP/HO3JvMZyCezNeSKpNu+viuE5ahvAgDDkHEKpM0DDJ1dSGHOUJ7g
0JdBa8R7rWUwCZlRKZ8m3+bQ+y9+WiWU75hK2eoyub3kAF/oEeqDFRg1iUh4z2lY6oNQQ/LBgvyf
P+tVuriHm1kQaSEFE2DLvChPRJi3JUMxe13MRfTV0ExxVu1I0FGF5uxGRFl6G2vtXDEga86k4okb
ttx5y7hdHdHkeL+ntOp/I9IuFGd8RFpM+NNDEps0eA3MMB9sWH/UqBd/3YvnYxiIVlOp7HXKzCIs
IqawwUgQArEXW+DtYp1PbQx5GGzI+8/kPxXoez+U9frNgJOC4WXgyg0oR0QPcOZydSNpnq1rU/ZX
/iILoFHwEmhbn0WcR4e6Cz74W7y1cLH487zksnCpi+UYK5GT2Mh88P1BmgxiiOMN4v8jyPD6g0st
H9Uf9wtOgS8cUbCUFx8dbZekw8jnrIP2u4tic89gpmC0C1W2Ain0/q/71sXsJWEUtQdmCOui5vGr
tHUWGi6jxyI016XpVGfDS/TeHcaMfryDB+2D+zPfuqaiZUBFYknPusw19nFcU0UQxgnOpYH0SzIB
euygOnqU68eJ7C8EKZbcAQ8cblEXtTeTPXAWmlNi9+hGypXhhv52Qgheb7DUiF1N13z//g+z7A8X
TwGfsQlRRdH0Yx95/dYVyzMooWqhkcNrqWok+A4zuO37V3njtWJv8qlq2aUsIS7e7WAeGcNCQlg3
k4Cy68BM8VxrhR1/2r1/pTfWV9Zwk93d4me35cULnA12j/aOApAxkT7OUREcK8Y8a5oqyyxCFvu+
MSPwkL5xJkxE//OVlaqaBY9YbVaJP9LYR8yg8RC5a98ojbtWCuwWYqrKMy7s7Ov7t/rG++USeOxw
XODtMi+P0+glsQXXXMtCKHzoUCmvNA072q8JzA/Kgo+Cet94ipLtkUdIXrfLWO/1u0KuDnxPl94+
6rXmREY6OMCqVWdtKf+Dx7j8URevJZfyTYvahuPzZaAzwT0NWUEBO3LmMQvKmriDWhpHcMHJWdsO
jrA+EZZlfLBMvPE1SIRMSrqIb1zXXP7936rRrBhrwm4B77keYUTguOJNEFXy/I8fHNMJ6OQWzRgP
+Ojrq0gDsjxmU4rcORD3Tl0lzA4QIB/wWKY+Wry+tj5YjN58dL7kVMmeb3rq4sZcuzVZA3lXRBi2
9dYAMfYJzombbGKM5v/8uMIPyNOTSlo2FfDr+2s5OCErKMAXcoZAbUSd4xHcvdUVEs/3f8q37otF
S/mWQy6sZ1/cVwpUu0SI7K6xn7nEDcEiNjLCajsEiJv3L/XWBr28/BweaOng/Ly4LZz7QnYdt0Xk
kxeuK1X2LlIBrzyAohFwljMMUdngFwPntGn4rTUCeJJ99GnuTIrz9/86b925ZC9jgM566roXO1qT
kRHlDVAzSd/1Dh1+qN3oNw/dgEX2X1zJ96FjofFho1jWob99FJzeiCvlb0C1aBEvgFkM8JGF9pV8
vA9+47c+e285n5GxxuxXXewTzaiRaTVIKiokv0fojEzayLLaaOY4JzDSxhGjojq8f39vrKNUIVSm
7MZsG5b9+v5CD+rjBEYbVXEW4rtFipFH0vw2Ofmhmv3ggxPvm/fICMlzKLGgW148uBKzg7ImKE5B
XHZ3XuwkaxJ55gN8jfSMZ5AACsiFHxwTl+/gcj1Vrr3Iq4iUV/LiHmeAdGjsALln6FVhH/ugzbBY
RfG393/Lt25OeYo3kvdSssa9/i2hoTnBCMtjLSe3eRhn3zrpEiFrQirp4xCp7NwNxvT8/kXf+hRo
K0MV9TnEOe5y839/QXXh1c4ALQE7zLgpJ2Nay8zAH8CceP+PL0W3k04MvcCl9XPxOxKyvbjNGB1g
ATY3ET3KM23ldJfVQf/BFvjGXdElx+okPE6KFDWv76rDwoQxq4EW6wuxS9FUMgrJJAhs9fL+Tb3x
cmD141WkYKIHIy4e2iiCoEkrs1nbCEquNcHVI37PgpzO96/zRm221EaWxC4nuKWLBVR5dZEm4G1R
umj/kBnK2Nl5K9YU5gw88aff2j1qhYpNkCAEL/35/uXf+M49T0gkJczJJB3C1z+o0kXnhp7Ndy7c
4d4LxPwZPTfYUtUXu3oqjA/6rG98Cx55p/TF6WzZ6nLdTLsAy3HKRDElxmofW7730hgYO2MG+0BM
iKjMk6G5+cc3yUoNAsa2bSE4Pry+SfDHgPtRaa97H0BdCSniRjKX3sGEhGvCOfKDZ/qfX+1iZWEr
5P1Utss36F0s2X42TExJG+BqXZr+dKPc+7Us7D+Fh60T65SG0W5GY4SDacbugY4r/JLTd5Sb92/8
z1/b9aRPHWFTW5EufvG5YOMA4RTTHhXSsO4ITsxeGESQgor14ApcguutJvw1zgfb8J8vlctLxWmF
HZgLe8tX/Le1R8IYjhXBSmQYkjqGNm/aEEaZnnCy/OYljD+4yzcvZ6plsuSbPlvl68uBLTRxLiFv
WjiAX1DwOEedWWe4VyiKSOisvH9+f8svStYXRniTe3x9QSUXMnE5NLh/DKaSCR/s/dw58pi4wUCI
Ztl+cIdvPEdC3bimxz5CsXqxPdp1H+ckLWH/9PPmENsVBHviHTZGEKSHKDKC42wY1gdfzbLyvH6J
6eSznnOm4djGeer1XdKWLRke8amS64GuSY8EDabUOZ5ZVc8yquvnpG3IEMBe9MH38+cqv1xZUg9w
AJcIr15f2YEuNOnaZcOEYbpl8uwdta2sM6yf8oNB4RvvDn1b06YXRwOXRfD1pYzASqrIcVA4VHAb
9TjNW/zVyJzn6r4MSPN+/4N88854gnST0NU57sWukuZeZMwxohNszsWupG5E4B8YO/A52Qc/4luP
z6St40ufYZPwLl7SxBpxd+QLQ2bG/9drI9w6sHegfNuPDH6tPVCjJSphND6o5ZZF5fV7w2GYSyqf
4pFf9OJlTYeJdKJct5g/6CoZJBXtYjodH3wSfz44Th00jXkvWWr++AZ7Ey4J5u923TQJWB3sABtA
NNUOWifUIdJhPvg5zeVNuLwtbzmSMW+yqIkvPgctKkDJrd2idXYXCKiR7Kc8crY0yntM4hhp9qJq
sAlIkR/qOgdXGvvttu1DG7THUH8SgNUe3n+d/nzGEoafRQOPeTM7yMXrhOY6xHy3PGNHFPAk88b4
EqbtuIcVJJ/aFiPmIRltSNkouFkM37/6G4/A53RJ1cd/cGxcLPO+J0dsuUgXjGb+HoJAZtxC0PSE
mYklcPf+xf6sk1iFTIazfDeuTV3w+kMlb6cCikhChUDUfSCUC9CONw+HICc2l06adyzDHKBk17bJ
1kWA8M+7wB4fEdfnbyGBsl98T8LVZHsVRbcuYVnscLybn0Wd2RvYQ80HRdKfXxCXoiLDQsrmzQ2/
vtdu8R6kLnobayxwHNdRu4+Zcn7wRr9xFUowzpVLbcAo4uLxESqEnR3w+NpSOHUnEoBOMAX77fvP
bflTXn823tJ0XO4GZwvvy+t7KQHXgpMeYbQuTK8psvujNJOv9jDP+39xJUmJZ3Ogo092Ucr2kMsw
rgz9egjlBJ8m8WHVBP+Ps/NalhtH1vWr7Oh7ziFBH7FnX1SxzHLqJW9uGJJGTe89n/58WDN7jorF
KJ41l93qFgogkEhk/ubOdvp+Y6SVvUjFnEeIhlI1/fTl9wkdrGksqR8Dc7eBH9GZR2MUw5MmqNLv
Mr1JPmQTjL3G7qvPzWC9vnSMAh2IIQEswaK/uTj3iPRS1clAUUm84iNN8PlQDGhTJupo/Aff7wWq
4L58vWUbEB2YvrM7gaxEEGuPlZ3Qn8u6+BnFw61+hFy25VaxmZGEr6iISi82pONjVKVN8Cwrfdbf
o3lXfi4VS3wWCsjeXd86rpcVefHq6wpfXoBrPCg1KmbLj4lkzzimgdHvR5CUD5grlZ42uObGYVs7
BpjcUf2TKALat5fHYJgwh1YNZNrhGqINOuvotepzvcfP7/WlKabCe5LwQTuVOuDlUJqAqwy8GrCT
jW2JjVDrATc8cxfoSLK8/sjJCoqEDtD3NhdHTtQNxkC93u8rv5lOs4s6dkh7+Jj244/bI60FK9pv
XDMSVEVL+nJSVqtn7pziuFHVZXfX1o21zx0w/rdHWftKXKi6CasWZUxzEaxK3afgF8O6rBysQ1Dm
Rw66Nqvz3Bb9xuV5NRSTIKvmJYzRF7iSRZY0o7XUWB3+rqrZ2ycsUqZzNXTUGOAfHW7P6upcyaFY
OYvSKJmusbi5FMy8YRQheZTkWXAG+BwgQ9SGz/iyNV8hySNJ4GqSVfbqYS2yXCyGaBtwyyyjJA1s
9kGJHyY3AFl1+wXrRO2UZon4heyqUyAEZVYb5+xqn/Bg+H3QxeY3kcPJgnCUSGZDkHxO7XGKhv58
e2orH4+uncvkdDAz6hJ71NWuORcIJcgOmn6Hw9GERRJ2bnWF7MDtoa5SPDkhsJL0Z1lGEBKXG98H
TRLpYyJ9OdMRZzaUXQ0d/R3wCsqp7IX1jRQseT/azcaJu7rkFgMvdg1qLmDpjXDet602HHkCIl4U
mfAztTku7xFbDz2EvKDd4z38SCc52ziLK7vWknU3zjwtE0rRlxNHY29uaxenEzXEg2oXqahaekGY
5o8+ugAxvIwKTZAJXYu7/2DFacAjO0XHjGTzcmBSrkrDpB3Zbx/9ARG5zheBC9EJ/ovtVao9n4ra
dQ74yJUbBem1KdMZpxrI9Qf8a7HkQ6m4Wu4Xcspg+Pdo0EfDI3LiqvJz7nPluQ+bWKGCW9Q/b095
5dTwiOIBzGK7OqC6yylbxWxUEwI4+w4NjPkQd8h67eM2j9KNmLA2EEmnTrrpgiFdtty4L0Tl1FCn
LepQ0lZnqv2HMISysvERVwei/CYbJyoujIsZRe1sG6mfqFIYGQfXAhOGuem3OrIrccAmgv97lMXh
DBOE2tH8UPcogbQn2/KRcg9dqUJkv7omAt6LZJ3WCLxM+jKL+wIxqSrrQwHWxirE11CZtLeis2ly
ASPybu+GlW1ok9ViXW/JbvMSPodbjuPmqa/ukX1Dcg/hSqTBh+kutpvxrm5HkP2oTG28eVbiHAkL
ejcyPwIbskglVDu0FZy2NHTmsvonpZfvyCLObwYiwwPs+9wzZ2kw59ooy9+e7tpHtGSJi3ICBf/l
VsHxLmizhF3SZdZ0gpGOG2MMwU8gs/P628kmbQftRmnEusLIujR76gB+DzylpjgVZW4fMZvcAr+v
TYhqIcg9G+Kis2wYhkPtdFONlRtKUtXRne3qrq0K44w/sP7aeha7UlZDJJzT5mW8CNLuiGUcNl9i
X5t5dijCbjri/DWdYDNu1UBXZ2UTO1RSdZOX5GWMolNTBpPCrEKlK++KcAjOCKAj5JNW88bVszoU
1x81RcqCtCkuh0oi8PmZnYp9gyfmHbQF467EPeXeYpvkG7tv7bDxpQiIggyNttblWLgmxG1rsYK6
Xv9KICieoxaeXII7rtdiFoFx9Vycbu94eY9cPLT4ajx1Xsrl1FKWAIESeHuQj4T7yZWdJq1KYm+q
hiyHNY8HIwLU+Qa647oj8jIk4B9TI6bAkL2cpol/fT6EQAUTlJKRp6PiQDRzjlFoojkHoVA7jhGO
8rCyepxTykhDWGF0tY0vuxZlmDYvd+Bd9GYWUTSxNSyiwgiwW+yIZwUvFhVAhjWcqKINP/OiNSEs
oUjfN7W+lQ9fj82pJ6zi4UcVnxLS5RKUSmCN/eTj1FXEldcZxpigjrcT7hFGUuNVRjgcWip4h9sf
+/omZFhTYxsbEnu1fN/C0Kec1UFyw1bdONhT7D8lKN6db49yfWTkAEC7eUBzP6jLySXOPOEhNwKc
9c07XQ/w0ULf5TiW1edXj2QbBAD5lCY/W6YQWKJTmxttASdRFwc3mcPT4LjVSZsHa2NS12eT/rlE
6ToWyIsrMFlgRaaSNxE4fBdFdT0vEA5XFXSocsc/gn5Vdjbq3xsB4fpw0m4Ge8Ezlzco3Y/LbdLZ
sLc7E7AejM3obFTY2tY4zJ3HFqptEwEafu16yioSr3ieh7SYluuZ90nSYD2FLlY4d5B7x5rAUPDo
eMwA02xsxuszcDmY3Ea/dQbLzg+HQcKF7LpFg9ppEIcIOt1TZ3PApReivl3oeH9h6L1R5lkbmd4Z
u9TCrZYr5HLkQjVbM6DjuQ8QY/rkRDb00hKdU5RI8Ysd0SytaiyOzUz0G7Hv+oNa3JBwpiSBhGMv
d9lvc4ZnG+RBg6caER7nDhCwd6OWwhhHWfldklXzxga6PoqMR9MZpgoDUm65HC9FrhGlH3fCOke4
T1SXR9zPQt0LjG6rsnC9qLZKaBGasHgIw7W4HArRmHFGEmPwzLLuMRPom/Zj5CLSrnVt0kEPHs1v
OK3UDwH26xtb6XpZGZtvCXjZoIyyZFGlk4Z26lig3lHG5Ttfj/3zjF3r/aCL5hSqWreRFV8vq8wR
6fqS7zjAFBfPQixyRsWK7MGr9YqQ7cbjDtUMnE3V+svtE/nS37y8n20JX3WF7KPJBtflsqZhDRfd
DSYPr1jUGIcM8NCuNvBGBc2nd596pLGeLQR1/gRzOyHuH9MJ2UlFaEwJcNTdDWlmbTRKr68RWxB2
VRJkeYEtgX5oRHUqIGGW21dxGUS1J9zrQz79dXvu8gJeTB2qlimzEx79V9EPTjg2W5rRA+r3UbDO
QNV6IHyq6KRhNAr8TAfNABnK8ZDmbPVdNiGPd/snrHxoyixydCpzaD7ITf/beTVcH53YxGFTm2ry
SGLQntXaVO/BxOsbr9TVoWiewbIh0oPrvRyqiXVyj0YbPDErLeZneagZ+7BpkHi29aHbCAwrSRiV
YR5XOmA3+bZbzCzs+RIqyiQIHg1Kvu+EBjca6Zx7HVbqvm81OOr6FJ2gBDtvmrkOnoNZ26J0rn1h
6LF0gxxA2pB+lnNGKlBoxYihkKY9TkLHGCbCCzvPZmQJsX9F0FIoXprC5Sd36T7c/rqrw3OuCB4w
quGVXg5vpI0fJgQOL89yehnkpbTwejjQTmyOyCKCfk+hpVHR5uQVir2Fpl775LzJQMJTnOcluPgG
rQWOoxvr0Qv6rPxRYlF4SimKHKtY/AcRkouHvQztkwrIkrcSaJ3TinkYUUNJUMzAMvk8jJZ+RNEm
QtxGtKfbS7s2NVBGtGnpWmqkTJdLG+OCmRg226vq3fGDxQAeJMb2IS6jLdjGWjSShRCZJAHsWu7k
tlNxiowANiZ6KYq7MHdQVcL5DKeB23OSoXYRj6hHcG9Da4VEu2S12unUl0HBDVdUuvOAG6p58AvU
hoqund+3JgLXqGq5h9uDriwkF7esvUgYhXiBIvwWgZAztYcgQTfPCsoB1zDMgbxSl65AdYPG10ZY
eIG/LedIQx1sERwRyS64/G4T2OIsVyc8mgEYDxoC57mLw9+cq/ZxrnptPgx+1BZoLGfTDwQYTMTk
UVVF17eSqjMDNdFh16oxqp8JNhZvgGC304kGqBYchw7t+BldjW+dauMoi0Ib3wifGGt+q2iB4u/M
OuidA9LsY3sfi6h4YuJBigqzeDUtlL2ik++QHrnwGMSixJSHRZ3aZof2HuKX79ViuA8GVBUxzbLv
UwPvhFd/RRhvvDFBxJpUSORX/u0rJh2HMoRa69WZmH+aqPHdF2gQfEXkewvJvLJhIMk7kEIBDkAO
WQxFSSmtlLwzPNHl5VskYbKHVjXzMx3N4PvtWa0cCNm1ogxjkZxcZbNdE4JM7RiKrvf4QE7teFo7
h/dxSjcOaqV4FLgdbSTvK7keySVNTVaSfpmx+HL6LGrbR3nMy3IrfxvZEQWtnCSsHgC/t+0WoHBt
jr8PtzgQeSof0tTnvRmDK/fcOgG6auqMO+LObbiqetqhWM8YpXq4vbhr3xElTGQBeHNSDl3kmBEK
qagKUtAdplH9mlCi+VKpQfUxTbL5+fZQ8p5ZHHp6KrwQDDBUQHgWc2w0FE4C+nFeNc3qoYkq3Ls7
/S9cdXDtGhWxL3B8+atq6EbcHnhlcRnYBqfJx9Tg3VweCxNGiNP7jeYlrY3mziCUD0Ck/oIt0r8Z
W0CU1qTlG+u6sn9cyj1Ud2myE+MWkx2cEoVkmzF7v3a4KNAgecpA/MW7RmDLlINFPt6e5cqXhAmu
SnQI7UGKsZezbFD/crsZndIB3aOvmto2byYjxrOX5t3G+3JtQSVPm69JEKe4dTmUkkL+ylB1QF20
VREBbevBad/abW7T82iF2IvacZ6HEkLQ6+cIcVHX0VsikzLlqv8W4KKKgo9OEonRHirPBwy7ps9V
qqDQnrpZvfH+WFtQNiuFS5ktEwkuB6tt0SaRo2po+M3jJ1rOTQOnzzGOlhNNGzni2oqa8joEjg8y
ZAmvSfDro8thap7t+nWD8ZvWP3TuXAOyQTnkQGtLHKD8dxstkJXU1AXXQ5ZBMZhxF6khUXWOq9rA
wMAslf5ustPgbPuIye+rKQAN1qbCeJf5uvUh683ur7yhHnX7i64FBSqTEixPA5IfcrnIWIDa5tBU
OpXnGo10a9bc7mQUqfk9TWr1zsRf/BAC8POaKWi2yFtr06dAA6hJMkWvYAq6GLuxsAYdSbAwTw+T
rQcVapaiep+4IGaNwk8ecASwPB6q/QGee3p3e/ZrW4yHLfIKUjKIa/Ry9gkdduTWVB3gpp57PfLv
u6h0jbOC9sZ/EB5g/kqQPJnBVWoeakkc2giSe9kQItgYOt0po5txl5X4mdye1dpmZgiwTTzdySkX
B0cEeEtkdqx7CCUWHZXtpPbgPRg/8gH48Q4bl+Ghx555a9zrmIuYAseHwiIYZNRnLlczMIsSWbB6
JiwN/XMHK/KATyc+Nfzb8XtJwcZ77UQdNKzQj5BKSFLE53JAZMRRIe2b2Us1EX+pKoEhn69ou0TF
vinDH3GH2PK4EXxfro7Le9ShpkjnRso5UBlZHJlRqHg+J/2EzmegFt7Yj9rDYJj+9wHK+PvUn8LH
NmjQvZ7K3Dq3sFueEhyOT1Pvqv+4vQDX+5ckkKyB/j2EtqsWao+WKTIQCoU/JP8/qHCEf+RgA5/K
vMo/3x7q+qySBErgEjcqj6Jl9iD0oNfjOp69Dk3tw5gJ9xDiT3sos8b8EDmRj7UvAhppFCsPZYl1
++3hV/aWLPmpEgNJqrSEmAfQoC2qYehetHWUo8uQoIYXg2BI9vpo+ifXTYuNTuf1MUIzmauc1A64
IBna5e5yYsPqMSicPE1SMPrUqg96p7gHzFjmH9gdVadE2G9vT/M6HDMmpXmHS5ZEc1k5xpRMG7sK
NcK6iaKPaSaeG98p3hEOlbM2hCiL8vb3HHLhjfVd20lEQGDBIK55gi4mG2SYdLphomK1isJRO4rg
QUnB8SdtEmzc69e4eschcQFFgbUPO2lZV23ark4HExsLHQAo4NkhRkc+wTjQqf3iTZONwy7FUtaL
xTDe2VowvYtIuz4gqor3aZsmT6Kyg/PthV/bXzQqKdaDuyIBWBxq3MRiLAsIJdEMsWAXojKJCUVO
Og1fyszvctdE1O32mGsfmySKOg20OHDSi7pYXGDZFY/DTD27HB7dWROfMGZN75xGz/6R49P4AHLH
9rTEGDZi2OpsuY1AcfIyprh9ubW1AvErv0IYmUp/+2ZstGJPP1b5jOhVe1+Hgb8RPNZ2F+GD42QC
uaXTdTleBh53sCOcKGGJdsdx5Moj6cMJYnSKjTtBfqhFdCZMsZo02AlVy1pukeG5K80w0cAd27e0
Jgw+Yzt8fPWno1IjX1NUpMiEF8elQuFvcpp4Qj42G6s91oT2XZWjhmOYZXxWNexkvCZqMRKFzKFs
7JuVwESmBsmX7JhH1RLuSyG36hvqVN4czCUeWVV1Z5aDeNNhQPZAobzbjdpYHG7PeGXLkE5wrUtI
Erfe4hOadPjNKMqlTmqDfath4KmBBfRR7c2PThKJ0+3h1oIEPWxqDlLTwOTCvdwyAzXHcu7hEbqT
au9BB9gHKo3gFQbTelvqXfFNQ9rZmzBFOYwqBoiHulYt+KV+8iHqSoTpMewON6LkS1llubsIEzRF
6JxiwSSP9G8PILI4WpZNO3lWYYvnxFXmO7vvqvdg2/IfAbZvB3VCLzUZ6vBLyVPxZ4ydj4oYpFEc
8bWMDjPeAI8tEeisJvGwsTFWyv1UTGhWyaevQcl/EcWgfJezrfejN5hFg1pOOQypF6Gc87VRdcU+
2gpuqPcW6hc/hwzXyD2NSvUR3WUUBja+39p+oSas0q2jAQtU6HKlspiKcFhQ9Dd7vCh3GVnnsUO9
+UE21Xk6Rrl+P+GndrZwQkbM3M1/1kD/i4M+oq1f2Ur+BPzVOEV2mT0m9YDLXpco5sauXslqCICk
T2hNyg6B/PPfvmfUV3acT+roxX4xlid9NqIHMRXZAzek+w3ZdvRzC5TcWcocmVS1nfxPtxdq5TBL
eoBAwQacE8H48heYiPBhCUmvOIgIHfcBptj3eBb0H63UoWPTt4hqH7Djc15/BcCpYkhJTASjsrgC
4rYSPc15zPgAV2EqWmMG/SusdQWStADpgJ27nYm7V0+WprhmQKgCpqYv37umr2F8FQ2qh5tQXX4L
lCk8x7Q6q5ODD0C0C6IwU++1TLQbs5W7bXFuGZhkg6cCzKTlwQBlaGB5lFMOqpOy8qYYz1BcpfGF
3GFJrxdbcUJGw+V47H0eQvTkyXMWVzvcTgEfOkGWvrAQstP8IcE+sCsf3H76oYM0OsZq9yxw+rwz
fFS5afh272+v9fWUKUrAnuN2B1uCwt3lxjL0eB5CKrMecDLxmeKQCVXORI6pydHpvj3WSuABvaKS
t0qwBc3cxWkPXR446sw5mcXQFA8ZsSn39DS0vxpd3dRP2TxNDraD9WRg/A6Dcd/46GtjRZMVW2iI
6wwAzIf9wtYioUXq8nLiQ6SjVgLTAu/1bgJAU2nhacYJZ+PgXge4y2Hkn/8WOtqhhDji6J0HqM0J
6Fs73UNTYliAVUfz3Y1743h7kdcG5KxSLwInQANssafa2OrMMUt6LObgQzoFRkDYlMKQwthw5wOq
2UiJ19YRTLz8nJQREKi7nCAGmhoAhKb39L4Onoq5yT8Ic9y86GWguTwqVCjQwtCRYyI5fNGP+20d
qcp0dLg6nMOMOvsrLmHSuTjLPPeZi7AQvs7Twxx2SOLbsf+2ShT9qSiDzGu7wXm+vcDX+Ti1KB0I
BjGCfGbJP0A/uhMzDBYPNyVgpkkZK5/jTNj3gaaBTKA9jgFHLvxf5OvJVi1sJbVgdAo2SP7QP7oq
z1cKMv+BaHsvjPCU2GPE4T/YQ5M85GprVWgNIRL74mT4JcSseO8bZfeprbqfWdjqH5poTg9JGY5o
+vX2Iz2b9t3txbm+KeXPkxh+ye2E6n25G4pwNHDyyXpay11JhRldn3eKVYSnSSl1HeNmx4Yb0w+o
BsW6+h5BdXMjJVzbj1zRCJMSZHi8LH6B7+SGX7v8gsHE+HQX+hmo2djZouKuHTMIlsDuIXtCZl+E
jwRHu15g7uYpitp/rAo1weAR79Pp5M5zdexp427ciqsTo5IF+QV+xHUXPWoMVPzz3sOHu/ipd1nx
xnGn19fuydDpTXLvSm2+5XGGS50XRUi8ytNWPbSKb3tR1uPJVSivx9NQRQAmTgkDeTfe05d7xecW
d53QRq2id+JTMQyuZ4VqePADt3z1xS4LFnwnWUJm0MWm6IDUpZHudh64TsRVu649iFDgLB6GWyWS
tY1hE3elpKGgIrSIh2Xb1k5pEn8NTtefkZUa51bgSi5UDLGhEG5Qg1bubw3CMQpy0GPp8Sz2Id2G
vOxwAfJ8CDyoa2f1qR6rwEOn2d+4WVYCn1BJf4E88HQgPbv8XuCR9Jj6Vu+1toPIqz+7+yBXYrAc
fXMWgUv6rhjjgfKxv3GmX1Dgi+gvaGBTUaSVzVwXWyUUwI3oynSeoYTNxzyZ7MjDCtPeaRE4uXNV
utpXhJ0xn1ZxLpv24UB5s5nIUKW3OVZQbOYOjzDul3NQQgT0boe9la9A65JTyRUF7mTZHykmp2zo
bQ0eQEPrNFfp1xJTHhS6rY34uhIELgZafO7G5109hIAbZ9r4o4eCB24hems2G9W36/cGj0PIhdzq
QMNoE1x+6w7v66FT2MVintWT2/c1b1JNOdSGUu8cNVffKDV2ObdXce1yg8xoUannpQPdbbHDBGX6
Tm+wB+1iKyz2szJhv6vP+KM7Qy5+KGWmoiGhtroXT2U04LKiG29zvSzfISWEBjSBo0tIcvzgIeZB
eOLEjJ9v/8a1hQHKLlthBBRjKX6TYAJoGSWqJbGmWB9SrFAPetQphyBxqXfEo+1hYW3tbg+6tr0k
LI8mJ0WVKw1MdOxxPbX93nPYzOc4LL71fkSBYAyajSfJ2hmntgkKRtbwqQ9cfnc/bmY4LgrphRvk
X62i/5IgRHmKyjZ/VNrev6PCAjuhMrZ4Aiv9EtJVDiAAROk6suSzls7gt5olL1SQ/I2XNXXxJprs
wN1NxWSeoqJN9xlPMeggWjmc6xS8ztDkoE3pYm9xilaCuHwU0TEBcypBkZfLgJ9kGvSpxlfOmvSu
jxsKEqH6ubXr6d4aq+Z0+/vK62cZ3hDCwGhFpnRgkC6HwxjJ6GOYRJ7Qwv4dtjpQhtusNA/mUOF/
jlNo9BAgyPYGv+LiT8Vph/8gfjlUQWkv07chN7n8AYJjh6eR23qKrb1JMbn8NAVDSV9uGDemuraV
Udrl9pB3CXyby5GSrAzpHTMSqeh4SDOshRWrLo6JaXevT9SBOdLxB7tGRrosI8T5PCUZnqVeZIsh
OjSOid0bJUmssprmDKSt/YWmMlahwKTF59tfVG6QxRelWYxIoBRA0K6tUERQJFnA2F2uWMdOaaXR
Fy69Tw7/ttobedzej1a1ZaSzspEAz9B1JFrIF/3iO4ZmlXKqa9imQWTl50RVh11sKLzpI18Z3422
PlSnXij6+wksOSIGjbH1QlmJIKAxKMVasiuGSPblB7bwzHNmxW88tmlydKf0vV32uEjPojuqpVve
oW8feg239et3FugECTElrCPIsyg9+5Fdu0ObsofjyPmGBaxxSidR0iXKu41bWKxOEkoqdz6ivZCN
LieZq7PjzyrWNsNomz9qfILvaQ2JU92n/d3cdqEXBla4t7Uo/9ThPGh5TgxYYlYNbIYSx+8DGEL1
cNePo+5BAkmxMJtyG9hRrDdfqlIPsSXKrT8Hf4505Mzn/lsGc3pgPefhvkujak+UMJ0dRSLM7WKr
OodTtGVfsTpLaJyyDgdjdImLdJwQ59hmaL3aVIoPyjjcp0igTXA6Rb2juT0p2EOO8xPlz2rjsbMS
gEEP8dQhKAEdXm5kgYlgWNtN67U4Qn0lcL6v9CJoAJ8CDzBD8fH2cV1Jq6hISW6FDPdX+h5dFTsh
iWPrWU3JqxmWYIfzX74lVrIS/EgQeRm8GArxkrvcNnbV+H0eKq2nVh0eFnmSRZi1lc10XzqYaN6e
01osANIqLzHkNGkTXw6GuWpspv3MS04xpo+1Y9T527n1oW93Q6M/0TrBs6ynlICFJK/pw5Bgh3f7
J6wQVgA+oFpA/xANb4qMl79BQU2h73UNVqNmViOy+ci0otBQNv6jNed6sK8Dvf4k9MLInuxwEtJ5
uw/2lWi1n31r2o9FnG1puayEZpJaOjNk6mANlwEqbNwUeS7MgoE6Do9ZjEs0Q7XHLMinQ1Q3Itwh
XbOlErYyKiReiSFySatoDV2uRCgSF4tHpfL6srE+w0+u9B3+ZtMHLaoRNaZ/4T4kYVf8vP0F1oY1
UMSFhkW7mi1+OWzt1D24UaSn+9hREVeFrfOYFPRS9i5mIwfkm8FKcFNtHN/VYdHeA3ZMtY4r6XJY
XY200PJnbMFz0/1sVmLk5WD4MbD8OiiPapt3R2sMxo1hr10kCBbEQSn4SfuRu/9yXDXX6sQRCqj4
hLP1pGsN1u+97qY/Jmra72K31pNdCrf63E1Gbu20JKlSzx/iSoA0D/FzddCh9TSEtZFAhDZQ47GJ
+9duLpTg1+1PsxIMXh6LsgXNp1lmQpqZhEPpDqhK1bnA6NdI3Wh6tnRUMDIsErt6KyCsDUgYp+Mn
ERwUki4XBxxZSZEbGSvVLsHak0WnD3VaRvdZi/jAxkNiZQdwuChMyC3All/sgG50Gifkuvd8PzY/
N7X1sSjn7MnBuNcbq748RlWwlQGsXBpoypHpvVSj2fCXE5zoGRpJadO4KRQcWOK0sbHtVtNghwDc
8Llyh62y9EqMhQgMeVu+E+Tb/3JETIiNuW2zmsJVOCTwF+K5PYfOSD81iVzEyWZNCZ/swBiy+2Gu
DCXe5bUQ31+9k+BWo0ZNy1nm1Iu1jugG+FldVZ6WAfCd7FrfKYFNHAvxjDveHmttjRHAoR+N1ggp
3mITuSkVAI5z5YVx3b8LtHT6mKg9ags0c075XIYblbuVfQR1ESsGNI5IA5aSr7ZBbQMkCA/CVKve
oq2HK+eoxuGIlmQb/1mVPhkeSn5b5JeVjECqw0D0I5FG9Gtxe+qpFpuioVUVgYE5hAgxeJrDu/j2
aq4cSWQcKVfTS9DRDl2E50h1I9tNysZLk66A2G1M93Fjx/vQTarXLySdKJoG5FRyzMWE5mJqs17v
Ws/NzaraBQnIqqQInHeswC84PfYRhkFwuD2/ld3i4p4ITYp+HxJjy/nFRV9ksAY93Yryp37CUXY2
sGPOpkkcB38Tn7ayWxDmkAJV/7zfF+M5SYKAfsV4VteGf+VqBlK3BS1Qqvr0porV5G1eiC1a7tok
6TPw0JP5BDXzyyDQpXldozTdetVo2O2BKzaez6y2+6BGQ/CpzQTE49vr+hI+L96XtB2ggUEBhrdE
83IxUS0xo7SfeioGIkVuYLARWTgOVMCzeBf1WhF7VaPqH7XInpM7raeeewymqj0FvUrKaVSqryOU
VZjiR4ZAS/qcVByDOzdsNO0QDHWcvZ05lFKrQfefgyYP/hG2ZYvtGprsj30/O5/Twsmy/dToo32k
gZwGG7nj1afkOHCNA+oB8k3NWf75bw0/3m9jZ0Y1MwSH8jbmnvJGvVZ3aWnM59jsf7IEH2+v6vWQ
sOKpTUhRNQghSy2ScAaHiGqr6VVx4/QPczM08c7sea/uKBTU81FJyHXuO6A1W+nhVbiho0nDhfcr
1wjds0UIb1DkGaYpML0mRt7hEEhX+cjn228cSPn3XO4bqTRAXYIYLqUHFuG7cYARiAq7F0RFhmk3
Id69x9y5uEN9fdNv5upgMCl4J6ADJaXWXQqboJGR2x2S6EA0c/1tgpbEY13rz50S+oci67gMb3+/
lfFkvinNTHHVoEJ7uWWEjSu6iOQiqr7AhHsOzenN3MzDDIiePfze1XPUB24PurJp6JORbJIBALJb
PifqqlTdKahNbx7n8nMwQZ0u6T7Qg63QCULQ/6HUeKjfHnTlM5Lj0Aem/EBxfpnKFbj4dk0UW14T
VsrHPgA0do5zBdeZoNw0fFwJNrTFiDa8XkjpaDtfrmsjulTFfF33gAWn5a5pQ+Oxwg182JF2xG9V
pwqAFohA8D6vBKLSZhgrf2qF6bzDsCX7S1QZ2gNs00z3oKrMxs5Sm348iUgIdL30QDkbfdSiE+GH
430Xw1raiVYFtWj7bRHvVAXZuz2fLv5mFcn09fZaXleeaXGoOFnx7OeVTP3ocnpGaJKxYUHmlUGk
PgLWF8POHc1MInvruN4No9OZB9525UNn1ihT2pNZxztljOwWFxDdzs63f9F1eUn+IslFp5zFW3XZ
RVcbI6ypTxaeC9JsOPBRk+YY6cGsHBA+FLQ45plHSd4ARdhhxp7+MnjwoMgY4E63n2PVavY1xuj1
TgWFnu8sJLALNqhqqMcIIkCyj5o4fs4rNY12tW5NX6l3m/h7ow2fHAosRT5MwkZ7Kk0MvCgwQW7v
onlwI0T9TQ2ODUz5n7fnfL2jUc5AsBwCKZooFKEvP8KUVhCfprz0oN9Z+6kQ6bnOWgAO87DV27oO
ExCBaODwFqJ3f0UarWqYGUFeFp5w6u5r2BsWPCpLwwYHIb2dymtw47Su7jD6WjwSZIaAIsrl5LB8
w00dMKon2ng4cLEneyOtk4NTtJAq+xziTeWoYMxm8zCD2Djnk+/vQ7uI/onA+j8Xzu7Ni9P7z6Kc
6gh19cU//s+f5a/8fVv/+tU+fS//W/6v//5P/+fyH/k///U3e9/b7xf/cMjbqJ3edr/q6d0v7Jrb
/3WXl//l/+8f/tevl7/lw1T++vsfP4sub+XfFkRF/se//ujuH3//Q4qo/tu8Xv71//qzN98z/rcD
Mjl59H35P/z63rR//0M4f+OVwlX+AgehJkzwHn69/In2N0mJJGCpBDRqQRz6vKjb8O9/mO7f6HBT
puOZDE4WRZc//quBti//yP4b6bOsY0lAPBeN/cf/zvv5n7fsPxc7+FX865//K++y5wJ+fPP3PxZd
bSnMj+KGHN+EtohYwaImNItSQFOJNS/vVPFgz82XMrCak6LN5mM7T+59pGU56H7XPTn0v096DcJk
Z9tpVe7C2XY9s/C7+zwP4o+/LeHKL7s8IS8/THYu+GHc4DwXFj/M9mMlHlID1AcyXQ9522XIkTV4
OOVJ7e9NxXnda0sOSKkAwCU4YNAn+F9cHhBDHWokg1Lh2SW68yplq3swpu2n29OSgfz/JT+yHEHC
JEsSFCWAxhl82N9TSqPzab6UteNFeqc+jj5+PzsUZFS0GnTxMRci+Bh0lXimT7MJCZd35OXY9Na4
sZHVg6vKQ/1ybN/RK9hXI2phs5V8Ixyn980EeSToRwsNH/q6p6y1KPBbcbZTGidvSV86ccrI4d6k
dmP92eq5s3X1XUZduSLkD1x7gG8oHlDIuPxVdmkEru4HvuePunIE/GyfKw3k+i5X8mlXunP4DurJ
n1HVNQ/lROc3nLTwbFm9+jnJEzag5r5VuswPET8i+9qKm/KDLBfthSLIfYjO8fLx78y2M0u4vDcG
rnNsE1IQNTbq72PRjWd7SrTPRqYACLYgc5w0LW73bm2GJ3+0YDg0QbuBX10eC1aLvjgxg7MK92rJ
mLRmfC0wbwoPZuxwEOMw6w5lHToHu1SVLwicb7nCLOgNL98HFBZByJHUZmN5LoRdpXEUVtHBrYr0
OI+dLXZJUavv65oSbphHIR3NYfir4hNwfTTtmwns0aHAFONe8UPlozqMW8DZy4T35TexlQXoJkAa
kuB9uWfGpqGem1oRcHPLfou/CbVdVYB3Ao55zqO+2ds1b9/bR/fyfcSgUDs4tHjJoeqFQs/i6IqO
69P1o/iAc0NwcvSmP83mJpdvZRSgB7IB7vB+uCKu55ZSu1HiJ4cxQQ1oR4HJ2qednr27PZmrFZQP
d2loLutKaFnJP//taZtHhIkkJntPYGY+FSI07nJUrbpd0rX+ae6AEMVKZj3fHvUF+XhxmhiW+46p
AXOCyS2392/DtgbsNChJhgezQvHPSmgqfxnaGOI3NFXhMRu0JthPegp1cFDqqT74cDBIJJFiGPaO
o9SFp3A39jvNrdv39DLC8FTog713JlpN+8YUQ4ga2VS+q21MBnc2JtLv4tgMHtlK+p/xEGtvK1Nv
zEPZ0jneVZPfPKKTro37uDOnFP8I1X8KeaLiU0M4ODVqLIo3EkBo7vo+HA8tWJ9jpYh+xJEJtUwA
P01HsTzU2k9hOVpvVCUb8iMCosU9+yQOdqPtYsdFFqtX+yRKimGHOHL6vnHwTQGNWgXCy4eu/L/U
ndeS3MaShp8IJ+DNLUy76R7DseQNgjMcAoWCBwru6fdr7W7EitKKcfZuLyVR7Bl0ISszfzcdS3PC
QWSZ6uzQuk3p7y1jdQTB5lP5bXScLU0Cay1flsAUKTJEjVWgUeQGkbfQkarI0mbvXTMLYCWt0ovQ
VR1Z4EH6OIu0eyntwotE1ddD/M/f6d+dJMrR1T6QboXi9OevtByKzUxd00H6XmnYrpfp/jozJm6n
qtjayuk2L/3fmWb85dK4niOCVGii+bvQZ/z5Q+c0zZSVtWinrd5NNrMKiOJq29jUQFT+7d+PnuC6
WsOCmY3zL0d2GDJJ6xTwUbwVN6RU67s0R8zbWq194pyvO9fVfheQ9TcPFUEGWxJCMq5BY78+1Cyb
QLWlGxtNMF6Df+/S3Ctj20h7oBP6E3fs/z2Dl2t9o8hT3/9wf4ap+UtRxas717LV5hcVwt6xo3IR
s/n1zuoy7/DPz/QvtxjO3SAWrGRh4WBa+Ev1GQq7agziW+LBXaqYW6s/6rUQSaEH28WoquU3n/fH
Ifyl7uCLeCVKXKnhOMv8+bxgHdE1SuZeXLkjDU7lBz8JFirfRb6JJyUr8832azXvsa83thggY/sC
y1O+OkFO/dUluqRoI0B4785yYoYqev2+y4w2j22Cr49DDdPkN+/V3xzxK1yKNxOuF1zA14vif5TK
dAjaGeM976pWD85KiSoCadAjtx2W/8NH0ZQilcdL7CqM+fNHTdM0QPXIAB3zqg5nXxPHQtP8qKQ0
/+ab+JuDjcLu+trixcsF8Etbv+bm4BcT+OawOelZbekQbrSIbegPwg3hzhQ3uAJNv/nUv3mWgA6w
HsjTu4pEfnmWTRCIhXA7L1aw1xOZk8DWm8Maquy3KpG/Hm3GCOtqIIgwAjPDX5YI+MKjdx0mN65x
gogLOyUkcFP93saCDoH0+Dt7reuP/ueTjQIaFQACLkhmCA7+/N2luSWrwK3cuHGJ0R6gq54Drtnf
nJC/+63w0rlaV1DiMZ/886d0YtRwGxkcJJprgI+yUHurytUti2Rc+GXn/+bz+Cv/+ntRHgBsrt8X
EtZfzmQpCbUtzVqPR3fSINuKpR4jVO7kJBjjEtRh3Vh5itlL3p6GpduyUM2ju4W4N61T6Ptt8cVL
/aCHc+fqZby4bvXUiKmoEeJaqYzmki1aMyz0ElM3WodgG7cnWndA95Rw6Q9B1sU+F9b8c6hEc5dB
oTJ3nUe0JuB9PqtdM3PBhjD6sizxZCdul63qvy0Fa1oojDYjedsHWVg7Q/m1K5bFDW09IyGl0Hv1
id5U9CH2fSy/Zsuc31OS2/IoSBtvZK4uOtxkPP3D7lu4l3z11fOgVPcs+bZ/ynxIb1NzYRUGCpLK
0O9HvQsFLmtVJDsPjZU/GDawgb40705jj+kp8HA75CGm672jCbIDbLcs090gxSpDogL7W0jVSwm2
ojwDa8sNFZE2Cu/GUrKRrCKz5dMcO4+hP3Or7247dlWyIK95YmKYXksJcBDJcjaysyqtJQuDdV3e
06l3YZW1vt2EnbtJO5zmenzNJ68mjXyzGOYWot7KnRTdsEVGvm5yT1a7Q/+0WDio8kNRkBZiFz62
ddC+tDIoCuwOU34QSH48QtWvrr3DLox/Q1/ofFR9mv90zau8Z5UiU7seAOxLuZZpG5nd3N71rta+
0L+NY6ilwtnAqrbaD4eqMzdEXNqQhRiVYH4uGrNYosw2AHYLKMkaHB2c4kPXwnzwXG5Lqo7K9cfn
sqkg2uXKrSdoyWt9GsEailBufvCFdX8X7LvFnW8wl6/xkDBs0o5aghF5rGIYRCiKOsUSr1tIeXDW
uYFgVsk6XDMN60K+W/6g1xpii5B/qlvFwk5FAU5WT4VOSDDeLtL3L7NfNUfNqfMfZmMGcl80FsGr
4+wSAF909RHXoLqLJkvPHiZ3M5/4IL2MFhjOLzNBCV8416IJ07ydPjsiZNReNoTNhGbFJRc6ftrd
ub3wyuSf+4BrMfyleLHcAbJgA4pdyq/FUixEmgEYmvE1BGwP27CJuYfNi3K1OaH3qEJLnzHfTmey
tEv7+M+f/tfRlo6O1Tbab2zNmW9/QTBr0+jI6WlMTNOvWblGtXUx6bxb7K8GYc+j0+6U3WZ0KVod
t0Mf3IFXYmzMFx77jprPraGtv2k3/3pV8TpjtXBtVWjHfvXsGbXKn7XKcOPOZ8SwbUPea34XhHAt
y4ff/P5/c3fQe11/eaRJkCyv//1/tBiBbCwFXGzF7CDn49LgFLSSGnhGMWffrO4yfM8dD7cpFKKh
0QstYQppIgzpUl7nFG6pWilUvl3v/vkH++uxuLoV/TEDw5/6iw2vKF2EPkXtxTq01rOu5mAOLYKN
d43fUh5lzSwmUiMSUI0jJAHzb47lL5zBayuM8BvyNL4EMNfYPv75wRAipRMnhWlDBU32thWUfraC
7bFWI5ue1FW7zeKWcTXp3XtkYhzLTQ1VmOpi+IYjV/X2z88DUu+vLwr7Y/BELFiQqYHw/dIwG/2y
aNZkZfQSkzrZeYnrl3SZEsPOSlsR6cuKsUXvKXVLFiLTidlykMBodOuUcZp/TCsr1CiAY3FcpKFz
ussc5ai1QeZJOrwqxyh10FkcmaCpejU2pKesxds/7o2ubIkqspwXqXT9YLpyNrmJMdINKyDpg1nk
WQu5uymbUBUGFyrpXJjnz6vjvuZOVtNAr6sxxI40rZTXSonb0jSxWpjwWkaP7EtogWzR3A+8jyk3
Y9Vhp2PheOZi097Pz/ApLDMctFYTUWvP2RELd/FmYTsL+DVnzRD3V/Utf1gM1UeX4Y+TVKvS/VO5
LiU3nNB8Y1giD2/7xt5ZwjPvHKsdnl1w2XF3pdrdKSow4rXRxRjWLrCijsXi9k+Dx2YhUSRaGocZ
Wt8Wj45+qZrere9hlZLLvMBoJ5Qg18uXTpGni/zUd/Elqtl/5e0w1HGn4agQkjqDjcWyrpUTWaob
7xcSPX4UjV+TlebbZfVZTas+PomN8/m8BbljHrq1yaswW/tCJ+Kh9dSJK3w4btBW8MJp3YnQy4I4
Bjitm4zXcmnsYzGPXb9fcywJd8T/9saDKX2103LbggPb+3oaLsLvReSotmujphzyO9wlAjdsQYae
9GwBKnZz8Ae+zcyFyaZ6beTHb+HQmnqqm7ve0oePPE3nB67s7MPjEAHLSeG80/66sDqCejXDxtba
N+jrXJl1rg9fGS8Vu6yiTyEXNaJLj/46izF0hxkSiV0h2XOCUUAekQjuk5lo2adhcK+XwLKW+3Ft
/CGZ68p7aoiya+OhL5ddKwQ8QjzFlAr1gZAm9KKL0ncbJlyIswbZwnG1J+8OBy7fjKRz5dr26ZjP
YW2Owwv9w6CHWhFkftj0osKqhrfP2PWlqJ5Hq9Eq3BRnh0ZPm9rPmajM/NACj81RVRuminAHhzhf
4hPV77syd87F1uOCDMMFt9mgvn6Ot2pIPRY7V6HTrOZKUR/cfZuOJAKP2zypmEO4tOcF9/rn3MAS
b8fCXHt3sVr2whpLLy/ut8GRB6iF+VvmLPMBrzo/S0QaLFhrEtjwttWr+1WNatXCUaWuHZkSbCFe
h54GcVwEOWDMr1oXrau+Qr1a6+XbrLFXjK2lXN42bTO7KCPyjL2Rbjf7rl+uPU7mv2kNKHOosOmu
Y2iknaJtHfRnRSDqEBH50Z2WzS4+HW/QHrJBn9jZl2J6N9y816MZz5CvEHvwUQWqFtf+UnuoRmu2
QsHW5pFXnVyy2Z3Kr7Lw3bfJDNSTYxTy5zy50wWibmECRbTrElb2sD2bQZu9l6PnaaHS8XyOCjna
JGP0OSZrvGeqStZ6bsqk7Ayfq6JdujVixEaY57vLgnlUunoOXKWlDMIr7pSYdiZlbKalIXgtS+Ou
pL3G1kV0TbWvGQC+TVUuPWDobj3509zyWjhZYR41rZvqRI21BJjyhf8xLE42Q2Ef5XLjIRWddhsz
5n26dPPbgjmwHZpu7T+TkuicUCsYVmySQVlws2/ZxZjSwoIL7BEq2JWzX8btPJh2ZBD21J2GerWc
AxcLUrOZNN36mJUYkxxb5XVaIqdK3FZ1381RPzILRpZf+kbSu9lWxbXhpg9t2zQvRp7rbigCW2yJ
aU7DD0vTqGd+BlFiokpmbPhr/K6QqSoVdX1RAEotUn+ZRy1A5sFb2aMsZ98ZCdPOXyC4WCVXSl8H
8Hfadd8IveniWZegWZnfSHkHdbJGdxLgWEoCa5D9tNZOuoe5Udor33TfARNYVcsjmGm4nQxlb5RP
hpDhhAHDm2JaCNsuK2RS+AVLgrJClEmujnKfp7TmzspUU/4QxqbXrD89+TriSPzQ6eAOsaHq+kxy
4GZFbUr6Rjgoe0HThh+UiHV71PpktupqCnu/Wd4zDH2m0KSDfkuNbnvvcy2dDnlTc4siT5A1fiGD
Oi921wA5eQ6r27HRVi9JgR1m6K4i9Mdrn6YaZbyRMN/2h7y23CzWzWpKce0Rsx3hh5uyEK7AEqI/
WoR/C1W/iI++GZqf458h9D9D8f//sHc65P8de4+2z4/8F+yd/+E/sXfD/xfW+PBMUcmiWP0jTOw/
sXfD/Be7IAB2ihl2z9bVsve/sXfjX4A7wLNXkbmD1zXN339h77b/rz9UqZDW0GywKrX+Heydleev
jS6sYqhTJC7T5XKt/GUbRpSHhoyujkTf+I9NXdwRWhMcIFo/Q6Uajt0adOFasMzv6a+iXnnfO2k1
obb2rz3+mXTAljyWWlDEvf+u2/JBANRlC3uA1h7OU9tAwx7ty9Y49S3S/RuvKtBqLdBLiOG59VSu
hw7Mu43myJ6sNsyG5abshwMKSSfcgqTAEjsMGgpxc9HQsKP7vQRO9c2t9I9mTg/22P8ctODiDdZJ
b70vuTntlJ3k5UsefDbLzRS8jJt+cFLs7E91Ic4GBbCzbiEbrmFnI3MC400xrGhrOlnnI2jf+emi
KbvoLjNwir9/Jar7MVh4jyCrUJIEWMZUH1e5JLQ1IMc3gwPeZ69RsT1u5cVkKzDKFN6o9lFI/Xlz
t+McbBhVtOHSVQcteJpZkYBY3BX91428p5aXueVS3CgGWX7CefyC+U/vir3nviMUXNUL3BlwppDE
AIb2y2LdmuOp02E7+XUTDs6nlmlPY0dS2qqlsaENT332HXIVdkpRVj6ikI9KszgY3bJbmXZB2u7n
fEsQkeEkqV9yuz1semZjzWM7l2Yo9gR/fxT9sq+mvgqnxYmJHj97+nyXr30IAnyYhHiX/W6R35tW
Yjmjw4OlEak1TAnMvcjah7U2DsGkURfv7LFoo2yuxiPAZvGQ8bE5naq0TtZ035svBaskVg9RO9+X
BB0UbVhP044Gug7LPMiPaILOkzRon7QsctL+C2srhIX3ae0kuQehru/vM3ciCwxqI0a2+8FiRGsL
/klbq69LkzWh564PWePfWJNehp7ww9rfEOFg4AAlbNfO+pfB4eluUr7R7o2RyaRpb8ZPQ/+0jdGL
Kc+XtXjRhwoCcRkNXhX102vLMH0cWwJhHQkuT8vXrebzkC4hweB4VZnQvD0WKsdgnEKE8jfC7opo
Gpo7d71YrvpZeMstaqy4hj3pj80+VSJ05Neq7eMJdffgVzdCDbDwbtb8kRs27kgOUc73VZXPfRYc
sgJ3LoAuR5/uh6IlfMM/YxsaQe9N3EFELGRyY9vZRvmKBcdjKuojt34Iexkgs78diyqxhfMweC1i
mPJY2tphtubL2ugfQel8hevAOXgLtgPTT5yOW4h7+dFuXsamv5nqmPTRE4Q7HATNm8lc9HBB8FHp
9v3qTgdfpg/pVP3MM4evZVxFRIKGwflWXGbOrdqm8btn9h9B35xINObbGHd06j0bsSZcNPuKanYn
fy2IdE1fA5/XQ3Osn0OgfxpXtZDwpyApDQpEKhKWljemViZohuIiq+7hbST64j8sSut2lbO1KO/0
emfMy6NXZF8DB9VX1knvTluZ7bTNP+aNvUVrho3t6mvZbsnLO6DTJjam/nnlReoXqoJeHnRWZHX9
dWsT4ThvUt7LWRy6FCShsx7F+GGkK1ke1Ra7ZHosbf5u+N1t7hGDTa/Nmm4ToSy9JhIasJ2e2ttd
iV3VF4rojDfLejZq3mkoFW7oN+TseOYNaavdY5NrZ4HQgME0sPfd+qxqGW22OQEEeTQNFSqvxn6U
0CO8DSzLxpAq9Mu+g843oHUuQ3Sr5kM11HfF4mZHv2SJTIjKdkh7j3xSvBx2G6m9J0/NBW2k+EYQ
601DgItq0jt/arRQk2eUy+uTU+mvfbneA+BjMuHcGvWAy9KN0rItbifxOebaF2ZEm2bP/eyRO0YL
3TW78iI/BKvJbFX6xam3icOpHPyrlKN9tZCHl3zhvoxWx1ThsKoRXmfR7dwOW/OV18jW0nM6b/2t
6Dr68QktbGuXZ89Ju0M6rrNPFa3H27GzxUVUJK3JQCW+sNxQt/CMN/2mCfXWevZwxToWqe4efdrV
R613cEDrl5yKrV9SaIdvo6oHYNVFvNBIzTuHJf8DB6OAiZeJs1eJ5SZD8RVng90c3HJootpvu6TM
tA6T3nyLIVOm3IOFjDpju3h9sOs2BrRV47VT+T6ztIh69uHoM5Z3RQ8SJHT5mLHnTHpm5CTL2+Zo
bG0Zms2PdsweDU07WB2Wg6v5ZRCNdU7tMYshGpOaR6m67z3yzdwpcOvb3rLHnZWP03uusR/YSns1
jlfH+PDK6aHQmvWtN/uIHnENvRusTSWr+6Q5S3tcCo/CyMAdLfTK1wsvM7/Zta7HuW/GwWxVJ9mO
C6lMeJCJlpmoS8N1kfI4erWduIqGP1/l13HJ9V2O4xQJQPlrmZXhqlvnbGnV0V69Ryxh64vtFfJj
ZIUcttpcnIg9ZQKuSB0ErGjj1WBOtjv6fiVKYz93jbvjudMIuOg1iqIL7czgwLpdudOa4d6xtSlx
SGaO7FYbE6etULN2178Nnhvhe311V9fmd8sol73TMqwNeX6oOv8J9OPOQXkAi9npzkqnNfBeYM4F
+y1bragvli3SmvXdLFpFdcCFwnfmNNIHfz1Id7MPylBdpHWXddnrG33S9jMbhRGzIdcjnLBft7r+
MbnZg4R4kuR+RQkwy4uxFs+WGI5Dtl7yynjY8By1MDYZHfVk9lVs2Fwl6faxePJbg0ZIaO2+57EL
Ue4dy9+7eNeKBb3SGWQHlP7aJTkn7ND2geyjnAmmIDqtqdJoHvLTVvmC9YLaky/CDdVdGkeegqW6
ywJF4NBdNziHutZum7bdk6GQaJMUYUqrNthGopG1EtpGe8uzp3V41MjqOLVl7X1tCAO72aYty6Ig
5/zn+sT8qmkqGrCq3sLKu+ptqz5g+Nft9Hh16N3LzFxIdsZ6dcwbzQrH2a5FMnabXsXwq8vE3oa2
C6E3OYfMAyrSRCMKRmwjOOEK4N2wpnTfpUbLmOPafwPGI6M8G3Uyo7f8ATIrVyLsl3I3TBBCtC3V
925WBjuzIphmmkYnsQbTiIaNC6kOuu1mym3ti5EHxV7Nm3NQuTTOU98U3xjeui8NI08CeEt7hHdc
+mgz38/M7qkX+nph2VHdLdMdrEt57FpHPxTl0r32Npwze7ZcGeqTmKIVHcih1dv1qdhW49IHjjoN
9uj8rAxMfppxHh9IT/3uzDWXadkV460/Qh9asoZGpmKgvC3YAmALW4sn9tH60eJXD6dc9x6g7WIA
PmXOkWT19rAEHVOtNvXRlpojlY90S3denGg2EGD2wuTW8PBN31E/LOvAEvOwlG52mgLxZg7DYgNv
6s6rgS1ntE0GNhWeKu4Dd2HNwCrIUtRoLw+L1k+f3UkFR1urN75UBY+zT+lP2H9EBlG9N7VEXbMV
gfVqFVX6VllDebKseUb6Vm30iJApv28sN0KtM7JrcRrUfvYqdVlw1Hpji+WTBeqA5ZlzxUqrLlvS
spA+HZZJY5TNx2+OO+oUREuLPU3ZF7NBbBE4e4fNZphlIu5df9f1Zqx07dRlUx05Yqn2PEktRHBx
gdt16/fLi01WGnEttybrS47StCw3NOykDk81oNeqbaGS6TfLnneoAHQWEfUZReQ5yLkBV7886qp5
8ufq2Sq3XYGEo7UXylPzxL16sgY/0etpjIm1KxMWN181ZRhs7q+Zzl6bdHpDhFgx3CMwQfSv6gid
LVFK1EsiXNJLaTaX1siPAViItjWsgfCkCdzspZGIbKr0boALRuenD0c864ia8mUQShM16qgVWVRl
9us2E8miJpOHTx6kNP33YHEJk3aAnNxViBMZ3u2TaXa4L7NKe9pKoSIcqoLQnRn67MIwd01h9HFb
9M9buQVfpJTQY7PNJ3bFPVWwsJXwsl2awkbsesUGTnLwcXVNQ8hCbbK02inz7J3ZBl9W41sj2ECT
KshyeJ+yOeFGSTxYdkFuR7OtJW02nlH8hW5BQxmYbai0Zb+g2PAN52e9iqQLpt2o+SeCQoBoiktn
vLIc7n4ExvRDDU4RsnCr47zU+10JxhcZjq7NvGWi5zfmATAMzPJG37DSXKaGFYknVUzCDDcIsAVk
7+yER/ttpg1Qy3GfbfPZCAUeE3sUQCNb3Xzfan3sDDYEADZCoP71gJPPVIEWlzD/dtwW3kVOjtxv
ZiYOjrCsV72nRAy5CyRtyMHd2ZXu3JYsqBIMlrq73BJTgn2mAPTJ/JtB4XnL/GZWOzMri12j46JH
oEh+0kRZPy8a+Qr4DuT3pVkW0Zhb3qtVqnXv6n2/H8Fk0AhvS/Da+dl277LMfC5gWj56jjIPujON
O8UWWkR+GTivpgMtJJ+64lLWWvBYlxrerE1pg3lgsMNcM3dHQxfV64ze4ikr6+r74pXj+0S/cRo3
pZ10+IfDTnXG+BxMnrpTsi5OWu6X31xUtmVECsi0R0rEdtYJquA2mN3xbXTM9FH2RfbFUIKLaWLx
uYVmKqonZa3WN/Q9uYyv+dNg8GaXxlbQLgdVyDQyzdp7cvrO3Pm1XG6l0+o3myGYxTwOqutVxiPh
OFc6YK9dajtbjxW2zbcpGIEJ96Cl9BelNcLu2Dr3zCWw3Wy2zfjmO339SsJ9yqFZ12jSe/sRt6r8
bQk8iI1Wvg6vKnBGcwez03xhhbAc+6ywE9jQTaI5BaA39KUlE/0YBmNvflkMbZMMtMqJzXqVPJqJ
i9ofgoitbf5CWKCddG6d3QfmlP9UEEyMcMhsicKp2RRHy8shxDrdFJmpaew25TEielq73sgg444I
pA8BZQJVaeqk7gYrKeb6nHNqRbAcjaWIrGEDxwYAkwtrCXskI0nr77l3h3Ce6BZSJw0LZT/qVc4c
I9O4TJlojEVjk9tpeWjVm/EDO1E3tPo0ZgEkIvbG1eeqxHg7lcVRpNWU1EzqiXKMMEs1P5GBfGtQ
IO5NL9/NgZ0UOFCEnhQPhTMEYe7PtGHya90sDjO6+dZX1W17Jb8oTc+eMGoBwyDrKEQYpOgjYN+2
VzPmEnptlf/c2JYg7wwnpb+qPD0Gqkxm21ChOUwsVM0NYmSaxmNpnZa6A3+bN/6/cj6jqdpN0uvD
gCnMajHHXdno+NOD70mXfzlPB2wnApygH9ztuYCdsZasHdgo+baMG5U/6WJkS2A1TUzHetS95uD0
vQH5x8iY+oz2Yrafo3m3ketCcgdknaJiyibjBtM8B3BObyJtZqXhdW3o+nEQ3IhuZ5ldyTsEGDXo
2Wdh1Lui8j7bRZTPdaVdhmXuE6+DmhxUqX0wzIGumzS8UBbtHZMVoQbyh2aBmFkqRTk7jDuZLd/R
o99T5Kj5I3YaVvtjBTDQ27dUwx7SZW9SpNMcwWPKQoSaDGnF5FMQpLN3N9zXZjbYXFTaC0BLAj2F
wTRA/tdv6kaXrrG7cp+H1A2S3s+wYZT4zUIF60h+5rvrQTH9s1XusqL42rnGXYZcTsuDORaKOzTT
5BqxjPYJH2rsPbeQD8GilkmPKHaX52xTurW1kqqpugPMFC2qzGZ4IHIXvGLwKS1V2BrDEyyRc6p8
ukzZvPRZFwet/53YelAE7NP3hi4vkzwEyntU4HIEOkHv7FGZIdvOi+CSpboVqWqUh64AHG1TiNkD
WQDxEKzvaamfIdy7t9TsOcnq4caGqgMRoQmSOsDDh6VvVDr5WWchlLiZXXzPtoJD6HbN69YsP415
dHbbdRDV+7JIQORuQYtOQRZA8Ci+l4BiZztz8SDWajZohnGnaje4LLO13Mmh9/ZzA6M4X29Ii0qU
UCa3kvNTd+HFlF5wcTkHKKEeA9wJX6x5I/ahZJULlE6KZ1vO4TKh3NTzFgShXJyzxurpEenhFGUd
4p4RpUQvt70rsgdsnnjNJ/NlZfYG4w9uLTPjeZE7rLOaGSSDQI1KDwVqkz1D2yj3Qa3cG9dEQz/W
+XHYmp0PSybp8+UeC2jnqWLPKHwUNVm1bUj9cm/fNJ23M5u12MOtKEP6ev9By+VHN2f32Emf+Ele
uBMvVwpU5fnfg7JmwYXWk2GGuzHNxNERIIsG9MmlJVEJS677Lg3YMzow3cjW2IOjwU2uxy5Zbf8m
oAPq6mX9xmVl0OuLZGIldFbSYI1q6gVY0drfT5gp3tEaXIxxuHGv78U0EzPpz8UDsRXeCcPRT2PK
ZQJx6cN1BHkZRuY/LuXGay+bB/ZoFMl+Ubus7JsH2IiS3qNRJSn2kw/HbTNPrdM657UMsrsGefZh
MAKxE7NiN7PWTdRhyMvFdV+6kMRE677AetvPK5Re02vbey6ePTrV4GCADd+NDrhtTQ32nOLOcKtH
3wEjn6wfU7v9cSvxjaRrF3NEZVTS2mDJ2T073iIPmU1FXcedDhqFVRvO4N2L5X4TNrvobNGtu1wd
s7SJPfNhysEw9e8a+7hHv3GuA4/fnTAA6EMmMfsRHFnufZLRnup0aMLNX9RdUVtaYjTy2MP7uDi5
wkuq8L8qv6NRFP0LaZr4XtUUXqAxGDUzrjQY8kQYl+b8pkDQhb5IEmj5j8rM5U3ekpWl302ms5wK
rSHTSTJ0eVNiThob0y7R3caGTssLUbhWQMu7ljQqbGeRHmA2ddQN7TITLTOBWbT+EpnimSbYjKYe
bkOvFYnjjElBQuvG/vUVpv9wyYfcCe3KQ8zRKQLSUNn01FxZQAxJbXwLTaZ/qzr0I0uS1gWxeJPd
WIcQvJ2buhlwIRbKPtR2gJc+S+nnZhyGC9elg0XLyj1YtD9zPLCWRnZQzPQcqGQrdq6pMFooc805
gV+CSTievhvG6sPMvBvZ1WdWdtaRYI+3fs30m0m5/UnK+VhVWXtALe6FKt0mLMVbvJyMbQtnNRif
vl6O+9lU5/L62AHtM+bq7jSJckyMdU0m0+JZ9u+BkRagOin4ZO3M59nnkIvUOwHU9LvKJ3Le6s3s
VBnDB4HAw1ORup957cRTZp8Uq+Q5r7XdpHJupCyYI1UgJQ3rkUTKRVbDe+c73wmTCHAimqwnbE6f
OAb3qvoP6s6juXFkXdO/KG/Amy0J0IkS5UpSaYMoI8F7j19/H9S5E1OkOGTUzGoWp6M76nQnM5Hm
M68xQqyb/Q+iH2Vf2M1O7Q39ZtDFjd9F6VLyKQXbQDRcKC8+IQeWMQm+W3KkLYJW9Fu/QPhPmUgo
8TK6xSDqnqzhYPj+q2hHShBautYnP1pjH75L/TBbVCWxQJIGeyXqd1pq9EuhgOS1CG1BdZHaDpHK
VaW7aRrt4rq3F2p0G7Q72O1m/JzFt3RVD6St4NWQihlNg7ffSFZmCTI4T5eZKcxFWYHnS8mGqSGu
YFrealJw6DT5oRXUNwMYz001CYIb+wA7e1hM/TCs7ORDWAucpvtFLuWCdnYaL/Ow3qhScz800ZPe
oE8G4u8gV+Wu6jGe1ZTxrsWMpiil354RctOHIRBGnJSWEf+Hg9n6/SI2mnQJOoZzhlNaYr5LlfRJ
qL0xhTUDkYHljNaTXUZ70qpD47W/My1U91at2cBP0wLavd4fRuHfAHONF4U5vTa+DmsI5nia3aUi
ebD9BoUUrq3J3gl1nDVFI2ey67Ux2Lverm2URCglyH2Gv8T40FnSAYbvvpe+leAxkAJcIm+3TuPa
cvTEd9OqfuKzLgiU0qXXESTVnn0/zk3HAupjJ3Pi0io+aPl0046QZfmavk+BLJt4NUwP/GkAmgFi
5gJJPgrCSb710V9DLT9bNHQhzQpXOP/emIv0+Hihr2K40hgduhzHPkvl8LdRPh2gHZsgo3PPiVtT
31JjeYN/+JB3zGUYbJB4dKX8dTkJIMmDWKe6/V3lP9myp3sE1kTT/u6AmJml5FT6KjHubDtdIYi5
gud5W3rlEm2CVULWWLSce/l7osABS42ffeC9YzXkGkXvThlACfl5rG6NTNxqQ7tDz2RpSWLTgigK
Q+8m96ySpziKCAHDZYrWrFtRe3uCvtVgTqpYTlCWlOMM8OmJND3Z9HifS5AiT4U5RktgxvKzmvdR
QBPR97oFBaz8hmR5p2VWTKrmpUAcyO+g5fQO2kYPEfkHFWutdpQSRLI8ia2PLhyUWevDzrgaZdq3
QJumxElydBOibkR+tawA6afyUtEQGiwiCyELkqCizZJtmUaO3bUHwNREVNJoEwcmNbmPeIjbaicS
/6GKsCW2tEMgkhjPtXQtYqlZaHZzoyhWsLM1gSKy5b/i6nAYK7R+/Ar4SjKYKK7q5sKnsLSM6qRj
fYablJritygvPyWJEusIRh9wNQOI3n4yuQHBMzcUvbJEW8P0K26E0mwiLXHybnpExQhAdJo+dLUW
PQRNQCfNRllyUYQEU4ot9kVQr9K4OUylAk8YgYxwAjj2qwG/LOmPWe5tMIZY6kDOicvpCSeYXdXK
WhuzR6sqUPywyed+oy6yIqzfNFbMzcLVtQ2jaAU2Zo1h6iqk/IaLF31uY2UD2snlapEVEBYBf8nd
0sxvGjQkAu3ZiOuDynXuB+VdqAhnaMjA1L6Yv5r2HWR47QKr0pZNGysvojF8kP4+uUwPvQ26Ucvs
ENJahcZz4I/LuHrRknEFSvMu0PyVX22jzkmGvW4Ga83/ZZOGt1gx4IpNQge2slIWevIJv5/XdmBW
tgtg/s1ohpXa/Aq0laQWb4DxfnijuJf6GWagOn4XLCfsCIo4datmn8TKUgp/ZMiRFqSbEddw2awi
o3abiKeOokxifE/ThOuiC1Fjs2ElhjvAMU5hwrko9dB7LiBe0cenkhdrsrk02kTaThap9sIrDOkx
Skz/qfLr8h4oDgNPZbetK2GvQXXg3aFW4U8JZ7x11rKjRcs9tKzqXnbp1cNLKCkt0IcMJesGRVtt
RhMw1TEYb4uirXeemvXrptMLpH4y7SULFZK3oeaqj0CoOnalQbMNioMWZfJ33eQE68XYUMhN/M9a
M/2tFHNFR5qUv7ZyAzq6l2CAVpFVPA6JZyynJDokvmwt4jCaydiaNe4GE/J8pNT30Dbj54GgHnp0
4iADSWNPfyttb2Om+VNUiW9mAxiI0up3CCdukUt0wRIu0VxpH2o0hnisXuic5+t8hD/h9Zm3SEkT
slAs8fyCpcB23iHNUzqxl/xSIuOe5t2L0mlbJQg+oUeQYhRADKuEMiGZfGs8Npa1w3GoXReDfrCR
AqA3qR6kkNNSA8+CSc5Z8t645UOE2VpqxLgAk790Om1BUPjDopQ4LT0YSLoampL3yBY0D2MPu8XK
0/uqbzaTrd75iXYodfNdKPqj2otdpDb7CYRkpAPkR8Uh5lNOYoOp5H2SGyZxof+Eot4uVZs3jdcV
UaiJFxxZnE2RiBX1UuRwtOCpHNT7VAocS1ClzlV12Q/0H1vaNnJ863k5Umtm+1OPPyu5FUuJ4H5J
lgqWhJKvGg/1gkz0swFjyXLytPng10y5AKDG34wDwWmCkU8ggjtNbR+sBrC3N3lrdYjfWzuOFoVf
fLRe8FOVcsJrI9zBAM7WaiY2nq83iz6AfC7ktaqVK3Pyd7ZBG8jTczrbmAF49guB4Z0qi4gIIbwf
JJt4c7zD32UxevqwCNN0H6k8p0grcfoqnxrBfCfLqQPYHoVQLKIysLKbHKuXBRTxNyz01lbQ7bAM
mxuM3qLIbEfKi2Rd6KQsXvM+Fukhmq1LUcJ8kgJDLMsSdG/nPbbqtJQS5T3Txq3WtIcmi1Y+tQoo
IJ+KJqSVr9jPISbMfV1S7DVngr3kaC0GaBmegOaYjasmHVR3ihR7GcDyXCDXcTcQKTapet+l9daI
0mpJMvkDWqG1kAzxLiN5SplR/oxkaGRZZO3oggPctNr7YJAPwFnvkFo7iN5DBbl5U0R9yLpqJczx
0bR/2u0KyvQd7cNiaTaxi9RNSAJjO3i0LhtyH1QgN4gVfOi0R2Wg8TJnUkLLV4EvLuTbhIa1VlNi
wS0OcvsSNPjj2D5Z5hbw/Aa2ycOQPimxcJrGmPEAuk/bTK9Ar1ekbV689e3hpkSCwg16RV8MiDYt
oiycVVMSt5S9Q4SsDH0/qlbTlNNWIrOlokxwKzU1UOXSXEemXS2BQN4YdhIsJSTlln5q/BZTugcG
8qS3oSsmOV3kbacuJKp1Ta3SoInGVTBQN+9405ay37wlxYgQtvbbr5odYhGPtNowEbNuqXHsSFfH
hTrS5yS/XORGlS/9LkW6BYtKM8vXyDOsW7u26A1VshM1KHwAZabADsKZLUdHkjAsWZR5t28t6bcW
tQvw69/KIv3pmenNaHcfbVL+FsJbS63nOwawgqXSVr8aK3oQukYtqq0eLZ1ouzO2IRJdhuLv7aim
LQXlqI3o8H1K0DZczfyoY+tbNcR3sPbmileq3FVJuW+a5hD0k7RMEd8rOjtd2jn3aDvlN3lACTIf
4KcVUfJGkLuVyupH0gZvfe2pazLHm6GXX8au/Mxo7C4UCniUv8Uz9p8LmQLUeho/Jr1G6SDnlvQV
a9laxg/Kx6gFhFrronVxz1u8U6zxHvlxqFbaekZpmIm8osmPv0oagBJv42lh8UX1UdlHWXqgZGcu
gzjIF+jp7rE7a/gnkS8DefwMW/pYFZFq0+OSk0h0apO6cHzh76u6gOFLxWxRK81IawOar9lSwctH
sbXKTloYIGXYysMuRLFl2WlUbgGoyKvCsA9oCUp7Lw6CJWsER9BIlrkifqIHCzIqeG6FuZbDjv9i
FwWuGlvBTRiMLF9Bl8xX1Jz9KN9kNB6WFayJZVMV1Ls5qzwPkBLA+Kwro9OWnhJ+6pH9NCJf4ySR
Qt0uXdt+997gXWdp+wzZYq5sFjqIQsfsqvesGvYaeUKwKrTRW2gFEA1DfwHe79A01aly4BU5diJc
jFnwQ1TRNx2A/E2GtoETK4n+UxXSp5EhfBbIP/qePCstiu9KGO1DGB10I/y5K/WzqZXvOTBInU5q
hFKX4CyAKiq54d4mG9hEnxBEqUq6B4UNsCHcYpV7z+e6ETaYNFpK91GiOYXEblLoSSRgICAKLsbg
0Na3dnA3NC+hGWlOYxjbSCl2/lRtyrJ7tJKk2EoFR0uXvWe9MQBLtIBiRhlYo93vDHV406MSNQis
WBw6uk9TMSIVkd7IQ3cHsfIZ4tkaPd2VGVQrjYrYok8NsW4EUY6vfvfyh0oAeitsFB9VWN9lSz8r
DR5LatOU5BZaYD/IIBsbf3j1jeS9nAJ13fTRUy3iXx3IQ8/8UAkbapq+va7S/9B3SrMW/bqIt6Ne
gF6gCxsnt/OxiPJVEkxLNJxaHBLs9jGkHtC7seaMFXmtRJOjiBbwUlbqCOZwpGbUpKGyy/RW2mHr
vg9MoGGW5H4L7KV80OeOe5pRcn4oAyN4DsvAe6wkJgooVdopYxN+wMOeNmmrio/YTGI3CbrsaQIH
+akGFi+MAisn5iVK+zC4C1O9Hx1FlzVar2PzCgm0vwNQCz7fwo5UTG10M4rG2o5Tqa6sIKv3IyHQ
PtXj4KeXIUEXCPJW1YNPJNPTXOHhUm2EaUEEoEf61hv+D88G26JHP8ySXpLS5DW9FohKC2EqLrjA
Yt8FU3WbQK26M9VU2sp191Jje0UARRXUVUX2YhaxTrNcadWdnFg+Dc34d+VXS+5cN/DFapI1Z2gN
J8jkQ14Hr6PVAWYzXuoQjCkuDeWcRN2baEA5IuN+QzujeC4jQzy0NoVP9UdOYIEkg4lGi3QbFfE9
IpoLv0VGhQLEhjqSWNNhTt1Sm9RN2DX3ZWg+AmQLH3ujcCBmgp9SsmFXgZl2Bng/CzNp73JDfgvD
5iZXfkV4hIUdGQidGXg5fUN/PorX8QhmnR4V9LY3S7rtPRse7x6jnJVJz8U37nOz29AkX5QEdqb8
IXp6i4HYRK1wRrV8V6OfgP+pIb9wbpfUg23AQ9O7CLsRWxKqfX6NjznCADw04/RDNWc6LNhT3ciN
pUfDnWjR3MXmTFCI7vxoJqnRxB19gINK+FrZXjNnLyW3iu9MUe1qsCrgDwLPEve5RcbAxaeEjqZs
UQK+L2dqhhW2rppI3lsMznGl5gTWAtBjnwTOMOWvQbbuivAmD8eHaC4mDXB03V5Y9XasbTLcQaLi
3D0lrb33ULZd+A3smMkKh60yRb6bmNX3KjV/NBDNE6WKf3qSsF6oDQYrLD+J/AsoenYvrbps7gSA
ZIuLGFSoppoOhFVXxl19qVQhqoAWj2syGOYiSaB36MGtH0+rbpBfp6a6qRtguhnORKMPYDmyf9sK
lyQFFvHdlOETj9DvbiOjpDgvphuR92uIHutYwJMXYWxBPR46Ii3EJjPozAvT9n4HCj3ABsirsLvb
sg32ZvMR1hJQHY0gSdPHadkOyQ8eXQ5PDx4uH96yKXfzDLSrxaNOszxe9HZewKsnNEvlX2b0qypq
kOiKfdubZAAt/6ADHl3ohNlJUTXLQkKNwUuSiKukt9xQLYI7sHXop/MyptCghNfmrm/7zyMCky7O
geZHWhUwkqi4OXCUdwAAbqtQeqHHHSxbLekBX+sp7OekTvkVNGr/nXDx/52MIbTR/zOVYhVmyY/s
95GMIf/Cf6gUqvxfsGFNmMJIGNoIQEBl+B8ZQ+m/0MJSUb3A1HC2aYNF/D9UClOCZaFACtMUWZ1x
AvxL/0vG0P4vtC8RMIT5jRoltNZ/oVKckqYlhbYQ0nboJUqaap/KSqkqCmVoigcukNGWDkli9Tti
uOCbnavN9q9Fuf8PO/1vycSZ+/s3Z11CQw/xciSPIIfMFnH8+V+kabSkkpjMMHQh7Go/4aDVBjVt
Q3P6VEaMFcVhXOMmIMAL4JDxFUXqs4Mji6GzzLKBfsrx4JLmN1HmywF3vAhvMhGDSrRL1dE62kZo
JRDDWV66gzo4XOGlf+FE/5m3BV8cRrTGLzihIIMHFOBf1cAt1BCuBRog7liNAqWBor8b+oIQwBjA
ydd+idVqCpbfBwu9VfLYoMXbgxi4/B1OFE3Rq5k/BEKtsPdZDn7Z8VoIGskxjcDA5W7u9omW00aK
9GbDlpxW3lTmn6mtVBbtBaT78zCOV4oe2w8W1YAruvZfVTQVE10UXbFw7lbxpTwRK5k8uUrJ+IBR
jiK6jTLayDimlfbWkAL6kKhNIwfiNUChbEA31gz2VrZ65sfaArw8kH2THHMPhkeynQhASXZtrWZZ
nZNNi4SvhlKM8Uds4UR2Z0DNqR5J1NzS6sNHTeoGKmgzCqGydLfKgnqd1GN1oyZVtgLRFjqkA9fs
as99sNlfbhZTR2WI2+L4g1movUEatiI30KrhUIaFhj5YldxBsBBbFEVNZ9R9aBtIWcf7OIgJvwY0
NX6YGMw7lzfP1wsDf1QVHSJDpZKGCuvxT4Es1toZyl5uVkfKb6Ql4hXY62bdgKFcXx7qVDqHbfr3
UPrJrAsv8HwqobGrSCWMgBGo5K4UnvfO6zTewzg1r6gnnJnbvLrc1fgY2uapIFtTgZFT4iYijJWb
JRyGdu0bNfiAihjl8tzmM3+yrTguKHmZKqwHVZ+vq7/uwkxPFSE1Etuqp1XcxCosj0knF6I2sYB2
+8OMNfPKmPLZ+c1eB+gyzDINJwsaiVGE6NFErpEm6apN4/E+qrkS00Q07/CTg5VeDPT+NMkmrW0I
ErMOmARJpHkfo/axltFUJFAHRvZt6hCev3LYvv4+rgFzfgx1GSHpU6NYbisEXeGlunXeUFopC4tg
O+ypv2jXJPu/7q1ZSJHrT+U5QED85N5B8rDpq1yLXPpm3VJAhqfUbkrPfok3+GSa/uHy9z43NbSm
UO+yTeZ4ahKZDnirY0MRkRrSIslKQ4cwJQ1bo5Bs99+HQqlWY248t4QPx1urjSvu0txPXOJEkDUV
fXU1CpLV0A/mf7izR4LUf7/of67n421socirAdBClBIgxcnTFmu1GUpByRGNbe7oVBPjLu8AbS9s
APvLqC9GUhPEHe7kvBr3uQ76CpEc4JtpPppb8AY2udbYvyW1Qq9BNIPhaiS3V7xpv542DpuEMyZi
IIrC7XW8JGavYDzkIQ3qFXK+6huSArn1kxX3G6K0Mxa7yQDq/ft3mM0aACZh+W6bJzclsDJPxqwr
dsM6pznBdQnCjx58cBerqvj5/zTYqehzaSkTYtktBVY0zG5mXGASJMZGTMO/uRfMwcN8cfGhVIjk
zO1ke1kGyr0ef4EkFOdOoiHiJTryUa2kL3B5UmcurOOxTpawpzVcyRbIg9gDZohbAvoLKqhk2add
bKmANZalmcNusaDFF7pH/TgchrRdmOg97KQgLh/EgAJxjkronlKIeX/5B567RRBe5pWC7KyDRD3e
Vx1szLELcgBWhLYbtUUhumgs46kN7Py17xVvc3m8M+ESCzK7VQHZRiJPPdnIuVSg1JbJsQus1vzZ
wNT+GDtz7lQOjW7AmLH7t6YLsvus1y36MFo7bNE5pdGb2PFEw1/xpB99NwFkNEJNv6Zoem49bC6D
+dxYCsHK8Xr0vs1+C7rU1dumfxqnXgiUO0rxwiUb32TGmF9JKc4cbIJY08AzREeM/TSqR7hONXtz
SN3IlwHepDLvRgih5bUx+bsmsnFIibrMvqL/NO+7k2tPllFPlrErUvjfyb6MA1nux7RJ3ZhNR4Vg
9NwSSdsV2uf5QcfWfDEpcrKUVX9Y5L4pX9kGZx4ThieT+HOlaaeeFwo8qLQGYOoqVhY4yIRV9Bqh
8gKVGf79EkNAkz2Hgiu6yqcCl3pOUJw0PU+ymQunzrv6Jmpqk6Jy31yzuDv3MVUNbVP2tYb8wEmK
RvHeyFtUYVzbo+9uZbK1ihNUVSfyBsp8HsLCLf2qy0fqzFrq5L2o1uuAByGgHm/ZDoi5R8HKd4Oq
DR5rz/QcMNfjDQilanV5qHn3n+wapCZZSxuRSwNJyOOhYgQP5R5uhOu1kQpDCBSHlygthisBUvb0
GRFOatItVNbPfx8YV+E/8Y5iK/rX7dp73OfCUQx/eEvkoH7LAiVYqzNoCHlEBZEQK/6WFHV0LX86
cyMQISC/hYWlpEHyPZ5zommVhgASbwSwwkNS+p8TcqWrdvTp96E/fSX2OTcco1HS4DYgjj9ZYpJs
EhRPFg60OQp+8mi+xtNUvJRBljzKnqdcWdmz46GPIck4TcBBPYmoS0OgryV64RRDU+8zHqtFrRFV
+t1M4k6bu3/9kDbfEWs7Bpu/5/xz/soaYCyDM2m7wJ3QDJtT32bXxLRQp0Rq1yKo7mNAr1mgl1eW
9YvchoRukoG9A2rOChLrp1qpIbKKQ2tLgYu6HLItmK2AewJEOqzNaLAfchXJQ3fwOdUIiAKPxqsU
o5qbApzg1sQUC1CjLlFKlga/hSEuVb+T3EOSvFcj+8WEYXEIwMsD2vdSo17kuTyNi6DMJHrFsS7d
j8Dx0NlABlI4oa9K7+hm0xT0REtnBOFz+F+FDc3x8mqfCT+AXxuo+uqz9wS6B8fLXWktjOMJGGfZ
AM1NiqFw8VoqwA4NmKFaMOu7ibotLOPE6WYUEKIkqH8iorZSkFFaijgdb+YOiisUUV25uM4UBfht
7HQMUIBZ4LJ2/OuUsI/C3g5CF/Kosmz0SXlEGhqHaqySNxIWrjRtjQgEPTJnSt+367EdBPg1gPqX
1+nrFWob1PQoKAFVtpXTtDJV5RFlIN13DRk9eTRUsmWTT/427aA8Xh7q3Ccha6YiypRVnbLM8aRr
G49wuZN9t6YHWi/kUa12nUonOIQgJYONb2iI1jNCpIQ3+UuIANpbP/SWYxiTtTPKpqRXmdI/wDV7
hdwCBhSXf+LXV4wiLxVVE6lH9M5M9fgXdlDfg6LxA5eWl7LMSyWmcRtWe4D0lqsIP1jAK74WEZwd
dF4VAnPUKNWTQX0c7wAFer7bDpxQymZFsInxp4wX1ZTFb8CiKa1Cd7zy5efb+/hFmwva/3vYk9vd
EFI/wIPgqsMfYJtY6iwrC7zl31cUhCYRnsy7Sap2vKI+aCnkALl8wlw1tvoE8auN+861vECnd4OU
yjAgcXV50D+O86dzw2dKsU2sJDhhp8drCqZExj3Q7VI7f1BG0OoIjSFVoIvp0QaIvrLmAD/OQA1D
5kGggfT42nafv9vXH0GJXjVpE3wxbE3CIq+UhtKxlsrlu6YN/gZAXrVt0nh64dN2r2bVBzudm2bb
AHPY5ome7/s4EzTSFeXWTNLw8/LCfI19cWmWEX8i6sZ85vSJlQ1yzcqkakQ0Xrj1UGVAAsx+FQ6W
CbKkaPZIs6TrJqQb1VKYdS4Pf6aazvg4inDl8RJSvj7eDa08+J3wGL82ynrVkWGvMKjT93YV9MtJ
KMNNDqpOWuJuG/2sUYi/BWBtVs7kBRoVhkK98iafu/3wuSTYUBHLoqh+/HsQsiy7ssJXBoGNcSOj
fbMafOvF8iFDX5762ZXHUedPbRK98pMdSZqXqqM0cA7iWN+MlaZ9h0ZbrHjD6hoKCexSGPbqBiHE
4M7rBuX75fG/xq+sPI0nGT94XQa/fTJTFYIPwGFuNo3S31h6H0gjt89D1bcb+rLRVgHNv+wrFJwu
D3zumtEVifbJLDlM3nM8cDoFg4l6CgNLxYzhsZMbyNnalZ01L9/pWaMdh3Lt3KjDJOx4FCOnY4XY
KVTQmaEVSqgBBLVeOXZu+s9qBfTl8qzO3dkIzxMV4+UA/X7+87+COTHVM8KI8aZQGXf6VEGcz7wS
ybIC2cdvXmQlKymNkmvGTOc2rMEqqvjs6uBdT1YTxmlukPBErmU2uhOIUToYffipjcP/RbgK64wj
SurIJP942vw1w0CAUfeJ9xHGmHrHmjyDAHU0Wwf5WuPVDmb8qpCthzqtrh6Ws7Oco2UKoaqlnz7D
oQm9GnfmEOWzLHXaNFeRfKqCDa4+2pUb4NzGMf4a6uQVzLJkSLs2BYA4Cz1ZRqUvZ4FbkD5Zs6pl
07iyUc9tHIM8xrYpPdFZPvmAVFhEaMvI1XkJhIRqQsS8QFESdAF0njBGpjYdk359ebeeW0+GoitC
xMnWObl2y5iHrhrQO8khwzi+aqmrOjfrRdtBIb081LnjznXKXYohkWydCnnjFBrbREv0BKmvoSFA
U3Is2K+XR/nibEJOw+aci8Jo4lC9OwkrUBstG40lRMEhrHajUnkrmtYzciksiw04pH0noXMnm4DW
TQ3coF0WzSdyL+1aQYV0Q+wHs6SD6xsLmc4U9H9HU9PeNRW9uHL1nvvkdABp0puKTAH7JL4z0bXH
AKOM3AnKF5o9MNiKSleBFofWErHCCfimoT5dWaE5ez25EUEFKLOPDpY62ml2Ow5mjmdgFbopZLM9
+KxXtQmnlxEa9lKM7HAEhHD6lIHkWFOz7Qylv9IfPjNvutTgBTQVtAMt0JM7sm4SH9+owFXCrHU1
CdtzbajCja0KDaUhM0S5KB+uLPa5zIoKjUJ5DZwCZOT5V/11b9UIKvlBRZLR6kXzKnk+uVRnBnAw
Jjzlh6SLZ0haCu226e6EnM1qMWUYrUKatOqVR//MueO36Bieamhtfkl4Wk1JB7RQfDczfGmlyfl4
MDtfdVRk1K/0qOYNf/q5Z91OqmD0BuE/HE+7TVK7Fmruu9S1QdqmaD1/V1MjlVF5kOR15gfxhwiS
aFfgXScIhBWg0pe33LnvTQGQL0dsh5vbvBp/rfyAZ0AztHng0nDSbrI2V7eYhYRbuCKfJRJ64Li7
dnV5zDPXNzUx5k2Cryhf4BnyQFoMOpE+DfK5azXyu60IW2sL8S7ZtEUcvFwe70wYhc09pkH4XM/t
/NOzPGhekekoBoRAF1wf/9GV0aATAHfrV4sCzz5GlPfKk3FmF/FYcIIoihE92yc7GlHsIRoyGim8
xsgka72+TlQpXKmDHj9cnt6X5SRRkXjx6WvrpkL6dPwJSzpsE9k7wsMCTDiZWY03FNdlpgk0rTyp
vDK1r6eVvcrLJBMZ2sD8TuM2WNNKWiaQDwKthToh97rrq4AgUCHq7EMYy+O2wabMrSWUrLCWCV7h
W4H1hH515QCdmTrta0XifdQUWo0nt1WN2nknNdSocgnVRk2qMxeRNzhXVl6lq8vL/OWRnGeNE6HN
a0wJyDo5KVHJteWjQedguwfWHTr9iPNyAXj9ygV0fiCAHvNAGNXNk/7rSOJrWukILgoH+rq/9WTA
h1mC1vbl6chfTj4JDRuUrYmriUmJ8XiYXJKRYJ+lT7S2KtZ6ZWFEPmrKPuh8772s6diK2Gi36OP7
LyDFmoOGXcD3VCr0lV93oMEzG9MPLwBRjNgXxLJc5B9dV7VXtveX0zv/TmIg2t50fpTTG8r20T+f
NYogyw/ZThFq8LOOfe/V8iQ7WhZIqnzPccJ2YVuKK2v05RDPQ6tYQM4XNPnQSYKipyUmQFiIOLkZ
mZtqsI1vQyNr21bE9fPlz3Hmo4MtJAij7mvRzzv56EgpxwaCVnPndPR3bYKxBVX18OXfR6F79ad3
h0H4KQhm8vpcw++HreUp+daeyvamLYprffgzc6GpRMMFzehZSfokzpugKaNROHpgoUtjM5L/oNGg
J9t/nguiVdSnSNAlHuuTxzPEBoFvA/0KWrm1yUoRrSwkgK6kGme2ANkUqbBNIs50TkbBAwBOt9HM
Paow3eIfrq5gGCYOiF/5yrn/MhSFb9CKc1cD22wS7+MDaRSmlVL+QSp0HCp30NTwNQ6mjIJb6v+6
vHZfztSsJc55kqiXqrTITobqNUDMid8zVBXJO0Q6PLeK9YAYHCfFGl2LAzS/57RvFOfywGfmiF45
OQ2ZPYcaR/Cjuw2eAmgvQJBOH1vhIclAwWtFayGsoVhX9seZofCktLGAm1G7hPLHQxW+5Ft+LSOB
j5DLMmo6FHJ0kuGb1o7i0b08rzMLSj+PRh84PUvn1jgerDMAruPCg1oP3m/Q5iJruKk8sDo4QtTm
DzRii1cdDukM9/avOXCemykVIjRHJFA1XwAiMdzhIpUR46oa6z30KE+mPu4glgco5d+naeicOa4q
DLBP7+JJjaC84iziRINiILyLWYJDPS541Fr8N5ZwfjXEMuzs1feK6Pvlsc/NkiQc0Ad1P/KT+c//
ehZDvcP6pDNmnD4xPxptpqt21FNUGa/My0N9ucAMiSyfbJVOPn14+yRg9ECZqujD2g66HvJ2kKZu
1wqjvjKh+Uo/iv7nZhIYU5WigqbCAD2ekDXIPmqV6izslWY7I8GWbhjV7A5klrLxh9r419eM8Qjz
wQyjnTpbpx6Pp4MgqChuo6MVwrU2gzpy6Y6LDfwH/co7c25q4OtBw9EV/oqIQ+VaCSTRomBMWXnX
5NDxEZ5BUyBXiNIdrW+6cHP5m31xSANvRsI+N0spDVn8/fH00MMineNedcyGCtCiG/FtXmCmJ7v5
6HePqWz00MeScXLGUrUqyIPIQgp7khGXR7XNNnLVNWCPfLv8u85sW36WDVSJNIC25sk11IlKrZm/
xcMeZO8ST3znYJk7rkdrmK6go86MRc9/XnfKxgpjHi+BnmveOGRohmHdDM4gh6KTZikSt2qqrC5P
68yF9wfhBzMC9CgGcMdDVQGG0WmDKFsFnxf9ZrTMuMPlHMkRVGMDteperHZ6qO00/7g88tlJ8i3B
koJ34q49HrnF6rCwRiY5RY28KDsUvQvAvUjhd+W1PfWlHkPZTSIC59ORIiOEfzwWwhp4EPuz9l4K
mLLUanmLFHm/jlEQ3KJyla5GtfPWpQboUjGhPvu2lv37O2aRKM+YB24lfD6Of0M0YYZTNLLljNhC
ocbfa7skk2VHzzrt7fLSnvuowGUozZHZYeV8Ml0f8zpEDnFIVTQTo51whHBMnxnp6AjlU7zJyWbh
XGkREnr/HvwAnQXqCFmFY3JKi6HnBrDMrizHS4uPdDJ7hM8ZmZ7KdKXCdW7/EMtTWAUYBEx0vvz/
ekdKzS5HLFItAg9kJid06TZdnP80+t6+8uW+3oKzTfVcwOW6BbB4EhT0APHg7aNmH6UABnO8TB29
rzSU9nNj34zdtYj468wYTzPBxpANY5M4f96/ZtYaeTwWMxe36euPyrOSTdeGh6HUhvXlfXJuIEop
hsYqUsT5A175ayBExk29KXTExEG+bCSfOzWbld9L89pDcnYkcq8/h12iuXA8pWy0VYiOCMsaiYxM
Tqgj9F2mw7LPYJD++6R4s0jyTcJFbCaPh0K0LRpRJIL0CvFwS3shBs4IIT1skBn496EISOcHgfeY
ss3xUFCw5lJoYTiqhyxxXGvBEpHeGtiCYrj/PBTkAbIxhWCYztfJnihESaV5SgxHL6H1L9rWkzeF
kuUHBHj6n5fHOrPf5zIbvft5WkDQjqfVwi9GIwEXraIz34DKDofOlzHwELOWKOCSzeXhvkZpoEH/
m7Mz25Hb5rbwEwnQSEm3Vaqh23a749hJ7BshThzN86ynPx/9AwddaqKEdpD4JoB3kSI397D2WmD7
WJfsUjqbs5G7JWReBsqXvtuF6LGj8JG6efLWEhOOn0/1PyQWN2uzKL+wrYWqs6D8QH+yQLePz9R2
D2HaV1fGHWhf3F/Wq7rMxuBmWTYq7XxHzqGRwX9g2DDkUuRooAlb7adkspJT55f1zl7K4Og2FsXt
8rwwiqPLG72JHJioDecWpuVgKAvxAT1rBFTtJb96c5ycoRkoj806uw+MHNkPRblMf9xfs+rkMJZJ
3YNQ4n/iVy89F2ngAOOBLQJtXiW3RgY5hN0X54KvegXja+zAaORHe7VcxFJpcVANAV1/e1KnauTm
WQsXUG+dr2nYawJq+cl59Aqv2qvnKY35jH0K5iAY4dqcoIYENbM6FjeXOW2cKZof0HRZrsAm07d2
uDk73AmXthnzhoyz3q6rdAf0olZEUCa4h5kyYqCIgKEL9NxrP/GAw2GEKNzbnzk5ZiMfHt4dCqS3
RvtIGzsv5YY0S5ddaQ/1ASLccFbNrXEc+1R/u/ck+6NKQg+Rssw2yrU9fLOZsMi6L+rzKNwGrKOt
Pfh6Ff92/1y+LnXLDZUDUpR8qc5sfUxpIXDYJhwUYWv+fByNIWd6HSnzR5uO/pOLpuGXuSUw0kFo
XGej7U+MwsNSTIaxs2yVu+Pw8HOAuXkEFbfbTL6aheNosex6SWnSwrJXubG1Ex2pvI/DnZAIR9IW
f3MztKaLAUaMDgyQkReQUWUHlNxHVKWW8SxCZwy6pHR3nl75CG2vI6UTKhdE29TyNyfIbiC0c0JB
Ll8jumCnJoh0eLrOUCRrx36BZDmCFP7Bj5Eauf+BVY5HZhIumDrwh9s271LwNraN5QSOFxfwY5cN
pE+LlP+ksTxCLEGVMduxqfqQpKj0ecnVBAfs9kOiiqQhjrE4AeCi6LyYkHhCOqzvTGCpvM5LKxuv
E4LETlCYocSHLMEJXdcRcUh/PSbRuIfjUZmiPA92gEDDpKN3u6DJanRvTQwn0HsL2JceroisAPAv
ayc53f9er0GC7Bfzy2Sd+DfP2GJ41hnCOw/VkaAV8aAH8yw1GiIn9P6Ca75MHxYIGP8zYe/8tADv
gzU0c6evnhxxvP9DVB+RzhfD9ZIVgAjhds1JaQ2VYVBBdSwmJMa+d9Hm8dY/71uRB397MWSESLcU
PDSR6a2VmJc6Y5BeBOPEWCF09qvzgYk6aKWmfkJ5wW7i4Tu09XmJomDYPaJ2ku1hilQegbBATvAz
Tw8T0e1v4FnM62zNRJD7SMuX/byehTtObQDEqr4gjwPhkijBad5fuupmggwiGSWVAXi82WArdao+
8qiGzzPkWi19pSO6Ow2Fq9GCoMwM4Rx/u0VAaACIdZ5PQB+3Cy0rc04ElPNBWeniudM1/TBVuPEI
KqlTnzDhuWNQdYYkfpihMQff8/Osv0ijNG0Mhzbp+bozlPqLHVVPkz+H3+4vS3U7PeloKGQwIeZu
3E2TR7YLtY0IgC9aR8YHvdOYQ2qP6q3/+b4p1TejYOmDTmdCiLj5dgctE3LlccKPizhk8NaBOUDU
GhorNVD9di52e5gmf+H2frw0KP//ix2sTCjLGDZzgr7JxneI5/mBNdjFUQweusgNNNK2P2Vn3ei8
D02dffOmVpyEH8JXCGPSziv2GihLJwUIhZxAtSlGis1tFa2GvrAg11qbsvmWgIeFU7BFsgxJLqf4
UU3QJJ1iVE6YsMqMQuMUJ8V7OCo06hClhmDJskKit3PKFN/fAc+Dq5AhqGFv9wgdJsObCe0XJhlP
c08ptG/F+2Wu3Lf7xBtLmwsEHRVTIi2WYDD8s26z8jKvmtjJVNTLIUKR3WAWtHls4N5bdQuWoSCk
S36124VoExGSoENGZSfiUpoCZmgyT0wSbW5uzuqU1TgMOt+zTPtDRpPlsc6az6sF/fybLw4Ons4K
3Bx4hG36NaV+xYA8BQG3RZAvn+AM1wG6XT0PqTzLSdMdewqfDv6GDgd+js66vflSQ6p5tQXQADlo
pmuSzrWOi1HqV3T4Gjic0MP+4sIfu1fkU/gHHJ2sqPKi8XhvzBqT37sz6u+BU60oflgC2kLDILfM
1vDJbp1150Yqnk+6jXTuZUHHo0V26x7SZmlh3V3JvIx0osSCfpbTDrDucCPKo1cOxaWNFu/DlNjd
MfZhn7j/WZXb/MK+PGAv3FM6Dn294hCDybbXK3Sd2anLTe+xb4HvW6DGj86Sdjv3XRFM09VlfILo
hK7DNmbw9Ggu7TlH6K3q6mvsomGQVTpwgsaPr13Y5Q+WkdXHaijNnfuvWi4xEWE8roYHQP7/F8td
0rrNXdxKwCw4RM8uHBLWkFjHZKnapzUbGhitmzcDrXC6hCfUy2h/8rE37g38RsYjzSVNPeqC5AoI
9eRl+h5H+ma2kp+mGACzOMIm2fzt+oqlza1xoey5ioiB49HpjwtkPeeRJsLOVqpuCsWY/ze18XLL
KIzRyV0RVCtb6TWpcc2N0DgstQ0fGYHQ+f5JfT3mJVEAbJYtn1OKoJsoz41iraN0R3YZhtqPZhKI
z2Stj5RQSDEmXOOiPuotAn+o3I3ju8pCnlRkSxIFY4qWi5bY7Z9Z5KDWBvjjd4iU3b/u/0J5VzdP
PccKMXNJHgKAZXOXPWtpcigX3CAqwuF9W4T/TFHTPNw3Ir/gKyPyCf9ZhKJkf/uFbb0ZancaXBiM
GeSDLjG9zFkNiUTi7s0mv2YWoE5KPPb/tjZJb7L0sz+EMAmJpUXi129X1wg0US7/mLHf/UgaoEYf
tcRAcBdUffZVTJ2N7hBCxAjCQo/sHVy6C+6pmAdUe2pNtG9+aSXnEL0gytQ8gFtH4voanLmAYgKR
av3jpLXzMW+hCY6nxttJVl9/XLILXiSGmyjqEPPf7jsM25nupTkqIZpjPk0pbKHQifZv9owUmYka
ZLIvA5VNeKoJ5rpWLSVPJUg7ezO6uURjlHWyfF6Yb6zLz900WYFJw+GtMCLSJzI4wi86s3QSN9er
7ZlIoZHnoIvNS9AZZg0FkZRY7/MseOsZxhS9Mtw/WRvJxe1ehk2YW2neOIHrl/mHLE716xoOBbI6
2h+/YImMQg4nedLorSWJwJ6hWuGr+ejolgLGXYajCWtnw9oJxV4/Lfz9xEfEDEQsr0YH9KoCOJ6H
duCGZXqNuuQr/qw/u3OaEvFnE0Ko2d68wmsffGPT3nwzFJih8OiwOTnaGOhehJadMJtjglD3Ocmm
YmeNqkvwYo3b44kCYz/RysEe5HWn1TWbc0QFYOdWK1fFKy0L7eSdWyq6tXVXqwwdwPzjlB0nH8El
1FLFocrW+aoJL7rcPyRKe5RqmGIjrmWW7vaQTFMuRtiX7CCGQvyTsXTe2TOhK2pgyg0ip9urG0gX
fevC+Wp0JanJEGMCv761N/RFnlAm5aRkXnHWnQ6eqXiZPzJMDvW3OXhHTRNoDbZWuvN4qFYqBzWJ
uWiAvcpMRNulU5f6duBkfXRFDZo8VOtLcKN6+2As2tf7G6sohTGkSsecJxuPQjJ0u9KmHZECtCiF
mbEWPoC2qR5Dp19BYU8QUDn5cAohOEQWINa+e1b5l0EpacfXqJYMZlWOyAhJcrbx27xuS2u4M/l3
DdV846RuhESi5jx08E08LFq2h/J5/UCzZgP8l0tDnQRhs+ah9lEuaKAoQQIL7SCP4e5e1MupDau/
72+vcmkYoxok2Ya2KVKTJ2JoamoZ8IfVJ5SZSyZS4PMaxJy/qwwz2jk9ilYD1sjTPQqbEERvo2fL
bOepgjUFvy2RWdEI+XMhUkqpg3kw/aR+yLVIHI1lsj/Ca9ZdCj/Wj8hG+zsfVeVrealoGDP9BD5L
+qkXYbwJNrSn2egQUbshKWjEHz36XGMj8T0N49tX5nW0fses+jzL2q4HYIpgdHOY8mzIEfxG+3Ro
e586ctuZnybHyh96yiT/WIOm/essECrkcN8/m244XOZJG/eKcsoTBrhBDsNBrbCduRVJZ81rVFN3
9LPhWlRZ/BWhwN8jJPzO90+Y0pIsL4Bc8xhf2HgqZlGpBoSEI0XvWZ/CBYLmwda6h5UCx87eqkwR
1MsbSrmRZvntJ210ES2ajilzsZdrAm8AzP3otS1JvvdSK01J7wtGlEBd39zQqNbsbkrwSilZ2DFm
hvqvNcvSIBRj8s/9DZQHcevqJf6E2APcC7y+t6vK895rV6jWg8j327/NIeF9seO94U+FI4BFB7Ar
aFAJUdrsXbsavTHQkg/SKW5PYmjdr97cju81YX7qh2jZWZRi/2B/kkBeRtCo2G7Mmfk0j4Zm20G+
1IyAZQIJOaZ6/9aqYdrrfiltMf8BnheTr/if7K6b7KJMOBaMgCDHaLqPvWN/t/w1+3L/UyleZd5j
0jcSdAlM3HwqFFZhTXOJpfKhtuzz4FjRb0hjIheRD2trQUjsJaAWfe2Rad5p5/SrPIsNOltWZfmM
9HJvD0rnZGbdLcQEk+6m5ym12w9d0tuB5mn95zzLIU9wUzQVI/zSY5mOcPdXUJrd3wLVZstLwSmC
Jon26u2PmKtw8dqZaLnX7B6VBDOpkWBnxgQQQt3t+BbVoZW8qv+r7lEnvTVGX9qc9LAg1cnQ0UV0
GgmJyZn6c8v4cBY4a6MtO9mVcn0vTMoj8OLZmONl9PqlcwLfHvuHzijmU2/E3sfQSPZYMJWniZE+
aFxdgr0tLNOaKz3OG9JFdKxRwiLdai4zI0rIhnmuhmypyL6Es9v+oYnJ2Am7VLbhLPBkg0g+2Jtl
0uGYqgaHEVRFYrz3fWhRItNA9UW01ona5nQaouLvJKrznU+q2l8OD08TbVaqa/5mf9d+HanP2qiZ
uvrFTdC9GXPLvlTzsp7eflSZJ2cq7OcQstj4oNKG3mQVlKNF1f9bupnzXIi8uzD34uwsSnVObYPi
OqG6Dz/sJsfSqG1DeFeJoMC5BmM32s/j3DK2uOiSWsf9fn9hqiALgAx9fia7ad1uCzwzyOE0lwAZ
rwljpHja+iFuUpREQ7P87lOs/bwwlhdoFfNmiTY5vxULgtUZ+po7sDJF+YdxW9yhLPnLxW/cQeKP
5iBa4kuE+6KD1mrL+7oCvb62xte6XmtK8yJ519ht9FCGYDp9vdA5ZKKmxplBCBahXmwgSnC8v0PS
MWzeVFwkwwjMIIGt286hhZXjDOHE842c3HQGI+IGuh5ZyMwTM4wzs2kwTu7RbSse8hujG29V57Ac
htR45ajOeKxcs7uEAM93ngHVWZMgHguFKELMbQWxCP0wmaZEBElt/jG4SKCuvZ8fHT19b4R6+dv9
jZTXcbuR1CtkJRyDlHdur+uimRMTcoYI9LAyDnoSmYcWGdmnxBiLa6TX8ylKJ/1gxdT+prBInu+b
V3kLx+EAABli1GOLBXb8dHSBzwDKSmCsDLsE4gh0eY8oQpeXXzEFDALEOHHLNl9YofTqbInRrStU
5SBOL09k/M3H1EBM9r4p5SdkqISKk/9zLPN2U50wqwsoRullTwkNnTIyPzbDZATw8uWBqJFZvG9P
uYsv7G0OJmyNdTfBRo9IuoYOJ8MnR1K49eQjr7JjSrk0OueSYImO4zb78bwlmTsKekHUTeE76hT5
jBhqLXWvy2b84NjJm5lGYTegmMYgHm6IiRm5+BcPtigo2MU9JX+Gud1jMSTmoQmRW/HT8M2z0xtT
cvEvTDWdjyQ92mUBaERxSIxhCLqmHHeqyKorR4GJ7jtVZKoi0s28sNJ1o9GiSugGluZ38Iz7qPRk
oeE/5makX5yYADCvfZRwk7X+2/Tnbt35hsofILGQss4L8ejmNevCcOliaNYDqEM8tGwzABfWOPo/
isrW0H7gvgtr1M6aFuWB4SV7TACq44reBs0wnlJYeDZvSmVDg0yAJwLyEg3FWq0boHWNPev3eU3S
cOepUK5WDhqx2xKis/moTI7mpRNizeyMGT3lafi4wqQZxD30VCJJCjgZkY1za0N8WJ15r1ejCsTo
FFDqpm9FQWhjnnagUUpJZgYQ4yI96FP5ddBT7XfDCfuzOfFxs7Huj23RdTsOT5lPSFZ/Kl8kT8DP
bw/a7HaD3kp9LN8Y1n9Ge+7PFOKrq1eNPvLGM4vWqhZRH+EdIbSyD1RT6r1uhurRlFoGfGm+udjO
BVlax1z8QnOZGtbHJg8hwozCfe0SlV+iDwnFq2SxYLr0dq15CjlIqgNHd/TuPzvvjHNco7A253Z/
olKxN3KvXNXPhwR0JL2a7REucy8Je8CRnd2mx3Wm8yTWZa/0ojq6MgKg1sZcN8Hg7aK0CGWseSDx
bcxoto5a3y4f2hxCy/MC7VmCFB2qfScuOvSqpMgGCmluPv8CmJHnGbg7TRpIf+DwuP0ZcAAjcWJQ
aUNtNfpL56VBrWwqH7XKRUU6ml1ERYb6rHuVdbCLvLpa9RDuQOFV3/flb9g6TT1tkqwDvJksdJq1
NW7fG11hXrMBSVIdPPz1/pOq+sB4KJeJNsaUXg0ri2G2hRtRMrararpWTm9effQIfr9vReUJKTVA
3cuUDXY2N3SKqVrScHSCaa2Tf8K+sYuDV+RjcvDHcNzDtahckWfLWjxDNvAYbfbQGNx+KdFfDTQr
bRkyRbTusU4QaDt6sYXmUm8kTBWUok+jQw9f9F7FVrla4gZ4SHEGsBXeniO7ncZc61pKC87kneui
W64rmCWmGeZpJ2+RG7cNazmWcpoIWgwQZbemsmkR5UrvJlgdvYgORtb7R1dbyqAHy3lKoGANsqXY
G6FQWv3ZGTbpr7w6NE0JS1EhO7eZyKuHSmSfK4bOLjqcDO+0CaLAMuKmvv0IUYSjEPwTYLJtf1c2
yejP4lhczcOHNtLXL8aY9FcGTncFolSXQga0lN0thFC3Gj/UNucpcuEYy1sELqtazz5MRhXtXD3V
MZUZG1goySK7XdGYt/YAczAUhJVp/eeUXTkFLVzzlyUp7YCxwuSxh20NuFA+7QymqE4orhaMPf9x
8TaPtT1EZuww9xbMQ4xqepybh5DdeIzaaI99RG2KCQYiIFi1tuJfvtGA24NALIA9rjgtbv93N4fj
CV6EficAUlgin0QiCqp+XuKtk2mnGf2oDLynOyT2EaqY8HGcPMSEbTFYlzefRmjW6X4zCEzxcOti
usgYZ6tKCe2WKAl629CgY/WWD3FGdnnflOJFwBQYJ44IfbbtKK6wmYeyUmokUTVoP1LEHZClNeNv
Q9u4gGqLPYCq4jGm3SX9J+y2hFXy2L4I211jyhJd4FKMyiu1j1Oh6Z/r0M+R0Ji6enpMkzr3EBxt
bYYWVzc/aPO0/HV/zYoL+FMBiUo46BAysNvf4OWRVdcFlZ/BFumX0R/WU8eU5o/7VlQHhsI+050U
VmgpbN77diV7hfWQ4MYIkcTrp+SfZkDLMyQM2cmFVKYYE6LuQK6MD9tsal75HUqDs41gfNxeLa8R
z2VEZCP0XTo3pSleBIQswRzSLL3du0WnujwzH4aacr0ifBnGD9nAJPfgRslOsKL4TLJP4cMNz0UA
PXVrSoh2YJoUCaHRSuZznOTuJXGpatz/TIoDSTCG66eDJUl/NmmcPXhASuRrQ4rcn6a68k7LtJDi
zBnaI+NU/ONr3Xc7zJyHwQnfjjIE4oK8ARUORh8IJ27X2HpuHlZUWuE56eqPqCRBwOsP08k0pr24
RbWdEJDIzhZKWcYWlcRb1DvGSq8paU3jioT3cGoQ+tvZTrUVmzldnxCF9PR2QWGT9TUdXZvAoCqv
RCjme485uuv9j6Y4hRLcLgn3QDCSFd5ayfwejbWG9kqEttoZwd6VZH/UP4xu+vfbLTEHg8/ntYYU
f7OeUm+rHg4aCvGdbT/p5WJe5yVOjpmg4XnflOokQugHSwGM6ORgG1NFWdLa6QgsSyNH6jiqrYMR
avFVi92/LC2P7QNqKvq1HebkMjod4e19+6pNhV2QcUtcs+xU324qIRdjWCXBOlPB+oWBzi+VXVHJ
jK11+eO+KdUpwQbyq8wNUUzc1Ev1sMyKAgKBwG7aTpLMLxBNNL6Z7yxJtaUv7Zi3S8pqc2oYi+Ny
L93w1e2t5GFdvIZ5xzQ/N+7aX8aidk6xVoVoLHd7wh7KHZWpD4BlytBb39KntZj6jidgncr8vYl+
xe+ujvaGExqf72+oypItmSEJ9JgI3pLXzetKEyUx6ccNWXZFBtf/FHck7bDmip09VYTnrAfSEEJL
iQSU3/bFCz77M9KNHa0/+Cfyf/3B1h+dXs/+jsA3PMJ1Vjw5szX+woWnR0E716df4Wz7YR2oiTyF
TjNY0sw6xD09krEM+6sP8CC4v5XS5W6SHvncyEILxI8c0c36LKNuV4u5yaafyW2ycOgvSVXl72IE
wM9t79TPUMVr//l6tlflUQRjgseOPhEYKwaRN6Zb06xHLY5pdWameSkgEj+W7podeCOsEwSb7U6c
qVoqUR+lDTmTxqzx7VK1RPSLIFYHw286DyM8PwdzDtugtKJOthrNQ9WX7SmJ++F0f5NVDoBZR5oi
krUNAt5byyPjCc3K1Quw1xz9eY6Lg+6XzY73VpkhtJWlO+pvr7i9msJOk6KWbfissP+uEFa41LBr
7gQqqhtBBCE5WWlWsKLbxbQxcyVRCDvZajfPVZE5l7ortItbayXgbac+pqFW7VwI5cp4jjinUPe8
Etbqa6sz7YSV0STMg8lkFn1c/X/vfyXVwniMYH+D5J3y3PYrVVrs01iCY8bU6cBUU3+AsrM7Eq53
hyQv6sNQJcOOf1GsTD5+EvzLGP4rAl+Yr/VKXzSmIZxhGA9uqtfv2jmZd0DaajMSXUwGAMBws7Yk
jrRGyynfe0an/agXJ/9i1O5ec11phSYyMHDcCRCG26MRFxY9iow5frcW2lVE2pIemmGwd06g4p2D
yFtq9VFkA122WYxdjJWeDnTlHDe1n0pD+x7C5QtvvfWYA9D62LfjN31G2MEcvb1yjeLpgeGR1pLk
rYeYcLNEowYjUYSRpGKL/Hdl18Ata2diPrTGbLs7h0NpDDpeOebFG7RttDawVbd2Irs+xeI/62Hv
nkynoHusD3U1n+4ff6UxdpOvx+AuEeDtxxu7KFqAXLpB1dQ/cI7N76iOonawJntpgOqYGMwKILwC
SyB8Z7eW7E4rIUoIaW8UTXuGoWRaD8taL3stTgVvHohaak5ybhfHsZ29yCedUl7Dx9Jb+CvrxYzf
j3XZnZLFHa95xThfkE+rFTQiQWFxHiPzeYSh/5xQqo+O7ZQ3zEYKWLyD+1utPMBAi6mroPFCheF2
Awwo/7V1YODH5Gn9lrXx8EjGXA+HZh7CM/vh+RDVwEx3aCw9S44iK+pmJ/5WfW4qjoBuZGGX6ffb
31ClDdPvWQv6gkTgA5P+w/u0FfO5nczdWFvhWYHlw6ICTJMy2TbWNhInHCzqGxRxY++h6ivtsjhD
exQcuT/hDpyPZpR0v3CeSdklJo1I/hXzhp6KztUKMIZZJ5Y/zAnxWt/Ih28FCc0v3FPK0xTkPDTb
QE7d7mUL5jmHRxqnYMLOfQjN0P0vM/OivAxNq9vn+6dHdX2g62W+VSrngE24tTba0ZJGEacnBqud
PedeDW+13bjLL0xtkHBCzQCeiAOy9QgDZDAaGRQjY2v90W0N758Gsp//7q9G/tpNAIq6GWNLMBHK
cvRmNVEv/DYM8XE6peF3UNkbzyHTgcc4MYfyMM3JXpakOvg2ZUZZf6B0s2W9Qrk58sEQwoXgt+Js
FaDq0qwfzkMZZr9wx2gi89Wh15H1gdsvVQ/laCClAaZD1OZDWaxlMEZReK68eA/cpHIpL01trrPV
2m7VNj4UbxbjCr2gbSHm/muPlib8zrN/mFZjPcV22x+K1K13WieqIwl2D2Y04IE43E0yXfWpYzp0
vwK7s53fMgZQzsVU9DtRoOrLkYsRKlHJ5BNKN/MyF8vJoacUqEW2RO11CRfE1kEsvodcfDrfP5Uq
DBtQOspUtNhkSrv5dGlUAaFvIhF0OhyrR7OZwo8+zdv5Sm9o+E/raZMfxybCR88RFeUnsUbIp6Cv
UTUHsQjjKyD/+WKWzfTv1NtatfMDVTvOmDv4AEadyKI237tjrik3LNkKsIv6y1IB+wD3+ws4GuTl
KaOBfpI5onW741Fch15mMEw/tEZ4cu3u70pvtGtkrL/iQuWUJMEjoCQq5reWiMpnZzJBS8JIjJyF
KFo4D3LdQJo0E6a/QxKgPEmU6wwDqi0ys43DNsdyro1MEtE5TfzNp1R4TXPd/JyFudipVqvePsmA
QvUATgLIVm8XpjNqEfeFBM4wXHoyyXoDlGe63+bWe57caX7URKx9uX965d+59amS9wlREKnzty1L
GksZ24zWcB3bPn4/O7V7wLvW5aHxOz2ou3EPJ6c0SEBC7vQTNLLZzxC1Ba+oZkjuUFOHEsTwvzcu
oz5jZ6GQUVl7LSPlpv6kQuZgSLu3mwpljuYvOj23KO/7p9zqnS+GVgzncbVyWFCaRD/2sODtBZTK
S/fC7MYpOMy69ug24WQn3Ty2SV7TGqv3xvzUm8nzBACGNse2E1BYQjNjSe1QkmuQdDrGQhEN0ukj
wy7JeCQ9hBD9/olRXQhJn238TNtwKLcbmrVZN4L7oYkZ2+KpWwrrFE22+yHzvGTnUVRtIuhQBgWI
lejWbkxFOhojMw2pwBmSLD4UOsiuA+wJu6ma6pBQ2kJ4iRCW8aCNoYX+U2kUTLx3Y4XkRyX69Rwa
U1OfZrOk25H73skfmv6v+1upeoldULFENUCoSFJvt3IA5RNlpFdBzHDLJfX6/u+1TUFnxIn1zrE0
cRYgKY6QzLdMwtr+jr9RJj0uoZSkKqVksk3CIXUTJbk5CHdzGhyyGqN6duJVSgFOvdEGwhrEZ9BD
2nqwhwko5gRYfjrUg2eXRzE6SXtALGUAuK2bxc4LrvokPKt4JhnyoTp3uzewaPOdcxl7Vbn1HrB3
dCaBzgK/18v0sLqNEUAZVO1sidIqwA7+wRmCQL21ygj+OA09IWZq6bK+WFk/0mxO30HuuD5VCcU4
Zi/3aEdVeHzcryFp8HQ59bg5B/Sl0JiCby+IgYOdYXDrjl3Zxs9Qw7jHGGDxVx8A3/uSZw+NCF0Q
NYTJn14HN9f9A6m6cHI2iUMBHsvehgqmG4tRhwY0KMc4vJA5QF+nW3v5pNoKc/nwC1Nc3Y5BaXMO
rncgqRfTmj5Y5pS/F6mj7fgp6WG3L5tku+EM0U0H8HH7KedUs6xWZgv+lHfUYIS4pHM2X6bUXB/6
wa0OVQgtvkhr/XJ/FxUUWLJ/zoQVmQr4vW0S6w4GLLV15mE1G55NT9OPYV4sf8AVPw0njVHw4ZJl
llkfRseb3iNwmkHwJj94MTvPdmOke5hc1bkmcSKpJoKhqrcJLaqwgfOhc12imHD5bs26mYAE81Bv
MWtobx8rsbooR5vmL9wnEkJqpJSz6flvbjFSwYYVrVICISyG9EmruzxIo057yrq0+weSlcF91uPI
/pX1yhzD1KnnSPXI249PlJU43cR6pzD0nQ+5XbiXMTVF98mGle1ZzB06kk5j7SQ3ivcY9D8OC0Su
nN6VJ/9F2gFq0q3rqPQCY2iqd2EZdoGxFsW/Xav9yeyyuWNO8X6gdEByinaGIVmDb80tWZU1lKM4
Z4MlnvOlDYOZqdNvIiyt5biMvv0OOhvjs19KpfhV2+OeVi2XQs3PKQSO+ZbDc8nbSDNz25ON2bA+
aCOcBoeMcuq3tR18GV156787d0vmh5trTS4OOEBynzmv7lZbLLCxtL0bzF0d/9E1o3lxpyx6ZjRH
/JtkQ3FYRF9Xh8TRvluL1QfQ9ps7blLhWvgNIHUg+gX6ve19dyJFeWFeqH+65XohY4d4gGG1a7i6
CHUL5vIYVXeLc9YW6Y5XU0RfJHJ0+CWxA1O9m4M9FI4ARY3ppUiWT01fe38w1uo9GKvv/bez1fK0
vtpqgNX0N2T3ZoueKSwKIDHMJ8Ho1+kTEYH/wzULJjD82ERxNkwNsyIwyNond4q0+rDopW6ek4jf
dyj1tKtO6Ig7sC12RYyra81670OofyEngUICD+e2jyy0IS6GLIGiN3SXHDmcvnhPLdnaiUVUZiie
SXwI/6JjcHvPGqcq9CrhzBlhHFfBklRA6Zp8zX+/v+Oq+8RuA/8Ca0DCuYk+nKFKe9+CtAwsWBYd
jSFtPuudGR568hZIX6JP9+0p18XcC/QOqFvjL2/XZVhZuXge8XXiLeVfYA/0f10x7CFflKuSqCiQ
yKxpy4zd1aWtLy4UT8W6Tk92ldIBgZ47aDS3/w0ui70ronjrIC6wuZcUPABRbK5I5dEBTNPZDWrk
A/OjnVM2Pju5SONjvA5FdKkMkO0nW0/iP+/vp9IyVWtSW1f+sXntRO05i9+RRnhaln5e7DD6zFvB
wTRrwbtfGNQPK20J7ltVeSO6PpJXhq7gq9JhM1e5neD+GP0SzXyJvHlJzlQKeHtSS2vOSWLFP+I2
8eNjGcJ3sOMMVR6J8hc1LpDk4N422y1Wo4T/m+K53RkNXSe9jL76ZeYvB3tu9qZtVGeJWhZYIBC0
aCtsbkjnOwPxG5FVn8fZGeHN7BCKpXlfRuH3lbR+Z2tVHxTWLyrORE20oTYPrGdNk0l312P21Xq/
hlZ7LQf9o7OUzcVfALO3Q7OHA1WbJOOFJoBUYDvQEuaaKKgSIikE7RhAp6lhSr73FtgbV/9bJdLi
HcJJzg4yWWVVsgWBrWBbuaa3nsDMPdTgYp02k0WRotBi7aQ5Uf8Qran/XSByckQuapfsRfU1X1jd
xskCqmFIzmhPaEunP/swg51bb/QgqOUEHIl6JvMwDCbVDJGIJ80c7HMDn2Ng9NMqIGwC/Shi3frC
Nna/R2m1PKEt0D/fv14qJwnnlhRAQiWQ5/52ayxtibqKbkQQz9F6qfwyfGKgrL7ct6K6RdB5y3vs
8cpsc6J2CfXMoRkUIIwAsrko7aOeCT0gfOvPbzfFlAZlRvpsFMjlV3kRpBo64k1+jxaX4Y/ISmup
fUipg10gpUp27o9q78AqSMgjRKevBDUKQXxWZh5Q3zTPzqhUaefcdMedw6vaOzmY9RPBCZRA/ooX
C5rTDGlsS9baiuUHyLzoarbrNwrCe9gSlSEySQIqU2oNb8X3at0Y6rwBtqa1dNDCzJqOdgnPUxaR
p7/5I6FdxJQCvTvSpm2vq1yzNB8l5rFiWPQdRPnZyQSPfmSE8RccOOEdkQ1bSNKy5Tmwzcxmth1Q
/ZokIXT1Q3auqK9/X6GVf/tbQXnNAxxHJ4JeweZLRSNsAhMDvgQ4bn2huh+f3AS2gy419uq+quIW
qZ+cz5EgFghybk8FKVBsZGntBnmqVxfDbLRjgurkaRmj4VBSaT7OmducOm9cDuESMWZXGM0lXufy
EOvD8tCVTr4DrVH4OzpfiJtKanC6wJvnZPHKvDVLlq8PSRP0VNCCqTIIjU2RHJ1p2KOiVdqDG4Rm
qWBoehu38mSjm9aA04gnTSsPkufplMGg8cdihdY1jFtzJ4BVXBDGaigzIGvO9PZWN2PoLOgQRwIg
baqnH2laRQ8TkcBpKvxmB9nzs82zyU6oH9myNGzIJHizmdmUh6D3eLI0oxrFserZ2ifNaDvYuWiy
/5ZmmvgvMbt2CDTcaXhYCaphgYHLqmGOMJ3Hw+KQKwbIqDCSPHVu/Ykw2HBP8doW+qFz/PW5ngA7
HuvVHL+kTEeUhzXKmXxnjiduDzlhfHwsbK18SnPJRKLrQ28eogj1kH8rY9adQ5TDb3GOiecjBnGb
kXJe07S/5Ws9/DDnNtcOfS2gN1uWUm+OettXy9GKm+y3aa2G+gLFnqWf0roztUC0Rft7mprOP2tT
iU9xEfmf2jhs16CDhmyvsyBvx+3uykaeQZoKMII/ZcDwwqfaA6QkjjGCU/DM+q+uWRDSSZz+0jhO
efFd+Dprn8C2T0OD51D/fN/7/R9n57Ujt9Ft4SciwBxuyWb39IxGWbLkG0LBLuZUzE9/PurHAdRs
YgjZBuwLGd5dxapdO6y19v3BXa3zOhECrQIsmyeqZxJSVGfr3ZWReJ68upM+maj1bFuDNIMx1t2f
/8EiECNmg6FqzAt8u95s5txoDmRmF4f82gYOEsy2Ub3VnLgOZd25B57wPuCixEqOYnI7f0H6bu1V
nhXr80Cvr2PsG9omcXc2dLcLKmYGkDxr8zmFT3WwrffXE6P0iVAeh/YLXuPWqJelojDweidb2vnn
bkl0ypCD9ToCQnzwJq+efHt+1gHb1BypIwMBvTUl0l4Z54jUMuYyBkWiRG9EqloH5cW9c/K7lfVX
/HZKk9mYktKmcF4zavsxb8r+FZJOecBcZ5SLDXSR/stnoxMFrg8CDs/mrcHI1XJlxMOTvHZdWOlL
HoAwny552gL8hP16TRlQ+cexAJ9tRWOuKLi1U3RrFFanYUH1oTvVxfK9bSaR30dD8XZsDlkqeycE
iTDIFkiVUojYJHNV03dSsbj2vVmiYmIOTYDGpO2jGnOkdrx3AxigvAqmoLDEU327KjKLVRADpJfo
GKVcDpYXEDtEn5Bur5/tZbR82y2OKO97B+YX25yCKY2BbViVLI3RLjpbmYAiHC+TlrTvhtzVQzQE
mi5ojBKdgpc9y+46V3URXkWUutyNJ1XR+eikC7KwaRL9ymDY4QSHsXlVzLB/DAZzXNArqC7/xSgp
+UrcpUy6uX5m5yZoI4F/kblaQerv/u494u5YUbpAmbMxyErtaKHbvYUNvTJkCO1ggOO2N2cH8RmY
i1m2hBRhy5PMBFPNozIO6qKeTnrhLQdVue0T9cseQSucAOrBxK63ByjKpKfOQ7KEY9a179Z20yXN
xv7vLJqbR0CE7qVOhfrOa6oo0LUG7Z+X93hvvSyZ13FV4rnzpk7dx6VuT6zXif920nZ6l0A3921z
vBZGPP7zsrW91VLfYUwm/htU8WZ3a1LTJaavFIpIN5no3MSPaV2q5bmWc/NBVeou1LS5/Rr1U/6q
m1z975ft766WTjG8WzhyRPC3u81EQGVo5bCEFChcJCms7GTGXf5s95rmK3N/RN28kxdZPy9CgeiU
UcOjOb/+oN98+8j0xSEy4VJmXak9LOPi/FyTsovsOy0052I8KbWih/3cqE+mlsUfYsBrB1HB1h3y
G7g7DrAA5G/Bo24ezImGhuQjL6GZe/NpBEwRpFaaBylkpfDl/d01xUkiPwCmRcn+drnLKAq9ol8S
opnSvzbjXD13pVp/GqbyiPC4Y4rrwiUlv6TZvIU1Ll1iuVIyBgR8o/3eNgo4ZmOWPhWZcrB/W9/H
/lExQamKtwR00Xaa7CBSBRCHUEM9t+OToi7oAk6z8l0Q1r9OkaA0/NIs5EFUsLc+mySd0JS/eDZv
t9KoIQmVjCELHak6QYQ6jR/RAL026eE4wr1TCq6IewGGAnLidoVRxxItTVnCwVtpH5MzzRQGUvuh
oOfxdTay/Mfizg4ivZZ+1pbaVRHJQanxwBftbPSqk7rSdUHK3JE2mAjSu22nqGGXjZ8VYSqPVslM
m3Qs53O8DPRmYJ8eNVl39pn4dS0iIZAIMWX9899u6FJYua7mQgtJT7SLJoRyjq0peT+R+R68Zzve
j2SKFgJoAWq/W25dUVJ01+xMCyOtcUOXf1xcDTHqpNDnsDHq/pXnIp3IgI7yVPVTdpC43690FdyA
Psig89UPbC6noVSTqlilFrbMPDlNhYi/CC9vT7NYluvLfuDez660Z5KuddoEdYuN20uKNm2ZLaKF
BaCkwCny/rFX9eWxrr3aN1rZfXrZ3v3OaiqDC3QKnBzkHcW1FlohAurhBCHMb9VxeJBO98Po6+yt
pVX1kyI97VHlS/tLXeanl63vbOwqe0m0CUefcvfmVdOjPBKVOYwhivHlk5LE/xZWI946MlPPL1va
WSfRCSpVJgnV2kK4Payz3c/u7OKKplafwoqRgu8R5Z+vwiopeM+dfKoEAy8VPa1OZjp6B+WKX0SN
3xMiel/4WkRbOKkAV7dwlL6hKS/LYQ7tTI+Ni2FHmeqT8emImdsifpYUI7yA8V36D7fW5Hheu4Fp
kKhd+i4ndSretAzpTP1YF14ddFbCnJ+VdjI/dcTq9VNvFx01LESskmsu06j1m8al0pU5fXTJi7Gs
Dz7dvcuhOUFzmA4Wa6NbcbuhNMYbTXQVtz9yq4vZulOo1eq6edRNclEneMOosv95+TPuW+UG6qvM
4t2go6LN0bpWsZoUvX6BbjdeurmfXntz2f3bTqTtxVDG3142unNKARy7qxYoCtsUJm6Xao9K6c1M
WQitPOp8Bm0YV8cqp3CSrn1wTHdNObTSXOQIVSqXt6ZA+Rmt3TlqmMjavNTAoAN8sBKgL1kcfMBt
33A9kUTP5CTYAZuzMYUAc1FWcaaGhe1mgZGk88WO3MRXFdd+40WeEtpJ+0T9vg3/fDuJ54jugNjd
00JHpqvNNZC/sETvNGCiU37RYodhb5olDq7dzvvMbeOBXp8o+jfb2Qw1Hh3cTEoEArvmCrLu67x4
7bko6XVk6tQ8dG3XPk4G0Hi/bNMmAHXZHax3x6Vz48neAcaTF21hlokjbPiULcdHZfR12hf9YzKk
8Y8WNNirqkH05SAa2DG4qqusAr9gg0DK3x4iwxVCN5pmDntzqj6KKqXCLUR5TZgQFyqkoAf27i/l
SnGkoUTkQq90O4Mjs6nH0XRXQ9dOxJNSuj1INiNClyG25bnKp+HjLB3948vH6P78EuysQ/Qc4h46
l6vH/y38MPvOcOOKbe3BGgVrYYvB9Er5OS7b8gl2yfeyWoFnlnLQELy/ovgCukxsLp+T9PPWrpER
1M0tL6ZuSe9d1mU0aLMkf0yyPD64ojsbe2Nqc0XF1JtpVuENPDctwLKhXpkLy32jtsZ4XqK6DjRj
6Q4ikN31gTBSoW2vQmMbVAgkFqOJa76mVpnpF/DXxU/H4j0Z48I7uBn3psgncXKrXhyk5m30PNa2
sDo5t2FP3BfMFIqeFz1+b9aO8sd+FWgExwV8N9cQzPLtR0NJI7Flu7S8Vm0eFCh2nivpmr6TKMr7
l8/lfaSxojDwNdz5Vd9i81rUCVKJENgw5ej9tR6HzlectjhrEwiUmvPozyVD81DQgQU///kAVjSI
VBMtWyo/IGCg5d0udeyLpUL0VIbqkjTXrpzsz/HgGD7FIu11pXdlQJAkH8q87t/xiC7nDkblaQBu
kAdiouNx4B32PjIId22Na1dE98YbuQg+txHK6WFRLyPKLYX6ieYIXS/NPRrWdn9fXI13k5QWp0DJ
dHN07cGOCmOJylBYRhkgcPlztGvvMR06GVaDsbyP5+5Iae3eDa02iSzX+HWNL2+3W82dqMkJ7sJM
icQ6Hlr3bWWYn+cs70/JOiGwmWf97Mn4aNLsvZtHEAP5fb42HDcauLeWF+CNoij1Kqzy2CJy1bRr
nbrTRemZkbgQKL17+WDv7S7pJb6ekGGFuN7ay9MyqjrNrEKrGN0wUZ0sQCIsCd1Fmg9pm/1FNfOo
5b63RoqKsMxXqUwc763NjKCdkE+twqia9CB1mhicUcxlUqc0EJVr/7Hz4+b8Zm/jJ0bLkV6VaFU4
mXXi603tPFdzV15Ut7YPYpPdpVHkYnYDDye5we3SKiWTdSTHKjQbc/ARA6WIUNbKmwzVDN+rvT+v
4LE00h/EeglEIA3d2psrmcfkKGzllIkHN6v+GbKK6cQtkpVtb3kHO7l3L36hChgRQdy89bhSt1sj
c/syRADN+izo+AeekySniplgJ9lozrMl2yzIUqM4eFXWhdymWjTp0O5nMQi/0Vq4XagJ4TnPIe6E
cRTLN5DU51d2MWQHVaY7gAF+9jczIEJuzYi6NmZttsqQtn6CynMnTobZylduJN5FjCx+jJ0iDmPw
0UErYGfFKbttjv34ivlyHWH9ZB5wFfdOFP0hQj+4REjub75w69bk2p2D8vwyj2GTdk24SIacq80y
nt24O6pZ7trzCBFgSK+l0s0Jlr3NiFP4OGGru9nPQh2cL7Wuj2owzLLI/Diphh8vu6B9iyQtvOBr
YXHjguxUdqTpfNqpkabfUtsL+yRqzpo5C1Do7hGvfeftQm3IWstq6IeQ5t5+4242gf7aZhlqhauf
GI7sBu7ilde6brqD87TnXdcyKY8JzSKUkG9NuX01oUji8vHc2Hs2x3k8NWXlfIhkMb5CBwyfN/eA
317e0B2rCHDRlkJxdVV12mzoQDHSmQajClHPlddqGpSHYuhEUBHwB31la0FKt+rA6HoBNxd0FbRA
v/BXh2qrAJkCzE0XL2/CTnMGKhpm9JyV5k9rMPoT41XGx9jSxa8BNk9y1PKDW7KzZBSdKDjxmpDR
b1UuJbJEy2igaaaNUR+UDZSB0RMIpetD9tGxWy1ITP1oAOQdx4tXGjkiUm5j1ba92+iypLJmG7V7
AiNc2yGdFCj+XTNY34mNzavojGgOC0bKvSkmIMNPc9pFX7xKJPVpshXl4O3Z7sH6a1bviM4UEECA
P7eHbTZpdxaZ7q6zJ+drKvs+XNomDa2ulfTTUDeNquKIkbX1yxgl9mZSKpUbIAFbHRFUYhUrzvLo
5MRx+ZndLv+a20N6+PZw/bICAAnELiXUO5CeFnnUwIYiQgmnMF7pimJ+LTxPniJD9FdGluVnadSW
3yVJ9VQO7oGD2jqM1ToVzbVGbK4CBOvG/5aUGn1vMTLe9E6ir5dXcWk8GkIdHuuRYvXLN3fPEhER
dRuACCsX5tbS1FbGiDqFe6rJekbfKilJ+a7bNF/VcikP4By7xsDirBTqX/ymjbHGs8Zl0UG2W0sm
AzOy22CkM5oGhr7MH19e2d45WUm4/29s835Lb+lnpQdR3nZ1DeTZbS8OMJnLf7CyZoM0RwiLti2F
0p4NLRpWxC2kmrOeSOshdjvn/ctWdjcOQAgdat4Jzv/txjljzdxVcPMn9A6Ld9EoPoGH688zk3oP
1nNX6lqP3qqSCbaHBPSuFYXkhaOntQF3FZQqBVEj/7sxSy/gEemf6jbWgiZCTRt5Wnkx2sF9S6D0
p+j1X7/hF54DbBM1001EMNZNkbgSfD7CkcnjpGear2qNfUXwej5pQlkelc4cD17ObVCAUaIvuB4A
2HHpWxp1Z6dmrCYpzsyu+1OhtnIM0hJPGkV6e1FIaQ8+6p5BQui1uUjhFKmG248KoyVKMuSf6EBH
UJ0aWKVst35yF1t51NLDWaQ7hwhrwKhQBCXU2oo0DCKv0970EBPutOrBqYvhMTZn++wQtR/s5a4p
XiiqP7gWJnLeLq2MhtwrR9c9RfpYnjSjVv2GcvS5MSH4/fHVoB66CnmvFDOgmrem5GSTBeQDq0qb
8RrX4nsNGeCdJkmEXra08yTAaUZdB1kpZIO2QU6XKoPGTBh0BNrcfjcPevsX/eAEHptVfiSNtZ/K
aBGBKsaImvcoDszv+DMmTXMraZegRrcFVemDSJJSA+nUzFH60chm+TS62VEkt2eFHju1D15X6q0b
TxMzr8iZJvyZV0BrbkzF+6pnXn3wEOwdfWBo3DfovCuy6Paj1XZpWy2aLKeuHYsPXVvE10SkQ2DK
3n3QaNsFf/7pQICuHQro1Oh33NrrGTrqLBZN11wO/aVw7fpnY9X6W1Tg9dgH9Jyd7cEtnyO7b/4q
HSmORrHcpXmrd1lFMleaK5fvrsycjJ5Nkdc7wbxXxXm02iiImj7/Dqxc/dTGdXlONTHKU1fb5sSQ
G9mFDED0PtDKLZDL9hLnc+KJ4eBQ7V1Uh7SaYQJrLnSnjxDR3OvKxUP4dTHOcGdm3zUi69rQDTy4
qDvBIlcHTCxT4+jzbWGjplDdFF0K77Q0SA7g5Wrv3Rz3ruZbwupf16k0wr6xpu8vf/rdnQfqBMZ5
bfuD5rj99vhYw5VwrU95FSef0kaPH1Cuqt9AUxePrVSz2TcmfZ2fXqvCF6pVfko6JriD+B8WSrtq
X31XrSI6ws/s7AcXjYIm2CBenm1lIxdm3vdR453cVqv8jn17WCQG45kiZ611VeK3THo9v7wdOx8c
v8zUkbW4uVZwbnfDqptMZHTyT5ApFzIFA1F2yxoYLjwtp5dN7fhLCicgO2xmx3D+15/yWxA7WiDV
tYL3bUyUNmT0NpgHW9ZwqrMu6EgRrnZefjKbIg+LBUHLl63vODKOGexJ/BhJ6bZ7VQnZpbYXeyfA
isZDy1x38sQxPnAse9vJYE80PlZ9GXKC2zWag70YUcabCmP+W2mV4pPgDD4xOvWIBLXjMgFbrRDB
VQiXIO3WUpM0YioL9nAAtRZUDRo2FRKrgbPIdb53kz68vH979uDH83iTZsJC3byratIUrWpID5xK
V0BRzz5KKZqL0lRlUOf5URv5V3fv92yeA8II2LX7h1Y/RafN+uQgMj5S6536EqJtEicDusyODBpd
rx9nqSwPceMOfsuISX8d/esnKOc+5wbH1hul/dBb9k9U9vRgsimgM49vPNiQvU+N+3C4O3wBejK3
H0DvwaV6Xu5BqUwMjrOw37WFmfuAFqPw5b0/MrXZi5xXUxYlpsZcLa6p5hQ07IzkraXDHn/Z1M41
Ic4n3IUySK9364ViEffpiODHqTEzcTGXknbvolQH12TnMJEfIR+J6gB6XVshDQHct6sZGorUq8J3
LRdX+I6QWlibI5ylzrX/fXlZ27Lx6m7APvwqtqnAIDbJH13XJbJtVKsipu9+0lxqUU6UPyt1Mn+Z
Kf29RmOh88slyQ9WuvPpiNAo8f1C50Ap2pySyi50b7RY6TrGwEXiwPdopL82RVMcVKB217gqLmFw
HRq4bvpv/jWeZ8qmuohOA1o7/0C+QG8tVtSyQUq6Sb/MltBfO60SXduma88v7+/uMhkyvNLiQJhs
iS7rwBvDQRqEAD/VPzczGKPZtaLc96rhiES0Zwu/twIvEEAGx3u7zip1jNmebDyDW+g+01HdxzTL
Ht0FatOfr4qiy5oF0k8mVLu1xHSGiTyzjhBCSxolpNQDLLEfiqoP4mxI5oMnai/XBvCwDgtB6GcV
brq1p1oJw4ndODqNQ0Wp0ius7qutpz1TwFzVV5YMOk9kf166JmdAS2EGZSnrgwO74wD4DSvcAnr6
WoS//Q1xJExIYCVrZo7OX8g/N58a2R51b3eCHSr7tIYp3P3i9d1a4eFUKrtyKNoNhZqGbhFXsOqs
Va1bO5loCllnRZPan85KxQ1QMOGMUs4g4tzKLqp6lWWJqUanRWutr5Y62h/TUXz841NzY2TzFb00
Lpdaw8hkyAi6CZdNr2JxLppx/PdlU3eaUP9b0MqvRb4d6cONe8lkEWWO0a9+TRQ/eqfLP+l6tnzT
FDt5nJUpuzSjkX4WejoFAOvq+FG6bVX4nQoEfhjm6uj4rIvbPNuECNRMKP+CBN+2NpQxNnpz0aJT
H2vphcLtdGZk3jqGKWr8vDnSUNk7R6ukGNnp2p/f5ivurA0WEwYwp4s4yvwWolHvUxxbhit9Mvft
NFCjeg1wQh5FKDtuCNgeITs3hXrNXQ+5NCcPfoZyciMTOBLK9x+SJm8YoZXN5p/HGr+64yiIr2iT
bb1PUZx8HI2O2e25VgUya1SKwEkTjlqRXF8+UnsfcG3E/7+pzf3XoNS7lRyVU1wWximfvP6MMulw
9pS+C0rSswN7e9toIWkGugRJDFCHt55A85pobKxZOWlqP50aND4guyzz60Lr7c8vL20v9VurXTQJ
1rlyd9DywYlFp+l8stmr5m+LgTiob6jtt75BmnjSbf3DmrGj6ZvHPnoZzhWpE9NvVECxkgIS5Uez
Ob38m/a2e8W5UoIzYKduZ4kbUafkjqIqJ+l4MLcgHA5vGoa1+SWyDlfYuv2fjmpfXYazQnlINEn1
t/iOOa8bRZ0rhTp41hFEO4zb6oc6ZBrW68Wziv/gDSl0oDtE7ZZC0ub7Jn1EH0FL2XO3LB7Somee
jAvtJVnHYb+8l3tHyYHcw6UEPHzX6yQaz7IxxRnCFY8+5Wn1BdyKd9Yc8V8OLdBLOBE03wi1Nm5X
89KlSOxJOS2T7nyZh/hda7bjKUn0I87y+n/a+lNAFWDoAQMBOV3X/FtQNztxVs8e5yObdHmqM1P6
kTId7dzeKaQCDCOJjXPv9OPJLhcKPFxC057biyvH8S9QgZGv5F12Fhk86Ze/1O6qKAXDvAAr7GyT
cUV1+nlcxRn7rFJPk5M27/o5BYf+spn7A0EOA4gAJBMcrruSirqgT1gqqQit2K7+yltww0FdztW7
LF5qeRA47RgjYIL/xGvEv7ZnYur0iSmclQgXrVgCo/O8i8oEu2Bw9PEg0l/jzttDgSgZ0xfAZKzS
7luMSI3KAMQLkzs1Gs53SGviUtajKn3GSPbXGPjug9ZYveUvlulNfmTM48Gtvv+A/IKVMwN15ReZ
7fZYMvJEj8fGw2tPY/40dYX2mJaI5r/8/e6P5WplZdaulHaaXbdWjKGbZdrmAsiNKAJNSYqvCInm
aRg3tfJR0cpEP71scfcjEpKifbxCQbY1qmiuGcuUdYIKVOtd0yWJkIBozDCmtfHHbzqL+83UZnH9
LMbKM1sRtlWWnzqr7F7VERmTLuzo/cur2v1aNpL1HBqdQGJTP2DEgO6mcS9CObnModak/KAK70hb
d2/vaCitvn6th2zpTH1jeqUdI+5aJa13ia36hyjEcE4c5kO/vJ5dS3gOwPcEmXdYizYyFsOYIgFN
MxFXW4vU92WdFJWvJtX4H2wB8F+ZuLyavGG3Z1Bzk1SdOkU5Nbban2KwdA9yllNoA+j74y4Zgipr
vsk3QgVgKwBpFkYdz0oXr1WQ4mERhnhotYZxU9Z0hJXZOxE8yGB5f9UmtgNgVHsUWtXrcQgTtQs7
OWmrfl1zfvk77Vqhor2W+MFJb9mnldslrhO3cRh5dscYubF5zlp3ObCyXpSNN1yBoxSWqSyv3NDb
LzRMXjzS009CGvziVcdAnbOhjE7YFEV+AYdkv/3jVUH9oH5F2w/2xRaam0ZDaUexHXMEMvtBL9P+
Q9yXR57oPrNZ2UhMs4A8t0K3NuVFU1FEY7ReElZaZAR9awyBDUwYin2qvNVTkYQJofPBw7KzlTdG
N45CZEUjhthJQrutKuAE5fC2lLK/ysRohO/WU3dAgdw5IagpQ7XgKaMDvZ3b0Y+6pO2CRy+kNAI+
pXdFyvFo3NFOYWUV2lvHdiBEx5HfHJG0WpUmUNwOFcSZkA3L0Jl32iis8CSBnSr6dShLcUGuKnlq
PRNii56N4cvHZsdpwfcm73BQWV1nm94eU+9/o/FEBoKyGgPU/uyz2ynRBd1m78ufmyK1xg/zNoNg
2HzGXNJ1gxKQhpFatNd6UhJ/0eolkK3rHjzRa7Ftc/nWcV2UOCGW0jBc//y3+BQen15Ucc7AjMGd
Hx2ezXcMIMkuHS/pm0Zd6w5DlSdsd4FgwsvL3Dmt2AYPxN8MPdp+VaRyHU1YRRYqQrFDY5kqHz15
LTAaHnC9Ho8kQPe+4O/21iv721obERWzZWIPjrAM3HSsAleY7ZPeG/lBVrxz+ynqrMgT0IyEcvqt
KXcsOjU3vDTUl1j9NhX09SczT981iemUfk4B8G8yu+Ly8obuLpDkkG4gXueON9tz6a0UtY2wsYBL
8t/lD2BEtEev6eODBe6Zwn+uMkU0mkmhbheoyjURaTy+3ZiMp0ikyWddaZtLi9jygam9vSTugWhN
TRxo1uqDfvtsVVvkraTJGDLhAbkyt6nOQmUUSjwP5ptlzKqLDT/hIOTaO5u/G13X/5tRp7MMhVEg
3AtHrR/tTmhBneTVY9X3yaM7dH+qe8NNXyE8ay4FZx62/q09M0bFJ4viPISb91wUI+95H18IvexL
BC05qDz3KIbY21feJ7ro65tBJndrctBn1W68MWGAd8LsDOCQOkNcregE9dqK/QoXdEla989brMgy
Q/sBP7HO6tneejtTheLpcxJ2pezDoWWEg+I53auut37++XUAd7nSAVeF5u2EaCWtgCJGahLClLce
UmSrg2Qy+qCuFPkfbh6C9mC/QITcwy71PmoHp5FJmLeJeGOJMr8CH58f5sE46vjfP7nkjiBJicdW
2JK9+Wx96tIKX5w0BINWvgXtWr0yu+ZorO/9+WfXDEp64OfMFWZxeziQlBiifuVMGcy7hf/fn223
h4leqd+bOTFOL3+pNQi/fYXoE6ObTvpB3RnV7ltrUltKhPABXztlXFyaJXfPtVDeWH3W+E48jA/S
63Jk87roYpjTUd/m/iIAAqP2jjDgyqvcFuHjfix6bYIMlkWRhX7fMD8yeaL6YHp9h5BwIwFLeu27
l5d870CRodQpdwFJRuxq2x93s9QxS9eTIenPEGSZlBdGJCsBk+T+dPw7bTb4HyRA2APSv9XUmiIv
HhRvKEJ4kIyITXuBeLiQpVf5uu2kByDy+4gCa7/oH6sIAP568y09HJndZkhqRkbzOII2Oy3IOQS6
A1aocMv3RWQYV/ApDy9v6J5d8M7rDAB4b8zlurVbttA3Ox3wiZEWzvOg5umb0WYIkhiVD3Ghd5cy
RZhenznKLxve+ZIArla6C7pa9HA2hhO1XQY2Ng9F245XbciWq+70fQrsOlePZrHsrtKlqAJ3EnX2
repbZ0yN3cspDyVUCVoVvSZ9RxbqOevnN1kzNh9Lr5iDbLCPIG97y6RN8r+5KTxUm+9qToNO6V3J
wtpSiQeLwbg00TJdy1YtDo7Qrim4GHBB8F9ckdtPyTBAvGgi1x11Ddpg0MUspRVvzKYuD67h3n6C
KYL7CzoSeMHW8zSpl6dKlYeZCz0S5qC81MpQQQjWtc+DUeuXWbf6EyyQoxntpJv3jodHf+XAUiUj
ltpKFMthlCKLJgYVMEloMHxyD034Y80UOV/GWoE+W6RGcRAZ04wT4jQ0p140lXlSplQ/CYZgTb7R
LZPtN6nSfNDoRUTINhtN5Y/jaF4LAPMN+u5NXvsO5J1/W4X3NyxnU3yfHWhFgeNNXuHLymsaWKpM
JPFr0+kYQco0yzGYk5mXRS/iBDtJPI0P8BfKmviyM/4e8qwprtMQueNJ73qjC/qa/xJDGbKycQE4
2R/bOntQrayQQVEL/UtC8tSeui6eXyMjIdJLL3rlb2u2vIfSFpn0tSlJ3Itg1aHeJ5Dkumrq9YBK
VCxDc/UtJ49pm6daSSV8SNlqIIXYwqsqK1H4iJuggzh6yKT4EqGwZ5nE5r8pQqttUCIH/Y8zzml2
zYqqexOZYjRPpjkbH50iTdWrAnQGeMdApufPFeXKSzS7+YdBaAgeTo6aPC1uoplnU1fkD+BU2Vr7
6/LHPu0c86lu3CT2R90exiAyleGa1UajvXZnW32V2epoPMXTIj6TAOjvhiUZv5VFkn9FmLr9Bmim
BkaT5C1DWjTrmbGQlk4tv9K/VlIpXjGs2nxblrH8qSmgCAI1ycunOY94ONSW/EJq6vyGZ6atL33f
xG/TJlOEb8jC+14DxlRPZpfYeTDoQ9GchgZxal9FBSH2l6JVfjQKJRB/iGQ7P3lIGNSB0qv6284A
R/SwLFE+Bl3eG044GU5JyZ8JmkwsMCcgfhKNINdHMaf7rMUyeq3NWZec2trsvqSxMq0418wRgTsN
+XNDcvKPnhL6+UkNG+BhAMr5Xe3HOAuaajKMZ70XKdO1RI5Ap+VmZX/Skqr4a2i9qApmbxmAd4qu
PqE9UF0Ho7RNRoxFEHLrpS8/5YNAQEs20dQFUdfwLUTeMJcMkIT5j0lEBj4IznDr272Y/rKjJose
C4z9gC9jFAEjIAAVkSATAoCymb+PyDg9ZWVj/0RGi6cr86KlDosCNcEwQx0pCw2nr95Kz1AcX6pe
q/rC7uKzpK7t+Glk9f/qlDl/xqo3Po5WlOUXVVn0j51TCD1QqtKW7EmkEo4yOO3MyUVFJjVFMgdO
nXsCjXslkWcRD1N7GotCS86zOpQV0sJ6VgRImVXzuyVJFzvMR2EXyHpV9qs2H3vXp/qkfhOjWtJR
B0p7HQ094+2rs+zH0DCQ05+LQnmKjUF8R9Fl/mB1OoUUM51mLcip5b+SkqZ/AFM3MX+oTuI5b+cM
lb+aovtwMp2mg7Jv1lMTLNFipOVpyqo6Ps+gr2O+Bnl2UIoBuEvf2wyHBhTjfTVrRTPfRfpkMOlD
diAC/c4Zx/w66FqNTp8im7jzYaVY34q+Q/ilduy8+hd4EDDeFkELNawJ6N/0WtqrJQM84sgM+BFR
9SgQeM78xOni8bXItGXwQcCMr5w2U0yklCvghKPStukXSzGBVExaWY5B6yjOFf2cdvB7TZUycLhQ
8uMwmcZ8qVrRZ/6oLNY/DPcUzyjv2bGBiLM2vxUZcU/QjJI75tbjJIhR8yL75kEea310o/v0TcfA
C7f1q8aJtfeZS/4fLHaafKp7TfF8x0yGjHl+2gDWAQUhdItqZQQMKaeuOsUiNwzfneM5uXjG0P9l
WSKyfScTrv4wLQphGw+9E5+LOZm087KgonGe0bXXX83o9RT/DIsmog9GG5fyfRVV5ocFKDoDHDyz
q15b4KST585FE/NnrkRa+YSQgRe/dtQp178gXKe7z+5QZ9qJspryvq7jOschCNMGxCmNPDDsSTcC
c87S5CJB2v/j5U7/yhqzsXtoNHzM2anRin3wnKohlk/6uEGSqqmWoLRTm4+YKJIJFvbYXYw4GtOz
ldUoTRSR0/8Ta4lqPI92Ufw7JZW1QKWxuybIorLXn9NiyT/VytRFj7aA03yq7cR97/SqVoQ0z4r2
zNTB6l+7d0obsFU8f2LI7pAHPRFg8iruksk+e/we47T0HiPmzFmrxaNqR4PrT3mjJA+5YiKr37so
8yCtJOWTYSaW+DZ3Q5We2tJalpOZ53Xtq53M9PeyScr4/5g7r+XIkSxNv0pb3aMHWoxNzwUQiAhq
MsmUN7AULDi0cId8+v2Q3bOTDHIytuZq26yrrIzJhHI/fsQv7lmAXRG5yiq1Lqp0ltutR/qFuHzm
QSkpl9IMDm5buF2Y97al4CennvcOIIOmd5Erhwo/Z5Vp825E8RWxMVn0i9yXPEx308oU9KueDYWq
IvQqJivM+sG9okc6VsdgXL1gn+nVQtjU5oHWWYKJnh37aZepH5m1pp+V5eQySuvO9+JmcKz3padP
/XWemn4GvA+Ppkfg3G6+q20XSxjkigcLroJvimGdkSUK5EpK4guO0JvRaysNWgEm20GK6J6Ygz8N
qxT6XVka+vjRAMUk4rxc4V7PzBcda+9iWu3ve+lO5QZEdfsYCVbEMKRKQVPsp8pYuk96ipCnFgrA
R8Vek9qIdFdt4y9/UHletKENtj5/JlNE45TDeZ2+dXjmdQemz5N6cjW9XyLZdoKoiDSosZu8ugER
L9aCg85ahoAtbzTWPvcHrwOW1/dt2IC9mkJv9Vr9S5D5eRNuulQWKuJzG9AchE4eEb3qKUx9a26j
Gd8DGc1YSnmRbhZEAKVju7X1TdRyDeUFKZ5lTMTdMLrVEoshWcSNObfNVa+VZb7L+q68NoJCq44V
Gt56ZExl+m3M+YbIuflFCY4eCFSUZ51Jb6RUQxAC9nSWnRiqYL5UNkEuXM10WqO5nOWnBemSu7Fe
AtDRvTcn0VBngx4m8JUu5nRLbWSRKYLbaKqPwyiCAdsQN7XCfFbLXT0qR6Pi1M00WgipH4Kpx4IJ
/5zyDnVzQm4FIkrsDEJBETqDbWb3ma6oZwy7qKqwSFUW7KBDDE5HDFOmHfW2uVZ7hd91sVPaVJv7
JSmpoAu0wsqdZS3LnZzr3ooMemhZ2Ah3thE1V+UY0Wh2TRbjOqa3KbQY8UNWuZrLqBmTAnw6rbg6
ckqfLNjI0dAM2RB+vi+b2VmuW9+R9oW0hWUey3rO5qMjDdUeUi1R3DtYkmrBIqOvAvepaxe3K8h7
BpkEANI7Lw3t3KmDm85uSnXT5sIeuLcWGmtoeuti++Fie1r3iRy1az96Xdskd0kVpMRAneR9wubU
KYb2apzMlf61OSt1NBK3uk3BaqQ7ryuEurATX6b9jn9o2XMv0sqh3V3LcTciHVnHrlb0fJfcJyUj
OFR2mPYGE3PEP2QWLgGG4eE8Dn5zpBvTajs09q3pHYbJ9nuDv209rIAx0nDWzL6PK/ZBuzf1xf+K
f2ObhIYCqXnsZIoXAfVjJmMrIHW8muxAPnkrvc3Y9iYPxkyd4nCQO1L1d60qNT2cXe8nMl/hOeMR
IESYl44kEmmoc9/MmdCQHuRoGXdGn2TfndnzF/ZL7nwxp8TposkL0gdJTmLugF3YR83VUR1byqC0
ImoaoXAXMRITJzNbXrP+Eo0ZTt5aYcBU4k5aQTMfasnPal/Yxa4AH/0nHijYVLYMR99l9jR/VlOV
33alRW84K+DIXxdtaZN/dEnq0MSchu4odJlCHGlgoJqJSMadaxSWiFEfs8s4aEfjvVMIrw+VvXRo
HoxlfYclB3xRrbT7IIKsYN53M2yGEFZVoA7UXd2PdVXVVTD4fnucq3L6hBpgcJMvAcY5wwhenezB
4DfcMVjkMSu8vSws7a6264EQLCz/YsBy9EeBaWv94E+DecfCtHpKh1R7BODg4ctVlcUlGIfkvV1p
lQwL6ol3SZGkJPRZ3zzxWLa48kSdcpnM1+9mbQmMqNYMdRO4s26S8Mo1uXKb2f4odbJYHiVZ1DFf
3MbaSctBlIOSbf2IMwY73gqGxT5QBvTJRed3pRfOFd9n5zdJf5cvXe+FxZCnqCM0I29b56y70idT
/17bacE5i+7iN7y3zB9akyL+uKggv5lVx8nmD6OeheVI+InZCvanvOxUHXeQ4LG8V45TRlnQIO6+
ZPlwYNOpNTTSzLjwe3NrHU1+irCZVcoomPXRjCxbDV5cWKNx3WSsUeS1naQKc1muVUQnNqmPwWTb
NZoCKGTHjplrl9QTWrp3m979LgYNYM869lVGEb2WBSdMyxmyWnUgb8nEhjpMa+kYe8kJAJeeycOz
WpoZM8ERwaND4RTJN7UOObXCkFtODDbfdcPGBJtkUdymsHqE2YfBornLoyV9g3wTUY2r1pT83cDc
9BKN47p2o2JdysM6JNMc1lll5e+G0dC/47voDlHaeUW9r5yZ/d9TP+fs38yVnAuu8b3wgjLdNY5B
kl8kbm1QxTvAJxqalXOk3NLEVNX2gyI0IMpNoZjr0Y7KBmQxHaORzqo7TYDRtdqGctNJ9+sohn6O
ObZTycFcdkZoBHpnH5rcMYu4nrt8jAfHQ+cka1QQafWYLHxgeitHkbtNHhp9P/iRa6eiv52Tsr2t
0MFSIZo4gX+TUO4ex7KyPoLCSoawmWQjcU4JrMdcgGemxZOtO1FuZ4M1mFiV6npPWm/mNMOiefCG
d64toXcOrrDzy7pjqhhC8rafMF6Uy1G2efBxJX+8zvvU+ILZQ11erxkqY5ypa9dGU11aD2aNO/p9
Xrvt19zWynq/ktU+zyuHcVRyi382kGeIJMvq3UwVY6aQLFFlx8VshpLKdq1U1PYArynVHIcEwunX
Gyf1VlZpZpO21Kv7pa3nMb0sZY1dozv59hhBrHMYk9lO5SHiNEvWKj7fnGOuLIPboZ4Wj0YOjZY7
tFqLIYRbIB/MtErW/aTPzXNVzMsY+c4ckFLNiUM3yLDFt60s4YQjbE97at7xB6eBkaFuWGfoyZUD
b8X152zvdDMm4vMyrbsqbbTgylbCvAPzbDzWbaCLSB+X4YJZpqB08rz8obadZQxbE82y0EUk2g59
p5TvjcTOvplWbz+rWQVMpZO2OcwKwbGIuo163KYEdtiHQXdZ+OsoQ1X7yGdmTVsmBHVjeeYA8Juo
6Ifpi9XoWskHGFLGvarw76pNSBIAlai+N/akpoNdBbLb8U6xP3FT13yXrI1phPO8WlWoNYi8H6yS
hCDkHfdfWz2vhzAf3WEOQWQ0T57fqGsHhkAT1iyHu77Jy48ZumvPmXCSI+msNiFHW+UkINK9KKa1
+zSNMEPCtgvoFNRWV9Epx/GUma2ntIqssTAuVVZm2cGqzJSuWk9zO8TEcUYzK0iJdfnUT9mFi0t5
GzER6kTcKJ1yQK8a81ZV3oK7jxjGnge3jSMvo07x6rHsNubvGB+xrmP4lldWV+zSZWpY+oHoZ3IB
1X6j6+LpJCTp/C4ng6/xEEKKKMwnV//hMNROQ9HmpQ9FqZTfKihgbtj2PYXr3M/+bd/3DcKxVW48
WppufAlKMRnRrHrzuyqD5iFn1a+R05njpb+krRdpijTkwh2QH6Yr6TSXGNIFfqTlyt6LheIWc1fd
m8LC8Gc39tpk0sjSpmohQrXZJ+R6yo9dYBSfZK7Tf5D6kjp7lbTTNzmK5l2QN3QuZeBKc+e0jvs5
EXPJS6PjtDJStvRvmV1Y1xPgtynShYYn1uqN6Q9/akgKBwoogoHp6J9dS7Q0s9IxJX+aOnntotWm
Ua0X67UJL1ZEY7CCxjKDxn0yZG5fmMVYfKodFLhiIR33mZxrYTdqnfsoPWQId0Jfio80b/NvRuks
A/SvZvxqQGs16S2sJEIuvvMCHsYAtgvH8ubbYoDLDpUK5g/ANgkTCLG4rFJMg8w4bRuDFCqpKOBa
OY+HKsEzF4k+xz52XpbqYVk0C40Rf9DErkj6LWzjmXvXlcac0jBz/O+z6OTzCBVMhrXvY/JiKdrk
kYcs0TtYq14ZLbLrvuuS0BuzrJznhdj8AXB48yFzpEkLInNIIxKtIYqWZdf2kZcV2hSvloFVVOPl
3HXRS92nE8GcDvHAYNR2c+B223notxftOBEKpsHK7gItRbjS9dS0K0ZkIqPRzjiJJqqiZ0ORSUHj
rJ2Laqjw96XWsT+oHMjOrVNQHUac2spje6gKuXQlyhmlVuQoL/Qsm8372vZYQ+uIu2Qkpsm5Y+CJ
8JQ1iMw/9vR5KfEa1xaXFp3GMlYiLy9bax7HfaVrKgiNSnfmaHDH1oh8TDCYWcy2O4amdL2vwC56
eiHzaJB3ck9IxtNcPgS5MVlRykQD1ZxCFFclbmjajZVT6u9GK9Da0FcWzZsgdWxwDoVlkJqPfkM3
XObd4zTqRbYbGntWoaqCQdzRtU+/KBNpbogzhbpXlWMouBG1e1fVbZlelBz175pGjHAUBBVADJe9
GUIJbU1CX5/JWWujsfsIrwDjoOSQl3G3jNVjrzzq1WH2yOgTUo8ejI4b3DTIXSMeqtR0C4OPZlEA
wXgNzcHlcHNKB+hUoVlrEVZy6trQoOX4aNaTJo6BzPPPJEUUg1rSeqiHB3RmoHRW8tHVksw+9sJp
PuRt3lyktdV8znw7eT8s8+RunWT04BWzCT+acgqcaJXSufTqoh2jKu0YjAUIZTfhTL5WHebK8eeL
hsbdZ+yR7IdU84os6jj8gzAlCpQ7fTKMAQfpZLhJrdlD9IpejBEiNULDrfYd7fNMtXEnVkc9deNS
3DdFS65V+43/xAbjc7V+Ulw1U0Kxz0ntm+/0QNOyi8JMLfC5qq23MsMd+TPaeCVTZi6LUaLSIJVN
iWhTU+QjSd3iUGTuEn8EtocvcJtHzIqcg52OJt5OdWE3HJZu80Acqe+bupxzzgcYVLs+cYzYcrra
oq01GjdkcyObCkaV41/3LS3T654SDilAlLyOzjSPD85kLF+GelDZZaAkATEdpHmUlSu8aNocT6Im
cfxnrXOMu5Sgw2ZuU1XEpTcH79HXMWjLZrX3eUk6kIZToHyWWjJ4j4Xs6xzzCRdyXl31rRdmATI1
oY+RmjhkkzkYe92nPcA516WgLuuySmjvOWkRWr03yC2r9Q9lQzdvN+ed8TTYdvneSQf7FhfaBUOt
HsXsqEnn5QA2wWYWZdV5iwioFiCoFQjxqVdDIo/gYVPMcILy+5JBigi7FWwpHXxPr/Z+n5R67NaB
c1ergW0i5pxBjpvaM31OUk99N7qiffAYjf1pm92YIzxMSkSMp+0a+mkFOKFcU+dbaav8G/514B1X
9HGOKdaNxXVTDxSeJocBlYzrzZd04hDY7lNPZg+1tTHcnLpvziBNX4MoAANvIApmiwBcT527E73r
O5S8GUkPNklYIPR9q0sDT0nhPOWpnN//fhL9Bk6SC9r4NvibuiaSYy8Hp7JU6A3gvoF/Zr3cWomc
o0ISRFOJmVZiFHTXqDEuqlJOO6GNwX6o8nOayj/JbCdgDlyVYBACWN/01k4AKix2BbVfVKC7k/6K
8aTlbs0k61aKfBp36KmTVIoUdexwXAVHkVQcBDvKLvMONRU6tr9/K68BM0xZQVXhX0aHEG7uy5ei
TKOpRIfHJ9zq+pqSvnnqrCo7A719Y2YNdxsFyo1Egp706atfbMmcZK1iPUVCjtHlRARwnau0XsXh
rz4Q8B8Y/jYIHRLi02UlmJB2ZRrUcVCOQTiIdrpi6qGfGcK/Hk7jLxv4aBOAyMFycVvcvyDgmooP
588VDyR7gkDllc/N2vVPTuLCRV3xs+u1bn78/aO99RYZeDgGSN/Ng2D7+S8XpT89AZ7yq3gV3RQ1
/mwd7aBJ9lI09RlY4ZubBczdRkIHvvGKhaBhhLYCoa9jW6Qf2qEZD9Y4yojJXn2NAUdyNBFK3CN2
KT801tpHZWk255REX69NFuUv93CyNlNTS61JBTzvjHAQmVVZXwutNP86ymHzYEelGbQBAiqnaE0P
K+SF3kjMtdyQgmBIQyehR67W0f7GdIbUIC9G8RlkzTnt5LeCIG94k+7D8RkF2pefFFrkSkTK67gu
7eE68zqQlIvowRYg46c0Jsq/X0JvXg8NHhf0NNoq5ob4+GUJZS3EfK3skZ/VyyWmdQ9YWyvc/egw
nRs2Pd7fX+8NVirf0AF8AVzFI/hu3/iXC8LRTPXFKes4qcpWXBQLV4oa00mul8nNb/vZUu+kZF5X
Y2qDYfPEGNkqtNUNTXv047SpnMtqKMyPv7+vN5cWsmboeaJC7v4En/xyW0PtWFmCwGSMs3LxRRtg
lWtoPIe/v8qbbxt3bTDcwGeoz18+vBhmRTVogi1b6QdkgdbcFcbEqJqK7wbb9nPo0TeiEhYvRFoU
nugYn0Ljhdt1zkh5EOOGGlyYw6D2zDkd2mggv/REOQ+r1zfjX33KzfAAWT/EehBQNk81SteuMGzy
1jqWdZs8e05efIAWtdy2xrxeLDaU3DNn1uvg9POK0KqxQQIeeMobFdUc9NkimthzVI4Cr2M/2WVA
L81fvSgD6R3VJct7WRR9PMMDU1GBivn9t32FjdruAalUFwwt6MhT4LXqRzvPF42FrXsuOlarf1nY
G9dtpAFfl6m59/XWj/KuHP6qnhxXhpnDK0fkgRs4WVXM1SyV5BJRcuy2j4Pq0hhkigzbZcIUarTP
aYO/WsXb9aBs4UdPnHqVN3GELumyVg2mN2b+1RduW+48SqpvK0KrXWSu/Tk7jVfrmCtu5OPNGwVU
16nOwlwFTAXBekOtGjGi81x5NwrQKhn+O1dgHbxbABXemZDw6nTdLgoY3kOUCbTtqRF3Noy1jxJc
Ew+tX4dBsMKOZJQJWrA8l6O89Xzb+c1VNgDDa7V1zbQZm9Rx5ullFzpa1VVHNMMMP7RWXR0oHYov
NS/38Ps1+3NjvMg+eUa0hAHSs1HRDDpZOs0IsgR8UBtrMMfeKUpa+mMBVuBlPlkopCFU+4G+Xx53
bep/BJVc0wYYk/RaAM9iRpFSAwkAHo9CGIkfliYT0P9FNIEwtSWJzCVe0X9JPq1RuEkT+21THzUa
azHo4/bgB/SBxLqMd79/J2+tbnqrIO7J57Zj+GWMToNOVTYVf9xO3QJzqRT7WRP2FYJ1BcJX+Tlm
7GtVE74Bp+HGe4PWwL9eXrB1K0ajlWrjZLJpQevJek9ykc5XCc5Vd97iriruF2F9Vprp3eZ6Xd27
5tgnYdWv9kMrgb7/9VeOxCbhm5MK9sHpYTiqthtlnbQx9rdVHMimPdKDETGqXMbeA/5wJn6/sdMM
FDgCBDEwobdOVRPoV1h1qk+88tzKjkOvvjmLm8Y+cjn733/cV8c8+RzMeAotVN0gBJykdqudCDs1
GZ/kZMsydPXMekYm75y64euzYFs/SHDxSe2tLHj5SdMJwxZMv7q4qFt9D+QHVWnL0i79tZxCywGw
0SWedUHJcE6a6nU9uZFFgOgSSSCJofn58tJYnweNN1ldbDGapIAuAGl4ntgpxKzGuB1s90I10xCb
gjzHVkF7J7pBfqJEOue2+/qr4opoAWs3HIOddCquXUzUkToADSQC/OSozdP8ZwBv535STjecWbFv
Xou8kjKe5j/yji+fmmrYBwXNtfxOV2E5W6jtGvkazstSxL9fQm9dCmol5R46tJso4ctL1YPTNqvv
dLG+SHvHEisvzKR6XxhdfiY6v16s2y5E9wARYdQqTyMRYxML6GvAp5yLVYZ0iMGICpm26Zm394pQ
wppBTN7g9WEDxnnw8pHgjHWTPeRYSPXLB6ncJw0OxG4dcxk7LsbTq0UDytvACJ3WFWe25Fvvk0ek
+bHJ8HDgvry4bHRrEStPOWllsO+Z1lyATsqORb+2Zy71+pj9aQeIZTn7n1zi5DnhHhgtcJk+9nJH
7ctWd+8XMqdY95IWoA01ksPYLejPNDve3JMeM7T/uu4JGcB0O6EXeKsCKSMmTN2YXlSVb+zNupX7
GhvKHSqH/UWVBwEnjOofV7v3v9aYVZ+L7G8sKQo9Zq3khHRDTnk0q52iNlzUPd4fgxuBS9cvq7z1
zrznN69CZuih1ezyVU/ec4UhgqA27+OF2eqOTpO6auhtf/nLG3GTXtiYo1yInsvLhYP2qMHR2PUx
Pl31oR0XEeNWZ4ZzbcxnDiiXv+plmgS7mGKGwg0KGdH15aUaFPNSvzPZIF3Zx36JL2cqrfp5Zj+F
/ow8zpkd+eYFsX3WeQYTxvG2kn8pR4U/G2BDvJ5hEzKOE3TqXVk4P0AWQD9wivLMB3tjD25xE00x
tGOAOJ8cizgwC3xfGolAQmpFWe3oNDxKPVp4qWc2w1trw8G6FaohBwPavy+fDOi0N5cBDhk9b/vB
mHD92gUuMgNnPtlb1yGhpmRAssX1T9kieMK1oihSpHeV78dBom5hgpzzSnvrvf10xmRHeTAMt5v4
5TMN1LJamkx9PIkAmVgmBfvUG9adU7PFf7/a34hd2HdtPhVkFTzYSQyRhqPGfm5xgLOtzeoXib0k
k+Bdxmy+QW/ejYZs/MuSkCx7iEX0Frfuq3fqVoa9lmjHfJKxUVG0B/3UHzdyRbtI48xZ98abJA7o
/mafTOp0qhdgQCusp6CWsZ9j9TEV2Nrl8IajyWf29vs3+cbK4DUiC+Rt4gQwCl9+NLlxvkmdZFxi
4HLPCMoLbeWMZ9b5GzuYE80gJ6FjGjinfp5ujeLXvNqs87JY4lw04lgzeMNfgZkfbeT/RQYEI5RW
MGqyBMNTCqqZSMsol0HFjYDyPeizF3Y1GWBeifmf/YZ/+z7/e/rc3P8z8Mn//A/++3vTLozFhTr5
z/+8a5/rR9U/P6ubr+1/bL/6f//oy1/8z5vse9/I5k91+qde/BJ//7+uv/uqvr74j7hWmVoehud+
efcs6Tn+vAB3uv3J/9cf/u3559/ytLTP//jjezPUavvbGC7Uf/zrRxc//vGHz676t1//+n/97PZr
xa/tv/bN898uZPm1/iFPf+35q1T/+ENz/24SbVCNNinqfJTl//jb9PzzJ97fiefbBoZdDe1xa3zW
Ta/EP/5wzb8zM0ABAGEJghW53h9/k83w80cGP7IR8ibZREWcGumP/7q9F9/pv7/b3+qhum+yWsl/
/PFTZ/+/zzHKRUSIafPSQ98IrpwrL5c+5mnIZQ21HWVeJh9kHhgXaDI9gUjOYvQxkwvaaBwCw8rY
u9WcA1iS7DZPSvMyy8HWGai+4eEnHlO9gOyUiVt/gosOiqB4mA3v/peX+6+7//VurZch7593y3th
m0LORkb9JNOe/DbJG622ojlhqpBQfHrQf3r/qbUaF+iejfUp3YoLE/ULpgEwAN4JUIr4B3i5cQG/
BP9OtBiqfQ6A9GjBvgKxXaqGXs6Qi9DJYDaEtOye0UpRtzoo+du8gxLYLnYhaDfn64NwTThczeo8
MiWHFWcHQAKgK+GwHuFqtvohmGv1XqA/lkMP1op70Hp6lJVea0Y1Y9ovAey5c9mB8bK+3N4M/zdJ
rXCJ2Gi0J4eBmsoVcFxnRhuIxsnVsg+ggXyGO6HJo8eUNsr9BETrKIzbts2UF3pePT+1rcdMJq0z
QBJt5sWlvggjBt1nPmQdTFjA2Q64fNs6J4D7Uzv45cKDr4l4FQNV3aOhcHLDTGElNgSOEfUWgF1V
J+WF3jgbksqv+7DPHHGpm23yHlS/o0IvMf2jl1hPJly9lmdZxyScbefag40NCyTtPC2cLH35oHeW
+pBUPGM0JMUEgi6R4t0IaOgBCPiAvfu6gIAjj2kjZhKw1SZrzr+saOL0ANpLZPFR7fNDR03wBVgn
4sewusUY0TbFCkqfaj8aFrWUOznP7cM6KRUnWjt0iBQvxQx3Qjx59ZR8Giwjjxi6V+9U5rVfB53H
yJ0V3ukatMOxnlMBKq3ytc/CHPrjYvjyhyR7CMHtI5U9NFW/7MYVXAp9Qu0ell1711RLmYWBMrKH
3++sLaz9ks/+XD/kYJZLYcmogwd8GQc06Jh9omtGRKMgO/RegrOWl/NKrNJPsmhOe7Q8JtDfoVa7
flwbaYBRzmC/oytYOpGmuaErsSi0+/E+83IPDo2lG+BLUsQaS9/q7mBfBUwHgfc6oT+l+U2wtDRs
uzVBIGsy2uVmSJpjK+p+Cnt0yY1Qt8kBZzmk0WSM10siEaBwysHmlzQF5mVB7kNAuPha19rwoRyb
Ve2LAu3QBqz+TY3DKRxGt8gfFX4McJSSpY8sHR0LqK1pU/BQC4QIe9KWa2gGodHaLaTzZGkQbcCI
2tIlRprSrK7QFpY3kBUdd9+NWne7FHLZNXRbroZ0ASiRzaosdmtpd9ei2nCLA1Sg+8x07zTpz7sa
XIo4dsWDOXQ60KlV7HUa5ntmId5Hd6kcCazaEY+9P0P08DLtSjMTHHW7VO76yvA/uF05XyOPVr4z
18A/V8q8ETq2AX9Aqk/B7Z4OZ0pzhV5rKBMAOosrW3r4tuSAtx3OBDAjLBd7MuCQDbXnmRH5zwnI
aRCgv00ng9kmHmhbvP8lWwYJ6IM4ys1Imi0GuFo7f86319o75pX0x/ICnHp3wI+jYuOJCBvgdgc/
UNxoAaKEQctSmaR+zpbtp+nHyW0hP7453FOsUuadJPHGbDezX8LlRN0FawPbGw95KyF1Z94Qrvkm
sNZamKNX8A26qUe7X0vL92mTqKgRkPNca9QPAzJ9OxBT+qWWoQyJOk16DWx9rtD7t76TFXRRJ51z
Nh/elque3jt3Todx8/qgGn75SpfBhlgtoDEkmp1fu3W+zDDNzKU+JgVo5YTELsrzPvikl5Wmorzo
74q2/RO6OTySwhF0671p8PIQ1wWTf1aVfmdvrSxw0y0446yf9+BLgWoZIEOjaUJoIExq9IRgyg7x
kq3yFmpxB1h7AZPOe/wIcm6JDFRw4wkxtxw0pt5eNf2y/DB1yMlglWANyl67y5PpbnV7DbSq62VP
pnIZPuhF0N/x58qv1pLYAJ4M4d3kyZztwDmUF1ZuJ+8cnGlvqzpj5eoLIOoeLgEg9ivYA/DitCnw
r2g023lEYpDtJcY7x74gUtkglz6ZyhePZZIbn6oMve4wM8U4RqtmFodVjnpY52LlbVoQXT2oNztj
ke4u+XleUAzzs9+HYuN1koMsDaMNRNoBHaC6+PIL5isH0GIYRrSd9k/gy2xoWZC5+7ocY6nwAIHW
hE0z6O0r7D6yo6HTFZo1fzlU9jjGDA82npGnh+s8tLHyWgOGlGsffn+f1hsrDTk5juhtVKGjxPry
PmU6LiBKdY6MsSo+dp3lX2lAvK3UNvZ17rp7VpB1ALqNZ4Bw06jvus/dWEyXgT/lB5M+JmvMtiKl
AYStEYm+gG7aXdEbBm2e5nsDztL7blmdnVyVF2NDt9y3ItfioA+dzwWcUuDgrjhAB6yOYGnOCXac
jMI4E7fJKYAL2nykx0AiXj6glmWJTx+UBzQK8z7t7eJSH+wh0uFLwNWgP9cgDHBtNN3MWbUDGzkG
M9qBLoRYmsLw2Qf3h855dm6Tn7QP/3lnAe18ghPSG+gYvbyz1q+SWncrIzJqO79HEm2MtaUfIsND
NsE3ymPW10Go/E8uWDYS/Mt5mIK/1CH6eQ9g5TbZH8RqNjzBy3vIMgiGSJ7CgGqn705mu8cxGI09
qP71zDT7J+TkRUyzWV0e+BuOiGArVF5eapZLrpU6ynYyncv7pGvl3UJMu2xkZiVQJJz2Xpq1/NJ4
VvqBoTFUwWQ2ZTg6jnaF7nhGAhmUxreiGY7BqtIs7Ep7dMN1YTQA8GE95Ih71GTuVpEfgD2vD35T
5k96l7dJVDT91xr6QhkauABdemkw+7Ft5WemjM62nE6eknErQ1emFbCqTltuFGmQvOpOjybSm109
Y2vERLK+noS/ghW2bQw44MVwAKW5CuVk3zUbkmPXDhP6C+BmH2UOnQbuw5in8FhF+x0c/PKYrf2V
DuLhqeoRswzLdoSTuFR+/7WzV/8DeYGzH7W0UaFRFiTTDqz6idmtEcOLsMON8r3z3daN7HGhKK88
6zIRYviQ4iH6qaQxc2Uxhvw2KZuEuQXpc110ptvAL4FoDa2lQVVCFBfGqhhkVx1dS2RGnlw1zJ9a
pASANzfvqbtG49AK2RxsI7+zKj1BtFqa2T8X7V9qVPyP7YcXLYvftjP+P2xUbGCE/7lRcaBXUsvn
5dcexfYb/+pRmH/HMpJAzk5G1hXsIIX1v5oUJk0K1Ff5H35FjGS23/pXl8IO/s6mBA9h0ztDyvCX
LgU/Qu52MzQkjwJA5fylJsVpcYL2nGejmITWDwkq+lQv9z/1ippXL50JuiK4AlBffNC6Ib/1Gk1c
DcABdipzvChJW4ibSFFc9uylsHGyc2OMV2fzdic+MwxiEG8Czd2Xd6KSqoYYUM80GYom243Zl8S1
suugW40/s0EjhkD8/+IvjiBpYnATovviHHpnQkhAag4abItyHuxV2kc1jgwJOtfI3mntsp6JJqdJ
BDeKLRcjSYbOW1vzJIUdXWklE/Ei7MYh32u5Zh16YldCLcUQNqr85JyH5avjcrsklrxobDOvB5xz
0pyhhPw/7J3Jkty4lm3/pea4xr6Zkt67R99IoQktQiGxJ8EexNe/5VnP3rspXUtZzWuSgzQLeQSd
AA7O2XvtYE4sbmctt9daEytotNmTMA0RGd4KdNJb7Y1Ipq956WG8pDTGsqfsaAhyDKTBKqGXlvl+
Kd1+89e7/r+r/r9Cvtd/WPU/+vq9+fui5wf+e9Gb7r8oMOkrX0UJdCivSp//XvPuvxiXcw8krALC
PWHY/Mz/XfIuP8TQE2gnsnzzGvL3/xqTjv8vphBX6iGjAQbH/7M1//f3F4QnQisWGh9yBZwzFfr7
QtNYvSTS9zxOVhz9aTRAkkgxmCcGKAhHuf0NEi31HcvfcPy3R/QfmozXzeT/H8N/fTJPharqOhKF
nfbLEvcxwBRgOPJ4GGrci7AcQDZ6Y0IFytB7wpblheNxCsbyx4A7609Ckd+Ui1cJAbImmvbQDbnB
/VL+j84gB+kVbQw2uqWGLypqZLhq7b4d8KqMWG1+ONznrA1Rbmacj9JsMTcZf6rvf52/8HtQ+tIP
YDhMdfdr0TUbbdV1qyi4LWr3bNhl9tWxp+U0ZVee8j8/819HI3wWk020bmRHOEQn/fLM5SIXPQsu
NWWdOPMzPZhgg0W8EDejbfHMqVjU/T9/5O8vGH8etRYexOsV/9cNckB8Mk5GUcYjChwMq4Nyy2M1
zvQ8rzCZfa9yQ976ejA+/vmD/9NzZQjJG47CDmPAL7X70Hj+akmzxP+d9N6tp4qkONkKyXUk0uFP
+uLf32ZmTlflOMaKv+iDf19H85rXk4IfEpdV5Z6HevgsnGmcdrh6Ins2MbSsmpKxWpo/+QP+wwNm
B2Hlcvjwh/4ahyCn0Q7Wksq0VNg45kKV23TGxFmlxWfdIz4ur+/VPz/b667w97XLkYdUz7sG8VEx
/LJ2lDbw6mE6jiVDlQ8XE2sOzs/608f8/hU6SKjxPICPZev8tXeN3wkDkQSvsrhsD1Aks2sLZNKf
Gvxq/4e18ZsaECUOvTGmrUgdKX5+3RB8YUJRs6w2nguneEUBx126No1pb5r5NGyV9EB7jBWdUEzx
tljxkI7MSVdfiS3ppNxD64z+zB9+rd+fAfLi690TpdB1cvTLBl1CFWtHeqUxfCp7PRt/McvGsFxu
8jwL9//8vf6nD7MZPF9FQX8JBf7+FnNPczKVVuyJcnHPY2fkeze1YaUNziLf/vmzfn+HrocbGuaA
nYE5Nyfcv/ckPXaggjXSxksO+MgugF9FjBPSPyXF/b4ySTPi3kyaGd8q8qO/f86YmIqhHXSOfmlm
wCcCjMWyuJtKd8AXkUKk3w2h6uc6EfOf5JW/77eUhHwkrVf2dmr3Xz6b/sqosOwQc2xxuk25xtyn
PdzQ6Let8maSFkfP//i5EnWIgYVdAVz+r4umM8GCMQKv48zS6l7oqnpl5w02//wpv+06ZMoEbAGM
SA336vD6+19G41JD9HPcqOlNcR84RXKTdIFzKgniipUTyCeTxfuHYvs3C8s1pJeLwXWWa10/9fq8
/62P3fZiFvaspjio0I6eEzsNDlWtZFQOmQ4OotJrup/LoFqugiReqLXy0s+8qRvUvbMmacfwS/sA
Hcb8Yzvxt/eZLxoWPpc4EkJ+r2fstgSwNQvoLMgU90ypC7rZHqysyLRoVPmNX5xHBYgtqdMwJve8
OQ7FnLKMdfkjx5Y8x65y4foE9pT/aV3/tggQeHC5tC1muSipnF8e3KxyHRQ2eVGjWQRf+nGuvzHh
ML2tx6DrQReNMG7ySvBiUidSBpq6V9Z21ZaPGVfaX1x/aQ7W5M/+hjB46+T7CQ4Hp598oBBVr9aN
1JItuWR2qrZ9QYMxmkDbFBFfo6c2q2zKz7bnZYpnmAZ6t6pgXHZLUzPFkXgJkshB2zJERqoMwHoq
+DHXZqMOQ+IVxY5g2WrZSYt+XGStUMe3llFWp3QNpxzdD2urN+jWRDJT/BLgsB9Vb+b3hp00O/gF
zJSNRVXffXQasbHAjAH1WWcpJEmbfzEXs8KcrcVEi5zuqpU6gARmdG0TxrM6KN8Kr1C3IFvUuP3n
ZfTr98KuTh1P/jHir5AL968HaVWqrJ6Jtha3FVSAJrYh629a708aletpwdr4tzP7mkQYoF+i3Mdh
hwjil32wUKi7wz4LGK/nXvYONJH+rqnWdogtI5/bSPdDFs2NScCNUchxU4z2fQL8lhZXAiFlGHv7
4qnUvfWaVDbIacLsnuT4XVVmF5LsRUQXDcrLshROzJmWPOqy1t3GZuFl26zWY6whRe2thTRdP0l0
v1vG/Ju2ZiGiGkJLPCy5t20lBL5cSeN9GdZDC8znqwHBtmdgWC5PuTM3AKCCFfEfT3OIM2nN0bCa
uthguXq4bon5Dlypc0gSX9532grmS56XRSyD1uv3xWgkyBSCjL0/nRL7xH7gk0Hp9OSXMarXcZWX
i4EjIPAfFtm7N2WVxVYpDG83kXJMxzMUndyLUnr7LFvVDp1A30bmZOovdpofGW7a+p0v3Ywd5u5E
FQALGfbimsERDZw8/U5U9fx8FTBFiZ6GeJClH03jWjxg4YBsOPJbrFuzY5ZAFzUQJ6PW7aZgNviQ
GKt87By/fLKsrP7hDBOEnhDehk9PEZpcnJLZtk+m9G4KZUcrogpACNKpCX/20sSMJYVwvxIspNa4
NTVp2Dnkgni0Bxtyk6+meyNPugfTZSQIxDC/QCdzTwTZ77w+BI9oK/vMwzduITP3sXREsc+DiUQd
gUiu30JvdMYDeZg/smT9xrhh5SpJR/xrzxv1mAkXnOE0MQJuc2Qj1WLirDA688DcSGPUSl7dZrHu
e8OkpaytT7OAOVfkQbBEgRagqVrUBLuwr0Ja/uCJb9baK8517bqPMjQXqINTSv7TXNhlxIf1P0lu
aYO4FZSm+zmYzPK2SuR3P/Oe8mIISLGzlnU/Aw+zI0dXusIqYL7KpSSiJ0ktaycLaTxYsG6jwnDV
RqQStGquv/fkJseTW6TxMOc6kqU9PfqVHLdVGXb7JMS8s+H6Ro+1LeBM8SKOG3atAfvfxBMsmOJv
ByHGE+r9EYsgrLQkBsrqP5tp8ZwxlE5PXFqqY9kbdrZh4DbsrVAStKMRRHwZ1KivYEi3YsdIU44R
4VTAFtvpvtbC2FdqMTaMs/QNgxF14ppNC77P3+Yre64t+icIZcA/MER0k73LDP3aF+5rwc0x4qlC
GxDNcVUJiC3OcVrUoRmRwic3nqjLXdVNpruFJO9+WkWoaXG1o4lIw27UHQRb5CI6S9crRCOPU3fR
27xSXaRL1W9n+JgPszLFndVn92AMZYztiTgmN3tpEMkfofA9yW68hjR2+WcGoPLYtNUFtMlziD5l
Q8Y5r6n7LpV+R6JbFTBIyvkb1c5n6HC4KTF/9AxLvhZgsXifHeeotFXGdAAfgR7dibVtzpDCxJci
0XdQAJe4TPM3U3/2Tf4SpOEnoCF1xZicViO9YZNi5DzNW38cCHswO+Sy3dWn6ryBc5jjyrXuTIHk
Z3Tlrmj0i+2PAGIMdU49ddOkScVp2r5A/bX37lr+nFZ3IwPrLXTlh5HlL6C23MjzWibcE1AShi7v
2JWQM5Vy/U5996hs/RwYpQFrlP6HZQoIl1I2cdvUQFqH9CJ5x+ALR3NvPsIRDGKATd2lre0Ivf0Y
WbPyYmBS6SbzzDtog3xDelZxVqQXyk+gLBXA2Fx6FpyaVdzWI13FqV6YwBBAwScY7kkBetpYwWJH
uNWcKGsEegm7vW0IJ418QnVhvUmfu5B9EE0pYFEVz+ni7Sl1NAUCbg3FOpnyCnSQhONis4aCBvft
asQhTEQq4fxHkGXOkerNDTZ9Z5E9WpjuZ0nhIaOiFupzrNzxqzuazQl8kLw4rZax05Q7U5LMuCgR
4k6b78rBFCAfLfXkiH6Mzbp5Mdb5jNG23/bh9ZKR5lNsuV2kpD5STdwwd4Zv3NGuI7dqUy2hs63Q
oczm8LUBuw0RMtnnqmki4Uzb0aFZdJ0lx66r7E3a5yTozcFwW/nVi4/gkTmSafDF1P5zp7XYkBvz
UozmTrjpQ0X9FdGlAF3qLg9lEXynTTvH7LHpBVjKuJUi+z5YKb1uix2xabDK+j28skYQCBxaZXpT
SPkdtuMJBk8AfMWGVFM1PwMxAYRqIcJxPczATSfGNljb7HNMdHPuKxdoiRNWT45LZjdII74UC4jK
LIXeGhKC+TiZkJzScqdLY0/VvJcL6HPeiR9WHULlMWlqTMOa3+R1Exx7uT4y6DyYy/yEM400HPnY
DKr4qlT3QBgCEqUMFYIlg+/mSqImmV24rebeop+1FlsvRxVk4hxIKtVHsI5vNbvzY9/Nj4bbZjht
1N7z1hhhyI3ddUgFpfPSllwuMB1GQZfeF2V26oR70cBoLGxOm2maby2nvC19+ZzgnInguwWHcpl/
olNqQaSuF2Bz7BtNc5ktwkqXNGshjxs/vSHEXYM0wD7ndgNZxVrOJRBuIBKWFVvVcgGEuu/qtomo
MvwjmJIHu+Ht35k8yKi6fuH1+Oan87DxlbMXbDgduq2svAVuy4TewDofNs1LONbfudlkkdMPi4hK
GH2bnsYf76J2pij119tuWE9jH+qtPYVvbOAuMU76WzIjpYQwySFuewV1ikgvZm4ZNw4AsshCENYG
enpYal5KWhfEAZTVGmV5AkhuTgB1a7K8s3ZNyFYodjMpf9hZ9xlZSbYDSgbh7mOJ6yaWV8JmL+v3
hYgjPOrNp5GLkWF7Fu6CaQRb1wAQdsDgEP9w11BHI0hJnr2mu3hVQVPmOoesQwnL3TzPDG7vyqSc
Dm7qgOe2QeOJVXyZ4WDfVPXqk7+Q3LZtnWwZ9O5Bkh+N6jnx00OyrLCJ5dbpzHNuZDd+hkMo6DmN
0WXES4Lksiu7djMm9nauus98zr4jYDmm12ebefqZaIEmWrXjHxe3L2NY2/xETRuutypzg6Q+QAfn
Mf/M92KpQHr31n1g8pYZT53rJDvVDXvPFq8JtzYSnmMmZfdUGjsDqH/klHJDR+PTqubTADtFG2Lf
G3BhYBaEeEMECcbrbvaDe7rKL0adfBaNs3NHd0vnaAuud9u2/tPi1nd6YEKl6/INKt+ms5eXNsjZ
ujlhB0Qczuw4u9Hqy50dVPf0T6udgo22tWobrRphX/TAYA6ZE18Hw8ZN2xTDbVEsFOweyDXUjhkz
qUOoeAvyxiYhdQZ2u/RPXYcmXgi5C+inRe58LXhE+2qMAdR2ZVwg6T5aqX/r1LSbSJ0+m+1YIFUt
xxMjJUCgwEKjtkrPAoTTHuw5DwgwBuJVL/yGfxpmarn216PABca23q9rQRJFQ6qEmm9JBPjur66I
/aUoLi25QjHV9BeEH/d+sDR3iD+zg4thHy02R3eto94CdY4WSbzk3Eqe0yD88CbwmLl/nI3uMfAE
jBcRj6TMxMpzfuZ+MHMNtbm6+f43Iyx6sJXg5BdQHswH9U3ORDG2OAQosec32uvv0xj4UdL7EqQT
o/LFtIBfWTsYWXqvQJ2cgtp+hmePyVoAOHS6B+Y3D0xI21vEImh5W/0NXeOpHxEdZ96UbSrbf1RE
PIAuTZJtncp7UeZVPCQwWQE6HSnS9ivo4l2oeqCsGRwxmuZ3eTL78dB63Y5xywPsvA/Ik160iuwO
JCX1FmJVFQVD99Mxq4d6MNn86SMx8JOvg2HViDTlZ2svD9jsnKMMVvsFum4dWcvowgtN13gyB3Wa
F303QmrYCIvEXDct6jLqVlifQda9F/V0sSp5A5rfP3VaJMS9GN6G8yqHF8jGccN7p88qn9/GpvLA
/q7sc5Qjmi304ofgTTe16SGAy9rvCNNhgY/hGPtZfteNyV0z5KcFZXAkcdvtZTty6qy+2ApnKWOz
lyQ1BBkBcqVZRASh9dvC9pJN0ZMCERb1a6fRVwdEoWfsLJHR+du1Fs2lcvGa0vfYXKM12lr80G4X
3BvpkN0YQbeeWr+zdjXxsJFqTbGtCKS9seduZ5TJMVusPYMh8TY3fLBXwRmv/Su0cEn2TQV9NWh2
wbC+pvP42ob5EBO1cfT9fs9utjGuXNFB2Zd2HB4wvwFsk93F1sk2dFfwhGvjcnhR5JR19jiF/nNb
KAdFWX/fGe7XtQnvwsk+TLVhHvuAxyQCFKzVhMEoHV4cLV7MHN1ZF7QPQIUfO7N9rEkhjkqdvxlz
t7cb1h38xssMXDxuB+s6iz9prfDhyhtF1hNnlrXjqN5lo2KPav2dM/X7RaktfYxjpUewuYRr3QYu
qNLYC5r1YvXuvO3m8JjXyYPpNGk8+4oYlwV7gqx3dr281lUdbNLK3CqTS60qA27K5s9RAjO3QNpE
GQiOrY8IH9GZyWCNFAFM348dkp+AOyrxHpuuWBZvJxYgvHHpLuELF8bxKSRKp4o7Q5Q1qUEyY1cp
ikRWkW0a+hYq4Fo+EsXDMQ2vuRoOLk79m24Q5YNK2+7n0DKKj0Q/UDJ2dm7fWhUAxtjMR0ecEkXP
h0w41/qkk+O+irlWB2GQwjHaXjruTeWrVywP8k7mgZHEhpkDfM3dyboH5pdwWJtz4h1buwLiiBMw
2LCkgm5jDNi55WQ+tyCJzcvkjv6zJzFaW3SVSUBa77SVPIfB+oDwzfgAze9suuCd/Q5p/fph9/pu
8SGqg9IvTl66Vpz1WVFUO1Qi45viAfGGDVDGk9bjxpvND65VTzuffpYYuCwU2Q1JBs/KMSPd8Hsr
VT1i2IgqPd1bafhAI7iJ136Z4hpgncoqWh9rW4D7F2UCQ3JIPtysKO+yQm7bwi/jojXiRBfBZu2c
j64niqG2kuUIcBhGAiEGzhU86caG4N2N3Z5Tpl/SE8kqKV4G1d61TX+ep/lLmQ9gVDtjeu596w0i
56vvE3RjVMTCgED1PwrlCu4cRFkxptLnPByp9P3sS1a66LzN3pgPJMl4UTW4r9U13Aiq9FerZsHy
biCrKvmbHAEc3K9GGwJn0QEnaZsxoHFgcvFMu8wmRBvXDAkrBzDSR2F3j2Rq3I0aPUmmrOTMeP2j
LYt2T5SNesqkqOfLpKbmnXtZ+oGFK7ivZElCRB5Uj6m06OzmKs7XUbjMEpZHGpSbNQ1O2eLpezUP
bSz6lEiWyWM/g9IZYXUpLkaTuk8s8PehV/c51fxdE/ZQMYOwLbdFo8QLF2E6rgmDnad17PWRYxFj
Bgfrs6y541VaF/e+P5F6qwFHGw0wAxw/qV18cfgezq3TAIf1Q/0qUCpGmqJt2A5DYLxULTf6KSuR
/Wdj/RJqGgheXrtPZpryJ3hmpiNy1I6wz8ONcr3lXuow+47Oxfvuzu78OlUuxp3Ree3QM52zvK7u
AGdSh7uquMGvMFNKMEWPiC6Pig6LfLha56Cfp1hJ9+o+GLZGZjLEH9T3wh9u+FqYoC39O5NtINWu
fCBvZXmXcL4iVswOmBAQmxJYPOMRwFidrAlMHqcjKsH6kM+JPLTSnV9A8idF3IfeVws9/bajiI4p
pcydE9YmUgJr2pYh+bmEoJNYQ/vC6VbrgFo6IPp59WaMJcRurPrJm/MMtIxdnrQxzARRMxfOr5om
36WQ6YPh67IuPwu72a2BnWwrasW4mixrm2e2vanadSj269x57VNKupzY1JbX34xS07Gy0aa/QHvn
XEALjWs5LN5okqC+WTxDxQzozbOVK2OPoY3+mVinOBun+9Wmkq5cj7gh0mQ2Ix7HKup6Ne9mQw6H
Vbo+mXZXy4y0KnFs1yu5q/bkKU8dINEtuGNQcDZhGUGaPvlG6d6QmnWB7VtvPIxYbxXcmbdmKFDE
m8OyMnLzjXcrK/sdBgL7xxWSw5AASC247rx/D0OSJi7FkDhb5ugVgud+ML/La6eZ+1JXbNpkolBh
7aROrKys4IUkJY00CmpBykW1Ss/eEXw100AK/LElMU45wn9o0WCinQU4WbuHte/pVAi61qzvxYUo
PxbhO4zF1eNyorOQijtIZXIyMwIFjhi/wOFpg97uycSkA+Z7XGZW74gZIPJq3fTfCv7N5auNrc6+
NUvQ3x+h1eTqYujRy49LPQ3p1mCs8DoQgXydSpCduJ0wOYiIaCFpxBwSzCIxpNFIMSfD3HddYrtH
zgqv5QrkpfmTUTveB5Fv3n3HhT89+H+NE/quHIoj5enqUFA0w2GCyRo8VDNF3skJZ9+GgT6Uy6Ed
6/FL61W8VE3p8T/UrOD4Rqtiyk8jxBfFKbMUbppsnWw7w72hHHVaYLLWtzb813tsp0W/syfDPqCl
98K4dzMSA0AnFfSz+3o1oGvXBg4KI2h/jOTBOXfr7MGlKtzacRmVuUa66QgeUrtetURQ0JavMQNl
niG2DC/rkCBjg/QMf5ZheYLUNgbbgq7qphfWhuv23tTiYXUUHdmg+4DJvretZR8u8lGRtPS1LWg/
h+Z3sRQ0Coe7vpS7uR9wD46S7SY0u8NMi/lB024ldiQzz3zbbxlVbTZPP4LR0NvSX/TbQLS3Q4RF
tA4BsVKa3h03LvoNhAJz8xkB/G7WgobL9RKf7ZxW+lw1v/UZrhFMDoKxUTqAfSByoY5m2MJx2n/m
YXCYxfLNTEfvtvWwIJSh2kHn7u74EeeJlnn5TNiE+2qYsiC/T30EI4RbfArklFBtb7lCZRPUZMs/
AU/Hnlj6AV8xbcrt0NsN/bpyDsNq7xhj6z0sVRX4GyBP7Aaq99b94Myw9Ru5KpaI19X2ZfKN5iN1
FuTB5FbNzqkbFhDrUXUdt+7MxSqWQzHkXOgdt+yDTZON3AvQY3M94d44TXR3qnDftsHqXAgxxGPV
kTsTxlkvQezZS+f5Z6D7Q0X+gtXUO16YYNjZ86yMs18jnbxLptn3DlabC3/rCCQGSaPd8sYkts47
L9Kw2yNfb64P5mxZ8M/VyO/t+x2yMTQjTGFRc6TLru1Gq3ygYlbp80i4lH0pFZCynTcL/ruyCwWR
YbThuLHlQKiHbpJL70AL2CnCLbJd5jrSYHcJUnxmfdnal9rUq/1U2ktvngk7G6oD+YJ6OQQ1yVwd
cW7XbWIOiqn+Nntel987AxGrN2XHWAdY80TwQmTLdNCkFtSGIHpEWsBOWvCz3AGz6mxC6qGb2eOh
c3puWJZfricXKOv3wCmHO95hjG/9bI9iayNUWF4ngNFbGzYAXkGRDYdacA2sKtob96Uh+wM6suU6
83ntxgG3RSKHcNNjMNym1J23GjvokVncz9DXXzhSuWRRgJ+73l7v2LzHM1r/czMTjl5nobdHrkBa
zLjQy7HdcV9brd5mOmvJSukJmOtCaqPGWY7ZAG6+vw7fV8VcK3a9yf6cAvi5zMyTr0mDtfPaVsu+
1oROLrthQZTELZ/cuQMtaGrLuR/XS9ODnWo8LFUHd7C7c+XbNILIcQhva7Wqg5UHA5eukGgR7TbJ
NmnLlXAuuVK510MzPF/HKrsp5JBWfRnymttB870TWPKn3r2kSVl+qNRcHwSou4d5yBckqUEJ6l3o
9KgN42myGjQ/rpHvkGd4NHIqQsesakjitQuHnUgnzNFsEd2JPBmxt6bqR5WK4hqA2D1ZvcWthoac
w1+yauIT2v5byJf2lDE++VbmzbIxCBLdjMSbxJXvVmZktIJnCu+TanalvaV7A6/1YOenxkzUvc9N
9d7nvYsh0X5xGm2Bz/Qm66Oii8DgzB/Jwkyd9aVk0PqalXb7UJr+V3uhsbOYdbCtySB9SJJJqi0B
QPc1RlB2hraKyfCSN0Hf+zTrx+CuDKcloZXH92SsGB7JxyvnY0+09D7wyvAD+irZPvPSXsylGcAn
G1Pk06Hk9u0SNZJdd7suezWNxD77cvroS6vaIvU7+nmiLivJvBtOjPE2HLEYIC+STJh6+Q5jP082
Zmet27Jvrj3Swp7bHdNEe1u5XZJfkUvOB+B/onVE2HTmdihr3rBy8dZ3ImCKBX+2sLj2F/k94JTg
a+as49elCjgmbOOBdD77hsQh724i0kdTYDT6ZDA5DjcrI7PbhVKEWMpm/nTcbngASDzci346geih
b2R6i3+goUDXyu1tGkVQyp0M14i237IOP/i4BgCb2rW5HZzUOPQQXelcIq7UJHkV5b4uMOl4CHVS
Nh6dfcsSL9iJrDWwtjDXZgQrcaE4wYSQSyr6xJk1ojmzzjqjZwit1aJNUltLvEjXoLu/pCZLJQg2
V/7Qk200XAdQVO4ZSALKbbLE2mcVAfK4FgG6pEujd9oxuptUzP2Hvxb2LSjbH2REhtc4UE2sBw5c
H3NjvrFrYRybulXHzqMQdcvQPZs5vaxEG+7e6RZiU0adOA/K8pc3OUgLbPbcrTcWzOLHJl2oPHpZ
bbVuglsaOEFUtuSIuPrA/Q1jnkFopDTUI5oQ8bx6zfjQMxWjfM3bHe8/8ojQKHZdldtfwJ9cb26J
ax9TlzeRUJPWf0xyFAABMSVwC+bwAMA8OUyFT4eOtLUiMNoTS/ZYNpl+Q01HVzul92jgc34QTjJs
AGVA5E+Honya7MX8urhWSuJCPnM2Wxl9HM+6s1T4WhIxj36GMNP95BIYY7RoC5DjZXFIgc/dDvZ8
mWt7n2TldK/lVFFmEI/JvDL8YS/J8FmXzQ+gvsQaddP0Phdw/LrW6UB0TihQ/WHic5jpMexW+M1Q
BQWLlVHYkNSw+sMuqMwZJ6S7czpxUEkzH6Hoarql7smyli62/RyCfLu+DVZRbBGSvNR1+d0dkZm0
ePTMVToA241L616NtLNGL5hYRDQYHX5phEH1uBP1tb4Roto0a0N+H326S8ltnMwhlT3SCm/Oyqge
ZyrnOahzb4MbS9JzZhyJozY8tcrgZXVXrsxpLdYMh2eX78J5Ts/oPEa+CPbEcAk5gGt6WNWsn7Sx
tJuSTXQ78xLH1TIgpTLCLaz8Z2BjH8SEBTs3MNMNA8EttZf5MprlgVZ7carD9ZscTHAxPJsfgvSC
OLeX3MFxvr7oQC5mJPMFyWA96LXGsh1kJ6Hr8EtSJzUNS3/N+QkTe74z10OxCRIuBtPCSRZ1biPO
FRk1m3ZexLMa5HiypmU9pxzPUZ9N5QGmQ0YTXg13QxfQUPIrMiW8OjsHpd/ExHJOt0GFD9Oh7byC
Ad7TU+QSwrUrbgIb5V84G4Bga/mcGwK5EpsqvOfa3bWcgjtHWwXkrNrfSHovN6np0Qs2iCJpcpNE
v8EPz2PTcwrCSng0En+96HXqXiBUL+81ncqvwhPHdRWndp0MazMXbXuhix0bY/8tn9z6fppcfDVF
nZ8s0H2HrhfDSxI45rnvjODSpl33SfPYOBPwkp5Ns5mjxM4n9MqFcYfCSyRb9jOmDozJGPqkZA2O
RX2QKyLCkCzN62aYs0DtcrtWTbizLAEMwSnd8Z58MHEb5IwtMO2az1LI4D5BcbqtTHpheAmVjue1
ah8NS74H9tBcBiK42t2wzu3Bl623zR3SCUe1jh8hHFIQDj39aemxPdfW2VNcvW5W2tyPKUSmgulG
CkB7ptV7EjOtxmvJyASonbdJZ5YbSL1qT8/EPPlLRaJmwl/Q9AiwioXO5q6sMBd5SoUywr4cnFri
mq9D7vbbyk6jDqzq8KlvS/JCClmrTeYPpGyPk2gPqwIHQYTXuF2Rq5FhuY5btAmsttzt+y849XCP
94ik+s1szCR507kzzqoXzimlp0Jm29T5L1dU5c8sWMPD2FOT4T92jBfpesPD4jjihQRL66Zv/P6k
R/2l6IL6RnHFerALtz/Vidc+inol/lGmpBh4fjf1tNEtMt8WhmMbu5m52RtqvaG1X21dLoZGNNPG
b4+V17DLe0R5079O+5kE9RH4iecR4BO3rmy+r3aTTdvQ0gnsk7H8CaUsZKYiOAsCklLjcTR4bQbS
wXnlc/hpkWzz4tmSq+tEqOKsYJO3HbQ9zxzO4zCUezY0arbK1WjAuDcuSH59EuVG7dNP0Ag5yeWj
nz219yLjtvBcL+x+3ooy7urWDu46GnoFAhqzN1/JfUJ6uRZeegqahqzPcfLsA+Et/4e6M1uOW8my
7BfhGubhFUAEgzNFkSKpF5hIUZgHBxyO4et7QTe7jAypxVI/VZllpmXaVQoRCMD9+Dl7r72Eelfj
D52zlpGHPSunDfHAGxjW7TF91UkyYS7qIdMCHnZmWo3xbA2TOJPByvrgWDNTDGu96AJmgGmlmst2
0pIHc12fsxlSiOMw+y4d1rEpzy/K0puvrFkv9x7JWR2jwe2UbLffbX86JcItCQWRf0Q4P+U85HQT
59wk+4tQsTZ3/J2Y7ZKDTdfVNRyMobl2UEylO0RorHpU2+RmagL7ek5nabSIDUvNhBjdtBZ5CGai
5Tu5mocEybdD5XovtPHyfS+ak4EkNhJXm+GyKlQf9VWpM77CooAkm4AaA3VL0TsBmVV9fWpyaIis
2X8JvBSRA2LKk1oY8qHQyLoiawBoRQWD70A7SvACIYTgsEuampjTG+43OiL0eOcAdkg3b6ZW7VeM
OPsyW2ger/xIWkZE+coUQzsP9LW+Uy1nz9itJwypjdZcrrax3vhBR5SyWFJtPWNdZUbrMT2mgqLp
xXzUZhgU1jx8/m7O4X8PaUONzj/TdwOLNAPkGp9tNSJR4UCSHpRrWX3s6JPapQhL9rT/NGIaJ/t2
Ysy4x0LBfMizEWHNzleibRyNzX97+uD0HThhyce1yaeDYXUVhYNP6G0zaN2jNToMVLvW9h57R0Mr
6PVLfSkTpzifdEKKQoq+hJkX5+V01FWsKf2Gu83iPLQFv2HTrqc5DdgPlNhHfAsOFxYqHRfYhwcs
0UMDjiTzrVwZ0pSt+vY/cvrV75cZW6DrEhLHIkczhhKBNWs7dUovOV0mX35jWO8xCJYD4U8y4BR8
mJKEUDoxNwhcWQ3nm4CJJNVYQWBMuEprNOOukpn2WkvcxnEJ0Wb6Vz/8V8a+u7bmX8cosXde3v+e
4/fktd2oXsPxX/U/0OyLqfaNnnejnr3Dkt18q76Nb62+P//8f2x/lv0PwmMfbwPIQEZYSK7/tf0R
dPCPYeK7w1iGdRQAxX/Z/vx/QNahBN4wZhakKazr/8GRmf/AH2RXorVvm+DKgN/+BY7sSHaMc2dz
+XrIT2HJO9ZPytWbBxOJUVIjRlgugryWsbEVmxnO0HA28hZp0CLDzlp2dm59BLDfnvg3ImQuDAiN
F5gO8IYmPr6w3iHZLpFqXviEXrM4Fm6Eqb05GLOWfsD3ONLj/3upAAsxqnwwgMe0YPQhdE2npr9o
kwBbllTunhlHvnvzg6NBXNK2eYtKs49k1dtlTOjhLrahzTWzeTjfvuN5OrCkIIq8oOHLgtf7Gccr
B0EYcwYSGAm8BBpqmDvZQzOQZoH6tdEw33EEAJxMf1yS4tkZRHCtpmC0zMRQRq7RdvSfVs+8FnR3
i2ji4PgE5ZKhNk0+hDvLcm+oZXgolZi+M8XQnjzCp0NnFYRZ5XOB4KIn3pb8uGy5pUIz7+1xEk8y
NbxzgFjPzlDon5BETTEiQVJWFkKgGqrNev4arIb2kdvyNz/GFrRkYTXFB8Pg9/1dMo2hNo1Jlxfl
5I0g09o6Tsb5o5SaI7vN9lsAleQNMfi3/QsU1C10Ox0mf7hw1uyL4nw0XhHP050gJBjiP//uP32L
R08yCEsU7TZYUGys25P+5hWCljXnTpcMF8mC4Jw5PwD/mAnBvljY8F7gqnRIaQOy2Dty4xan349K
ngyLTjwfnIf+xhy/lXpxmov2NdXsXTb5J3VwbQ1zOJlXzhDgJFxIFbRip/7iA4cbBVKWlcw068Lo
b1R+ppPwOtxi1GXo/tXOHwqGJG1EADkNNAxH+i4tTUQUPSHx4x5vE6HQJ0bWhbP7MCTXRbt8KksZ
BclFsYLrLj4t7msivywrm2Z+y9a1r4yzROHxM66ooiNm9pYPmEjRAHERuFfXfmcemvG2L/7jI2ev
+D0t8XcvFXkeFqMFKAAB0L33N3dkNKRaDpkXJAIbJ/zPPfoEfQ8J8TUnfzJaSiO/oG79VlNAnDAX
7eNMquyO5LCrfAO/O0lGO4MOD/yjegprCmxDjo8GkghlvyrDICaJvkQMK77/hM41vylzSGUBXX/p
GWssMwss9TDn9AOM71XnyNPSc9R50Crv0rUHwUssDGY0VfPZKt3ulBJy4pdqlhN6edkHVmmTHeF4
2cQH7rFYY+zinhwRckgS12mxuPLCGXxm3kme71mQlrO1YxpvN5b6wYmQNZz8JHJla+sRYYd52lAC
I/wK3Aj1AgUrQ+nY6fFnUZhaoaGrIGocqriExYbmxsDfPJb1zrbLj37QY/PJzzfTMU10C6bjs40d
+Y/QqDoZN1Ze1AsigkJyVh1SmtqyW+zdgP7rpMLEej75DJE7Y3zwCnP5yAP1m3vII2VB3sBsA6vh
/TM1NTbJl2bJLNTHk4uLozjH2O2c+ASFfbD1/GaXozYlt4Q1iBi74z2hsTMhhnUc4VWQSDvbi4GO
otSfUGdnH6xDRzSIzYTrWPj9PBM6B2iQY3+1ztBicMZuuACqLq9qnwqQqYf1aVJyOudmWGGJNY4T
Yl9eZAb5C8C0h71DKDGlvHCuOde5e1MiIeyr2vwAxWv8uiLj9GFrJOuE/8Tj/v6mp167TqSKi4sU
HdBuyICHOq5OHGgxkMijTdYYe6nvowS3HhORW7E1FckBG8i0b2gUn7gg0A70xiY0LUq/Sp3F/OC3
+rUUQpjIzo1xbwPT29s/f7OO20g9XXOxuot2lmisCFfcZeVcnblr35x4C0CdYljdC8OSzQdX/mVP
tKmCeBq3ogGHqLO99G+uTKi8MXpZ05zT6fd33oK8NB395INDyK9XocrbQMgb4mGLOXl/lU4FnRJz
YZ/XOkQ5nc4IQpvmozDFX35nMrcD1mpdp7xjyT56uUgWc9dqUet5TQKsRffsMK66EVLNov2dnP3P
zfevjiP/vbPG/zq6EI/fHzgjUJ9fXt8eOAL+/L/nDTP4B7vtdnRgmaW+93kQ/nPeCP4BFGODiuFB
8PgjLFf/lyxk/OMxNvfxhNLfdXgT/uvAwfGFZZKyeeNVgsjDLv8XB47jDcAEcOFDaidSA5o5duGj
cmlC/dBoLuf5hIRqBHnueh3oIiOchA4sas/xyvYm9alLLe1EjmOO2qd1Dm9u1m9q9aNl+edn8Hjn
EEUbGM+PWSezm09W3Qu0MSOJ5u2qiyvP0Ppz9qCP7NFHb93PS6GTYu2D2OTp7tG6R899cBRpviiZ
Oy+WpqCX1giIJx+93UfHD+g/4J82tDU/FpAE6+hCpUz8ydf5Tu2cOLtxbeeDb/ugZUFsuFeTVxcM
IBJRWKFoGJZGOp457VQgJ3uhZ1ZcqjnV7lO9cll63b4TkQ8J965cjBlbnmocA/CmBLyctka2MX4V
9gjXU2W50zVB02qZrBy6EiXQE000B/um1+S7Eo0K5Tf8NJQjgDh2YEBSdNlFSYWa+R6CYnOZnWW3
+iM2BQPm4HnfSHvd9xqAzIh5gJften3t7DM4rcNH6Xy//DxgrcEpUgTA4tLt45iM2TKrxNN0yuR0
fnHpmO0TpZVnf37cjrdmkxdxw4FAXSX1hMf/6LcRYpzMXCsZ6qWDcdCQdZwvCSLghcfnPlBWvzM0
tMKbCL84BKlhXE9+nUZ5j0G2pFyNaws6pfSR1aJuopP75893tGbz8Viu2ZLJrvPAAB3XZL1ZygqB
Yxqt9ObibnBLHfS4rvZC9Pouqwrt7s8X/LnbvzkzbVdkiWIbQlUI9vUYQzvXswNIcNFCs1X5vVET
Wx1hP6wPKQycl7S0O2ygjIUePDPj/Gv5anxmEsmh3ShyR1HEQKs2yfyu96qsXZTtPRbUqKi65Zuf
rGZ20pnlUm6GVyxOetcJ/+/vGWmOfHLsuvROjlGV49oUEnsMD45e3689c/jcxrNFn++SGez3P9+v
4/WK20X/wnUNVmDLQaz4fuvWUDtXqwVw2y4tHFD2Sge4qZZr+gfWB4WabfJ3Hf00ZFzY4CIgrlmE
r72/VoYHVXNJVsfkkevkC1ZdkO8Vb/jOKQ1tOQiflG6qZmMoQiYJKTr7PriB7Ox7ET4ww0Hcm+qI
ZV2t8E8NICn3QzB7WGHwOEROKSwz1CV6s1i3KzyterBUV40y51ddzcAVkR32p1AWUdhOuVI3zDp6
uucWouUdOiOpRXCpdU6htRJa2KaNeUMIehJc8w9RVq2L8zw7foVoQWrdGTpkOvSMh1mtpNuuUFzz
TL8C+71kB5WJ7D8N0v/nifX4hLY92rzrKCSxcbMcH59YSz8QgD3ov9tZm4jIMDcagm/OTB99hh33
+Fj7x2rGYzAs1vKyDhJFjzLQ2CAeC67hRxaM/gbI54iU++e+DZLHoW7cG1cU7o3nKrsBNz+V5r5S
0/J9XlNS3IXwy29/fuaOyHscI/girIyb3JGsLZJ43z8IsupJWXQYrLVNW9R7Z2kU3MmkjdMAp6ve
cMakhDf9E+kIGQ+2sTkaNQyWrkiiVTUFctVUuWeIM8d7y+2smEENOtFalhit/vxhj5fx48+6rXBv
KujE7w0b8j9DQFRhtDEx3DqDV+z+fJVfahfuyda/JQfR1i2Hiv39ZYZ+USrDvBrJOltglFkoYUji
vLKdLL1vU/KW4PBZBnshVudIszSYyaRNjDd//hzb6/7+FeVjbA0Az+Cj0Ax+/zG6fHbTRGymBnjm
USWb6bZf+/S0myfvonbqKTL7Ro87K7U8pt1u/8H1f90vKAOhgrOdcZgzzKO7jdfX0UZiGEItW8d9
NhTiAuZoF9pLUwLsb4yPjtG/u6DL0Yg1EJYDlPD3X3heG6UsfUgjc8kAtS6te5Cu6MN2Rhk1S6/+
YH/69XEi743dEEQfWPJfiESSRycjcgB0YyVwkhmqiQZ6GX/90HKVLfKNgy5L7nElXM0BBIOJb5X1
gX0YJpASLH7eB7Xub78LkDc03RQJqKve37vJbzym13wX+OdkaWol5zCdS/35kfzdVX7Gq/FWMLo7
7kvVCUu1wsIclUJbY5uMgZ0jSbD//7iKD5qYappZyvEdc9IaiNTEkoSYjQYX2WnVYQJre/vny2zv
z/v3y+I1Z+2iq8sjcMzn100aui6OiwjhMvpVaxPl8kdPShDkyLkJ6AsKjAZQwqwPviBnqV8ubfBi
MaWgInP141kFb7Al+oSFbBH85ToelTsptHFfZUuza9cAWkcp12iVY7Mf7ZehCu4oiJIoSfL2g67E
tr4f3YWN7QaPkDMkwMqjl86ZTVShmFW3m42fV7ReuFh2dwjsZf6AImduXf/31yILFHSqjVCJIdTx
QwoHq58ZESeM3dfgC297gNSmQH8ccYywkRQx7PX2+aTrZ9h5c2yKVZFc1Fab0L5Mx+xLJycvua75
W25neyR/hjocH26N6aWKx35cWZTXXNZRYA1FE9pqURvYvkTxO4zz8K/TSG56ee5jVdCQHPTeOtg+
uqgPXvtf7yvIBAcQoo5QhxJ4ewTe7FUzctppScwgTJGdELFuGZGWyvGwWm79wVv567rpEK5jk9tD
eiUpWEc/ISeHCkuYTEKt7vRXyA7yAhUJzhsz+NGKRv5dY5Xd0QHqrzOWpFKx4Ia//2aBQz4D8Swo
VhdUmAXhEg3zbObqGhky3ge38QjJvtUnfCnwOf4GizdoK7y/Wo2CHzF2gQDJ3DyOutec0QHtaIVX
yR7kgb6f8ODiU/TN23EI+lOImnpcGlAn/3a5cInD9jYms8WkIjj6QS3lo88XPLweETcPZjoNoCJ6
3AmiZ2aHMCRZT6tKd3YGDpcPyvVfH6ZtXTcZqHGApXt49AvjrEETOXLLZVfSTl855A95L6JMwxfx
5695vMRvL6YNvdZBLcKZ7bh/OCakVg4aU4K6GF/A4Gtx4pnpXz5C2yCNoTC/K25Opj5HJx3iQTpD
jEpEhYcOOF0LvFhzpl0gAWk/uNTPI9rbRYdfC10bVyHP3KRQ3e7tmxexKPG71i3hRt1aK7QwZBOd
LDh7tFAt8zwRKlI61kFVi56fApqeKO5wciwx5hzDidPCD/LIlpk7ROjsUGV1PRQElFho1bJpVt4n
1h1njAmEd1D3NBqyN0ICMTj069TepOCPuj3oCDwDf/tD8b0gu9FVNnT4wMffy7ZRm61aFwGLkYdZ
Q1XdKqP64Co/gxWPbh+9ZMt3IZ2QKLU1E9/eviWjnzNW4FVIWhRPRCgVRUgPSgPS5jrTtcJY5Ed6
oMbPcmha1nOlsRRkVTY8WlVN2s7SA3sqK8BtS4YhcQBqGnWTDZoBEJrWww/JJZIje6qdGLgAE+pu
TDDJTpbVkC/QT10ZjRrmgg82vl/KfB6MDa5Os4YFmu3l6JuRQSNXQWRLJIkkMIK6/zZMWNvsJffO
7MFmI54d83ZGxnaXZGB2XLOzPgAc/vqy8brxmnF9i+PXz8XvzbM51pWn0LkBOUgUBuSEIHAjX9MP
9offXIWicKtwtkE5tM/3PyF2dmgRmGUjA5fsZhN3cNQpfffn5/GXlZoGq8cMzHM2zCdBckf3s1wV
Bbwx99gCh+lBeHXwY8w9MjNE4t+NuVXGvTm08y7Ig+w5qWkKNLrpCfB96/hR8uQxOZJs820vZM/w
NpkG9c3775wZsGyKxpkjy7wtkxAacajSiJpy+eAF+c1jxDLG3sRYzqHNteG+374g3QI5NtUqulVB
64wXxMWtKDrBw0IL64n+jqZModztPbtZdp05upDrCHswb/QxNe/+/Bv88ktTZ2wZFzzZUB95pt9/
Ft3q667IcaxImTAwZ+/HJoDR9c9XOda5bbhLdBfE03i0uunvHd3chYK29Qh8jPzShJVDABkRz0v/
3UF3EtGWCy6bufGitYdYkqAlvhQY8qG9mrUNkR7tzx5CSBqXM4RtokI8P1oTbT3PmiA7qypvOBlm
3/lsu8u0S+GfxH/++Ntz+G5F2z49PlqH4oWWqHtUv+StOSAuEIipbYbRbZfpoZW0uC0Ztn/0cGxt
tKNr2fRcOWRQwjDIP3o45iFLkgW7T2ROZDlFCdrfJkKzEgQhhtLxx4C/CIAfRt0uzvXchFaWGXTV
KPZ89hs9/+JgkrXY97Xxg5riXzniuw8Hu4pd2EWYRtHIK/v+aRnr0ZBpChwTGfzAVAarP/3AoMJY
PVeTg9fSstE4gxLqQ5s1/6mQjcTiWHraU50v+r0cWxNjlFt8rgHB7Oagqe6xS69VHGjj9GDow3zH
5ZO7xLHrMrb6xbg0qwySFYUxNJPZxo6CP0RLb9qhXKpwqjW3ZS+wCv/MQXZ8yRTcwrxlaD/IBKsE
tl1nJNjET5IvcmnnMjS7xjsdDBm8UATjF62VPRMt5q+2H6Z1i6rDDzIPjhllD5OMoC6et6CYMyjB
xhIuJsFZoUdD6zU3xfR5LSDh72w9Xc1wEk4LhokMukfEuOm6bxjefhXOMKHl6owMv79e0cDGAu6p
vSEW50WQhgP5D132GEPL7d19g0+D5n4bVHYsW3/WecrYFC9mpVf5qV8vzlcnmwCwOW7WfLEZSmB8
SF2CeYO0KkWozO3FKZRMuhNTZX5xKESgN+GssDJEtcmxP05oJd8PTYMnLi+K7na02v4eFxfKs5WZ
G+mLGWz7EOM20Cxku18sVv8uhmRWvnYAY776kLpQzQ3ZFKX66GeIgtfmRZ/dZmcia19OCf7KkZah
HCA4rxD9eWA1wRyJttVehdQE4Y95A4+ANCEztFSqmaeDYzLQKInWwpwzVH6+l+QIaiH7vPcMSmj+
hOMu+OR4I1xZfwGZS8MXx440eH7C1ijQNFmScLLawWMYwspfL5sSj8mJGtE90BdqHgExFA+ia0v8
40uPxKcbmcPt8QCaHNtdDb4YkhjHPyeoFyuDZyX1JfKgYI7n2XRHetIJ4J5lrOuroBbM5NfGYtvX
Yfb0VyP5JwtR4BVyfA38QIMbjmCmsPCFwFCQDHxVhuCBsTNbQufj1grKJq6H0XslxFRTIM1MICRt
U+LMTtzRdaPEpp9+XTVT4bFBDFDVlN+4LppAmEGhI3rkWQsN/1iUhcGJdVoQv5t+QsE0rnbTx2bT
Wrgxg367eeD2IDFKHVKovno4B/OpjG2SiM61NrAFPiNU8fu5TuRdh1GJIUxdZI9t30kvmtZVfa2T
qodW6c0i24+ul1xOCQefC7xQ2b0yZdZ/GZW+aJFjdVOxC0obdqmoyxQea+Y34w7oCw5AFEUIjrLS
oGkBfjDoz2lbd/d5zjwowjIMn6Veze5T5WWcwimultdZ+d552Q1mdYJSXd1hKuyHiKxPQACuVzdP
UhkZjvHZGy4Qi1D/GarWTg2yaJ6qNBsf584HrLcVTzrDCTBYoWtIB3vXGpR3o7649nm5uNIMO4kv
SE1dkJ1U5chYIC/seQzJfAK/IHFgDLExj/NT62QL/L1OLTf5bOv4tbx+tM+6rjL1M5NEP3muw9Bg
jlpA0CTE0ALaqMrmNufnaU+nTpvdmDc4sM6xCHtthA4EAV7S26YRi0EGJ1KDghzWc9XhwHXnCvqD
sFQfMxFoL5dqZuAxT0WwcIgeMUTlBV7RwEC9uQfWMi2R7y/Z9zkVK15VP8EN6wrvzG0C7cK06PtF
i5Z0z5xbcGYkdFhvqlR1QcwQh/q29GvzJc3g+kcWQFgfgynDdpbObYEtGgC1OP2sSMyq8HdpCiOY
4WVTJPvR97LuVM9gqofSV3V30BGU3Etp2hnJ6zUTG7JjSytiCZ/K0Aqk+JnVtjInRngCni7jYBbb
EtA+rI4e1EViQuuBrT8O2PHxokamOVlg5mpX6odZlLrYCctpbr1VLK8V7oJq70nEQrZciNfBUMrm
MQ15UETDbGK7hKOAL6LtV9ywYMzI61NeM2KWzBVM1qG015vG77Pn0av86cIJ2PQOEpAw8G05MbLJ
A46FIByxGcXFqGOT05WP4wt0+4+V7OPP2FU5JJqpkwYoKRk4Gcsap5p/oopR4KwrnH0mjEsaSoR/
Jercw2MAg07nPc13mpc+a533XDvaCRDlbEe+YlzzuoNQm3edDQi5HO+a3LuZZXPnK54ZRo54469z
0T1VdnnK4W83leWrnhd7Ct1TBz8bbZJrMlOvEhcaInCk2DfwRvIsg3YaQ3cOTjbkLa63h4HN3e6G
84V4yM8tCdMTfExgI8+Fhye8by9X46kdIZ7VUMhfDCnD2vBObf4GAJB7TAa7vMbUXc3e3sv9koSY
3uCuAulYLXBmmeRrhGmTWF9TsDOQDWhAd4l+PeKArcOMrPnbBHQGnEcnmA+MDM5piPJnIRx4umOk
YTXo9U2aeHOsC3GSe8PdqOo9TqjYIALmMpkqll14l0jrP9lzdSo1e+Ub1p+xaT1Qb9wBhKJNKLPp
q44966Av3km7rF/dzNmJIbhMTeec3//WMut7NHAHJ4eNV0rz1u/STxufzSnhwJIEXPfxyEktrNnp
znnKAHROP0qRnnkcXpIaREydynujSy/tzIRdNE/ribVmp8Ns+Qwbp88w2k4mpeGGhEbY69Z9MhTf
jL6J4CIQPqC6E1jH+4RZEUi9Zs/U5XHWzBsDLEKRMWTRW/2zmcs4CJImAuFAG1qLPb4msJXVPJFE
PlmwJzJyXPGzYA2ps3UntCrlY9y4tfOojOlBE4/YayNc8S+FrL4PCVTKeWh4y+eLtCh3AWGvflBf
Q+Mco0ozTovUsL76OT/8vAAj16YZ5Aqs72Q5n1bAgmC2J1P/3vIA7US1fs+tr/hlTyZnuZ5S56Hi
fQoJ5Y1XVz+koyNuJ6Dkir6UixY9MSdwjriw8JIuIAE9OMuOwIuGUIRTvuyfTG1oY2TuN1XeH1pA
rV6R6pG+js+8+NdALSqIN+CORo8lTrTz7dgTuJFY8qUcS+L0cq0oobXUPUXS7GENbZvLSXb6RY9b
c8/G7D9kPDr2qT45l5ZnH/xlOAAEtw5+11+Uipmx518Ix25D2WI5rCztyi1K2FIbUqfN50NCHXOS
DeX3BhBptNb9a2HWd5NvwHKEvDgM3+CwaF04dJjZTyd4CgkDCxs4V9O2CRZcZ/7iNpb21UTw8b02
qxRYquEtIO2oQVJcswUD/4rY508B+mpoppyUqSEpsIJYDou4neF9B6eDzEgq0fUFnCb5fdhT3R5j
cJjh1rXwS8n1sViBIUVLtuRNDDopGKI+U+WV55OFtlsEjanK2vYWqLMtH490mddgwhOPfrSdVBT0
rX4ii9Rm7tBpRmwPRn6dBCRQgpOBfYvnzIM6MvqbrChgNXiG+GI+w/QQNhSNYSWaula411G39JSb
nUE+59JkMHon0xKKk0Ut4Cxjmd/pa49HlO7txBrpg+QI+dbGt1q3m0/CzOZb251UsS9TkF7kUGJS
jMhQxOetQ9fwY4EL/3sGbusrfquEZ9dqxSdP8XLFxCDC1uz9cmL52shdE84WKGE0dM5kA++Tp2dt
qrhbCsrGMpM9RlFvBZ3ZAjxDpVxhdIXbKgi7mdlcsMxDymcfzDYK2rBbyxzHc1NaJCaPwlWoeabR
ySPDnilDnNnoX7rBnvkjte/eBo4A24dwAUx5z3aC2HnBxUoLGSfkPiOeyQ5rBEU/SOC1al61Xjlh
Kiplo8wBDY081qJnpnkAoLiLZQ3slW6VOhfeisRrMZR1a1UIOK4ECyzkPmo0b8d0KT0Hh5kbsaVP
EOOVNjo/ikbw87ViTB9sRTcjdLwqezYCzYCGWcr+iyZJAwdxRboeUqaFKWIyCr72OujEYppDcen5
NVu7W8jNSp16KyytIl1JdAGgJqLOEzC516AbbiBqBwKqv7HeVwUap5iOQvLFE0Pz7Gi5aYL5aIxv
pJ4H/NdR765tutuX5WIZ9Wmt1pqyjHO/E+Vim89lDdgR4OyYac9agSE99sc0GHlCBRIDwnB1aJSe
9A90fACKEFQA5hYCx7kmqvbBKzt1RReAL79okrvMOFHbOrUTmISh1X2oqPimEb6tTJictvGoM8rE
/MribQZRYqzs7P6oKN+I1abZ2ZY6hGCRdOlpUav8MZ0R5MdakXsq8msXedxsWuMz3pT2Ru8Lixfb
ht4L4qz+MpUQuImF2oa0yGccxBQJbyNUvMZ/LAK0N+G6+ORCVE03nQ6WQTYPaoX6PIdipeNVtl00
/UWSfyLTagziKVkYv+buWFwn7gS+eS0WDLhgJ9VVb9UA/6e+mZ45Z+TIU6xVyn2nyvYSnW4mQrAT
2XPH/+HRLS1EObrwTRELou1oc9etTw0xYA3yuNvyxkiq5tsawFAJ1aiZ31o3aS/RLYzEeSsN8qNG
4f2iUTh/yo165WTg1QYel8EuKs5LPo3Bfsy7kYhnM9tgcRzF9nIdDcjttl5Ze61t8dpD3gU20K3K
cQ5phyTxhmlk38VQocYXeiG6jIG0Bp9hDjU3/LXqqTKIzA5LFEafs4AyF1zwCO8CeKr8YYgmAUZZ
DE8SG3y6A+DG2lTQNOAQBBMHYDPHUGKCJpkdeigo1T7Vl7Tb9S2Y0tBNoE6GQZDT9iDTfgHsktsa
KZXmCinXD4z8wUiz6iHBn82qQTIUS15X9oyj3Pq61yqE7NKuKCg1go4wkdAq8ACirv0SWrKeLvJe
y8qdWhjMRgqXRBmRLcn7AkUqOfVTDjUcJTogmMza9e+TB3UmVlCPH9rObmGtBsRR4xYfs7MVfBxE
Nm2SfuwVPABhqs0zEGSzdolyds6LoaZ/0itCoSe0uec6p1TmL45/WekjnHSOsuNLPivo5w1j84o4
dSrHQdcc0spHWC5wNhe/g4hu/vzTZX/LsIQjALbchMq2nMcvVLTasDPsZCMQr87MroIRBDBwk94h
GR/u2wHzOCrMerJ3dCx4JkQh2bgDcP1VLLXFk/sMD5ZFNvQcnPLMlTOAN/CCYT+VyxC2jpMZJ07r
6xsJjj1yHjySIgoXrFU8rUF6A458izgh+IkJjywXUM3K4Swy4OXxw9XW5DnqBQvye81hJO4y5V3q
dqGlO8MQ3pNoSFMKUXnq3xbWM/xDXa8/jW6/vpqL6p6TNLGH03UW3qWc3MwLrSlNPi1ZDo+pWnr5
WaOSEFE15DxiMBO6Ki5sLxVg1outw2XpxatRjQYPQybyJZ4Guk8hQv7xGdZSjsgLzCDws1kEeYzX
cNCpJ0Z5YlWqJ8IYmwmmdHckMcQd647+quYmUJqTpvhEO8DWzxa2rp5XOV0JMfAwtpfgca4ldnWi
hvSE4iZLlaXt2rGpHJ4r9q+4HdP0xuk7HgZ3oAUJGC0nz4FYhdHEsbyumPd7o3oEre18N3Q2Gfan
0aRmtjp2cI0u/kzw+Hpir277tYDVYu28GS/ZUmmrOIz1Ur7QpHcvrbmUVyDXeaZKamIsmlU/ffOn
UlxCSqDJBFXh51gfq/RfKmTYYpCOboZBRo/MHI8Uj2axGm1S5Ji+hqY4h6k4X3I4/kDi8JsGfICw
w0ApyjWY7bxvqRoqYBjccDrl6Jnv+oobVdbtR/4w49ehpouIGQ24GSDZZ/5w1LqFIjZKNBSkKcim
/p4VRnBetE3AUQRWvh2nSzlpqCdm7EhEZujf+yC1h4u680mutWh/ZJGTpvOyg2DmP7gGXFJO8v1A
kV17HMEB+iQa69RicIrDN4d/qq+yF5iutcPkubHhx/rE3ZzSXgPf7SyifLKyCgiCnZfLfAlYimMR
3WH4+BBz+jnyEulzjYBArngsOy1HQjTLS0xiGycHl+hnY1xlFjEVdiHpE8Opn/ODbgsixmkM86ZO
TYr5Pv0yjoH5Y50SDnCwKh+GXAAlSMZi+DE06wCTMCjGA1OYeY6bEm18VAPMfEX9D2gab+csYjB3
ZfCgetkyTDclEceBDiw4npsRzj9g1PxJmo14YreVNyW74RJ7jl09ZKPkEABRt0NhQokJLWZginix
WgtlJDFSSF+NiuZVnDSODEDD2dVjTxgRipfeAXahryzxh4nTDKkAnI61KF+VPMUbFXy3vb69TRdE
EDvswevTXCATCzW5NsZeXyYKcNMbRIK0XuUc0Fi9QpifmhkuyPgf8OlM96bdKo3GI9lPoVAuxCCP
1rkKJwZTadjPmt+EFSxAfg4IN1d2BVd+tzTrDPiH1aCI1Jg1n0vqL+pMiuILvl3xI+8UdSesAQUi
En7nD22sxSl6LLC1Mp2zuyK1VgNErw+BSME0/j+cndeO21i2hp+IAHO4ZZBKlV2xyzeEQ5k5Zz79
+VjnxqIEEZ6eRmMGA/cWd1zhD0lZU76rfZUEv0UHqUZxwUh/oqczY6uq9S+X+zlfBshHfQxAfAAW
uCM5DxzuFTqiSIYYYSuEmYQRDQgntzT/3QQ24kNeRcvQ6xJFwgdE1cfmUZq7CCVUjdYuOo4CsCEj
GaHj4t5e3cszRTO7Bmr+IE+m/tI3cSMQBGRzZ1OGDN7gpOnDRh/6qyl39PPB0S3AfDSn4HSYi9v3
3w3EsC2iiNlvncwYyT0CZHSZbiOpn1F4HD+MoekfanNsnkojGu/JQ8fXctSVYV+XVkkHBLBKBKcA
ONmi3TlcNb1ZlvsefuCfqp/rO3/2Ux2JnVkMdjVs0e9+3Q/k9qkc4YYhaBr1VcMwXrnRejLP0i+R
eUelDAGeyr+LEPR9p2IRRDbBZtrQvRrHuzmpVdOJENelyzn06QcilWN7QNQQkrefV/1PzFzmX2iV
IzAgcY5oa/RW/poGFMl5iggXL2+CMxcvrXyQzOAUwOuvyQ0kMLkgTSC/0EiuPps8tX6GpdRurNVp
j5vQA8A89CmDFwQi5vFaZVI1SOyawglGCsk7CXEr/G7M7o9WJkUKuduiLbAkCNZuniYuS5NqIiKd
KMjclDBzt0AgJ5wT8B/L95rgkoASsL7HP0gWlLCm6F86dRyUdxPwO3KCRn3Px8XGJ0wRWI0t5UHJ
6SfSdM49zMhe5G6kYkyd5LpCScHFh4+in0p6fXlNThuty2/jZ0G+QZNh3V8c88LMMwojsOEjLKXy
Otxphf+Um/G4hT1YzsjRGWIalh4mYF4gMYDGjqcByFss1/jUE0gObYpqbG38sQqVHDYrYtCAfeFq
S6pfxHq709lITtslwccMdRhZOpr7eEi04m0TIIOBr29+jc4knY+Y8nNRy/7r5Yk5d2MpkO/ASEBF
5dFaZu4v3McI4ijloUBBXA0Ruo4rgC4GGpdj3ciHLgrrHY9p5MaEntc6P94jreyuI9F/tzCTdBMS
2SeaFQElLkW8w7VGRhQ9U0O62aikpaNUbWz8JW5Zzy/cAECrInhGNESOfzAefdLQDpC5yhljgSIK
AiewClZW1n8VnbilsnHunIG9B1GxAMEVmgTH43XYAnQJRq6OjhYTuokV8SpmOx4gofoA6k7bVRBO
nwYDO0nK54WrGD1mB82U/SMInvNFi5yL2QDagXHjKtASpSkbDfpXjiZ17aeAMDYctgF9Auruh2zM
9Q242jKRq4kGJg7IjwIwX78owhztDF/UQvRLkRDq6vwB5YH8v0zvjdtBTeKNWPXcUICsOaAotLCo
KxyEibpXB96WqmIQ4PSFzRA2Fj7BIfJ3lrWBGTm9nylyaUykbkI6YlGPv0vVMMLDNqCE7QYp0qwz
1cXSOdwY5cwncRcitqMyeXzbavaEMsL/oQ9LHrRZc+VxFJCHkPJbX+r0t8tn+PREoANDWQkMCaRZ
+DPHH1T1fi1NJppo+Af2V2GdIOQvZeWhQoTBSZQydv99vOVmg2IKdfdkvNgv/LKjsOJ0/qTtkQ7t
FkeY2hOtzHyIZsh1G7f3siLHO3FRNCAq4VkBLbPG+vetNBhSw4uawlsgtZb951g2qzujlox90iTU
qrugfZ4kc6YZkSfpBj7lzAQDL7HAtyykeXBlxxNc+nmpkhNkiPvl2j06AYGby1V9HaC86gYKge7l
CT4B5SPBT/SF3BJxNZ+81qwZgkIMTZTEHckVnuYr7T/sFvf+1fwnvR4Qad9SCzvzCDAe3wa/EHGk
E6Z+Eed9J3dIgLrfD0+fT4fD3vacq8F2vw32xlH/yjtXi/n3WGt+8hSQkYnLWDe7lx0D7ff7P883
3zaGOT3kR1+krwJxWliZWPeLqGnzjgm3TTluY1Oe8O6+FolrUQS/BQZ7HSwXA1Y/5CqlU3nN63hb
OdNjf6XdYJnlALZwGnfcg8U40AYP3PlR2Fkfl3fJ6Q2zwEUV9qMuQqdVVsE6hYsaNnMJJJgynT36
vXmwMMLZ1e1s/vNsMpQFDY0NAmRNX12Zpd8pQl21iAlVcvDe8Ery/Fn/iubnWhYXELEJ4W3RG1uN
IlcZHcypjkieovSlCnLtacLd26sSVDsuz90pVHLhusjYiLNymKOvdVJmfUAbRasih7yhQ6gWAkyN
KKxbAdDAnFIRg+9pJmBsBt0Bg0057NxILvW7yz/j3BJaVGlkoGcL4XHZxX8FXzS3uGVZSMrRUosO
Rzcc1Dh/wytZ3HjMT88Dbzk8Nhi9EF94lI5HghkVFyiqw1gWouEA+hYXynEbyHwa/OoSexLVASip
wMFXwwCDMTE6aBInEaD64FErF98q0jvZFRCR+qWMcubJ3VS/FW2C/K+ZZOJHVIrmc5aV4XMYqPJi
BTeDGtWMBixPukA3NDpPyML5g7XDb6ndyqTOTA3FSJICaPLQHNdT08Q0mEDqLIUyjDmkhUhpFGW1
sQDLG3F87aHHwORIKJUAMVgvdSdajTTReKGR3We3vp4b30KlR5la0uPXWlZ01HLasdnYYOe+TZcp
JbHZjYW2crzsJkYeVqpQBNTCTjtYFfqOEz4UG9927jTJUBpgUnBH8JCs9nEkgSSj04eLU66iY0vr
OR6dQK1iihWZjqDYJJeh7PkKorS2VGA/gDJYiqYVLmXNxtE+c6ZkxYLhKHOyZN7t408WIsTrv8DO
hI5oPMuUWQFxTntTrkP38vE9M7syJBxWlCuY/6x2ezXKkZVFeIdp2th4IAdlTx9gm18e5cxDwxIu
1AoZJAp3/Sq+w+83AywKZCybqtptBD35MVEOq+0M3NKBan/kIU1feqPgj05eRcgLQw+Ch1EWuLvU
xk1sNuNdCzrdKcFpIV/fBOItpHmQl7VVum1Wt9f0AUq3EooKYTK6MZc/4cyakF3yeFAyJMhY8xsV
8KqjhES2IzeGscsxSrYBWd3QOPx3DDyQc5naFckhqRIH7Xj5Ie3i6dwaXOzKTIw/92C8IC2XDwKp
4rcYI+iDPIf1t6Se9QOIfVqWQm7dX/7eU6oKvwLdBB0FSLDvhrQ6EKU+At4xKS2PbaI39gQ6904r
JpUSld+UrmCGf+oxVIC44XwryEP0jTtI/T2aY7IAWCT+gTFWU2SQgYtUPdQzbFAJFAse373Ccw+8
BJ8kwaBLHadp5PXiAhXMqvhtnKR8Yweeubu+6ARo50C+OZHS8qWKpFSaOEiFMr3RMjGfyRd7W6F+
4kniYL0ijRBuzOGZPQMjVoRNiGYbf692fVpgqmAOvNDIcgAB6aT4tukqMHlmKG7E91AyTm9nnXoC
Fc8vGP66mEYXOwmzMBbssQKqY2sS5jx2GFKq7uMU5JrYFzTnG6iIyCxkSfISJbPliYGCLWfYWGAN
FHeyOuG27vJoEQHPRN9FRix+mXWYJ/TN0Fa3uwUg7GFCmGKqDtZCdUS/ULTrAMGYH/gTSj9KfVZ+
FtSxMk9oJ/keYyVDoBmg6ZCPfZqXcL6aDNUPqRABvY1j9jpFWUYMWBYKVqqKLDy2oYTlkdRZ6T0M
V/0/IcmNmyIpNUDYvjjeJ9VM1bA3K+kepHnQumovC6FjtFX52eldgb8nDi9gtXEhqEEKCzghll2s
v3StJr33wVj+p1BorRamLJbMgmHm/k7m3kdQLauE63Yo6W5yk8XXlhVONGLoHT+lYqCrNhx+xQcM
NNS9TdkEz58iQWLEC1Qse+xeC8CsUIW+ptFHO7cKpuouJJNG0KeZS99FkL3hNJnDYCEFIPKrl3QT
MX7iU2OHyj8wQXzYMoQn1cWqULdyan44PMSiLQIg9xEMMSIsbjQtsJupQQTZaobpvtOnBGcgoQfn
niYY+NgW5oBvtZ8Fk0t/u/6h48VD4Zg3LvaMFKKYrac5/1YrH2fZJcCrb8FemYKbYt2CA4GfYzHf
Ca2MhUyKqy0YubgESK2W/eiYYzu3ewQUwCiCk58LV4Itcz1YmT+5ZWn2r6izgNsSKJhU7jDG5SHV
fCO7xcYFBauMFrOdUJD5Tftnnp0KEcnUTVo9vOu7SC88iAHdXVphibdvQHmBpsOV03RAt5qfIU00
1pZPuzVKFPc9Ne0s9uqYNBoYyL4HfzlWYmqPg1CAilDLUfUmMTF/UyUak+tanmoZbXIQPWj/4UYK
LH3UPFPASqIcg250WrEfIjeirggOISe+xrk9Ao0rj0A/F4czip8DnnsPYjspbGLVxzeXHTGB25Fp
iHqFqKe/uFGoK1RFgivaPCxTXegSMqZChDWYJyXyWO5mWI+V15VNhXsYtDITUHfTxA4N62reZfqg
lovCdq9fzXQY6MQ1Uqmw80Nw8GzEjOpsWCg3cy+orYvL7PS9riWc0jS5bPGZSfQUX7av2j3+c2Vp
zwo2RrZQ5Sr9wzq1NKcKg2TGhw9PLXibSOfem2isS3sLiHZ8lWQ+5tYAnQ3ZTerIyA9z2YMUDji+
kxfX5vCMTGGA009PYcyO6mi4xcNRf+95sH6EFPdrL+GRBNOVWfiNgy3FYEIIdMwkrS5Baisa5QAe
RhT8jhDffxmKhJzFaCStuFWbgYuyFjs2C9ajFt7svdqBB699/6c6Te1bYySyCfplMD4rAjQ6Nz3e
cF4OzPV2QI5Z/OhNave2JFIbhpzgWx9gIn3AQX38qIHVeRUI6J/CbKA8IQ6JtgBTsf0UzBSnnFRr
pWscsWrFS0Q9+D1Br38FYlG8XX5rzxRLDErtUHhBV4loI60CPmBSlPSwknL6vo7FJ7hLWek0nYSN
Fq06X7WZwvBxoE/+IYSKjikEDOe9pQaVV0I1Ie4P5mjj8fp64I/Dfao3UB3Rm6O4TgXwOAwpQrOr
R0SugIM06utEYwSUiCZqN3qBjTsgc1X9hZlSickleC4RCpaUYngXDeBQOlHJfmihOP2n6pGC5OwU
5j8uT9qZyBW2PB17evdkhevahQaLWMtmagewJEwnJTi/x/cn+X15lNMnHFLesjh4CBCPr3OeaApA
EWJR5ghGa8socaJeVcW7y4OcKdAfj7KeajqoQyQxSmb/fLIPH4737dvGEFsfsopF6tLo6mAZIrEN
O3U/wd95n8BI7edkF7nQrzYCLuV0fY6/aYnI/ioM6GaAokHLgMhOeWgCu6WT3ikHpGhcxc131Z11
L+2Fp+RqvAp3CFTtMN7bpZ7kFTvNgxll53fTlekBvtnY2Od+mKlSqVnEFDl1qyaf1CotdXlCnBLe
omdU+LByK24RAs/MN4ApGHVsUYvyzGpJ4waYYoi8EmWEtD5orSbu9HjMHpuyKNzLa3taWzZkCdgj
CTa1rRN58ETLybyQxQG4jMGrHWCh6ZS9Xvwc/Fm/zvoRMg8aE81LhcXucKXhQrux2GcQNAYNd0ul
wSmCIFlTZem1T4bUg8+XEi3OMahXgXk2zUJES2E0Ni7Wjv1v3/SN2q6mpv2tjb6ZenmJxY7T4pT2
Awogutx9My8ocnnKiRjbEqq4NM97jK+VDO6xBv3NqCqh2gsW0rK66ZuYd5QV5JSqq8otlfITNS96
KzSs8J9A9lIjCVpV83JcSTtYl/BNkwQ2a9Imyl3uN/3vGlvoR6JqHM/6TLaw8lCm8lfesN2RHSzV
ZyEc9RasmDJ6ymCZwkGTku4p1Km+22aFWKCDvaWhepc3wpkiBoJ3FFOpudO8Nq1l6/915qgyVt1o
0dZIl64rWn/zs6lknVMZefLc9N0EOFeUfs34oH8PKSnspqSXs63bbDlAq4eD3JWGjkzmg0zkaut3
JXo8AYIylFIGS7gxOipeOGd1BJWpQuzlJFY6fUcwONER75/HwcsoVv1o5jz5uTEhp8U80iGUY1Sy
MBr7a83EPkXtD5Nq2Ml1G9/B1sMXAPnUm0DGCjZWSuMgmZXoJXk0PbZxOL6yIyD5SInwYOS+7w4I
DXg0raYrMqlkZ0m+vgcWo961NPg2jvFyA6+njdeW+tNyZ1B6PF48SQBoNyBM5vSJoi7aF+0BJAvE
zWlOXzAm3aponLkHaZYvVhk8orTOV+P1HczJzB9TB9e57B7sb3lVtdN4tbEEZ3YDya+JTSqqCXSE
5OPPmqsgs+IAb6UowkHd8ccGmI0U4DSDKwti+4AmGz23Db2FkpaKfT7ZGo3Hj2AW9Y2b/3SGzQUZ
RHWPXJ9fszrPs5GOE81A2Kud1f0XSYXpNWk7vWmzpmBBK0WvG9++TOHxkpIB0+r+QiWAp1i9gZVf
F0qN/6Rj9JbwiS3X8M5NLX2rYnJrisrqnaYrFUQDtXfbWIsPvmkMrpJCMbVx5cweZymdrpA7oqQy
+8ZGZVVeOkjrnwf0kZqWSpwnr3vWVoeBOjD22MGtvfF3ZN7g4tpEEP/E5jCHXlZb+i9dKXOZvLat
HzXIGX/0JKsTjLXUUrcbUw/uwVYNGI/6CnolM5hYLv5ioZnRJal+BGkdfFPnyfhZD7o4eh185v+h
EwKim4uLZaXewkV9vMWmuLbkIKSI2ST4Bl4p2Bf0d1MRjC3iKobyJ5qE5qnphuCtpm4Llh775Ttr
qotx4x08s94yP8VaYnj68usyZyOLTTxOMrX/0dKucBXS4XO16g1tii040JnHyaSNRbkH0MHy5K7O
laxEEzwWRBubOdZ34mi21/msp8+akUTPEjIznU2wEOx5Djo7MaXmIVW04KaR9PLKyOv+ALogv0+s
1rITbDQOghDjSkzelWxUTk/vYHOBCaPCyqPABbeKtzCDsKoWUUxnUgbxA2OrFkqi2N4UMdJaBn67
8HP78mChKrOlIXzmwBMSEf2YeElxz602RoeHaz0rBbACo+4nLnLUcXYJgKEAYGBhPITQHMCVx3ML
qtKorJ993A+vltg3oteDyTbhxOXNrdCYXegCX0A8NcVVHUWSoJaUjfv/9D5GHpKUS6FhRmC6vo+N
pp/nkEvSURIzvaWAEbi6VE//w2pQAeX60zRpwR8dnxWrIjvvethNZlD0z0lmwOCl4/Z7JGJ5bJtq
JA/2m9bOCSo39HlOZWSAq2h0R5E5Qd6bx+d4bB3YfCpgU+z4FtptuIz0N40e904Lm+sPYKQY0YvC
H3eQmqeH1AI+gyWuUr1ChND3Udb436oEY4GNQ3vuZ+GrxPYCkER1fw13C2TcXgUZJ2HMviEcDuKA
9IWa+5QhEksB9yfHP9VagzuED4XLD5BeukRMRg+xJuPgV1kJqS9otiD2Zy4TTeLY0C3h/eAEHc+W
MALHSkLoPnPczc8ZtRePGqF2SEx1Cz1xZihyIZQuF/CjJX3dNX/FjfokKQiq+I1TWGhZ1Cg/uHKE
XxI+s1tRx5fu6PGjA3HA/CoofLX9V/dW6HeNX4Vq64xlqk4PsA0zz6LnGh9CKSjvIZVj5JuEJfwv
oWjp7dS6Dw+1sZT3JMZzySmyOXypgB9LdiR24aNiFgGoeYP/01UN/DJtM56ra8OIp/cZxQRqKMQ5
GvSeTDTuzb5V9F1LC+o7EDjpHbGW5j2F5fkmCdIv2SrFt1bqxe+13lzTBk13c18lvYf1aYQGSj6L
6EhWKg9Lm1bBfnGaFXd+1CrfGqsRNVD6IhDxtuIAQOOMYDBBY0KtRUhB0jpC2dO+7IUs7O2xtPxP
aYBnuU9Sa5R2Ib24zl76rgr28pkF61MM+pFKfp5gL5rKLaVeIHNvkV/LFfyoYPw56EyfHQ9jO4Iz
6+d3bRpRU5AyqF788UjgMW71CnTToIx/UpkLZa8C/pkgqOrpixLo+lY2etpp4RDxGqOCA64KcaDj
bQtrHpqXSiWU+fQPFLFUV8VydVcmmnyF/kkANXJsNm61M5AcC6QRzUUUQFURCbDjUZNh7OamJpay
Jlh5GrD+Ww22/eMcizpF2dHQ3QZCKOQKob8aaGy5dHy7fapk8rdatOYdZAD1EMD1IpkTK+s2p1y3
EX6eKfN9AeoNNK4xVpPWKpaK5mdCRw3dMaD0e4ZoJS51yNjL0Qz+HgVGfw+QHqdziFsk7JryUBAE
3qa9PmI95UMjvByefolprY4iIrc4SiCaBq5ivVRJOYhyFC6cDi0uJJcaGtaqJmfvsxtK2FBVpWqt
F46i8jRB8XmZzCKSPVPKJZqA8B1+JBXOvzZ8/0iHH4MDum2VBd6ZkT9hUI6fArFtLzV3itSj0uKX
tSC4koZABwxqUk8anMqguWrVRdYVbH9Dd2C1TthGRZbyO5oHWKJzksQP9aT7v5o277pdYOnTg6rK
1XUehaFKOqcIn20LLnsjeDizj+mngXokZUH7a92FhZ0SIBZTNY46C51bFUr7myIsrlVZ4Nsx7TX6
WOEWLvHkIsaGCBANCZPBipBCH29jv4mALyNigrupkB18I26uIfkRv5TGVqx6GkAyAL3CpUFJDsi1
vxpLqWikcLk4Zo4IleePQvWbVoX0Evlh/F3AKY/bKEAkHqG24RkKFL4T1Fq1u1Cepd+1LP3R68Xt
fVLmF60yps9Qb9pvtATm98v79LQSTXmXwIi6xhLeA2E8/qWE/a3RlFXp4HZoGvs5aKvB6YYJaxxV
qqboToqRUHNLqcyRQ6hnf0AtYRxobBK3UedDznF2Cmr6k93FUVc8ZH2pbCVTJ7GmQX5HgiviZY8W
mrj6kTl7kNXDMC6Y1OTHSIXqz6RlkK2sTPbfDQyCDccY9elXUMbxWz+LqCXBAyfGQcLIVJ1AgvPn
pEZawW+S8Kc+iH0JVHrokEs8oEVJ7G59ZWUtsPE934fwSaCWUMCQp0l6FxEls/RkNaVlZAqAO/eW
UszqRpR6WqtGaRm2Bpx2k5UAKnO8GKrR5saQgDBq+kw99LFEp0Wp1J0ZGj0VltR0obP0XiehFhZ2
dA4sOLiQ92gvb2yLk/R1+SVAwTibS6l5La6KjzamjTkvTdhlHxigKbasNftQFq6DKJD2cj/ugPEc
jAkVzGrOaKSlW5fE15V9dIV+/QaeOtDYoArWq+5zUxWNsfwGuRnuhwBAJeLIsv6hBypuVE2QSQ6A
EUIHQ6TFFKAvM4gSjingHB4XQInbhPl8GHLfuGqCULyzVDqPPrWy23rQul2U+xWKPOO4TyuqQpNP
NY8WmogGQJJ6eqHWO8A9gZdVNYz8pq12Zo6YQiG2SJYXpnxj1nX7dnniTy8pPpQyL5yCBXT29cz9
FS3GMfSqxtIIZxrLf5nFsffaojN2iL5WT/8+FKktG01WkMvSVtkKMjhJ3UYQMDp1oMWc6uOuxKoQ
p86xuLo81Jde9vFSkndRb1nKlnzZ12v512e1hjAFVYUhtZjPCNZWw0SkBu0tq6Xeg9NsuIRslWor
XWU6EL9Hb0wpkgzSIjQmjHh0GxVmo5Sgvotl2h3mIoV6PhTVu6zA2YxMVtIMJPUxCzPhgVK39BjQ
dkM5Oyqv1KoPdmOSdSkSDrl4UPSpOuQYi9xWU1FugUVOanI0DJZHbYmWgIOvU3JpQmeTwmDmJBit
fophnuYuqk3CY+IDHtmBv+yFvYgFieL5EGhmGJ09ap9DWtL7IoeAWoyeYKU6ZHvS1dh2QWhLuaaV
7jio4lUp4UToVoMRZiiXpNqb3JbKr8vLdfI88wm44VC3XI4e6f3xNaRY3PO44KIIFPfRvYSv/UPZ
GcPBmuUEGKpFSWTGEe9/GRRZBMjCgKPWMQFeHG2kYrIE5HZoMcHWc7fxg85tkZn+MSfj/KK2ZrmB
XD4NG/lUXL8IOAlvIUOvMqaoQDCRslkO+iEprrA/kK7KmiAebi1Rj5+ohTPzD1IKAQHDaRHCGcQQ
ZYxOqmGhxsJWhX8J4VcnhZuX95hNRNFtnZkqKsqVQ4oOpxYxVkVjf48LhbhxIM99Nydfp4um06yj
KH68xPhaJAndK5DoU23eNlEWvE5ylTqQp8JDazWa6yeZel8gbvY4qcAy0XIZb/W6b3bIPU0fl9f+
zK3H76CVByeSvt5abr+bo2FATC1zpKiLP/Q4Q/g60P3vYmARmVwe67SRsyBR/xpsFZtN0PnZZhzQ
wPJHL4z0a6g4O+qoA1IpTU5xOPpghZFXMlFxyNL9xvjLllqtMNEWP0ChfbJ4Zx9PvZImAFARgKFS
E3/EpmC9x1oVeipqMIDMeWDKOR7eJ5qcDyPdg6faojSGoKTy0gzatBFandluXFYA3ElUlg23KhsJ
dV/h8BzmTiKBZgl0QbvSEA/f2m7nFhiuq0WkSSKJFsDxNxvqHMphj9t1TLaIfZDZPMmTXCOMCQrS
7nPUMOKC7eoVWZbvYVAqESZb/KxxEJvQbpQk5Q+oSBQluYiDMeTdtPIuL8yZqfh6B8H8Ly2VNRwh
7LiXcoN1CTRqdC1KqDd6UmmHy6OcmQkK2Egwo/Mu819Wdyt0oMlQI4x5JhMZprmPsJpLY3DfuiVt
3KjnPohIkmxHXbT41ymoWVg0WS2uErwHrBsVAbsArZl8fr78RV/W6KsN/f/tcWxKCRjX8G4tiMrc
UpECGjEJeUZGOItt0Y9N3Y1BrVxP4QDYKRubqd+FxRzCxu7DwbBxDTSwygr7Z8Uao3yP8lYXekJX
gq+bA3MiE8xVWbX1wW8RagtLiraXf/m5CQLpB8wH8LFyQm7FjQLxtxbiVjGDkTUb1bpB4GbLgevM
ilP9pCQMgQCW2BpxXoSFbLYRJc5YCnKE5MTGUwQ1q4DnztLGcT5lWS9kEQCsUEDh/OnrtlOtoRsU
0jwHtDOQKAiIthJj5Q95hhpqWkgIDM7K7Jp5YdzJCjaLSZELjh+o1gPdRMHtxJ7AuLbabyOgr420
/9yvg4bIFY+KgEItdPXaSuVkhRDaciRFa7+z6buJn/Ic6D+J4iXzDqt3Qz/ECB/cl7GiFl6b5v2T
rpj0Ng2Oio8OlJg1tmmMREmKzJ6za8DHW5CLM/vClAkPFxcPnATWiUcRRNQMwUw4VC/qQydD352V
rYf+tDROcwk3H5NLEd1tjKuO70ScXSzgoV3t5GKNtH8/oq9bzp0r4x0IojaKXANFsPu4aML7Asnd
1EUpPvxAcfd9lgTFBVpVbt3Tp2kftAhMWqG9sndIuY9/E2qrNUhWFfmlwhi+lWq7KNlVyR+koOed
OkzdFVgYT4izz5Yk21NHq9wPElXmywfzzEahoaUSneAoTka8fi9GaNwNlIoKlRVdBEOdph4drfix
pij8lAczGuB5Nu0DUcSjs4oNT8/KyRFwqHuuxQpSOmAYT6+K+SAlSrURNJ6GxzSdUbqBtgt6TV3b
IyOQa2llzpoJAojXtinMO1RYrZtUGTFBgnO3xxba3GjwnBmUBaF1tcwIFaVV1DCXed9oHXpNjT/z
OiGedYeGT7uvRlznK1/I3SJELGBjHU4LL/T4ZAjKC0lBJjI/3g99qCcySn2VM9ZZ8xGyZ54LoF3/
meWg3qMRiToGunHWD10PkaWlzCJLOLcjl4XGjJ++6WEb/mxQA7iXYPAuSClj+ujkXH+//DvP/Ezy
FBIuwIQ099YrUqRdI7RiCebcyNpdV6jhTVUjHzjkjfIdyPqWw86Z+h6OHHCNwYbhnMR6HM9LBcKi
ijUGVHtg1bwj+Aimkjr/B40oyHjM5exnqcbToyQE4/uEXN4iWKRige6XreZFsADkq4JgJ/ZqXrbr
2o+TT3QjM1SYYgzv7cvzc/oELa8bEDIyUpFgYBXtp5DpAKtQrJcEcSDUDcL7oKWo0ZlIMP37UFjU
UdTlfIK0Wc1MrxHBg0rlBkGiyEN00bJLM+7tCS3cja86cyS4OGEM0fNkFfTlGv+rqBAmFPIEkb6E
USAlCjq9MH/OihxcC5Y4oRqMajZgb6UWtyRczkwnuDXCtyWu0hn8eGDkv1LEEUUEHaS68oKmt9xc
zRPbUvtgI1w8Rf8ZqL0y0BLzIn2gL5Pw10eaeQyER13G8pPcRG93DD/zGjLhYnnatnYyKuTMKGTP
1m40fG3wDG6k+apMddT3BQHRTJuAE9dZvbIEtHAzWpF6ZoaBg4JeLR8C3AyR5g66yrMCufJdAa3V
76WO3Lbdg523cFQgTdi4Wc6sHQ1huuTgjCEMy6uLpawsYBKZXzrJqIVvOEt2NwoPwq2G/+AT8BHR
zeY4/nZ5b56+68REGqhUwlX6Z2thNTOgkIe4ENIOVeF7JQVQW4kHcSsGU1iS43j4S25hwcbBMsN8
5HjJRqkbkkayIJdHkwxHYdK/6eMMVx82ymxHdGIPCHFq1KBV9V4oIL0CpUFBpCRsgggimIfRmptN
JM/prsWMkI63xI6iwLI+LgKeGRNpZO3IocmzGZNxuLgwaBaCGtJsOXE4gOMPsXYVbTVQjF0nddVi
iFSlKZqgvhHYeZMa30MxSx4iv+mQmOzSt8tLdHqTqyDZ6EbRjsCUbt1rNFOVVlUpQizCqOG7nobQ
IQpVdScdgVq7TfVwf3nAM2EYu4u3jYoXWB/DWH7RXweMOxfbIQHz0qyoFA/5IR35coATMSJx34mE
wxhucW1i9KxW11o6Dru6wWyxH5XgCQSrfkPbeRPcttySx1sIEhfng8qMTsdqfeozIZeQKJaR9EKA
qoQXaRq/kjKMP0KtnD+LhF7vzlI7RNaSEnKJ1xdd90yJKit2vm9ispDSMIEBirTlu1C3ym9Q2Y3q
ms0sic44AxKWaDP82pjK0+iRrho3IrEzFRYW8ngqhwoQnliLAhp3PYYkfZPSSpq08SDTkfRUZVKh
K4bjTqr14b6yjFZze7FUfqOarO8u/5bTza4pOhAPCs5g76hjHv+UEtVe4mv0Kpug/AHLWbqxOuUX
fKB2Ixg8vVMYCEwpjypAMSCrxwMJoRFlbC8GqgffkaQkpo1Kd+Ly55wbZclHVJBWNE1PSOiyH4dV
S6KTNCGbos9NbyyQiL48yumkcTey5+ATLlfymlMp9wXSG7qUOFFY1M6CNNwhlhlcN7L2+/JIp99D
R1ynTcXULP2H1axV5MSLOj0msEme31AYpHw/NJviTGc+iFCE9jsRAgG7ufyMv852i2GXIlU+PNsh
se6ichw+AyrPbt0gQjOwNd+DtI1tuLb4EnczgHqp610EWisnyGv6mggi3qRBhHR80hkbT/vpjyN3
kMBPk0uQBa6Nv7imJd9PU0ilavXbT1IZZbRGeYrNpP1+ebbP9BWXMgcvLe08jRO6OpgKgo1cIYlg
Y7nVcvxmKbFjSW6uAXXG3hCPeNILPBkOMFLZ9fWweemaOngjbpX/WWoCIYWFiWUCE15gcqs1iXNK
AwPtIJ47kA2qOI8HXQ6Sq41PPm3DWGjxaFye7B5YTKtPDoRu8pMKg7FcrpNXi7ffjkxaMagzg09R
xZjqA6r6Sdt3v5WmGFy0b/qfl3/E6QpTySd34i/Y5ijfHW8/6MnwGHkjITLo0S6cyAwpXHTI+Fdb
s3rmGVu0efAiJuTGSnatCYQ7H3duhj+hGRY4BmlFupTRorSVbrBQydHzDTXtT1rMRmRTrFLvpol4
wPFFFWCUigctaoBiT+NjbszYcC5PxLlfhxspkR7yeiSwa4b/nA5on+GyCNTKRD+yR6BtL8PpfWnh
2L+g/F5fx2IvRk6gQLAB7hLskfJ+MnMTbshE/oC3y4yr6OWfdXoLUfrjUMgLRhtBoNX64E2RhkKb
ZE4zdim4NTU76Ch2/+tTtKAMYbpQZCRjBEp1vAukMW5FMtTcoQMl/CzTqLihYT7T1NfEjQLbyQcx
FD1QU4QlxHjrTYBkqVrmYIgca8C0sI+VYE+K/s91ZdR8NRhJvPWQKvkfxx+U+wJymgN67zAPyivA
S8h716bhXl6cZVqOQiDK7RSiKEdxgkGQrg5wlBrz6COK6KRmPr5WSaS8KsjIvv0fdWeyXDeSpelX
SYs9ojAPZZW1wAXuwJkiKSm0gVESBcfsGB3A0/cHZWRXkFSTFctehJkUFC8uJvdz/vMPntXrJ/jN
bpi6eneccXDH8m5t/v5dAxLeMi95h3W+xPOTzJIpaGqX1gpKygakBvVB+iMZMg1ZT2+f6ateiPvl
b6ThbeC/vcLPDwWJjKK/x4jENBvcu6qwNg1SrM4Epbk1/P2kv83tZeP0/2SnYab0/HA9BjOBnDar
Gd+tTxW7c9y6ymfCubqRWeTToWhHe0eantyjZ6NH8iE8GAx/Q/bNLMbNe/rw9hUA2n99t/lSjA+g
CTCFerlD+YqNx2+JMgEmIO5CjXg370DydMgvtamCnVPMRF/MlZVe8wXI3lugkz+WHRBd6DeW/T1L
4SAehJOqx3WwlnMm2OOhxTnF3FWGa8LTr2q2vVQ6C0YD/diskIOCdWCDKCGRrqkxfoB04Q6oVVrd
uXPdYbRDhA5QxMBhCQ0TxtLdiwQb5p2dKgwukkFhmOx1aqnOKEKhhdYswjuU37i86KlGDPSgSLuJ
68Euski4jXnVa0GS4zsy9ecjRlY499fCf6rEMh1dOZcaGU35ioc/PFaE2ZPbXTG08nPMsRWxjEE3
WmIHkUB7zL1MnQcCah+i+8ziGU1TArtH5WlfGsy2P6VeYhLl1y2fR6+3vqd5o32ReubUxKY7oglH
s/AC9oJRuyKfVyPd3VYS42mqpPZi2iyIIjkN+BFDycLZudBXvJVg2eTaadVFdphtXJEOVeqKNWxN
icue30iMBYi+0yOtN4MvFTEJnCDCtM+SyF071EedDC5tQTF2PQibhcrAbhsaYDWT5jSWi+vGo9MS
kVXmK6ajmGtym2YQv3zPAFr+MVVNZeLV3q/4pw35fA9T2LQjb9a7h65WVR2NwUDOCmzfzgsbyO9t
hFCIEYdjLDhK9YGny1Atcvy4ksp4j4k786hctkO9L3lKUiiIcm7igOjH5myVm7pOrnXF/GFkcyNa
ATA/mrCJnUKeMteJyDBljtd1LuFccy1x/KODNufI3aRxSDPX8nu+9jMvNnb8ZpjOBPJYRhPUYRo4
hCNB3ho/jkG16lhUT1SaYM8FicOzar4DdI7zXaCP7ccCdzDYhBCweELoRC8YCOjGbjB6WNwZRZSA
i2VNN/qAc/euFl63CfMZP8AhFHILXC8wrOB9EmGaKO8BN5G82Vki8K/k2k0XFleTj/PSLQvPmuw1
XhFUksHbIm7dNeWWrcCD6G0sv8KPl6Zx5hBgmGX47aXg9RbGZkm5xMK/8Wde1m3JOuddXkjIxil2
/7o+sM0EUL3fPsprTjMCIhoQmE8+vpH0IM8XQVN6XmY2WxaMyvC1nUVxVyrTJbYAQmoi7PIIMBDc
GrOFLXTtIHMxtUFgQCydG88o84d5bAlTApIL7q0ycJlhd+qdL/l6B0SisJnKAiI5IJzm8+9oM0Fd
x5JexGjRIe2yzZY4gKt50WaZfbvOzvIAawh/GPIiwwro/fT2RXp9K6De0cWj30CaCSbz/PiQtlao
FDauxLr0r5u6nO/6Xg/eOcvXtSH7kc9eS4PibmXFi40eoMesdJFXO00x5VHrPrEDYp/1eyd19l7t
fIQ8dZH7K/5WhNEuxHLi/KJfd9X0DnD3qlzHqYs0YiRmDGnp519sjIYp/UGZaLQSa0m+BqRnRHWz
9uetSxDU3720vHyAcT5mV2z9wQv4U9mtKqnCt4gH6R2kVSY/ZO/97YwHBphbg0kHgvYVwsHzG2gH
i+P1DM+IGB2KvbJT+z7L+vQdBOQXl41KEPiD0RQMv5fjf8zqCbSQoFRdMhWEmnTrnhy4za7fe6eP
ff1Awuvf7CJgR2Iw+9IBsrNgL3hEj+8cn1KlyLxln0jox2/fm9fcKO4IM2r4KluZBCr4/LKNTi/6
PCOvPsBhhVipGvRqt+rF6sdjQlUUIlBUZBLRRZEhli/qU+nkMidiyoIFnch2PI3WWE7vvCi/OHva
FIazuL+CbP1s8v8CZvSiLW388DFQ6Wo3RnLpx4WBr9HbZ/+Lo4A4+psvBwUpVJ3nJ1+YbU90Jyix
VxoEzgWjutLL0njnGv/imWHCDgQPckZv9JJe7IyFO6nc2AzYsBtUeS/3IMyo0zrvvSbvNfix6e6B
eJk1bASzl4RMmTQN22ZLI+FN+o0gV+ZjvgbLw5g54mgSOXAzjkZxmyZphq256X6yp8K5byca5bcv
7U/e5POWhm9isagywQ14SF4s6EJiX5xkEGVc7MKysyVZ9c+iGIevEBQz+GjI4PtQtar2zzH6sj4a
qs3F2eRmS7mr/MG+S5jNPBhFQzxgXaAPKM1mPC2DN4u4xK30G/JsiKMm+O55GSyy36+r0r8Xg5ot
bGxSEPxcVtUPP1GdGTVpA5aY2av78PZ5vr65JiMWJi3wFzd/0henOeTuLA1YQDvMfPMIqNHGdjA3
PyOZ9N851OstcsN3baaXyFLgTL7glTmgx4h5sH5eLCszz1Z9HGOvtfs0lHljX7UVEdZxQ2brZ1AJ
CQ1cOe17jvOv2ze8M9k0YN5seNPL7+B27YIbCyFEMxHVH+uc0BKS4/u95bXWF1MU895O2uLj29f4
db/ESoBggzsKyP2Kt0eMSc+zhDWsv/bwRBPlOJ+w63Iu+yRb2UmL95TGrz3wNuEMyw43lClJ8HKw
W9Bk6KWNaKIojPau8lfClI21Ig6tTf3ROi2plXbkuVnaB2EGaAL9QpZ3XlCPRJcNpbjJVEJ70UgN
yy4DltddQRxLZA0IC6AX4Kl7Yt7Ufmv6uvsgVtUwAnRE9gfJTgHmp4SJ3PRom8mDrBlfEZuljdDF
tbyMZdoUxcWcFK4WEhvZooYaJZEvra9VRuTasGUi+h77h+YtfX3MyY22YY30uOm2HYGm2Vosnzut
88RGvUzG45yyS4Y169Z7srBXrwY27Lz4DB+hStBrbD//yxreOYSXEnRIhtna9xcAZiPKBIKWbUQJ
0dtPyKsRErjFz9ICgQ/v4csJa4qqytezaQTY9srLwkQctxlwdUfyCtojLW6KWsIzr5KmwPrv7WO/
2kQ49hajwQIAbMp/z08TaZeWopjEHIWJyRnsg3bHL1inn0f5j2/zf6ZPzc2/Vs7+v/+Lv39rJM7O
qRhe/PW/r+VTfTd0T0/D5aP8r+1X/+8/ff6L/32ZfSNntPkxvPxXz36Jz//z+NHj8PjsL3Tp2bDc
jk/d8uGpH8vh5wH4ptu//N/+8B9PPz/lfpFP//yNwIl62D4tzZr6tz9/dPr+z9+Qlfzlgm+f/+cP
rx4rfu9uZPjJn179ytNjP/zzN82xfoc0xRLMWMGkh9qATfX0rx/5vxPYgPEpBRQDeNDx3/5R04aL
f/7m/g7d3N5kP1AVqYQ37mDfjNuPjN9RsfHvscxFPs/Y/rd/n/uzu/Q/d+0f9VjdNFk99P/8DdoC
t/9/9kEG8Fv9sj0g20ao47Lw/PFITbNzc0xaQyzGDD+U5kqYHirlzVWydH2x941SXrsN9pe7apzV
p8qt53P0coqQsCLPk6MNl/KjKPwabnAGpTUs7LIwdwZo4L6qqu2PptvWce4M2T6ftjAwoQBX6q7F
ZrZyVP4lJ++NN6KksT/4Xk9Db3uVPkcspdX5AhHrkdycGl/NYMHkAeYSmcaF2aGF65PENHfWUjSk
BuaJMJEHj/I6WAgj2y2sRnacN3N3qEdNdWHDWrL5Gq6AaIPrTdNu1SoS90q/s78SpD0PkYIVa+xx
9ivkKe0RsIaTvpQtPjX1WtzarOgB4ICz4L3o9/jAWU0eKEIyXYCiphTeN+X74mOtKZonvRtAKwwx
B7d2Oic/kBqmD9BC+ofOajgdJiHWJ7hR4oM5Y7kYtsNYoX03K1B5X5sg4BLPeJ0TRb3s+m7qKjKr
K1oIc84S/yRTb37sgjz/xFDe/ZJltWQUjl7H3WmBK9sIWCEbIxkwS4wKqKY7Y9G6y2BVJk9SmnxQ
5ux9atKxLIhrK8p7Es8EcZ59Rri43iddhGezf4VvYqftwD6Dzxm2NbflgOQuCtKpOkipG9mxrtwU
AVouEZ415njWTSXQiRkgsUS4gFFTvALKt5e2r9E4ZlbHvtWTLLcN26zuzjd6ogNbbaof4Smb/YWZ
ExAepXgeyzBVgf0jz9UkonauCbFuOVc/ziGxYwPZay0Za70mbQLQO3veL05a3zLKa44TNxMrLZhY
Dcidao2wI72TcQbRg08kyGefyzxN88OCJyuVr5tqw84sBSYhLlG5Y0hsaYPvSz9J2g3L1tpQx+Ar
2fMe9Tm5dghxorrXO2Y0w+p456JrcNGYUyMXjzUwXoY2r5l/VL49aydcJdMupG2uq9sUd0ptP7ll
cItFNHJ2EBHS0W2t+zyXQ5meGXap5yc36ZI75mG4HpLqCCD74Nup034lj9LNzxcyx+4MWMX+JxwV
rZnENpdMLcPR5HxsOy25G7HJH3A1ra0y1O2NG5jBHZEfNLAxYg6UViOH1l20x0eB6erVlLSDgpxk
pAOAbOmJQ23kVn6hTKUujQZOEDuULgpm+APe++bYGASDS9ifN4muSTeSjgkDKsfTmSaQPhR0ym2E
zfy6R0i3H0BS20O95MZ4NqWO1Rx1DWR0A4Jx6MwMggXxg0qnix58S+4SDaMzoLMG1bhjSulwi3qr
5wtCQTUa0d7hklkI8gZsZzhpeHrfu31KkuBQDcH3WkExJw+g0B4ZdhXXQabnA/IR7gUXM7cebS+f
vigp8IZN51RdgRdTvs2JmO/lGlD+623zkzjvrQQapvmkRWKmWmJ5bOUfnWWs7c70e/ePpJkR3raO
szyWZpl81iFvPbWG3fwoZ3cEsiNTlSbAlUsWNwM5FIcWCHYOwT7FhVNSGZ37VlJ8x22u5urlq7o2
zHzExwD82L1q7cxgFlivBopxbfW/Mjy0DNJePX/ZQQAq81PqW+NtG7h4mwa5UeFh6mRtja0xdM8N
dCXBS2ukvIeUVqLxs61zWhBjxXeclM8QHb7jHHpmk3Y8oMzPsFn1esRlQYn7cSOrKwevve5r2Vb4
kSypMG2Yab43kPSHOX3c2oV3pgoA3lgIYgRjFrddxhLohsbadV+Upfi3vt21OB/qs5bFi6MuC9et
7DDH2vw4jw7T4NpP4MCNcyK/FH4/QROtZ0TYa4dxdonw+SsToBEEMievOkSKL9p4hpNDnmKN8UW4
5O3SHlCALkUIKxkhYt80T5Nbr9/rRdOvrcra1py8c5doKU0o1frca1sSTZkU4ThlfR9ikDPXxCvK
lLTDrDd+OMhSxW6sqOajhNt1OwDhfMHba4lhm52VHgxAkia7hMUTBpBaZoyf+2mZ0MZlUCBHqIJ3
Jh84HfXZwaKJyeP4NRtdU+yKSgu+ZmqQRGTCvQDVy9Z1CTXmUczC3YoYzSVr/ZM5JZALp9UtPk5M
Z8edtWZ2Gkm28cukEoTfqq4a78hzMym0czsd0esk1WcX9zHthHY1OBbk24mDJqbM2fWaqglX9Kbc
QfExiXttmfRPJNHzdkA1A3TOViJxb+2cflarFvkhrSvdiRPHEHaYTi7FKURZ2N1rsBZ/go9/q4T8
fxaGz4rJ6+mpG8bu6R/Umf0/9mP9/XGgavv/oZjcFHD/8e+C7VUxefr2VD7W35/Vkttv/FlLGtbv
G/rMSA7pLlD51rL8WUua9u8MsmBlgqwwaza2lvDftaT3O+gRoK4N4OGi3udHf9aSrvU7ZedWTNJd
YBMKCvLv7/a/KCafN9+g0y59P80Nvijgda+4+Eu30AaPzRTDAb7umiaNeTHnQ+vPfRRg7ofrHb7a
f7k+f36Hvxawz3vv7Zh47DiYkG0wDhP3F+Xr6DoiSYTs446y8XFSsP4NZWCI4E83k9Kddw73vGf8
1+HQCkJUoGs0uQ3Pq+VBH2jRrLaPa7ryQ29TonTmWrIysQW+fWa/PBQGlzhccjTvZ+H+l/Y0wXFY
Bwvr4xSi+BaCK8hdhkgDPaixi/jtgz3Hbv48rwB4GvSfluTlZYTz0RiV0fQxPn7FlbC68ZAVpfWl
zYvqbtCUG3WlKVVoumN3ia/He46ev7qNQBlEF5HGQF/+AqYiEiFxGbh2qB796lyO/Rr6RdddkPSe
R6rVrHfu4y+PBzNHB/MH9Hp5vkGipGlWVhevSdJ+8Ne2vXRnazrX2brOA3hgb1/eXx8O1g25IEi5
X0p52moMlJPaXSw9zYsCraT9kI2563nUjirwy+PfPx65eTpmzpC6rJfkQSLnUTWopYsXf8YEKnWN
G12VwWVlpu212rbMt4/38lm1N0eibUa4rUDIqF7cvtLxx9Uu5i6u89W+gReZ73uqaZx26uyPtw/1
AkKGTPPiWC8mAoGpoMNbbRePdd2fChcyT1qCkesFnrNamo5XaWreAHVPt3YT6OdBo+xjwdT9vbCX
X500DyzsOaq6174yBLNP5E3wRZaAWffiaQoHLpGdT2Orvr590s/xo5/nDCkagJ5Fn3b9JeUUsplM
nZWqxxHBEmZZgMHTasx3w9KUwa4f1LeUX6xikbbJ/u1Dv1wZcL7YWCAw2ZjDAFG8mI5JowgortIq
rj6S2X5lm7vxs3Yg23q9e/tAr86RlY7NjXOB/7XpY54vrRagX5e2gYg9WyIpyzLnWhp2LkLPgw9R
Bal3wrLJik2lZ+9Nd39xbC4yqBcwLpDKS5OFKXOxMGu6lISFKTu3BBr/1RnnC5QZxa5Nje9K2MMp
XWvvb667cIy2Qcg23SHSz3xlIVzaNeCnKGMcfLsjB+lY6P38bGkXPcoYsSH+06ZDO9VuZKVJ+846
8fplArHHyIfZu7mJQF9aD7RBERh50ou4X511bxLJHVoJYwtLDq4Rm6VL8Je10EO7w+AfUeT3Fznc
jdAQzXsC4Nf3AO8E618z0o2R+mIn74kV1wXBJjHGuSjr/Px7RobNrnVFfTA6IAxkKsFeGXr3zhP+
6wOD0dHdQtgLtvf8rxst/KY8MSSWQmRqHB1VMcvTyvqw0pNdpfloP8wLyteV9Ou3n/hXC4iBazQM
WyBhgAh2+ecH1pfEMDK8xmIPd4MIZxW51/2q3w1Z915szi/OcYN+A9yDNkL5SykH9ob5MHVLE9ft
nF4oETj73jWnk6yIfpt70/igYHfeEYL+Hu/79ZGpPeGSbTqETcm/rS9/uboWkRVzr6sqtipnAQ/S
mj9SvfgoF9s6Wo2WntkDT7lI6uD27av7cs9lxgh0+1O7glIZg/rnB1Zmq5V8fho7Leq6XPlGrOM1
d+4v1q0BjeX09uFesFhYPradFgOTbTcgbzJ4cbys0cygzXstsnJjfZwyUlc8UwwovjKlH31C2i8S
cKAslGB0F2jxsktP06yvw+h3cZsBwuEmaJ+kkv29xnD5mJmBeme5YUV9gfduo7nNVOFn7UO195JY
4eHOQ8Kg4UYJ/S5AhzN16xfDaqzyh10MVXvlwbWcia/JNP08HbLcinOMY90DWV1WeZCgh/lhVvNc
3vVZs3YO/gD4yET6mJjZlxFHJ/1qkyQadwl2VcHO7no576y2wXq6mElgOiZ2WztfJnNp6qNOJksB
k2fpNOAPfCD1uPLKZD3zBZkvx5Fpm9oS6WDKM10qKxJdLf+RqXjlfoKsJtJLaU+djMhmwk6vYNBR
hrk2DF91HMjMM02kE+Sy3iROTetwyKx57LKdbrbrh9Sax2InkA5lEHaKwo5ni5lamPRNctNaAh8g
7Nobc18HxqLfj76ynwrZzMdNU/t5Seea6KKlq/HCnIL0gUYFyjSSVz9qJql8GBiBVt+swlLjSRNt
oEeyJJSZlVZqFy0vZLrXgNIeA3uy5F44nTpUAdv7qU1zXKXrderHA0g3lMHK1m+71oNE3iEc+7Io
1U5noLKoOImz8a7IItOYINGTVBC0E0ceigATQpYU4UlSeyytieykNnBAJpWxiufMLA6duWTWrs/M
/rHu8CWIbU8bPpKF0m/iB9zudtrQpfMpx+r5cfbr6WpsPFftlTYkE7ZOM+RwoHaBRUFWGcA7hhwV
PGBCAEosFi7AyECJ+LwNKsu9q3oVzQ9UekN9MDu8GU6LqxHdw3lnALBKrOkRlzHz5CUdIkjP0MUS
jQIh8ZlIdS1G6BZoh85xhnRvrNqSw8zNKpyZhsW1I1Lc3SuvDPgfbje0WSSZT+cxMoIODYkyPfyT
hPDNvQKZLM4yO4eAKLSl37MBW2hjKa7Sg1VB9YsMkoaKWO8XdT6DqIDCt3k6nNy+qqfdaIDJbVnp
DPsDg5zOvbnI5CkINHXl9lDkdsCOnYp9S0sDbKfW6d6SHf4ZmZQUxJUyxSZ00JIKacfUfCoLm0xA
uxsMyIosLPXexmDl3qrTjNvQDUmK21ky7AF+huYDg0OtjIyBlKxbXVl9DENqrs71Zc2qQwVw7l8P
zepPJ1iN/ZVSpDiet1Bj7mbX0rRQNNgHxvqiJ/6dHOruQq4zOrtAeA1HgDrr484+jQYZRgswWC0A
6w/dYqiDXo95cxgdO7mxS5jHR6LB8wZlG6ZUgKV9S0FaSZSMNVsQmmt49iz2ANkPBt5pH9lbNjWD
0BFjWUES3AD1IWl1BxdH/KossdBzpQnohGNr89VNe/YLKkXNDj0VLNm+1vN2uhGEUum3JpYabQzY
UN7aJiY5B6vR5R65Zl3FZdY1A5dDH4ObRbptcEMDEkAs7DNLXirPm+8aaRrFGRa540XWGaKLzaWo
v81FVqjdMI9TEjl+k5zqbDZWWASIUwDnYMZGyG9MMuZK3cjDwmlHnDoSa26iOqjGhWSH0iFcplWT
FtYTGUr5YOprnK6+eUmqWBNEDI7EcVpATkJSf/XrAc+qJO+zGyG61tpliSMiVhOaGFFhPrhj3uAE
4I+50X1KtYxoKIwX62k/FRJkl7jQQVyP0siyGAsjKc6KSsnh1DQK9YhoGHjvFywk+l1qlkrtnUUa
elRWgXM1Qh9bHoqpsCfKAajIh3xA+vjBdlpnipg+DDk5Rg5EaH3CGCRzaVXjzG0TK3Q7YNk5xxFx
N1hyvcND399Y08a8X4teq7Hf9UYT5pDSiRGBwlDDlQ7WJJQeljEnM8/z63qRdRmVZZBa16Nujx89
vfP0Y6qP6jYIUnGf+Iv7ucIYeIHICclx484m4JglvHEXL0R0sTMc8JA0WJtEH4b8bex6qMrCZcYZ
PpoqzSB/YSJyg31HqWrnYnv8UKSJs8RZUuc3bpfXQdi0YtlCTwfsKWTrV3dz4y8soItr3Hl1nX7r
MYkm1ztbwK/cjilysVDRnRq3b5ZTwXue7us0WIrDOg5Tf7LhCu9VI0g2cJmhsR35WfpUpUXb7RrG
/+kB1aD3gL+OGCITOz2LhXHB1APX5glGpbOC+8tyOeAcX5+50NtWoJ5kuIMEnWchYkN1vvawPsC7
k7JnGZhTAs0SKPM7LGS0z12/rj/qyppJeswh6BzHNfF3PTaNDoRVIVP4x92shQA5FVl3mcuylJpr
frkGnepDUyXakyGc4baSYL+nZUpkjBDeZks1pF6Fdp4T1CU03TyzmYlNEfmtSRlZFvE0+4QamrlS
bznws/HEQaZXN8u0U7DJBYLCzplC4SJkIJRxgi6SZhQdvB+L+VWJsr/QRR98dYRTtBhE14EfJlPZ
7hfZzXk0M7qB3wtI/jXFsU/uGokteZS6ijy+QvPc69ZsceJlNjY5sUcCnuCHiyRyJ1ErSYKiPxNN
8x2rShpIy2s8iPxefz+gb3hkCCDOekfUegTRhdhPqpP6qzOVaA00Mkgv2QX7KSrwiiLuse3NMGgN
6e/m0czS3RCU9hqi5WaSN69+oV9kQ+v0OKR0/aVtZOs9U9r2j3IZ9DEU6Lm6u8VTSYCAZfOA8FIj
/a6Nqe8ecOE3xEPVrcV1g6Ui+gIb8lioOaQChZNWFt+Wxl5OnZuObpy4iVUdpiYN7hceaxuOPmKO
cOg3EAQr4Q438an4liR5W4XSGAUerL5bqLMGrTQlp0XpwyytRXlJCceIfRzLE/OxvtyrFbmLPhjz
H0ou5hGreN8Ic3umWMD5uK8iudS1Fk+Gnz6kszeRJ8niEiuRGE/JoKsFB9pBKpzAWX5n2nhxXL3J
AAwqdZ/JF2GQHpFU3lJGVEz+GYKAAbPxTk/xuCm5W71vYCPpMT8yLqEv9P2+HKXPaXVWkMZQUfNx
Z5dGnR4MF8lvxBTZkuea0ddEGa6T+dg46OR31TyzepVuV9vH1jTsOg54ofWQ0eki9uaYyuWsTcvg
o2pkGCT+V6pJ28LC2YFlvorARO+Ds0+GvmLnzPLTZMzZx9rOSHJJuyYtQPA8RsHTYM8Pmj42sY1z
+n295tt0vE0WdSaov78rClGAGVeY97U2pfcLPijNUZvL6hOSBiW/YwdHCKE9rBaEclJCSV5y8zKc
MEPMdoQhEjObQI4fLvpV5Bfj0DvyenK69izfomz20mPsjw+utNRp9Ym6wYd3qY7wGlyM1QuwG6Ic
UBSEi8NA7IwEgkbsXE/S5Guq7bGgJ8F9M+kZtOqqm/QJxofWY4WpXIKUjlK1swzRbhbiuKS5sohd
tdHmldLHqyslT9DYAYSpP8qU2MtwFkSsnFPyDtkx74IVygYEFzJXsd16hLwBo9ROJqzjsq4sz7Fm
0/tDkXYVlY2fpEcYMJYXrT0TJvIihXXU1GabX6q+gPBhGP1XzRqNbxJ1BnVRmri7NXM6K1JjjWnC
JOwq3YHwGPd6nmUMoFc8N3Yl6hb8tXXMHna8z1ACZ2+s9p7TqiutxVYmnDs8dCIvaMkqdWym9CEO
eQEfqK89q09Blbszh8Kf4nnBnhxYU+a3eTuwJppY9h3Nno3xKGchyfk1A45ZL6b/fchsD4NVe5m/
acIee2rdlpXPs9WAAEku+RxWuULuaoiszY5DigdN2E6ajiaq9BRclMrUk7DzcuuLhUvNI4FJcjgQ
hpoNZBEG9SXTyKCLZ+llWOlPVvkJYgSF5FB0vKGZP3oFqJEyT520BspO9AUJ5aRhtyEgAYqqoSPR
LLT9tg32hH/AZzZz0nWp4ua2phCuu/zkr4Z30Psgh+tiF85wvfirn+8A6TY7V7vXqEKUosreTDIj
xgtyiRemrk7Uknz1aWLvmiPRGV442jNaMUxQyjScA7gpEIioM89maCV2bFLqqVBSvYaTVbQ3ohq9
+3TW+zNvmDttX6iERg9RtNo3tqPp8cir3TGRyEad4kwb7AgeQB1buGIdazRPUzhq4/ixAJ/wABHl
aCIu0tzp0Bi2ww3lsvJgeksDxDiv0oW7aE7fcwUSeGYTh6Kf51mLWMv3h+VoI0Ec47zM6q9+W2ID
jRFr9Q2bjpk3BV4Pe0XtWTIqFCO4kBwPq4arQqJB2NteSbClNawHLxgGcse5TtqhFin5ZXM95/va
HEstkmognGZxy/U4eZX2jWuKLbzj1XkXYjddclfKCQe/Zl4+0MWObOCY/oeG7fKWGZo559ca6Q2n
zqyCGkplup63jr8NoltLU0dt8lYVl/ncfCgmOdC7KifAYHjcTGmqrFdd5FX2et10hY1xP333w5RT
J/DrS5DzlabxxqDw+Ki5pdPtJkY25LwaZnI7kn+LZL9lx4yztcXRDlMwSl8xE1w7Ah5YO4wHkDlV
UCAjFlmWP7DWMaSPyczQLBml72Ze2+4YlNZAuJIaKOmErPEFnXSym0LDn0zSamfX3/eMr/ekEm8R
xlAusl3nZOLOqVpKBj/L9IfSr7AjblNCr8aFrJmDnfQ2f2w1JPaZEwQnP2OBbPxKx1nAmbN5P0jR
7UfUhVqoz3BgY8Oakfk5GRnCOyZiKg89iAw4TIliPeaV25NynNpYgIugNr664yzUvhWmdwd5ob7I
7GGpbvVK+AlWiVhIhV6zQFxAYTuYkeVl7HoWsEh6zVzIvbdH7E4REqTWJVJID/Pr1ISHRFFQ4aWm
AVyca1W5NKGNr5cOj0cT8KiXoZuAkgZ5JQJvXE5SmirdM/Di0mUEjfHI16afnput8MYDiz6OCnU9
N/ZhyyQOwpKAgZgrmiR3vpMTB5PJxsl2Y17Z/R5jE9ldjy5K2Kcyy1Pm/s7IWh2NnBXzFtOi2RrJ
uOdBK/oiOGH7li5h1+b5Au146DLCDomXiEvMjdcDoINfAYFJ/96FJ7VC6E+g/jX+uHz09UKZe8dI
1ClpanSW2kxBh0lENn9ZTakhKhasSG6asyfpmRyf7KJfL/AUWFlGbIcc3o20gJxQmDXUjaLpjSij
7JgvGtPARRzQfhxi3egZQJPXOPZRnzYJpCxIjmNsFVN7S9Q2NOCG3aO/rjV28NCxRiu7GjRPBHuf
jQzmT2566bEeU0aTbUHIyb6kNp4itwm8LFq1btF3SV9UlGYY9uwnDC1wJrfm6oeNec0lLLzV3Fvp
dkv0ziauyp5aN3JpsbCUxuEH4k4KXhjyGPR/eMBhfuxDHlngTylC1a1gUOamUmi/YClDhTbbpG49
zGs1OrTepnE2j/+HujPbjVvJ0vWr1AM0C5yHW+acqdGSLMs3hDyRwTnIYHB4+v5o7662tfvY6HNw
gG6g4NqQrWRyiljrX/+AUecmZ1Z8j/owzR6mzIU36A2RCLbIylQJzaYB/Y38yf7cVJ2bxCzFebcB
LIBVOeG8j5O923XTlfIEZJCpYTOPo9GI7D271Rplr6DoMW9q0yeTCszYuLXusi3UU9jkXhEqhmHL
GGYHIsWzPhYIJdBWSqiXm6UyjW67zEkW7IqSHpLWoiMRGXZ8mO4sSs9T4fCr2CCNwzVYQrAAIySY
xMNw86YtmQcd1LSQbKKNOUATj5m4idfJ7oebjKKWF5VYddT2wGkoDhT7JY00is7Ympf0vVUJevXE
mqarrkwLf9OaWXC1uFgOkPvbJmSn+eWnSvnhU2f0E0FHWJVwBq5m+LGEbffAIb35vBAs9d5p1lhq
x8+SLxnpahh8RbNhHzM6SXaU3iOsrG5lcEuFuMxHHyUpfPluSaeYGWHbbnPM5+YN3M6OtWcJIU+V
uepvIERlIyTbpvsUWCKAG0tl9tWYy+CTqWRz6y79AGoxhSHVfO2ripIa1OXSANxkOyfzvCs4jfR9
yidi4SRla77HPVQ9u7oaSYVWY/HUB8L8IgNrsm9aCcVvp4kKc7amyy+esIYg6qeVqb/PSpkfXS/F
gUmBlSlIt+5nRncHYu+1vdGpA98wJ876MPQOPWzTUdgjW7eWO3/M3dOcz8UXkjesiJ3BsD6xfAzy
HTV05h/JgiAowA8oILbgDAXPO+1YtoMHTTUCNITEix5Zfkl7A7dRumbsz0HIzJ3XOyA2fbBwo9HK
GB8R82I9OUUhfwZENzcXsZQSzyxTD842GimiWgCTHq4oBFja095wj7OZmbt2EG2+NZ0SC6TF6eY9
MTpgDWCPut+1lU0s01gsGjsFEagPlVMY5DQ57MZ7bWnz04AoI8dIz2Aw5cEIech9twgvSTeh3rdd
RaqMlZcjT2xEI3nxvdDcp3KoGQqoNKGxTwOlt52zvrOwcvWZjakq9jwLIV6EbTnFSe0URNktUOAG
eHzQWNPeTg52CKcT2XEEMzl3fbooImeyjyx1Rb0+D+lNUUTp12DNcKHo7fN2Bw6dc8tkMIyHltkP
xmYpr8NmcJc528ChNRrm6BUvjKbCGPCgYVBUcBs3zWBU8mhJh37Kaauk3EmtIisuusEqabGl1Ctr
u9vMUjcvhsjdZe8nenxXBxU5dDU3qoMxurpgBNk0nSxVwZdLpV9Vx6IHx+MIPetQURft+9RkDnWK
NIv+A4BNF+2qxSWDjsAux92jYECb0qUqA6mOmqLZF1Y2iwNICJ07K4XVUZ82TQC9W0F99ROScmNZ
t6nDREDr8sBDp25N8O/Y8sqI1lBYch8Fy0IWfdLqfjsvWQ9yGy5NtBFGWqkYgLe6ydohA4rKvOU9
WA6DLKjlJb18Aq5hBvn4oXdRpivbz56J29Texsvh1m3gl1syTh0jhzhZYri87UCNE5LbZw0ima5e
WyxYgEqBOx/QwThNHHihPIxFJ5+4OijyHKPMLit7GG8AvahL0FACxb1dewcWBDoZPS7TsGmrMmy2
YbMQOUnH16JAayNeR3i5XcK8xQ6aI5WFSWmxyMHaT1YL8l5TPtPRhHk4bbJ0YbKPhMgKNswg9XCl
CrLpDJEk0X4uLa/fs9Dr5spsWNQPSD6j6Dhps1rNRVVYbCdPdGpvW618Ac8t6IAWxGjbVNfyOAc8
LpuxbUp9MKRdPqp8zqqj56XBMYOGY8UB7d9LAZrrwvw1+3vfIYbukpdmes21V9M2DxPjNvEIJ4oj
NoVkQ2KcSf2S5jX4c5+4V2JOUjv2PUH3BcNTFDtQLtwQVIDrFPx8bOBxRqgSd1+aDb4NIk2Ld1Fa
oSQgT2Z8zUSDMIEYkoDsw9HR7ycRGgtxpP3CLss0aNuqsPtgpPgq4AiRBckuZSRIjlTg1f026z06
LMsvBCBv0xcfiU62aId0X9fXKl94CrEAtz/bek09mu06/Iyhuf3oIt0qVm65B+fcxsKX19wu9umc
OV+Dviv1Zq4H+eyjtz34MgRKjBLDYL4RVDOuIdRvYi8ylMA7psnOBKNo/ADPQH+axhGcJBFJg//D
KMtDJZeZ6UgLTfSUAIE4ccZjCes2Quexa+omK3bY6bbNgWxRcS78oPA2UbrI8Fj1s/cuojPKWUcH
v7/L6JQt4KA+vQfgXt55EU7Xu9bNGnGYye62r6n+6FhKALnk4jqNTt4J5hP9tqwzc/wmse0tO25l
0AdPjFuwASNUxaM1k7yvF2Oe8uzeroLKuRmmSc+3IeaI0bsG+6jgyi18oT56RBYWYAI56DJTyv4O
BTfRCAweW/9P9Ka/jZIRhSPBwSMNRycY/m/oTS6MV5+mcdo6iRhPk3L8Wxj50Y5FztnbCw/l72fJ
/8XxcPg1ofqscnRonb+OrnGd7buMecLWYJKAGdbYHH23zI99FhCSw/7xw/Tm/wfztv2NxGs93r8U
X/9DxFurG/Bv+LbqtZx/Zdvy73+wba0Qsm2AvB2GBvd+5cb+Rbb1/wlhB4sEfMR4LngsGPX/xbV1
g3/ClyJXAUARFhOBc//i2jreP+FQMd7x4Zjg+UlI6/811zZAMON8TxiFDre6BLpviKgNDe+iUP7F
lG/jJQ/MVz8aeSWV7RwXXrRNBmf7D54MPH3rx/6nWoycBDsIYIvC7SW91QJr/fXJxOW96GglTGw4
FQsjc+4c2yIjbGE1JtQkyAr63L9qkrnFLT1fs2eXMbE8sCe3lpe8Nrzu7DCy6PaO7kJid3pq0RVo
E8vJRQq9o/C3v1ipbSXbHGSQnq3Lomafl8FsvoRlYzpU251sz+iUKmovJ29rZMZ62hZFkTiXFltV
gbTabp/hAs5fDJy3JEW5KbZpYUYyToJef9BFnmlcGMRib+wIe/m7HEe4Bz+nE97qsV38M15TBFF6
fZk4p3KJ3A8eLWd6MEKfwTQK2HHAnwe4y9kR2ck51Pmq1ZCI6XM0GJjCZ2gKCoqoqZjFvAXOFsiE
tPa7cquCsitiu+vc8aSSaqre9ZHAIahJdXSorGG4zzPLurXTNMTzAGL3S1WZt4acMnhCSzpetwjt
9hkYvx/7IBPruKx3Y6/p3eYOS5mm2uOKPBkPvePMzk6NWCBcmTj848/k51N+sDKreBlJT36eTCPZ
4cvH1uu1VfsStmF3a9bh+InKjA7Io61LtsjeONFmFDjpWsGMo7aJknvcudLjpEsHmGPNYrPCDTCy
bR3NwuDnHZ42W0rIlo1VmkUQL3M6ppvEdh50UgTe3kHOgtjHT9UubV21W4axdAhjgHM43Il51vqB
fBKOmfiVfEHLBXSNwrveOD1YJNqdYDnnDMZvirWwP4dNJR4Dt7HQGTJDrneMzvPPZqUk0iwh4TZB
7LJJtneozzdyWfByxuSrLroDTQ0hV5slJMH6tqNgHL+EDgWbc45g9TCJc1PMis9MlrF1VeA01WaQ
67ZTmU37glkf/1kYLvdeuxIERYmS8VCMcUHT3HLomUCpLknqYmcEUdLBkbWcAprJoIoD8vypBXqF
HZMflHJ4viyvogyaZGekbdzAlBnG7UhYz3hn0kTkT1XLGPzK47HnKfSL9V9jGdiD0cR//RDYVujj
FAHobjMT51xKzAkF3LYrQqRUZFKk4UJzPCaeXrYiqtPh5BVJQFxsaqToZFJgLqYLfmY8d2Bb/mHJ
sInYOGLB+klo34EXMVZdPI8DZ107PX+JZC+8r5m5Z/Gge9m/zN7k1jAdBASUwGm87RiC5oLGpVG9
qbXL7xtDp8xDE0xW8aTLjlfFbCdqG3doyvw9U+6uuEPP1VaPaEAqiP6VYN1QuPDCTIoiohlyP+8f
hSsNet4ZBGorZ/iFn6n4yDLzp6E3D3Ug66+E4YpvZWdF7xSiJu8lq8MlzlGyEaRqWWe09N3eYGL/
3sndAqqh17uPqRTBTTNY5rWcy2OWAtCbIp5YKNfcjHxraxzMchBy0QcnJtRuXKcJ6m7LH/ZL6mGT
V8ApTLlXCsGnI2EVoeoL7qK0Ke8kJoRM+EOxap3EdHEKKyExEc7MriCjPrj37foRFPQbFtm0ko2Y
vIOJi+QJe1QG2ChdufzCoUMhpXcjI3d8qC1WwhI7pS/UujRqk+nflw3d1iS6fZB6zzqPBKHXmbsd
Fut9GzZfK270dSCRxOICxmRq7A+zbJNTUA+falXdIkMJd7Ya6XYS48HIo3XMy2AjWu9MxHxJGaE8
d3O0lcb0NAp1aJWZ7ftMZAScjsG1hsDC86APA80fiU4Y6vWWiP2huWHOzsoahkFL45+KmyjP3oeV
s8MJY9mUqa3QksAZKYiO+2ClloPhATO4+YJRnr8hX/A8LNTFZibPyl9nngXIwwrNdckVIycaO5fN
wBmWS9ow2mTEjugricTelFMRS0ddHFWyig35O7awcds1vLOpW53tlnU0X8I9a5X3zJAAYyk6L1XV
5jHrbUzC7aU7YY1zSlUJTNQsV0miP7aLQaRpTey6lC7OZ6QOA5BCBosiPBBS1M2DIGgoCrdOM2yB
Ub8gpTkZFgMLYaMW7Kv5JSEJEFs5pIl1huQS+XG9by0DWWz66ET5nq1/ibsIAtQydQqPm7CSeHKL
PCs2xGYOe1M74b00I4OMUIXsNvXPaVFHN0Pi3ZutHjcZLpE41g/PaADvzRzjERz+rlTkHXVYo4Qr
0htbJKzcU8SIz80PjEpzkFJ7Ps1zeecZqIStnkEGRPX0HBmwYdgn2amMohYno40+5bqfxhgdHAlO
pDKY4B0skLDzFzge4QR/mMUHrWB5j/+tkW9TZcq4Uz3ZQlM416+jWlibDJoc5iKTLpkrAKrFkIDk
rvXL8aBJ4TuOSNaeIDONOO1N5NzHFlwyEbt++gG5UcqrAWAWGxZID9yqoSDZYWofaxVYr5Gs0o+R
0bbY7AZdVOyICrxi6ZhvweWJ70DRgEtJbUF0KOrXLOk7a48v4LKFj1Oo3cykYJi6dJsGXnFMffzJ
YrI32nw3SDt87Fu8MJAFjlkbJ2CMu36MGhIGpbiGUF6yOKZLujUn3b9MmbKOOMEFH1vflrumKcU9
nY3DPlFovfen2b8drOjV9GS5C1ODzGwpmrI4WFba+J/ogpR1FSl+LQ5xlQHaoVow4yDULVCdHuJR
Df4mXYzsVlrp9C2Swt5GpHAAvcyGePZCWDIFltb+RnZNkW4Hen0zXvMRoaUljq+3vZ8Ay9tmyZSC
2xg+m3mpbio8HsEQbDhd0LMK8x68BPKcYUI0+U4l2aaQYW/IMPepudouOAy6dhBIdtktBJ3+kNhj
8CkydXFczNE8k4EXbKIgdXZdrxRRr2siPAaUM/tizgi6RL/M2ksPDOfCuw9aj3i4eVgcyDZGIa+h
wpIqm+lAMvXGwsjrCvkgYYUcEaLoaRMmjXUyBZbKrdUXbPtpqj/DMZsPTp9bH2RrOSVLYlkuGxTJ
kPTqcsiOaZO7H2h59Y7ISmXvU21EfVxJYb5nXHmQEVZ8opIKkKWrTiaeBbgIMjWJmx7XFfwvXTJ7
ZXBO7ap5CKfgGUTX3CIrt5Bl6x7/j7a+EWS9bFTtH4hWtw5groUNMkhAcdcn9o49FvJiUkOSlNN4
wPPGuUeuK44uCyjeIQTKC6cp9wmVO8uh8GLyIvpLII3V9cCJqHZKfVLdUMeOKPx7JnfL/dDB1awB
4i4KJ2L05eWpLddFWIYr56scumaXY3cfwalJrescg6Oz3w/LTWaLsiKWIhfmLk2q6rMM+77aQQmr
T2Gk65tlivYg2MkhYAgNv3YZel5tRxXBO4UJZ7ZJ/Tw5WAb6/bDJjU9gENkHs0PAg8VqW54CWuLk
GGgrIoa0ZPzA7At2iN9c+gB18wSA+ZU9tbfwQlDjIRinjlQzuoqQnMENdHMXlpM33rP0DCtpSngH
SKRkP4RZNxwXCyAQhfpAegem/FvoBrD5ejGdE0Cr/eoM8aQcB6x3TVY85r2ZXwCZ1L6yR+clotNp
vrpN4pvwAfxouGh/UbcFecXvW+xX3H1b+SCeBCfABJix03wItQyvnS6wqGdK/Y6WEtfHxQigVCaa
Li2c0gYAamCxnt2lYYBl9tPjaFpa80KH2Te/Mnmk4ePaH1O0ZfhA+AwlzTlCGuF22NUQsc4sDa0j
nKIa95/YZ0DAALRCueLo+VM72m2+j4oMTLLz7enWHw30y0Uaiu7oK68cYfSlTXBBAoK5w4LMcCqi
BuKn7oJzZjnVI1bm7gbaZX8eCmc611WJB2oT5rsyyD+34PNyuyhLX3nNyn3gUPLewJX4nHvQvaLO
KZHzMAgqzCIFXEtHa7+4fVJsHM2i3hgSVpktmBhshkSn7k5T7qS3GbefgM/WByDP6dNjD/8mIF5Z
iYM9BFij82QencB77XUzv4OmWOKrh33Z6gMKfxIMvrwek9o4QR9Ir4ZsVXNr8R5HdXFhVbcuYbV4
NxoWaNyxah6iUNrM7bzk2mUVv/XgU6P0FgY1QCqevBFVfSAJwm1mO7vGs5dBYu64n5G+tc94nfVX
E3DdvZGYxaFuwicM6OTJnJ3iyvOq+qmbJBZg7SR2iuzkg+HWzRHrki7dswbBGwDlK+PKBLtiMIlE
Xtls1LBFm10jBJU+QWwxua8sTnJ6t+jJP3i1SaEhoDF226wkA+Ti0VHuMrD4rYPwqI0FW/5hsiWO
3bV2FBy7xNivcMc5ZHyEGYbvG0dZjQ3k33oCJOXwHFRQIbYE3IuNMzTee5/0y01S03iTIKS2g6ds
NvGlX9tKTHxh+RaHQlnpXTL5/r5CgHBdyjp4nybz8i2PjKCLlWkut5XZ3dJB9tFG8m13UandDXG7
lgazNorNpIwhukAjVLHhq8a8hOTtsOGELnerZc4vuuUdpFlvq8gFiQ4lueB3ftDoKDZczM02pmpZ
wMgUAGsF9M3OQzk206aD3LGzZa42Y1KKL+SQwdYd3HY/Z4JU6bEyMrWvpe/oTePZ6wNJn3kZgxEg
uKW3vDIIAj/NfZXEeDfoTdvwyoPeuZ/8efAe5nFezmXfryju0CexFoM778w5tzGYpcMQcdaFOsWF
xgQlxx7iGVKBfPHKVMV15zrvLAZjOw8y0wmShDhjW+vwQDIceRzGnvEZdjsugvuiib7Bfc8fTTOA
VDqx665DuDWPWzsb7nzkYb+T2M9zGnYitnOSiDtTBZh6scFRBpQ0oBPE7I1WRXvJiA8+9Z3Qe6PL
GIkUJVNYiREVwW05+rq0V82eI+NVIKxqa0NEj92OmZrhDf0zm1t1gjICPLtM6tjh6EcsNM+MzeC+
Lh+iPC2uS6cUj5U/FzcwoGQM6WTh6oeXgNtyTvKu2EtnniwG5sXQr2YPFAqdWeRfyr5k3FAOwvk8
D07xWlYGc4YU/iWeUNO59dr2kNd1czK7SMD3jLrcgkrEwIK9OB3vVZcEYM9ZUE2nQVvewxKMtj62
NkbMSnPTmToVztVYmOSd0k4LukCKqUsxS7LLl5KU4+0AIfwAd0KKzcwo5D636Yl2SWH7H0srLYcN
oE2Vbe2lXR2F5lyVx8AuFmtPZHjwaWzJG7gqvHEJ0Igsk3PKiD9/XUPcX02jWp4mc2CCPTUG9C01
Updy9TLMeUa3Jo1BkwfsXopiHvdVHmbPmd9S/LCHmsuxo+L8RnFGJlETZJiUG8IQ13ZvEs+MuqK7
nZzKegGeMnF68Mb0AjcseZZV8Mj+bbJzYPf/ZWQYlEHCjCTGKsXcvxY4zJ/HrKYfT74DXF6p+e/K
bOvP7As6O42GEdzjTKVbbJn97kkUmA/Hdubk2UaCuRxRUCxEJ4pWn/H5gb8DhehRQKHYicqDp0WM
HwOyNizPeYnWHH2Ml76uKmhWMiOx6JQSbQA2TGPrlJh2hvWz9u3K22eLBbxmqABooJizCbZA0PcM
gpSDooIxDX+iEhTgFJkLjKUqS3ycXKw9Nt3QAEWsJB32/yqDQ2R3aGnPSR8pWMRj1n3mtyn6ofuG
dGpl+6IyI7nUfZuMtA6YH+NyE3V8CP42HJ+oOVPvyxaNapzMfblz+8p9wsIIqjlDpyzmnXR4eCO9
8A45VY6H9Pefo9tYT3QFT2xROSdm+Oc0rSHNRLlvlyfo/2bF9A4zSKgUflINRGNVAA/LsezhgMKW
SXXb3FZpzsWwGXuYMzNI3Hxwl9RjYMftPII7OQEmrPugagojbiYILXc+pDAI/dHUvsCk4Fq1CEGn
zRhChthYeWVXF0Brs3ly7Lq3Q9pfp3zqrJnb3ylceI8qG9iFkF/NfEH8yJ3iuse6V36qcFRCmZsA
sf6F5QBgcZFslYMFDVUnyqssN4S3rWWQYORdOWN+NEcoKhvfG/Lpfkqw08FCjQ+wvZzL9wPccWDi
VRfDyBg7jr3JPfDblJPzHbjzVKSjLHa9l1r+YfYgnJnx2EVcqKHoOCXVO3y+4j4BvbZt3dwaqzdm
DNJmVUQRSsITSzwQWJ7bZGmeTNh30z3LJW5QOCq7xTXqO+5VRrteXFfz5ObehtiLobixWHqqK03+
zDOFf4/BpI+sD4mLubQw/4Nm3dDSRB0GKIdyA6uUT8OCnS/ajY1X3mBGz7dClTf4J3BAA4ujSs0b
tvS+vsnR1RAUwXeYLiTLIRnJfQfcDhPexN2MRlsPyDAaTnEqXb6+bQ/jRIHUpQcxwFIhCqu6MvxZ
xVB43PfwREhCGkLifj0c45nFV49wb0c//jfTzmrwNteLG5V4QVwjRV3Y7PK+vXVH0ppOYdN7Lz9N
Vv7o1BGs3ne2G0LQwR8Eu++3+u58TO3IJI0Qbq0jb2vMvC3wFO1PMeYkndg71oDv2e+Paf86SeOg
/C7Owb7H6I6xjP9mXkExDaWY4gm2idG+AN9pWFo8DV872jtcrBbv7M69ZECsDaxxSAbB030Gaokh
y8j7cqxyrIc1Hji5XQ8xrkTVfnak91GO+FNvvWykNZYLZhLQa5y6pnFR4ZMLLeQhkBYW4Za0zqox
LDjhft79KXVx/fo/jWPW01tja+GRr6pTuH2/jmMWw24ttg+YzkCbPNtNd0qzQm5XFcZdN7rjtRNA
6s3hjz/+/sr+/cJaDJVxsgBOIJrDW//+8+s7Uae4DFr/hu+RpUWN5kJDt7gyi9I/ARtnX8lEo4Fg
0k2M9u+P+Ddvct49EjmIAl4ncrgjvtFpd7XoB10BI3VVmdwsLtSC2DOi85QvHkyPJAqvqgLWleHp
9oxnHnzlbmLAbQ5hb6C1bEYrzjLH/u/6iHILLPBkhn6MC0M7eHMpatnZhWRDj0sG+HchGsK7POso
Fzszpzb4/VVY7+ivdzzERQTHQydk+sb79Ot1j+bEb2A4DugDKpqrrGydYRNNqfsHOfOv2nTGl3bA
oC2wAEnxneay/3qcWZP4yDuFo4XZA7ebYEXlrmsyPEyBMtgbfn9abx9kDse827cdRqQMAt6Kp+vZ
EjXrURO33zceMQmGDzN+Yyx/CZwKAkXnFYRiYwBZXqixtr//At8Nkn65sgw7YSUGNuENrklm55ul
Qoy2mGBpM27BHXJ4zvpyMXa56yqfEaSR3lJzIJgzsIhlXJD1xUuyoC8H45EDgF7QmYCDGAui7mOq
eAOVD65PUgdhuyNbCVtggkMEij8FSWnjTglKlEKxfmAvMQp6jMVejhMJmCRlGNncAADXQRnPZmOb
R8hCRrb1BkQ5kIOB6/eexmNsyyBhrUHhVzS3Nth0x0jARVZYGVP/MUxnV1xqCln7hkmE36LI8ef5
2JW4GN2V48RNRHBiNU/0FmyojG4YD8p8YtNVMHsQbdUmV75HiFbtJ1OsW++Y8Cc+bwhkiybxLjJw
gns0cPxUeoHnxd3oBGRYseJZh9H01p0Ykjzbu6748pifioNyFLeSdS19TdupTfZwTcNzBYEw37oq
GMgXKKJvppOxVXKNBTVAwpjhPCjIys91lMAcIag3e790arkPjFmxmdrEqsZemTCWgh3FvEV0+PaR
uKQpQlRoTAs+h/M8fPVKYs6OTZQNxgNWgIk6zY1mu+8HD5Yvr1NubZHQimrfOCGf4wiQpJ29yHqG
y0dJtZnhZmQYaoZcKHAacTCmnGuZMM1ZsMhIDXXC9pMNGrWdYKD3vR7xJPK1M/RrY9oLRwGl9vU0
mUdljWZ1mYKx8qGxECYRD5iFy53+/gmDcDkIETvIUBpYPAhsUtxfjgz3vl+EgJPG94qjN6RmllcL
NX6+GSud9XcKMtELWRUQiUmkTUCax2gP/z14th04u3ZuMueY0QDdJEpB505aSOBtYoSvSTFdE0LG
bMGv8/nG8okk4wXMZ+P8o0qbxpxAGKTCbmxIXW1dkM1vVlPY97iMWzjFEb+GaV5VLyVOJi16mt+/
rKuVws+LoOWzVFBCEXgVeGT+wsz4efOBMVW0joXOVSBfnzYpQ8V7zpF1KiQfl9AUmd3k4cAt+P1x
3y6+RG+4bLM4bzs25cTbasIe6Q+TcGTgjdIcHqOxehwhypvufn+cdXH95fwQSa+bXeQhkTWhXPx6
fuCqrlarAy/K/eB9FlnV19x0OnmE9umhOaphPseE55oQTher+aB4Kb79/iv87RJHkYvDWcAIZw3d
+r4Z/7S/48lvk2DqM7gZw+mumSnjgZqCe8uGwxk73vylSmeuwe+P+raq4IyhxyD+hzHhY2L45sSZ
waG7AzZd/b7zCzab/sKqtc67scd50dg7/Ck/7W/7HOcJgSLCt8qD0fI3YxTeXUSgzIGXTES3yLvG
dptOzldij1lKfn92bx8f2/TYY/CYga6D/cDbmgm/4zZSE+qCNKIVQQ3bFsZ9o8g0+vT7A/1XNw+n
FR8vJQgo1ltjmWxIa7dzA+w9l6b45HmJkIhHCHGLI43YMejC6csPRsfvj8ub/+bJxRLPhQ/lha5D
beo6b24gm17t94k1Uvuo8tY0+/48uybk5WIuaxx23Mb/IoJi+obI0vriGUrjZoz7zWufOULtjHCW
X+wm72yM2UwPq1LBOL9NovI+gGv3hGy0uoom0M2VmZ+/R5SWv1bCNtW2SfBdxkIEikkM7A2QKQSi
PjvV+rUU4crZEdF09nj4mq09RvOr42nyfIwce4crVmdGTNJvPo0K79nDYtnTCXJGHd6t+mXI86JL
xYcGorlSiCQkYUmxb0BQPATf++uBwsAgRjOh4zc1OscTBF22m8hWLEM9OcDtGWtpF8dqv9bGEcYN
q3bm5mqIO+yCUfd8xwmiruXn9XdwyXDoK64rev3wztUzn4B5sKhvyGFK3hVIhxnjopUyq/Pgo8vY
9aFqoQ8NVUXPa/cVn4mDrs3GGS13KQR4eCWhC1sFq28qKuaL1xJT6XAvFpeFrB5z47aHH4ByZAWC
8H1e4pKZLV4G9Yqwici87b1KcSLwdMCcZ4qECPrwAcEtpqrkNTsPVq2/YehAsplfEOq4sXHi7jc9
1mbmVe/lINZe4cLK79rBPTZtPYNwGl7yLLK6xrIARdRxgi37oW/F+H7Vr1GHGL7Xno3G8S51l6LQ
nrM8FDtE4v2hy9eVSUHHOzKuDv2NaBK2wDl3lbsJp1F3l75YYKe1o3f5sSegU+XsTNTuxdUPUCh3
Rd2/tNm43ioCgxXe2oJ67Me/ZxK0inaEF4SIu7vQvQqALD9MsJG3pPBM7VHNsHi3RdkbLwbzmUcX
ng3okWsmy0d4McWltowGr5bWwDlSUeYevBkHpnGORrUvITTjw4P4P7km+TMp912lermDBVJV12KE
Ob7BTNi1th4MHyQ3jsfD/IP/smDOgeN5rdL2QI78Sl2e2TqBv9sMLQPvCF4c329u3gnUjvDBm+jS
zNN0+P7m/7cYpI9Nxf/emrD+zAn9X+X7H8K6/T8zR/dfv3ztXtXXL/94UPxf/4/m2z++m9fWX/EZ
/ZlSun7OX4xS7FYh9Xq0ODztEYjEfzBK6aT+SWURONgyrWjFyjX9i1Fqmf/EVfG7954HdoL1/78Y
pRZ/QyVCEgDjhtVf6P/BvXXNRY0gbJhYVLKEh7697pQ/7fjCyRuyKOviGmLlBqXiLgVChHwSlxVQ
WfT409W6+1HM/Ozb+utG8dfRgpVTTVQuNdWbpnkRs4WHjy6usbc7MlfYuX+yPPvbEWhiaRkD4tII
biNL4dfzmbSU7VBX7rUD7XHlvOAWjV76D6jEr1vtajhrU6zgkOhhnofRwJuucX3ntEeM7nXrlVhU
4JCzk1gyH0Y04zu5NO0mlJZ78/uLZ/1Kw/1+VJ9DR8Q3c2SK0V/PTeHu2TZh1F/3wWBcWUn9rV39
FJgRhSeiF+dtZ7npyWN7QdRCmkfcMmgGo/WHPxRs3wm//1mq/vVNePzAgvwQPvSbqxxBSTQA4rtr
BHfhHuMKK06czvpgsD8dIa2lzPlsd+8yhNguzALjtMJbfgxXPz9TW6dpKordXDrFJVj9AzQ0qB1T
kvaYTvpDU7vNdmhGst/kEB6sytNUob6rL77VJe+wgsEeEtGBgh8R+ldEVPj3f7jSv5bi/3F+HrWw
w+AS8v+vV7oM6XrSeumvZRbBWfbG5wY8NuYNDmDr4kUFN8W5H5qZmEgEQTceTwQgsExu0T17W4uh
wS6w58dkCJsPnXTnu6QqFKxEn7FJo9Xp99/31wJ6/br/zt6Z7caxHFv7VQzf10bNA/DbF9UTmxS7
OZPiTYGSqJrnuZ7+fMW9bbGr+3Qd+Vz9wDE8wNAWg1kZGRkZsWKtMV+XNNyeoo04ZduLE564MRHm
mhxN30DGg2o8omqLQmmtlVaArT1v7/iQUSJSxocKLVf0myefhzmqBAI31b+mPMCk7UinXy3PmxgR
+59eQ+OaDm1MjphS6WiEaop/Xa7i3cgosS4XDJ+thAV+YcOGv5K/FJfpUrTnvPv4axrSKIwmI5zD
v41x9Z9CYiYKutsNmn/tV2tj8L74TFWTklz1aM2dX6RCFD9aJMy5CuFcJF4dPS0rLyzCXvavq7W+
8e+CB2uffNEv8XfpJfhCTrlJvnR7eWOss3X56L5b19btLtulW3nPO12FR+1niwju3p/5+sf+zyf4
9HtNzneYq4mfh4N/rbRXPZIPGXJ3QlFt4NVZB77BiC0zx3ODBkdeZaIsqCl0Q4grEIRM5l/UgSkx
p/a76ypPYCXsN5oDScP5L360tx82DAWqct4pvDcP91aqS/Rhmf681vPAlsxiodWEH/WmC9/PGzoO
1hNL49Z/8qIg8AIH0H93rdjDMr3ULoLld21RLMp9NnMZHW0WlpjRoIzJTU5FVTm0xINcjHQHS8GY
jTtw9eX9QurfmuHZLxuGjAEPGvvzyzs6nR82NfrDumJKDL8c2oSxR4HQJeuurShh9BI8iGGuDO/a
tO4ZYVxo+YxA95y9aeIgVIrVSNiD9525ufS6GZK1K/3UK2frWtm1HM4YPOWMJGY82UmNxv85XKAo
NxA46Wl3LbVet20lU0aOkYLB+c94tHUW/Lu4IgNF4MT0aQHcjVLQKloJ/WaT06VgYNk3IQpXFink
B27tLszU2wIYnfGYo6/5YZbMj5wPoUBj4ptDlCgIouT5TrD8WxSe15VDHDfKVS6nrxacpG41V0Q7
sVJAbqJCSFWgzx5T3c/HITcESXXGlTJ+vkpjZ6sx3VtqxnoQC0ZD4ttaSy5La3v++x4dd0pqsMAa
9I9o1WD80GrsMwgPlqwHbOksexA6TrEx4Dhgeuj7eUsTIliK5KKsUbVTSD8Nat7TO9FMo0L1mDa/
Vq+FvXrZ7sJLXVvIDw6XlbeQNtkqgWvTrkeplpntnGajf5oejUrUs6yp1lsHC6pslZpyPSACxbW5
1GDt6X3VBqVAmUH8T8xx+Yt044AATtNQcAe+0rmCcu0CYA3aG1PWgGX1V77C/ELOK+nf76v/wYvh
Y22fjE12UPeZEvCzD2NXpvAqOXe/+/NV0rvxXxxy9aj2KBtZpfiiLlznrVOvkKTXoQIUzJlzPobD
z/kyZWt1TNj5D0S8aMId+qEqFRISy6m7S3KrAXZWvgLmji4CxjjWv70erJCA83gkrhiTSxSdLBHw
9QCLCQK6156aAAqFjHbGBabniqiPepxC045hBvQwJgmgC7mGrwl9svcERd9Enqk8DE0mffMRPdtQ
Lp9RHZ7GK8xRfR8nLPFumoaTjEwt4E4eIqvYB50FbZa3b5n5FXsJCmH5vs0kxkxmjvOJBfJM/dgu
3uVkQocbluXekDN3UO4VJUpt2jVbjUkwGBSMq7wxZnzwyDtYHnmmTHuXTuSRrieqRQk6cUW5rwjH
qtL2UDwYl5B2zshET+80PiMZD1170nZz1P49XJQTQsHpK2W5ryMYM+qrGPDwb3rfxMLEL8DMMSLp
YCE3zMUg7tHInfG8E98Kvn6OE15H12oqjpylDapdblXuDZI3QbyUy63AoMf5ZUxABwTzcR2/rCiT
UxSD7HKsECvqY7Y3RHt4DqEwY0jm1v8O/i16b51lOgd1OArjE6OT3NToYHuKU4z6QGd9JlhWjgKF
GrOYM9/wxHHi7NKPAMHAf01vxRIEUmmO/pZ2UKt16Q3ts9aGAs5uk2IlAOy22+bH+U86vf/HLwou
zCJck3VQmD30PWjPQP9aQ7GHAkfObag4GWxn9sm1AWiX9UwU/CjzHARczJl0dyRkHQgc6iTd0AfY
ZFC4KNhA7SK7cemBrJWr4Sq8djfDJtwy4Hk5vAo/oG3J3tPn82s9dc4+G58ED2ZC2mJoMC7CWqSk
N6FRzDjoqR00FUqKRGHu/KP6k5O2TQO+cs99AgVfwpyKCjeZxgi0OuycPnlNE38mCJ84FNoYokw6
S6hXHL2dKOiZcgOp3L6TpGU0NDe6JX8pJShpQcA1ckvpUF0X4WsngtwDEdG2GlCImYzu+PzDryVS
lWGuA0GDqdQ9wuswshb+sJdGdpnCWVbdVrNmnPXUUrlxgMAAdFJVyqKH3prTKvP59P2eOjvYcFgv
mMCSv5sv3a6182/NU/GIhPJ5rzm+cljZJ5sTrymlME+c1mVlics04RoRVeTZRirNm/OGPhrlh4dD
A0dEeYVMFeeZ4sfywaeimUlg8wk0ja3ndmwu5R/GKzT6SbwsvyiPw5zkyfGZOLQ57uun57ADdJRB
/H7Ye4rEDNxzVs0pHn+8c88ta3K9KUw+eyPMY69QKlKu8muIt1bNgvfilbAVlv4WxclN39LQtv1t
sYl/ehvrwUxmjubcQidXYFkCVlLkbtgjCnQpdxeGns08TT8S7KOFjiUSg5wBibDJRTHI9JmUrhz2
/aUY2fomffJ+NMXWS22zsNtNdG/e76SVcCt+Z6hLuBVug13xFD7kS2ul285VPZNWHJU6aF1QUJFV
KCnohinTHgJ007qRM4y+D5+oOlCay1YMutX3imAbX+eedCfP5mdrk20OYemqDGbu9uHP5oembLV8
w3BeSdvT5Q4DG2j3F6m/dmYeItKpyPPZ7mRjFQ8WQaXFbvzTvwOfvlaX4Va/gd3h3v/iXQ25LT7P
QUKO4/z4ZQE/gJOjIDYt7IpUzXtXwKb4UzW+MFMOBa9yz2WtzMWE4+SDVwOhnU1kYpA+9uH5rHMt
5dbS+333Uq39N+Nh+E7L8C5k1OhKfOyLZRkvCpytXpgv9cX5gHTqyNAPkmjZUAZBRuXQNnMADPT3
Tr8fZB0yuYU8zGWNJ/KBcXm/TEw2DzbzzBCBt+zFS23ZLNEM/pl9Sb7Im/Iy2QZbdRNe5OpK2SWM
VSJoPJNwzS1w3OZPwa9vPfD2hTfsowGRuawT1nkd6f+JEURexrSVqoc2WaIZmRCuFfWwF1SOQxsu
yvz5/D6dOgHAgv5tYbIMIW5yIYuIO2XxNPjhVdQbzJGJM95w4h6kUgR8m+yGKuOU48b366ECPTLs
a2tn9eu6fS6SFWNt59dywt+BdYlcgzyHNFp4h1symHmQBuDfkY1Td727roPHxKtu++GLJczJHB7n
vmO2hEQQvUIgptN3lzkEvRRYibaTA2shNd5jZzGTfGU5EMUy4lRUyXJo5koOJ+IkNOnQyY/CPwqt
rMlu5X3I2Fxe17u8li6yYYAiwVg7pvCzFra9Ua1gvVxFSQLD27dGNkHzybx0mvX5z3y8mbTQAM0B
JhN13u6Ta1/3FIhlQrHbIV3eX8m9sab2ny9gWH4oTQjNzls7zmwQf6KbDtpKgbGdetjhrmYechRt
J7t7h6eo3VXqCi2obRUxpRw5G496Ve8ErwxCbE33rinqVWa5M451dEjonACchuaO6xDmsEnq6DSA
kVJXtXZ+bnIGVRimBS131yoyRTMN4ZOmLEUcwdrUcbXJDiuoerU+yfrO0QZthSx0a0OKZwKHKn9P
KZSfz0ubihKoMprqJs2/ww8bdZXo167Y71sYGkQ6QZ337nePgxZ8EeNmUUh7r5ppMRydmtHk+M5n
O8cO2SSeqbkiFwAJ+n2JohDVYVhtoPhVlRsqKFDpgeAth83Q1jM+NH60g+RqrPqrML+Mla1RevFw
pamfGVFntcW+kXMZks6mQRnUGVad58lIdYs7v9OlbaP36cxROeG8WKbsIHFkgaNPwRF0vHLXjPIS
y+Em9Y0LLdGoAvAsdzXvG42dlRuI6wYKCU3eNI4p2SMR1PkTdGL1fFOuDwu/YeRgus9l0SEFnhf7
cBBEVLhjNGejEiom+snlD30cPWY8TLpppGKuKvGhojv58tQGOL6ELZ52U/wi44ZiHcJBwFyeAFLN
0oUIgqDQ2mtGmlxLtdxfIYc7XCECFC+yuhjHW4eRI1miaGFYDLf13nMvBMoSgBQ6Vg6TxgBOh7Wf
Bi5kAnW3DQsGj4wszjfnP9vRBQ/gncuKCZWxtoHXHjqNMyBzVUROsffbkUk1DvxlJ+jWzIkYNaCn
vklAIU1DHxjeTnWyO2qOclNiUSEKGLCGi0DKVkzUvYRhIF01JqTJ8OfcuklULNpAMVeBWeQzZHCn
FmpCnQ/8hS7O0VU2wJTpxY5Y7vUmq7dDESVrqG+jmc95fPQpiI6HQKHGQaFyuk7IA3LTUco9A9bq
SkRz4o2RfiCDfd/eh1FYwytb+xdmE7W7NFeju/O7eeoQcA4ZyCPsjE2Bw92Eni2vRvT9HkpjdaMn
ubIM0kbZZDTjpKwN1noD+lBQhX5x3vD4gycngHCumCr8Pwoxd+JGJrzHnhO2+i6s6ODUlpJv5BK+
FQe/B7LKLH4RWt9/06aJQT4ys48aHeTpt47pakkeBCycum+CAPLQWSBFvpSip9adE1w9urAmtibr
Y0g8FurMkfeWH6OTpF5ZQ3nFPPNMEDv6jB9mxk6jxJ11pIOcwq4s1Sis7Rl11N9dqo29LV3Xz+c/
3OnF/LIy8RLdaqoKngJ53+Qd5M3Gwm/QrBtmHtdHvsha0MdFgZfYMpZQD32Rt1HoiEMo79tirQ8X
vXLZFZz8lZQy6jHjfkfJGkVLREl5cgJUV7n9Dm0JVR+JkdGxopdYX2jRqntylZn63dHRHm0ggEpD
FgQjkMhDG9BiWRD9VOLeU1H6gjr/MaxQ/QZTAjnIwpFS0S57eQvid3l+u46v10PLU3gJxSHGqq0c
QkW1puqc+hfkSQth+M708V0qGptyKJeyLqyq4dVCXKQPlMvzv8L4/Q6O9/gbmBo8oAyvQPA6+b7c
7maI3IS0t4xoDVX3yrOe+xb2qPi2gr3ivLHj/H+0NkZpoILk/9P3YEFyanh+Lu2RLVy2hr7JgmiF
XMKyrYIntXtxIvnFS+81Rh/g1LCHumAmKppJak65FAkcczu0nSSUaA+3O4mZDwo8WdprgwAB0qsS
+4wu/RgRzeeXe8qvwGmQQRGwELSXDw0NIfrJRVFIe+U+aNZ18Zr7V+mPyLnL1T0Qn/PGTq0KqCzy
CVyFjFpMVuWLUg/xhKTsk8a8Mwbxqu1CBMPiF4iKZ87LiSgDRuOXqYnPdMjoMMAgK/Rq5DtXl9d1
1V11UG6dX9Ep1xwfLYCUyWT4hoefL4+LWkXAlsgMCeLCDawXp4F6plLrJyVsL3IdtozzFo9LMrxN
yfLGuSq8k1f4ockshqkplPJqL8It/hL1qA0wljBcKrLXIzEVF1vC4Ts0M8bKCNV01TII33jQDWUM
jDoiV5Xjx8sh9fPrHhLP6ywsv6dS5G98rWyeZ37Z420YH1lMt4yTNUAfJzuuoVYiwbZYjZwRCNuY
ydccLolVWkH87haEZJS8yMFQgbI9sRKhSMqaVQ99jw0XOgxEXqvYjGjAzhAhq3H+lzveOxOcItcE
XBpkDfqkWckIatjCBU+21JgWlI3BlwBKjGWjwYCj6MKVCTPl6rzJDwDsYSijmkYvD7QpQEGeSYeb
Z3kwQ/oj3rVF1eEV/invRxtWEbw4teDaVOLb1y5WrHQxDHH8NYXUhUHHQAgpC9O/ue9y09+ZsCHB
XwqaFD5LzwkewygQXrNcZEpKQHvTgDXS8l9hDBgyu8VJLNuFOwmS3FGCS/Tk4bINKu1WzWRh1AiI
StO2mM2DE8gKnQdTDQV+cCcPyULTtXKXCBnlTMS3w69Uz2FSDE3BeFUDub0NpT4M7Sqr2299qdPZ
ZeI8fhApa4PXjfTmCfBI/K1ta9R3EkgE911LO2PmRIzf7PM3pSULoIILmIlkmXmBSXYkZm4JckTP
94RuptFWPcKjilctEGI9v3tTZ54amhx2mDjaUskxVJvisoL1zIz2FmQ0562Mv+655UxcJKHOkzYJ
VjQRDG0Og1aZzkSt6RejQEDtjjuO4TM4qqelQtUUpAo1k2YfxcHO9eJt40NTCjGQvohDqmu/tyBa
rSAdR+4FQ7OAJ08+GyzWkppFTbP3PSo7EEcz4GSC9z9v5egio7xKgYX3lQG++mhcsNH1rpEEH5CG
10CKiIJLUxl3VY7+maHYTOjTjjSTRQ9R0XnDU6/gnYVhfcxLaK0ePf3NVu8qZDJ4XKo6wi6JPSpP
N+bM8k5aAQxAeYPPyfV5GDh4zwFiUxKKHEKzlOu9CSVsCoLn/Fqmvvexlk9Wxt/iU8E98J2ql/SU
Z2oQJavYcp7pPbTr80Y+MAufPfzDyvhExBJPqGkNudaGVvTMgHdi5SyjwNjDMmZX1Tt93EU4ZCvE
YWAtb4ldg8eN1duK0nX8SXuRIc19/pc5dhtyH7rHtN9oW9MuOlwxJD112qmOd9MJyBBZ+mWYZssh
BCIlVwtHU9d5dVvK1syROLp6GH4xx2Ebyq1U7BlFOvjOam+pPa0j/wYeNI05cyYtB7hjt/Hz+dUd
7ydXGzWWERU+Fngn+wlhdCnJieDfRFIFl92APkysoQV33spRfYUXFs8f+WM+6QNzeLgcV48MH/ph
blIF4TY1lCEFCNp+3TDdLraIdXFvqZR3GFztebH4aTYHrJsulN/go/FBxidSAZuynSStDzNZIlX7
Bug1XK1xaw9VnM4klXNWJqFZEkLwzalY7TvL3WsxAH+DiZwZ3zhlBNGAj29KzVie+EbXogjTUcPd
K67OtRmKSfYoDJI4cwqnd8D4xbgsNfoGIgnl1AUNkh4zhcOIQ2gk67yF3jOGU20pd6a/RqI8nwlg
R8sixZJBagChJlDR1Tn0ESWDGCpRpHzv6khWVj9z7fG8F46+/DmqcDtjALQyjkA8np5kcnM9FRst
30eGa1s+eQwtIu/pf2dk0ijpigQPkDDiJ+0iyJ/b4T5H0Om8kdOf6tdKJh6QhFrhij4ZgJS+tsAo
/aGfifPTqDf9VsrhZsQ50/SdB7FUmi+6bVwyTg3nNF1q26lW7Vwza25nxvV+ulVSpzMjQFb5PlYe
JMiE0/aKAsbMR5uG1OmSxl/ikxEpU/okGLc/+856hm2u2p3BC33GzNzeTELAKPZUMZKU7/vmmwLg
0J97Isx9rHGdn9ah+MyvCp2a701q+UJ8Y2gPkvnzvIPN2ZicxShCsihgBn3v9uCBzTclftLqmYr3
nI3RBT+tw0/1wRgaXCyIGTVDTLiInhHpmnHkme2YAk5bFIfLzGIljekvVBVeHdWf2fGjQHkYV6aj
T1HJIrJczveGFFzkRstYwh6S4JWSfTu/Kyc9mPEA2RwHPqgkHn4xsXI8wI8ce54WK5Nejda+GuiR
GNado820RE7uzidb459/2h0IexwjScenTGEtauOL1Dzq0BOcX9CckclZKQTRj1p5jGMNdBHKhWgK
C+k/ef4xG/Drs00ODMxzVlF+WJEh6dTyRSnINqYXdfL7Lg2AkvYGhUia5cpkPbogF1YpiAR/+DLU
rLZ5L0M+MWPlRGymmASaiActkmjTSYS8LgMI4Mt8r1h0jHlc2xkkNpLdKnRVIWmYOUEnNglzvGHA
xFGUOGrB5YpDP77FvfOvI2tyiE4Yc7DnPeGoqPrxdP5kZepvnYbYYogVFAHHl8suuwlvg5EF1y4b
O/8+XKNgNvfwPLk0DQgF2Skdjek0MnQosiB7NftlRUvHad/1ulmqUTJTnj5p5lP9QT48S4gHeDWd
CBKP4A1Sa0hAdmH94/wHPBGEDmockwtbVqWw0gRsBDBeiOptIT2WkIMNcIyeN3R6pz6tZnKcYD9u
m6ok3LUQG8i089Bz7a6LVn5JUfVTUpMuXr2hIX2nGdkisoLLxlA2jez+ftg9WPHkjjLSkLJqO0ao
oFrmJkrQFdProrwxEf+ZWfOJW+TA1uSukswwlRhRyfelh+r8EqbA6qG8My7CR7RplXhJHyyNF+ka
3YrzlmcMW5PXZygJUdiOhlE/XVYRfNj97XkLx2+zw+qYNc1Y64SSyVgdg+zAeqnRMPoWIm5fMXO2
tFxEXmaWNOOp1uQ0uJKEejdQiL3SaRAQX8t+CLw0WVfCfxS5fnnqFHrpayHR08eSjxSI6l/mYbOW
wqfz32/mcCNDd3BRxnHtFuXHDiXdhVZfKV65FYOZ8Hji5v/sf9OpYEcooXpS2CMxbjdSU9iD7q7g
q0Xaa4cu5ub8kk5eMJ++27iDn+5+KSt8QRu/WyOR/UNjV6abbEiXlvqIyPBCZlK4RrP+vNE5t5iE
lQY9tz+NgmMnrOy99tHsnodyZthijAqTRyBfkp4Zg93jhPVkbRaDe8lIYbuvEiRvNZSikIPQATkb
VramTgcD+/P5hZ22aJCxjVkb+MvDr4k2TJDH0cD9mVlLJwi+QNKEdPwA2si8Cy3o+6s5sNERcPzj
NiUz+JfNyW1Qub7VIuIOL7AqLFrlpSuMpQkj/9D66zSFeEHeStZKKS+V2SHWo31k2hNkoi7TjzUp
LU2W66WGDsO2oO2q7CuSDcuKqdx05Agz5qBzRx92YmmySAuqLLWNXX1XiDdOLm6VkgXCZ4tO0mOF
giLthfX5rfworRx4z8Tk5LArvd7qkoNJdbOUL8sneVjQM+tgUSltgCS2ceGu4gUdmSftstfvUCsI
rvzlXD/jqMMHIZtKSxH+FFgNmRma3Aq5ABNkM/Br+E/lW/sTpa5teVfcu7fGXbaK3uptfZ/eYJwW
2nK2/X1ygz8Zn9wXfdcOjo628E6/bimZwx8i2QpCduWiuSqX8U23iR4RXune5+hDjr16XPaIvQVY
Q8o5hWWGSqyYpeXpu65YNo1tecu+WhbCCqY7OA61pXytr85v+FHcnVic3PtoNCE4kmIx761bxOOk
wV91LtLTztOAesp5Y0c3yaGxabtRtBIv98rRn5kCM4uViTptZ4kzwX3OymT7ImFInCJkSWm5dgP0
AmndpdL380s5eTR/7dQU69mCTFZifXRQL97IVcpTy7qAPhq1Qch68sI2GVg8b/KkW4I4xzEgfaF3
ehhmTdQS6Is52i5C4C5Gy1sL4bq89OaGvE5/v192JiHAjyK5GQZT2/kuY0/KLhM3cj7zYJhby/g7
fLqA2zQapBIV512VPkQxQhQw0ZkMWCXaTEA76rR8RJJPX238TT5ZghVSSUv6ZbsQCr9b63t1n4i2
/0XeRt/q7+0L5BlmbNdzWe3cN5zc9a0GVW9BH3yXlCuvaO1waBay8HjeIeaMjD76aWkK+mxBpnER
qYK1Mn00TOP3MpBX5638N0Hplz9MQoSAwopnyfhdmawadS/Ab/9m/uDloz8L6J74az2bOcHnvUMW
J9EfUdocmUUs5ulGsa4i46Fk4CCcw5HMmZkEiqFHfzxy2STNzRay4YICfkm6pYzEyvlPeJRufsS9
f33Bo14XAi5ioPRsVOYvfdcmHo2D4Rs4S5DzRN39vLW5ZU3iRCUKYooEL2dL/e7o6mWWf+P1v2gL
ZXne0PFDGRSTSb5noSwN/cC0XBeriZGUZaftOub3gmYR33VwlNn+D6tZ6vZ9tJmbpBtDzyQ7AdzA
/D7zIDS6p+Neag+MvKA3vLOU1SipKHJ2z6/pxJkauWjpE3IDQ7k4cXYLrLgiCFhAItShYoewUJ9C
yoe2/dzVO2NqmuMIsd6oHkNGu1hHDiVHMKJALPfn/2o9U5yDaUYiYsI660H5JywLxA+RiTHmPHxu
LZOcWA7ANSkNazFQHFNpPIj+W9rMDcicdjiALrR0x0HDaTlLt4Y4QahF20n38c55yjuYInjNq0sN
JafMLnJbrmyocv6Tb/jL6iTOwhAspkqH1XSEJj1U2os+R8N3Ku/G737ZmPjdOAA1GCnyciDVvmiy
ra6Se2PnLYv7aG0uy2XzM3jTNsoiXsvfRKSMvqbf0ov/1TKnKFfVAV4h5b226yU0G2prydM0Sh/P
Gzl9gv+9Tm0Sc1Mpd8LEYZ2t8NR7b0P19fd+vsbRRXaOFitBYmTyPLwTw1x0Kh+FhZsyGKIlw4Lv
QifOzRke7dYYHEbcIVxwwBCPoCgmgEEpKqUGBe9E7JZm5wivSpfoDyWNPrTekhxlAr0unoMophwa
q3XJG7Fz2yevrhGXB8sc234rATDvI7l9lfRM6xYAMdzIzphpfVYyP0eNiJJ1j6YWMrl2LJSVwMx9
Xs1kstMXwLgW8L6ywaEC/jGl9LBqJatcNapuPATNH9BIaewAzSPqmYa3SKR4O5J5zpyoafb8YRP6
EG4NC+a+6QWvRIii55ZS3RDRm3epDdoFOFgEjFuoJ7VMGb6GYvPYKdr2vHdMwxR2jbF5IYGSG1En
k9QWk5qUi2J7k1pSeJWmQ7bIqihfQGLmzeQwJz7r+EXxQbgZec9NHL2PQFS2g9beOCaco57TvKNW
uIQF/aFShmsHbc/fvPbHtX02OAnBgQYNb456zw3dE2/VRsKDFeutLfcMY5Wl85uPEayxKBhOdTDi
InRHh+dMMtGMdcWuvbEcT16EfRHc6U77lEaG86MsmjnWkmlOM5qD4Qh8NvbAUExCMNeLrEdu0t5o
BrxASl9XSxcaOATPQmcppLk5s3tHSS9DdADpwKmCaaM5NAWbuZpWoq9nKjeR8dNX3DsNBs8wUy9C
kczNkZedZl7JbXwd5NkXFdHq8356dD7A0FHcgkMEhArMz5MoZhWmhmy6odwofYAyXelue9FFjzKp
nqxMyW24gg07gLv9vNmjQQdWfWB33IZPL4rW0duo7xRWHUjPXa+uPU25agWZidTMHtLKLgHjIjK8
DVoJEGyHvLqZzMSG6Q2Bmg6kD6BYTMbuYdKabHURmagsDoZ+o4WiuYTDPbGhNJ9rjJ20gtNQQFRJ
Xj++xKeVSuxuMQ6p3USCk2+SWIlI8ZjgmPmgR34LIJKeH7OgsG5r4nQGxzBTFFFh67/tOr1+lGPT
RKKmdcS9NThJaudxor8lQcloQ+SnXodOSGVKi8xIsgcXjsxbsfC7TdBXW7dMw/XgivnlEAjBn1fA
b5Gxf3CRl+nP6iwf+z57T+6r4v29un7Lpv/kaO97Cju073pV+c+PP3bf0+Vb9Xbwf1ZJhe7mbf1e
9HfvZR1V//x//M2//sn/6R/+7f3jpzz02fs//v49rZNq/GmunyafudQ/xo3/TRo4/iZ//b3dW8zf
u3wvyvf+6C/8yb4uyCNd+lhg/qCs+xNx2r6X1T/+zh+NQUiF0oA8gyEZgu1f9Ouq9QcxkXkVRq8k
QO4j1nfUjPP+8Xf+iHFk+I+gDBzBltwJ/1r5zZ+vHD7an1/ir///mRB9MvSqqQYMw5gAR8ncKMF4
clgDB6WmvlAbu2CUTUYjOi0RmhHSbNWr7TiBmybhVybK6wuoEgZoHStI2u1cQqtObNvuR0kz+mtX
ID1me0L4gH4lpD454kgvTmu6T05XFKVtWnHxtc2FN9UznP9zO/x6+wM9u3EK5ozbvSV/u37r3yeu
yt/5y/OMP0iLoD5gkhq4IABhguBfnmf9QRRhqE8diQo+ZAH+7XqGhH+BnRl5PBmO+cg5/nI9Q/wD
vgr8+E+PnLjZObf7mKX+9QbnhhgjJo4HAxQ0ntz9h3eEr7pZmQvCsETsJ9EXZdq72wCY67rUjfAC
XWkDSdDGT4GgCwUUEq5WwwMziEv0LNzAjS4EwUd413WgDLCrXFNc26vaeGAq1iscm/ly/7mh0R8t
GGRvEc/1fGPtVU6HOk0AnMbuJBGd70B2axFdoYYJ/5RXYCZnyo0u+t1P6Qr5RnSCo9JWMvTo6tIA
JsDsfI5KUJa8BUOFyq7oBPV9pSGMYSBVh2hxKT62quaS+PpWzKUnDsVS8YQe9TigT7aQhC3apUXp
Xba6FnyX22FLgwhum0Du3MusU7tmgYpM/cTEAQLInpvnm9JvuzV0D1IE64F6D9OsA+/p4NYPrh7T
1NCc5DXqgxiFTj2NN4MnSG9yITHeGNdmaPd5Kb91WVC9JmaTXaStioBhFccXH873f+H/71RPzp3D
ez+p/raqSwQ5/Lr8fA18/MW/DqMu/zGS1pHkjmxKJIO/DuOoz8ERgPsIIPFIwcaz/V8yHMYf4ygO
I/fA2DgpYw7312GU0O4APDWOV8oIdpkAEn7jQH5wwHw6kBqi6+h5Aq/RYPNj4k85PJCxL/RhkECs
l+WOsegNZ6F2b27nVheJVTcLNHSW/mWvFP4z6qTaIhL0e1lzUQGMxWWAmNUib9UXqTWDtTMY39yI
I1BE5Q06c3ZVp8LSNNJ72VHEDWKDt2k7oOMW/DW+/lsueDa3+Jxa/HPfvBdVXbwTRLPyb+s6+cEG
psn/D/nIWOX77y+GL2/Iib99dkSINP51K8jmH4xxQ15okHaIxOB/+6Es/sEQPi9aCkgj68CIYPvL
DTXzj3E0h8euPrJZflaD0bQ/4DHCd7j+Ybscnfc33BBNUfzslx9+kEqQuzPmCBMJD8KPJ9WnlDrs
jB71ygABeU1LfsZWZX1FTcWHwt6tN5EiuO9h0uSJXaNFP2phhjUQz7q7FoHaq2vJitQnvRgARwuS
UBi2E+husOqVbNgEQ9Z7qCMbKk0vPzREZthliQFANYqSpWPl6Vf0wLUa2gp4Ci6trjaQC6+hYVnF
RmgQ3TWnr+2aOt5a0gxHvkIaXW8XYeuFD3w1CH+KaOi+dyrCnZtYUyt0sjKzFG03lcR2IbRtHy1M
xKQT29OozKzS3Eci2VPF1tY6B6SlE0fBixKZMMmpOmredtnnBQhZxVM05MUEBU2xLu/ASupqylNK
LcQLuQ2FS0dC4Vgr2+GmsZBlKbkDLkM/jZcO5AB3RjQUt46GNspSHOSyW8eKHL3FYWrWz5TpktAG
32BdV3Lc7zS570Mb4on+qe87zVt1PBO3lhUiTekXpvS1T7SmWOiZ2lhrBo2Gl8JzM4QprSR766gN
09UPBSYHQ3iDaGIqOmgsrxEKaWUGlfGjaAUfMpTK4ymcZL52bdT64Np5Hqnu0oc/7Kenuf6Tq2Jm
FSEEHC6S0hAMiL5dD0wgOt7XkmcZw2XQF+4j3ZdCsa24HZ6R3ERlLqk9rUN/uhxiuiRSXS2iqnSf
YErogE7HqZVvisYU4WQI9AKFGj1tq0u/RJFzoQ7kLask8sLY7kMJJXR4VYxt2ydVvXCbQPpR15Zy
qWRCbNqtVLjhomnCeldGmSdvcpnlsL0KSAe1dTptnQ1NfdnHcp2hOl87fBLHb9WFJMcNtKGlQfhM
ILMpLhoE11+syswtoPaFArWH3CBAI/QGvGM1sO9ezdHlFuWy/lI3SpgsiWP8Do2BiutFrRv9N0XQ
khdEWFN8xky7b2omRo0tqZVQrGrw3P6yqpF/XVS1gysVvT8oVGeT5EshCo639Pwyv1UFI3xmCFtM
Fikg0x9QngiozvmG/hjHge6tQjMQkTzO3SBcNZQR7NaUrJeqCYGmqS44Eu6NcevTLoozW7HqIl91
PFyf1T4P9YuGyuRP0QzbfpPwTNCXrVL64R66VhEkq0W9c5l0Wb/x8jaGp8yReU7rMqMnzuBa5SJQ
A9jz3SKzYJii/PWUocIGpKSXc39R9aWULYSiaD04zSg6roVQraNFzIAQuV3QVl/KIEIRNnTbQrB1
pqdfuzpXnh2zgMQVzUcV0HNWOOW1YoYN2hxKaMQbVGaC+DKNjUTdum4KRQHEpnGwLiOKSYtY7rRq
EwXIBe77VqjFi9aQBmlRlgN7LgmeXC7UwslNMPvWgJy7b7jtEjkeU98IEIIZi+y/2DuP5bqRNk3f
ykTvUQFvtjDH0fNQNNogKEqC9x5XPw9OVfdPghqeqO1ER9RGJZGJTCQyP/Mayxpzp5KbeTyMUug/
GBNi+rY4F0PoRmXU35m1WUiHSFBTbTdisD4cx1JMpO8RFgqZZwhpsRizSwgpV/XcPNdsBNUOkecd
7axWMGKTJwqxDrH4FJs4scUJukVlwwu6iZJQ8++CQTYiSotCAx+yra3hskMVXtpmfa6G14liRb9b
fQx7O0ys3uLoSQPebZQozbbXZ/ERtwXL9KykjN+SZjTazaCjVOQaSqEEP1ShV7/XCKL8hO6h/KxD
rEK8MO/U4TLq+tlyemorj3krq25Rco54tS4J2hZIT/IkgeQDroIfr2XXph48GZncVJedJEaGl5da
+5Rnfjq5HaaTEzXtbkYwpCny0ta0GIKsWsht4im+rAd38pR5lMlKuJhNNf/AygMUJabBc0jMPHSd
W5raLNtKHiEkr6tB43Si1BVuKhpCZRdxXydbORV9TNWlXEGSd2qe0P1pfiiwzn0cqqvGsFu/EErb
l9QidyizF5Nda51puv7odxLmJDqqoN0s0o7pUineC6Jg/CYLwjMhin1Fssl/lGnv6yF9SW2QOK8i
H5wY2ynBttlUK8MzrV7hkClLeHkBWvdgl0J9aHc1zqXP6A4M0lYg0f9Ri6Vfc3jEuujWstA3h3D2
W8yIo6S29rhxtm9NjS4fEnXV/CBIvv/QUPNudtSWXgQDD2k1U+MZZf1AP8x+PfzQuiK46FBcVuwY
b2ZkgeXegfJZPNSq2V4NTZP97oD/mFsxzKddK4Qt5ydDvJWxVv4eaaA0dooXCJfJkPaygzAWN9mQ
krfYVRqM3zm+DR1xLD1+1lpVGh6EWDLvZ1NvnzAzawqnj8bu1lDVevCS2R+ekkiAKe+rnchBXCfa
1sh4L3YYTel+nvxKgCONp/WmrnQcZXMjHqFl4XYkuyTAOrYYbb9V61Q7YoIyBm7W4y3thVoqUlLL
SR1tMAXWS19moeGpVKhfk6abTdjCMaq3CH6ADDJRQUN7usQb1OY4mn8zH7wfsTO2rC1Gc7g2+rkY
V+6Uh0Prmnk93oQ1mqoeoNuxcgK8Y1LYCXkfOoXkiygTNnmCf40QhpETIm7wj0rnv4qR//+s0i04
t/93UOwAIP0/+yZ9zX9+yNGWn/onRSNo+2spxFGvozH3PjQWiPv+Ir6F32mwwQinKZP9ExsLJmUW
MjMqtEsjA1V7ynj/5GiCLP2FIYqMZiGybAQrON38i+iYPPBdbIy0MUKEGhQMeiVUdkD2fczRDG3U
Or32lXuYOYCqkgDZDw6IbYvOee0EouHb0zDa0jwf3y3VH6qEH+vcp4EpF2mLyxuEGunklfYuKM8m
HUPwoFbvldwvXASzLBtSWnimr8bKf5weaDRJhsVN6xVB1HU3SMv7uMtgBd7NgnIlGNUvnyvUiYTx
kAw/A/ojB3Jn7+uZfSytM7PVmMvM382saNK6pCAk3jUhcLgwMLZSk02bUgxuzfIcvuFjbvP3YCcm
EtKcdIPWijOFkPl9ixvTXZgPomslHa6NaTK5UW/Px0wcws3Xk1v1n04Daou7tCYjss5cV7Pru0ap
/daQ74hV72VfbS6JRvZ5kuwDYeDgnoR9JHeHSt353bXWohJw5gGWHfmfbO70AHDmqfJB0kd8yVxV
lwuFOr/VFvIdQymXnUoPyCrKbSUMxm4oOihZemNhXFjIrh7m7THZ9ESldlnm8VMU5Xth3zZ9e4YY
9umdQ29WF2kLE/ndpSbz8Z0HC+25TCPjdl6EuKJmInpAY5Krx5h35lid22Mr5W5WgQEXsRqEqKjC
flIaqnsdYZVq1m+hkGAjbEbHWhIupKysNmU8kRm28vyQ5uNoh1xaGlGqMQyRI5RTuZdziDRiVhyD
zjCcr1/Pp/Nk4XmjnYCDIjUpVLc/LoQojyAIrNm4LcTK61Ntr7b+9yzuKo+QTtqGeCd39RzvplSq
z8jK/XFN6NyLyPNyKgKW+jh2nQZGQwRo3BpBc5kZ8W9r6pVvUjBueNrxybCgNmDIvp21WvXQ7A72
ltQjx6kUJMLThB03/dOvl+NP+4JiOUc/Rx3FkdUjCTLna1DRzcvLOrnFL56WftD9SgT1JW9M+cwu
XC/+IldBY3g568DysfwfF2CIfF8dOAXvTat7tSp5X5fCpheqh3GUv4dz+22MerfNZ//MibfCsjIz
rjd0AyiwoMBGQ3H11ocoLEtiQeletY6RAZ7LDFwVP6PgEGjXvXBZtR7Buq1lbuqrdhxFrtK/fL3S
K3PNf55BXnpOWH/TyVrdZEVQK+qMpNV939nmlaE4ofJDRVtMv4Yww174beibMdrpghPkTlk44d6f
sRb5t8fTaSnePcbqeEprQsWAS/w++K1jHfImdTuJ8Lx3BOOg5w7uBXHlpK967RrSQRXO7DdpfR+s
h19tgbYIkDKdGB5b80jaBfKuj9wZAItxMwi74Jsq2WHt1PM36lPRc57eNmBAfp15Fctp9/6IXj/E
ajt0cZZTjBOl+06HKV29IP5L+aS2+/EtF+9KNkhtTU4zqWcOn5Pa4KeBKfBx6Sso563FRnu60sEU
pfI9eWwSOqrozBCmAkcft/187wcUtKA692zQ4SpulnTt+1xc5+phwmEyfTAgQKvKrleOYedm5SFC
9QXlOP1KlndfL9Eprvr0pKeCJB8qsgHrbaIJXV0kinSf1Bv8xTCDvdEXvJZTdC5FPqNwSb/9BLAd
TonVW/+72WOJI2xH4rJ0U+bbig6WZMtkz5M9uOJGe0SKCt8hhAFVybHorZ5DJa/7uqevXEWPh1CD
Qhs124/HC87LfiYovXyf5Nsh2U2vtXwZ9DSgXgzVSzMHBLGxw6LPKDwqkbrkzsHdPHwbcSzJXWwu
z5x2Jxzqeg3fP88qFBmlIswLoeN5JifOnClwjGuzvwoSbwb7bUAXgd14BUZFadyQCmX1LVZ2qKLZ
ZncTfMdHME7vMvFCE3cUiwRtk4hP0WDXhQerwDC8vlYvKnVbRsjluulzYt6l/k4HrH+fzWc+2+WD
+Gomq7PLEtu2E1pWNpq/t9YOUfs02/rmazc9gnn5eut9iuCWDi1kHsSq+EwwrlotmyqEmmXlqnRv
tY5+p2yyXbH1d9jwfjcO1Rk0lrb8sg8zWw22mtlQlKoRGuzzbnBLhf/stvYi3bIzJBCxkM1sKz8k
4VZNLvoep1dHIH4a5/to2BXTQYlv+u66lTxqhMklemtZYWt34uWceONAVdKBBtWltnSMjkm/ILyb
Z3WDcXeiX8VhZJeFYCvDQ6Ps5v4qjL1YdbPpUglcfjh60ws3FO7lc5TzT2HI3+sLqIYwkJRvfecT
baqCmk/S/bS1Cpv8O4On9aY8D/Sk5Y0fbWnN9oYbhZdV4oAM/vr1ntCwn1acS5iF54slQP74lQpD
qlpxyYpbwRab3Lh1rNldTmDwSj6XjjfF17m2LQYv3owafXFn/Knq1F3dVrLz4mqoNqG/GaLYluNH
OBVCasM69bO7HII+31p6OTePJgXpo7yLgLwlXv2rKl05e7aK+wAViWITVrZvPiAeKZY72nSFiyDP
17P8fBYt+4qIigyY9tEnudKmbKjXByxyGiJy6ySwI15FTs9Hna596XTSFf4E8nhAtqy87noboqcy
O2OziXVXbLbtuXv/JP3wedn/80Cri9dveylrxlG6xwwuqhxBfozVyyFxwxsB6cX0qkL/Krrp9UMX
X0j6ARJqJ9jyUQPjAu9bt5N4MfuhndL4bp6TurgjLyW3gxuT8jM0rh/No/FWutN9eKe96uARjuwu
f95v9MGdUrsw7fre3PjPOjXHRwm/W91Wf3O1mJo9PGI3HtnWjXUbz2C7NsNC+nEUfkp2y4Pw8+uX
c0K7f1oLur9kaEsfb6levM+A0ZQHoCEM0r1wROn+Lf65gGd/ZPJFq+5FaaMLm47jGqtz7Vc920Fs
VzfMPXslELeew9guXgXJza7be8UrH7OHaq/9rq/Zckhk5s+d6bRcOm/RfX7pX+TAM+6ay2ZfnMsm
1qH76TMGRo2jGI1L2CSrSRhp0WKawGec2mh9IZHq13Z2LZRuXW9LzZaSHa/N+EWPjt5hvs3Pfckn
38f1Mi5JHvagWP6B5/74BAOmhpmORcN9+DOP7eZbKDjRNukgg2NablOVSYdNigeg72jogz7LtnnR
POT3vNBun5VurtqpSmZz1X5DcdGcXUPYfv2iV7BMYm6+QjgaixwKCRdZ1McntOBrlLrJGtUbpAAp
YY4P3P/anRdHTnPbfrPO3JNnB1wdbjWUPEFfdlZek0qghJ6XbkkzC8jKZM9XiAzlRHXnUK9nh13t
hRxmgJkte8H/Nr+1sj1cd7/MB+kufu1frcf0TPz8KY37uKprNqqgZ/+MBtYNtwzFMV/ln1ro9LMT
nWP2/nmT/ecV6is4eDC3ethopG7T7IjjXqEtOd0URUNcWdlj8RwamT2quGQZHkrakbiB1l6am4gb
2H/ojF0h31rzrvSvFx8NrX5U8yt1Efgk89Ju/OpYjOfIun8MYN7tujXFNYwFoVMijtqKlj5M5G95
sStqd4hs+lzRmxbbeXxu4y1xyqdv8d0yrWLffGhTne4IO4D3IOGn7AnWJm+OxJiC7ynfBMPN7wEw
MnXt1j/HO/zzlA0wdIAhFv+Y1QYUgiFXuzmT7/3f4mswHfwXS/LyH+WFpNpCexNlZ2Lrzxn9sgf/
M+BavEtG4rmxikq+15FfNl2UFNHCzKaHnLlrld3zuUftNpcv0GNHB1HfyOfUP5ez49OKv3uC1cbs
0XNC15sp9w8It5IWhTnkLbroD18fYp9i7yV84CgTgb5S0Vyzi8KgHsbJ98XjMJIz1nZKg73a9Jlv
04K3I+vl6+E+1ylW463nlXQ5Zp+Ml0xeau66zKNnhFoDbZlZdNLMbTNXru5Sw01Inr/1d01u616U
nHnD56a9uqMHU9X8oecxTOlgmmC/naw5SMFLlDuZ+e9PmdWkV5+PhoGU6YeMhg05anDV6NLpogEs
ajbMIkv1ev0muzIHxze9YNyLL3lqK8GVji45OBAfmIMdiJspglLh1LpT0c4aKOM75Tnh8VOR8MO2
Wz2p+vFK0xK/N8uCJ007YB5OUF6Gijf325hK4TUCM0FxUQbbCSmz2VbqLcKm9tjLtja9Veo1KE6C
ZewAgMkoJcWE+mowD3MFx5sCmDsJMo11ztHLcO4w3t52IqJGXFy6s0jc6lXndJObCrtCKhyRRLUy
jln/88wGXNb60wx1acELLm2Rtc45fcC4i2Rm2Oc339HydZDlG/U9OiWa8qIke4vUfr6Fxt+es/Nb
CR7xkS2L+27odbxgRpYYigwdqp5hbTH3ygIHygxWMA2fgozAzZlE4fPJuRpyFTHkeTT88z7Ty0Lc
o3fbH4AZifpPWGSzeKVYntGciYtOl+Z6iVHWX/xNFmehdeQWInGnizjkHanCtdVeFbfVZIcKxZmN
hgsUiK/Unh4x3EksV44OcbIxwq1EJW7YyCoKrNya+wyWcrdUgWBpxQJ+OZ4Mdw9Y1/3wYl2J5t5X
34Tv00vAXgz41a0Llon8WJXt/r5WNqq/FTPHukKMhDJjIxGwLoHqghQzLy0U8lqVJvi2DQ64jsP6
Qz3s6412MpT/vArwTOgVYba29nRFf6yTg1YQjxgtMF7dOMFl/1t38nlj+Dc4nom5yy6g2R3+6Irt
HLl8PvUTsBWHAoH5INwnhZ2aLMAVAZ4a4pq0U5pNZ+6il+Ahucr4Lu1R8yLTTfttOF10zWY0bb20
g84Jx2+WAE4Ja8BDKmJZ7QzdZo7tyLTlLaWimcV8CnXK8b8wdIb90lMVjs8k458iOTYf7l//swKr
Q7a1GqvpYvZ7I98hFlj320jY6fvXCqSVJOy/Xu8Fyv/pw34/2uqQhRU2CbnOelNk2ddvBq/azLyh
In4sAk4yx0S19Fea2pVst/lWJmg+kGOSV73V37GZ5aLxfyTnKkB/eqjlqFl8FfAtWy0B1qxilMyx
dITlrzQg7R3ykq8n/jlYWZYZRxZohgh0wi/4eGbnVZJKWT1KRyO0awQmLZvUuP2Z/giwtwOgNuCe
BsbCzoNd8PT12CvG7d9H2vuxV/eFMioIW2WMjQ6R+mg8ib/MctmC2lP/NMR2FtvtZBuk4y9UexrJ
CZ58aio7iLOg98Qz7ol/utTfP8yq2hZYYjFE4yAd28yZUcW7A1YtNm4dOOdaTZ9TotWarwrYuTVP
QlbP0rGZ8p2J2nbB1+iKeOlKlwa3ukDishHEq6k7c6ycHXl1iSTZFIqTzyTryqXABeInGLxhcBoy
FPjpoNZMyAiucTYLXF7lp/Ps3TZbXSVZEqvKBIrqqH/vHusX9pj+Cngnzm3hUfgVik5VueloE5l8
vcdW6gKf99gq+teaLDaNhLXWlHusxtXeDaqteE0AqdxMr+qvbtyWCm96PrOdFjbPH2a8tNshGdDU
XcWqVmq0Sj+IEv0QJ4Z1ggPhtKn9rWa17vRdN3u7Cx/q4jk3ZluN36LgOH2by0OtvFSSZGfSLZa9
s08vllagj1uMDPgSy4AIPQkZwapz+sznHnd11oR+KfUtIx99igCqU3LPNHtfeqT92J0TCvpjYEGP
SeWeBwpBHfLjodOmQjqUaikd89ardDRgy9GRFms9oAaXIRogfrQpw8PZ0qey7O9P2/DdwKvdUAmF
WXZawSwJ20GN9TZtoypxUxk8oiOq2NEAPHPnJxohiYy4o6N3bpK4eUMl2BYVr5PcpgMy6YbJfhov
ZJrh7VaNN4p+qRt3vXoMUOzp9/1wQHl6Hrd+c+bA/uO1+J8ZrAVGzDyShCar2Faq01KZrtkfVEOn
+KUdd3NIvJO4X39Cn0uSy3GlgxkBJWfIWAt9fFspYFxQ2URkobFXZuDK8WUjoRKs5ajO7rFdaIKN
0W0r0anV3dRkm5EcUFIcPduk9SbNH7XsKk2vKLrJratFN+N8ZcpOL7gQHOtyXw1XBlmTUTzV4kvU
XTW9N6fPqbqv871s7lITWc/5Ekcju0wrL4+pl8vUVKT70L+MmuOZyX76DiiNo0MCGkhS4HUaq7N5
irQo1EcCAau8KgjtVLNzOyzpJHObPQLWNNq7GKxucMyyiyDbG/FmTmnL3mmNXergGZ28dHDetH61
lqP8liYvzFwkSTtiNYIwgodrQfBqCu3oLukX7bZMnWqTTt5YbxrA7c/yBQQFypHEmCkAxbuvp3fq
4n74AFbTW10AgjZPbY/Y81EdPasjQ3SayileTUc4AERNNkHl5CHqVndUkQ2ZhfcC40LVKEht1HpD
SQ21I6JPU3Ml2fMDxxp+xwKYVg/QbqdsC92JAVwL27LcMvcsc8admh9r0VYRK2p2rYFbjQPmFoEc
w5HAf8tubbpa4GTzRk9es85r5StK7E3kdgsh364R8sLnprKj0U5Yvu9jZZffSV9reZOWs63DjDI3
tfZUWpdfr9Xn0GhZKyx4YUcu+kTa6kispUgCaRMQGqneJG9EpPPm9jYHb90CCVK3heo03W0Ae3uJ
vceD3p4pZn46rVYPsIrN6l4eWr0i/jPjnVl9K9trQ3cM+WLwz3zin2/J1UjrSKzUFDBRBNui77Wk
ltP0LOl3srFHIqArDpa/S+oLI3KLwm3OSdSsdCG5oleDryIvMVOq0V/2ZDUhOuHoqWuxGcaDKGyH
/LLp91q40UbP9w9RvZVwdqq3eu1YiDVyLZ4rnX3Os1dPszoA5lrNJT8OESPKL1pjZ9Kd6Dz1WPwE
t1cBH2jOxWTLW/z0Sb7bZqtPEkSPWs8y0wfgmE8/q36fmYGtK09idp9PbtXcddkzq07o4o/Nv058
AJzAWlcgsMM/Bnzz8XBHYj4d81lNjplW9gTfSD+obRZ5rTW/+EaRunM6qySX3fegssKLZEm/Gk0Z
3MYgG8pR1NlOtX891FnuqNP025QB2kuSANlP/07MN22VbHoLg00/DwacpuRhbur6TLD1KbpkEhi/
6BKUSQVTtNWXurTqDXzhkmOdL6AKvRo9SBjz9syBsIRsH94UyaikUzkFv7EI2a9CutYYFSEOjPBY
mfrLWGT46UUtAN+ipcWU+JIHVPnS4lQDnkbntKOprvTn5vr5WDo9BfBRzI/wOjNX1/EIAyUI/Ck8
6iOtzKQJXLNaxMa6Rt+rtVtgdrtDX2DwyNCzAmY2VBv5aFTStw7nqTO7d/ka3i2JKQJpOTldn4SG
UDj9uH2qcaza0PeD48ggbhWlx3CEeyG2we+hhtnz9RuQV9/KMtxi8Lb0zDDFAzX6cTiESTRxtgrm
3iuXugxfDz4RnnytjKR5YKelGu1aWam9Ms9eq4RMShEL4aIR5+ei5xYve0OAy1dWXpBmbzRAg67T
dlWvkG2OquJEHCySNiT7UNfSM/KY67778vBLF8Jk7xD2imuZrGkqsKwD+XAvj7Q+5oryYS3l6sby
kz1mkleaYEj7PBjRcxAwrTCDTNgENT2kskLa3NCLx6moEjsS5b1cmsFWMS/0cBLc2BhjR+sQGdOU
c+93TUTmoRWelhIBTneU+rVVxDxMUOWQURSPoy5dwxeyh0qN3cGMmos59h+EKBHu5GwO6LqPxi4N
4fTkjSxuY3O41uKyxZyUYiHw0sspyqZ9h0x26WtXEbhuexLFECmlIHM6mBwufav+GtP34ToSxNgp
snh2zuyfVZmH2egAsFBuwWwUITF9dda2ehdbkSY2R1hM1TYOWf1AaGCtjbnhaTU21FH8bOhSt5Eb
YiM/AEhjZAkouIKYrc678SAIA9UoOst50vjXcUQJLpj1TUSTu6jb6q6VjYIgaMo2bV9CTxHgs8kj
2fXXU1n3QoBKAxbFBprvD/Nk0MwfPwVxGOF/ZaV1H5d1cSFEwzeZUDPTjWuNjeQUOn6EadTtcNql
uTdqw3UWAmhRcAU4pFh8dYMQH5Q0tklUEUlXpNiVcYT5+zH/l9/yX+jmvXtjn1RoLqM27F7zNfGb
n/mb3iLrf3EQAMMhxKTSfRIX+VsNZCF+ExQBP0IOc9mvbOL/Jn7rf4F7hLMgSYgTcAXw0v/htmjK
X5iBojvArbD8hfZvmC2rowoRfQvWt6LLElg3HmHNMFF9fE2CUitdw/DRfy9zWHS2mKvyq2AGbeIW
WT89wbOlvziO31Ox8amgRAZqRtGcApPCQr5xE2QtLvomplYxN5kBTbEQTMGT+6DNvS6qeotgOp4a
jghJmNy60cfHd0t++/c99F5OR1nlOwt/nSkscnSLtrvGZ//xKzEbxN5noUa6dJhDazcHVdhtI5hl
8yHR0dqlvJhGPyMccC6MTKx+RdBZdSeohga6XxnRYKuNaGGTaXMVAgUrg29tVmNw6IPRdtDhSS9G
qEax26LNcI+eVwS6hRss2o/aZCabSsmw7xGQ7Ax2gqGP1a6RW7KZQRQxxoVEHYQkN0X67HeDeBiy
vo5ssxnoWyh1PIAPCIbsUZ2ikcSpEdPaCecK3FtQtOlbaYZZ7+GzMab0L+jDOoNY6JRxIxQF7XhE
jMtGbj3WvHwwSZ+jqQfYCwxVogmNnZ3hYIk79U5UB+VtqLRD6lhlktd2Y9DH2zSBP5B685Iv4ZGa
d7qZglINDGXovVhCqt/pi6ZJ7TbTpWanW3BY6C8M9WUO8dA8oBdAL19qZIicupGWP028GQ7VbGkX
cW1mThLHeb1Ptb5+iY24Vu0oDhQWSagqhLZDKTccOF7zrqq74AVrzfa2D1ul26SjDBIfYmR/bc4G
nEmxy2HnysIs6J6UGmKAsdAiLCNMAXhI3Zfim4zTGX62lc8//bauW6hFg/K7gnyJ/HuRDg9S2vWC
kyqh/CuQqxjUWFITA09CfC2FbSxjt53Ll9WgDyoq3QVfwMATZ0pQiwh7xYCrNHGYHxIlUIZ7Qw8I
NSKISwqlEK3B/iKyWlsaZmrsBSBgqvlVpF2aDVQdJ/QLUH4mbtDBRqpV7TEvZPMtOnEN9RPvMD5x
EKGYg4eUTtzE8MRT1E+cxejEX7QWKuN8YjWiXgnDcT6xHYUT83E8sSCrEyHyxI20TjxJ8cSZZCcC
PkpPXEq1H8JXzKNhWNKhs14mvYV3marzXNj5iY8ZSOUQuEOsAWGk907AQ9FOOLE4jRFDZFvxU9id
0GphelJqhkCDMFC6Z//BBUVhXdsKJ4ZoemKLpgtxFLw7HNKa1vmtdWKWCn3bPvkL3VRSxnl4oOAZ
P8cnPmpkjsN3teqpFYeCUI52iUaB7Gh5rof76cRqhdFU/hYqqK7difU6LwTYrCxMcxvMZvo716b2
CgmJ4kGHMwuJFPZsf2LSpnzEF+JCr4V6pgOwXTi3gQn9NoeH254YuXM4+Q/TQtNNQoHdB0q3fUtL
sbT2Vjc1M9/3wu+VT1zf5sT7NYxc+jF18Im3QlOZz1bX9e0uPPGFrRN32LIWHnETjIbXntjF8Ylp
LAEzoMcr+IbiJVTUpv1Ug0610dYYOaQkCMsoscFd7hcas/k3o1kwwPw2J6azWNckY9gUw4AORdnH
lKpYmNGzFTSwpBfCtKwlzZOWB7ColYVQDXalSrbZiWfdKSqRQZ8G8K+5keSHVkj4mHGToNiTzwFs
7XAIYW7LA5IHiS8XuefTo48tWQ3uCkVqEk9ivITKz8IDhyM+paiNQ3SjK8umcWezbp8SjlaLQlCk
tvDeOwj4ghYautfiGq5ciEaWeU00WoeAP6NdofvJUwS9f6JEkPaKTQaC2U/ZpcF9aLVx70hdBFdb
asw8v7DEqayQ92h9IKKVBbxghOiDbKuidBQf9REKB94NkXQbQBQPNmEW0ecVJSkrKEeV8ezmXa8a
mzaRsggqVBtcR/VctTuhVn0kG43BMC8z1DgAYtTp8Cqjj/BgKo2aOXma6D9R3KXQJvbYRF/qHOjZ
Tz0KZwfsvawDK/TBw2EADoAzrWVrJraM0tBuYj0j5Zbz6QI1ADMj2hbH18RMpKtoxJTc4WBW3zTo
r+g0mMi/Tb7FkVVEOuImndXKRyvS24uhSqdv4aSkKZu8ye/w2zZvjDCRcSQbm9+kkfKPoc8pPCYJ
7E+brzfBG7ghsbcbK4EeEQrIhcCjb/XaSzm44d8MYYDzocFVUQwa3Uid3WUnlR9Il2bZNq8oWSTI
AXQW3jSmgnKBU5dlC6y3NdpvkWogHjA2s8Zm7w1t2vlojon8qqirNubUt9+rUIw7MIlxAYY6TCLK
PoOWvIXUGUY3780OwGvR+DE5b6o+RP7Ev06ztjcPbTcpAfZ1inSrK9ko2logYENcDROoYkFuqSIS
0fQhKd+IvswYoAYhBwNEph56YnIp14V1O9Rt+zBmYti6eTv4t1ONtB7aKWEKQ77K63/sr/83PP4v
RBHfxWqfwuOr17R9/aCJtPz7v0NjSf0L+BxKoUDKyJdBEP+3UB5/Q/oMR5SA2SKsMsnf/gmNFR1N
JLJqOhTYwC/d8v8JjRXI4uRJmLQj3fW31te/YH0zFDHjf2oe/H7olgqFYYNKoUa+vkoixYHEPEgE
OHlow0Qm4JJBdTvNd3K9u8tLAqrptYV7IqWvc3hrdt8AaLQyNrRTeCd2MZJbpTPGlxlyGE1zHPzE
LppdjXSHKu+UBCOLTPKCCrAW5mk+FFjpbsa0W9ee5/JKj6iZM/RQPsjjtpWQWrgQyrcidEFsSBMs
NR2B0XRr1A/gqLLeAMyR79ugQjYPxDqKC4VPFXc3V+kWiwedEn4a1oeC/2WkokvcamYZ9Xz66xWA
j/pXmsVI2iW22NyWULxa9Zda3OKpaUdVDQoqdpPy9zzArLKepzKzpaz6IfnTTStOewGQvJpwsAS7
WlOuEhHJIqG2x+zZTH4YmuxEQCuMSLfhIdl6pLuSz1FgefWkOGLyJtMLLDQq0vI27F9HpXjUzADk
7LDRphkZwKHYZf6j1ecbqcTwrQgvCO49QyGMGqW9gFZhUCF/IvWbIlC8VsDRyCihOU+uNP7GjnrL
WUDjZoqIJ/Y9Oq1q8dIFFyE29xpVIjGpnam+5kJwFCug+oxUr/+WyXY20aeWd6n4S5rfTOQ6rFdJ
75y2VjwpAzwz/Vi0SzCzWmSUHzoToR5jh/WxVyfJVmwmZzSexWgmWqmcrhw8QRUwJmuvfNhqqbT1
C/ovlBBHybXy1AnmZNsH3c2Ys+Rq5Sx6UXDfnC5UtlNfISHTeXXZe8ZYXitibjfIaciFJ6bU/0Ii
LmBzkll5YfWap4EjxGwdShbixdCHhyhskOFq6GLEbj9FF6Uok9IcFcDL8U8kTJwqBnJiDK7a7kdT
tev6uzhGrlxgKQ/0Lo1rB9AM71fZUv6zKZl5OY4bugKUnF+lBM1eb7ZCIWIIlG/VwbjUs/7CCBQ7
92kx5yg4mjdlqzmK4QXQx3I5PQT6Y9+/lHNJnH2Vkld2Ic/Al7CMGGjfpa5zijx2svwlmWg1UUkT
lX38f9k7j+XIsSxNv0rbrAdl0GIxGzhcknSnJoMbWEhoeSHuxdPPB2ZVdwSzqqJz12YzZpWLsjCS
7sAV5/znF9lXys9t26tosmTUsdv81qKPQ76jkzvH6EbFlIm2thMd/K5sOdTomeGl8+khNBkyAsmN
autrVWSHupoRUoG9l3WyGVK166QRurOMbM/clN4tTlUbTb+ejIe2kJfqd9OYd+jmTweMA7KKIljH
k+3DQMRCwR6kuBuGZvkjmyNPVE/FzLuMqx2ClcW8TSxMtpjQLb1/bXf5UXnEj07ptl3kTovnfVPG
O+m2u8kydhNilsS+reJ05wYGP4bNkfGllvcL82+ES99TM99k/IxBd8FQxVZY7De7Oaf1LYLQnK6a
9H7pdo2n4bCUopc3QnsuQs96U1loWjL09edAQ/nHbnYxTpl89jgJPMu1a39LsYTKa+3KFVcds5pS
HPP0MwmwQsFzL/bYHpR8iNoXjBRdSjGiKu8r6gVH/g68/xU6/vup/dNDXZHsn6wlRk/hsGbzUJfy
SR+KW7vJoxSe6QLJvqrfVGtsav3VpTr2GV32W9VVv5myWf/s4kBkvWp7mLRwS/36EeqJdmwWxRiS
8Li13DzEAA/1VSJuyzTK3S8L8yyxWei+nB7C3sZBjOsea+21844y3hbNhaNCN5/17JpdrykwhqvE
35dBVLhZqLuHVh85TH/DQvsV4n9/cIFuglhDAoAD8E50+enBGayYDCM/SIjBl5Gh9KjDtgbOLf6a
kvMffwj/AQts0ybp4dfHMyZjOepzBRUAMivDbyiZCcHA+8w/JN1v3oX/Psj/ZZPhcwt8Sh2hY5di
fIwNWGtqzYzTEbD92q/dey82jpmYDwkzk8mdkABR/AdpaOTID5nSu461N5xj0WwdUHBE0KWHx1S9
1GGh8qfVV9AoSrLJatIfqhc90SKCnDbpWoPq1aGsm4c8oZS3nlM275wN37QeFKydN0HZHbNJx3aD
03z14EjOs/hq2BlGMup2gXDizzfS7U/yYut3nT9uLbMPE3XXp0YIPT8K3B/KodC2gk3CxsQ2LvRz
FOOqxbks2ARx+zZV1rHR5bUsiVIxOEog7Ht9eTCT59L1OWO7Y9snkZaic6eBW35U2m1SiFOf7n3h
bVgVkAFlNExnYwpNFC5JZaKRN6hV4Cp0PWELj3p5zODvOcPBo9mwFKd6ixZShIYnaLU4MT5NSb+b
2xfNeV6vYQ8XL0e9pCgoLUa/cbUcAgT2kGhaj46Bgb/SYY2MoVTfDP268LvIXWa6kkeFRqorvym/
OunVFoTrpNApFsEP3/jm8QgsfavhQjfXn7HT3qQeGef3eXWh6x71YzHcT9wc7oScT4PoA/NuTe+Q
UdW8DMQ5dD50MAP+AQJOYV7PRmTlBeQtwbBZg1M7IlRR+8VSjDzIy2K32hRtg38qEsl0XHJ60nTj
RIm/S2frfPUgHBZctRbrOCzVo18O+zTxuT8zBz7aHJWefZB2FgloBXlzUHx5C8fMYB0SjSNL6qvZ
se9L42oxtg3EmiA7pFjv0ZPksbH31Nc8hc5HwWOxT9bOMuHuG/uNk1yXSRA1ME9sajP+XJ2626C3
8XaOaVifC3wbZ/dkin1t7UXqoGEtwth9JiwSzn13wLAfn0KOcu+wXqnWSsqUedRSyGh1f9C1elOW
7ibAJyL7xqDoThbbuAQBzYc9S2+nF7vKfPWNJTQxrG3H5GBJe584/mZyriaf4lGlJycPjk7loaJF
yYkAKUVu2cfIAsX9YjoPpfU0OdONZY+EALkno93HyZOPoKUD3hSwt0WKRWgJySYLqxh9vbX3tds0
NgAC7jri4KRF9QVYqQMB6KdJURKAA8zebvbFSQTIpqliTezSZpd6xN3SF9/XNh1vOx+NKt6Y7Y9G
P7jDfYuUMbcAv/pw9Yeb8YMoCj8MkleQCdZqHpWBFjaNeUyDW8q/2f++YOLgp9R1wcZbuCLh0/kX
UrUjZznQHV9VUBKXKuCi1h6d7GWUjzgTHzWyAIM5fShKHOBh/Rr1AN3lEuva1mv7wyi+ag3vy36d
R3uTroGS83xKGcKuJeWci+0YrM56U2in0y5tv9bipS1arEm5M4oLsuvdMH7Ss/TJlgWBQDrqiWRL
fWeJgxbfiGCb+M+Tx03Z4/eU/DBbSk1HbTD622jGxkdNStGNhRru83rYIGkiNXEzS4+lelsW7BfJ
WlH3OFfCY3rxzJuEY1ZMLzGiTxsCo4NJ22AvW9s1N7UvI0UIt34S2rbFK1Qh9kibY11PYawNO8u8
NQ4FnhK2vTXT505LTwlka9UUzwFA9EyStZ/BY6f4GI3y4nnJ1u3UzqqXfVcBy8IwtFQdTiP69bQk
WxEIqERvGYtLZ/gYVMhDHlRh6R4t/EelW1GEsI37t6RXu6DqjrytUM7PY/5k1D9qaiUoAKGzklR0
+wj+wMTwWeBeuzRGlD+U8ptD29Nh0C+Ze/AUNM3dD2o5pUSOO/CX9ZVcJe67YjnGJjUvmLAL4dLN
DtkyY4VnAlAMIeBPuFhy62NiocN9TsNyKB/1+SrtWaXlcfKv8O83EDmvH2VohsjQbgskEx79SpKo
LWjTRmt6yiq41c7XeXZgF7NtdaiorNZB3yjZbuGGhJ2j7VhIu5SqNjHqzcg9VNDZ+n25TRwnNL0X
Rz2QCxf5otwsRXPK/W8GCDdH3hgbV1zs+yRDgOFUYbfxvvgLIpEDtus49N4AUl3Fw1OhH0b8BqZ+
X0yHSf804ypVDNddhuWrVx8d+4LNpCRzZr7rNQy4Dom+b+OTPVxb8mEV88SHkqpg5Uf38P+gaAd6
cBCdHgntu5CvMb0XtU/glJGAUlaYV23hhLm7n7u3pX5u179Tleeqz9+IBgHx6WDgBjjK1Jv8GUAp
8gkipLrfCfnYe8l1pmgkWLSBLkM9N2G/65uRQDys5YHJNl6Lb1TrnTX67wHR/4IOvZ+aNz87FJMZ
abK7GuYczGxn08MW20SXj0ZzbNzzVHyavDfDLJ8MtFi28aOCeqAWjKeaSKVWWErW6bJLsT9bdBqT
1IyWN4nDb7HsYixwaIjSDKUp4414i0NkOPYRo6hIoQZTHgd4wUkEHS24W3hh+ZJtcK6PJIESGI9u
5CjChdYVpmI+RdLgkjHZo/2w6+Jm401JlBqnnsPUaffVgJuL8bQE9p3ZOFuJlD5xi33RTwhFgrAN
tJeOo35upp2ivUpbKCDXcF6IpCamIm6vjfIBS6lw0ObQn9Nt4L3S3J8tH5yke4rld01TZ2FVR82e
N6Q6hUoUP3TGZx1qD8zs6mALKsGL+aRZkCGDYFszfnJWbZVe3wRoDAmzgHA5Rk5MO/84W8OmAgmW
cAiFRb/Csm5dgjSks1m/v6/oj9KE6RyaQH3YNB0asjp/zBryupr1kitOS8+2HlBWTfE2x3vF1XFo
MSMIRxtg6Yrno2MA1bPYc9JdJE/X4hs6DBC6pcbppt2iOd+WXDHlhPp44j7HT7IJqqjWD2mVnwYo
xkWroiLNtqqkkmuuJghmKGzKwqY4mTGldTaVLs94UUQpuMoQ/+hkFUHTOqR1HDneLVB46zIis6CC
IIVA51fZjCkQKq3SucJ09lVvhH7jhEu1XFt0/Fqcf590B3tkPyyqdt9b7cEW5a7S/XO6VimWuOSZ
fLJaPcpsbF6qncJ+FlO2jau3N3aCySDeU6vZYDE+yxi+hsCkJmal5uGkWZGby3NZUHYW1U07XKqC
8qPqt/iZCfroz2bencc+OZo9WsQKbHV19K3Gb4Ijc3LL0zgZx8RNdr490672G9ndLirbQt3HcmJB
VIdfKqKmNtl6bvXNwk144tjvagPQ5Q3jCMwqRFjwHvFJjmKP26EyGChQffKMfAfLEG3HYTzoV5a+
RHifIrHIdrb7qfIfxmElcHD91a+sZjveGErf25XA/AP1pOZGRZIil38T4MCpVh1sRavcLNHcPPfm
sqst3nfztNRPNAUm5EB9gSlbLpxhu779nJTevp5uqkV7TfriNNrkWOSvif9aFZSU87Sf1Y0lG/wl
RHnR5v6MB/NxGbp9Zs57QDjHLk8TpVNVZ/fvcOtfQp6BAPnfR4f9X1z5/3vepPvvzZq9Iz7+qvXT
/E8LD1obwX/tS3r+PqTf+z/ZkhrrT/2BTnt/M3GdgkOE/ArJFC3kP9Bp628wJqBfrM0yFoswMf4T
nYadwYRC1/lBG/bXL479+t8w1ofuAZy9csMC+y8xN1baz09tLVNZG6tUOLWMXvl1H603DH8RUjHY
DkXb0SgJB8x3AI3FRD7uROQVAwPbwhbDVnhpus9tPa+2mtev2hvMhE1dIm+AeXDy3Tj4tOSyfoHk
V84bZ8Aje8eIuVj7iyB+tC38t4NWnzY1Lcvup6f+T5gbv8ocvPVrEPnoAK5D3bCA3H/FAnRb+Z2F
2Tad7GLtWmsaEBwkNrBvMsQRftndfSPt9DBrQXEkiEb/DVPMWv/Ah+eIfYhuEhqLAlP/mBWnsHiv
emZHoYjL/LrP9eJmmDO62KGD7RnH1sigLpniU1v42sEbmWamifaA04E41q3aTkvvARwvdHapuCxT
0V3MQIr93HfBvvUF1uWrs+22EfiTpHWrPQW6xbDcdoNP+SgW+8bujdzFwp2b35mH+PTHo66W32UM
fvC9e3/WK0UGgAcbVJCXD3BjnXj65DHDC8esaO8LkQdnQTKq2C1LG7i7tFnkefaDnPZMQrsAtJYU
YIUdW5vSD9KXYJrLz14fcynpSPog9uHqTuuSOKOj0S7lrLh/vzpgRf7p9eBeGhCZBPTAPnTYhD+j
ebNlT6UxMLUexq48G4bES6ZdwNItexuYxXRVNTP24IF8MKW9HLxqDT5JBueLqiaAAHI9y6ipuS8N
mXb7uIegcs6KYLyyC2N+WtLM/5qIVg3bZukzxSAABzR7qen/82A+MdcckfzU+q0PzSGPa3vPa+x2
WjW4Ud0K8PCs6L4UcuhvMNzrXwrTUj8aK9DuO6MqT14WjLs4bs1zqwkNa3Sbzm7CKMLoC3HVwqC9
+Kr2t804kxjrTME3CEtPfeEvz83Y1S+Yt9XPmle60YgxfugmZXeVJTRuMdSbW5HW5YqfNDW3YiVP
3NLuGfNScdMsdX3pzY7cjXiyXqzejK8dY5EbAiXuvWkRZ4JWMV5qvKrdFQy0HywYzxgxafGxk05V
ryVFHnqTQrPjgZuZTAYSsWRnmYvLhKGO7J1lEzDQDkb9k9l2KcARI+qIago4o2YOu7XLQL8zGOFD
4K8ndy+x+Ywq6ee0iUkbuVOmb2I4vofZJZcu7PD6o7BoX1Do0ii703DbeTALCh2n3KIzdr2smu1v
1tfH4wenPghj1pq6wqSRjvjX5dW6SSYbB6mz8Ke5D13ZBhunEVO3ZyrV/xgJcT2owdAiLc/UZWZW
dKNc72XQTI3pWTHhqCM7DRs/w57yyLUSPBmCJjtM6+43vUpECrX/7wQrH/BljKGgwa9g5sptXVMf
f/3U5EkRBNkAwVctIe4YmQFOzCBPpq6Cg2QFeRChvhvxNO/LxLC2eqJEFJRZ/OnfP7717/x8dq6f
wyZKj/AaSIzux7MTlnyTLh6zgklO3SOE2wSOcpdF6aiMndl37iPav+F37+zPf5XLYvUD16Fm0nSu
T+cnnFo33MTUYLUyoDPTaZtOc/dqe33ydSxge4RuRdTo3skp1YqiCfax7lSgbHIc409Tp+xwSAP7
UzcKca3BAQwhEsCvxm2DuSXt3b9/QnBIPj4j0q7X6811GCdjoPLhAOshjtRMQ11cUlDPO6N34cN/
SVULOlyYXrwPUj8y+k5ZSK4cBsioxabUTBpcMGjFhMgMgCvzc2szj3Wysj8XJgElbm9me80pjWi2
4/5LbWkHiFbZaZqGflM69Yul0OkRCW1sslrED65rVke3q/S9V9pPPWY5AFJ+rPa2XhtRnLT+Qx+n
YIhzYoQCvAEm0eCNZ1/n/2zWjMzQEJq9D5LyWqYmvYYNlCfhXEBwn8YXYVrTNrYBxBwDZl4/xjp2
JLHr7xZ9Sd+ywFOnhlSkPYSPfiuCJN4VSdEvG2hXzk6bOxeRNPCb1qXxvqgEJTEc/W2g19zMXWp/
cmiSMKMo+eUo5d1X2WgMtromB+1TxXxda8xXN54Llj2b/a3jdOJu0Orpm52gHuA4K856ayYxXfS0
nKp0hDmYt6YXJY0mI0921k3qmJBn8nnfmlb76saM5pMYc15HjNmtllvmKYlrGkaKv6PMy5iQlQk7
rwZ1pllU6UmQgHTqyWPZV0ySL1U7Cc5sPQGSjecG8l3rOc2BsYj9RaCG3Q6JizQaM0dr6+TW1OxG
kqP3dWthsAkxYaNsTRyk8NXWz4pstbyj0zCSpo0GemBfX/JjlWTjWWWzG/lZLK/zwT/6bjbsqth5
NfXYurK6FLu/HBu9PjDB5rIbX1EpdhXWp/pci3OpOc21vYhhDz8r+FJx2+xrt1uxP/iPZSSTtgFJ
GnnPTuPfDH7/tKgS9LAZ/Iv/niVS1OWNNxHtGxutswcju9WF9pZC5rpXPYxCLRd4sbUTiEnale4W
Wk/Pkjf3hN60kcjj16Swmrt5dv1L6a6kWWqhp7hTxjNltHlskhx+WFIcLet9ZpeSjuMX6rHqSoyK
y7a9H5QsrmQNAQg63ktNT71xgRtue7dVt1OgZScNt90DCGz8WDb+Pi6nmRnM4HsRVCOIpNNYYfo7
+TUrLBBRntUz4zo5vPEO54fSGd5iuuRTMEjzdprgdDqVaE5cc95rV5D8kpsuRDJMyaIq0fLIGsvv
SlPEUTWjhN8qrYnI37o08bkJxK5KiQRyc9Dpvku/N/YAOAPZKtvJAmC0nYzHuFYZkOzS3Yw61emu
NxvtbmDD3M3GUnypm+QG70cJt69vvlKLEWJFbhUriCiFEwk1DBRTp9/Auxuf6858yNvEPpHjQgBT
adE0m5B2cYBtcmC/lka9GiFplbyAc62l9meDQ/9FcwdsTzl7nvxyaS+tMJtXStV0u1i5uhZWUlAZ
F5qX74EFoI/N5bxqQjIMWpzOAzwdcoMBVhGk8as2uO4OJnD2vfd6C/+mtKpvMqHBdWjs+VgmYIus
se4LkNpXr6v9jd+biFU9peCtBO7eKBIFoyAZrrIyWy7C7J0rz4H95XvLi5W5Pxp2PCiC2HM1BrtE
Nytkp/mtSVr5pgpkEMWl4e7HwLM/T5l7aAKmKnorSYEqg8J79oKVDwJzGKubacnmZ88cOws+A0gj
zbnRQWkphsvcNclXVTQgOjYzw1bM2K8s9bTsx6QDg3LgWwbtgFVsrjD9ohQ4p/i5s/OKWTvP3VQ/
pIzJORZake1Lagfqaz05xMtYhUyKidk0htWTREmYpAngb9vUN1rmFDiTlH6OD5Ysv2Vui09Gv1Qv
PjIi2Lau/WUkJA0LAo2DX9lbZJb+52CysXB2u/7AhjbORdAG29kLeDMTxBeXeWNbu6dJ1vYmKbwx
x/SbPGvYJxL7Aqh/RRJy/zefVKdGC++tuT8ZnGP4KNqmxg5g5ji1bSugL2TygGVRdcnKwsyB9404
2E6xZaotihtTPmVMVUl3qKsBre+ICelg6ca3eQRMv0y5yNo//lI+5+4NpIfEDuN1GyjfT05Vt4Ke
42ikwJiems27PnPd5tsYAA41fOLz1MQWTh62RfZW4uoL4S82AUXsta0Qgw+Y53AB5/mU7RE4ytu5
VvjidgQD7XO5GGfPb304Fiu/BMVjOFYuguZZGvK29hqTgzjuU2fbtkkPW75HP4Y5aNbhKF1So1w1
2ViyXoeKp6sX2X7OILxIiOvX3OPBM3+87O71Is3zL7GsE+vWdjsTSTbFSEEVTCYCCW+xjvOP4WMB
1KTV8G1qCadzK2Gc2zzrD+8ftQgSm+ntkO2VORuPrV71B6cujXM1soxXAfMZivccBgaXMc0bems1
cFXF3DLXRlULN2zWb4/5SbCt7ELd4zBuU3ObTfPULKt8yEwUJZDVTPJ2cHha2uC5073UKiRhS4PL
LeWk/TnvGpaGIZVHXp7mxMYup6Fk2FzMGPfG6y/S67I/CNkH1w4JJtFiWeWnNg74HKSWLaGn9+0n
csqGbtPj1HBvtoEHK6VMBn8TTDkLtknt45iNfBFRL7wN0ebeAPnfY94q4FLHvM5G20Dqk7dlT0c0
ltqcbFU69we0rs6loU5kamkEKOzqOmiuSqkrtO6OFjwHScOjkwVGr21vim924wXPalFph7qFQEYq
Cul8LmNDfzGCSaiwMaRsd21jT7cEt8c/Fl/Lb+wAOyjHTDxscwIWaIo3uVmdWrI+eibtDqqXYNG2
NWK7aPbsudkW7lDugkxLt4IshV2q13d6v9ifS2gLN47qj7NWw+leIPEGnWQApi3zOR3TCW7AtBib
Unrxo1UWvdzauQMZcDCgGNBNoe8q1QFmcnHxYB3ejaVp3yxYZkdNCXpaDlZ/mksj285BsHZqIggi
m0piR6at98UQXcnp00K060SJX+KgCBKLs/Kb8Kg6OnNfpHqQX1vKp1IhGe9A8ggzMtXImyoe9Mc2
TccCxYprodMf0NPv6q4dPy1DuZYqLUOtuTG4QeIC2D/D1IJxp1Wrfd9ZB1AVm4XntaLf1M1SMoBN
Y8UNamVXZsc1jWrNOOYYNgOBt0bP0zbQ0GDCYMQHHTnfVSE0+d32c4FLhWkce0uXJwMS/n1u9yZ+
0nT+h8Zekhu7YGdvykk9x6b9Qo2JF1ICu8Ik86Nr+yuhdGNfjsM9ymDQfovp4pj2X5IG2H7wwNlT
VvyllRRSyqm0O21WVOk+YnW1aHfprMPBSOklNddRjCZizPGmNfuPgItLMkzjVdPkzUVUizyAIvhv
Vlqbt9UQ4GM3F9YlT/x6a/eQQg0ng9RAzuKNKIv47DLOuavTLn8Cg39pG93G4stvzlY9ftamGIDa
aTN3o6VtgLiG4IhSDdkhiMVz0nTup1FqwUbYSf+tz2AfLIsvWAcD6qLFnXH66n17b2rtbvEhDDLR
H+6GtNahcpBTuU0Ny9s3o2nz9q1vWe08Baa6WYa0AYTvt/+beWwz5xglho7wzzQvyZakY6glg/9U
U3ZmSr/oBal4taRjs4z+i2DC7o/OV7MwXsjfIthQb+8JanwotPwxTSH/FdlnM9Wf3jux/4+DP6r2
+//5X1+bsR56df89Ae75mW9t6vTP/xoHf/icEaN8lQ2D+A8yuv7j/H3KxJ9+/g9EXHPNv0GRh9FG
VnHg/hFV+4eWcf0n37UNEAlAaZ39D179d8b2mpiMrxlgOT9hkIpAC/x3MSP/pAcO/4gAiiQKFxT7
rzC21176v/AIbKD56wZUcmz0HJD8d6z3J2QgbzNlZH4CJKIN+Y3b2AXJWZauospLzNtcFuU+9RuY
KE1mJFsSQyfGPyIeV5aIAkSbtUGuvZrB006znS6N4pkJcY3EAZDobA6ossLZXLoqrDgAuFLaNz+Z
5BfX0F3MpFPsyyB69t8BfMffENlWyefHLwfmQeWNVyKP9yOQELhNEtSzXKLEcbPPAWbYP6Thatc5
M1UqTdR+cEVrCNEYGzwEWDHDAbWW7JX2/LhGUA9/IOd/aUP9P5H6vCoM/vUGum3WIdLPO8ZYf+Dv
4l90DOSHWz7Y2B/633/MkFaFg2nrZDeTTqe7APL/uV8cG8UwhYune6xh11t9VP6+X+zgb0ydLOYV
DCrItPL/Uvj4BwsUtinkex+jAhvrQew0/HXJ/bRfdG8xej2Bd6It7YLJxZLrwy43khohXKJBe6w8
0QNbFG5wiyzW3VooiOTeHLkzfrO8P+L8fBScEnSU0uRB4LrxASab7G7uhMV4Zyx7hWmDF2/Hvr9X
Ph5JP70e3oZKmvpnrfDv/tIH8NTDsFmNralvKlk52z4JSJgmnPXiZuZvE8g+DpfWb2WYnJYG+DLe
Jetn+ekBm01bCko6HTtPRJQLWMJGGrjvBdkMhT5d7W7tbgjzIEe0ZEpzR+a7evvr3/fnz/DhyRK2
hs4MSBl6ZJpdLKujFQaRvJcG3Lp//6d+PX/f15Nl2K6z+nb4hvHuPvTT13XUVM30bfrGX9R4baC6
tTYSnSiEezaCBplUzr/zkf0TGswj9taJls9UVUcA/usjdrSlsJ2Ur5fzFvHuJONua2oEGIpGaGet
oPeOU2QA//6bvs8l/+uq+eOr+oiQaHVdDDO8dbDw01dVSafqYgSbrcypefGNcbyG/LbkVPazG+8a
SzI1673ahALo91TbNKv6sVe9P72pRa/cg5MA8G8r3cWisamx5iG1PNcexLBot/WKGl6IQysI3VFp
M916edn+Lofun+0E3EBXT28u5vdj6+fvUBZ1MxGVZuBxBaYc9kk67YOyyvQQHL35zayA0TSP5MMj
4/7iceFwzPFlfXhTarEJXfZhY4HcYsgnXARenDBZdtf4deoThp62cTTZmAZu5sT0sMjsTHhF2BMQ
F7jEUPYTrcGEm7kZRCT02nCPNNv16K4GD5GmU1sDwVSeVUddP2DrkS+DfFRpD3+Z5948TdKT1dNC
FZxugmSssk3uDADMXmJP04E5XQcHsoZiT8lS39ZpBWnfMeqpdqDb5SpSlk/SsNcyqzxQePewlvJu
aiN9pOW/7bF9mQ9tBwlqU/edUYLbF8tb3Ug6/CrH6OGm90eolt7AALl3JkCbyknbXQyJ0YHPFlPE
W90MrhC3RMvQPPpfjUSv0Wp0Rq+Fwu9QSkt/2vfeCBtzMETahfw3jBEK8mHcmuasFZEcjeJ10Lvg
drTozyAA2+2TY3Lf4Lg2NXdO0TnVXjVjwwlfLt5TMLSJ3DBcMC9eL7pPPCaCCvzZHL/hnsfMfwRE
72EBxeRJCC9xvs8g/SVh7BNGeFNZiq+urbyXrBrdV0yaUNGQ1uueEAIvX4WZL3CgjcZ6dYp6OaOO
Tb4bQBh3U9NjPbd0cfFWWH7jR31Nc8K0XdGCFNJMYWq3zrOCuwsa3bjqIe/rZsSzstEfFk1b2Txx
Mz0wNPTvFxDoOiThWM2omvzBRiFVErrg0AEDUFUjdG7dX4JQ+UBCYd17xL5rgZc0IQ/F++rWMs73
S6GRu53b0MJzWyuuEf9WQ8hiRp5DAPw8XZxEmKcuzzCHQWte3nNneuUWiyITIi04gr1AnEr0ae9q
0nZPKIBt+5T5k4lD5FLNE2ip5edPddyb3sZPbDGSxDAXE3xir38SJuMBvCoCG+YWDiFkQ9KzNjtv
Ehg+2H6Kp8E4xY60wqmiGoegZovMPM811jwr4z8hQrp3XAuZfSfvEl2vTRCUFJ8IIBbdIt7d4jiu
ZFN+td5lt8u7BLd/l+OSBQni/S7S1d4Fu8O7eBe1O0Le/F3Umw/oey1uMoVrwyr75WIbgEDf5cCU
OuJz+S4S7mxQ8RmXCay6lxw8fgpM7ZxUaewczLRjJty7iTvfFEvbM0o3W3hQ9jSia/KrluF6Z8Us
hcFXuk5Cd+AF9ZUzEzD+1HSUU5ANJ4i+tQvEt1ewFdRNDDKo3Zj9qNSL9K1gIqu8AxJu60HK77FI
c3lMZnTsc+h5Mzo+ZeKn8cVkk9m4G5bi3Nh1NT4LN06ni4mBWXoBegePpzZrrmyQMRFlcTISztfR
hjv6EPt00KrpSZphEKEPrM50M5vQzDmiaoAAJoL9cGYJBC86c3n3mHfgr6FXO0W+McFIl6OUAHrg
3Dkr2EVUH8F6sx9qw0zt0JwzC0+RNtBvJlNgI5IWOqr1IVOI8Jou0MYDjACwhsnQOUE4NBvHeHE0
K72FuDp/MZxxmV7jqs28ISSeJe7eGpcZFZxIJOC1fpOaU2cC3xq9U13FVtwRVYI+EzEpY0SXtqft
O7M1QPPI/4Htp40KFYouSrQjfZIRM3mMtUqfoizJ3MdydCBJBnLxuAVrx8YHJnXN+cYci6raz3bL
IhxNR2uiOE9IKCJqfXjsIDmlhyo3ZBuWuj8Nm5FfZsHRlcWLwgQsDg3V+g1hrSMjhMkak30TS/iH
tmgL8yDUIJoHphe4utd57T4Xozs9ulMd/F/yzmQ5biTLor/SP4AywDE4sI05OAdncQMjRRHz5I75
6/tA2VktMbOlzl2b9UZVKYmKCATg/vy9e8+9MCwVXzKYnTGWZFaI4ct1ovNKdeMObVO88SI7W48m
o8Z47usHXdnhnROPJB/SyqdlN+P2RKdblK9hvPjshoZcD1rHtzquCRrqpuqiD6YW4ozfP4bGBNYZ
Xhu6RG9LU7HdDsZ4mcfNeJWm+WvlhAtUHO0MkJZ6xgOiEFbrHPVjHPQ7RwwS+WbEhKw1JCHzqsjv
ddL32Ns7yzyfIr1tIANsTTAH85B+iVKP+FA79yEBxK17qIou2RkqCJ6zDnPCLGls9a2L2Lx2ARcE
4WUyYy1L7HKHN54MltH0zg3l43+s5n7HApSdeR0u4Xma78JJgiSVo16XyDcYc5gesIciY+jRb3up
94gaEpCpPZJ504edg/9AE3eTx7uWOLNQNk/NHC9p9vXov+pC+zsIg8WBFkZ3zFSYfwlGMWLRdRiV
tixcSEP8ZbTMqiKtedrWDimYQfWUZWF+UBhlJxvGHlSebJ35YV/vGP2kl2jW6lUibU0LsLY59Vvh
i4Nbg6nbUAWrjubmmxUMR4bjcC1L8dUfahc5ZmG9oMo31u3E3EHqNNsjYjVBtqSIh+qwegrHwXsK
9Vzf26x6pMLP/smYZntbQMJZ2bL7SOPa2xpwErVuvtKVVZu+yU9V6R7pLad7Q6RPHOJvhiAd93nB
Lp0t1yrL83YbZQ5abzV1yNJNrAhWXvbHMFbmLnGZISfWvchth16oVcO+bBocmloeUlBNZ1MmcNwm
Dfw6o48I7WSgwubkmM9hYrcIxFU07a1S2FepXwJyaiYI/koMGZ6+HpYu4rQXp2ziu1L0ND18s23c
jQpHX2wlaCBmr96ubfrwSCV7D93OuhoSlx1HNOW176EYTwIAK4JRlK7e4kFcpUF4JtRsLKM+ffTb
aj6rInmdOBV2t05fxHCUSGUISFcul2VliKMp3VD+XtR9GX8s0dVvksnDhjhkBO9eMK5Nw5nP09nT
2I06gRkF+xCrAXZjpzRAyUEoxkHUi4t4wts05U5IzzQ+1gnp6+5gX3ep/GZ2/ExbTuLgakILKvNj
KL0dRVp7jWCmXfelv4fOo9e1UXwN8dBtnNlvVoTjXsdD1D+PrjaOzhyfMk69mBJSRsRAOIyNWRvV
aTZxIFkKuIQ35ztbS7UrSrnpfATnUjfbzhvR53ck6Q2acByj3VINhscE3SXteL/fJuV0qhwFhUQW
L5Hu/Tu7tM4yH4+gYXZ7qDzZCnLPJXCuVSvrVyfoOcQY+g6h+bFdUmGj+Lm1wdN01bTuG3VOT5iQ
ujh6LVL2N/oRFvLF8KrIkbYnQBBLJBTnSx8eUwQPRmt91Q0leDNU/lo2lrmPM8plkD7+BoMCGekJ
WopAC/5yHxGSEaWpvVz7xHuuJuYwJgBQM6fTDHJno7uC0C31Vhc20+RQlBvtJWvgPJCo5PTimDFt
ZHyssxFg8/An1tupunQoiBm1JZG/yudoePDHJIEFMxnkxSi7x13nwasfaGADgRqVUXK7M35fg1XH
kNpSOz5HLiCpVezE0xvDWpzkYzux7DVhyjgOrtOBILT5lMA+uAOsVT7FgyfIBHQTTIh9ERWYnm2E
BKt+EOY32cbY11IPXtna4p4jgDjxGNSGc9GWK7ZSLn2ZDy4Ep9orj1ashb9y4Sx3z0Ej52SPpaEJ
jvUs26u0n0JnZ4UodjImXeG6CQP7UJg6PhPswJz0Qg9/klKCGJ8sDw4G7EQo8HPHPL6EAkU+bRDb
b5HlAXVxzVwn29S21QeXkcyjuC3xw8RT8K4waTN1DjtnAM4iowQOGMliOz208iXoRofBczm5/bFG
lnyl6fVwGQ0zvE/NxeSQx1Lc+oQBV2vbALhrtngzNkra/isKIIuNgF6U4KZ2dYKWyGPgz6dMwy1T
s8bfIDtYYiP8kMpXuHM1r0JHWHrTo2B95Oh7Vxd1xECPJg4TQTA16GTKOCXRKKr5/73T06OseyP+
qENriT9mSDFuam3U7Z7JBVoFrzOSo4U05oWh8LQd3FA8ttB5xC7tDP00BFKpzTiVXCUpFG2rgVn+
TPZa5F0kud2amOh7xW/HIF3wvUigSK7VFY+enJLHJCq4US1RynvLH9nG/DYjCSb2oh4cbhiqF13r
lGs1FWC+QqPDtzvJ8iaeGtKYoi6M2RuibOTFZZu/yBRcLI45qz7g+5m6Yyuc5htQzeSlGMr+hNJ8
ePErIBR5V4O+GKqysbcyD9ynVqHHXOdlM+8zDWaWYnuW47oeaJkRMRp47TqZO+utj5PgyQkD1qPc
XVQ9bWZE88aelPegawOnueLGxJZj58OtI5vqPesL1JwyapiVd2MzXXQVh4K1MysiwKvOcZttQIhY
Cb3Bqr4pf3JeTMRD97ZXMNGtSMat1knv1gBo/UB1G9kxZt3F45TXPIrl8O51pY3QpNSxXrVMs28d
OJOnKHSL5EzzIrf5QHGwojFk9HvHbTO2y8HLwS1opniJ7c9vYeFWp8lAJ7Vu3Ch/DCtBmnNuzteZ
7Vik2Rpu7XIvRM19kYqWg68Xu8OmwSuUblzEPmIToaROKWUAPa3beY7sTRC6zotHJuHE5xbJV0Oj
zWPHDck05gPpmrZQm3yUyWif0F2BIXJaqfWGEmF+9mf4WWwzksBK3fZTudeizh9GHVpyZZVF+W50
nQO8I1LNLYwyzqfmXFb1ymeljbZ5XprvTVg78zqczEFiL448ZzskGEq24zRRkc7zMLXr2Z2mi8Tu
DYJ/3dH4ksNUIIRoNsheV3m4MIv8UWfogoyxWhVZ7nOR24lDlRsqI9vGA6P/dZv79o6TL9tFPMAt
Xtsid29tFLyoy6jwH/JJ4mGFlNVxUmtr7ORo0AvQZJ5ZNltDAOfvaTxGu6mNrAFHjGcdC1Sx1g7V
QjvuZq9N0Yf1IpguXQakxDN5guBbDE9yJVMnPknKVot86IFkaBh+moCRxlcAb+yiRCOslpORobL5
G8ysLibzN0TSTdPFuPVjkzwiExhVzOahQEu6tRoePCSTONUCPiYFdtmcrDmJMEINU6YPTKBksTcj
Oz+pdgyc9TxqgOYqi/uEG0vQQe6zFvm+HDTLOeCdhuNajwoQr/V6qD3/KURr2a9lxQ61i/JQdDtt
hdnrr7uEn3DrdAkDxl2EKaBepyFKD/jnLiETKK9GmoKxqBzN29mtUezRFCKzLiBbGL/bBFoAzwjV
im8ywOb8XF3VowHaxquNe6Gz5lLDX7N2v35jf2nU8r5wjiyoJGBJtvepe5kErs6yxfCEXP1Ln6Qd
9TnmpKqLki31mHnzj1+OsSFNYUZRaHatT23wLGqU140eiQJIcTciRIfR03w4wIb68N3A3v/65Zar
+lOjEfONR4sOtiqjMsaOP191R5SRSEw32bRzHOrXpgqV/4gquNo6cWxML3LAz/na9CNxPG7r/abR
+TddVRozVMd0WZhpfgYpl2ZR0WVkvjCxhq98thHs056JkR5N4a8/6F++RonXSAgPr7gtAmgjP3/Q
3kszdGO81KiwljaFnYEwQKpltd5waOAAbX/9en/z0ZYPBUgDER3a80/fo+x0brpLf1+Qzoi1Oh7P
ee5ZiQ3jdxiXv7wUliZ6iwwtA6DUwXdfyA/9ddsepIpjQslEBKdVmhQ1pcvxwJ4t948U4380yPzf
2d9+Oe5cXu//mAeOkfsPX/Bf2Gw33TfVVv9xm3ytfpxffv+pPyf+Li44FOzY0UEDut/9N39O/OW/
FgsaN4QU5n9Z3f6c+Pv/4q8ykqEVxziPyeK/J5hM/AlrxjAAV99cXAzyH038l0f5vx91l0kTbDYH
5xgWONjYzqK+/+E2KZOeWi3VxbYKPbACcwfDSjNTQFBEgd2VkAAa0tDOaPbd+WZ3l9DE3dZ2Gp/l
+QzdxcGOLxOkMHHrA45NDf/Cy+M3mnrdWRw36GbK5tzqspFzXB9cR8Iyz8At/s7T8PMQC+GC6zGH
Rf7AkBCJxOd9gowkKwmtpMBiGoKcmjqCn8LkxuXIgDSpJxolZV/+4bu++eMi/c9z0OU1mTJTtFti
geJg3/j50kWuYXBELiGe1SbrRpB/CFm+BGbxu1Xq83f0+YU+rVIdHcHEh9q/dZz8RQHHWSNOuP/1
h/m71+DTmBIvH51lZ/nzH+6DFrUYnK8k2ho16alq0MPGaNXvsrM+51kt14ztyAqYv4tl/fv0UeDA
mNVcFwTh+ABkojw/r4pgqSX2iBmfe9U9KG1t8V4iiZytU+GP/2gn/f6luQHWUQDgFlPPz2Qpr+qt
AEWosQmy6iKvhgwplli6Sy1b6jAEv3FHflII/Nfr4c8E0sS6L+SnD5y4s61nOsdYejg0V03yFhdM
THTkc9jL5XVJJYHq2TlxPv7ovebu118rAoBPDzhXnC4Q5ROPOAFr/qdKxS5H+kFOmGyToGae1OBX
mMXW8dKPqKvnU+a5pyQbyn3R1zYI7/zNsdMPO8kvakH9F3OIgT2TBKsKF8rOjmfnpnP8K6jMp0IW
F77hXc0pOALtXJWJjyFuygkhonNLLQQX0crc8KwIdHyTWUAULGG997mRrJXJL1Non2Y7A3I3J3eu
1bxkoXevfedUKffkm7yyI6OH1F7MCG76JmvwSM2s9GZ5NYyekG14GwitoCxxBB2qCgvQaJ2cLnoL
Ga5/t9b5U0oPZvkjF8c/kMSxZdiUE8Ec++rgaVgaccpL5Zo8KmcS2caYzPmELcDfJJp/uu6LiyQV
pxRO7h+fTKTO5YT4+NxpljUPXfsWxwQxPLLJLpNMPzMX5lNJpNGXaG8RQg8+mcKt2Aaud9XYA7mJ
rvfFkLp8agMyimjBM9S1uHLEWZBQkUHrjYjG3ouQY1XZFG9eLq/G3icooq0Oma7my5w29W5y/Xsv
9EasJilZYbVDRR7DWnJt0tXKpOw37DxXFnNdqBboP0dDjrS27VOdFW/ZZD8ydRObQGqGHHG+LSRv
waK79rB8r/AB8MNI2ktjHl8jFt/mqYSniCcXi19hbvoaN6YTKw4iGin7uFzk75dxdJivpAxb6bRE
0wMcQ7ElNBI5tV0RaG6VzJwQxMKjkVdBnAd7VxF/00yeTxx28uaUsDvtrK13yBX8VRQMYovTYd4N
2p4PVeWeqtxzzyufW2GcQbsNXIbYgwaiMl4pnTllhRHxfIyZsg3DWgEyi/8MyS3dNk3+QRv7WcTy
+P29k7hR7s1SHpkA9utqnF+HXnx4oXHfjF29i1MeV3PmQ/ZN/OFN0YzvahDrSE/Bggzpv3VJ3279
dGpAmuQnOiLV3q9GwaiA950FJMmgJH2eU3pObupl0MCCcZXng95YmusUxEm0s1PUvCVNeGZb7fPs
cgMYbvJhRDQWqkk9t6PMIIvgDx4MGgey4MsEZM72GiQ10CTrFFg1nFA6cWB3Gn46LC+Wh8bs+YeH
jr/EcB7DHI97B7IdeBDsyd7AJ+7EIf90F/jAILIPlxYP/cTiLVHeVTxYlyIcrhszuGf+C9+Xs/Rl
Y3PDz6zb+yRk+NUNzmkO+2Dd6NHfECdyRVz1sC3zZKG+BVfWZJ/ylAdJeNGbzdxiO1UWrxGqZ1fg
nDLqZ5JC+F2ZPEltdBsaXaA4Zz4mcEfjPk286RLpzQQiNUzWbr88onL+CrKRRGvfvzfnOduEhXFv
MpBcLb9jR9UHo6G3EkHwSjryXseWsV0W37aVGUFR6jktFhdEzUMreDjK5canHK9oS4fbsjXwVwha
lQ3unZXtsGTMktyyGvTl2VjgdSg8Y4kMMIHVSye+stuO9rsT8XVKzVfjat6kaaBxN2lDrYbc5xGt
8zcOS3yCIu4Zu8zRzmgI4waHU3wt4LhkDqHlwdJI0al6VjJ+Y1j3rAr1nFfLtXcqgT1PsShL7hPA
Xvaq8uOPPGnm3ffn1KjlfUHXZ9+ldOGiZUCiKlUdarr92zRyuW49N4nfG/eQD7i5jOAsyPJ651dT
dts7af7Yy3DK1maYTsASw2+g+jluYlPFL85PhaY45VmBl1w04atOme26S9mHL4GlsRmtC1tWmBey
wrX2th6aLZb04dpCxr6eoUnf+DaLYDoQqqIC2z46ZRRgvuHWDpsWlwBfCli9BG1crozXaYziG9sn
zzNl/Sa4mwU/c6tnLykdHhvmKagLdL2zolnc0t0Ilxt6Uue9nFhp7YxhR0tIdrXKYpeftDrjUDi8
ZaaS0z4C9AA/t2elL+xFws66OHb9GnM82IYwSfWTyuP4OjPKHMik+xoEVrZxLAzJQ6D9jYht83l0
HPdcjw0KFDTYXywDBqNfhtOlkTsE/5lp/KYjI7tNTAhUDWonEFjL95ea2AXCGm8DPhSx7UkKeq/r
rDoktGrXWcTD0ufQWcqIOfE4kWIaWgMjwKY3n8GNvoGZuKiXxamuuINtNmx/5N+te/X8fVukbj1N
A1mDpYasqM1lX8xCdV4sxUbhu1f2zH1YSh6DmgUDNQIfqHDVuWMR5Kn1cO32bfJCe9XffF8jssS7
MnVd3jGaf8MwCMwhognWViLZscQve0p+nxMQQf9fknrAejzOpA1kVfKBVPCmtrtL1D1fnTj/Usrs
PJswrjG2QhswAqwhsSEgDNQUa5XwwAmWOIZNEbYRM4cFhndzZZPIez42ZnYxjZKDSugT4GVKJqRg
JETW36W6L3YiN7tNO7rjDaN/uouDHs/KmmWdivLZh4q+QfqseVGexzxr5pcuCZCHx29JxPVj4vFR
R/xtq1ke2qXA+F4ulJZ6nrzsrUm5muQ54eFADPWbSvHnnstSKCJvlNCyTdLlGMctddwPBThgODAJ
4wwkx2et8qRxDxGSbZtCbUgUuOFEJughSD/4dYX4yV/NCy/SWkSjZDealOafC0Sa/7rTFhROKfvr
OJGbto1xQPanMMvlqrYw5EclkjYT5BP1yKXXGo+WbJ7pWu5lhmQI4Fmwnx2bkg1VhqmYlgGpT9V8
B2QzXUUc3NaxJiO3Nb+6fouJITSe0ITc0ac8By1X7yAmnMVG9GDp7j2F32RFizGK27rPw49aEcZE
3MCZF4FlyXGEXLlGm50VE89yGbJwAyg4DkvtPiQ8NMs956YO5g5WndSejG2Rs0LqNrue/BpMvyIj
AcCxTdWYo11NBj2vB39Ckg6kGLUIY+rOEL/JNPvLARWPIt076hU6Wp5c1P0/fr1VLWtPJz69WEER
0ucFRZrlHZEZfKQ1qycb68evv1j5lzuKl5QW8mcaENxSnyEHorNLZpi5sWGAtbCHM+dIgud8smMo
3VrPX5jvH5uUXaXInX0f+ldLOSlmFvSCgem6XRrA1syeu9RM5kAJtHzLimJgsrO3kSkrvgBObaV/
nEia0alUxwoSM1agZ7um0ulmzjWpfRp91vlAY8FMEshZy7Yv4oSEi9Y5CYfScSk3jZnKoaAI1yZP
ZyLYJNDJTJiKTbKPGw4t32u6XkGYmIV/72seEcSrpA4r42ANfNuIZq7QYbOies3zyET9vgoEgD5i
gspNELEnzyHb+B87I2euiGSG1TBBixzHGPBPoFWwFkPNwlqwF+eCXSEIJoLU+1zjwcveOg/ox1Ju
2UnznHlzu6V4Jgwkdec/VMf/qKn2/xI7FbDy/cotoNoues1/7LcxJPjTL2B45B5AXw4wskjHN4EA
/WkYwL/xL54HekOBS6eDCce/DQOOWFwG9OFo5PzRivt3u802/0VzGOgUmXoOlAY6cf/AYLMctn/o
tnkcwX1B+gKBdHCxLPMTLYWBJRmhZio5PWTyKoY6eOp1SKJHHyVnoMvYQGvHCVdNmSWXZufFdz9c
q79pWYmf9fRL79lavA80BGgFLI3Jn5ehoY5o8yyFM+/UeDA0q3HbgRSsnXI89kgeV3U1MRF3Wp1c
4dAhi2xEFLWd/Z6SskLTeD66Xv1YTN6XMKkZAjajPdyLKMXBbdSEVO0UAYHliI/812/d+utbZwC0
7E8cqtzFKPXzW28QCuLGQK/hedNYHCYzsbwdxmcm9xPdyecJTzDm0NFAJ9+Gs0iOaMit7HwaBSzI
37yZT8s51xGyPNul5wTCpbO7/PkPu3Uzkd4dxfawrrJxmLdB3zFYdKYuM3fYAtI39LPuTlpO6m/C
rJirXan7PjyooGjN/VgXSXxWMT+bdgL7Lw59YhzzbT5EqDGdRBMZKcxh+C3K+/Pd5wmI4Uvni7nV
Mn/4+U0bGey8RozjenRdiuOo7Czv4HGW9td1xfECiWMEttWKiCwDvGgyQ/3NZfvUZaSEYczCYwmx
i02QntTP7wAha+ZZxCYzpo7DgqV9JjegGDkPZ1jPEWg2FQE9Z2bIaeOmcKbAQXPVVSTGEa7swSwW
HJu3LQp3rDRWjvSEw27SPv7zt8k3TKifWPpmEIJ+fps+qUCJCVFgzZNE57pk7ntnQlfa1Z0Ja9QU
TWutlegqcUhnQ8RsOmOc7iF9MOYX5kyqrp6VBe6RCrpdUccN4o+ZCyOQ6Fv1N0+y/ZfHwZPYYWjX
OiZnavk5r4/bXEyqEtU6qNxIXeeNXat1GreLbm8avBkyKcStog8cJpJT4TdrYunQSRq+kIeyq1Ev
RPhOz+Yq7N50DJsVrWE2nDdu/pY2qVGtvDFTt5XbNj5BFS4p9CVjKmejjCE0t5PCTI9SKy36a0S+
obtXzNnCB5y2w4NEeOWuzG6RA3hd4Ueb33xBS7X00zqK9o+ZMBE2yGeYnnz6guScg/3tJKJo0PHp
moc16laFaTKoHswiQtwbNuAphsFJt8MkzKfY7+0L1SrkpejgSwRFIgVd8+u3Rf/40/uSrKy2zXTP
AYbHEHUpyX5cFkCiomKjkqB9mMujVQ3NcYCtkm4ChFjlWyoKxDQ4w8vunDCmY5l0VcqB2EaI1/o3
QWmCNLH6cTjKGn4r4/0dvQD12JndQNEVPAelax/zMBmwWBQAHdZtUcutVmq8CNoSOUhJpSdFeZ1g
oNRUUW0JprZo97apUoDdvnlf9eV7WYLItWX+kJPIejWpBdSKJC3dGmG16KXoUIbNsJ1M4lEtpwUz
bw87lU8ffeOhQa7Ll9FUwBcE/oLzwVBAO4raMQ+EenFIkKo4Vz6gRN8wTZzs7ZytuV3idwq1GUUG
/ZflVpX+VptjjKYuadzLYMr1DoQAom/ZdWfTOILFDtx9hJ3zMNdjfQe26g5JqUWyIlCxfKTj6Yx5
Q4BGWGa7ImrqfT16/qvR5NY6jez4MiwSayPg7TGVCc60rZyNxFtzgJMUQX4Q5dkI0hiFngTHMLak
iUJ+ivpiA07FfWo8PB2ZNO7mFBmfTtvymFtTtLda8nmKRKpNM+UgjtthuK0r8RCETXYtaow0VoII
BcT4tKZ7szeS8mLCDUgrZzReVO+QZFmQPMjpMm1n88wdvME9C7ys+zZ2TfNewAx0R731bZ3tNc3X
G8Nvx23jh8UdqJmXBDzijizHb/YoGr0FdBD5mzHTiAcn05tPyLbp+ymrRkCJucBFBRWmH7rV8r1h
7H4TOJ33pMbQ/1arGWA6OkHyzGmVXDmpB+BDX1J3CKfojp6cy0NcVcPKNctzQIfI81B7cZzme2Aa
RT7jbEo7AFoX44SBBXca2nY4RrMKj3ZVFNV+SCt11fcIafAbkwQ5Bxg7+qE6YsD3aLXX5V70Xvxo
T4gky9k+T8lsQ1E1OGfgcRhFDcvhpOtjspn6KD/MU92z6ruYkeqm/9pnkYIS4JbqlRhw9SYGm2kO
Lcl55yeivHNbFE4tah7Cd6hskAhWVfwalMh8u3iB57T4hHxdt0+4NYm9MRbzloCbhpaNpPlqjURg
uPFh9LVrJgr+qulyaFRe5nQpT1JW6l02epx7Yj0m9N0cZ4Ur6jkyXPvOR5S2NfqpeWNhzQ6DI5qX
eKjyG6AMw9onPhFlPnRpLjrknALvUsYCe0+UkIALJj3USb4Tw14RqVoZIhMP7oLPj1XEWu6NPLIB
qvxj0XQ0RWhmXEZo1zBxmdma09Vl7hpguWMnOCxQmnMASuU6GU1n3wzdW23O3YMluGNXkRbj2QAr
bNf7iH2LApJuHg43WG2+kGkAxNr0wZdOfuyukWy421lYw5dqzpJT0BOlGgyZdfLxM91GujeOoh9K
UDcovlQhIY8Psbon29NkICshN1NV3fBfyWNqlukhkyQWEJhpyCOeheiepJDxrUeG90wAIjFEJWRj
HG51dTX11nywspZfxhhLrQon9W5VmU6Ys6Tllzab+sNkoNHmIhGXp0bEU20eohW1S5U/ZPN4IsO5
uB4Nb3oL5qhdN1P7RkPwW9A0JGHUthGf28rM7wrVZFedSPuPMaHzvdCaqgvDiSDhpUZ80P7sHcRs
8/XZ2eAPJOQN8MbZ5x4KPYOISLpnx2ir28IqhpWT2/4Z+LoRusdyEQC+xV+LdJiPsigItcGlHGyI
vSy2Y4qeLXJDkGeOcuhQWnG0JSHXRgxpEPEx9wkNVd205aPIfBvEOqQZVxbjhV1p72CZcXZGcuWr
1Yb9Cc9OeoZGb9xj8pA7zzWyKzV65rYeFHq+UunHsKzDi5wu4XFieIHnauFF5jq71i2vNvC3ibbg
8JwVxH+pfpy2EgfGPtL48qjAhieY2u1Vpore3XvwYNxdmGtv3k1Z0lz7+KNWiRpatSrcKPpmJnXb
Y4Ng3c+K5MrTHCQGrw22BjUU/wsPc86/0SHrLwviKLdJ4akbgkCLdYzDcq09KHU4Rh8xI5Ubt2pD
kuBG79mx+UnknEjkwLIyiwjhxNFASG2DsBnX4mDVnyIlsks8G/GtNQh1TKsQ5BRwUeRxCMOToxxd
87HhYHYRVoZ3gW6WLLgQqAnaQV/sc0x5W+Um8mBVo/FVMfFJAqIrwkT4Z9TO07jyen6RISvaikat
2gQMsDDWUFEr8FPbDK8KvE9f3DOdNGak7c67oe3gwo8L4LhO2/XXkHp2i5siNeruQReltXd707uv
K1fs2rHujsQJiBcZFDvtS3SecTtb39w64PafRHkTQifZU4SOX2gLz1fIgbsraJLYBqNEH70ax8yq
qTN81Hk9ntvJTPCcYmLVt83iAoMnwwpgnyeImjF51k/9HARnhh3h1oTsUF3UoUNqQJwjrAalB0KM
U9fMfbLHjFieOaXdH4qxNyDY5ZWi7BDfas8Z0NsPORlirC1+X6Rrvxn9e9eyvYipR07mwCisXeE7
1R1Pdn4+YzrVa6VIkfepwGGM21BNjdlhYuQaj607mVdJlckvo11Iko4QfGztMAwYJI/IM/uMk1iD
9PzeDCv12ESm/cxYllUepM/wDfQEgWTljLNBFx1iirElCoOn+VX0zh39HtwMbEIkOAd3YTaql45A
17seRd7HMFfZtyio41OShNmODqh38MEdM/nQMYC2ZcDCxCoZj57XMtqp4/fWWyY6GfFUdkieSsL0
fVOpGDby8p0R+2pMKJ0X5QHh2Qe65nKVpTwi9mQ2d1VSaU4WDtXF6Pj2fmFsrZH0M0G3+yQ6CSI4
yWRzs4S4n0CcC4HKhoBfw/1aE5h3F9p01rbEck6PQ19D1qkp8DcG7knk4sFEPuKQAs9n3nfX227z
1FTJ5HJV/PdYuCZDPEZepLYgMAY8a043bgWvXSdFbZ+RkupfGziV8BaWMWJQHiyiAAKe+l03TvFF
QfrxbYdtnFQ+c3rvKrckAKCYlNjhG5BfSBJlMGhaCEdXlH/+g4OzDGaaHaThhpuVYGSXju8uMIpx
PEOOm/qPLvbuHcnTATsmij6e9gEFYcCirQpI+BxsA0SqGMrhZo74+k59Uk/wQOfWq+NDE2GJXoUY
8bwDtoHphrsjiy6CZIqGXdp4XrAZzKl3dwLnXrGOhM+wSbfBgxV3xbuw2xoareg+oobMAmqLor0c
uzm6KWYL9le/JDkQGI17TZtBhwlHeozwurJkaNktecJW8F6arb9E4vSUPJFsvrDzxhc10suDmaRB
tE7HBCdXZzqAm0zdsm+gG/f2oZGQuwYAKr5IAwvUnUrJscla6psNO0/1pWgiOW5hSYUPnvJ1t8Og
O9dr4gGrYQPwisgUaXiN2EVBn7+3g+0/5A2u/nFQ/MPd4g3h36yM15Bti6AA3MAZg3sZ3WejE77C
8mIQMtlGscdzNpK9wEz/YfiuF0HKKL+UGRjm9WjYbbu3gilQm4SyXBGAE8vXIMVRhQuPitB78ZB/
YfiVrRmvzUpnVwa5jBFFslvi2MCq7O88tM+3I8U2NYmPfH5lGgC+NkODSg60q4jR6/QGrDo3ztfL
dp2vpyEh0CcLS//BauzRxX4MLeccbXkNF7DLgvSlxBV/waNcGmckyXftnvKgm/fp5FZiS8OCIMo2
Vio/H+KZWCnc40BjO3Byj77OsAGhfcfBkUcG96soQQFQuzdutYbETUSnU9ZYiG3qloTIhEI+4vlq
U3JN+Ea3wOjcYScbn+K4HAoSu8KqDajKzVyeAPsmV8QRYX0O0v9k7zx65NbW7vxXDI9NgTkA9jco
slJXVedWhwnRklqMm+QmN+Ov98MTfCX53nN9Jh8MwxMBgkJVV5Hcb1jrWXxbZakjVCGMZd442MUu
Wj/5r2kLDTqKe7BhlUv0GoBxch9T91YS9nnVmLkG6Imd5IaQID6wHCWftsqzCVfCqEscZjE9IHTn
aCB6HuJcawfPzeqR8WtXovmbWJf24FPfJx7e13XZDN8DZpEEWE5ajc3YVjzy0haVQC4EPWffMh3f
Q2HrVQjoDv/E4mNp3fHWLXc32UNDJjXADg0vFYDPf6Oe/SUWkIkRpAqaCo+px6qGtn/RMknk6d0Q
Ix7wJKkqZL7Q/bC5w5ubB80+EPm0eqG0gIV+n7vvA0R8ndgZgCgc0WagQq8EbX4DIlyzt4bvJEDb
DBTM+GJMbF9LpvrX3pwI6tKKUZz0OQEZodKBcI6ay38NccbXHA66LKHBlba259ESQJcFV0q6ZroQ
Xi8VS5e1XiicMBMlioC/HjIY62zjx9kHgb+Mthnfcd05bIt+UWzKKvNqnR56s9R58tXWA1GFQ9zV
H/OIZ5W3MoY6yLg7aBoU/BzoBaqPxVChcsjFxqKY3xhlZnPVZvZ0/W/e3K9TKd6cH0AusRmcBQhX
f3lzuvRH1Uiqvk5AWyMqnMav1ZcAMICQYjiPiZ/vS3vSs61acmjNXilJc9VsUI7/Zti4TjN/+px8
lN3o3VCwI5n31x3Bj7OYpDFNrFIDSbvzjJtiWNff/bRNXEvtliJ3/s3F+bPeep1mrlwhfmSilRFd
67/85OxAuzHLdPb6s/2OgKT5rFwWi7Vyg/e//pD/6SsFaxojOkouhF9WicgHtbxO2FdqWUDs2Byg
qBXpGCpwpcffXuo/bQn1f6Wkm2v2X++X7mvxXmV8Ix+VytR8/PY//qu5rmn+wFEFnzx8AlbAAomD
xFg/+9/V3Kb+yWRgzOXv26g8GXD/Y7vk80fcCh5ekcDEVcEX+ieOyvrkrgsZlsLMDblY/xaOCt/J
T9e8RxooI37GwpBfAOsY7np7/jB/9GsQuwuy8bCJk0WecFX2ddQgjrYOLvFqy+1AbgKlHvObRNxr
ixMkJ0y2ayJQk4qOLL+lrwvjG3iL1tiPmr40R2UgmQ1lbQixDZIsVtGY5GmMREfnKVr7nRO842Yj
+8EFbipvvMVKjfOsT4t2ULmYSoqhBDTOY1HGvXbBZ28HycYSZV2fnYK+BY+8ZxwGCMur7qWuDbbS
o6ke/H6ETYk4/tbqs245Zn1hP9et0poIDZaD2SoZxQ1tFyqVnjpI0ixURi1QWS0GsWnKqsb4HHtF
O+oRS69Jf9IpX+Nr6etzs0/R0LnbGRYEyW5xzA3k49O0qVrT6tVORewiJxmG6VAR3kAwZR4ALJ+p
73Gd9ZZilzxJEAQ53nYIJEblFqyxfZxHwh0TbZckHpzxCjFNcilpcC/CmpjfAW9lRSa78UzwdG1S
/q/pafwI2ZtSi7oHEkwgyJx1E9T6obJ2c5u7/lYwZLV3dl5kaUQFbpDLZyWrBR0w1VASHlePLwBj
GgJCs9bLtmXSZgbkA21VOeC0+8hmNX8uIOUncTCTvJB1Ni+buHfl1NZnigePQ1+5CZNx0H7fKvC2
uPBj7R5BGVlupd1178BrStYN6M8D7oJzStHxPMNP8CRpdg4G+CtTxCZVDmuIU6514J+xxpVPqVVg
oG388gKuGWItXlXriqjG/ktiLTNeaQyg5K6WX3WnokqRohIMXjnTb7zCMdBtzmNBbJ/ROyc9n/K3
smu5apDXxjg8BXLyqB0n/zskdxOZipZMcmO2WpnuHQ3HTWQtZvcAeCDVt20wNHvU4cRzysKq+Gy4
Ti/okAamyksKGh+6cx9snNzRjV3Pjoh5klmMGQtbogIX2aQmvABFemRFy3pond5i/GgKdU83ybwN
emL93CtJ+mqRwWC3KT4GdCkGYWXKHgoSEj23uq4zbX2rk98zp0yH9rGSWfbNNzMgg4WVD89jmpFU
qhprfuw718OXyBSbJE0plXaYM+UI4nba5Bs02vSpNRYPJ1o8mfU+nlIyyqdxbr7LLsGOLuI2v6uo
iRRhRJ12Jysn98hss+F5+J1b6ny8Q/k6DkPRbahE+QJMrKwnofIOVgJ17zfspGo+q7QYzU2QWe6d
kRfJE2WATQYtFPZ9igGOol3F1ovJDRVvYFpow1bXZH5TsqsrkAkK57tA48Mks+fPNnQPE2tnbxjP
iWdbj1mZ1/dt7/XE7nqdeSyqAFAViKfuWeN4V2dP9vNhgAWk4R+Ngwu1FVV42ckcp7voW31rSxgc
oS1c/QbKVIyiTBVggeAZNf2VKYnw3GC+7b41ozZ+1FZLOGSlYELfOo0UxFsb+gx7HAOn/LLEDtcx
kVDVW8J7YGTj9tZypoPW4nDCYo+iyRLFVz8R9rRj1N64YFc070lNg/BCk0ahJziwbsVWDkbxZLja
HEdK9OJ5CqyB5SHW0q8t7pFbH6xwvikdCYwJK5DFzq5P2c5o9Hu8eEztPQdl8+gpJlgbffT1kuRy
M/2O2BXvKSl1KCLBundXtJhsDmiD4nOV1JO/a0iswcvtMqTYdnOs+zuFAx35W2ex0/PzkW+KQbL/
ZJlaEKCGmkW3c4xBXK93bLBL0doe4ilHH5AYU34rG4+BDN6A+A5ZkWhD26rkrVQyeXFNVdPY2UGQ
HHjRYQpnmtn42KUWCAqHr02RNx+QVSdNq04jG2HSu9BHywvbkWdbJLmRSbpP/bzceSMJXCGBes4U
EdTb3VG+rsz1uHYxq6d4LUI7R9S2gfytXTU2IsiQm3n56sWJ/1SbvfpYhI9E3jNZZBGVUbx1+QDj
06jdOg75wHnvLtqhJGpFUjx0MCZ7MB9200ZLYAweg91mfgDx4+T7kdEpskZs622E6T9fbbjkF2zM
oCJl3qp9QThvGlSf+dZIn3SSOv7mD6s0tnQWImlbiwcqOZg2iHBZ0W5l/owIc1oo4NTo5ykLl0K/
TxbyXbe+sNqKCAa7P1LNmzVqsXm4h2g0jXAIUNmjLJbGAyrH5MabW4wRs1jHs4KBkR/qkGhu7G4M
dCY4ycjBaozLtzJJxqvMY7DIYhiWcwh3XEFvAstwR00AjIRz1XuR1WS9Gq4iJ5ilCWLcdAS7R9hj
YD/35Wzca3pFMJEJX2XNNWq8w2hUTC8biO8y0sm0JwBLc0tydQOA1KEON/Zd92w2YZ09Vj3ObuHe
EoDGQbP00u7YiZXomC1I87dawdsJW8QzfVQnZve5t1PzjhW6r+04ufSMIURmPHE81cWVM/QmZ1s7
LNsszdAmB6QlNptKdL0OXA1uxq4mkzaNsO72/EUz8F7Qr/Riy0xSuw5ApQjWSj5XjZDNSLy2cP3v
LJfYc6WyBsZiLT0TZkfr+q/8H3G5RSJkviZ2mt2iAMgslBqNyf2VLsaVmAqo536TQvqOfSd7CGA7
x1zyXetvbQqFNjIx95/ieHZxdXQBLWU6l9xvYImKLwscnms5mUQY2rW06dJsvkUgIpW6M0DQzFei
MIZ9XsKuI4jWlTai75mQAS82c7C6ubmuFpK4eDGseMoizXDkuezRfm9ijwltKPCXrrjtgHDaGpwV
51JnPdVFYCx7jIkL0xelLbi3x2ldq8xdam9t8hvIZWp4pRADO7PG3p4rrBdV44nQ5aZBkUyczKOb
LWiLQbwQ1zvlZNcwB8iGrdf0mX2eEPxPW4dGtkdBrfnzZnSpiwGCDOaXXpvgqgd+DN6oSJI3BXNP
XhUOgAnO9FIRjYbA7x7qXUuqlg9SYpODG+p3RpHbMLeJzLlLU61NCARBpnQULDWHc7v46600G03U
cCTkZ2O2GWXi0HD0EL/IDAOQTdL9yHTw3kUj/jZ6zKQ2BLXne6fvydFE+Vd2YdbUXK2l5xQUFzpE
ERa+fkopO67ZaBfA3r69s1BIuOclw2JxAzCc69EbiXP/PrKtrz4W5OD9wxJkJgku2WTo3jlhQ5Z+
pibOS1KV4mo8m0CRgit70er6vmtJw9hlvT4aFMB+3OE9MYz4q5Phy9+JTtn6A/WEZ54diybznpWp
hUrTYEF480PL80/EJT+PGGgjbJQvfC8ObQ5m81/1L3Fuam6TE3Mv+OOL3RYYz0k6+/rXr/KLouu3
lyH5ytMdOiybl/tFLRG0TdVRDxZRY6NCprQopwfDUzw6qSpzvESG2ZxdDBF5OFtUg3qLJCrGbfr4
97vc/0f9yysE+183uw8MTD9+7XbXf/J7t2u4nxwf+BUBa8zd1nb3z27XIMETER5mW4ZwJqo8GtE/
rMu2+8lfre2+zS/oJX/sdp1P4GtsuuZVB7aq0P6OlhL34s+TEPpYHrtoPHl9YOqA6NY//6HdXXgH
g9uDVpzJ8vhMXoD/hShMqkuJ+pILKlkTk+dkmH2QUUHeRKVhiTp0kDFDiCOi6GsHdQwpTYBLJp05
VrZW5ZnXuk0lFClod1+7pEo58r1Fuwb/xGZZL2Mgc33TkeqAz4LZK8j0FriWwtEvrAQCWb5uIk1r
bzdBZ+7JAc2eEl8Z9ZYiQKW7UciYh6bdxO9mkxOCM7RWCSpwsVFbDtROdbRU02RFmeu5OXsN8o2o
ly2UQ8UksI0VVlzc9ElHnEjnWJ0BhoRnCSepxVuvSFKKOAQk+Cl/Ka+sGl9HkVhIO0c5Bm9t4btY
Tx0SmgB7lStBsZiSiqcj25rW6CZQZ3FnvOfwLC55rMazLKfh7Bn1PG/IYOC46eZKEE4EVWPF5Ria
t22I2tFOFk1NsPf6QZBv2eCB2k4tbrY8SZBkOux2k4Pk+BsiSVrqi7nYErr81EH1Q1Y3sXcw+xen
sR2x7UDlvIjEsV89I3E+e8k0vhUykDexi9kuMiaXws5prZTkagQdVSg5RS2E4dmA6smsByxJoEtZ
+7Bug32oap/Mku5Up/nG0iBxVURsBJrOTlRjgvAiptvWLk9xg1NwJts7sA+22FbSDaWdHZFgZdvA
jubM3PGMesd6dacb5xoc4+AvzwswxINZLwonLA/KhO7TgY1nCo+6QXxBIPjksyzG9wV5lQEJqEW0
B/3FcNQe0+INwXpsLAMcEMbnsvvAknMrk8+lm33YEpBRor9kfcVeLcMn69/0SiEXpZfJ4qMxaHo4
2tY+TjtitAjvqSgmRnJBbHgvJsifEVmqFVR7KebQMGvSi67qqZDMBHDKueZOtADx/Djd43s6Lz5q
JRPLZI6zV+kYAjPvgc3VMY+DDL2oMh+RSVsPbrnUX3O9O1oTl6A/TlOUeqWG6s4ieGvwSmjVBq4m
3XsonKwZwoYNCznsTE8hbc7ai2sDGLBl/90s2ovr57eY0ptT9RtrDuf5Yzf74Qqy6WMgAsnQXnsD
kuQEfPEg4bedie6LfLu/dTuYf9YSAUZ+Dox3fb6ebT8sgsiwm3DUn1Fgb414fiYyfCtavlNv5avd
zqhEyMHbkNFACcmkyRWMoMmPCnQW8BjG1PLm2hhgFvVgeewXSZcluoiLhYGGmAhqvcZ/uvNZOurk
mXSsInhYRtCZd4Ui58p3T0B54F2qBH3qibkECVfaTubOGYVNhBs6LPXq4FhFv7V5L/Qdh1oB4dSe
0vKr2ccnyyNLan7B/LNsAvK86Dr07JTF5Y5bljQ0jGLJ19SlVEpS1J3E9CEyHV5TG2kSIxwvfRgD
A/9qVe8RAH3RtOCdq+40iJmbIyWaRZoi0oq7ES0Y5Dn56MlyIERlAncmrJA4pzsxebvYrdKNdEe8
09WLq9R5WNOOZjcIiynfCdWYRzas0VAtexQvLKoGGQ38ZK4OD4Lyrs/N0I3HD6cHwb2xe9O8y1rA
UybZimGdFLeZ7W9hv54nIQ/rNe2XY7yPnYLIWQilO6YmpNKV/XQ/8TKjHF49RhMUvcNlJqnVWopn
hqH7Gp9k6Jnaviv6o7P4D2KBT0ctZQbQkZcbPcuugnLZ1UBma5sreejKa+h7X0iOJKoRmBRjOQeP
mSyxM/GQD3bSc68IJ3V3S8xd3L3Qs79JMR28SuQP1Sj3aJOj1TnYeNkNNEYn089J4e+boXycau+a
bpFEl2KmUQob2T54+XBvauPR9tXW6G41iMCk092Pa80qi6tKvQ9DBWi669uH0lsug/adKfTTbLX3
5ngVjIizWqYLDbWSmDYiZsWr9tOIyzxrxumULGePpXOr8Vw28uyGJeoZrvIZtu3BxixZj2grJToA
bPkkXjgCyXp5XZoH+s3zmPoeTj1g3h00TBs1ZOTljLnwlG5rT18KXO8gzjYBW3D25bhfrWbmUYOA
NVxya4cx83s3OcfcLw7Z6MUn0qLad+FgAII9efAaZsIDM6AFs05YDANDMciBqYSaAFE2KbZ14dKm
j/spZ1EJk1yh+HPQ5XHOLuqGYde5i7+2pX5GWxP6Vb1Tg9gWKwQqJ8CPeLosNdn89l8kuYL67N7S
NGxMa9nZ4wQMq+R5/GUxj8FS3XgTsyECMLtbXZis/U82e3nXwoqNUCCoBQJiV7PTd2tRxAVrbKTp
jrubAvc4uQqhB4zsHdvDmU7ii5033xGYnvoZx6hlL6jebGS82Y4VIE/bqd15gkK+2vaJ+0ikj/ns
j8Yqbz3jKQ0J/LphbMXjF8TXU986r/7SMol2v0pPY9Kgvixtvxs7rcaoH2dXMDuQJNJMxz662Znu
o2SMDkL9hS5ojLpMv52XxI3m5TYAPkb/hwyKm6uGPJCGDSfYbE0HSyw8BbN3JDnvJrDBjU7ktm9e
TDUdJA9zw6D5VK7NQDc5J4HGYH0MDuReI2TENKdnL63m8SUV52SUxp1W8t/Pn3VdsXeeUGxfQ8Pm
8JcOUmK1c7BTcZauI3SHu9MBWUg+1Wy9dAxqTu2CXmZ0LpPXfnc44QqCGaNJmiyzMUnPIyhljtWC
fsa/MdpnW4gND6anZTJPSS3YPM/BnYpv/cR7nvLiKJGCiZg40emLb2S4MerphCt3mzt9qCXpXlrZ
FVqLx7xv8o05DSF4t11v0yL3gGo2czVuCS9/xrnzVQCmH/T50LbdNaxP0DXcPrU6FjOOg8VydlbQ
f0sI8gkdJ7vgDrgC1H3rWini6CpjQTIbj44L/qKNx/loKRvOfeecEwtVrMd5QA+9tAetClI4szes
cSLmkPveGPRbttmYFvtNZmyXnDBrdtEkAkTJKlbLkR2r6V24Lpj21W7yUObJjvjMUBZvVu7zKtVr
g3oUqvK978rQmt8slWE1R6K2DHdZh9YcHGFVvDrVsJkWgsymjHUIlSDiCoZCGYlvun9wHeNb7yYH
oOLHYjDQXVDViiTK6MTQ34S+CQuysxD0AENe47bYO+TadBv0zlYxIbXgXCrkvYtdf3Zrojmz16V5
TvOOaNI2I+RQYyLGJH107V1CQCUxwwARGIvRB1+Povf8cCDTk6/MvfJT5NK26JJDZspjburRPPCD
zqfMR1EtnYfR1ONn+IYM0vMDVQlDeWMTm0i5MVqmsJCT+Gtvd2QYVcOuSb4Nph2h1kHSCIaVVn89
XCeiypgJoJeut1UMX9N1uTwVZ52+PNEXoQFN7J3f3o2U4XckGbjRkNFmLGAV4R1SDEvrAk378yA/
UIoSDXAz6CfRYA+McR6WoBBze1c2X/xp2rrp2RveYafNAe6gjkA3DeIyhpbqI3aGYyFuuoaIJVWf
Or1MsFem+w6cazkz7WVtj2wr5klvYoOxH8qAYkslR1d1e6Mc+w8W8zxwFAtvSMk15ku+ZrwYSU1c
U0KvUfSVi+B2FV+VLxZAbkurbrN8hDJiqs8oTOURBVgIUS9qeQuQZnUEggbcQ09ZD4zwqJyiqpCH
0VOhmLQwlbw/YlDfoVo72pqfFlYTbPvR+9Yxrp01/dFhqB8sDRI1mSpO7pXs4CnmjozscI53XyBi
hJNpfUMIOd5VzOItNEArAXZO4ivb+7D9+U22V9ZMeV7oGzGccj+9zIZzyObeuasmnDrLiZ3Kh/Co
YGotmlrEsfhFwyqgm4A3HPbcQfAgD/hNoaHJrcQPsdY7JvqdVbbap+ZulPljNvFFOeKYTl/GcjqU
uXXJ03bvNQFafGc/tB+JXm2dDHNP/JUh2I3CGpHgBMtLO8z7MiRd55R45c5lepqn6NaGe/DTQtzz
XoMNZXIoUuezy0kDivbODERk9kZYm9UF/MHK3D7YSbFbBiA89Bfm/Nh27mVI9LPPw/IaWf6esU3U
j+2tkddhLnIMEFa+LVPLijpDu5vd9B3WAalwoxU5rVGYq2hQMYjGkxCgWVpi7cFi7td4zhnt69tE
6swhyb0DIIP4WLiJYmWm3QReT7nDoNHIX0rvHu4yuFs9hOgTeZomN7pTtu8WAHHp+bdVwqSxIDWw
vY1j3dsOQGb0TQkz8Iogy8hPqgv+JFRJfRIa7rzjL35fEoCXTMFxEcDKBItQ6Ndx8hk/ejSCK7LK
hr0oWfeAxlmdbiUz4/1AzALyUo9Ig358S32e52bVHhbKQ0GXnOjv7A15DFglyz4T/LzWU/NY1aPJ
nS7oP+bWQO5n0Nyk2XBVIhHZ0N2czZZ7UGXQ3p2+O4BJWKNokYLPeSy3rsYN7NOvhvZE6Ldoyx2m
GEbcwfzNK9Br103cXjFrVye8K1ZYotD4IBq93WaGdi4K+VV28Z4li8PXP+2D0Uq3rp/OID6TU27F
9oatFqNWlNoYLeV01ny59dqy2g/MO1d3Rj9ZJ2fRjzbQrKLzL73dPlfzfBAF3A0f8CSYbWITE/I8
g+5dJMPekyYiLLyP2zEfwhmezhgsFPfLEWfMcC+t3N2A/pmyNc3hgKchqlp3P/tnhfdu4xHvYFKf
2pXuHrPmrumwSwBsZwVDJO/RnfvvS3Zcv7+e1MOG/yS3gRSwds3nhXW/O31OQeaDkgW4+ppJHA+b
rI/V99i0Y/OA7G1NHQ/0Nt6B1/RRrsFh9FlhNrq70aZeo+zCKYKzc6yRKxSMcW/6WtBPlaYSfAYI
5iOcbUt8Xdm6jhJfGtNFzS43s2bpHXgKcq9CQd36EsfGlBwSZ4r1vVu7BoBTKZubQUyNFpGXaRB2
KzmMFDcvOXaG0WAHN2bvNgh8WgM77yHbs1My33LDS9xjB2+0pYWw4B/EeGNYYVi5cUfRRB88LwOt
ZxEs6UsuCFre+AnE2sJtgvb83xZR68j7tYRSaWqXbWUm/Cp++zUYB7ls//9c8w9JzqqK+4u55nv1
Xy7vbVb9jGVc/9Efk01yGOHJIg5jgmi5/jq//F3HY5ifCJUDhqHrTKRxaTNT/HOyaX0KUBWj1zGZ
iyPkYV79Dx0PAjOGkRhr/1D//A2X+G82wX9I1zxmpDDbQDO6tkPqnRf84i5WOd40d6SB9Dxupwqv
zz5YfQYOTlQIaysYLLW2iOuGGw33hSGzo53/hssqHsvc3PbV+EBtRp8/pfLc1s5nS7CytMTcbzW/
K7dpINl9DlZ7dLH6bMgAKKNOEn+eFqDfPS3+KM2R/JTBIonFRXY+6d53r6GUHAJx8IPq2WN5Fw0r
R8XtjYfB1Q8aApCNRPCxgZh98J2OUrQ/VvINYPa4MZTLxMGOH8Xwx7biP02k9iN29D/2H/X1u/jo
/vtP0rX/+Pm33e+/x6m7IkF/+g1wKGRjd4BB5/uPri/Vn9fB+jf/T//wD/HZvwkmNYK/HO7fvlfv
4ich22//4A8uqed9gn9I2htcENQ6TOP/vAM03/rEop61jKOjt8VAwG3zxy0QfGI05/BEZegPcBNN
2/+6Bfj/sONy3drQkB3d9e2/M9w3efkf1ZuOG+DwtdZfXJYMrsOP+uNon8xnoOrBZG+lStMdUlPj
wSSg6LAsroxMfzKvNTGo47DMJFzHlRncB43rXkD9E7OsweM0+456TOnIUNht7JVCSMDaXUF+7DNO
Ano1uiqHqx0dxe+yyX9tzv4VvcK7Z73h4YD0LJ4Iv+n0flhMGKXmcPwFLIo15GtkNmWnIBB460Uy
Q1WunNc673S4BTm0LCA66dWcL3KDbNdxNoyonD0FbrUb9GzHqNzeTjb6GqmosLqqGemb+rcure+Z
qcsXhIA6kUZV8AZPUo+MHLMLzK4czd40T/RQ6XBKsWJEjDNVBIuRkIgqra/1QWTA9Ghtc08bdkXv
m4B46vzUCgZdPzx+/8lC8X//PEyLC2klDSGBRLz/87fptDCd+7Kwtj4e2MeyWW0eiACSUxzgn5kz
q3iRrDEZsrTDl79+6TUf75driU+ABElWjQ5CPVgNv1xLqRGrJI4ztY3TvMp2RV4RfkfVcTRrHxQ7
4p3mtYbbSPZAMnnHtsmQV7lCEzexA6megOrsOalcYlOI2DhWHXgpBEKMGpg52accX+mL76bW0UQ+
z7DSuM5TH4JDYZTXTHwIBpQxaU6bgXL1oHp8Ujstm+tbXJGvlUHmvFcaB9Os7RMxTW2UjiTsBYLS
GrQs0XSrVbYzn1sW1W9zHTBPrOvyglpjwgjeegS0mfJWlYShgTsN7ofZbq7xmqIHiWWPZrMRtnXU
AuLkEdeYj0CzaqYbmoWajcq5cvrmNVXkdudMewlI71G/EPw1MFCeu5eUJKCnDNUCrWdhttuYCBMG
mnmSIwTUtQAUsM4HIZiYnLOu7LBXzvyeULn6FONypJQkeP1dK3rtXYdv/tiNlvPuTJIoCC0oVuBe
ZwrCro3mdSrx6i5ynO4KSrGdT4DZUVdadlOSQXBHUh5u3EaLN1pnetzPeW5EKYfxe0r/NFL2DToD
Md9ZnC0uwZpmSFbyuk246neFxPKfzvl0cQigiRyUfhCqmrTMwljTTArfWPFZuGP3KJQCBTYm8NyW
AQ5ZJwX1tWFpkAwzo7l0/cQejtrjzbfIhHHSVO1KMntY/LgmdiAM/IPrqXwLLwL6VVNW4hXooGMi
4aNOTj0nP5RLCiPFT3pmcrUklYiWxcxk8Y18kf52nn03nIuAEZcxptclcoGr2TazvUdoHs+6BSMd
63HsRoJLjc34Nm2MSxrjbtlodZFGaiDreGN1vnZllKnzQapLg9SRSEyga2TOJ1tfId/fZ85MdJtr
tnKvhlhaR8I1a7Gr8UpYpKvZRRs1VglNIfV9edCDKdjmeLJDYC8ZJpDYOvpCZnuwhf01Y9fsClam
fyjbbrnXoWK0bOPwV4KZKOerxSNZxnOx5SxOE5wLC2QA67IHpITGWTrYwFXT6p/BAlanzG2cbY06
bde1Os5YHVzCFX5eGcnKDT4jDMWU3PreW9a78rBU9iTJ4ygY4xSzeGZZxuRXq2CAaujQTFNTxCOI
wLwCUyGJAfG2xozea5lcjZvMyO5zc2qu7NoLPs/DEGxb0gHv0Y9aFRYLX15arMi7esBzNBDr1VjK
uFYVHuzFNO1L7M7bSXbjFbJp77quSUnBjm9EbqCyPZY5Rh8tOhoXnJmjXal5lNeOm7cP3Cavvdcy
RfCbMiJte9ir1vSOhPMEV7qfaQd8KWTNI2F9zAom8RPC3ZfJyNmFpObytSn5MocEKmADqfu+8Pvu
0uuNiqqyAOSFu/XiefFwafvF+2KC7vsaVBpfXSzyFzK8zP1v3ynSb3dbTuB042yqk02j5vpkNEHK
pgPxZNQJYtTYew7qEtsjp2oGYOjRKIbpfq58dTAooWF66fLkN8l8oxVIxK1uuoWpP93Xk5WdkA/W
O1aBiKlBS24109dQTwWQO3XHP0kQOVeFyN9Hdwp6sD05MYCasg7s1+7YyhnX7MaCLca8/DabEsGc
oWC53olUR9jJQuGGxCzrQlgP+kC032Ac8oJoiI1rFOx5UOde3MxhVuqW41Ol0crXy/KQjblx7eVc
v7xEezDIQ9uQBKBbUdu2loW3rOYrVhXHMqkeccvro6/exu4Yv5Ye/5YyvHk1+zY/dcx8v41TVdFU
jjV7uybbC38MtmiYDcrltoAXM/JBvNS6zXs0pqG6Rod1aHFpA0Lvjkgek5uBYcGugs7MtIvH92qv
vNPyqgfd1sv73veXN7jH2bM72/MdY2NWUIwY3MVjVlUjLbab3rjGOirCMh+qkCa8v0UYnxJmnhj9
fGkwJIPt6HL0x1XeeDdNnrfGYQHddk8qZXO1iMLcubPPP+Y09Z4Gb8DANumgd6OqT1YVfNUmd/h+
p2CHQ5a8VKMYnW3aG5VB0pSJCte3Gg2NweziZHQTj15iwnskKUNRc8thIdrJgJTZVBX4YXdANCeZ
ybEveConfQwx4bk39RjXH7mhTc9lyvah6kkD3g3GFD9brGXYKrLMYCky1C+577C2coEF1Nt0cuZd
hwwwJahIBSfl6d8wMnjbflA7VTgLEzBJtHwRO5cOBflzoFcl9FqPIUgJsi/klFmX7sHw5hVa8V7o
IntEVYqWv7IIvAum0VQ74qWhDaSttrxCQ61kZBfKp9l3FnFwEJ1dYr08joFV3lHH1d+XinREw8Hb
v+HzGp9chsy3jTYQepWMU1jZMJQ3Zo6nFmCU3DE27E+D677kRYNZyhsZQvj2+xiY6npwrOkJo3Oz
QJfS0uu4tq0PXc++IKbwbhLltN9gbzVMD8vBeZpGnilUkfN02xgTVQ3+ZO8JLF4ZebWjXzcN2xJk
7kx/ZuJ9yf9gGNwU5YkjtXztoa4AniEJWkFf+J/snUlv20y677/KxdmzUWRxXJyNZlmyYju242RD
OBPnuTh++vuju3E7knMs9FnfRqPxol8kLJE1PPX8JzYzeJlF8Fkk3aFz9YZWHM17rwkOKbxy2yIP
y+sqsiIHFitdSrnHNQu5Iv7JU7HVlUY5XhJWqllD/jCK1NgKvVfwBWz3G1LRLHpGi/J1RI8mNhzS
KHjbei4uzI4P1BSszjD0cIMxbgLynhGZ11XNam6I8J2su7TXyKxyEHyA2xoVp5zE5cWFmFxztDs5
FCLeCSbyMIrDcvFWBZH9hDIyLK190TXJtBgiwGd9iG5cxnhLudLcsZGm9Lud5wyfkYNfp97BlkgB
RNzdA+FFG47u+DCo6SBaYBFlV+5j7M0MD9HAf6nII007fYMyetf2KmMDxU5p0qyZFuR8gTe87kMw
rlajj8kF5jcZPdMOXfO0KAWR6i6WPpnW2hBMMzpIqFtpuvUvNpFdu7QZGHJf8kArCZ95Q8n3rAqx
vcyFs0mQ7p7gydzVBCXsE6ubKcVG80mZrr1v1QSZsQqHL7Y9Z0ulATsQPhrAd6k6FA5LpcigiKTY
EOi9KFZtM+SLADh76QxushdSbis8GZay6eEy4VZbDuPKDOJHFnOKbe10Ssoc7ECUWDeO8k7ZvWDl
6+a9Sw/OW1mDKPbDTOJUUZh/SvpyvDOmssk2dV2Gp1FnB8Vopr2v47DYTrA3ThNqRc422Cq8GSrY
kXojqylHe9tr1pEDcOyx0d1bQ5us3DSzjjGBRQ89WMfR1ckmhJt5SNOUUsZubfc4zP9C1CqGsCUi
8M4i0NehBrYaRg24KpZXO3b/FoZzNavPB2ttBEH7xN9z6FhdN51DTO1G+bp6DbJXPKsRv6qkR9sf
xDdtMlKRSeg0lQkaUBKkdzRay2bHKvmGAb3kyM9OAzKXk2YyN2NqDK018p3f+ISqztbRPgZq/PH+
h7S1fD1Y4XgKfTguFsXgXoD4P+HRBMUXC5uHDl0J8GICbNj61bYzBJecok00GGCQObIVprMD26c+
Hp3JyLZVbY5Pdl8qAoGL+AG7H66fVWYCgnUG/AFB/uatDHJoBSGCoBTDP2b91NOBpklVHeC4RvXC
gzzrgOOZLJ4WZj5Ydy6SjRd24TqQTZDAAPesVazJ6ZeNJqlfZTY209hl+3R0tUrZd6MfSqaOWxff
Ymd2WdAShGbxMBQb7H/wC6PL0N03eGBVy1hM/alSfo/y2xg29LWRrgfIGbDMr6fssU1j7Ujgp8Vx
P8004UIH4feCFyTiYtWaxBr6pIccBVKNhwa6+isajd/4xlnmBiKK5KMLONqRcN7ITHBwV8ZYpuTt
Wu6xID7hJsABZqMnefwQpUAKeqV7X8PMzr9knabolffRtpjPfD3MKV/SiJc6QaQmZNkhRKAzqARN
TsG91pTBJ2HnihJ7inYNmA96E6tcD6lWnYbMW+adRb62ggxnNwS6kqYSLbEBeRgVOGY2YjSte5rr
LzGz9dd9JJ1dFwbkGRAm9wOsDB5+4ODD4moO2Gyi4LepMW65f47anQVre8sdoTy+XfoVzPx1MmUw
OXS/EK8F2W8rTAT0G59WIuyjEFdAAWbDBcfdkGEBNSqio1KRn9j0FkWdHEIsrv3+VWDCtJnNUjdF
b99U3njS7UF/nkrtp5PHwXPXy+h7p/ACm9og+9EiHXloRFIg1lH5Q5+2wU1jFeFx1Dr2dpqzq7DE
vcEye1jxfe7pnz3i09F6AVqN2jykhnxucmuOWCzRnLRm0USLGdES7md17Fxj20tqOqVKbYfrCYbE
4DI3Ii7M7WCRuKpPEiMbDZQUKZFYBQQnwJAg9dcI8v7QsllBfq+5v2iNd4sJ2URGxFQrkgv4C1FH
DN2CisGBRlj4ivO1CtQjTG7AB7vQe6RfBNaukz7d1iSu3HoCs4xaWjdAOWo7yZryNpAtb1EW5r4f
2noRyNFeFJHsvpiozdDKaXNmQZMyf/PaWovazQ9a5nHe1QbJX4+TZYY3GiYaYjGEFIxYkcC5LDlP
YSTWVHe55CIQP+K14e99XQSrnJYEHYjxc9BE9s3YBVg1gJ6NS7NAbOJLvdvkNImXpKvRC8IUf+el
BfCsQAK65KUVWzoDmA1Su6/juE98gc+cX46LEr+rRdzozrFO1KkduC5y7JBWLrsfAdqhJRX0V89o
htOY2iXm3qZ9RyJqvqQzgpbBhuCAi9TRI09yBYrdw7iKvbXUiv001RzZpvaCt/me9PZfgD4pdMf5
Eod0cqUIuV0PE6JRqgVvW6sSfKwlQNyvpscu5w/LMJ6WCuo9UBUBoEJCxBfVsumSblVgtkkbZJxY
sV68Rr+hbcg42XjlnK+Kvheb9qjcVngiHpFKwdsxC2vpu368Sv3xcaxlvhJOQqC0Zju3uoSFAdfx
KHFuXWOXHi6sUMcZYAScyqLhNo8Br6YgffATHCGtCAbUUGJF0A9bwxZPfIRXFcTPvKjn0Up2vVlv
UXsc+jarbqEolzAn66CsCFDHeIbOnvQoUabRsxatM+ZL14R+gb9Vc6MbFEETWY4zAthDM7YwUQNM
He/gFw33ZlQRFE54sPZgkoyxqILYOLnc6DE1sq2l0PMvE5bSsPWSpieekeaJ12jDejQVQcSR32JG
45k/WE+g2/O2PzJZDjaQtFqUNIuWAXdLCGCK/qJ9B30FxofeyS+dLh/dyTCXfZaVJ4vm4yKr6i9R
BpXTwT3moXH16UDOb7ou+Zq7qIDBEXmSm5lHNHY5e62mOoZ8Bk4x34xmekqx1ifuiTh4Op40Wsb4
J82JZFl50ZMxAEx6VohTXap+tn68Ybdjyplcrs2mNe4sg0gErFcEJi2mey/Rc5yiUC/ggbXxDtJ7
dgo0fY9g1j11BEmihOxb8sfdNHr2x7Hg+E6skwqVcZuWAWzCqqavWwUbQPcXN4DmBbPZAqIxrFt7
qDMWV2/Dq4nNF0cfhp3eNlBc5r+c0mBTlmr47vVa+VDEg3uEquCs/UmfbnQ/L3aDLemWWYNTbuy2
anamYWQnpJX+rSI75buDVBv0Mio84rhCjW5aOoxtvQyqHCpOEwo7elI0eWzaOINv/LAmhwMqJR8x
mC/I8tQJkMwuCIJVKdrw1aEncqhYE/cO3+AAzys/5EKO2ALB1fjl2eMMloaxsfVHpXZ5PKJFc8r+
ZHEm/xziWPtc1jL57ZfZeBzSoPwKpTR5ULTi9cWcQ3dyKqJQxp6MCEXyLUmTjbFKaNbAUIHIlxeB
tZJ15bIUjfoFNdj4qOdRvR28pHtq4BTd83UVxh5tFO58n8IniJH6ODVhCa2cicRFjGaL+w5ZD/po
H5CMBNzPlblsLZxvljKE5Gbw6FuVD9HGh2i3j6shpe8Y4zDYmC6qazvGubJTJy+ZZVvdGN61vpZ9
zuqu3tWRRVXjJkEyrqvYCJJkwf1oeIj0fPA3ladHE5g1oRHBFNGoUIgp1+DNfKaWkiE+GFB3FoZL
2JJXc05NTg8lDVNe7xGLIdhcEnf4Kc3M53yUwRdtBgKL0Vu7SYVinOactnKrirDUEbYcNDbNg2Ht
yGeEXbTRnAGbzMh+oKOHIJMrsZ4MlCafE7qPFGrWprKr7SChv2ARje0eB5jr1tA8ZnKHzjRpvfSb
ymg+NMUAtd/RfsskQNMblnS4M1yVphb3FGPchU5BHyfK85U2Z9j7LmuuSmARudWepdv+qFuaNfWc
dFOEMAoEkEVJCssi8MmFrsLIukn46QtntKxjrWuQlR2PSMkhVauU/NF9SBd7ZXHI/hJkwWJgkhkb
c7KsX+MAY8iCFbFqKfTsLqQw6b3uACJcHjEFsff06zUIEQbx7NOcOW8CSsJFhHgZ8uduZGXJgldH
p48WbPO5JYdvQfuquy0DNgooZfpj0rbeWrQSk4DOIn5VzwE49cZNUc02Qlsg87aZTIN7D+pJqThf
uMcw758CuM9HiT5/RQ6SWoixCHfoWomf73r3EDX2jWG6pLVKLN9ITEbxDga3NRCuftZNPdt25tht
aFan2gKgJt7KjoRrs8e8xJCq/BqTpPGax1HyUuuqeaavBrm2x80qXsVGWByybmh++qAEB2j4cj9o
tImRmaXHCprMHWrYeJuPwd3o5vFK5mP4/DHgcukxboEckmPBT0CeIgReGedgT69JusR4JK+xvzax
A6o473TvKYfkB6fnU+7r5WeyerMnMBf4aoiqF0YmHOSBMrVe7bmcxibGhsLCVT8V6ZOOiegNmVeY
/OFeTn/N8q6MeWYCnMGN85jxpTbI35Akgl4aU5t0mPxeJvW6KmLzibBziKuDDLkElMkyNbt408w7
DpbPP0PJQmoADQ4xjhm3hDdAYjPECC8/ra8AiZe42TwszNZ0lAhcB3V9Rrb+wBEl6cIBERHk6NDy
boR1Dx5173PBhK4XojjwE7zi0QFdsc55Q1f/TUCw5k/o6ngnmnjM4Gliz+P647mOhWjFVVFFzJOe
3hA2DD/WHroY1afzWMbydYohpyd+t3TruOOKQKFuARjAg3Tzu3Qq0zUOO6+0HpLb2ZXp1EdmsXeq
EcNYpIVfs8koDm0lZpCq1gETBn1YAXb8rhF6LehoO1RqJduACIwffl2d/Bx5hl7q6zzsvS2G6uTY
B612hNOd/SCwDRFvmhg3tpclnAsT+RKtbT/OgfF70U3d1xpy8ar2Ic9pcSNXAM8p1Uz21QUiRVke
6/aPibWzYOkVB3MKxl8fLwr9Es+eLatAsqGPWDZKR+vijXpjUbRDX9E30bDTwIRziyWxd6ITn2zT
wqYbVNlO+Ni6GkTtLvkZwQpeytjCmfTjkbyb6TaANMIHIW0gnHe+4R3/pkRjWqzViJODDREbrEL2
dx8/5d3vtbHpt+n7kjCKCs8TF783B/YKwCT0ddvzP0wX70mlmH0UbjRQ7/ibFIIbYehcW8Kue0b8
kdyMenlFYnrhx80bh0SAHJE1NFvvyIutqAhLzt4BzUXfwX7Uaosotz79rTnus2nAhQN9jq6831lz
+OfS4ZHomDxhzjY8Annr+dLpytDnYHBIhAP0WBJV8UKdS3WLC+LHr/hyb3h7kD0fZpbFWr3M7cnL
LsityVZrcrtG7gIW/VYfu3bKFhjOkOqTBRJ04ybGjOCK+fyFcpdvyo8kgBZmg8XvlOJiX+Kkb4Ky
bNU68VWxzcqqXJNNRweuCZx1KurHksjLxUBoCvKa59yP0//Fj59fNKcL6+rdW260wGb3qWeKs/+C
3efrUNE5h/W5qHq17IkPzXP78eMXfrly+NGeB8dLx97dcWBBn3/ZSOt7mpN02Mq+sfYRqPjSTtzy
6eOnvJ8/LnkmEEjYJDwd5sv5U1qyE5vc8WpCUPH6IQEBhueomkWesEd8/Ki/fEaeZaPwFchnXRga
58+ic9UnVYNHaeKbbMfOU6Vbv7Qwj5eRQAo3xZyHHGy7ScfVXTVfrjz+/ep0DXZEEqjYh97viY2J
vSQzrF4rafysyWMVuK7SX/0mgxZUDiS6pO6MBnuFWfxn2Abf+tjDTWQy8FjF7BHAhia6m0S4tH/9
eGx/+QpnQ7uY4AqEsfMDhuZY3o2Re5imq+98mt3Hj/nLNskrAIWg8mB7Yr88/wK2lrn0SKYaXcbw
2YHE7xbyGY1BvaDpTehlvAlFeOvCGF4YSUCJNJDO9PEY3k9rhsAGDWMJMhjU6fMhRDFUCs4mJoHL
8QT8CD+6lNWVXzozfM63xfkpkLmEriP3FxcMIFHEadaLjqfEzlMwOo8qVc85HKcap/uPf9DfphUL
iBhji/OHUvT8B8Vm6iFAanHenRBWToHzEsGZhMIbmtvOUugtXDg5Hz/zbz9Pznw63ZK2CWR2/kyv
powa4qZeg8Q+Bh7WtHZYf1emc9OF8ufHz/rbssUEky6MY/Ek07lYthVGbgb25/U6RUuxyrSKYgji
Bj1byqKwjPttSaceqwr3BerlUlSlceVr/nXeSlfwa805gERerI+29zWB8U+9rm3z1uOIP0QVRTK5
O4CK7a+Rz3LUUSJCMC+2sAUfoq7Wrrzzvw7CfNv/51sGuOL5S8e6qaiMMK/X1lC8EMvxMOoGqhD1
WOrlM4S6O84ubK+t3yYZg3IoXq98h3nDv5zTJk0aLAFtQa7TxXfA0Rof6Sao113Tjeu4oxxNRLFN
8D9bKyvfNGZDcyPCMLqitzx4ytfoLFohrmjaWilpLvJRX2K+E+NOrCU76FtiVRc0Rz4e6PvJOedt
S9iAs9OGLi8mp3BzJ8R8XufgMp8iWiTo4Nyt445YnnZaf+VUeb91cpTgVy09TA3hb1y8laZHdqHi
VCfsuOl+Jkn0mau2/N1p10iFb/4g5++fRc7DBMawhgXx7/z7x7FPayMx0XhXxp7MyBcS2swl+pE7
UGtcyFEWLzACyjc4yt0MgQEC6Yl+h73MqhUJ3XuHhnAcklqbJ843ZbvdTvUmLJg8M3bKopgAfL6v
O76PmWbg9sYAI0qNOFlhw+yI4UdAvMrH3+pyTpFI7loGVpFMbE4Eff73f9y8MEYKrR778XXc2Irw
lzRbyqopsdHBp1yOL3GL0iaI0nDz8XMv5wjPNbj1MEXeeJqXp0Df5qFdhkgQWuiya8vK3PshKDAK
Jjt8FfX5tfPg8tT55/O4ZM5X3NnE4/x3htjLdaBL07rmVnAoYu62TeDbV2b+5VEwPwWLGhw2PWY/
tfL5U1Iz0gn0QO1s+MjWJoI+pwGjRbM8NpkAewMQ//g1/uXzAQ3MQZ46FyxWwfkDhxIxtaXTFjSI
sHwpq8SAIlO9GrX+QweERroWgZYUZn7lubNg4Wwv4pfOtThOLDz/ffKQReBYrFwsxFJYnYAykJYK
+ejDPFwkfSNvjG5WwsZP7vQ7tN3PuYg+2W5+9Km8iHJ+IQorRjbKDfjj93G5GTAsLijsjXPCKI4w
F8XFkAeqyVmDpNTQyvOHwNxjTeoRczyW+48f9ZceDksHJyHm8Lx8Lmm+ZMq2imz5gb03SHHYI1os
kOXKxOQK8mNOZrWDehQvuVdW2GaE3rrkxqnNCBg9YDC6tI++XxnTvNn9uUU5QueQ5CZosQXPl4bz
+QBTnv18iIlSIt8ztSeafZ6TYSrlDXm0Ntx4OuKNVhxs2IabLk5qBzy+Uj8/HsabYdPlMBCs0Eiy
BBvm5atpSQfraJd0a3I75E+r9L8mXfSpF0a79R31K+lb+xF2D0LWRveChzoux12aTquMBO57jfgX
omDBJbD23w31nM3qBAHxxFpRH/BVrKFbTsW9o9XhJ0KNLZKsJ33v5VO/JsA3/2pllbUr5CS+qXIC
NjALxM5h20L1ySusFnDfAINH2IoKDWZPdip6HEuqHBLqWKGV7nNjP5jx95yMnhuiTuVro/ThQWUF
g2xxbI0NAvYM47nqJf3cFDKQ2yfdzgBEP1WIYJGtpMUnHLSmbehhyxJWeryiGE1JHOj74ZYoYPOk
XHSe+KnWLpa4eDYmOCpY2xLZ63RlUbxfqxyM5uyNJJmsSIrOJ8VUxa6Z4Au6Rups/XTTyn8yQHp2
2SSekcwPV+ph4/0i5Hnu3MrDZIwUtovzP4vwFgzttKOXH/jPrQ5RLIsci0Ae4f+IOsOOVhAt0A6i
TnyA5Nh/SenhPoZpjVidHv/vjnTHFX087aAyqKQLLY1w3KiJjUBkOy/sRIzDgxihQHk4mS6Vw18k
rEZs36iUIG7R9uMZ/a4GhoVIO4eO7dxs4T1e7OzaWI2x1Xr9OsjlI8ywJ+bl98Ipv7UNaEwEXmtN
za5y4AmM2o+PH/5+kzdZuED3bw0B275Y1JhqkHTQ96ymGuMkB2+Fu9qL3E84CjJ37NDfux0kawUx
1/jn1Pn/WqfHsfz13//1o2hzNSungqjIzzy4Z5ThA8Ff95p+f63ZFn/927Z7/iP/VDtJidxPN2Fy
cgvgQJotzv4l9xP/MCn65hs4HCCXvs7/0zq54h+YFlOGsXfPLcxZVvIvuZ9j/oO5Rz9eWHTBsHs3
/hOt07zc/7050xSG0oLKT+cWQTuQEZ5vBxp61ylpKM9Hh+R1HdPFaeFoFIeLAk6Qe9SRCbsbOm5E
xhQRXL2j1mW68+WPF3b3z+f9H7rkd0WUq+a//+utMXk5DAzIgUEoIEwuNefDyKkMG6yhGQZpgAT5
DIPp7QsskvwFyVP+twgGabWICSZ8aSv7TatDhMo6toms2LVw3T7RZ3LMvR9wUV6aYdDc2AT+lQsx
cjXkD5p5cHdlzObFqwNlsiTbGvduh+94GXEdx9i15naBrogoUSyx83Fm9apTgXnsoQP9W0OUCh8a
WhxrjUiIfSZw8IgrE1y7gzhSI+92Fk5Imvw/F+r/KAG7uJzSMmdojE1IQU2CoHMe+p+FvODV6Zou
11avZwcH+ATiXBCvh1AC5ajpnvBfiZjIIFha0/VdNFk1/nRt9Z+1Sv81EAgYtC65K1OMnA8k6atq
1EGLcPX0gF3NzM9/jcgb7qxK6zc+zuNAtxO5jIQvXsvJncvdP+fU20sgFA4vaKBAhF/nz679aNJd
n03YtTn+FwPbookQPBabpKPxtXCRIsAyrNp2dWVmnOMtb7967osDOs23c66/50/GR8kXvVuSmxIE
Ejbt4FUYkBku8W0x9znVZ/Ve5G6/qPvWfOjbEXOEdsjuncT3rsbezg87fw3ccWjzcVaBqHE7OB+M
Pbk1TUthrI1SU1iWOVqMmbAuq2BRiMIxVtwji/imjg1ShCZ7SF9LfdLl0i6r4FrT4v0nsU0exZoh
ipc04Itl3ptEYPkJDFq3MkecVbqm2lCs+LdBm5CH0iMI/hpx/i2DvkxPEYlETx0BnY+dJTapnePs
ZXRj+bU2B+04xJFFi5pQvGpS/pUN6fyUnb/g276IqtTiKgUUef7SVBRbQSSgm2lj2GJjIhyYEfaA
PVQd3BpY0Z/M1jQ/E+4R7P7TyYOUm+uUzXsy6ebZF9O2qCawhaqB5z1BWsSFdAyXRevhcAdHR3yN
MvR4eptOv5NZKTMUbngYTJgk0K/VFStWY37W2dxhBC74rzSAZPnvxQ2qRWonhjGA+EpCE+691UBP
ayzY1o5KptNDTozBeGOwQ3+aRoJw99DxUVeSzUawIDKv6b6h+o8OhPfq3RfdD1ZFHljkymJBDsuk
QHG5kWLUj0RWYnFfGGhkt01e4DlvOmmK1Rssk/za7vhuRaBj4YxhdeIvK3XnYlOKU4CPCB3RxrTg
EHVtT8M/h5zRh3206qpCbmQix2KRG/GPoeu0nYty5toefV6HM8MYBC1U+qg6J9M7EIktOYjsYmg3
hl3Cqm9UVRA3LWL91lPOUz4Hj348sf7yMTlcyS9CFsxlmM7h+ZyWuGeW+ui1m8Ec+6/wEQscA1Pz
0eCa5K6qiMhpMtUHmBrwWLzSEjejNYU3lqGc+7zIfhLVmT53SKDBhIz4uSzIaHQ66wDVEF/AMGtQ
ouAZBCJvZYUJfxUba1tqzpUC+I13cD4p+R3wAqiq2Eje5S9joWliheV3G9XgprCqTQEJuWgbgi+D
6lDonbXzPczBIy0odyVwOkqywvkM1+1+NOsSrjh5zQR82g/QeejfRhZMxUS6n/xEdquSHfTKeWC8
2/ZmOgp73rz32fRBL5cRujptVHW/cWHq/ZZGGmO81reYcabj/Zz2uDNYMPvWMrIHR+tRyxW4wmAL
vWqCyo5AsEft6PrwzRHzqU80V9qVwkmUvq4/jV8gJODigm3rp3hQT06gJfuu9m+5RsUOCYocsULr
utOAxdndx3Pq/SSel5HOFsE5Sxf04ocZiki2OIe+67diPOIuAqFOdsUnKrkRXq8ZX5nD75/nAd+w
eum327RZLs6PmTFoxSgkkUMN+YtU2k+KjqhZVXX/XcAm+89inOZFSjE622FwDmC8YV48ry67jOCq
FmPsxjKfCKFNfmnT4BwsCyKZ21fWlQ33oo309kALEhC8BUEwjyEuXqiDPNwNRDBuSowzlq10AkDl
IvtM7F0llmPnnLSQc6d6a6f0sDkXbZtjbYceWr9rHRU8YvgGV0gN9pVz6fKiwKuYW0kAdQDvwC4X
JWWvCD1rIoQiXioT2Jee/hz4SH88VAmnQbmoDunA/VIKcq008mu42t8eD6hGJUc1y9q/2LwKhCIQ
8opxM4lkeBJaqX+jEbfVzAyChWqUXA2a+uk2VokQWHOu/Hj9vIvxz+/CbJjxYmGSsnUxEVxXocVz
CdRr0G3hedV61mNtltUyrZA7ruKpefQ6Ij5V4Oyj0DP3tXC6T3K03GQZuxILp7YEgLHjlAzANg+e
Pl6H794Obhk2eD1sLQpd/nO+tdtpG/WZqOTGphTY1WZsfCoCRA2pUVUvvSV/uPg+P4Ssqk2eNuLz
x09/f92wuMTSFHHpuHJVvax3o4bgAunhyRfjw6Q9aEVbPPXAZv0pblhVpDVhfbQMBhtPuiZBBoP9
6Kyu03GnXoBcqv+49GdAOItAYTBngsjlrTbwp1ZgT4XGZuhxIO2URjSaKMjOJFsPW2d1bLX8X3ll
/+Ot6y8fAZNJuEezEQ+TYZ5Df1y6iBDxB0/q5iYJGvw7EYrrv5VlTdsxs52t2fXZD8fL9R29Pv6/
QoNIcOU7zLPw7GSkwTr3BsC6TUpX72IaDGFvGyEyTqBQiZCAOC7k+lBvo3w/GqK6qQsRZ3s0cFUI
51mOx1Driv5OkrLVrHJC4efJ6yPD+3hcF6RMVg/jmpuO3Inmz3LZiI7s0VC60eLpS1Ay+iRi9yyk
czgFLRUMuXCNfwboMVHQU77KCzuTBGU2jbXEOs7ekwJLaI3qDHfceViEeps8Gbk9SAyokcRPofU5
QlUdEUnXTv4WDBATvzzUiC35+He83wWgis7A2EyOcYEULt5vXWQpNEAUSdiyxj6RzC7cJzem0UdS
dIhqCAmpaZPO0xDm6XvusCoKZKBLJ0HusIZJM6ptD3Xnk57zJ1E4OUAEchwx6/x4pO+nIvQ6MFCD
kwuvqcv7P21TNSdHOxuN5s8qSUdrr1rxpTJS79aIINW4lT5+t8piO9pGtPn44e8OaQocCjTCv8CE
uFvPg/tjHZh1GPpJFDkbvOa0hyQPujsbDxgsVrk84LpWXcl9fCufzqe9weUEkrRpzbyZS0oCDYbG
1kOJ6NvJSZfX5LBNufOutNgUgEyaWax90wJ7rQuShwJPrEFui72RshE5mqLlPznJygrC5iAzq9xm
Y1Rp6zylG5IFk/sSOqW56MeG+or0q+XHb+uN3Xsxeo56SHsGdQasvYuDNcRUUBO4Am1yZvhJ1p6H
4kBiF4+Q4zkbuPOmxEhnMEZHdSQ/2V/qwahW5VAS20y4dAenPgmuYnrzXD4flpx5ix4kRs47IgTP
v2JNy6QoJ3yMSfqCStdz7uElg0neU2SbfvFlQDRd7HtArHBpGh1CeAyF7aOapHOjLLxEF5qmBdGi
aeP61huNwN/0mTb2h77yOuzP66izjqXRh1eK7TeQ+nLgYMlstDZtD8e+GDgzwchR5mPz6A4ODuJe
hgty0treXe7Y/tdcVRgk+3qa0z6UrauvY13v6dzn6DQ4qmVL9k6nk23ZIPlaYCzm7Fp/KKi1xVxx
NyTB3aPbQd55ZSK83705rYBkPIfNxTXm7Io/1w3KWCccdX3aRJWAeBdIZL5WgkVvKoP7XB/UBlar
9s2sCVILjLB5dIs0xml+yE+xYmH/58OZr6YkqkoTRv3bpeaPZaxkx62Dmn9jO/2IMlbiBGmgVC9s
q7n1Gxu8rAmdG7fovZtCU8Mp1afsln/YO8YYXCN9zj/+4quy49rQkgVvyLo80ce0iI2sGahw4PSk
RNAkS5GV/QPGDP7chjAOMkjqjVIVXuh23T4RLAHTwmw6UiUBW4lRmO5wLoAo33TplbL9LzsQNyAX
4068wABn3g7AP96VgVuSU4tq2tR+p5m3Be3rhWf7UXmnYQZLUpyMQueLNmpqayGMExtXwxD7W4Qe
AjVUlmmY3w1Ood/SlqKXjGS4tFfEE4mRMOApzG4mI5eEaTrVbK5r+WGxSaeIMhM2mbz2qv8yDwEW
5mqS5ggbwEXvyy3Recc4L8Ni9UAvQ6PmGmq7myEOMECqrWa6lQZ1RN8Fjxrv5A45j72TOG5uSYGw
ruyPFwDiXDxwkAloqbMhHD/novK3+Xphy81gE5JXsY9Fnp9yxdcgZ0RMC1NJfWaTN5jtGubax1WC
jlIj7txsyDdh1YmdUn0Ff5+9gptJ4BEbGsoauRoeq8spynp8PWWrPTpWNwcQhPG3yqgI8YrV96gY
4q9p5tjPV9aWfDebucLCCOHcYnm9I0XVMXyBpLa9jcEC+xTqCVYxxEpukAglr51DbnOQQGtGUj8C
bPjeryjov/MhytXUjOGDEvjq/i+GNLMW2eHmzthljwIWpjKwDvWxE27rY2035TFivi5oK6NXIzlj
a4N3v3icSif2hXE1UMTBatft9cRP+TSJ3LwypndtEzrWLgQOPqRFh+xyB8LltBqE7uB/NFr2lxFP
0xVAUXFLTd/hm1BoT2bjZLuPX8Rf5hstX+YauNicInlp/kfsXtdmLneHsAowQ4gi6Fh56mzjJhu2
ephlB7SqxUtUx/GhbIT9G+nOK2mFqF7tnFBpJLb1rZZ6uOMa+ElZRmOfNA8pRTLpOGjnpBlsi6zT
11qspXuk7f5j0RnxIwfNsdEmSBgf/yA4HxezzeSzzgvZoZmBp+hl1x20n0xIuxNr3CkwxZfIlvHZ
h706+4aMw0rr4EItFIhEsGITJudBtoa3HzLVyIU5cuVcpGSLTIspk335nBO3F6wMtJfTemg6YZxG
IVH7CtFBoR70dFhjVOFup3ysEZrGhhngmWs/YhkyviD2toFe8uS5wJCDKBhkslVpzTK+SlflGv0f
1XssKyT/PssEVQ/1cUvtZvZ3Satj+zCGDpmodmgO36zcbaCKJ5FOVzPxCRxqmqBfd0Wnk+EI1WWJ
E702rUx90DxMhhH6E3JgpuneN0V/ciAd1MuRRLN7Xl0klxgTJb/qNsJyQUsG2B0p0lS8Z6hy/J3R
NX0NK0U1MCsdrU32VAjJPY2c+ndkGD3mCfy4VdaP0L2AB3p3WekpIS9FU53MsIvxpC6bQi6LQWuG
Zdt7s4u7Y1X6EnYDqSPEt2kYAKgK22CTUE+MMG1uS1qPO0aB5QQ+A23BYZ+NuHv7pILWu8aqun2T
TqreSDcmH8APYNDBLpGfvAb78xu9AGPDaiEN7VUYuBX2BlUm/G2PP4G+lUmTIhxt2Q7rZH5RfhKI
JatxjrwtbOdnVpE5cu12csGfAE6Z4VJhoMsGp4Qdd9HlKpEu5iFb+hqbKv0mFkm+0Zya9YKZ7K2c
SGdGXYr9nc4hjjea/L+UnVlzpEiaRX8RZuzLK8SuXcpULi+YVKnEWRwcHHDg18+Jnpcu1VilzUOb
tVVVphQRhPu33HtufaZ/dM5/+F5cC+v/Lin4AWTYXzctIRsOvu/8+/+6tG1/2EhP2MhVrtR4buq8
uLRE7+6buLwvCNE7e0X4Qg5gyTS1IMB9GYLTGiXW1fGb7AuAz8yBSv3x77/W5+7pf38rapw4DNlN
fHa3qJ7Tv4dWsh9WaT6aeoGAAKvtcZ6K5jvasu7w7z/vH7ULJxydGhfs1ZfFT/3Uf6h6Fm2IznQf
w9i7rdB/XgZbND/ieXazMuj5bhR+e78BGzprmEktZtz52mY5JaSQ2glYW1Riew3XQT5j/6peAgnH
JFNReGfLiTOir7cIUBOCWN/Wjv2n8w0u8T8+SZpNHGVUzVwV3Jl//yQTfwmUO5GQrRwoLPvOj4b4
3Dd92GARHCc/xTYuLjmZMUBIGm976Xn+iFu+4qYOJnDMHdg8MmBqQwbDzplparOwKbsfhFaYKHWI
UhkFYBpcuNp+w3FN3T23hKikfTy03a601fg6tP6NlQeFRNVmAnHptYYMUtadWJ6EvHLS8diCRtxU
1H4X4WY4+EYETUeGdzEJ0MouqxOB3aPeY8THQw7+rdvORdy042NCgucAbz8OLtf+Otm59uAEe7Bo
HaEN2yzfAWuV6lA1br3tUV6Kd1BQbXNadEWmVpgAqNg1/jBBoyudzb9UG2HZqRMP6+0GT6Pb1QWf
F0O74RcHRDN+YQgzvIsBLGWmgFbRTgnpyEu7tS3pnDNrvR2BscF9A3mNL4JdIspAqWXefHu9OqXx
4kuOtNAxxym8LphQurTFmbUYHIWQta2/b6AZaxhNSUMIEuJxAOgLgMZ0bsrYnBxVNu0lahJ/vasG
OQEVMZs6Gtvkd67L0b7aaru+1+5z3iUURCv0LUJe8sb/iwMofsTSPqlsrEq58xZCqNk3VoSO2dID
5Fv1L743ttYp7zZ6CcyONQwfBrUPxpKEs0JeI4F6wmpX7cgGcH9ARUwedVUQjgWqoUb3XW+g2HOi
f7+0ZPWYPVEXzaPVjQTxWiQN3S2tGcG4eLxG0DStPjULIljwpGgV96TRhwseG7t1r+AaElkDwWA4
nSp/a16iQRKNEuSRuCzxFajvIPZ6IWOil1eHuu6/YKWZ9CNW1XYG2MTFtMfobf2qK3rXc4FIrN+v
wARCWGht/9UqRjy8Sd/CCOqkO+gD03IIBWL2mZIRPTDckFy7dpg6UPPRz9cCgUSnk9JOyzAx/SMp
Do2TeeXafk0qpku3S8ybsIuIxCB32K6mo6TRH4EOkjJ1hPBn5ltSvR3+ZV1PA1M9sokPEIfj6tBh
0X1uuWZnLODlugvkXLeP2iEgmhy+CUexvThuS0ISj65rpqi4a9E9EyiEgPoZmVHpk8AQ58utq7HZ
vFibCuGI8900ZwLoMVu6m1mt49IGMdFt8RSxHiPSq7rd1ignA2uOJa/aU0tz3NyarHYnnGd8sb6S
HzWZTWVqG1v4F6lmjLBMRyGQJvjgiS8uLTIWwKVC6XKZdPp7K1b1lBkGstsDjx4sBWn8lYQ5FIyH
wurX6BDGA0Iq7cTqRIR3z6FO10KTRyCicX0dZtLJSbEro+GWD5L0B96x5QxJi8yGPC6Tl6FljfzI
gTKvuxb1abGbt+sqBhLO/KUx7sDtFWu9AxYW1RnIraW+Uw7xseTWUcoSGDHgjdlWkrWztfCNfxVO
qobs+MYJstJfkxepJ9+5tHINXkZdml/BMMF46LsZMNSVqacPrmmkOMncZ8tGKrqn037Yhh++q5oA
OmlDHvislYNA0wHek3KdWgNFZXIlh7kVhjJjhvIVtW/8YZC1vUJ4bSGLWKSzp3aALADuRyt9KBUm
DhBOtoCS62nWbeZDXZlSL5LVO7AoMxKI0+nXkHXvcES8Ycg4WKxt281EbsYYmiMp9k5TjPWj4IkZ
s8lv1fgUCV7oAbELFePiEkS8r6KFlCboYH9VTmzJ/Zgg10XqQETnkz2q8QLuh4qvQVBs9j6fTHgn
/Er8tGSNisedQNBlXSCoVlisYwftg7A5DbhQ4d02E191Jtkm2RXzaI9Z0MTjk91P49dND/mYwQEa
q7ukr/BXjMwL3K/AS/3fvLtBeyNpsNy9pkh6tVbfIkyJ5JhbY7T+8LxBM27e5rjZexFgk7NlbaSV
bKUYwuciSKx8FwSBcY/Lwlf/uFARz/uqWYqv06Akpgq2dsBHi3w5WyBHpnM99d2LZg7gpF44yvVu
AT018VASonZoLAcAW0Fqdb3ro5EiLbY1sYH9yj0TMEsj22UW4ZAyQxqjVA4xYC4v6IJdXVs9uUmj
TcpYXkyxvfPbmAdY6MK/eIOLLcaiOs2CBM4rVPBNjcfVlb5JQ2W7X1BA6/Ilt0qu8gnw03Ahv2UD
+UJtSsU2Tl8UyfQ3rJ+Lp7XmO7pfw8p5rGGjfZ9hny3H2rYJulw7jbnR04IYekku28NYb4ZcK/T4
VVprnyNW+Bu8Dl7LUrHPI0VuN9aDoParugFJVG+jzKicMb+IMJKGO7p0v6Egz0n+IGHZu+E5ACjc
Bc34bOYo3zKsGSZO8bnDvW6WhQgnZ/FU/MTuAMjc4qjkQ1Qx70vs9owocagoTd4byddZJRz+FsKP
1HmZg+Vmm2cz7eLr6ZUOW8EtOFIREJ0GAwrgqCwZviUTs2+QNr21q02/FoeqjnOC6vhH0L5miEZp
MlTOZXBbTJatEc3rClu5ujHMvdczMOOGGCxXGrkzbKYv5QgtPYsbvw3OOZzXp9aayJ9LppaUm4i3
9b5GXAi8XnqkxJeUWDcrjBju3iqaxG5r8Htlgwydmy60NlafhV6WW6VidrNbQ7CcIoaeAdnCgPmC
3YiLEDeUoiooGXh5egufkR2NcxZig0q+yEYY+15eJfI3UzGF72jXEsXK24WfDrgVksjSF4MklrAf
38R4xc4EGM3UhS5/I7VRRmo/z9BusrjbdLDzN6PHzPO2Zk3npV+fidTaxn2zWcuvaYnst8hpngq+
Lfxe/eSQzGVtDJgmr5mPJELXU2p3tveUr5tLuhtTbiR9bKCcOwsnUUkIZm3dua3FvDyC1mbxMxJb
nuoZwgvam474ojIGZCf7ec3TfI3jyxhNlnWq2ob3xnZk8RUaGxcJk7jpZHwtijtdoG3nSZGLzBzV
JRh5sCBEZ2Yyy7kjtn583pYWBm609f5H1IrFOVDzWfbTZg2w0/i+h/lBemJ88hMWUVfwEU8qJQXV
UbsJymGtgZ/RqW9Fl4F+Ty7cq/64Q6Yq292CEnY+tXYbzQdOjVDjnZrDNcO1XroQHBnJnXKzxnC6
Js9/6nvP4AQytYWXzfRT1nOQE/pqDOP1Rvlqlwcq9s8RQJaC32KwWAjGo3Wahngb3xh82nddqC0r
XVla4qSLN909FjKc8qOtQsFaE+qZnerAkTPRBSV+Deqf5FB21rIdIWWNDCC0FsEReE8o9xZr0erM
Cwzz545o0DMCtHy7681qxAM5jMGArM+x7GO9us5vhk6euSyqsXHo2GTyzI0v3X00LiwoJaTMV7+0
x+jUQsqQfEdL762m65gyDc0T5dvSbMO9sVYqy075RX/ydT1gQYJH3O34soPY6pKCQIaJmDzpAfYN
RfNWODL62iRxCwQSYKidun7Tu48JQeU5nwtuT/Ihl+gHIfRF/KhUWw0HBYUFv7aqxHwqe9DH36Gr
2MUpMK14gPfv9jec4MxhiLxb7k0sk/riAZZB3caKkDSypTfVoSYOKwBbuU3mtvL5ot6SQamphZVf
NudSFmW+d9k0PIq+p8IQCrYDuVCwgI4+0fTmViSTL276UpgKOTT6pmOnp5ACQ5fWru9WztTS8+Qz
jzyKlhJJ7JUO1+Dmicre7w5OtzY3jkujuZuDNYz2PlCvW4wpNBHcwY5zV2Dgzpm+ePHbKLoOvNlq
d79gbRXYKGOpznnrkCtDAk3on2y7DoiZ6l2StX0EY3salpyo6lZIwmp7u9jSrgHHCgPS8JssUViT
1S2r7d0uawBlphTFBb1pMmaLqngLrZ4rG8dMPGY2CqeeIEaI5kRsdfHeOCu475qMj4/Cn1l8wU4y
3n1lhd4pdzf57i3mCgs0KkYoNXZE/rWW7D+Wgfrt3JXNhEtZtBGNfr/MQCcJv1Z7y8oLSUw0CXxp
669Td4ixeKW+7okWmQGRW8+yHbfpUm9XXWwg/eHL9dtgsl4G0wiSqlCv7Cv7F4cnugThqgBhqGox
HmdzvNgkhdGKpeDeKw0wjNyPrNLeeBw7gib20N38L8Zxit+GvIH6pp/6WrNu9LzL2EQEBtq+UuXF
qhJjcFE1AUCgGAVIyMnl7pqI1gpApjU9FqaN48Mo7fbNqXRdHlXp29UNZ+/4ZGglCASpZPCrbw3k
1J29efZLMvvyphyL9sScu82oT2Djmc6zozdwmPY9gKQ4SGUzLICrKxN/AXfPn403xb5C27QKeyb6
uvsdLqtu91o7+XAsLVB5+yn2wTMWk5rPbJTyW6nCIcwq1xl8grc9Vx8cp6efHXC5xnugxxFZFMkW
VYcSF5+9y+NWvE2R6smhdIYh2S0uf8arXV60jGKBzCR2/V/lZJWvky/nkA2yWl6Y24lnLEv2XzwV
YBsxYpNMSSSA2kiRKUdxX6i+LXdDMDe/tCPg7K1R48E9sqgPIgKMAdZGRi9PObWFvSOwY0QkLUnI
yAKnd9wjlgdiEmsKuOhWbK0b30ZQmmQKfIDs1BIrXbIjxWNpiVwwxVWdQpn64AHHVRnXAWDliuVj
sFsY2z37aLqW3TaTrgYKqccfTjiwm8tHqqD6tvVja7oFWRmeEuo4985bJ0h6YyKT8tEy7ujuutma
lxRyvXnuCVBYU88v9HqEotVFX9nyYJtPUCNizCisZNx7xdJ7D6peg+NSTcpDr0jo94lvTPLDQwe6
xymacAlQtIDNceuACbprwfHvczEUX0XRUw640P4oMWV0Eck6rDu77wo/A4Vr50TYuE538QHuRHjc
t4TjiUXeKY6WDf/1wBQIesvs38P56og1LFEmZV3lbebg60Tc2Kuw38wYxVY2UelcUB7ZBi54B2eZ
oUN5ex1Lwdc3JdTNPnab8DlZmfDDOTSoVUBKEfsRKT1CmM5n6NISGlTqbAXZrL5wDJBAMln3fjc5
zUG0zXXsi4wyjDC/zCbK+A9jO/WRcpJXM4CkJu+R2TORQtXa12dFXkdzE6jEZk6etBMT5zLPnwad
W/GBlMjgPJhoGHdVns8/xcaA4dCz8V93E6uA/kF00Fa/JP1EyojXRGBNmFVHDNsRYHNNxubHkLTc
VhRZlA0tS1+ArlNBY1M085hOKsrbxxj/ZXgeqjZ3z9HqE3horS13Su9o0Z+W7XpmWk3ftZQfNMzn
uJ4CMO9kINivC73suh8Npc9+dhSgeSDxpKrAhc/fqirmHFwwK1bsHFDew/vLqxcumTA8sXt2pxOP
lT1hX2FsdmMFpWc/8C5H78Jqw5wI8BxI9NCrpXpwlmu6t9w25y/pMJXPGpvMvKdc5aXYt0G7tKeq
KYNjVHdedd4Wc20S9dhcKr+tndS58l7x9jrL99IQi50t3aKvjPcC6UAieFoz5YgkMy3Tg90Uo3/Z
lZE/fAPOW67XLWMwpIvuORu6gEz344SyVhwGRHLcTVDEx3vwYajeEdaQ4+t2Vkk+8WzIAI4FWMNo
oB1+aBu7fl26unrz5pqsILevBGm5FQSBjAymsD/PugSJJrQR39lNjdnohTM/nhS3L1vbFCwW6LqX
C53OxAavm/J9u3QeYLJRi0uZqNnalZPwnKztCeVMowISAemWVXWHVSe/qaIhUhCtBxr3vJ+Vfwm4
OH5AkCXuVwnjvydM/Iq9rPJW3fkeU5GDq0pwv8KmxU8J9d6Y1jGeXAimWvztSdUJsvQIopSbaSby
342MquGGB5PocMcK5+iHpwf53VkFG8mW76hPjG+1gcQd18mcnaLr7sCPyvh1GN0KpQcAlEvT1ops
U0pZOO2zZhYYhsU88Qkw4jnqWeF9WXTXfMxRGOGN8uPqN4191x6Vqgl3DBaY1/uWkMX3uV1sWGGB
E9+DcWTuy6/mxkenHPh9ykJAwnObwHpCAgg7l9FRuWdDnVO1LY2x75zNjtcdHwqFuBdZ3lPLsMeh
PC6SD8Rwk7svjKzsU6UqloPzHDWPQgVgYxYmxg2doZkoeLcpoX9qZzKyNpd5VyQEF9qa5FBynbWH
bs4rWrOpg93EB8NWPWX1rUk3hhb9gdJmO8fN5LwzHETHQq4RHjR7c3YWDdcKF0C339etBmRnB2uZ
P25CueAesZTuQgSNardMGsLtlMtxocPH3EGxZWl9Ebb2y50K9W9m3SZ6SrwSV3YQG2t49ridQtKI
rBHYzhaR2OeY3CPvT7OIv9jTNReCWjdeMtDiUtx5rQFzYZqhsHYWdCAusM435wAwvSBAIlYIzMeN
8m2hW3/RmLaDSzz2i7zAj7DvRq8rX4yn6Mh0vFb0Ox3MphGg4HFwh7jeRWVMibkGmI1vXTUvOREC
NW0kbY14LFRECK7SsIpT5hjRnR8nZX9hPx3qg4CHaO6J0owGQrPWgDjVaSWAYnGgjr5NVk3m7xqb
4dgJpOKNsq2fMgRKiOLSFEdKxHZkJKLUHeLUNTnn6FIrSgZrDQ7JXBFlrptm6Pnqj7N/HVoQQ810
bwM0hd46erDbGhvOuHWr4E8ta/iNIaYimNbrJLMWYiT6E6+4gsuKhFHvSWr6T8aLFVgvhM3Y22V0
nYmI2aYOk3MEl20GPW4Dc4zJHrDIz5qH+hAYY9Y050TbbuaWGtVTwUypjVW1p5SQk3u01s4FrGol
snEfVC/sM4XlyDh1c4cHQ9nknIx0IxTsTkIRTrZMrH/2GunMPfnVprksQae++5CY3pEDuyIT7SiI
xGt650vuEfNCiFUAN2iwNT3DUFfrDS7PsT3qwguygTgQH2SpQr219t2VGgssdr0lOLf7ttkhd5Mp
vMrdwXSPWS+HG6+QY82vdz6Dsx/J1sffona5auRzRlAYyxMefsvR676mHH7vwKe/291U/MznSq+n
2DI5IhwyK34x45vOkFCd6DDYOdnBXdJvdSpIM3nBL1Q4KRVfWGaGT4aZr3BjxBNXFgyjUFtnfh8M
Z7dyom99bW+/6nIYh7NWQWcQe0i7OvB9VuGxKBmR75x59JZTX9cmuumS6/iTybARd87izkTO8Kri
YzsP9gdTVj//HvVVF/5kebvmt7SPvkyTypmcQ93WhOwoREkenV60zB+huyYzgQNF4sG89FGuVjyJ
3uPWU5RktVcyCKea0/6hCqPmTtczC0D2w/Vblwj0RgGQWQz7fnRsSkN2u9i8wUuv3pAjbwY/pndy
enw3GJglDCrBoVDlqx5SwnxFcy/AvnWHjaX0z3nBWvGIVagUmRXNdXRDLUm0D3fOfvDb0jr0DNoM
yaF9noenQMzyl3L1lWDkk7H2a+3GCYWPISY53YZituGj2zT2K8HemPA7q07uyESYnvK2DhVLMgQf
WcIe5Jvf9+V6mxtcdaeFWmvHFXXNXGDU5r9LHthXnTuT2tseROak8knvKqeR/b5XFi485sYnvqau
Brv5vQRbReQE+kx1IEMl3G6qMhFiyxiQ+zlqpcFAE2dbtjPo3n/RTlfrDlKU9ZvbmIZKWZNudiVy
Rful3Xh67jdcfhVf4kSdytKPwtt28NAsLT0Te4DidZdkflNb7k60a/+s25YvrGxLBqmlUHG878YK
1lBV5gQ+TmKBs014GY9wHntXAGnJG0DmwmywxSKXjva27L2LJYuEv4B4CCvlwB52wVoRuFJJG+Gp
jWwy2lUd++8sx9BafTfDBoabTAcv/8oCrntALgLaTEzDWN9Ms/LsTCLoLo8NgWIP+MbCHPx86FqZ
GYth2vMPdFphG/4rxsuUpGJb/FPt9NY3Q1ohQTRyI9WEMzrP6buIKUoZLtsY9JB0PBeCpXPKMIBM
i4YsCLJfpBdmk/aK+3KUQ3WYVz2aI+8S182aO23CZYDZji9YzHjOCwulz/m8zBNw3ZVJpw5rhC5m
Kie0v/4ahjuGh1bFnghN/K5jEUxgWzgwnCMMCibIEJQlrcYguyfsjo48eNY2R2+LE+ovPUcfaOR6
KvdYCCFkO+Xo3Qk36HRGFtD2uoo+dghZ80XNToGMW6Swnm3tPRUJfY4nYnd2o6pj5xSUW/cXcwbe
KyXG69cJniiQErdU5ihlEx+1YDVHhAAZQccRITP9VFcWUVoQ6PKqZdT9lesAxvXM1pKExjzKTwaB
8ZC1dHmQn+NogMJsYv9m7tXGKtZiYJYWWLMp5CItiCYULSmTVKsY7fQchB+0QhDfxnjtAjqOxsQX
HFhoSPKuYuEWzUPHULoq0MIszlTtWSvF17mo6zw0ikc+Q77JQUlEASoDpszDnY142wYO5hSCElWt
B9HksyAYKRRPUjok30VdU4uz6Rpxa0flLG6DMhk+YG9JIurnxmouVG4Ncwv8+Ieak3g6tFLE1UnO
DHAYrbFH3QmCZNoHEdkIlTpeZ3gkuSf0D3HDEpAlQjncsj9kUNiuufu7Kmpw8GnULMFLM3g5nPZw
RL/g+XI7OeXEOp3MRwbYhH4Ant+FNK1eWq4xkxgHnA49FdiCfU9cI7fhEuQXvSi72Os+tH+W7awC
9ORmmf+kXfuH0ivAtuxf7R8xakfwEX8XQhS1Tc/mQA7vcoZKZFCa3TgHpI9Y5YyBsCt+FXa+sKp2
In1g8uEclg7CPHWYd1nDOE+F2dzLRM7tqe6GhkiYUXxVfGcp4Ivih2M3wd7XHemQMm/0139XonxW
nHPZ4LLjFw/gbrr2Z/hoI9cmnFmXHDr8n0SjueVZRFHCXmf2zo1u2KK00cLglO3dHzQk0WdBJmbc
q9Qy8B3Ww/z/TwoStlQbWJxuO8wBiVUTKYlpPvqOm7bwHJtDyI21IA9n/V0ddR6bfDeE4RoeiUrz
vAPuBhgOpStDfRrUFXNvZMxsny4bjRw5hz7HDkV2ecNFVzxpI82XKnLNRqpnFRMfURBqQhGvUDAv
Tj7lLDRCsr0k8USMQhs1DweQoNA3XbY/bFjY0gRERS6kWRTNKr6VgX81afdbCXF9Rh++9iPRqbiz
vazdxl8wTU3GRLf9hgp2gpGNAsGOq6VA1zIHiE/0GIVtiraU9B1h81bzIYXlEyXK1r8J0lnjnT2y
hkuxMVRv2wJCe00ptq32O1NnrOHaD6wIvH1X/5Jbi0DdWT37kfgVdC/sb6v5WRTDvB0dH90VJ3Te
/QwWIu4z3RnrJ9IV5OVEhPoTs2zfdExZG4uJtlfnzkGSn/ejCoFa/Ely/w/h0PVjB4XkXgkRV1/j
378vPsNexu8R/s7GIoEMMmFa40c6u7z9e29snJ2Jtvl9SOofc9iXH34uo0NbbHdAZdk3S39+AC4+
/eFp/Icl5Po0BqA1garBFkGE//dfSzAzcZkdLgdUKOqey8x+TUQ1Hn3oLC/w0PWx52lImTAM8MOn
3HsNICdlHqpdIkfFXKeukd4f9HKf1bj8Unw1eI9cSGWQxa5fof+Sy42u6icbl/4B2GFxGZJuunYK
fXUWHIqpoek8B0hu/mRDuH7z/qbSg8CAiwN5GnZYIGKftIIhUaBa+WyzNMjnrBw0lWftD/eI6dGT
YHhmhUb3/GIRVHPp/fkbf0370MTtdirCyD4MlpM8BrWt99tQUyv9+5n1f/128D04a0Oc9fbnB8hB
DV2zBnUOnLAPpm61Tsta9nfKbab5D0r4f9gsqfb8EJ0bJgOeDCQff/8EBFtm4U0Fh7Y1+u+T7sFF
Js2q9yNZ3b/clVqtJ7pmX/pqvWs7gpfiRkWsp/Nt//992VDVuWSY9/tQvT6bg6D9QfO0xXLISzM+
17TujJvKJCFVc6t+/fvP+ue1ELsoIR0bnSbu489HM8PJCXmF2A5epGjMI/ShaTt7LAW7gBZLs+79
PhEilE4UA3/42f8QYyLRT67vOMpIrPufEY56iXPWTjzzExmRz0ayAYjdmRiSmLjpPfmalvjDA+W6
n593zPSMtF08V9geACv+/UNWNC4Er7n5Hoce2pUYwpHgULoy871riLtXTvN5KkKy5Vs0u102Ej17
ZIBFi09LZJ/b2KciMVvrTO+2Vdc6c6yNAWVNIcDzwhLA2+dUibu8aWj2Sn8c9CXY5h6KApHDwR9e
kPP5PQwSICYRuPQrg4aH5pMdcKwXniJCIilHouCdfgdCXott8QvHf3vTF4H50cc9Mku5cqbJSLRI
xhKmGcPVIcv1S8qUR3af7gv7bpos7+cSFdXtvz9k/9cveS08MCzyP8Tef3/XueoXKdlzH6eui5zD
2pTT+tXurKjMbDK89AX32zS+/fsP/ccXmreGRxQ2IkJuN8bY/vefin7JHnyQP0fVTf2ZyY+iMvOD
Z2o0AqrZmN95YT6fhpXtCVl014bRRF5xYhv9J7/ff9zJ/33OhleSWMz5cvWN4v/5VAEVllt2Nvun
I4lt6Os65IE3ndbuXUC2ZnSrQleWNxs9X024VpE7Ryx4FXn19E6YiSO2GGmCLZ5QnNJO5lsUrywx
EJENzs2sQENma6P5J/agOcatGjgiC5ZmO4RerPuzcTnO0q4Qtji5WhHJdkUFp+GmGRurxS2HO4nK
IbrUPufcpXJqN78lgIC5jjbMd9LNNwASSiZzLnsGjxBGGtCto6Clx7pFfa+/B7Bk1h/FVtnVQze0
DHQXvW43aiZ87MbzB9+7d0eUTGVQ2eFtwaPWZP4kMOR11kRjjB43/Bph8s53JpGBeUTbJsgECyes
EQNO2OMfHo/PR0HIdXvFW5MJg+8JgunfH4+1GVvmjYt9xHlg50AGEkVi5rjgMyvsCKSV12P+y/rA
jmecT8KzUAQ2scmSvJyaG3uJDaKf3h7mP5QCn289zmHXi+AwXVkQ6Oc/1Sf4PG3oa8V63JqRxPex
UDhTa76txdWq+gc/Ghcpr/O/H03oG5hRIIzQ2lB/RJ/uvW6tLKnDsTgiXYv6qwLM6R7IIa1/S89S
697DFYGWq0Ie9jQl2rwmU1zGl4kBYfGwzjhSjvVUBPZPQkHot0lAjbwn5m/iPpHo6rIiKWb/pkaU
5PzorLZZvhAPRRZcT5m87JUiCH4fxOw4doGxKff1CgzpLu+Yt+Nk+c8b3kEBu9/svJjJgszLah8t
pmiOeW0st+CPBbXzOpXFsp609pvta+Sg/yav2vfY60E0cU5JnbRH38LTtrvuR78nTh5/jF3OFKVw
Ikh2BVM5Crt2XK09oDb505WFc7SdMA8vjUPUX4ZLK7ezvsa4hNMepAm1v6cf0HAPAftzaqsjGzEp
dlqsE+HTdAV6P3nWnH/VbO2PIXP3JgtW2f21ePbcHhAhDZCnheq/JIOLI6Xvrem36mSUqi0xzV/c
HUx8JHFb8jtrGrfPRlE6X9alrPKMcsgbvqk6KM6w0hd59qdgfvY6FVKY5HmXn70oX355nKwc8R0e
+cyrp+lL7LWJORu2h96ONbX+fr2ykrRHYiqyoDLOQL60iJs0jBvvt9O4NqPYclw/WmSULx6k4wjy
d4we3RJ92PbplOd1hbXbFEVaalLsSSWrptuVgWSdtdosYRrFmEv36G2aHgVWPh38SBKtJIeFuSLL
H7oYtD8TmNK4JLC1qmVtsPt0PWnv8A48LlPecQwscVUcQxpWkh2dqSXihzlwGsnZZZ4VqvwnF+RG
1n3SCKs6EnFGxG+F9uZULNXqvuKexXLsbuN88Z2hPEeztcV7hH0xRmrWdZxnU6XiUwPuSO4CYjU/
lmpm7yidgj6yB+cA5Z2ANwAISE0NgNzAFQdg2mRbW/S/3Ym5RNTeiEkVNwZ4Yn9hxh7hyCojsaSd
J8r3sSKlHa+xAQLnOCXRZfXgdGwv5i3aMs5sPgbRBj5a4nlt3R3ry+LRLVG/M9cJmnpneabSe0sG
q8q8UMsXG61zQP7bUt7Ec+3jH+jD4GOrXAb9WFPIMTddvj5I/ni16zhW4wdm5Chhis16JAJ6eKP7
D5PrZIoEDpKv3on/DdwDZRS9ToTlPFO+vzTZ6ksVsSAWM8yjmZg2t5WUT0bkbrGvBq+8kBzv1Pt2
nNHbWbL9koTVem7REfxCVNKfyVQpWQu7de0flAcw5dx6fIIQTBpElxhlYrWz6GO3rPK7NU7ZFHq3
pRsk3NJzixJ4DLRCqoNBluIbuMJltnrxyjh2+h/KzmzJTmTbsv9S71yjb8yq7gOwm2gUraKRXrCQ
FHJ6HHDA4etrcE7ZrVToVqry2LE0KdWQ7A3uy9eac8zhk1ASMq1VB0AtG2ldo+k0hnRVRBJe07gE
GBlsQZA9LPaWR1flPJZeirSFhzQcNvtLa5l01MYCB2FMQ42Pu0W3iKnMEqZOB8pYffArrRlegaob
mHln1Z1R1/l6XjWtLZRspa1QedHpwMODUSGuvUzxaXhbgdIoEqxC0a7nCTJ3vG5lsS4HsJeFQyfa
aO+R7fevLk2yIO7IwSNVQe8RdKHorrbdPh+blAhOGlSIR+I9uvRlQQ7QXYbh7KYtXoDXZuq2NllX
o93SVpZCX8xlWL/S0zJ1QvfFFcnGUKZJ8G2VQJ2i/MBbQUtgkTZwGYIYv9QVjpdz1PTFF1yMeGiy
SCz9ySb261mUCAOhtgWalY9pYstTUfNs89eHT0tBaA4Doax86QY4QwDPPL0HNVrDcSt10x9AY/dY
7IgryY4t+asbcku7XO+V2wzRgTRR966VghFH6+bdw5j5np0OZrvrQzbE0sk+y1FxA5WmoH9vu99l
Rd1O9uIWyAvLVdvr4ueUIc7Ik1qA8/JfahT56E3QLJUpLXxsibYirT2f9/DhbiUNNumqPakvoxWa
EGPuHQz+RZcEMkCRm5te/53QRmok3RWQPlDNB/dLpVl+2lxlX5uGWX0ywShi+QkjlI5q8TCZkE/x
tIH2amLtDvYjdRuxO/5MJ+ICVNguaI8wLCUbAPFU5z1ZgM5mG3asTdfYw+7NoL5i1qSfS820lHVc
6/zBE2P1Y1g26742uz4/+y0IThYsg/Q0oTPLe7GYq8iY1LZiuATAYGCs9AXbEdO1FyKusenPCPq6
A6NOPzVXRj2itrR8IaDdntOBsLsJHaNm2uwCJQTwQULRdkegpzgaEcqlZNvMojivhPNGMUpuyzwa
0mk4nDIFsE/1jM8PSnfoH3NX5f6RtO6wT/LR7t6xvI0IYmrJ55z3aCKQ29R+iCYxOOBhulwHAAzY
KyesYZtd6L2H3fXfQ4awJDVA0FgSf9VecJ59J3M/yzF0NILrabbutL2F/lPm8+glmH/Z1GA50dsi
M7qPAw8BRkqahHiwS9w8WMBnfRqoHkYWcrxacYSqjU+EaM1DIKdN3NXM/W4igpoY3U/N9NVZKyOr
40oYc3AsWCX4M4sVAcETRn0YAo051NS2ObKb9kN2MRcgtK/yxrWerGWNmgva9hjAaNer7xVCrRbz
RZ+Z9yGh5YdgguyTIkbKyV5n72xjS/YvioBv90BWk+EfrSDH7rFCEl8RuFa7xSNqGJ7VQjxUrMrf
EX+XBR+i4/qnZcTEgX63LY7kHE7PQQ4F3LO2SJ8zvtJDXjXyreKguB37ouneAxGi8ht4M5tECgRY
eBa6Zkp7zMXklzsVvbBlKQITtQd7F0YMT23JjLNzipel11cBRx6mwdY2L2fDGODyKI7AnIkhet3Y
BNm7T/B6M2a3hu6Do5o6/1FVZSOOvluyjtW+Q0DsaEb1U7Cty8j2E23Xc1cB6IQG1F7UNkcCXryJ
b021Allr5/nXMgMmmRB+sks+NxfTpC5CvH6httE+G6UqYfNKtW73uPkk1MFxcOt0LrTbpEPVrMzZ
/agsmW537g89iD6M10LaLgHIVTDwnI809TczQNypQp6DSMhHqyENFj3aND7NEhA9FaPnJo29d4hy
3jOiO1bJOLwplTYIbtOqjbeo1/2RJ4U3SDgc+ZpqW+drxjn9G4QrrAeWNmfv1mCovCRhsVo3G4o6
lp7NkjptW6vIr1vVTsDr6y376s3Ce+9ZTrx4XkqPFNB1tu9wwzHgwf2sKv/KaEknTkvZ6/IyJDM1
SKuGxfoaMIaUO+O0JHDE1IV7sBfLzW546bcQ4dys98yMMPhkMIP/pJ1ZuRCMC89/dDth4PjJoXle
hi1fUrofpZGR5OFMgomJsuxol4N3TZW8rWlUmS46nLILXw2hc5PFCQlE3EKGCc+5ID4UG1yxGZQb
0IAOq4G8t40DxjXRTU4ul5latrWFiSa/bLutPF93cehkU3igqlbbmQI9G6c07yaM/7AfLJJRUTcc
EExKI511TaEoTNwqrxIJiXes56632LYMw0lH21WfYEobzWVDQ/NtMyeS7Z2pL75nPt91gr1mUtcd
IfLmVd84tX8L88iff45eNs+HCh3/fNGWm3tvlIXrnaioRlZ9FG56ile0H82B0ib6YuVue9Z5YYYx
f4uLyWmEenNXjHnICGK2W/NAAB+/uzQM7G2uR4L4deGKqHyo/SU3jwRjZ/PFEtYi/xzgxtz9kNIR
h6Iqzea22NCTfGp67ddH7CFiebVmITmOj2tI7FbGUOo6qPNsPjHE68RDDR8bf0A/O9bE0Mcf16Pv
N6SdC6HJxlg4heO7RItpUfX3qFRQ8hvLHYDWgcZWXXb3Qo3o2GHe90viLMyursVCv/TFzd3uHvUj
ZvctRxpAeVk0r+Yqimj8Q6fr9x4SlT46FisMfCKhPoJKWlF4yAPEdEKq1t1AgfgqcfCRe6xx3ctC
/4nOuzfOfj0Wh8wJAImQqcET537ojEccvutlXQlFX6v5eXSKImEnKB+WXE2kPlFyEoiwvAKaIWt6
BjHz9+2J/+7yNACgi9E6olP54VQ+hT4d5oGphFksyJemzoBxMbru8LS4+fgcWaP4WasO5VRXjNeG
Y/z8Z9ffJzb0R1Bzw1ChP7t3T/4yj6B9SgoZbqkT7ZoujLFw0YWhHrtA/kQ2pFcSIBt2867GQ1RP
bdmnf/8f8LEtsXdBmM9Q7Fh0pW33wwcgqSZIiPVWeGHIydFci0ujkOZLxK1fh/40f/HYi//Qef+N
nbBflVYQvDCfcSVl/q+3LfDm2UOWw5o3qmcmNsXlvLQqsdGqFqlJKtVZlGF4VVrQNWp03w+wJZo/
9H8+fvVMY1j8uWmgfkyEov3X//LRh+GCW5hv5pRThnaXHrkl2ZW5TPOSQEDst6sedFT7kPfu8KOJ
hHkLU0WNf3j+/tU4/uvzT1EF1QR2AXNYIjHMD58EYJa2I7WYem8Be0zndB6+mYNcth+D1y/zA6oV
O0gGuine7pFTP20K8eJYA2tSn1Q5WvWn2l1s465qo278uShZYwIu/EBcsbtEDt5SXieCiRQEmFlu
9SHLZKBZu3PkSG7us94awzodqh5VTGIoqzavNh2ip9V93i1H6Zp+di6BWTVP2C/c7hWdeGjfhOWE
8cIjq1WcaQGTaWL74KnOdTAtblL5NEGOUxe5NRZyHIexNtzWXDAMe90Lc/eVXNvJbn5gHTVVvAyo
BxMJOOwz3XeL0w7UlPqqanTm/aFJ/ttcMrCYKwOQ8RzYOF7gfPjETTS0a1AtOMvAOqcaYcwx68It
9Xq7eC7RgVx7dacvp67p4o7i+haavHeq5D46n9Yi6UzZnf/+JbR+ewyYgzF/I2SLVEL+SRzGLw+j
2mQrDDh0x2gM4TwtOM2MS9WWlvGs1gYuQJjNOCORUfZEMpHZfJgCCqObgXYZr0gLK/RZE5QxEPMT
rOYJ8Y7Vx+5Mz+MH3urxOcQ2L85rRr/osLRG/yUg5gGxp9beq5y80Kd0DfoXYxzq8lKXCIBrQLn9
UTTmlp2JzSLLbeptSLDabtFmwMlA8NJk5Kxngq7foS4yiWxwqubgCrvG0l7S/PDc+8UptTzWLnTZ
x1D5or+g6lQmM5wud48Y3RcjVkYZXlfwD92UQar3YvfbUKPz7fVAr3zK2i/SCojHWJU7cdAF4DEc
u5LuSRxhheOEPNN5SiylPCQXlq1KotllG1xy+mHeDXh6Kw+rLofp1reHlgZi2w8PbolUHxeDNa8X
PiAg/3my4GYJo3TQTiHP8J8EX9TzMnfEJRneJK9GTfflkOfw2lDA2ll+bDemKwikR2S5ud1t27FG
XVbcLGpYOB+PW/jZJRHbSyoptoeRF6tNOiAiBLJSGuTHJjNoqgVesxQc56YID3GJTQEtA7MwxoTR
fOPNZdSlYBpomMOHJFDWDrcsxWO4VsfRC6c3WQuXnA6QK5faEmhip7wcj5NeSz+hiOMW8in3ETAt
8DrRB7hjHGWNZRxGsPLF7VyCuLnszIbH3ENPNCeBkN3yHd4p4v2YBwA2M7RVBZqHOZjhXIsh2o+v
1mhwLeHXJ+Sr4Xonq9EkV9YIxldOZNTBKF8Qwo2VnetbMUa9/2BNXX2JlslCOB76dY5tp5hOaJ46
60gWochPraEt7wonIDddAIkrbgAaZK9Y3WGgR1XoDiAZoFE1g5W9u7nCD1WvC3qxBWrj5VjrYLxc
jQElk+G3y3NTjVMQ0wg2pz9sYh8rJQCHlL3eHn6zh6c4H2acEM+lmRebgK4FHE/oaLjfBlJeqGa2
i5YH7R+OcffrUSbsUC++Dyv4sF9Ri07TbHM9pzGcR/jF3+H4IDtFcPIt94bl29+vSb/NcLkeqOww
2uO1bJiAH64XGJGsgcTghgs8fDPBoG9zER0HfJBfygayDFCrub6aormLo2JxrVhFtj4xag+/2L54
qwKz5Xzsu4xxAxCzsKPLMGmzpcjSCKFcQjnUXVdybq9zbNH4TQv35e/v4ePUfb8F7sAm4irgxx8z
ZTmeZflUQd0TGuwLZgPrGOCLSv1go+UqbIBoJl3A6wlXwunvL23vY8+/buzIcQhmIPWIwX8Ei+3D
MJawemSRU+Yf2wLHDerFCkDuuLQ4yDKT3K2b1p6xE6E2Ruk6+gKph7GU26tWvTeltoICnlAzQnYa
OWJj1HMm+8wZE2sD+K3tu1/7PGv+Rl8CpydnmAR7T5QfQ3J7kff2lvFJFkEENof20/wPTwncHGnH
7FTAfeFTf6xajJZo57abJe7ktUx92j0/RQnP1bIwmiJEN8o/lKnOPo379eOENAjEHhEaBSMl868b
pIA1CH5I9KdlNWl6Z4K4mXBqoNThvGQjcIeluAroRjQnWwy+HZfUVU6KAciZDqYqqpWUQhN/CXSO
iLGOPzTP7Vi7CgEC+bJ0CRZ8yEHu4DHamFU/G82kn4TdF+ICJRG9+qLLk5pDsXnGzddwZHVLdVEh
4fguORweln14zOo7Pv/rQfpHeWW38r19VMP7u/r0Jv/n/ke/d5IQKZGr//z1p+O/fy7eu/RNvf3y
E+YBzI/up/eBdLBxqvmj/6aC77/z//cX/0862J+yxvZj3P87a+ypGt6K9v2XqLH9T/w7asw1/wNO
K0UQhwMTn/e+8Czvo/pf/8O2/4O0U15ollwUoiD7/itqzLP/g19BX4OOm19EPPpfUWMuUWM8qqxS
e6lNtkL0T6LGfn2tgx3MxUEpihxkUuyOH1fhJkcsZk/DwvTMji6RJLuXkNL/lKvy314FcRS3CFqO
6dGvT3tQyLApJP1uA2Cygf2mUmcN1eQPa/yv6+N+M/vbS7woXRBI9uGHJV55DYpfP59ZELspxgbT
JVkjjDPNxeISsvn4ZECGuuoqq/yjPHAvs//vC/3va7OGMHxHUGNiJPv1FhsEgLVZd3PaCRxp33BV
hhtbSh/So8UvTuKsolmoT8zXas00ORLPyhqsL63d9FlKUAs+PTBGtU6EETAYawYTrCDjVvIt/rDa
/f5toOfkbMZFOKb/ttoBVpgZB5lzauWOehjxmtNYdzFs/aGi2M/av34kHudNTiZ84wGX+fB1MIIM
l31FT0GXKDrnjq29W1s1/fIpBK81ABibIHS+5hEpIf4/vcnQQxVJwsv+f7Rie7nzl+PwRMCb1Ttl
mAaj4ae0mYIrp6fp/pcX/e7fN/PXjLzfvvWQsQDhDnvLhRc5+nCV3lkZEuD1TokQG5GjhqjfPUc+
YxN4/fsr7X/TLx/mvuf7GFRsSjP7N8Wdt0ayYRuxUjBXGm+cn+HjnRHRh5oUzrry0P7+/RV/e0xY
qniWnb2XggL5Y7pHMU1YavwSgcXq0oP190aC3xl/OL/+9pD86yqIzKlsUK98jLf2mFkTjcFVHFNm
DyWclmMdFGZaasLwbLN/dqBQ3P39nf3pmh8eTHCJ7upuXNMOe0yiDRwuq+q/y8b3X1RYoSQU5Mr+
02uyJHGvSDTx+1JB/fo8YmMbONFAJLBDI7ucy03dWc6mLyujc+sYBUWldsbekv3hJfz9uYFe74OS
JHAPoubHNVG0i0EYAvZ/Zgr1w4y/+42ZgB+z/AZTPGPe+QN3+7dXghWQ/1kOyZWUqh9RvR2Yo7Hu
PS8lk0HeWpHsZUrwR8lwNyyNi7//VHc0868vBr1W2n1ciDw4tNnex3MLtCr6H301U3RmsICQMpbt
pSwNtb2UaoAjJ7hJCMr4c9uTrWq8uzaUoBoVox+dPWvorTdda0IbsfxV83AJhC0UzBaD1TjC4O2D
BAaspOOjJdgP+glEF1iDl/mHdt5JfyxrlEpEdWrnPE0Awxl1oedgUD0VQ9KADJW3w0gSyRVRQVZ7
uWy547yERBb1cKPqZNycC6QnkXVwYM6xb6Flt89lHmn1zS16XTPHW5fueun83j9z8IvAs/qZ8d0a
msVMkQHI144Bu3fhw3pES+BxTo09lHEtVmzCLhJhdp6VrjNBH/E8RPOpqAciRbOG2U/s1HKqPpVm
BIYSppywT8LwyjsSARBDbYEdznfks+TOEReVfAVrYBjHcis9eaS0d8NrN0ClGNfDrhixmNjehntQ
79kX5vgMHzcMqPUF6K44aBmdf2d1dLV7kLZAM5hk2djz0crFrhbCN7fAfVKmBrQvuxU+qU3LCCoM
rlD7YIYhk7RtatXzqptWnKK6sq0Y3gM8DEGy7nC1cbI92xqR4MGtAoSrG36/+0ii1T8RaBd9zcJA
TZIh/tz79EaXIYCRVuvQelzYLqx7t8c1T+sYWOYJZBOC6pgc604cjKhSC8SEaLOBws+zcb3kGj+K
YaAi+hx0MDzQXwj4e2wTwI47pXzsYxYotxj5gF/d2dbYwhXpES4kWHb4cTYwzUwnzvr6sAd2vZSl
QdslQwF0NY5876SpbIYcrzPsi5+Jl+jwhJSQnJjZzf1zmA22ifpFFVGiGW9XNx5TuvWISjCDpMwG
GEeY0UEYK+k/DrSndZwxm+2uWNcpNhoZ0YFoh9EmUHtovbcBr1WX9EzP6YtI0GivvVLue4Yvfk0a
mAy7oL5uisQm1YjkhVL3zzhijc+2jbDk6DjMIyH47GoCZh8W2kxRMl1CnLqU+xDE+MmTj4DB74AZ
xM6YZc+gBHvAfz4eRdqtGgPfBpejT4tMkGmweUue6FnJ+3aymIADPMt6wNgBGijUH5NzCiBYvnR1
O/CXVAY6E0G0EZQLVIbfHIHW6KYoux3aZftrkOiwIqGmnLCIxNuWB0uyLJn1IzImOGUAllbN4wVM
J+E66rvX2JuZgGFjMxpdFKtMo4e1AyXtFGDfULmu5yK3Ivc4gh2SxxV/YpRw2NumW0lhRRssB6p1
MFfem8+NgdDtgU2wLI6MBvMpYX/rb9YswleHHbH5MgFTejXmvrwl8tFzT1OhURNxAKsKgqvqhbTY
yLDDJ9txzEteXfOLWgA3HQZp2I/tKLboa2XD+jqS7OoZeYJbcYi+4phr8jsHqSrow9lqN/6exqxG
AF0y8/oc04rbgG8wl+HFQlMz3jnBNIxXWManx9kRXn5hdoONyWhSDDgIeKjYlI8k5djigtC8XSPU
0p+7lgy+quNgr6N914siGB+WoLPdPmHmhmmo2YicjD34vMOPsqos/dnoi7I982629QGcmhu+Ywwv
siPzUMAK9pQxBJ5WQ2NEXpbNSHBRBvNdh2jzmmatWx+13yrNKAG474bY4GsR0pJPVsvHmGh6Y3WP
TZyYBCuT1QNFtPmcb67CnB9KFFwBntTUpJ96GfqW+aVrLP3uT/X6s6UKcE7e0JNcr8NC3sGm7b+V
Riu/ep2z3NuVjPCNM/x/MiflPZuDwqsVkAnHcJZ1EWF/ED6UdWT8kFG3vY4LgsR05YhYHiRCtOAS
+Wh/QrjSz2lgUkDGg+kh3hSOwB25QsY9O7KWNwaC2LRFj7clIcTj+Qg1p9MpFFgYEpJJKR+htlFc
yjCT17RKhs9BJVixZti9hM/pzT0wFVl8NIZe87yYC8sqDCjSmBQsgDENOw/0iVfP0/sSIcFM7Ggw
nkVf2Xc4tA0nxvldi3QcHBtjZ+m1R5sYTnWJ+ms+hwLaDBDBjrc9U2F9BnCRYZ2flP+2VCEWDJqk
0yvzHHyBjYu4IpXlqm8mV273tOJBvE852pFYeH5uYLaDhnCAgY62xoK10yWoh7t3WrgQVcANFACf
xpJMQYZbY1p7br0kM3AD81SbkyMQg5fhvWPV/fB5MRVcHAt7wtv+1X5HMORQYKkFdhtEfCB9lk/6
1mklQ/DTEiDITpDVu6dmbh0F5XkUdybmqYCOy5q/rh73n4YIjdsDu7BJm08PPUbvakBdJLCx323G
1g+pGtUanmcgoWacRW7PDh5ImklqK4xvA21C9JRGF1npnC+5f6hWp/2q7CCLbqCqV4hnXPaQz+Y6
u0bcwLX91C6TZSHnCcGdmKWTnQPkfO8QdghIaulJi8RpPfnd37MLjtVUGhHWYxH8xLs4GGkG5g6G
mt+6fKPOMB88tNrZSdfgOth811v8kp4+9UFEMy8iucuLO5qgLzayoPHYZpE3px5u/CoOqxYkXako
meNys7z8aHmLbMDNLlkJTLEr7vSALBMTTGe9jQLnc4xbwWSYVlUggO3NCN9qRjqvnalCO66WzpZJ
5mrnaVssEsyLyMKtt6HyeTOgA9Up0nvEkJpZ0ArDUaO684dRfwXhlInjEBXDgyiDLU85u8gpCauo
W07tEo5mIiWzQEirNnEHtNZRmo22IkE1zPpLf3Sa9TBYOxrWpeT5VrAoPoRszgAn3IywhTlcYIoM
bZWP9H61IsNwC1k2LdB2OBBChjvH0d1MdTEbKmiSKazcL3U4ox6rAOToeMQWPx1GchiJAsAqwgYu
J/JQgsoez7pSw2eUFqUJFa+ekKrQMNBpVGzSvFlE3wL4kRXfaqVU/gBcmvkY3He5T6iGFTUSaNuD
M9CjPQK1nr+VqHYpWfGWY93wS5S4voo8Is4K3wDPm28RNO5mmimrhkrclA4T4rNCUAboBS+bw/Rd
WhcFICxqSFmhRMqzVn+pcxceet40sAsXjH4PGfw/dYniwWMHQkXwLGkEb3GoXTBEhp07t70EQnoy
F1/458BByXRwyt07VFhj8bKAPHkb7KUMD+iSwiB15yL4mTWl9OPRyfI8mVmmf85eGz0SmRhdmotE
Z6pHOTxjKKuelS0cyWqCbB8mQWOdVDSCMu2iAFyX6HxfYghZh+elbyf2+GCS33SXd48t1IyncZCI
guZBynPQKW56kIiTksoLoZIHoH7KdHWjMN0aF0WNrvz2vtUwRpLewd6PDMfqX8BtSMAK2mwvO8Pf
iGyYLHwqBHQEz0ZOwz+GMxIOgMWQ3x92j6hkfDJQm3q0N8zEH23oGe5AZ4o3jdFQGgBwn2L4YcGV
3XBAwg5vOZ8gdXgo/hiJBfHG0GhN5oCjcIziNs+gBpnw+0MPYfklY090RRbqxUfM1251givdfvJQ
r74OVHjlwQHNhYN8jCjo7ILEtcTZ+uUiAJj/kq0ZA/Sma5obvs7eBhAbKi+xYVHe+2pcgZG1A4l/
c908KvIxHm17bZ/YgRrwrIvK3hHE9SoWxTpBwNcY//qwGgyetTW8CTNFigb+GPEcbT2qbdHXwDEo
sfX3OW/aG9fR+5mDL3aOUTjvqR24UyiAhfYmasU8ZNUi9eRChgXoYhANEIGlbzgEHAfafjHwK2Ae
QAMrqI5LPvwZONSFVxK3lmQUrPcbK+TAIzF35REOava4uhObCEgBQUaya/cAIif50+JfM/wGcvcN
MeI8x37uDLdLmXEk0EHUoMEatwWIrIpQ8dmgRIKOfJK4njbDPxR6dAayO5RZJIX2ly9CeHKLo7b3
PjH3diBmjkv3iKbAYHGGrsg5g4H4EPcZ9O9L0HkkHGmWIlSBZf4tjFqpzzUc79t2JhbkiiWy+TKu
TtOdgGGGjyDW/DA2dDd9VYPv8UOxOAg3tdekbtdlzyEPQnXh2l3zEpmARGKVlRYngMkLrmkr0Ioc
QlU8Wbw7+CUKx+1iphoR0DpEm+6uZjAJrpM4ReMMvLikAHPdn804t108WYO4VHmIhBrIaKeSln+K
gzNKSA6IOlhQiZfPoEBFjMAgdMybe96sDicOrHUgEJVUXbpnxut4DoqGhArt1hyDAt2YyRaYAEuh
SUDkH0O9z9y9ID8Bm5ozBHiW89lyO1ZnDwL5FwoX104tr5S3XYYrLx5mpRgPBcAiYptS4Ar2mcl2
BTYXqOiCuPl+ghjbMCGZli+zE7WfUWIDrGPzam8mBPr9DX1B0MUUExQfg7QbSioIDMTecEZFuiFG
rGQKqqemL9T1XwsbaSJ3FgHkyBs1wd8rmY8n3hQ2ny0h3c/mZEKJD1XoPOaVqMLYKmfOUH1I1cjx
fIz8GHho8ZYjy0fVENXbWwP/kL+/CVnTJ49HPS6yCBv1BDLmp6+9/IGT15QfMwZvX3uvmN8J1yBM
C7kge9NQDwaYxhGQDf1H18uw4VZ5xQyZKCS/NNfutl0dPB79DOcKp84E6jjj1ApCBqh5c9zv9B33
y4yLpMzrE6aUjnCOlqoWyDF00poDRrVT6cv3guybHW9DDRw3lr3BGxZu5SfBSHEf2wzlr8k77l6n
qWa0PpqBkTRkcfBhhb79ZluNcT0PWn2ZhVmARh5YT/C4lOqhV8zKQA2YObgY2yrNtPK8mg9yxSpz
9JXMvlEfTOR3BObKYdbw+e8oOwHk2hx4IWK8e+FNEFTBo+G1xtMU1P1bltUbWzuUoM+EpXCcKbMO
7oIxZP4js3XmtlEDTfNTA1TCOUUzzgXa0hVti5VTyQ97dPNXYtclTB27oKGPLkSdRQUeHIQVetv9
AAViFafhpi44pVJfQjWruI+KsuMkF9V8rviiG4JCPO+MU8LtL2c3YsZuKqGudn54mmMZvGIqgbLV
XpHunVlSN6CxKPyMRNjSeVj8CrUqEPDZjdfW6x+gUCGArV0H+3XvNSWV9AaDLQ0ml2SitRdUoBiN
h3u0NHjAObWtHZU6C/HBwEYg48aYPXGasMbcuoZhf4mUspfElgbVIwuzL5hHTvSXJE2U66lZO4Nc
D9JZ0gk6JqFGgMhpIgygFBG1Z0X41jLostNpa1Yz1jjbXuDOEFdAFgBszMUycyteHK+81VPo9WRK
WYi3+kiBpu+bJrogSTPy0wFt8pTCeJmfVQB2NHbVbL1NFKgGx6B1I/4DR0d3SciThec2Kroxtmej
Qh6yq0GMYoVAivRVySsynwZ+x25jCRlPvC5wl5hBQ3pxLrwh4L+hdYz8DUIWl2mh+ERXwxh1xnno
9A5pjXweLHeeuMKyynD3V+W+d3ayjY8WxF9Lct2AFejIkXD8VJhksVwsWAlQiDDIJSMLQ34UK5mv
RjL2/UIQYaG66OAKYs1T/HkiFXx9oLvdnqQpf+RZOZjwY+QrkHwLUF5Ldiqcc63CWKN69hOEFPCs
A/idJ7i9vo/uFpcCi1Zmh6ndLPqJN3jzjmTdynu0zl55HjhDMbRvMuKpBk+aSzIgjn7HremguJ3X
laVCbd9d5XuXtuXjoegJFnz1YN2+DKU9fBcMmMmvcHNgr6ZevHfaxzX1iCuKIaUVA1UuWOzpxxJo
8EVU6v2XqPWt21BJQmWAmoVPbFtdELsVz+lpnufuniGHGXwKB1c+YaDPVDyafXRXB231SmMjAwlo
oJc9jP2IZnvcaaVxH+wbv6FDYEZObw1G7AEYJ/mA48X3Da0WnKWcOSZB1gUyIU08HaoDU8jjHAr3
m1Oa2SPJUkOeNAGChU9bCGXyiDRz/Ro4KxwrC+EuvYZhdpZzNVR1cYeua5IpWC0MN04wBjbBCT2m
T3/nhanFka2XbllbMuDi/b2zN5s3YoJr9rMFtD0zV3coIzQS/iLBq4G2BR7A3DwZVdk9rT3DnLjY
lP7MvN3NIdkHlA3K4xR6ngP8Z7xEnoeiT5fyGqYpy7m7zBGrwsyIgcafBCPme71NCUT783pyoS6x
becS54NBdhKH/QJajE/rPHYnsc2xsjJS8erMBprFSwg1pPC6OdHSD1/MJkIRiLufPX3qxMyFu3Kl
iB/RBqwbccZnglTQZw9eLl4ig+4O3N3OJjsp7+i5jUBVfzBsGKy0ZjUgnGGQSNhb4lC/FFh3qTDH
EkyOpS2yyzp7q2DT19v8GjatL44Yi1oKcJPeUywaBFUE7LYYfrysly84OjswL6b1WLahyg7+lC98
mfSvcIaN/RMr5nxjz4EHVpWTJmIJFuifTj1W32z8oBQCWKAFkd+cew4uEOBXIqFQ2E2IzrA3LcX0
yesBtBMMhajrgFeL3onReeQKK6aWGLlMN8suPHrAtLuaziBCY63I2F0NR7w6TtvfRbUBqo+eQEbw
RYvqIrd0eRdpgvbo27X2WTjVHB1da25ujGptRmJ3rAwil5uFT0G5ACYaRqcPE7hnHD9NVdvhsfOz
MSfDwtqtjcG0htD3guw6N4nbSTyBvP6ybGT3mtFn7RHC2vlPM0IGdMS3AB1Wk8Xx2WXoypdWesbX
THmICzc+hO4o6f2JQ7DUiFOdLmrvqPzC70v0v6k7kyXHkXNLv0rb3UPmmOGLuyHBKciYh4zMDSwi
B8yAwzE4gKfvj6U2k7LUprKrXvWmVKaqLEaQoA/nP+c7Lq3eGXDfLyIAohWryS5f86mlDITyHwZG
/TzV4Ra0d/g6zWXHrs/6MO8r1y6/M21GRaIRMrVgQlb+emnL0scA7jvNt2ZZXM5IuXC7z0l5+ICG
jnDfhpVSpg/t5IvqBHXI/HT9cfhhd3QDgW7M9EjzBWOZTW8ZmgTarLLvMRZPJV0DpicCTkZ5jrtO
wpxzkC1uNeuExbo4LsfQG93hgl+x/yKg+5mtx3Hl5GKJHlg8tPedsDVRs65LEG6tIGq+FIIIYJyI
JbovAuU/LUg93wVaGIISTsHPrG+5KsEszKMD7ucBjcMO1S+gbC1oVIB9dzMbhrvxe9c5MtWu1A3U
oohY3tgRXFaKU+qAdvtTytVifRqt+mKRWE+2wwh9HK+hXXzia6B3vc/bBnmfcOawaYlFYvqTeYkt
sHBZZheOiNPWDANBDC5ugK50RBz42LpBeGPB7fxR+Lj5WEcZHrBqAkTa1SSz7T1wPb/ZNmjmHUfe
xM7PCwKaQ3lRmH8lecfDwpUN2BPcLL7FANmGe/LKy7cZ+zt3PZcE1IajKElMZPy+O2AYFQAKxaJf
MsJQP51mpUOqUD3lw52LVUtQ20AOPr9CBbvSsp/cjEqETeKtPbHkJZvQPFIeC1LMST7tJuaZy2bh
pl2cGLP598Ydpp67qktDdWqQFneBjpAIXDQbZ8fZQZFrctg3+VEyk24Bp8kXU9dpsgWKeq2u4cwY
nFWgcz8eJa0Kp6GP/Dv88uLBvj7bHLHYcONuUDaabEXEmIFSnRhmQ8q/mLkamBkRyLXuyQA52Q6T
SQIpvlz4Rle6dcjZEG9mfKatJDpQHu7CjyXgzvLUELndKTCyoMQIyDPMilpdHJICUeMCBhu1cHDY
Hm9LhFErpts2X+M6mJqvsDosa6tkSU9Awm3zkfOI1e44bnL6CrEqvuIn9q9hXD+53qiDMCfuU0Iy
79cVWLHB62V2UY31aEvlCZnkJVEoIDTu1dneWW0qC8ZIQZ4uSIwkhJgC0EXXLwpcNAv30bZp1pGp
h0Hz2vKn5C8p4dEdBspbmIO2OjwlECCbE+1uwa3d5o4Dih+I3UZg9uoJuU1udWiYgeh4ksl0HksV
jMDNHOse8QQGaw4QMN1q4SbtVmI7/emtuu7jnJngNaLExXrfZ30QbaEaaaK2bVEQ5tZ6eeF7W1s7
8rtsyuPKqoDXTST3eeV6d6J128+JacC6nRFtaE4rYE5vILOVDH1XjkJbuyoC6O89UWsiqQyl9jJR
1sIatyRPfpVIfZBdVl5X8aJ1gW27XF0F19sjp+E53HNPRsaZiKJYNxyDQyzYUy6yF4GiPXzPBccx
kupLxvNdJ5GFwMOrlvetgvpw4LCPSt8ie9ZnUluMP8mxRMABnKr1NmrhWraHtsAXs1PeF/ZMog6u
6thvmzwQ/Z5xflUc3bYa7+3AH8c728bI/URKE5JWy7oVbNI0nN7xBCAjr8zBRu7GVWQDhysggsUV
u7S3zxk6RLu1Hd09x/3Z3gaiupKWG2t4wraUf+vbPEeXrdBrN4BODat5zml1pBvquR6kvMXzsqS3
XuopdT3OZtYepGeGCdxuAurIugZCLngX7u6uv45lPHOFo2OrkJRC1rx3cmMDO5qPblbjKyUfXX+1
wrAXcTs6FlP0dQq+ajWNFaODnLauyWkRJmA3w+jllauvcrIElMweMUKVovgll7Z8n3OMdaAwqvG7
9Eelf3CLwY21zwRAvq8tq1XdbQy53rXbtgPIzl2FZbj/slZ0l8VBNdtqKymZWm4Qx9pxpwkNIYqE
TUVNo8RSsAlnxQrhVowTNxjoo+lXV1P/yMFZo7y6lMIkL8wisoE7ldEfxgtZPywoKenGgdrnHUzG
YGbDXZPugk4mINMrXAXH1IIjhpQs82gnNO6lHRgJ77mhYwnJa7XG0yxDABg0+1Vva0a8P8YQ1/bn
iIm/u5Or3eVbmmPo0lxy28W7nEV87YtOlMSyI7j6iPaBym5azTAyHjgEZYi3EDdibfEv7csK8MhJ
GV8+RBz2atKRPV06SGPQUI7oMlOXbp2UI9aHlFDx31QKbf3UBpmCucylnjeqCx3F9T2JCBx2BSlz
EfLduOrUEPk3UidIrtNaI4XpviFFr8KRgH7mBmwrftNa696GqZFtkTQCc2PMSN/TVJdyT8yHpnOV
egOQ1DLg0jAPWX/1sMq2dRgSruOJvzQMlOGHXptrfUQR3rgFy+wG2nR7XaahRNzwdkHzhdAwcKMB
o4pm3jAt2Chw6T8GtinKC03CndByl2kLTkh5WzoY/RPNc0O4s4ZuRGBsID2ChEZsRMkVDkjk3h4W
agJR8rc1YN7+7Dc6MmfLB7i4NXKgGRPadyFvbKbct+syACEpwopO9w5IwjaAUScPlLiTmfe6MXVY
Hylk4R5ZoL+P2skP2BApRUOrbtdXRU19ccxAhVJrYHdSozrzXM6nrqyC723Yyu92NxgogJgW4CRP
odUGt9wdAJYMmBc6QuwiJASFyA9mvZwr9YuGbX0oCW3WcMGZAZwmBFMIIjNDgd1ALds9EhNBPnQU
YE62hV5HUTuyffO2cH1tUcnXnv4rK83FI9GL0j9h1h68A7u5CPa5xj+wm+0I1X8YfUa7Xk4a4WKn
Lkf5FX1LHFxGitn9rHNP7jIv7NS7w6bYPLiW7Kwt+H+6tpAuUAHdPOj+bgz7H5mTb/PvuqWHZvjd
ifyHu/gfNuX//yzMzj85q64W6f9jfb77qH/+93+9Nvnw88f/OudN+qOtf3cy8wf/7mS2/4YZ+Wph
w5Z8NQ1fY45/dzJb0d84/Tl4nFlbZUC8Avtz0+oh++//CsTfmLPigMaaJTFoXSOZPcX1/CNP8o+I
qUaeDK5RMf9/4mR2rg66fzgkiV+yZYQh3FAofST2/gzoXOukpS8cMs6+eK5v1eZuezw/nuNfMj6a
v7BGEmn8lxcj7omRmZ+ct4Jf7nc730o/wQrMHfXQCZeOzhSOQ9EeCYqmUBrfKKReygpByUp7anyJ
xL7Z4FH2kaW8UyWS8MoUT6NfSdnav+a+aUmpBulpqWgmneswf8FEpHbXIgz9vK7rjNOlUw/CioJz
sDjee2M6Sg2kYk7qo4smVF4uOCDmIf8W2AWAPKOs4Auw1CaJI6/hlOnMM4aDDhATKjB7lgtZyvKe
DdAleU/grS1i2hKq9SZ1J5Kzklo3IK9lEb07Y2Q1uIicSe9wSKzkmJNa/lRtEjBQTP205eppcbOW
i7ABLrATI572keNstU1ChPW7UyTvOpjLJyv0pujJkZApNwz755lFtQ7DbT71dXmDVlzxxo3Egk3N
BtZQOypfE8/Pe3ZmmiuRCBdeQs7116xdq3uzlizOiIChv28iCm5WB8ZvrKKrJ61WC3l3xmLF1qwp
xJ6qZmM4EK1PdhQtswg1mK8uRXs9W9mIx9V2TqYAhBFXxnIrAZH/GFZxPSOqgBokNUE9esjwDA2n
pRA4fLwmpG44t5bqmdab4N5x1Jzv5qYtbx2AA9c8KecJfBNUhiEbeQ0TCD9XN1qyyW6XdYWgypTn
0x7qIHqsJIrlfmCzLbZ+zzLLrNlxqI8WptkMZabuQ1TX8WVtEdS2DGlod8XIIvsT5yrxCdtqOVAe
wR3TX7hfbBtdhOasCx19zbyUiji8yuYg1n5Jj0zgmL/bmhFdUbfD42QUAy1AGznFXaHG0eJYzXej
fPODJtHunZSUuPUwQx07Pw3Po1VSVzIiE9HtIOlW2GQioAaqUtZLKfv6iY7FbozNQreTW2fdGQGq
APRVhc6zqog7Jp0DhXmAWH5NEaXlW8vA+0G3wBOwT5j+GBUTEnsPhBl60DolH36dz9/bjj2HUsJ+
PQCFFMmGaWnNbXOWAZJyEXYZTWs2lxmKjpipFOUxKCz3jWZg6QPbSWDKJD4XH1WEwURhTM18Vpvw
I818fDaunbSPOSrpQUPO7KBXhOF9h3qzbAT1EBioOLQzD+OYn+6auuKyObpJ8RFZtjMe9MijydON
WouFqTF742eEmbSdN7eknyTtMAv+mM2KKIlXk2rSW2suF7Fv+LJ+BgtxwQ1tlBw//2kl/7941P/k
48Yfy9pKxINotgjCwP+T87i2y0Eg76KoaUAL4hjo9PgfvMLV70ueD8C5vP4E/+S17/uy0+ieSMec
6tbwKHAy/b+9wp+WW6lG49aKV6ivjQjiGA79f/IKnNNCvlLQlP/sdqf3q+dRwco1wirzvWNX6L94
hT8yXf/YoECK+mAhGIIQfMSCAk3997cpZbBFIgFZAQKDN9+CexPPa19HX/LUs+yz0J1q+M3wczhl
1FCvfS14JMx/a/up38X0PRfBvpvH+svc2V64xWuzMPG3J4pMu7nR9iFBX5svwuKOFNtVqZy/eJR+
N5PzG/D02JIsAHEHaPbhn+gWHVpbF3QhLKPVvojhRyTLm+u5uiUi/+8/8N9d5H9/JaBevis8aED8
ze/vleUh+gt6jjfOol4S6FTnKVypaKrX+D95IVcGASqWywf/+wutVQPoqoEH6I1BXGPYBlTylkvz
/u9f5l/fOXCZoGUJxvPZ/8uXEOZKC8kSDqrA4ISS1W6rJvoKSoCUZPkXr/V7vOH63oXXMBdxAxsi
AIbV33+lPCwHj4I/d0OFE9yZPT00MJhWBPhzFu7//e/1J1zuHy/GL0XaikkP//sHafifvvs4ZrBu
cj9gQsWUOHgDu8j+IAGmddFHOD1hHYjqiwtI5i9eWHq/L2x/vHR0RR4EnkOgwv/z02g8pVNFE8um
c/zxJbSnIqCJT1YY9qMxvW+MnCmgXarwh3MtpKBlfH1yib8TLZ87qjE1s3OGGkt+X7R4QIA8YPDf
Zi2mJAYro/WuTF0dJoZmwO/YDuF3jOoVihxPiw+Y6yXhmv01WfursRxj76aPam6fjt8leUzjxMi8
qh4xLuduYOiKTBU2mYJoyKVQDIvb6HpX7QIzfVbKNFShpI55DRQlV2AC7WBX+X305I+16Z/SIcTb
mnYeiRFcksI94/QUnwN1nw8VvaMrzRcJjb4G4MqNwCPpbdxc5k+QyX+yP6TQHRkagDiapWJSvHAX
jZnG288G/q9zRgd0ghsGQN1ztxrdnmbl6/2irP4HSNnhwW+y9oTy2RzrkIA6NlpoDFmxZDRkqcnR
hwkE263rmX5i/+Veuc3CqBWbaGotLx4gUQtKLWz1WVwxZ5t1XBXOyAUexr1auz5mftnVt0Qlpo8k
Gtsz02uyrl0nHqXbRw+2ptK6JT10IT/MjG7iKEXR5khZl+uL9t6R7VTvp2kQ4zNsIjxTBYKVswGD
3M63vdWn5pwG/WQh4yf9jOLZDyVIICcDckpvfLjEkKfMM4wF/AB9HpV0UsmbgvXuCLE42QNgch85
FMpnGnw792Cn+JTrLERrxuZecMd5swI7uVhadsO2hiFyUXnZmBs+TGcPY3uOoZZPQDhSKqqETrk2
e6poXgzfmp2FnDEzs2H5uIwSBRfnbRb6FxBN1WFFBn5TzjrRpjmChp3oP/V4qgOdPXB4CLcdnIRo
jwEQTWPADHI7DtO6o6UZvMFAD+bJgS/WPo3DIohs4E0czzVv5b3MQGua5NqC3cDnWl5Knp2rp6jo
UOczuy45qxDkieTLQOHw1Q2znqGpBVdvnlmOft/yLFOw0Ub7dLmWX3M6NPt+gEN4gysoKw5+NxkI
nSjDwgHEn/bF90m4AdWhc0Kt9OLLyjwHAo9v36LinN05QTxo1gatULZVgKcMJHlQEmm+DG5Dax6E
Y5rVukAX37p1KNQQe2Mvk3hiVz9ACrnW4BRD5VLkqUPrRItoMMYtZ8svhMmvoqfTGwYH7rAnAiaf
M68mK714mCQD4QwfTuVle88awdItRj/MQgYcnT31y7GNdwSi5exzQhrHQuvxI+qE2flpTqX4DBCL
OKVXSU0epxvNJh9hhAPWsl5xIjlUlpgag1WRjtkPGq6iJ1o/cwvRqlm/aJcGNrxXuIAolMD67CeQ
BkIz+Te9o1Z8Yqy6+6lPhne0nuhjWTob9NlM/sEKhuFhGgt+Djo2YWPqrr7JA21bHzQFucjSOK13
mNDIzTdAslFSnTm1dgE9AWaLm2GcDuVa9RdvXb60jco+al03F5vUzXfG6AwzmKNg6eIC3BE4rzNh
DrPlUJaM5SB/XXKdupu6t/TBh/yhY8EinkMZFDXkni6KS+Ua+YSHTAcHAX/BPwsmIg6VP/jNd7YL
zRSPjx7Wi093NzKzlS7XmqoZ1LyVa8RLBi3060KX6271NU3zRueoSZq4E5XX5fGQKy8WFAXhC2GJ
3icFChiOPGd+4eduYo8I6oco5kl9xbErt2PtsXRgvwQ0OUwAkc7w0hvvmFkcxja6LqZD09nm4CTG
7g4hxZM/AvJ5lMZjhYD+ppkiEkpYd2Elc28zCRqfM1Q0BtiyyV/XpPZfm3H2d0vRqBup7CxFzUZs
7aJheYuUG6wXXLHi1lrWeXzpNHGKbY6P4QFmTHYgfRJ+4vuGLDxK+Jr7oFyVuxNtFrmvFQY+sMep
OtPEqMNjO5CMO3WJbfSuJC6FqyxfF2WeufcV600FdbPd4/d3vIdw8Pr6fUg60+293Bnzx0DAkRP1
KG5G7n/2twqaWxNHud95D4bz46VDm3/k9oWVz+6MkxxxLIL+nJz0zvaa4KlRo+Nt10AtDgGvZMIL
ng8Wm123zNAyAs3nescEdoFsWi1ztIcEjmNnNh1I5aGEVXVA4IUFqaf02GIlTG8ZzDNo5QquT4tj
tc+1mvDlNQba7jn1UZ9xfLfYRFLjyN3skKuj7reuKAwPJTEKe0gZi4+JxjaCOUwWV7YirLsCnzUk
RBGtJVrsSjaiQLt4miTfliNJaCc4sjfoo4/cUt9pBPVDDurnS5062IAKBAcDy2UajtjV6y+4ONf3
lQUg3KcgJPe9RcMjs99iOnVVYPMtudL9NjBi7EMq9PhAAGAK6bTOGLF4BHaow2Jc0xFCk+6TN6wN
7+xsDqrn25cOuSY+sCT5swt8hitB4lJ4TfHEirmQqSinikNIwTAhhmLmOMJsHX6/n/msYCEzqUO2
rtjpqjV0CQ1NNjxjGRjC13abNE9e64VqR+hKPNeZb9H+QI9HhvlGy/DOx8X8ZHFJafZGrd7rmmVP
LNN2gTttGrtjl8xj8V6WqTR3tVUV+P2a7q5TFhnAPO0FEhGa/Yh1lVvUnuAwAsHQ4LnnwsswhSlE
RPE2wcxtshTzzSTKatuuHK0wxgNOt+aq4nuHBx+DWw8yH3dWriqo4KQF3Y7Y3yeF7/auNijJMdNT
cfT8aiwvzGkL/5hHrlXGti5sVOguldh0EIwX5Brb78F0JR/c4jtEf88Ub2awc7YxTfvuXWCvRX3W
MxbcbUTEkCQZtkdcgoL/BFBp/32VAg0iSof2MAE4KFlrdQnRjTiGf0oZbDU3fVmClu7MwGyYosP0
yQZgRSIVIYgAFHinuLaadA/Fa+UEpZaXqG/66Vn4PlV0OcjNlAQJKJX0WpR57ISf3WXeWh4SAwGF
MUW3TWxMMinffkbwowALBSjliC3F3VWRr1eoAwHIKWBn/S+A4xinpx4NDd/Aoa9IVbDXlsVwnebX
0+NUm67cJZNTyiNe2+Fanyu+AoZUJQvJSM39Oi3nulczLsYB5NkWDXde9iYAk/9u0E4ygKq102/6
drEvzoDLnl5xb7oIQorOraQPAhf3KKvPgs2VgwEo1BOFj3SLt6UJzvNkgociWeuHmebuiMDQlGIY
F42KnX6VBVtaEH5N0oSGLVetO/wIhsOEJb5aFAJH8N5l/zi7ToN9hBICTPR2hOgQFe0OVHbNUK3I
ImcfJXChsyVb5xNErXrcY0ecmxtvtZLP2sEvbtdOY33lGjWuTCLUYj2HTRaF6E1gbpmbZMvHUCTl
8sMJm6T7tHVrk94La2uMRZXr+hmTLUvI0Cm8UNj0OWsh3sZEoG1A8LmSO8dtF4ZPE6OO2endl3Gp
uSfgcVtuIG4nJ8vO4fRSDmNFF3YMyqIzmZKq8bruV+PhBY5QNTdzUZ6WkhZHxmkgdl1v10io1fGy
autU0jaON5266UIWyf2ci+pF9fuBo3yPMkS8Bis6zj13qO9Xf0CftktJ+pdz5LrG7pomXDfKNXxk
JtrRuLj22Pi7otlxy/DvRrFwh/Lq8Rcd3NUrX7noENKEeO6lcvZW1Fu/bJK8POWiXU5GyMTcQLnq
rtA9muGpQm7S7wF5G5pIV4Un1y1d2kfbKHEoc7cbKEuuFnt7zZeZDs7Cn94U3TXcwiSW1nIegCX7
Vs8Adu31tWyxvPSUC0Q7JgGNvR261jkkek7WU76uS8roiZ7nrd3X4lCbpsMjU8G8PVmBCR2a0Lu0
uUQVLFcsOlq955qxLnFPBvJkfWisuBDkMec2c9zlxLKYnbhUJRXuZ1fgrsCm9Z3doGjofa6JM8Kp
dW7S7nrvwibHq9Kauw+qKTwW6WCuZD2650CqZ+aJuAzBAsx4sNyKqvvsQlisoEx8TLWlxIstsZc7
XZm0l9HKzbuYholJczMbak2ByQ4sm+kwhzuzVkV3aVHQw5shUUX9MjQR0uTA5xnuiK2U7xgTdbnl
LDI9zVPlPlLZ2X+LeluAcp5pQ00zMZwnv/I+5hq40Db1atHcrsYIqizyQWdQGoUTsE16OWbL0VrO
Fn1LVCd6Yr4rw6E59t6kzfVuUoJe7AJ/k6tJf8feNN4DdG76E6pj+Yk1gKTIlFxdjVLt1wX/IU67
bAXCyfkcf6a+Vm3mOE4AGBfk9ekOwOSa1dV2Qp+vNvjV8T0O7D/DJukhS1mB1nFAEp4toA/VxS2M
CU6F5Bw/UC/8XEvsAgugrz0OhWmfl9OwB5VXPSl7TndCdCHlGpRZ0NwjIuzeWfqtQF17UeBC+XIl
0bzt8Hg/troXbxr+02ezivIed5q1q+agx5KVt8lXR6sQgc7uzhE1OHcZNooqxl98DfpkZvoiA5X/
qtqK8aszy/kgvWy5C+hA9figNDIxCSLC10E+3C+t5xwAFtv9a+v5yw0z7Txe7ciBvZf7oMoqes62
tQm+EySybkt0dQxYqWgeOZK2X8fJhn+X88tv6hXj8dZzk3RkmUgVWYDB56bJKAjbmw95OJjm/lLm
ZXXhiaZHr/UKen/H7tF1WvvFeNVz0nBM8FE3NoWbC8mzUdl9PItu/cVCA3hAGhLPSZCZE3N1KJnl
2jRfej2q7MB/zbsroedjB9HYgLjJUiYrwnJndNeewKbZhuxIb2zModxFEnqpvl6NPMd2VmhU1twz
+Hd7iy2jwmYNW93LlOJg15L8ZD14g3ss9w43yfeAQo325PQWpgpsiM1N7qgoxlmCzXlKg/LRyqP5
q6XT+ino7HTrQ5U+VwxqLkZTi7px7dC+a6OgPk6LWz7phMG+6CI6CoCn3g/0ph2DUmJciLi8b3ru
e3UcDIH5No5EbrAd9cGxmPm8wAYCONtj+irDnRKkMF02FGtjYItzE+ma5JXih+iwYqyKAwx3zPwW
zt+dU5wzgIrHlCHBSc/4xbCcu0PcmKm/qRdvfpGMcR4z22a6YvwZ3kSe17gNat+i5hAd/pnux+BA
zpC+oTmYalqHsKUeqQJHsSBmsO2SsQ827WibvW1gT2Mba6H/839PZVxn1bj1tCAYbxZZcE0HT5LT
rWnPj+TMM67Jnb6QoxriSDE0JP2dH3zDuubbi3I3jBz4Q72s67dqKZzyULJ+LBvbr9K9qxYZG96I
aBsSrro0tsQQNg3a/0kfQbtjp2++ET3ASBoVT0lvu9OtWkc/vh6eXwFBhs/UUtQjx9ZwLL+vkVRf
Fm15057qFYG3zZ/5+sxqwqBsz63CTUCrHp3ytXVvr0HAwO+qDXIOmCNxIBUVktUvBrFcGnpdPtrc
o69Go4vGGrupv4ehobFk6QrMxFIKCdCvg22d6aQkTn+1xJLW/j4lwbiTXvDg2UXabXvFTQoThJku
48RXJ7Qwbkx8px76xo9+BgvK1FI7hGcGJ1vfZZN470m/mCdEMO6SkkT1OeLbZSNX9iOsc8yRZMpG
h0EcSXV8yMS2nhO5FqBd83An7YbOW8U0mrqkiodgRyIcs2kUZp1P8sEOLz4mj2obXRvbA71UWFqY
v3P65ckjNbKZp+eEuIh6sy4M8Yr6IGwlTn3LaJ+OXi5q/UVUKt/J2voxLGOCdZf7+E/6FSx7Z4HY
3Da2yfY+xsuz0RQj4CiPKAczUCQ+Qq8mBBq2XtyNbU69yWDz0qancXljiUk/gpK372fII1fYO4Be
WZtY1ESxSRENyZ2HIw6bf+c5YivAdPnw/vqXVo0fYaQn/PrO8uQR+LissHtYZTEu6xv/kD2WPH6Q
YIdq2GqP8/gh1P74vuYNDB8x1DOrLQbyWzT5heNhy6WJSHF2AphDIB4qcfDG3RCrUdSQ3iyvBcAp
tLkflE5E+IRlVMeT4tHY2EaMMRWWDaZ/nIfIJyUhFc7Bn1Ub8DnogKvjrhxc/FRZ1OKjJ+Sw2rdN
1DbyqCnYGMnPzVgqOXZ2t5mJWH05snnUva9L8yprOwPvhOfhfs7AhW706LJwgCEh60hLxBTeuW5F
j8000JWAhaXssBr45tMZ6VGBbxuOJyereknDVTF8EAkPYEFP5YflejTkENKwbxJaVcSey8NiDnkn
7/laPgIUCDBgYcfzQU4kJ6lHD/9qn1d0AnJOlnR0O+6tKkniblK80ph7U/2u8snb6r5nAF7JOvmi
ufLQ7TNGhjgXH9lbgAgbMikqepeCKQbFyVR4p6Dm598LgzEy1kXEscmdHFo+8iwxxK4hGFpHFzjY
LUjE6AeC5s/WqR+TrMx9zOeRc7/45Mz3K2P4apeGSfVM2Gw85NijcPyXCziCPuHgGVlQPpqwZdpM
7FPWl6WAYcBXIUtXnHrELOKU/NhHqrDI0nMzzm8eJr9uk0T0UtluA5eDBJsNhIqA9ni4+u+mbWTg
yO+8Ohiv7vSRnp4qvbabFxZsDMLlNfPJgbaW5GWuej3EYU7uYs9wOVlweYrkNkplCJGdwHV/KBsC
cpS/O+5G1ukij9R/rPNdZkNR36TanzsmCkv+3UYcn+gBr/NL4ZEwjcmQLuHRXehgO+BOgbiAqZnY
GienIJZpNR5U26wlfb9d9KKCWlCAxpN9GcORnyNUqShP0pTYizXIPEDsdUbm+gEKIQRpNPsR6Z+3
bMMltTMfddYbh0B0131MyHTrD+imbfUwce490UfkzJS/ORYZHuU4jzaJbBg2ZWO/WNfT7jH1XLs/
ytbF4z40zY6sWX1P+K5/Hu3SRzfvhP1zzV0KsRp7tohH0hO+haVEtF9gPLxQQzBhDtUBCjTdMZxN
8ltvGpL1gM1MP5K5H48GGwHXKC3X+yER+QPHOnPXuD1xxtCe4dGQQuTfCubkR7OMNGVYhU/HPLPa
lGxEU0BCEG1tvLNLbjDOgj55a9xIxHWCg++CWYagIXkmZ30a8aDSeMtD/EalMkfGdM0sjgZ2Wr9h
ACgXwONjlVEUaRkeoBT9dDNaafFGWKrnroGaT2qvSuiup84pHSBxQe+msYzKOiZA7fzBi5XJDqtP
hw3R0q8V/nYma+xYP726KB4qsn5xw1oxHKYginCvBoTN6qjPasiGq3qmwIRakOraUXTJ/VEC/Ofm
ig1/tNc4S/reHIBtLHieyW0WZOpVNG3SQVbHuSnxvVCAlp2augREoSFcHUiwdl/pDfNvk9FSJ+rb
zbNwRcHuWlHplfyUSlmPNajtfSF/5CE9Sz4pIAadKAczB9BqGzTUdjKOscXP3jay204zvmbaPZLC
PZcQar4U4If1joZErmaCvqKUmbJ8RRW8n7LqhZ6ikgxWkFHOQwmP4lNscY8M88hFQxXnOluGY98G
IRYVmuvOS4MQchGJJ9O9J5dO38CZGdRpLCgUITBdmzt4hw1trXh7iW0n5eRstLNa6VlgUGp3NQXd
FzI/CHx84sR9maaX1b1o8KSohsFQjJ8lS/ghM/rrZkpSWdtbrY6CmeFTd9100yHiyQsk/eHbiG/3
NwZ9drHtG0cTEZUkjHJtzxwwm9V56euiuZ/ChpNgie7IW8XtbT+jjZYHLKLsCw0BJQK9uV6KG9ue
wnfaNqkuN3W/3JPJHqENzG6HaT+zb8AamDyuTUu6v2Qe8Qk8nXIfrTFzf1GKmcUGuleWH7Ry2Wx1
Hra7yUoMozpUm0dlpvWcSVptHhvGc/xmEZyyB3vwo0cA/0NzUxULgZe6Ca3XtVfiXqTp2m1EjWzk
0wokIJZQ+rRZncDhoCOD+bZWa/jFFVcpPLWGwNm5TRVceJaSPecosZfLMDY382DTocw5EU3Tt5U+
Mut6JUsHZMCuXHgAfd2H68Gpo2iIizQtnJeOoxjoGte2gX1iTuP1aA3aMjhKIc6JIFooA7RYrumx
t96u7B3ALGypZFiq5ZMPzr4FVlSU30p+bViAuWM9MxStGK5MGOIQ7kL32QwREMnUTfq4JFJOH2Oh
TXGdPU2ngTKF8rimSulD2vvrS0E6u8JkP8+vw+LmMdQz97IgVz8yRS++0Wijj4R7an0KiamWx0w3
OMBm/3+Tdp69bWNb2/5DLwH28lWkmuVux3byhUhl752//rnog/eMRAkiMmeQycwgmWzuvvZad5HX
IAbJUSJCjyq6GlfhSyoNMMa7HLwvxNrOekF5S63v4lro4md8KA3PhtUz8jZugfdvgDBAnIhhsZJI
TL1YJBox9D8CoJd4j+EOTHkMdZEsUKy42sMtqrIfOUWc4Qva4pKPfdrkoKhbMBYxhFNJ6aOT0X1p
WzhdjtsH6Zeq6y1iZJhBk8KQIggr5KCrbDO2luA/1e6kmBYEUfVV8bxkDxPf3+HLpqC4EsbjW1Ap
KmjHPnrxtZy8EnhqFzUCRQeSTJ5DLFZhEWCSRzomF2/rDnT5fYSWlfjsY47Jq5G1ZRw0rux9kgy4
bIRUmXmT+ow+Inly8x2QaH0vRV0BmAua/VMANxiZr6JOHtF0rF4Unv3qSod+Ety4tZ4/eZ7UN7ed
LKcIT2XeV51AqFq1vUuuETaYwgOnGr4XkZlj2eZVQWt7JZeLDUum7g/C6AWNLaleX0HdaYJHxYuV
cQ+tpMjeYdR19zGUDV7jXhS/44iGuZMoVfVrreloweiGQhkY/yGS/QGWfGNR+gjjC3KyshR0vlfD
yBvCTooIYjaBcHJLQi9+4tsFyVFVqVZ/RkNTHtpUKx8lFKDXsloAyi8G/y7TYAQrlNwdaNbtjU7a
RGQ6qRzoEy5+gA0JdzRdDdAYgMrDKDH6Z4DmVD4NsZSfwrSRf6libvmOHygt1AAAnV8DYkBynwO4
CNRmamNXsV/2pYZxJzU345uUN+ZBMVWNtHopFg56GG607VBWSHgIBtDk1VB8ajO53cqBXsRswkH9
gl4kJ2zbcCAZddH4u4Y3MVXLpJJ2cqPyyMJescY5Br2WNdpD4x+uLMmpx7w0HXTN4u9VU5Z3wAr9
x6zHZGbFskK3ApvRNnNSARQk5tZ13jwXciE/VpDXNkHS9veTv/iHVNbSLbxnbV3k/FEF1XsXpk2l
JeugoIQYyzhVIb01sEpUON9tJ2IyorRCaN5Q+unfyRSlGyJnhH4wnYHRr/jenaHlxpvYTEo2pdzc
511j7QIQ+4OD/0vFe0XySOBTGMOUy6Xw/4u95K7bvLIew7IhUxW7fJCnKxsvkcQHDMaBT6KxZjoJ
x8l7IxLciyzNNXhGs4dU6MvJH6waYmaiA+d445kyHtBuzHmMvS2KYLbfIT0Ud27yEkpV901JAy/F
VKCriOo9q1QefSwvqh04vvQGuSd911vEuQiE9RkrWhSS5wF8A+XMsAh/i7I7fpUrjcqISKWtxIyF
Y6QYxVq886kAMhZqkrs4+zWgbVHdUn4rbEO04pFacpQ6RPEvFaL42fNMsg4AWaTnjhwmkRRZt8lj
AatbX6DsaSVwYW0vUMwvyehm2lpvG6NYV2EAyK1N8J1LYLykexdnPd9JGiMXNkQUaMDE1Ah3aeyN
8SvWYWiPCEl3KxPXQbuNOOU2GVfaAdxfI23jMUkfNZMgZ3AlTK6NVEJhi6l1iVumidu4eIimD+Q5
Te9bO0kACLwzp+IWVQTHS1rvrgkqgNLKgJHpm54RZiGwWKFTUQhav2/kUSXrbJJIY4sXPCKFUXIM
jknUASoE3n1KurhHtWt9yLecF9Gj2xtRgBx3jX5dk1KWZyoOUMLHL1TbveoeyQE3JH+I+Tj1T+81
FwL2VdeE956kk6QGqOeBKCFOx4QrFXjC8qhnX4wMWGMLRM9OPwow24beL3+WLYoSiDPW7TcN8ii6
lYWfPEJ4tXonor4V2yS+szU+pWL6DPOb4uWQJgccWIx7njD6Q1P35ZMUDDDxZTGlYtHCcrZceK6u
WUct2oo5ejNTWIjHY6Uaa1/Wkl2DZJCOQIMoPlM4I/Fb8Gch6Kmp7n7gsmlval1vHrqiBd+Ivhti
b6U2SVSiwAOWJnD1CEEYtckelVCV7/pU8JUD2Lqs3yt6QIrLLMXsUajTiOJOy1ah0h/w1ijKB69U
NfZGl24xUosPkuuP390y6l5KqFFU4NGfvEVmcqzWOWRStB0NAqxNbgHyxHAxbvdkruU3ncj7Hbg5
Kg+uplB2UBGUbTIXhVm2nZs99nkfrVUtak1CtEG96XC5tt5RnC1v4ZRCc/aZFmVTqgl+imUtoAdl
NCFVLzGOHkKI+u6GMEFCxqpLK52aqYlKFVUIf3gBSRCXH4Q9sOaFBHtP5H2jP5UomsIWRl7rP/KU
NxHFJZ5xlCrGb1ZsVctYlWpmJuupjIuKtG7iotkCw3nmGIhALokZ9weSt9tyrOUvhgQHyyWxtWbE
xa9A+6AstpDjeyx4oexSbMSIgEfsqJGOoGYacywnmIZSH6qo6VoZ5RpknwSsqmsCgIhE320YyOot
TIEihM7k5V8UiF1vqiJiPGjI/i+kXq1yV6p9Dqu2ycyQ16JEZoov7v3DYFb9uzVGAZQiS8cInBPX
AojFZYg0gVmav7xhlKN92mWkkUAnlumaAL6PbC3PpLsBFhpwAbMbPupUDX8Efap8L9BxQ3kvSs1v
PsgmtK4KKKpU8z3zl0/5wuKIp/5CCrUzClsAU83RhSDovvLD5CGs0ahZo5NEGtEyhnzcwZywnkhh
AgORPTN4aZNSzO8jF9VZtiFKL1D/u7x9SCAF3/hS2/8UuVd/IxbpI/wVyZw7mSVP6zw0+w85l9SX
oRAk5FzLIHB3U3hmUC0ktYTdEyAFKI2pFN6CRUP/wE1MCVU32ao/Sl6Th7D3I3h61aQX3nBQI5vT
UkyGZCFPJ7XXkj1Ias9C7UUtvMiGTa1F63F0yX1jYVq9KU2v/oDE2g6wtJFiw461zeobtHAyfU/t
vH+qI6HJtv8PQ+60ScuWIzzAExe1VrX9YzaVAsePDPRz1KTmVkLh83bove67HNYFOVhR/HodHXoO
H8ZdwwD3IelEUeLkxnCMSM86qa38ZkDDsnoeAhnXQ5nn7rigPn0BaEstUjQphJqaqaozQLeYh66A
ry3VeBnfGuE5sGB1ZvfUcnN1QbL8AtbVQhXFAmOvoX9ozjoEPiuPq4SM7ujzYhPd1yhzn/56zCxD
RCvfUOiPOKc0aUou9E1EE0r+lBuv6bgmiX+9iXMUtClOMt3gyzRYX58UrmOwMEzrlmy1SlG6cwok
RoNoKwKTRRF7AR5sMsEnWHvdFCcPOgTPDVPCRP10AaQFRi9uAJ8ad1WUPEkbBBDgzZ3e/0zMm8Ba
hCNPcz1vEEqTBUYEFLk+EeBOVhwM2BKcrbqqYrxuSR6K0k1abgNo0sGd561byr36Avj6fJVPsGcw
bLKGurs4x67LHkVNC2zcKmufoSrv2rTeYA9zfc4+4eKnPbNEMuA60wUPjprcac/QvcgAkhBD505n
V2t92zq9I6zQfFgF68wmyHQsm7yjXTitXa97u3Mkm0FfkSqx0bBcuWvDQXlhgSFwviP4LIk0AOhv
Q1fnyzU3Y+TVdT5Lsh765q02F4wJFHiOsxmlAUZWxhwIruN8RoXYI0ttQtsp1lO/W6d1ZFu2yQWt
kHH4b7/hrtlUSG3wMc5/eg3W0vYc1yaXaucLO0g6JR4Cep/A9nB6jE87gU825fE6k7o8hlstoRU3
7AOKEp5DxRPBSv2l2kj37k5IDvoKh2D7i796+bU06J+2GSeLYdb8tO+OdnArhm2GsiBhlL+C3yY/
IZSW7r89ZDaSkGRU0drZu5t89xMoywoZ99X9sPrTrUI7XJj+me/hNBB4REGkUSQA7Don/emXVKTd
jb5EA0vFgLyQRCSW3kO0PcsBy2kZQSUhR2W8/S5XbxX5FFLS+yA07q5vjrNjBnIKTB7uGFk3JdS3
Tj9CyhLYABZiwYOiPWT+5HRQP+NTV9mdID3KBRrTdXJ/vc1PSsXpHNCoKcJIFDWTjT/bkHqMy2zl
S9RWQuu+LN7zjiCyUrunSshuh1ReN51+Tx130moqgceq9WNvKnalRLdpMe4qz7tDmut54asmVsn5
VykadwiDAe3kdCjKalLNh/2FyNyPLFcPIqG7FqoYomR3pt4giYpqZdp8seT4AXk+SkvKD1mVFrgv
FycExyS8LriWZXM2IQaSX1iWA7UuEpC6muBYyJZ1heeQINtFZO4Ajf283vOzKGBaA0dNzrYE4rzg
PlKaLFn4GokytB06arRN2e0yf+HIPzv1Zo3N5h6JNYDxHY21gKqI86h/G7xCr/fo7F6hEXaWoaE7
oshM5ulUgqMdwiZVjBWqXMjVDdscx068OhfOsrNowIDzbUD75vxG1Eif7WDPEOpaqBWXx575OKTi
H93USKkl1RcEbLK36306GzhThXdnkUoxDPCB4nTaHx1csla2lRbi8p1mXxX1gB3J3//5RE4sf4aN
E2G2/HMLaKmXgVkbxuxHTUpj7IyFLpyNF104bmLq4lEXhFBowbPQhAikiqfoKuwM22icGqDE9c6c
LwBLFQlsiZ50VSfkPG0pT5RCqDUDfedA3Eo8SDylfWPLLwS155uVZrAwE+VJnkgypg4fdSirPbmt
R8tdGdJbjd4heJQUFA4MgObDyDX7eqfO9ynBugRRbaLFwZCbdaoTWr+2Co+UNa2u1KBBuAi34D55
iqxx3abjQntn02XQnqyyfySRf86PogApsSSSZLy1kCPSpfu4r59TjCPV1Dtc79lZS9yGbCA6ZTGI
lj47gZApgW4Q6ogCVsYTvzPbeS2qOwWa345fiwsr/SwCISKSESMkiEfRARro6ayJZV8inDclERq7
Ul8k7U8H1yoVqbAb66T9SNtufb1/Z8txalE1WCIW+hHa/Dxq0PiKPIzHUTdSkZBDhkD77SLO+det
8IRDR0Lh3IMPOusXqdxBRrkSIEd/3+dftdIl77UQL1yYKdowmStUxXkLzU4JisW5CRWfh49wi+/a
Si1vjPh9aN6ud+XTX/nkMuZJoBIhUq3E7FTXZi/TtlYGE+sF3nKVIN3C9a+dwij6fdwrIYJv2h80
2dBu9sjnYli6wxeF+icV0jUCRf3C6jzbdybPVZ16xHTqEqzPjq2uKmKrNyRtFcpqBzgHTIuZqMqr
orbxfkT9DP2cJl2I3tlfLMPZEMBgnKjcoNNZp7OhLkBDtgrCOivHcQ6Oc+cc7vi3zfRjs1lt9vvV
in/cbTYb/m21X23r1X67XT1v+en//6VDP/mxel5t+eU9/3zm9/F719Ov85M9/bD5y5l+su2VYz89
OTt+HHa05Uw/8bfNj+m3TL91+g/n1+Ht6e3w65A7Of91OPDj12H6X/jOw8JuPV9xiioisaIZKJGY
iLCc7la1IXVMWRWET22tovKnLI4bN7p19dfrS+58lhVV0dk7sI+BLc8J296gFWNZgxrG9GXVoste
B9oBG2isSuzc+nO9sUudYpOqoq4aKu3OOpUoaHZiMm+sojh/hCi+h18NyLi7bWVhd72p82WkqByp
skjHdCKIqd9Hd1TkKWE7eqmxSuLIQWi9KgqHBCHqdtU6rX+CQLje3vlZp+BSDKlZ06lZs3FO20Na
WcmV0McCoFXLg+gmsQNEIbvpcZpaOFbPD3KashBARpdZ1whhT5uaNJ5VfHKgJbZmtJcoNqyCdkic
ftAzfJLEQMcQdGgPwHDeDFA4C+ft59Cd7lCwfFOYwaGOpeGns9vR0Laan4p9jEQu3iOrb/95VSsP
gKZWw5pP2bYbeKhOYv/uNvALlLX7Aqtt2x3wIlq95Y64+vPLtL2N4Qw3wsKumc6k+acpPLRJeUx7
Rp5m6ejT8GzhdVll5qpRKuoUqAIoSzHWeROKxkaZbgNDVs82TN8OaHK7DbqeLdYdArTgYsFyUDrL
SSE0cdzEbC3lktngI9KydgMp3WWtMDjakDX7EoCtXQzgXBQp/RVhOmXjwvSgNGJhX1/NFzbqdPDw
WkWQiffx7AuS2HV9teULEMdGebmVbjM9I8obPmJsvv6+LRBbiD+Rj+UpPntOwMgYKJvwNIprZIaF
G9G6SxKirep/bGf2ksDNCk64RDsgDJxOukN9F5Vk0y7ihWDh0gqxJFlTMI3k+pxbbhduHHmNBOql
yKSnIvd+hsbSOr9w2kBsJtyRSKFMS/10nXd+BKY4JpWAw1i+qpTW1uQeq1atWNjs0jT6pzuKiTlq
abYSeiQETD9j1BoVhmPwOLLw/N+1oIIYx0yoJCfcfK/A+evCUtMXjnCa1rj/KATwL7NOYsIx1EAY
OVak18B7AGqhiruieuzkrQiQQQ1us/ZG7Lc5nGB0NMtbgFWNtcF3d8y+X1+jn3nn82H451tmw4DH
doDsFcPAtwzZ1qvvM/GbiyaMot1C+Na1bdDj9nFwwxZAylqPNsOwEBpdWFZEhroMopf0pjKPCKRW
VzK9ZDjyUpSoruXc1+DVrnf0wsbXJZULE+k3UnTzxFgDIB/tCeplcA3/yJm2gSvxG5LyusAF56+b
mgTkFI4ZmbePKp+u4cLrCjWPFHzOjPK9DYanvNIOYGt/Yp60dGif7xdeCAjNUezhVjDmdSWciooC
DSVWsSJsi8L8qeBf32TW17/tEs3wIJZFaj6S9BneH10/AyL++YCB88qo21sfnUkoQOsgG9bkHhay
iZdu4emlP9VLSJf9R2XlqC1LRcQ5b32Sc6QTzKecCuvekxWhe0f2uAg3k2ZsuaYSab6rSt2HgCtG
bishiLrBpuKBO6HQ6W8xIhjGnVvm3W/07azxFpoX3CMDIETiZInGY6ceKd5uQC7Efwb80MB6jIH2
JkNKfxTL2LphyfTYxLVd+5r7JZTBXtFT8rt5Gm9VJewBAfpB+cXQR+8Vbf7wK4Xjeh+mffPbNTCv
hx/Wh3992E9lj38Cgdl+rce26yASmvB/8WhIIjTyw0zsdiPyEesqE/vX6zN/4YCgyi1LBGbkqQyq
ZKerOUN0OWrM1EI1HnsHJb/JowhXTRxL0AWBh3EAV/WKyMazGuJr4cNNytJDBjXfgPUiyeHT9e85
D+t1Co4ICeBgT9ZEm12qVjmGcTAJr0qp+qyqHizlEj2CaheO/oc5SgvR7/nZRL8h+VDU4t3Gkjzt
vRfluiA36IkXeuDehpWBZ2g9Liz5s01MXWd6qEx2yAaR76xPRV+nTaigh8eTyJGamxFFWcMc/nbl
zFqZHUsDElljG9JKO8A1mgwe0CYZqJoZ4sIBOJ+jKd2I7zy2oFMelbE7HbTWgqLW6BruJ9rwmOcJ
xfl4Y4A5qMzM1o2lUud8+KbmZAmtN7Q+OTGM2ePLx2IBxSfEEo0Gc4Ky+smpYOuCuHBNXWyGtyvv
Ow2RmXnFmzqUJCa9CRM0zMkpwaiTykfLX0hOSPMV99mbT91QVgRx+GzFGYGOK4QPa8o1U21tFlH4
zHvnY4y8EN2mBnkBUBuh/p6BB1m1ow4vJQGiXoN37t3C2kcVJP6/23Of6WNSomiZkhvXtNmZg9OL
FIyAr+xWoZKAq2003mNtIUVgm1+vNzW/pj+bUowpMmdAiY1Ol04aBrlfRWFiA1CU7oiUXLSQofhJ
Q+R2tluRoV9YrJfGm+OEN7tmyBIIjdMWJTcRShghCHW0Pd4AlMq2dZ5VS0+fS3tielWyKXh3MLGn
zSBy6ZbZUNMxfyuLN0iX+tbdJMxcbL0YqYZ4W4o3k3Zzpf50TZSGv/rl3m0eQQlcH+Gzgu00xMdf
MhviKPQCL0S0z47eKMiNTvmjcBA7tn83W6oqwt6/1R79tbludvr9sLC6L43ClAgk3iQ/LFmzrdq2
clG100rCGBI9g2xcpTUiigZagYDVIKhMw3+9vxeb5EVvIjbJzv18BxyFE35vUAyDB4X2Ph4IN65W
8ve3ATuBPFxo6ux9+7l3j9qaHbFqoKO9pdLW4AKE93cp+uNVYIvjfY2ygfKEHPyqFNbXO3hWAp+3
OhtU3fWAL5K3sLskijEm6Y3wTpayijDeHO4Q6VEesGYkQ41xX456BzrtkA9Ed++JUvuERDDYz1Ge
BNSEXtxbUlu2dlVWZgGBq5HSSdBc+uljwgQB1FNgtXahhaSLrOQ7Nwq8Lz7SVTHoGbQGArfVvl3v
3qUTgRVD8AmeBPHF2eVIFk+RNJPlKoT4uWu7PHOCycxxoZlp1R+/g6ZB5HXA/Uu1jNtrWkZHy8RC
kn/AMgLAKY6eJRq5oCjXA2o313tzcYnoOleFKktTAm+2+zxNR/2i5E6E4xy3qMf42h/KaPBBBpz1
3I2FUNcaE/r6GQ0+/EPbVFKwWY8Sv3auf4pyqcuEdhCekWPVlXl9YRzCVuNNBOFxI6i2u5ccMiGr
fv1Tcry1tGmesFS8MYaVEK9kcxXehHvU9NcQ1Ffxvj8M63TbrJr1i3xbvKT20sNm/kae5uPo44xZ
LlCR8N6BS59gDwQ5CGq5tecjfbwK0DloFxIbCyMxX2Odx4GF1wHH0qTGusKOQvwtdYX5jPRFvPCU
OrtvSD1JEu8jnkucgvpsoeFCmQeJl7EAROXdGKqnisjl+sxeakLWJJI0vBMMfV7oE9Ho6C08nWw/
b/BoK2QMeeEVXm/kYqByPEOzwy7HklpPphnSn0p/LR3ktQneCmuPbDNs0nsog86f600uTdPsoBsC
IcoKMNnY8zzX6j5HXzZaGDp5nqKcr7vZPa1qGG2i/ww95OUjWI/71om+ybb/cCvZj+Pu0YWaulJv
g42y9jbXe7c4oLOjQRshPxcyTTd/jNfxo3340a+kLdnom8dki89XvjCDl4eTs446GHWL+c0o52Qw
tIbLONb+THZxzSFYCq4uNoFIL7S2CSsqzRZ7Y2Vh0GGyYIvaMOkxrCRoLVG+lNU9Ky9+zhpgwE8Y
kklV5PT0ltHdkpvPlYFADFDkH176M2niW7niiBriX6Vk2JKKinkCMw4RL/gTjwuzNzUxv0BIz/83
SJ7NXhSLtQQZgMVZd6gBReW7aAndBpltJEhjiNGupr6IJepJohgcei0QvhrIwCRSo6+lAerz9e+5
dG1SiGJIppwXL6PTERERD4gwqsflU/ldS+sOZhdQK2BP/1szs0PAhXvTQXglmMzu3RDd1LsG4ZRB
e7jezOUJJvmgU4YijJtfzzjmRLgwYVrqRQZuLnmGAAHg8mF4tZp3P43vSpgVhRi8Iw2xSeNxr8kf
C59w8UY6+oRZIkSSQh9rOT7B8Bz/1cyxd1yROFoX6wdZWL13jveCo1G1t/Yt+MKFG2raKGerC2cH
Y0JamqRLT6ez9dBJUzUiy1r9ZZpvLLZVn23L4BcMouv9vNjNo5ZmB6Aid4gBTDFsWWsIY3z4foPs
FTJDRbYLmm6fu93C5J5dV9NVb4CalCfwDbXx074hsdmWyhS/Al3pYTz0g1NC0lpYqZeOImBx5FiA
EGln4C5xCNRaFFNGsHDC6Atm9ytxSbv7YnRHFZjSkkmiWZwDQ5CANdRCILrDu7GjRjq8NeamHG9N
EQ0K0mGGY7jP1+dLujRhx21OJ8FR5OoFcNAEizblyEfOjkrT1s1h7d8r7qaQ4fU/+AXewRtN+ICO
HXfNKhOBaCH4v0eRdOFOuXh/qiqxOqJVJFjnG9VKKxHczBTfZgcPBQ/1t9s/oQRMxq6TX3R3BZMe
YU+9fNCiA3wM12Rl3TTNOu++xsC3w4Vb9dI5qKINj/shs27OkWNWn5FHiXk+aOLvsfrIdaxActNW
JWOh5+rFlsA7qZJqKToA+NN5MCzX80udlqo1pJiduiV82GA+CgZg1e60zQfI8I3xgOfUvbCqtpSv
U1DbX1FotBMbW9aDtIYhdG+igrXa1R8DQUb7Nm7d1VPuuHf++u36urm0HyBuYBiDbYx0FiQ2UYVZ
u9oRvvHmY+WMwaMp/os9x4lpkZ0D+cKL53RIEK7OmgDakp0O2s7Qijsjk3aCVC0cjlOKZn44coZM
iRUF5eY51BFtzsyLLXIrXTXZXSOLKj60aRfekJpOHKWsofg2Mkz8oRYnDWc/fb8+lhf3PTAT+gj5
hkU2u/y5aIWSNBmP1J37TUDQ50evOyiWCxvUNZZQipdmjpz0VFUGEgsU7XRUpbBuDAQieBp1G0v5
BgVYRN3+eo8uHSrHbczOZPSQcuol07bxHCDUkbyT0a0Js02R2rqykGT//OL5BB63NrtzDF1P/dCj
RwHe4Wuag3G4ar9+ZFv0TFb6rwzlY4Iom4zy7WjfaL+G3d8m+qcIkmKVacBmmjIAsxlscGEnR8gn
lCOboZHRm2vChWVyceKO2phOkOOTOhF6LnHacM2x3E6kKgTj/B9GUi0lvc5agjMM4oB6HYVm9t1s
QH1RUPU2aDHXdY1tgNycbCROVI2b66vkrBkGDTQAC56CKgjMWXifoIg76g0bTyj2XvtVdLfgv683
cWkhHjcx/frRmBW5gr2URhNYGnKJ3I7UHUdkn0UbKTVMP9fXm7vYo6M07ezEUooIff9yaq7F9C6x
7vxJOzsYn683c7FXR83MtjAUaL1AWYAtPEnNO0ZZQj5/16tXC7tDY6FPF4Pn44zvbDPLXgDXu6M1
Mg11/DF6AHOTL8TOfv5em2t8i1bmb7HYo7mwMHuXwtbjXTVbIG4WGUhwc8nEr1V2r9cP/Xgnhg/B
y98P53Ezs0WSmF2B6gsddKMXr4L+mAEERgObquiWqHmhU5euG6qPio6iIPB9a7aN1bZPZa/tOSo+
koyS50r+Gt64z4MHsex6vy6tRoPHOfUQ4gos6U4Xf6nVeo38IeGkdjDDbSyjordwRU8fe3b0/tPE
5812tL9kTLCLrphmqHsfu19y5UilnZTb6x25FOIfdeQs1RDIkdLgLYEWGbbYTbUaWud6C5eG6hNe
q+sgB0h7nQ6VFuXUFjSJUEO51foU7VFHVxZ6cWniP8uaIslocqazfWT1HLSVrBPhDRQQtmOSk+Rv
VjK+932+hdHvYHxwvVsXI4vjNmcnuZ5GCG1rtCkgE6emeHCUqxoIZLIB7VB59zhZl0tYmWmsZmti
uj/gciqQusR5OlSovbD0U2symcng4ceowf0Oh341lj8Ud3e9g58VvfPGeNNzhWDWpc3WeDBhyoLS
pWZiq3b7gto6IDlUh7q34FDvlU1yM9rpM6SpHvXdR2tvbZt0ZaEfGa7Vyl56Z19KwtH3/36OPss7
6xm8vFKg7+gyb3U7ffXW0Z27Wwl3/kG5CV7EhZtgscHZjeN1A2rdIf1HCMfcI7/leE/1zqCp/s21
432+/XV9xM+IioQ6J12cXT5jl7hKi56X3SF3Cm02svubcPM4ku1PbaR/F3bmpSfhSXuzbeM3XYcP
Ee3VTn2r3I6tDfAbhG36oNri9+zeW73rpXPPFIMyxqpAXohSFod4todSv8z0Kvv8gOqukjesMX3z
07t5p6zhQiqrwe8KC5XOC+saLiy5KkPEgBQA9XRgHR2sGso3qdEWOaS/nLl1HR1VOzQZWwNUn/bL
xF640z5yUkYWHj8qLgyoh0TWHyUc7xKymE21U/tby3ipxb1uPntNukYxxTGqTVIt3AHn+336VPiJ
OufahFQ9/VQxsBCIwCkKWfF10D1LyVfSFy0GCnr/+/ram0b6ZLMD2sHYDDgsKeHzrGRlCaNe+ToS
51nGWwJVWRDzY75waE5De9YKGHIqW9ycZ+cXyPJcTwOQGkaZjDdVVn1Bt2XcCqn+5e+7A2BHFqe3
2JTxOB24VqldqFoUDUXf+56Q0R1lb2FuziJFRgwwHE908vTIBszmJq0FJSbvR2kq/zooL/WINA1l
AUT+0uBN0//FyJH0J10CGkk25NlhrKT5EI1aSeUoKN80ybs1/fLN8vKFHONZ0AGLU5xKrYAWaUqZ
HbL4jQhjhNic3eOGIjip+xhVTmctbMGlVmYnq6n1qt/HaU3OeKcNf2qUrFLHs8aFcHCpmdlxihBb
OkgSYr85NL69WAU/hTYt8HcKf0sAZhZmaKm12ZJLUNyyOLtrQt0/OvrBwate3aBw/bcLmwkiKiQE
+GQKTjvs+PAyKhOzCURnYs9X1mquew62dEur7WJfjlqZfv2olaC3/DaPI+RLBwR6GnMrp3iVYaqN
eP71/pzvoqk/hBjoMhC2z3dRFieBIrW0RGqSNLMtNLabfK9ZGtaDgLz9/9ba7DkywnGC0MyK6Mv6
oLhttSryCuJRK9UbYCoIQHY6ItNoP/+bpXjUzdn2bSIVRqZHN8vhBbloEOzQi9GllZWFU+ksEmYD
A8+yePpDuQQZejpzqtE2dRqwtVLTRXjP4A0ZrPBIWkfcZ2CdnMS07E6JF4LFS9MIcgIEHhQyTsXZ
4i8C1YukksVf9/eEaH754kl7L/nhYy0AP2ahk+ex92cv/2luFjdkaS23Yktzho9ypXaPHCq5852r
PGrdlyCY+MHE/H+/do67ONt5bU71Io5pE3sf21BxjCPyRb4QBT7jyVx6l52xIOTPLgLsEzEB0DmR
Tyey72GfmlpW21bwRROpXW4rHFxS9L2VW0nm1gEQYk6qcAsr9RyFNmt4vve7wtWFnIZbN70Vy2+h
+T3Lv+CmbAsxVpAF+0MR9gNKwmiIbhHVcjKt2baJsq18bPesZoPXCE5rykYHF3J9DqZOn8YP0+r+
Z1Bmq7suKi9VBFb3yNNKdp9T/QNs8/U2pj/jrA3Y34DSNFKO8zpJWZa6W6LMZwt+XaJQnFITwKhj
1WLTuUYV757n51Jp77xUNA36UaOzg6lNjFHEr622cTn6EmLyZfiNk6eTRGq2gadit5TdwuJrToU6
1P4o0XinSl9i4M+K0TrpZC6hjLelm26vD8blZXj0YbODS9S9pifgROSsBwEpvCOh3bbbePipgv5B
Bt/L74zkpv1bbuPn6gfzCaQeDBRlq9PVj25y74fSNB59utOMeieb3q5K86XunYFKPsd9wqzDbJbO
OK8WiXTKn2xqpM5st40BNbXrmpy2BgcWPaFXNGmd1oiehtFfaPs84p6m/J+mZ2eY2mFYa01nWKO3
N0FR4LuydBlc3C5HTczOkLSToyaPmDyr7pGIVjlColWuSv/qyDhqZ3ZkdIh2y+FAV3D1rp1oRw3t
T7ADQntb7tJdatqP8ou5mmzN7WY3PF9fokudnC2VPJ3MT4Ei20HUO5UVInNerbshWYhZL16sR32c
7VD80Bqjmi5WM9hr48bMni2unug2bJxS3DXR0//Wq/m+qy0FVDJDGktO1d3pOsKzv643sbAA5wmV
EH9xbCcJhoTstVceFoPIi38+z0lqmZQaOUtP97CCcGeFox1dSB/q8qWw/k3MgcYDoM2JnjEPdfSk
zYy44oyoxei2i/SVIoUvWv6K3M2u1OMDDkY/ro/YtJTOroajFmdroEh0sbBkWtQHivT2IDwWwk7L
frn1wmK7uKaPGprNfmeJHj6dNOSbD02l2SrCxpAt/0VveO9DnqHQfIbcibpRCFUFF2LSQDiNQOYS
hzhb+eKHiEtbPYoL8zWdAmejhyohsKdJJW7O2EF41XWzpJw6hSvYO7rMuoW16v56r6Y5OG8FUScW
hIWCy2zoBLJJnqkzdB5E/7IG8BMjLIXMFpai5JtWQrbwgrm4KMz/Njjnxvt1Bmy0o8Ei25ryfVmu
6+y3aL5K+kLPlhqavZo9fB68vph6JhSE9g5kIZzTZMnGy+L6GJ4J+U3XL3nfSciAzcvT5HTrJsbg
eYNfE/KlK/Qqb/Qb3e43SIcGu2DVrqK9dtdt7sObr4+Tol/z8VIdGic+aNtig18aGm7k3xe2xHkp
+vSb5hKaudiVpaJXlT0+fAhr70bZ1YfsKX7Hb+Yw3ofvwX5cP+GDqD0WB8+h5tMvsW3O05XTJ0w0
m0leiffVbAaiMsel1GoqeyAveKNse8d3Org+aBlCvXlEQ3TrLyAoznO0szbl06kYYkxudWRR7R/e
aEu3/bv4ODyKH4XzNUU2cLClFU5QNypSB+FOW1hxnxIS88103OHZs66zlNCy0pYO30y4mWztDna0
Fexu0z1qW56xt/G9uTEXIvCLT5DjZmehEQI+lptHNEud0CnWiD7cQG207OrnbfGqPkBAdfQ7wxEd
eVssHFKfdJ9rXZ7dWvVQdOKgMN5wMzbj6s146Dc/nhFK3OiOdCM+ig+WrWxV5/9IO7PeuJFgS/8i
AtyXV7IWlfbdsl8IW7K57zt//f2omekusXiLaA+6G2hDsIKZGRkZGXninMGOvj01OzL0Vb7CpRB2
PPxZOgU3Z9npCLI58g3Se/6m3j6Odr8TnM+tl+6St3xvXCpba3N+2y/POxQToNOnJq95vzcYiKHy
WubdsENcCz4L6u/tm7KDaWMHOctVOACNCgsn2bk8ca2cR0v5gnJkfb7qVUx7ool1V1Zttd3KaBud
H+CShamvH34BCOXIGr7uJRqWA9y5r5wYUWLQxk64+qIxRca5+6iAqgB4THyTc7SKlMZdGIiYqEpb
2hQXBOn6F55z9Z6+5vZv7+A9D7Z/aJz41VybwKUD9tj2zG9UxPFGycW2BYc6yhNeuvEpHQhrr5CL
fgIOj2ZwMF0QDc/mUW/LMipGDEF1Mr5bduVod8lP5BUd7SG2tRKe09bJvlMg6exhvxqVlrKjY/Mz
R4FiNkj0fppjpLLe+7foJixt2p88ugRt04l+Klw0kruP886zWHQyaEXUCf2g5uf9ISEq8MiiK0yv
9GrEthn91o3rNnqO5NdQ2/jRZauu+OvimXdscooUR3VYI1A6vw0xicxN9NBe0JB3l27Sq/wQXXSa
DQOZdAv5ROsgqc6rZLhFp8F/4e3m/NAXnBraaoX2GGq0XJVn555bVonfFzyq9/pLljlWcpere2qK
JhCLprgz1zLThQUG7kXnA23kGkwDM3uyPJipLhWlA0qw3fcWADckZlDJ7uI1FOpCSIAglxZTHtio
98yBUnEwidOJVenw6L4z8+HnqIor2dTiaI5MzBYxDZBLGBERRvW3sGv0eerurh3255doYe9PdNI8
qZFdw1o5mzId5QZE0DEyopObedG2YTjRLnG/n7eztAswRGEMHjbK9vNbnSclEMU1del0EkxTPPj7
dqvuJ2pO6BKlgxnf5P7TeZtLazQRTKL/Rq8KZFdfdwG8WnkYtU3pVGayS938EBvl7ryJpToXw/rX
hvzVxqj5ehpH2IiQA0GWiuu3k6W5XSO3UG9GVPZQRKt3vrfSfrzkHOBvFZwc7Ip1ciRZ6OJZJlgR
Zbh13d9QumTNn/NjW3QNxBsk1gyqsHltXuyzIR3atnTq/LmwaFlU3o0YQsH29byd5aH8a2cWln1E
7pMEcRcEiJxIuVWbW6leywynZZgdr1APwaBMux9soNb0DUcBUTCCGMGlyfuS7GEM3anRNXstR1RK
aFH1LgZvHOnXztPrTPIPpaV8t2ij3aQj6r7nR/uJTz/9FIgNZJ5ZOOlnhyCSoIorRWhQtTHCdXZl
GdVrh7j6vYFI+Pugpr3shF1uINGka9GmrVLz1o982v4aISpQtArTC355tk8jY0LQkJdc92bVwbBk
6V5mo1J+71l0BwZC3u+DrC6uc9+rXzRd1BHS7HKatkRPC+7TXtU+PDOyvtWDzDtnPxivsOYj6ITA
efMQuJGEA5domfYI1dZyeJc1U8nKzQfTlos22GXRkP3pfLSebBN2rq0Hjv5eSgtuzoXUyJdy05jB
ypnyCTGfzR9c6TQA0AGgwj02HTpHS9kJ9TiY5VA6qS44ZvbCFG+zPtmNFsTTJnRDg3JJLvXL0/6I
Rf1kDgjfyOE3DoxNooFIAXWalj8ilEbVqqP5GM0X9IPPL/KCSwORh+2A8vDUQTZztxgAiVigIOzI
dXDVgU7Jsv6yN76dt7JwvH6xMm3go5kIRjNtNBErVpUjN+irpY+QHnhXW9SD8YDEbfSI1PAeDVNY
CvpupUFuYZDsKfhSqZmIp9kcjQiZJ5rsW4Ah17EE/llIrxGI+otjkKWmUYy2AxxoKm8cjRJ1x0TP
w7F0/Ma4y8V2Q5u1TxvKKk/HQk3foh+LugXqNZA+zjbmWEhdayRTvLMGfYvKO69TAzLwBaCfp9Ij
aRy9DH7+GCkTJHnSrdyk3vP5JV2IuRSfSJU4iUFrzPsrinYIizqf4hT5Utv8QVvFVrVt7/75/7Mz
O7ZKxAFzBZAyfD7xztKLa1FzX8PYvOys0V8Jvgv1JwbDmQ91nj7l318X0Hf7PA4nNy0zyoXKU5hH
9Prt2u6l94bdfx/Xsa3ZuFTX5y46YEuwLq1yr/n1jehdx4Zw+As7vC+R0FMuPGEChM5SgyMKXwl8
2XwA0I6Os1BJfyy9ofFG19KX8/YWUhlL4o4GlSOtDOKcZCDto2Ckj46tntCHpnSPSbdWKFvYzl9M
zKJJW6uFNVjE1a7I6DGVdpY0bOq2+ovQSLM8bY9kLbSzzrzBC0wpG6btrJa/SgTle/cpFH6fn61T
QCQ87MdGZm6QeL5WgW8tncL4fHdB17SP3lLxIEkvSryf9Ozy1unq28baA9A/b32hDINx7jwizEWn
DG6o9cYpGDhSar2yDfWig4qm824jiqH+BsHglQNx6RRApASYH7UDTsTp50fxMWnh6RhgzEaNoju4
obqX+v4HmAoou9prVU0hK1EPmtK9nh/lkkdOHE2IttCLTLj8ajZ3PSHSK0YZ9vDryNmtov3FBWhq
NPvHxCwxjBEFVfTJVTQxeGjF5DH0J4DrWo/nkuOzWjB/U7yCJnXmkdSuotFAUcqR4Koes3En5+PB
SobN+QkzlvyCGxDZAJSs4JFnM1YYVGRlNSudxpeQY44tFgxFB23SqI9Kbdf6mo70etE/mU3e3uYx
dMCxXMDcWAp8pB2IQY22tuhX8PL3dWHYyOFlG1FDbNMp/TC614RYuREogG7jUc73E+0BCg6i2F+7
rTFeqoCSv/WjjM5jYbnFt9q1kq3pS0lt05YQXKM8Pj5Yapc/V6E1XrZg3TZtnY+mTd3EoBV1rPmr
Sp6HocN1IdFsj+LGu6LFXrvN5Cy7EFLJ2ni9796b8BhyVspGt4vVPnW0XG33StFbSPfRj8OTin9f
tkqwE6XCPQipe4gyQT4YgraV8lHZpbkx7MYOKXho8IY7C1JpGj8E9VoruG3ZftxkCQq/kfig9HoK
WXKvKhfDWI2vQ6lLySSPkd8rI+/jNpSAtWvDX49ku+a36Kb30h7G9+i74AWSMzSBDuZIcAE+nV/x
pTsveCqSCgIdrarzC6hsCQhyG1wMIVE3rgO3yG+brqwPKtXMV6BtaMSVadNvkMUyb6HSDVO02IZ2
JYGaAvc8Yba4wnHt4RzmavB1p6JYEIqpwFfUoWhnQ+uo3ZNibodqJR9cOueP7cz8mwlUhj6h+mKW
3tYYd5kVQUO0KbqnFmHC81O7NqZZaEhBGbZ1RP4iJsgoQl7kg3VOtkW18nq0aEeifQCCbi6CczbO
xrNqRa4YkwLjL1KtpXaTq2h3Shfnx7MUTY89ZbZGaK9reaexRuRf131kPEZpsz9vYumcmPppqCgp
ErRlUxg8Oic6rnGVSgUWhJ+EUiakbxltLj4EUkKc/cpo43FD85Dra8+3S24BHwmVMlyP3sXp50d2
LQtZDGWawlSC9tbJBM+WKTeG8QVPc3/hFse2ZiWzpIHC02iZxtxAVLxp4mQn6OJzjarnI1B15W92
1lG2PvN4LymGKjYonmmW+wuqcwtJdtBOZYyidmY8nl+/ZVf892owc/kB6bQCoqkptY02iWeXerTN
5WfXX5vE+Tkl8UqJqh3lCdaM83D6kKMF0/J4UIoAVfCk+BVY6GqZH0XA82lxG4YHQ155qJy7x6c1
MLwiXKSQJ33G0CNrCAooCGbXvM2Z44WiuA8It9pS097AWGEr4xppxHwWJ3PUgEiYOPARjJjNIgQP
ZS1VFhwFlWT7zZbEaGfwQOqmzvnlmmcVksk7B0hLEXrJSUlr5vY8xrkkYGiGqu3PIBMfIt/YCUr2
fN7K6exhBS4rrgV0OoO3+7pWEQ/LQR/4npNX0nudpxBFDM+9YFh2W3YplWNzf97g0rCg9jDQF4FY
H0qMrwbHhpKgIEWeY2TPaV7f+gE8PPra5J08IE96eAa0GxP9DxDn+XNYLPdlkgmx71y90UNDyzgK
Ge/fnK3zsBLgT97mscSTDFQl0GoBMjnhGuU1zkV81adPqtyg1bHfX1eb2EZG4/zEfc7M8TE8NzTz
vE6R+2gIXN+J7ORT6LBE7DB09K3CnxQGOf2X8M/V29vmxtre3O3sQz8NfH//rtrXql1stG2+1bbv
9r1qoy9kx/a3/fbJuXj4+Lha06o53Shf52V2XMimH3mlx7wIRhs6QZMG+1TKs63sRY+G1kkr18JT
R57M8TqGwgdqiMosciOOLksd+shO2PSX6MXvxMK4pAv4pu/rHfzIK8t+6saAJMFRThdqatvyzFze
yGkaIAcP7ry5rAoxtaOhu8plYSUnmh+6/2fR/x3WLArErmDUZsGwfLJLxX1rxmQbUXYcm/5CQSoM
Tl3J1n1tc97ZToZHm8ckrMW1kFDOzXC2Sz21Usy+iBwvGx0dYhINmJu5dvwtWbFYNp00Hg3UOdpH
dn0LRR80j7vqWitzWx4jRwhW9s20Lb5sG9pJAPR+0qwiCjyvFxRRkYsK1FeO0TQXmiBMleaL/zxb
DAFywila6yRIX2erGb1GiUvGMbrtq++Lu0qXbsXY+O8+x/EGBZulGeT789uA6mpVIU00zaEZ2ZpS
bhrxOorfzo9lctwv0zWp3B0ZmSWSSY70cgwDvtMHzJnk5Yemisn4Ob/hk4/dP35fPp03efIGhpNT
L6XZlzBKjWoO/2iDvIuGpg8cTQ4e/E7eqUZIp4z4LkneQx+1myQVv0lShhpUsQnUNYa/k9Bh4eSi
TM0F8nAq7rMCSNNYcdzyZOF0YstDaWe8W6mh/SyURnIkdCA3cZEOL+fHvOD6bCzoGOl4g1p03ifY
d2pTh3oWOGUoF1tdy6ILKMuDrdexqc+bOkFyQfs4pWFYg/YNCbzpW44yJD+ki7CtpMAZvN0okbKn
4jYdX924vaii1ybuN6F33RrClR9PU+0k8fPQ7/Uk3OWReBCa29L9bRgHrTusfNjC1qTOpdL+qYsa
HznbN2M5dFGh6oEzpvQeIiIUkkXBF6WgtyXpyQ2vQ4Hu6HoZUScV9Ka+yDIZKuIYCIAYlI17kQSm
51+WnAyDTe6nbLSokB86r+/bTdkOubiThF64MsUgVWGnjmvBybqup36RFMpbYwSWt0MAFCz1+aGd
ujQBdJIs+WyJmjbU1zkvNVeMhjSKnLC8oBa6kXyqebyoOO24M+R0UzS5bcH4nK4YXvAr7KqQicK3
RYl0nl4VfuoKdNA5HltIibRNVgkbz5C258d38oiGT01nA60L5MIUBWY+pVe9pSVlCnU8yF0vh4gl
eLDMF7XcRuO2BBpSB9vCvVS8fZu9wvbYm0+l6Pjtzzy/UrOtqW775g7ViPOfteBQ5OWID0+bCizU
bNb1qC20oMsjuAf3LrcpibB13sJJSeZz4Ecmpk842kxNz0u2XGEif0fpj+oojdnt5fDW/eq/r6nr
LAQmavUUDyjlcKEyZ7HYGou+iDNsQXZsDw31tbsaiFpWbao11b8lv4EIj8706c6BlPTXYXn0aHuB
xYE/evlF7cKnE2kHM1uj/zpJCvn15EwwpOCenMmzvCJ25bYXxBKcLlpI16iTjJu8c3NKzK14IQWe
vnIyL9qbGLhoSdTkk8M/KsdWqvQidCw/vpTr7/De7DxyQ3XlErowfYDuoLGD/YWDZJ4vQVnRwqlT
Ma6huOXEeq9dWNwF8/m89y0Nh0SGPBcuJzr0Z6tEHBx9UufQicMfkvbRtjtd+cj9lRRg2QrlFoQz
6fWbE+QFgSj5TSCHjice6vGDViXb6++D9uP8YJbmjFA18aZwxyWp+epyYVyT3LpW4IRk0nsBEMdl
UqgBbHhBmK3oaSzFq0/hW7J1ru4nZ2CI9l9mBFHoyH4nvlLksSDbo9ProR/EFHpSoUhlSNNk8VeV
dsYurYfmJQ688TrpQtG4L/sYKrd25Ka8h45ThI1MrNwPGPz759H34nfDqOCzM9PKc4bWNL6rYSb9
/O/zhYQQBH2QSaK+Nz0/H0WeouGc6kQ3cBp12Lg+8AMru7Bca3PezNLqH5uZnSCp7EYwG2Am9qFt
7i+8WnS0iEqs+/oXhlSounj9IV7PmYAtteCdRCXfbxLeJGzQJOo3yYyKR4o2yvuo+yQG5y0ueBx1
WGopxJ+JZGC2fXIxkQYzD2CB0KODYPUbdQx3bh3sz5s5SaG5cegcP0RuhkfE+7pQSim7al376HWo
pWJXjUVeK18OFq3XdPdt8qLeNGtYq2WbQAl1S+I6Oj/3a7d0B8/AphWgTNjitpBhP5QZl8bknuaE
8yNcOJh0XiOIqjzJTxJdX0eI7qCmZ0oUO3A5XIkkiUlrbHR672paXox2d97a0rJRWSE7B8Yx9dZ8
tVa4ZpfIWhI73mhegjOw6afcytVKiFjw+6m9ggoOrZHcrmZjarQuEiwhhZg60/dTESFMcrtL/Ipu
05XTYmH68HeuvQh1EWPnDkKvoEJAARSFkFK7TcVWuCGI/OrTqrbDSEy3HYJhK/WRheEhITMBNHml
RNZkNok8rggFCrWhk3TKNRTNYA0FezCTC7dLVmoWa6ZmaYsJEpTSAYVfEHI5SN2KQqKevfnqSqRa
8IsvQ5rts0AUa01JsZPRhuxV1daog4tm/K+936REE10sFT5qFZOc0Ff3EwOxVEvJnWbO3DRSeeuC
M0yDNSSoyq/5cvHGjIViFjyxkB4zsK9mlLbMwrCpIicLv3UA7TTl6T9vo0lH1aRwgJgawLevBnI6
W3w9ayJH9zt2arLLQOyG7n+ux083H2Lf9E4E8HO+W0WtMn1B96i3xNk16mkIT4qXTfqBjCtN5cNf
hPTjXTv54tGhGKhCSP7MrlVK6zkucyW2c22ELlofyhU9kIUFIkAQHibMLHM4m7+gzQK+BFNaIRzM
wbgbJGUlrq6ZmI1m4HXZy11MlHlvPY5eSXcXHXGP5x1hYX9+GcjM0/xBN6XRworZCfZI7FF5wXhU
IFo4b2chzGFnEn5HKhgU5ey47UpDHNOBbpegUHnChb/Vci9G2d8WQ3SjCOZaHWfpDDyyNxcIGUzF
jz034wzMK0TnSj9zshZmS08uviN8s0PlaO9n/5VIhvBAMgEgk8IzO3h+5+xiT6u8ACraMYsveRfK
49+yBDxIvU8UyYHs+/ykLl1Av9ibfOjI4+UuNSqhwJ4HH+lQIsZSaTAGiI43PHW0w1An1mABCrcr
dqeoPYtPX+zO3F+Vck8UkW3jqWvcK/5OLR4G5blT9zWjRSc0qwZnDNJdUx30tXLDoicdzfFsX+iu
kKDFgm1elfAcXbPFXrgfYu9G0jp71JKVd9lpLOfGOtsham9x8GfTWOVrGg/sovJ3eheu7PbFfXg0
qsmfj1ZyzEOvKSfPGSxr22v1jw5tCjw2RJB8DaN0+iA2uSkVVnAclEggy/lqLK7B2FQqpdxaE3Ie
Lks7L4z3dKr1Be5zeJE1tjpcp/T7KOJB1PZ++NPVdaf13tpsJf6csM/CW8ZtmRcGiq0GbwyzwCDC
AR7GLn1EHUD5x3SUxOn1REMCA6xWblmw72Vj7ESuzCmSJv62adxmYl/utpUSmH+z2DRgTG/VNLHM
z8VWRr+4yWtqVEH1OzGDS05hz45NbyXrW1zuIzszJ1bMghcIixUQZGnTjVBO1TIZ4I/gr5482AkU
I6ixIJ8+S4y8gkwv7xu2izBYtpJZBdRS2Up0X9ojUzUHOWu6DU+K9lR5+kT0O5g1et5UIITTYve6
qc3X83Fnada40qDRAAKYEthsLEbeCj6v+XhDqKfPOkwBh9L1mmsf+pZXaMG+nTe3VLjVLYptEq4A
NH3um34b8AQSDDCLC/RO1AfKIFn7HX5Cd7hs0L0qjJu421Tu7rzdyeXnEYc6yHSrYs3kOflP1qV6
23giZ6UQXJs1bW5RNdBnkWnVvVlf+vFr32SlbayqPZ+GVujpASjB8QcMU5yj4wtrHJCDa4DiVRYl
aeQqrgW/fxMqRd5GVNptWNi+CWE7fqu7HDxvOKhOFQWPnqL86CTvVTHL6FbQh3EftWJoex7vCOen
5jQp4vuYGURnOd1RJ5tFLkGsBJrkeL5Wnuv8W5e+nf/9p2nD198/C8NpUvlq4kvUVaV9JLwaMgC/
hzgB5LvJvTV1nNNd89XYLPSpYaqOOeUw2403oodcjOLtVF1eae5airDoJvEvN3RKknPwiFzVLQ9e
1IrpubZV41WLfijKi5D2dqFdR/JL0V1V7U50b+RoFXqxsF5TjRfgMnfNqRz6db2gOM3iQqk1W5a+
SyBQXTZNuzXUP4ZGC8a2rDpH07qt1b24UbVzrZvVd2X1dDdN+wiYCa/zPK7NXUbQM93sW5zaGHLg
oJvIpaEouKzVrQ+CLBfuGp/m1ZBtDL1EITlptuvl7dhshXHTqfdy7lT+RUEGPrgIHYAZDvet8Zz2
T125UUSIKYTIKTR/15kqwo4uQi5PankxpAHUaPC2Vz/V1NtEwk2d/0jU31X5ZJl3qrUPB3HvgXyh
wBgnT41xmaZrl7yF9PDr0GfeHASGO6JuovFWGm3gVbV7rmAerd/qXd9slCbfDOGj1qzBohY20ZcZ
ny162PeCgJCMZrfDrul4vGUen6jB4WzeNSW2ldRpZYHndKFj10Vm5WGOFkO7HmAYjC+jvrfr1pEl
39aHD9HMN+fjxMLWPR7i/Pk9yOtWF9JWs7Ved7x8tGU0xoNxrZn+pPf6MzvCd1XSbWhe50/D7jC4
etRgZxh7J7YSIN5Pafzb0i6l5sEwYGcGZR5t8uFbV0YbXdrJygdlC7vTdFtOOlvg4StXbrp+X9G2
IAhrXLqfR+7Xs+rzlPrnA2c3EHhu0MSTmHwNGGZtXoYjPq8mmGPPG0BTfscD7CCxvDW8+zH4keVo
3Sd2DX1w2lvOEKS2aD00Cm1m9HC3IBGNW7nSV8rlpzLlsyxzdm5QhxSHoWIevVHeCAbkBC+BfygA
aoFHCi34S41HkydYKulW8Y332Kb/UDNz+xdec5TrzvYj8PveiNBAhVPaoJn8owA2mKJLcN7KQnrP
mqDRRZvbBHibg2Rb0RrzVOo1Oy4eEnmHUrCi0qsYJLZhbRrrzci+i0w4N2P++6n12Va0vncl+JHn
81/yGVtPvOPoS2YDzigMKwpCQnbVjlB2XDTAMdOouDLlS8sl6S03kjLlwHdi9SiKO2+87YcXVXA3
XnjR8AAZwvWBMk/J+3VlbhNUpcNAsXsapJL4zYAldchW2fim4ufpN9NKSyZLs/fncXp0ExOiGFK8
btAAdb65MtIy3wV0rctK3ffgBtx2dGrwBIbdSGsMB4tBhSUzRJDVYNRmTuqZrZ61wajZTYzIU1Mj
/ZEI7Yda82Z+fmFOE+nJQ/61NFsXz3RdVSmxxIsfFwPkA3xYx/uD3ugrwXnN0uwskBMWzYU0moZv
ceNyVI4pzxDxvdqsJM2fKLvTdftnTPNjQE0L0xh8wk5QuBtTtUeZ/40v82bcJMFDI4RbmdjkAVcX
biVxLyuXXnClWqQhr7H1puSvhjnyhx/dcEPZ3S6bu0njICxoRnkl1Rysh/NrsByTpgqiCUoDrd9p
6o4cTVdil5dCPlgX3FvaStB5MR48aVJh6ZVdJKu7Xhyp5BgbuIB/RO57WQpgc91gP1rtJqvblei0
cN3BK44+aOZ/o68WPRBazU51Gi4G9JTF2vat68qXHfqLqOhcVeJ9V+u2Efz38xQICXzfUxWArs6Z
myRyInRBQqBIa596lXADDea2jteYxZeGiB34G0wudeIJxFmoIl0zDCJwrwkhohng3cPBzzdof4GZ
dSthx9919647vTCVHGlJNPA43Jrx3wx4AjxRgyFMz1+Y3EKprJSXaDuoQ6gkul0wptusXgPBnCKS
yfkpZvxjZ3ZljhV3CP0EO2FZ/ew9ZZNZ0qtS6xu5h0Ml055crzuYcBdaYuskqv+gd9JdoKo7rY1W
HtWWJ//oW2a5QhNZMZ2HLHIzFTu0fVseRP0mQ0DM8u6UzinF5NLQrptkZadNv3cWGTQoBrFMyAML
NPPrmKcOKZjsRuGljtqVVa+8BiyP7MjCLJ5K9AkHIip2lFZuPeNbrxyq5CLqvin9Q5Jdgl5T5esu
W3GhpfT+y7hmm4a3ec9XTcalGS/S+M0V3H0sXgrpfRn8iWtQFGBb/vuzOf4ExQvSYTJKo/PahFZz
a9UHRoqCmJ266kUi1HaWWiuX1mnCTpbsyMxsQkux9AdjMkPDvpN3ez/auulW6R8zRQf9tFJV+AQX
njM3m0mybLkWck6pKLuXaPMJbwCNB97v2LeoNGyTlJMRJpYPuqrtpNufPwgWjv2jKYUv4Os5EIdJ
LNUxYVdBUx7WzbtWyW7a2FzZBWtmprzn6LgZ44gaV8wYc+2xqu9C/W1cExtd3Gj/rBqdMV9NZIHo
i03PqkWjYItd4bTCSrl4bRCzcBZlNR2qLhYa398rPZfL3ru0smrlKJwiwtwfQKWBtfsUPJkLAnhF
LySmyJJUpbINitB2zRupqAE2XtECtpKMLWXJ5AAT0oAiCb1S06CPVsZTzZwOc1amkC7b4Y/myxdp
fVFkvaMjA+Nbd+KIejGqVSWMX4KxF41qb/ZPVnPRaB+WeisqH5nxISgbVb636nRTZdlG7a4E46ep
wyVUyys53VK4+/LBs8wlC3n5zCdXCiO5uoN1mQpIVr8rVt7Y/CACnJ0Er54Xplf+MAaQv4l3pt/E
a98xrfZsmYhB5A3T7RgM6iywG00muaovaXbd58nWN61iIyuleC25GYRQGgKzcdp1jmqFT36MSIre
wUcRBZrMUQ+QTVpX25326skXgeLg6jWBUz5n7mgpBRatNGpFs8f4uxXDA5q+eVFsG8WLbh4K2OIM
40lQhf/url/WYzYPlNi432ash19QApH1WuSy1bSHKOHRGEhJTithWK0cP1NMPBnqkdfOQrSXyGZQ
CxhNxm1KCa1LUVkI0i34MKcJVVtUXkxjTUB42fXIlT+reTJkVV/3ipr1Sqr37EytoznyEpYRggyI
zo15G0NLN5R/VD15LPU1HoalKiq+9o9hcxalvVaJY2Z5ulQ/N913Sf7jWeImN5+z8lCH9KqMD7lx
VTS93Wgrh+FC0Pvi5rOZ9uWmooCJaV1LnKT93tEa06YrkXUBFWl+sTKfWV0vWnfASsgR20bVPhhe
s2HktN0o5s/StCU/tamRGlmNTznooG7GSfECLZEQvnUInOo32aJSGtvj+Hb+iPxfln160EfXA2zy
7PCq0jRP8oGdnjUv/XAVKwcl3rW0vfTjhTeAvbxKVCdKD+fNLpXfmJN/zcpfvS0a6XOxUi6SnUUx
MdpGxJUAHeqa1qGy2kAE4WTuzzbcS5A6ZzGvQQZip6k9ePtYeEzkjWw4LgyflCFr86pa+75p4U+2
IC1npGKQWYM4/vp5WagYhS8wK7rabcIBesa6ta3m3jUOVfR9WJMlPRGIoKJEC+2/9maOKKCjnAUV
0xEG/QU1HCnobF/a5ZDhCZdB/tKaT5p2U3cXfo9kmnozGJDzeL/DfhNID3perMX/afrPjX/msvqo
J1IbTsujvaXNeChjJLUJeU3wIgtO1LwOqkwx5bkY+KKVmLuUfR9Pxhxhghq91tMar1FVrcmprmM3
3+nujcvDV8L1Kf+w/PfQWKlyzEPBJCENYI81QC8ToOz086PzJZNNs/UVv3KKctqMhaMp3+porXFk
7ldzK7PzPS5TVYx6rIjheyVtq2ZT+O9atB2iwg7DlXPkZG/Prc28WBNozzUimsKFFuXPSfXiXjQ2
QdtsmmqD8kWj5Tujfg28teL12mTO3FluClHQAHU6dbOXw6s+/t37ayiutamcuWitDJmUFNiwZLsb
37rkkIx7k7tMaci7UV8Bdk6/7XhDzKbys/vryD20oQyadlq4xNwKzTZokMD5ENzwMMotyJKrXtiv
RMgp8J6zOAvMuZkLQVCyePHB7W35MgFzd11fWdvYDm6qXWhXivM47F7ifXvZ2TzCrXjP/MoxH/Es
QmvW6PpgGXGeqN56aKbU6cqWm9zvdISoAtLUDUXXvKGzbQRAD3JYQQ/42vgHw7qqi1c/3hrKylDW
DE1DPV68nuwxcTGUD7vC/xjFy5Q3n27T6M1K4Jz277khzaKI3oJo6lUsidl7Bv+c4ZBBQiu4krcs
rw1CfsBMYWyco1iHkBajWI+QYeWdIwHiZ6orB/Ty7vrXwmwHD6Ivj6Y+8UlIoT0EyMIGMI8Y6nWb
CTZgvA1Mliu1ns8G1NPJ+9fmbEfD+uNbhYjNABm/SDYy3iLSgieUOLkwqlxV7EIVlBHQkCq/B42a
UGAvyqskiQvg44Gg/JKbsXpv+ky4LinfXItdn/9Q6RF4bNHCuOHVliqDabXBRTJW9SbMUbcqANP8
ien4eG0GcfgFl6vv5EUPA3xEhuIM6EDake55dGgY7i4BC53ZZm5FN0brtTdUUrxDIOqQM9f1TVVP
N6AhU/tNYSnBe2sO+QHmTu1iNCr1ty/SIiV3UVI4OgRKodI/ibmR7KNCe1J6wbpQ6bvclkJwn1nB
Wpq9uAfoa2GfaRCaarOTR0hlo6SdvnI86bta0IoT2IZiq9F1vyp7Pr+qfUaOI1PTpxxtN73sLFMQ
UEu1QvmgC1y0zYvc+i6ooSMZV5Gf26KKjM/KZX8pQoPCmNq2YbiH0/Or1aLpQiFV2ROwG5FCxjsa
Q+FnbA6llu59nr2GhI6+Wvx2Pk4vzSt8PcC9J7oNqPW/mk1B3DaDGUNrX7HZjYdWCyMcpPoVgrkQ
pTW+h6WT9djcLJS5vqEJYo85KLU6ZGMr8yWs/yvMYFrAYyOzKGaUpjVmLUa87DdtWwEQrfihKCX0
3a9kV1+JzicXwE9zHAHQF0+trnPO6SCGQKznzdTRI6A67s8OeC8cb5BOR91zw/6jYcPiDmwNte1K
v86v3+KEwnE/WYdZYI7iiwU1D80MLRRD/gDV7wRAsIqVyLYUTGEt+cfGbNGKBBoBWCFZNF8Gy7Dv
PHljTCJ63+XmQ10jw1oeEd2LoAWBg88v8qYSZZ7WsdNTRbFF39iqv3otW8mHlk4gqH3/n5H5pT3q
VFEVoox0Oate/VTbpaW1/ZuV+dfELAHS81FIG4FxVHlACUqwiwFpprX+yP8lSf7n1JmPZHBHo9Qr
Tp3U2wr5Xu1HOwnhm1beCtG2hOsxezFAerdrm2xpmaYD/P+e4eZseOngS3KTkSqk7mhLoDtdQmJk
rCQka1ZmWZxgxOmYRUTFYthqGuqr7c53f59fqOUpVNg/4AfZI3Nsr1dYapQOGGnCJ2/ci93LqO0j
ruaut0+CnVD9Kv0XbrTnzS7tKhrI/rE6O9FUQc4q6ECmyPszKF4DKdyo7ZXQHpToKdKSFWv/Q9qX
NretK9v+IlaR4PwVHCTZkofY8fSFZTsx53nmr38LvnfvSBCfUDs3yclOnVSlCaDR3ehhrdWNPJLG
ObXMjNHToEKaJL3G6qcGAIlF6DlXY/4jIZwPm6cyCQMbQpLqPuhviX0zyehXKK9mQJKGyA6VgCh1
00oS+M41JwYaqH+DA7b4I49dRcDmWDp4bLMJNss0OXkcAQMxvGnM+d1s878I/JHKxcgKY45TeYNv
q50dxyibOoPy1KUOMYBctCQukvXUHET14DU1ORbGqYnaqQspUwizh4fAuFPQsTbqH1ZWurq5i7r/
2ObOfBn2EXMqCAVg87lbHfRAxAwUxi8EZM/QbAABqntF+nFZ9dk385HysRTuVidyoqNlGU6rtG+C
tMM7Y5OSuyQTiFkLqY7FcLFNP07LrC0QEy7FNutAMDn0tFEtIJYg+4MUdDHdykoniAfWbtqxVM5b
gmU7tEf06DghebX7L9JdEfvx/7Z/nL7HoA9qMZAAg9UBmx/IpRGtLPKKNqTrVvlxWdbqckD2CXJ3
guFGfiSkMEEqPGjgPRqhCcBquxo1/bXBAP5lMasqYQOMg7l8DNZy9qnqymRGBz+4evB0AxCIfddX
2pcalpt8mjaXZa2YC1QJAMUEJw8aar7FoklirS5SYBzq1vaWNJUzDjdqLCpCrYQYJ1K4i1vMWokK
FGAbs2ZbLR1tRGHZinpDANK7gMgzARPEqfdszPGcBgwXMgVxdmLSRdH8sn9cGvQRBtJn1Oa0tQLB
gMqKPcIgAAGqIZC/MC7EHZQdRIYaNsCOr01ETXJAJ0O7N4HtkhT7bl/pyf3lw1pRjBN5vE8JdcUK
JMiTBl/tadKW2yzfLUJsk7OGGJi+E0Hc872IDCNrQarsKPWuApY1cToD8xVeaj+hC4cgeZ+l2ynZ
6EtPu97CI3AR3IGVq3b8BXziGA8jfawIvmCeDxnalYm1TYvt5e08y05zy+QxAPKwx+uInV8qzV4w
5Y6W2Iy+c9+iqS01E6+HNYmU8aHEk0ewwP+PcNtSALJCgMHD3QkgYC/zSMBjoyJoBJwV4Dj9LH4u
tIdWKimqE6iF00QSiF29KOCc/0cqp7JAOiKjbAJG3+x9JXQLAjyi1peBvVLSKk99AH5c3uT1g/wj
kNPZMVCLXFqwzKY91NatPaFIL3jArG4lcAgUBluJSXC+l3fWzKAKK1DzKADsvpnsaHLleg68QFFz
dwJxD1UN0oMAiSRU1xZU7rTyvzM4A6EAt4ZN57HpVs4P5UY3S2CPasDlNiNYBhL3chOJho/WrPWx
EE5npAyTScvAmFjq0AG+fkY2Mng9TWcUstqLRHGK0sl20wQMU9+YvBBDH9V9rD9H1cPUbewJhezK
y9JDlH2o8mbpt5hqW1RMq6OW93pZf9Zs3vGSOf3pYkxjZQ2+QwIPQ6U+FfLsIrYGn8UkuBprmooR
IDy1deDFYBruNHJOUTbSo5pgxaruzIByQXmsEnHQKqvrOZLChUSRXUWZlkFKoueu0rrT/GHJV4N8
HdWbQL8GH4ofkH2cHhTTmfpXPf0Klg9M017eVbZrXNTJxp3+XSunrcB5k8cO0AyOGnvmjOMsnb5G
i0hkUqNB3lJEB7W6t2gMALCkBrgVnusXg7ZBJpmQtyx25WatjvqOSd71The9ktW1WANt24AsghgV
53h6jFlSR2kVYYPRXwJK0slFgxIFGSpNb1Bo3S209kYvvuoTmn1hBMmP98nz78rLb8lN7CobOLPn
zIn28va/jsMwb3P0YXzvNXKpaHwY8WG19ZAGEaCWd6kIIHTt1oKTAvABaJnFa4w710UFh1ZWqCBG
a55qGTYi2Xbzlb54ChEVltf2+VgUZ4vi2VamRcVyutaTUbdIiagsKJLAmaC87rIxXSChzGfaKjVN
RdWkVc9xvAjOumAKK4+1ASLiZKc315Hmjfl7JG8Tzeulq6DdK5Og3rN2E4DKjgI1oEssZEpP1bNv
inxOFKYFmi9bXh3vbZGI7womf7sJUGhlxhOFDkNOC9DuhZcDIHMc9JhdtX67sW23/Yw3z7Pb+xXN
3cAJKCqRuUnbbelJAn+8ZuKOxXOaIZVg/ZrZEmNGxAA7jcjY1K7i5W/kINa3ZLCHg+SDM9iWMcpJ
G2OZ83QbG66WfBjlrU4eLpvK1QM7ksIZbJlII0PKg8EGmYMhbY0Qw46iwYyz5lpmHFRMhqNBBehQ
+POpWowk69kYKFIbVn4jyZsGs3nWUxA+9QtV9fI6te9yyNcs385AeShwfWviCUaZGRw3nlCEz3Vk
sxFGYAkCkfF026JPZjLvzehZnz5J8QgO82hxW+MKGJS9ektKgfCVa87SRxg8RdMMwOa4G9GaeH8C
OR7UqbL0y6pqIBPpw1/IIBgqAyks3rp4sJ1ubw+Glm62DeROKzT6KbPu62YqeJ2t+FTAMiNVj9AB
1Qe+61seFSNthqhz9MiiS+wti0Yb66uPvXZqaCzCNVm5ZSfiONNlRHMuxwvESSMw2SQLMB8TbQbE
9Pq0vXwFvl0TZ1AYFTOAFAHjA0ZdzqdGFmgsAjvrnPGqpJjidQK3pHpEU7e/KjeYDlxo6X1Ybk31
H4MTURM0t6H7mbvpXnVkar6KsJ/W9vrog3hfKtmZNi4aPghNvyT+PZuRC5MdNRkdwkPVzIKH/tqD
GBugEeDOAd4R4xGn+jOEeqmZBeQpCrWphCEQgO86n+1LtLVT+jrmtDQByeEI9p39s+f7/kcsZ3sI
+HqgtBD7lHuTTMOa9htMpNBgp93F+2ULTrdrDCxT27PfkKLP6bu9e2+3ATiDaOi3HzeMw9afncC7
/GFrUSz2w8SEEJ6uKhpcT/cj7GIZtUp8WPBT8qt96HaffU0tN9iHngKkFIo2VyffiQBg1kzFsVhy
KjYIM0lZVIgNWxAqqwO1ni8v7GxUF8d7sjDuoFV51IfahITpc3DVrebFN+VN8tL+jJ3gQUcOmIYP
2gtoUynaEdyryEvp1//xE7hDz6tUD7Mw7xzwutPe6z6UveaWP+/yw+drddA343Pg4KQl16K6O19b
AqU763Hlt4CLHmwShqitYguk7WG6zb/QvrnVja21+3wpN2jcCwoqvWFW/cHemPcz/XV5+d8oluc6
/0e1uOhhatBHpMVYvn57aznGZvhQ3IkCM/n+U3Eqp/NUp5moaLhlxcuD2heDrDh+eCPewtlpFVf5
knZOH3ht5QNXHdlxINwYwIN25O4ghVcoHcqJY3WO/BZH3iQqBKz6YIbuY7C5IYBNcPs+V2ZlmCP2
fenwuFY7mgL1AkbZ0eqNqu5Km9F3hz26hIqbxbqpRO/fNYcCGBcN6wdlmsz7SGkiS6n1kA9gISvB
dPGusEF9ODxdPmCRGO4OjxhSIK2M8w0A3LLU5Z4oxqfURD+ULhDE2mdDI9+qjM5k4LMBLF/jieai
IuoUnemSfRs4nRttgnvLy3bTo/WobNTtcD39kA7F14P+C1GHD1fit+5MJ6d9Ft2qdYt59Cncspuk
NcdQwu6mM67tgDcwnqaJnzsYnJkA/+AQOmxkf7kyd5f3e+2Nw2IeIIwoQOxH8uLUaE6zIgOsJcEm
dAAcM6cNwGGcrsHRTvmCiff5FgnW965TARE6CozJmsFGahyEPLhagHrjYrtMatQa4HWdQ0I0/f4e
RMNUa9fWAJ0Iw7uR8Zji/n151u0xZA6SRCAhBa56aYb+pIQZZuHzsPYubyX71zjThOZuxHdITStI
+XI7CaywqDBl1HTzNqOdZD/UjeXEoDi24rehEiGMs6DqkjTOEDaB0gBinPVeFaFTZIe8cYLAdEvj
Rzq2NG0PmipQlXWJSLygU54V47n1oWdHK9IWBg/k3V7b4J2oPScgherBITv2X1kQOkMqKqqtxVaM
TQmxJYqt6PfiXG6iJUMH/tbWAQl5qwPYAnRlpKBAxpfHHckAMQM6DQlF83e9L2mT7mpVEN+unCs5
1iIulE7Cup3rCVqUdd2uaAy/a1VvtgaMQWl0jl4va9HqnYDKotsTsKJo+Ty9j62phGM/lh1cSYzW
RHCJy5ngZby2p6BeB+4mOji+M+OnMsKknGVZrTqnLGcKIE4KhGjQJ1heGpTXQ1FcBWOI4YN4azYA
AWgxt6lkSCKrDtFFgzlkzeCjtxXUrHAt5lltjgx5qA590zmFZHnV1GHUDJMoc7aZgmmrZMQvisw3
xwelNICxq26yft4VRKG1VdFGT/aYBnQiqdz1gMnpg7ekeE9RrNR7YMqm2WGOLSC4dBkK56bAeK1a
Tswb4t2j6gCm5vMoqUYiKZTx5Ur9Yo57xaake62sTR/d6RWdimsDs/+XlWOtg44BQf0rk7v1RqA3
stxCZsjgX9F1UKiSE45erkq+XN5O9kHJMsyvoDvR7/8iLXwinFPNCHQDoMOE8H6UfnYtJsGtx1bp
vCTL6QRIKG3+ECx37eodL5e/eoWlt1PHlguOags5vqh4TZGQNjTXCA061q7abGUgPKoa0i4dzeRN
LMEa/h7na9P+LfgaZmo4k3uyfmYgj5pnUBfLQvBmd46JSUB72n93DOuAAfCWIPXM4K4uXmSAGBXp
c539lqwHgfyVdltiInkLTHINxOt8RktPlabGJBv2nzw2iHK16AnZF0J2uoG5Vh80hGYiqs2vPaWP
ZXLPDS1WlGrSBtje7CEafMA5zpJBbdUfpoqWocAyrRi/E2PPSYvmUZVCG05NNcuXosVUlN2RRhD3
rSjViRDOj2nxKIUACET3+RDuwjB2DP2+ATg+Kkl+p/1F8xqkoezHCHmY+nBKk3RmPi3wmnYseyZZ
wH/9rMTxY1da/pwgQFCq3WU9Yd/PqemxRJ0bs0TYpiRDzzo20c9bkWwbgEUhzf4iww8x6N/REPVg
TJezBhKg2McyQTOvhCcZraTlTZbfL69kRflORHDXPyBqNRLWeyonxRaJUWpMPms7ABrcBK44Ir1c
lreqGYDxA4eGgUoxn8dRpxgNZGWNJRV0kFS/DW6beGMBDbuY3cui1nww0P7/yOJUfShA7d6OkGUu
pXw3d9XBjo37frE31YDuaJVID0SLW6ogo0ynNpvvAuR7PMDkXYFGNbntrDz/KfimFQN38k3czbCH
ahzsGN8U5MmTWrZvuVzdgPb6MxifchQA0yBwR0Bk6GlCFw2Tq0H4SYxQZHNWQgJQ0cto72dYi4CB
Pr0yVaiiTbxGax0QJMf6ve9cO33OAb4mWC67evxFOZbDp6l0uw7kFpxGnQt4qNCLt4Hbo5hNNapv
3qXD7La3i5e74YO0N7zLwtcu6bFs7sE32EMymyWTTdKNniVgsbJ3OeDWL4tZ28pjLePihbLU+8Ri
HfdtcTMwyLsWUJnTk9lv/0YOSMeALAtId37Ca2mLEiU/yIlDx5I3ZpjuSoywCRtK1/I/3yQZ/wji
ro2mD1Os9lDRwfqUo35jzB2yy4H5M4yKrZq9Gra1VayJqnPn5u1zS4a7XrefKyirUqQ3ySy7sZ0L
LO6qnQJzxz8fxd2bEr0QE7C8YacYYt9eQ2gGotfcRKsyhn6mWXCoa7qDcsi/4rhDlSSplxqCze5n
lBE6F+RsJVqT/uZEcZroZMSICF+JHOWpaKYEnZN15URm5QdlQXX0saWKwB2vb94fQezvj6KqMjGC
YU5azEwUvzR9uTOBNGb5oAns5081EJHkrV+IP9I4d9yMURujaxcXQlWRBKCy3W4kkFAAiODy/q0Z
F4BG/7N/vBcuQcKjg9KtdaL4tUUBIpPdvMudTn+uI9e00utJBIJzhoaGfBaiDISIFh7MGmiATncy
DdAE+j1HseTTdqonqqAzpIgrmmnlTapOjmRUvqX/AluOXvwmmETG44vKhe0afb65vPw1HT3+Fu5U
F53UAKmE627HBKgraMVwx1qNXC2O0u1lUWtHeiyKO9JKLzMr0SAqHcNdNig0jPtdsuTOMhHBm0+w
Kn44eO4rsLZjGsHRFelQ1iieqGRrmIJS4WpscLSi7xz80ZWA1mSlGUBMIGWbPtaepRLN83rnSaFK
MyB/pQqaAkdjM5kobw+JZwLgvtU0Go8ivM212wlDQ4D8pRvIOnM+0pLHXqp1qHEbjk4GyGyjM53W
1vdj9xErQPAtFpHPWovCAP+CJhULSUmVrzaPCPiayII1VWf1p930MW3LJIPQonZrlYCbJlQEl/Vs
lQp6Awm4swAfhPYL/mU1yCOojSUL3BbyTk9mZwRPgb5Xladm+CGc6T0/XlQQQGaFDg/wlaJIxrkL
xuA1LFIZOS/+h7/7fffp3TyErgga+wxqghUqMLkFsHdGUQMu1lNzEEqV2kdLHjtPOgWRNqV7UFdT
x9sKqiP22QVkFRG2g0h+IvFpcz6ZBCQrSVjFjnsAY/fL4X9++P7BP1CIxS/88P73f/jDhu4ofoFO
+3//jnoe9Qq63zvu9v5++3W/da/vn+6ffj0JTMU3COJJyIfiLCN/R5kQICiI80/3BE1DuhaUPbhp
ndbxfT92vn9sI4H3PG+yYYLQMo+mNuSeoVenguSxzNN8xua7167ruz4W7VGBNVo7YWDcg/oBPMwG
npacwW9UO8/ruI5Rb7y+frp2D2/+5vlTo8+e4IjPB7/Yco4ksQt0ZJHkIlQCO4Kk68MBxwbi98s2
fPVgWA2CIBWowtZwS4lLGxNyMYCurg+u+3Lwf9MN1MHZCi76dxKeV4BjOdxClCEvo7SEnMPb28fj
42NIF/oIVncEkWhTYD8fIdrbe8724atyHr4eRsp+fs0oWkfsPwJj/107PP8idOPZFqY5AHlyurVo
btGLiNEJu+y67G532F5Gd+9st44jWP73P3ZJGBc6jmaB1vmaCXOh/dT/scHNhCR36wpEGcy8nIlC
aQeZVdg49F+frkue2nDu7JaJOrAb4O/YtWeGAMvD+lz267IWre/lkUxyKjO006lv6w4yc/Q44DcU
4vH7E1abOrHze/O8udvf7fee4BDPQy/cD9RG/10se1kf3Y++HkgkpxAMC1hS33/cvDo3IqOyet+P
pWinUsxQISDTYMtzD0D8hPW820BTf4rU5DzNzC2H00kjzhrWLA9BL66/29AbkQSVbciZdhiaBiwq
MIOAe/V0KWpSFlIKqgx2UtcmfRn83nP9zd1n5X1+m0pny+6A4K2xfv2PxHLXP1WDHOkxiGX6kdKX
3nl5ar0R7mBGFqD1Btc1cSsoPKVGO/zM8MdnNNGgswBIItSgmIXD7XQFjsk+y+2yHT/6MM5fWEUE
Chvtf46WuVH38P0bLg67PMyjwo2yy8p+w+/4scd/vy8TrhN+uOwaX75PBrsvF06Jf8RIdVD38slX
fX+b7/6P92Zfwb4Fv+AR2A/RF5z3a2Nf0IKLbnSQcCKO4falLAF4qzVgmWCCEVF8/4CJ/EGfsfob
54qZSffeFwU1ZzEN8FmBMYFxPlaIOyO4VZs2UgcLcod+bmhvYMbIxoxIqntqJiKQ+54kOtlmThhn
lbukkJLIUuH8Snob0pACo84Z6G/8aUH/Fvt/ELl5WC/Fsjf7O+fH7sdm53lY/tfX/S9sy85nF+np
/np7794/PV3fb3v6Fboj/SVKm52F54iP2aYgIMBcEth5T2+uno55AYgMPEgw04Ym4hkZU29RVCTU
6ynozQ1Gl+Jd2BSZwMiuHAlgI3S8ctFkh3ohZ5Qw21bPizamzqQAmxzdokC3KpcXfdaTq7QAaIVA
+XndR58NYmfcSfB7KRr/CGv60myGZQJOIPqZajCy2x6xGVmqd1nOee8HE4TKJ2DBdROjUNy6wjGW
MeQFQQrGERUD1Z0JwDgRXcD0ofqR9BIGP9vCn4pnYm7AlTGTh0zyLGMj+A7mPTgtPPkOXgvTyZb7
AN9hJAG1SOBntm/md+j31SoMZ6Gza2/CcCpeXaC1Dp3pkgDdmhnfSx/AaVa7YP5sJvgATYnQf2KF
VJfB7qCDEr6QUy8PA68Bbs7lZa+o88mqOY8QqFWvJyOEdlPkJdVVA1CZLPKlYStNr38hCt1GIAnC
/Anhxy/awO4J6O5TIMGXAE7fVMTLGgxFDW4g6m1iOnO2lUghGGACNxU83/H3R/GIlZamFjbge5vs
26UDn/DzIkLsXhcBgmS8YtFgw3dPJbI2FDUBjmY01+ixd2flKwtfLu/YeSDC7ga4n/8RwgV0URMF
C7hHU0duwRAOwg+59SQ17F/yAZ3uBvI+2zBd5IdiQgo9q6px31VAcvWmXop3aRbroofQ6iU5+iAu
0EP9daliQPs5EZBdZKeJkE+3XD24NgE6EN3b8a62/bhHSs08xLrTKKIPOAucvnfERC0R3YAWHpin
J0u6VFtMFENYEdrpFCeXPFXbGfJBR71Ej2kpuTbmN0cQMX1q+k5wHmdhCiedOw9p1mZ9rqHCpbyJ
upvFDCiJP6zZHcdnGROqjd82ghWv69mfBXM7bo9pPRQNFqwGb1n6Y64OufZ1eVmrNgBYWf/sKRdX
l7W8KBUTAXYduflEkTu3bocFJFUipm/RYtjfH91LLS9RZS6xf2oy35T9m2TLPon+M/gkd0qcJbdT
4Jc0A5OCtr4IXbHaZrQcE9C3ZuOZtsBssxDs3Nb82T3ObJd2kepoS4GtWe7GkWr2jWHsp2ITgyis
uwJbyOXDOi8BcavjLHYNvtKklyCvADLLS/DVUnW7fGQf4a7cJT/QFbRJH6GQH7ogGl47OxXjLxiN
RGIf6B+nZ2eoddYEpZ06FaZdx/cwAcuGCBdcIOO75+hIP3qSKjlqsAADTwNQHKWUYHoWtBaXt3At
kjpayXe250gKAU/NaNSQkmfqIxlVDyVWeRhTNM0LLu+aS0f8Dso4dHeB2Z67vGDU0ho7AmcNSKvC
xs9BjDG/9HFPe/16DDaXl7W6eUfCuGusZLoxDQqEjcHoGeF9ooG4evi4LGR1746EsI842rsAFhBR
IYSYcHtkOOSGnyHzLgciU7u6GpAnsSlcDK3zLx+rK8JlbuHCK7T3lJ/TMNJZz11d8ZqaeFb0kIEO
SCnxRCicvnFn9Taa3pte8Bmry/3zFd95zqPlot1giKUKX1Ek+3x8n/QrNXsIJMHVWpPCxvNBR2kA
m/c7W3Akxbbhw40UVNPdcqOlrm3dSJNriVgC1nYU4TWDeQYvFTpyTo/OqIaoHdGci1rGRAf7tQX/
6JgIcIHOU2wwTxZqCWC5Acjd2ctxHhVQqDMpigx+nD6rMw1sTSUQKkgNTirYf+D4gI+38cLU6g+W
tVSYHBjn8jAZZouZayuz6t+jhFwpOBXL0CbOkkS9a4UZ+S23mZ6AwS4Ev2KpF3LttzMIvDzNyrtu
PwzqJG+yXJ8QmTRapbmaWoSiyubaYWGAGq24KlJ7Z33OGbovpT4GwW+tELcIvFwBnZhF+/m/NoOx
jdTRp4pWNwWRPudXqkpRa8nERtZNiMHUxPzKKl0EtMFsAu+8LIAEgGiAUQjxLT9Br0USiHLx6Cnb
6xgMomERCWzg6n7ZYNVidLCMD41TuyHq62WJwUWLXg93mt4azEAZkw6kglrUVrS2HNTrMavJ+gMw
qHEqK0DdoZ4BNYE5gpxa5f2Q3V02f6sCkLFT0B1F0P3FLQaYqrqUZVgMhvPhnHZJ9/k3AsA1BHQt
2AIedcUOkym0tQiIEaP5y85kxwKPjeBp/+3g+FPHVDAmrHH2OuiWT7epbEheNwmKilMbbJTYswle
tLkrGa6qP4XJ6NbSvrAYKqBA8vr2/RHM/v7I0A1VCHyOLM0csy7egSjqaCERXJs1dTteG+eglDaz
QCSNtQFVC5PJrjp5kqX7sy7wtsxanu0h6zLQDFPBQ5PTBIyRmxaq7JnTmErgRPXnxIZGxudmSO7s
CaAgWpHt5VQUha0uD2RvmDTVoCN8VTNH+bELBoidByNC67Xqpon5kZXA/pB+XVbFdTWBn2Bg8ajj
8UUpGcniwmC89UOlOkawN8vb2biJ4h1Rf5f1VtfvJfJoDtvLYtkdPdtYA44D5WhZw/v9VEe0uJwR
FGCFRhPdEQx0Fr9qkI9a6UYb/cuiVj0i0G2+0QA0QAadiqojjWCsG6Zcqu2bMSaOMqr7Lky9y2LW
zgyJ/n/FcBF71mp92WFSFeS+6kDVEbCDwHyOQVmW9Jlg90SyOCevpcDRBgo+zqx4tbLrIj1k1U0v
Irk+b/5nzglVV3QogkT9jEQlzOO5VeGNHTxGfvdt4tRyT80sQqpYo3nU3KVF5pb1R9yICKFXTYjx
TV6ArCTY2E7PrNSGyKwJ1KPu8LxrlQYDvcK2b5EQ7p2fyGYBzYCQeEyfxkB+NIFKf1kpVtUcvgoj
lSy+5IeEpdm0p0WCJ5ml/ncdxrtqnNFLbG+t8a1uBoGmrz1E0Bz1rzRuQaqMRz7alTOnVxYE0nLv
IeVKw/HdiqTnYLBvFP358vrO2zygIpjzB/Mw5v5BU85dLt1UpTyWILKMqvsR/UhKFf80AYEPkCI6
grBcLxS3K6qKBuqLas8u6TW3tyrPbEQgCut7/edTuAsYoNk0y2q4HVsfnVrC1bvpaq9HR1EmmhNd
2WgTrJBImsMz4KXMqWfbkKXOv7kfJxC+t5vEdCMdPVJoo7XeJNEEoUgad6xxb3XDkhe4hngvG8vP
OnyZQoI6DZ5M9pUhwoRbMS6ATEGrBVpI0L9ncMalrRp9IWMP962bG+T9eumX3v2wltq9rDsrvtVE
FIcHBOu8PBuK0iZgwzf5kDkpWFmaR2Pc6tJVoWEeqqUNsMr6SlAYXdtHoJMRoBViZfCrp0bFynsw
HgfwdNlyN9VOVEzXxNv1iTd0rQAtYUUXMS6ADDimvmyCJZ6KkiWjCeUKPqftresJcQWdelCr62hF
DFLzztD+K98iGrogEMNuqoohQnQPnwpcwnIKUgmmOhnJppcs2qGkMeKeXT6zNd04EvNd4T0K7ZqW
VHrHxAR4FiXtAf25QUX8iQgs2VpUAlh/tJCBtQ2TQN9/fySotvW+qxaGqVY1YJXF2HBKu4LU13Om
3UtTG99b8ax+BrWB/sSiTP0oMfoI00JGUTuX17zmBlGWtVEOxFmyvqrTvZUii+SdhenAJdlXGEDX
RwyoByx2p6rqSzIMGuopdv1+We6quh6JZe7raAvAg5dPQ0QQv0/SfV3iIkbGUxlZG8le7mozAZOa
kCqULYULy06WysXVejAFaluomVOR31PlTcOGaLvQ3pv2ztRu7e5nn/s1pn31ZDcGgifkmj043mbO
qGKoTDEBBwl3PL3F8ttI/Gxh/MpXuuyEdktjUZJVtMGcXV3aoI5LAwLLWQL903O9/MyBG0LKxBnz
NyXaXj7PVZtgGQYaFlXQzPPdIP3YLWXIhkw7GYOn7bYzMWBmOfIQ0rEVpKvPkRSYPUBOAQPhGNfG
KOWp8qThFAxSjLWpRiUjNx6jAWScwUiWaxhmVoJPLUwqL41GcgUkwAcJOJHuaHaGgwSwDSceicYH
1laPJgMw46Cojac1Z6DssaoTvdCgWYHlmXp1rSWbpPUtKd3UoDq6vNWEHR2vx0fS+IweGM/CrsJY
OsaobnsFaB11A+CY7h7Gy4lKzR3zxC0acqgjv1Jc4pg7I36skj2MtJT/kIE6eje5kqskgg9bCTlN
nAzq4EifMYbc02OR1FZCSg27MKEumtbVLVzD7vLa10w0UJEwdYX8goVJylMRAJyOAF7IrFUam6k7
Y9CqAV0W5sibpY79eLK7h/8uEc23aGoE2BpSMpyuDTUqZlYB/rolbpLbPmyRJ5OX9FAPSuwGYdfS
y/LYCvjDxWsErSvokQBsM7eJeHzoEjqZ8ShvJTfodws0Nvp9WcaqAzoWwllfECe08hhByCDZNp2q
xJlCyct01e2SkZbDtFmQSSkS+34y7RhgV78EH7BShQRS159zZOd8ZP61vksJ4nkE83bilPX70P80
Fm9U0CzxPJFDHuEh8XpZ5qp2wjBBA3FJNR5+JZelME0aqE42AmApb/djIBqFX9VOtL4isYq0FBp6
T1elBEq6oLEGk/btXs6uTaCPkI093l9eyKqxwQQxuvkVIH6Y3B2wSrWpjZIZm7C4S1Xpqo7qh9mK
vbDvb6KwcS+LW903E1ElQOswC8P3ustdOHY5SJMdNrR13RqlvTcW6+mykDWthzr8K4TTB/C6gMxp
gBBdnzArWFMpSd2avF+WshrsfCO7o9/BJGfgjBmC2SJJDei9lt83o+IkdrWLx2grBRVMirbtK/t6
1H+b9l/FWUi3mrCQUD7V4u41ADAiO4htPDx63LL4VcEQdtQQf4gC4MDmm1x/G8tpgy5tgVU+7zkF
oNm3TDZvhriT3cWju6ZMPdAV9YWFHva2LAAuMJluGD+pM9lKknHVVo9NGF2jtOLaGpAjiQYuLUwZ
JghQOvOnlkRbrdfQ0vN5+TTUsxDl+8OQ6lZYDhcVgtMPa8JkKNHOnIFUTmpdqQ/Tq0gvZeJkdpw8
kUBeXi07s3cYFxyB2DmnbtN3qE8DNzx1wm4JaA0C1ueiqeS7IiBJ4AL0VmfT0mmv0XKcOpDHYSQY
9KyG6pokqn71yRCOLpHy6VdWJOD5CprYb7UJ2DJjbJAPIATou2Kc0+s5tPrJCcJm+dHbjfJYdXL6
GrQ1a4yLWh/czm2+B+uNfUjloRTk6Nd2RkH20MTrYK2hDC2bQ95CT02Qf20kYyEeqr27qmqanaqW
uTtbVsDYywbBK/LssjN4awZSpZmYPEFD2+mRTFZkJssCuvmuegwKpBlUUfPh2U3nJHD+dATszpzk
UY6EZYWod2/0V4GIr+fMQjIZGurVSLJhiJ3Hucln9LPbY4JVKHt5cvvhdTB9Nd3No8Bsfavoibf+
loQiGvBlZABrcRa/VxMznANEBz0A5TqXtaqbPswXJQ/xbnGqe2BNCV4S51kpTiZTnqP7bBWkGwy8
GZ3J177S69Gz3GVT7rObegeYDV/fiY7s7O3CCeSi20zvGsMcIFDehD/yn/E+3U1e5cg/LtuDFaXH
qf27l3xYq1dxZIwNC0p80wd8c+vrWM4gCANEUjj9S4oIuXkWX02fixveB3vgnUruf0ZaOt2y7xD+
+IxCEgDcGFKSfQBEx+i5dQcv9k1BpejcoXFyOK/SK1qHchvkaPeKP2y768aDXXjJNqKgY/XaHh0O
MxxHC1qImSM+gCBD3i6BGza7gPy8fP7nUSkCXlQNFTwhYfVwhU9loMIwyN0SI82avVZAZ0YoUw7e
bPwITN+yQZvzZcp+aQqyWWdB27dU9phk99fmp3f0qA8M0JrnTsDoreOOxsG2hhMoRfeWaRZnK7A8
wO8y7D/ksTjNU7I+awlmypzW6L1SrdF2+FzKL/D6FDxEnjUAM7yV+g06HNxwEcIPrpwggh4LUB8g
UAFOLie+0oLE1kqEWGBMG73KL7blXk2c6jrYsnzrBohHxUZ5CJ8vn+rK9p6I5fIQWdIpWlSxx2p7
tQyOpP5CnwRoogXPpvOeMgQTmDDAoAFbHPBMTpUHSd//R9qVLceNK8svYgRBggteufQitfbFkl4Y
lm1xJ8ENXL7+JB3njrvRvM3wnIjxPKoaYKFQqMrKFC26YSiQixrK7FEUiRukB/1X3KEcodIOYGQz
5cOnXdDuthh6DsU9kaJMAF2yq94a6scMc6sheN+m/KWOaXpfZUr3yZkyrdzu5/UL/FbUMQkelGBi
O2ucxDk3ZvRJ5moP3Stzcl/XnMhT99NVuSmFoz43u8sfYeFaPzEofQQoUM1lYxhkzYMOQkJrjQxj
6Ssfr0iKQy0NW1tBsuYS3QeNdamgJRKrbkK9ywtZcmIUgYEqsVB3PhsmUSpRdTFBfmKb6H506W2h
o5Yu6hUI0MJ+4XmMNH1mAQStonStF7mokh5jEm5n916sIPEc3MsLWUpRMNkLng19nv2UH3E9GBt7
UWMh2giIsa8Vvug0pwEuvyZr0iULHwe1khk1RdDNQt3+9GgIlfJMYBAdxSFHFB/1cNeWfpKuefXi
ko7MSFeE6PsK5GLIhcYtewKljOaWj9Z1dhfcx277VYROGjsaxLAVr1oJrecVMVyDNsTgAc3B2x6U
eKcrpHraBmmKFZIn44leUV/xk0/68Gncov4Imr+9XTgdVGUdN97r7rhLoOu5EoAWXObkJ0hHLDVY
rNnjvMnFu2nfJGuCSUu344kB6SsmaiyMmMGA8UOPnTZwYkc41Is1CIf63ae5VmRdSpSO91T6nFGc
RSKJ4KHRvrspMTYH8udpSztnuioc8qBsx2+QqHJf9ed2JUVbzHCPTc9R4CjZUJRMz6iGpdZvIKnd
x7YnvlGnKh0yO5LbPqabvw+QJ5s7H6EjixEQoSKL57gyFI6q+OHw101/yUWlkAIdQLPN5zUVWro3
RbIr+coalo/5n0Mwf9CjNVQQnqmmEWuoinDDdNDpDd9MTECSzeXQtWgHBPjzRN+sbCU5oiFQQAft
CCbcyMNkoAVvf2/1W5ZEKyFyIdZDNOCPHckBTYhrQoMEL8VQuR/FTdN/U7o1T5sDg5STndiQPC01
A61BHwpMI+FjEqALl/sFmk9hv2unG61+iIu9yr6P/+K6PDEruRvK50yJ7TlYULfD2EdXqZAiutbX
PtXaFspOF5UY4O6wvMB+MvhdDdSsnnqX3WHNhuR2YzkFudbCRh0+TvauBIknXZ2bXoyuGOYE4QOe
7mdFyA5znCEF2tetQFndGR4D0xco6LPCtdQXyMfR+LXOnhpQlwcEKqzZs7KWeSw+tTA1ALwQ6CfA
3y25fdlUeSNKuH1XbXSIh+ebgoCLuALVGgMJUe+owyFblZNa2l00ioG+x0mYnw+nh7o1IrMe57Jh
7Q1esOefE0biK4dhkjm8M1x+oz5Cj3hNymgpQ5370/+YlT5qougJdgG8eebWwrty2ISOU18PbvdW
PVXXa8/YpYhybE16+FlmOo01sVChzHec3mAm1W6A+/cvO+r8m+WzfmRFJqWrWW6DLhxWjPqt4B6d
bmxohYDtuRk2Qf522dhiSnJsTUpJiFINU6XBGjjdt4MX4pMld9YtUqDEybd4/2hvIepF0eOTfgXd
zMSDvJ1Y01NYqv0ef8ff4+FHd0I5dLwNIBnsTncfsZPeTDvQWT0x/5e2bzYBBm04OofX12tzkste
C9yUCdA0eMElr504SUtbRSqY1V5d1ygju5byeHmH/x8f/WNE8tF+Aui7HrG2diM8Y9fdoqb4PT/0
XgCm9X7XrWV4ixkYYtA/q5LctAPRh9YQGNS2JNsE2+E5fCjfhsklpqM6a0XMxT0ERp8gdQcxjFwu
wDgBZdWc78UFkudDm+z6tWfOsol/qr2y/HzZ10kfDwhpNE8cALaHNHQasXKNL4Tuk7KHlBiLNFUV
O0bZo4wHp7BvyVr2vxA9UH6dm+8aoMOQAjgNkZkF7Z/eRgGnQRBOla8BbbfoJlq7ABY268SMtI42
0tu4ZjCjh4cwOYhoZwSbyy69uFVHK5GumElT7CpM89yFVIPXN6rDw+fLFtYWMf+Co3ig1GGNegQW
gb4L8HVfkWgdg39cNrJ0Ms2Z55jgjW7Pkk+nViYgnTFxBCtJSB0IbzhBlIHn2imKW5RmYG8wvKnx
efkydC/B2oTmfAylOH9iXUquUkUXCYYLkZ+KZNsw60kVQFZBAjvUTR/EbF4CQFNhN9vLq55j2iWz
UsyLsyTE6xuLnvTHJjhkxs1A3vX6Q59WDtT5N0ThwALxGCik0cOUIYw5OGfNRrUgxF6qkGjqqtvc
VECcHa0URs/3ETgOYMIoBDtQNDjL89uuaovRxIxhgbnt7oaDK64Cs5q+V1sM1t4X/UrzaWlhmHif
hwIoToEM8xt4bmIA3ErdDHB28pJGj0rzfvkjrZiQIX5GZxYsKGGCG922pm96Z3rN2gjPwvvVNsF/
ByooKFQC5yD5f0BYiycSRpImiLl82dzNv5jDr6Fp1NaO9aHcmE+pV+4uL+08eJwaldx+VLjV9wOM
VhZmJ8Fv3q9F8oWcBiZAUQmXAMgJ5fLTc121bRjFVQATfvEsNpmbb5JtsWeHbN8AruuCv7V4tbbc
fegddki27LA2vn4e609/gRSEc6qYhRrjF1gChNV7Q/OFLnBnvV7eywUzYKqZC4wQcJiDyelCcbzA
TtDFWGD3YrBrfdhY6nO3BtH7DQs7DRmgSoOHMAjSYj70d/Z2FI3VRmNVnuXISJ38MX0lwgn9hLgo
6zjxVbwNvMzRQze5EX64yZ/Yana4cBpO7EsJTZVNWgMlKHQvr6YN8bINfSe340Zzshf75qe1/f7z
8rYuXAwnC5ZbfABO1Xliw2DwYRCnV930VVxDcc03brphQ74A+3RWTJ6HZTQ8GABjgLTPtU/pTk3U
UakNwIfxgFKekvvqVjwB0G4eTI7y2bRlH8QF0iRwoQm81tBc8iJ7pnhAK3+u9EphwFBGk6TQNMOQ
dpA5UxU8Zmp3209KsycQrV85/0sLPbY2/5ojZ0otI5kUHYODRVylDuXfhyJ71sJ3e9J2Y/t1eVsX
PAeKLpjFwAVhYCJS3tWER0FV4UOyEiK06vdh7ByTP102shDR7PkIEhAwQrNKrpEPZGhLi3XIS2c0
lIPmoPWAFNBe8colM6aObAWMRMCXn32m2M4TS+nxxEahH4Iw3P77VN5G4QI0zCBHxKiijBKIWazk
Wgqgy1Q0nma9YrjYidbG6pY+CShCgUKdbWEU7PT7UyuLeW+j0abYD6LZZJ0HON/lD7KQEdgUFABg
dcX00lmDdoxYTirRApYSbNLpLap7J8HUD9q0ZIPZMTQX8rXj+1sdSIqRuHHQJcGwFlYl9/WiSclZ
FGI+RAc6fXJUGoxuHqjB/aBb8HMrQiUNm8mpa9mi81gf9U5FbGBXUPqCuAZ2Xmlc2iuo+MdT0+/7
XqGvedDgNRKrgu8SrqeTJ3QkVCpU3qNt12fgOhZIrg5N3XcHtBvr24qMYXfNrZjem5OJm2cap43W
jtG1qeXqhzaWGIWI7Wbf4SDGLiGY4HToREmFwZZUqZ0qZOZXrpbDZqL2+Bkro/FQNkH+FClN+o1j
kPyagvxwY8DGA7dD85oXhRZ5+cDEFc1M800A57fV0jGa5y36dvRIqBS3ZWwLb1IzKESMtSq+I+8G
8lgLCQR1TPibU/eggOqLup2ugU3rg3umqPpdMjDoH/VMZy2EbqJybxnR+Mq7OtpYsWChU5IWQxB9
am6jWJ9iNKtLDuLebgRAdIJuzl0G9rC3tJqCh7JtYuDGLKMCTZGSeBYf+/pKUPCJoRwdFdcFT8sr
fEY99HWWjr+0SitzZ+rT/DnuNI7ymaGqm6Jp4q+mraAYpFh1gSKQZXUpym0gC9Jo376XUygiR0R2
8knCWvcxVE6hHFhk+oFGDarqrRmsjfvORQTZ/WCcoPKIQT1MkJ6eqhi5aqRUJd78+eRSKKZoSrud
EqjUtNzFFOuvRFmrM2hLAQnDNWjVIcFHwJBsiryqorBF3FOeUKAqDm8lJCac/IaC7PRWXEPu5Mm4
Tf3K6+7zz8i3kYZpsyLo5cO++CswhA5yWhAdY4D2dOVGEFq0yHHY9XRjgrW6G1bzj4UL0gYTyz8m
pCtL74OhtFuYYMHG6BztZnQ/UUe2HO2eFZ7+UO3jQ+2w/drFvLY0Kb3jRWaVbQ+7oQ7wT4ZZvmL/
v22eVJtqR9KBZWSOlDhfTXw7aA+XDSylUkgpkFcAAPwbmH76eVq8P8qiHZE7lpryYQnLei+iEEXE
yi7Q9WFTk23ygIEPgeammJw2CmLNA+w6/1mHegL/jZtrHvdibfJtaXOPr1MpNcjCYOhDiuu0714U
pLRmtNKcX/KaYwPzDzhKdOy6TUsNcm5u1WuvqVZsKwY695FfFdq/sHR8pUqvDZYXiCgJYJjN8JEa
ppd03KuLHiCWNarCtctb2jS17EreK7i8m3FH6qsGT+015vuF/BADExT5KMYmjLOx+1iMmkA0Qzaa
FpvcKDf51nwCu7hPA7K97JxrpqR9G0o1T0cFte+AxztQ+hcZYImt16o30V/PHVGkVkerkjZuIFYo
0gCNCowIeq0JwT3qZeUrVSuvUEz38rqWLgMI7kEoGrKsJlRUTz2vCkvRNQxb2HM3bmKHR65Od6zW
HWPY98maUyw5+rE5ydEbktKxgBS2O+bo9gtvVL8C4Yjs9fKqFpoEs9wEGluQB6CmIY8tQFWmjnou
8Az0O9/asadf6CH/wJVTo9cUO/pW3fXXbMffeuatYUuXHB9JPsq2szLvGaDH7IbOyAzYjpTWAbbb
Bk6ETKV/eYkrVuR35wgKHTMecaMmUeHYEUZUH81uc9nG0tc6WolcHMknTCClI1ZicMPc9uBvQ4OQ
3IBXlaCtHCRP/5s56YzFI62yJoM5Xf+RWT+gsYjhs8GJkm+X7fwu1soZ0PG6JKdPqtwmyvwKi7+z
ZxW1Rmc6oGiGy/Ng+WhogXfl1t7EnytmZ6T5mVmkHUiDgI4Cr+rpWasRQuqgwyyNwA2aG5h7f+y0
JzKijBt7Ublpx3Vkw9L5ngGSxlwpwCS1tFQWkagP58kavSy4yyf9uuy6p67nOUTPbwWazApbQU0t
hUpoL5hYososQLROl4lMuNeteS5U6WkHYsx7I+3A3RoX6p7b1RsUENZ66YsWZ2w/WukQfpOFnsyu
pU2V4qopx8wCHoDE0y7tY/KhpYESuRWtgmybYyRlpSuwkBdg/gQTkmD/xbNCRvfiExepCdIEt4iM
fdndWEG1vewzC6ccyr0AD0PmAH06eXROAeDaph3ww2qa5r4xqZFn1s0AJKL167Klsz0EexIQtKh/
zFQC+O/0q2FAbiQ96wqXtq2jQeW0+1nTByP+Ya6R255FldnSrNiN9y+mh+Sv1SVda5FSFK4AhWqi
tp4e70xUzIKVS+DM9SU70oqShnWoiGJFugWx1i79YWOyFkRomzRj70ZAr3i6BhhcMzl/zqM8zip6
VKwmmMQjA4RoXhQ9NiMUiEtwJvyIoGl7+Zst7yRwgiAC0s7JPEZMbmaa1RdoSqFbIm55nzgifjDS
v0605q004BlzqQctH6kQM0EMS1NzGGqyb0Z+o2SbGrWFgvlVH6+saXELj0xJl0DBB2YNOkyNCoia
NEfLOz/LrkJwDqXpwfhrDJu0Mik+6rEeqayetxC0dWkUXId9v7v8lc6TEcmG5Ig5tN1i2s27N34U
5uNIQL4yOPZ41SZX9bRJe9A4ORnfoR+uGKNrxi89ezTbezSqgJ5/Xvk18wae3ELSr5F8NNG6slQp
fk0tQNF4DfE6BxVJRwAnzs1rFtSOpm4wFhkV/qpY7zneYDaOmiRmHzHljmbq6QFRzCoN7WYsgN7S
3lOkEaAfvFVABGGTdDsyiD4XQAXVHwXLkIsG+dqnmP/+2eJB6Ij6rgaVI/k6xGth7GNlJqckJsbO
AE0G3WLRvagmOhS5vlOA8xJ58J2a9RtVVy7G8yYaVg9VeVRecFVpGHU9XX2pd8LMbKxe9N/6wvQC
DRSZdu4aYfUaMG1vlZbPB4gKj4MfGulb3xd+YLaHOofO3WU3WAodxz9FOmZGYOhQD8dGgK+Wh5Gv
sl96dKNW4b/Z8WND0gGDIqiKJzkMVRZ3s/RVt7eayqGe9WyitqngqSsaJ+H3erSqS32Wb/3e7vnq
BF+3ipLC6XYzUNWKimG755qIzn3D/KmrD+CKTwbDT5O7aLzNNf/f7Osfm3N4O7oBJoqT1VWwCaqK
qfI1kJ5knpnk/bbO4uFdMN4/Xra4dHFjof9d5RnlnZjqLqNIIkF3Dk30oMLNbd0U8VPOChclXe+y
tXPy89+bigFECFAg65E1pDIQrpSdquJvR7YTTa6qPhg0c7j1bJufySzHBvV2+lYGd91fEx2dmpan
fptBMVJ7hOm2GjagG8m7zst11MDTtRi56DmzvJwJvXskCZLnWPWgTLUGS3n5GgWbenS18AaVZnAR
XwHXZk3utEawtxga0YD6x6bkOdY0ZQUpYdOE0m5qbTKVukpwsJONYlyb1XYKfFPxYvJ95YPOB1AO
icd2pY5pLGylywjsYkTErdm+bm8NE4HQbftD3gE53npBtsHzBMMcgbk2A7AYh/AWQ48KxK0gQDk9
L6RJxpTltJhl/F66PgGJNYRvotdMWROKn//S2TqPLM2/5OhktoPI1KGHpRIsZzyKPF3EG678NY01
nHRO2UEYPIuCnAHQiBjA40KwIAUlditJQscOEXMKSj9S0q2MNCxtH2ocOpSh8Y/KjmpXdU4UVSlc
RStccAE5rI3Avl89BHRNum9p/45NSf6powsT6mjPoKyR116qg2oVEpemx801Es/z9/m8h0erklzS
ArGAEDlMlcV1o31o7N4EXWJ1iPgP9LV0iHqTVxLsNPGtTB/JAKD+9vKhWIqpRz9ALq4UA+BImP5C
mlD+zPMr1T4Qmri2dp/Ha938edtktzw2JeUEogpow8KwdJvJ+kqj17TAcL8pPI4mjM2jjaDZyuKW
LGKD/7kWpd2NppjnYr4wDPozUa5T7ihB6USDq6s3SbZ2wJfc5o81xNPTYxeQakw0jvvfKsqruGx2
vAmQcP66/MGWrEDXFicOw6gGcCenVpTEVNJGBHDOwtizpnvpeORVIvAvm1k8bkdmpKxJt6MsJhRm
kEVetyXdTDARD8auzrUVqNrCV8L4PaYqAV40TYylSCuKs/+6oMX6xs8CyrxezWuMJFj3SauonlEP
kQOgaL2ST8yvEckhDYgogeNag31TJpUpeGdGeR6V6MLEyqPe5RaIUW2x4oSzk8lWoOKM9yTCvo1x
wdPlTZUelLmOh3FevUIzSY0P4+Q0wYfNRgeTyw5ZAwaftyDBso46NyD+4M2dSbZOLValAMlfpZZu
bHNHxxBd1gmnmyx37FCK640d0yY/1qiTGspe74hjWaFvtPG2nUBuHva3cQEcttn7k2k9qyVxbDvb
ZizdJCz1eMHcFETal91twQdMfAMdXo0kBLnB6U+eUtQTMoVAl8dCmpw5le2bgV9176FeQU9gxdr5
OMgMSwG0Fb0AFK7B43dqrrZRUNBmc1aOuZrPHvPcaEeZxoM17Ujv991WMdzLK1wItIhDFkhA0dzD
nKP0OjBK26bZREsXjAxeHKLJZ/lleFvbh4rGK+tbOLxwAIZrEmxGM/rmdHnj0GfVwLE8dOU9HiBf
TZws+Zm3D5fXtPDVDAzDo+uAsW3MPM9rPko0LFEocSqwpqHdGhpqddE+7J+1FC/Mdmch0v9v5uaf
c2SuJPWkWvMWDuFLySKHsNtE3EXBS9ELJ/83jyqsDkPpc2sD6oDSLua8iodGNUsXpDOZDRHt1klS
4jXaa2w7jbGfypsycC4vcenLWfhsOAM4CqCtPV1iqHXGEGV96Yraa0F2WGS/ivG5V+uVrVzwRpAZ
/LEjhfcwZ1AgIQhKhr0TYGo1HUOh6N24GV9FAc2eLQdA3FPg1dIAAkLn7XRNYzjUNY1hyyL3A71X
BldDOQLafl0rHINtLOKVfFMDuJXoW1v8uryjS2cdzgnTYAPGf7JgXm5aiZmPw28nbdUfafVhGRtN
7DhzVQNAlm6bDSvnYo5WZys+Mik5atQGQ9GY+IomBCWmiT3l+toAzeIHPDIhRbDI1MfeEDChVNGh
MuqNElYbUcc3Rpp9E9G4gu5eerMd76KMvdbMrOF2i120qv5nHd1ZmQqdtvAOFcUrCF0/KaG9YSj7
tvStsdcyq6Wn+Il16ViwkrUjZ1ht1OzTyq8SMD7xR6X7GYSvdnQo+RN0AWv9mdOVV8c5UgN36ZH3
MOmgxIqmFaMNy3WVeEqN/lkbHQwzuavN8qXh2WbsH0c92iqhABP+06gDCJythPPVzZfujlQ3x7Ln
2Py0+pkFD13Vey1z8+ROVG4m9sWE1/q3Zg34uBiL5q4yQhFAVHLiMo6hOhQUViPiFe2T1dwH/SYp
VpKwpTsEDEz/Z4VKWXOaBF2pGLBiUGRIHXKVzUR2mvGhzei358vBYCEXQ9kIyikziQvGL6RTE1tj
QQkYv1xmvyhFujX568iUp1oFD2dpHhID6GljTYBkxahczAGDDVH6FkZFCUqcF4jVJSg5RNDvUA9W
GDvmmv7YHFCl8IMRVzRCwZYHHjL5iYAhKxZqNfI/zHjzVnO0ej8Ce3d5Kxe848SIdDCM3MyDFrzu
7jTct6jjgOkS0ifYvpWbam0xku/Hik1Ki8927E9gVtFZQId1jbdzIZoi/cTkCqoYGFCWXb2oMImY
olXnorNKs1dW+vbkQ9gU5dq1j7O4b0eZrrQepmEAolRhigd3k/hV9U9W+GS0K2+qJZ8DkQ4+PiA2
M4L99M61m6jUAhupUplHTpnuGXmJyjd7GByj/TEBfYmY8ff+gNQdgB5c8YAcSkdrrMwMyi2wCMSt
o7QBtATCAwHblJb9NbQG2fuRKblmgZ5DalTpbAqE9mAA2inaN3AkOlNp319e1Lk47G9TeELNgnPo
CUoZbgMqMD6ERumObZ39LIKw/LQ5Ud56reFPjaUFhj+WWQjaySg7ZNNkHcwRlNxbQli0TzurLB17
iGl7D3Q16fx4iirhqXouVjKOhSiKRrYGsXrgu9FuknafG8PQdKNVIqeCqJa2MZt7A2REGWZC9TJy
+vr98sYsHRigHgAF0JClomF/6l+h2XHBG9iL2spJSyCD3wckkKZ6b8fRyvW3uDa0fdG0RyX+rLmh
0Lrs9HltU1UTEMxGo69Z/KYOOeYsJ36bZmW8w+JXIA9Lz2ioKqKFN0t9nr/YokyvYhQ1OUbOzeDV
hmzEoxVS8jTFg0ZcXWTte2/q6U6jufFVGR37zoZI+I0AsaAzoOezB4jaeMODJRwd8IfYj3aSGulW
KWnfe2YlosivhZl+MyLIreWm3niJUpOvcNJR7yAkJKup+EK1HwzPmGmD3hbUo2RAdMDBo9KnAD/z
8l2jNxqDCob5wLUHTRu8aLhqqI+W5GVXWfh8JzbngHj0aqPWVAtqN9xVMjQ9s8nLx+9zXdXIMqcF
fLdFO/+yxaXu44lJ6dQOYx8OFp1N1r4KVi66BY/33IMl1o4TkMTxPQtvUGdqq03BHzh7vfwDlpcM
MjOoJCFmyGkGLltwNmUdWBbVG156Tftot+jLgSMZvQc4w2VrSzkqlvuPOTnBSDEyxAOCr5qowDRq
u5LdjmLfVa6C6bRZACAwXzmY/9DkMX8O9ZqG29IL68S+dNlAUxXsDCGWG077BPLR8TdwUoeqO8Yv
kb4bjDceJitrXsgKTkxK8Qea3WhKzDusaQ+R+KVCt7D7urytC1foiQnpouZCZNOgYlcjiAyXwGeo
ZGOgvcryXT559fxl/csWF4Iq2K9AFaKDIQ10eNI+Kj1h/aRPIDNmV6MNSVDbYfVnHGyt1W+2ZArv
fwicUFCtogdxeihZnWMUJwQSdlA+ysIzIMZjp2Cyy51hWoPULGQ8mPzBbBPyKsLOahq0BZsOiHqg
g5uji1kckJv6SfJDVLvL27fkh5gqwVsCsW1GFkvHngjVDERGuEs7A/jlwqJd5tCMRl7ftOXkjI2q
RQ5k1ouDqdht7+UJxoW8KhzyFez5knsSkNdCoABSl2cjqCKMArsYE/hOhSGfEPyuGKAPbGslN174
itDEINBtwLgrgcuffkWVqnZLppSjkepkYFRWtSc0Tln6qa8xiC4dBhBk6Comx1Cil/lzRIEpIwrq
Q9cG82XxysfEUZsrEOvlyrDNy2iPi2/la87eLr1iZso7sHoyCDeidHO6OFupa16REtev+qWmW6S0
DuliBzP6Ykg3KXsvy9dQf02KNVrWxV39Y9iSXqQD71K11WGYKsKtOpAdKF7C7o3gu5YJp+o3cXDF
qq0x7WLmNvS+tt7i8H0qb5tVJp+FQtLxHsgRYWjHXHQmfoqi1K4B5+0JgERQoVW/J1bj6vVOyw/h
5BWjEyrALrtBMfyLSIuXMsW4Ci6zs8kDSw/0kOoV/rTN/MS4iyLwpZTvKx97KTEBrm+mcbWQg8js
AZrVanlgwopAN6LfZNr3IN/asyPXm2S8qhPhmla3srTzusoseEH+yDXMx/goNSkhnaxkOVhaQiXf
0GJrTe9hcEvHbduEflc/aOqzrX9BI/zyas++qmR2DphHZpu61e1cB5jWSMqNgpqnOfxtyjxbAO4K
UglgVQUY+tRCHZJQbxrMF83wQp34RLwkypYquy5N3CxemzY7i/Awh1YDpndxWIE/ki4uYwLtvB0B
7k3IAXeYm7TUbZKPUolXgsLSzh0bkq79hhtF2FiYxaW8eOqm4llffceehe55LSC1t9CLBJPb75HW
o48T0yDTbQFMd9S+2RBYrUCVsRK2z9JDycS8yiMThtpmVf5bTqh/gWqGFYOSkRpuFwLuc1+twV4W
P87RgiQnZylTqzjAxxnTKwIkpGJxp7fxQlmDEqwZktx6UAC4FCl2LgmuiP0ispu6ebSi/eXDs/R9
oJuK2bk5UlAZcz8kkz2Z88xQmNlgRFXeOa8wplQ8XDaz5Gkz1AQcshr+yTW0IFKNiVoIDXaa0Gs1
IJ0TtiR5uWzl/KUCVwAQnaH1TUF4L4OC1DaxCuBlMZ/RKR9dpW81RXcUkO+ORur0Q3ToG8RA26vG
esO60A9xpGweulln/5tgiAFxHS0SJC1nFHk6N3tMGeHFUE8tdYpYDE6KqdGalpBgKN1eYSCBAnkd
j50mmdxyMld+wRyUTi7833vx5wdIx8JkVZZb8yiMCfmQotuk1nUBnhLIr4e56gPLCzGqlZO45LLH
a5bOhhH0eN+HQC+xetjE7WcTb8te96b2c+U7z4Hp0tqks2EUbIwtgrWNBiQtCvCU8h5EFlZ9FYID
3sET0rPaT31KtzMSNtGQ5+hrQNjF6+54tVJ+TFOh2f28wQ1G0jJtS/vcofavyfhRmZ9jdNMCVpnS
bdOtNI+W4h1qRChMgeUXKAhpl219jFIooSOkkmQXWsxhJZj7k6fW9hIgKYV3ebPP8rfffvTHnLTX
VQl1FgXqx24YTd+KsfIFNa94h3bCLHJI2Ndlc4s+ZCBvmemmMc8rJeEYxU0YyhsQi+xsb6zQy7yd
1G0yriWDi8vCuCQISWZUt5zsR/FUdjSGnSp/mg+FqLYDCT27urHXNNoWTTFQOQGVowI+IN3nvM4j
s04qhAKVuGq40xUvLzdj8D3WVwqsS64xj6cbhoZOO3KW06swHu2h7SDJ7ZLWbw3PJA8ivVPNHr3i
Q9OunPalq+PY2Pxjju5dEqfAf1swVoim2IqEqA5mjtq91untig+umZISsDSdKpoTmNL7W2v8kSn3
kB1bsbHkeCBwQYYHvAwmg6WvRBoAzssEDsE71GA7dJvB4sE1BcjIFUuLqzmyNEe3o41LoD00sRKW
QkxMKTowS8GtEO+Xz9FS+D9ejnSOkkpQFZN7yIpp7FSgYatihxiopD/nY+U0w11V+ZctLm4gowAI
goIGj3XJ+XDZhF0xYs5/iG5pueHqPgbpTrLidWtWJK/DC451QwUroARhDmg/PlAEvYqJdpdFa/CR
80Y5lEBxYvFYw3oQkOYvefSlIuAGSWJjfj9HslAXoGRi3DGrzOnol5Upe5Cta7h+jKuwExABIcB/
1CvX+MKRnsdO1BlegmarfKQHjjYgn3+CRb80yweQhRt7UdaOav0Akf2Kay6EqnkcDOA6qBaiRSMd
NNSVSsBJVSzYECg4KhsUoJ6pOeyYUl7nIabtLvsMxQZKF/m8sRT3GeSsz8YUJ1IPna7ja06q6fem
7UOW87KFhcNmaxqFpslcBwR56OknBGQrG2t0F4A+/uDhLaArTpKtcO6v2ZB8kmaxauXA2UEptgab
4kdqKQdiD5vLK1nw/JOVSN+mj1NDDzk8oU5Q/W7cDJQg+hNprZUdu2wH4xqnOwZiGdTHQAHvqlQ4
pXoXxZBORjV6jfLt91Uuf3zUBAAbxP+YJZMqapBwrvQaz+qpBu2r09UjT52IEuYFZEDfi9llVPp5
VzE/ANXTPuqHfp/0FjsM9jyin/VR6k121W+nKEo2sNH9KtRUjZ0ahcJ7u2VB7qd1AvnBeJhCy8nH
NOj9FmfN2nUQv1WhttbofppxDYCtafgW9JP6noRNeGAxHz+GMLOCh7TT9HeKjphXRgokNnvVCrd2
RsyfQZxO91am5Zqn2KLYcs6L3jGHsE/Qx6+7YFsHrSUOrE4VEGU3KYm2JAyjbzWwRt+UutJ1tyjL
6J2PNokdJQzywrVboKmgtVxs+qRO2MoBXwonwM7OxA0ALmDgQPq4HJdfTjDWHRQgoTC2NZJWTndD
deDUR0/tsssuHYxja9qptTDpYoC4YQ0wJwfIanSyMbGHksZlM0see2xGuuuaFNxSbIQZov8k+UMa
PIruR7WqmTzvjeyv6D+B5w2ZKUOWdbqaOjAipkcmEv7qB9c9Ld/q9C6NEtBxXSvJ1irvWHVvmg+X
F7f0zgBx7B+z8+qPLqG+jcIMrwBM/+s/hTCcMn/MmtQxhW9gBFOld43it7GrdPsVwwtfj83VcARN
EAoD/nxq2K6mVmG0Bcu7Ff+g5cckQMllPITipYNMkBmOvo1nQJga+6G9nVLAfU3AOKPyatSt7eXf
snAvnfwUaQ/a2s4gdYufQntiogdveIoB2nK9BQM+8Big0PoPaV/W3DYPLPuLWMUF3F7BTYtlyWvs
vLASO+a+7/z1t+lb50SCWELlO3lNlUcDDoDBTE83Z5+spE9wHPeSBNy3iAGjS999zc8jkg0Zxou0
pyIFgsUoE0vN/PtOKL6gLrpppuapJDwCvm8+VCbIzg2zqoNqJiUDqIJQli/mrS+mSHEMIOlbgbQH
DJuOAxKfJN7HM+ACuyQU/L0ItrvIAn4g/PInRRSsNtEkSGtm/UmUp3gTg7SioERIUplOnd++h4k6
vvYBJLhpTMJqFw69uptEMT2JMa7hPOBJOK6FMHJR9FZAJAruQhazGgdz04b9CDUzoe9R+u4OotGo
OBXIOxD+iVPXyTPqMCc19UAcolDodH7dDqDrWWrMVeGxDK4aEZ8T5AuXH1QPVL0ZzS6ztOlFLUU3
lLJXc8hpH6dPJpohgSFi8qq3pKamUjieIgD9WzV6auUn0sUHX3oeMYcqKDwW15W1gUoXuBZ17DNw
FbJrAz1lhdRiBWmPHFRzldLKVqTPR1SUqF+ETjmLNJ5+j9BYSJsPv1Kfbi/M2iYH3w30NUEKKuKZ
f7kuJNTBlBmJkLYRsh8KoJdmo79qUvrvSQWoPZZaGIoveCGw984Qj5paIaynYaYapF4XpY/QyzDB
fduflQ+91BlBLwkuCowGsE2eRkLfVzIm0PbI7yPe2+QNQMFasrN514svpHP9joJ6SalGmkIDBPx/
abQNg42oWGDS4vya69Vd6vcoZkDSFZeuxmSGYgoeUmwsFOFUkL6HwNVgvo+nn7VyZuDL4XBFc8tA
IVdbsuyzG0JITaS1IVRtbfdwfF7+PXqUWjvraaKbkG42nHz3+r6FgpqKyQtwAWJfs5zOXdjryljh
Rgogiwvp7xHwUvl1bDlQl+vHwaUZ5tBH0qhUzaLSBwYWOpD7yeQxLl1fK4sFvHYWAisRPe7LhVPT
KZIyFRYwYe9M4ks+20mO4ZzZ8f+ZBe/7/MFjEn0/4K7YHpKmzT5CAedPYsbtqc0jiG632b9DkmDm
/DRh1gx8HmqvtTXkXivT7Ss0WCdhArFNeD/7X3UTuROAhHTGK2LkVe7WFhNdK1yXuDRxyDNXZlH4
kgKSTZyweChH/QGN1SU58sf9nPwzPHJx868tFrMYDcCYhVAdtpS5BSWDAcqzvRLtDd4bZdUnVUE9
DUg5IrPVyCTUUNEG2Ay8LC2VxIKCEaab7tP2Zy54nIPrOr2ET2e2mF089qQBYSps4cmKnPyPKCEn
32h+YRH994yydkTcQnH78fm24RUf8QAzwawB1Qi4yKR5smlEjU6K3BqyrwBcsXKOm5lQMd7pZuz8
B1soLiy0UgDNfV+G5yfVUGc5mANzywQeXSKeLHtiqWIOoaPtv7dRJUx0oCONnAOAeDZ9LdupkoOp
gq3G00A+lpgoe0mYUOGs30rX6dIQs+dKZaq1dIShLtsn4WEuvVH5lA0HtIw5uux9vkenRZRfi2Jr
NE6XcB4I16kqzBN08HDrYTyNrRDlqpkGSEZBjaIOtpA1Vhtp1rB0QfWnHKg9WflMeJPWKzfAhU3m
XlNwmskZgc2ZpK4Zu1Lmb3Rlp7a8PhrPOeZQKatWjcuxRtsdKFDw4cOpiYKSSVJBcUh6KxLdyHi/
HaTXb+SLBWVnKHCXQ1JchnO5jkrbrm3smfycG4JHvjXG9fbfrSEtFUEDhicWeK0u76BpFPsaxXM8
/IvIUabKSuo7AfW9BFwVVTdQAGg4Scnahj+3yHw8Ve0wkaqDuEGQSq8ZAR9NrMHQ3CjMwADLy05W
rcl4waLJIoFOhcn8AE+Jw6SGfxh3sqdcpyoUOqKpsOXgNRd4j/SrbwdQHFQvMZ62JJlIui5X0x/k
oe86SUCT1QLXtQSOw1CTAeU8GPEDXmy3v91VhrJYg6gLhCCQ3l1dD2Gk5k3qw5pg/mqywBoIJwX6
vsgunoOMBeZS8EPSVkWMLoTmzR/RJt268+aP4gm78jWyfvc0sYAfsrG47j9LnsCypuNIAdIQydG3
AMbZUd0XjR5VqS7QXMRLCNWH9r4pXmNA1RLMPWSYxx/+Wa2GMcl8vDQDYXkvIzyC6WeK3ibmiIqY
5qlbSr96A8PWPmfvXaXnjEFmdeVubvsc1Vo6jveG7CrQP5ci73aMXB2VjA3mevXnYM70EDZCHMk+
1CiHjgKgXhGOL2uxiMcVKjUodCIamXMEYP8mlCPYqcvnVAF1NE/KaH2x/hpgjg0taac5KxYD4xMq
EpL0EI6c9IDng3m5e1t1UuKkhQkjBEsuyB9nwosxjgl28rKQQKmULcvUAHlHglfR5HyH9WUCTwBY
ECD3RphswB9lrcfoLHyImwV8V9ePsvZ4O6a+jzH2WNAw0ozqiAHqSja3GbRQE7QeXmgvsveGWcnX
FGT+nuQl29xrNlws8GoQn9ljnKpytRPlEvZ6V3qS3vo32XpMLB8KDqe74U6+023R022OkzK+9i0n
mYgm7ZyEgJVhJYPEDirVqmt7Nvd9By1tnWr6MVy0BABiTRpb5BForsYJ0NWA4KmoA7JEwFKQaIle
w2PdP1TZ0Wj+9Q29HAtnf5/ZTUHf9zEoMnB1TJpFlN6ZDCrOh5QnhcHzg9lSlaYE6rQccUWd0kza
+CIPB3A91XXpCovwrUknxEMAE6hz6IH9M3qY7/rNB2hxw698n1LNzdzyhSd1xzXLJBaRb0bzOMCs
KVvT40P2JVoRzZAR7of3H5OdbV9MO1M5udP3K/YqKPHpJGhJIs1gXzCd2AkiekkCnU1a7dQP2Zs8
41B9tfbzKU7pdAyxFwK7pvGLuOdp5V5j8pelPrO+bJmzSxns7kBC+NgSk0rn0CleoWlc09F3BE/+
EXJurm8SqGtfQeqCUg9wKyzSqMgiqZiXFCC+q76qV9lCOXyvbSVvfITW466mQM/sE5HyYnbVzQVH
DAV1/IPw8aWbRjyP8zDCzTEpqKbaJdoM8X2tWMq0LVU79u8rXtdz1Vmwy+KQA7EI6rGMzSbx+64U
4GyWgfpbdPKOVl6+Vx8xAXg3uZjHfxg2oxc7/4xowDc9N8ycrVpTtVUvwnBi3rcinaRnArRipW5u
H6drB8G5GeY0xbdEn0CGGVF+x9Qa+kd/bhtYzVXPLTBHmqD7vuwD5YmxNKui8q50yamlNLhrAluj
Bn1pNrn3oGzVE29frFxPCtqZIgEjDAoZ7KiKPJahOteTQKvmRUKvpgL1/XbkzaGt3OywgstgAUhg
Eo05cJQ4M9W0nnHOESdH8ySsEzSteVLfK98JRQsMg4uoSgJ7whzYol/rSpdDyDg2X0z9QQw543zf
w8oXuxoVSDD/YmIfCkmLntDl5uqlSsU8cxZa+9E2rGBjHhVqeLHtuxVt3WifOO0+eyBW4IxWa82v
p8FT7zW8NHKanZojzpq975D7+9kDz9pWpoH9klq3Q+lqpZmfuKzR2TEXGlErAMYbYmbkPhn2ieYo
/r9uB5jAN8SDGwRCGFVnlrkPMFMM+t7QKuM7MX0kCufvL9uJXWUNPR0NcDxNB/jk0gWhF4MoG4rQ
apUvqX4a2t0QuiCCCiOOoavYXxw5M8SsVWD62BcB5BdkzGQN/i7Sf5LU4VLcyMvuZR36zoUUBVnt
1R5LZ5QllaKDQ7b2OlIQzt5hxO3+Z2kDWGEFXnsX7Xor24Y0vlcf0kdzm9nIADzhuXB4TbOrPQKg
uogOGKr2mMlHF+JycZUsB6NZPoSWJH+1kd1hzOV2AK4s6oWBZTHOAjBrY0mbIhhQ9ePsu2G2LYFD
5eEWVmIEXTfEnoq2AITcmRhM/Ezy1XaxUh1Sv6G5vFmILYwUHRX7tkMrO+rcFCv4LY1moUgjTI3z
iRRe1+x6g5PRrnmDasi3TiQGvNlLOy1CMnStgo9CPkgJ9Yq930BzDC3VhBPya5//3BJzY+ayNgNV
BEsFlPDiHF1s7hDu1dsDEXZugokwMzdEsSgJ1svVZRo1VHZ8u3SawJvAx4Bzc/68/YGun3SMRSbk
AnNspHSExVpwF3EFSqzKyvfBXYVUi3yohsWDQF8XrhmTTPy1wowrgsBkt8uFQ4mWqfXHtEZLfINw
gDpRKbMFe/JuO7oSiahUI96BZQS4hG0etsPQJ6RRwTaKCl3yQjQnrjkw6O9mGnNWwQbmjcA2QFSc
WpfbVxG0uc9HLbR6u7oPqE6NnX7MHqFyZ4Fz50uzoelmtTS5y++/FGeg9wC7Qbojo78GGvy+7e/1
iwFzo+c/holWo84aFeKNoTVZMdRNzdAmGNO35ztihb9bx3dzOlZWYfuWTLWC+pz7fuUouzDPRDKm
snyj9bEWqfLHIDQoVVrFjwVY22/7ed2FZvxkAjhelKiaGYYmR6EZbe5rV3bSZ/DmPLYbaTN7L71F
XMi4OsRu703P3HUbNGc486ar7ipgY8ArCZm8zty7hjGYILgxQ8x42rECgQNbM44zj+Fm5QRCtxgo
Z9ABgQuNHeDtIkWOtLmLLLUFpuU5yl5uL+b1awSLeW5g+QFnF1AdoJ4XtTDQfjQ45EyabqN94Bjb
8Pd8Lx5VL7Cy0HHMrbTlWF7bn+eWr/ZOVMlVD8uNU6S0fyNfnTcfIdIJdPNB+FndNRHudV4Gz1tQ
ZpP0cpeHoHSJrDJxm+zUll+33boOi2WkG63p72L2VboXhZB3bOoAWNNYbjem394bZG62bQH4bDWG
PPjY9VsIDYGlJ4CeMU4g4I0uv1+azmXS9SiIhIo1OMD4Y/attYdfMzXsNnNqOrkxfU2eUTIIrE8R
XR7OdlzO7ssjED8Aozs4vzG5SgjzGYkxClDfxA/oIxw2y2lHjsFpoNwiwfWXuzTEeFqROE3lCIbU
p/ROxwJT4OPLfbTNrB/yh+waJuVRqX1jom45x5xpSZbPaqPBJsCrz+JOtMh7h/X8YxwjCwBdmv3m
yX2sLee3oCwkmLD1WKqXXpchjLtMnKmVSkns5KE9midAIMXYhn4i9XlA3dUIwjVpgnYMiLUrOl1x
6rVYmEPMf94pdrzNnMExHdwc6I5Ahiz+Cp71Q29YE9Xt8aMDUxEngFYu0QWu9/cHMB82MjVMVev4
ARlVXGED3VPpzvhq794+DXfajXawH/eYSXCA3C5ovk+eCfCElri7b2er8ilwGZxftLqHz34Q89Xx
BhpnM45QXJgcrQF3Yu1GSJUxqn/7rFj+DhtdgOOhV2kgi5XZTkqTzp3fdZDJjsajFDaA+7pDeerk
xi2HX7dNrYUVmGVBx4SnKPiamdsqqVQgMAlMGUVnPiS5OD4MabOfp6TeFH0TWfI0/Faaadwn0fhx
2/bqxhU1UwfvNRRN2OGWIVBGoTawnCrOJl/PnYY3K73c+OxCggBwecxjgAXwy8tDMIjBYpZrMeBV
KsT0BOQ+egva8OhHq09WD+SODs7y/+DU2bnLHHux0kVh2eJkiKpTDL7m9p+RyEDYnbOiMFlOk7ZE
7BURoofh+NDMH0X01kLTYUrAaj/zMvSriF+MmQoG6DEMKWIw7XIB0ZcN6rgDBQte38gMdYFgpi9/
K0z9TUgBR729divWFo1dcOUs+RPwJJfWxEgHO1kRV9ZoZD+Msu03cmTUToir7KH3Jx7w4SrRAHEi
WMiWQhdAklfbLAz6yKjMpLJEDKHTrkqgWSPJCR1bvEj+3TNQki8T4QvwiOWdi9KgN0OxrjAgUHph
nTt532/HSN+0XcPJP692Fbxaho1w8SLiEfmXi9gNA6jVG5gy4naT6aMX6o1925u1hcMkE44LtOaX
Hv2lCT8URLR18grEECAD7IPmUw+FzpZn/c9tQ9d1eDiDLBprhk2Mi2g5vs6y0ArZb1nWQwXVEui7
id0eUhiO2fvbUtQ9sa3vE7naSUnpSj4PCH91MmIuDDMWuH4IeAnwhmNMm8oUzAVojsROuRdSw5GK
d3N81OVXee4yqnZgcqr+faYbDmP6hyBNFBEv7DUPCucuBiK6smR/clp/doo23UpZ72pVfUDXFURn
Dc0Exc4y1cunMOZ82qurZ7GP9gMgw4AcKmxVsu7yVqkUsbLKQQM+eZx0jLz29+B8Dh0SCxmm/jrJ
uf2V18LpzCbLd9YJPXYCqsJg5rKhfPdTBP1RnkJF+7aZtdNFh0dLnQsgQ8IcnJnep+gQyJUVRaYn
DuNHJakbVO03qCi5t01dY+qxjEBUoTGOQxMvQSZTiGozJTPQw1YB6eBlTpT0xA4gnCVFrZ1Ajd7o
KjvrXxPQqvV94P0fzTOuGiPEhYIK5ptu1J0sA685iQYkEQRSJFC7t3CDHJG3THiJB791Nb7zjfo3
50escAABDQ5UGfYO2glsozJCpwIKECpqSGF80lRI1Q9gZTD96pc0ybvYV7wOunhdiKEDnFkc3NLa
x4ZGowqEggSteJHZvblRT0Zt6pUFJqTD0IyPZTA/CoH4Vs3m+21H18L3zNT3GXZ2Ri3TsZA+MWCq
LTu7mPLsGPeoQmg14QkdrJ3t6Bdg8gs1cBWPq8szSZ5aQ4F0Im4sqA0oVfk+EPXjtjfflYOLnAmh
awIIuEygo0PDHu4ZZk6Q/cklOJW3FQGuAcngZ5ds0lShefMWttpeC16mcuuPT5X0GZulVaUHoXSz
eaPnHpmg3eWUgaeW7qBsb/+466+KWV0A9jDIg7wY4xyX/jejGpCij0pLqmxZmmkHyNskf8Tm43+w
892bAe0gOC6YC240e6UHQXhpFalPVTAUx8BMpcqO5DwV61WP4NKSBANCyzZ9Q6Gs/SFKS2vCJEM7
P+rkbfKPY8ZJ868DBwKpKKWC2xX8rsCSXy6cOapkMHwwy7VDqlmV0GqW7yPr//dlw05ACxsTLmCs
ZsKz6QS1qUNQLPblmO7ByyccilrWbBmyWJj2ajikyNcbbyHIxVT60t0CcS3zlSQgScbZB8lYrftI
2jpP7XRLK3gJ99raAQiAdBRN12sYN7J5JUkXHPOobzL/U07fbq/achhfbji4AXoq+ILJd6TUl99G
T8J+0rK+xMi7rZTUx0wGCfeSrKKtsCXdn9vW1r35a235/7PTSpL8SEkTWIsG1ZnF4E5LebipZRde
OfS/mdOVcJKSGpWGrlIJjqFN07mh6k2iJYyZF2kQiQBcCvD7206tRIKsoOK6TLFJqI4w54IxhrHZ
jwp4cNHwMWdXmEUbzDe3jVwXfbBxTFBHLbwwCyk2E2/+OBQTGCbA0a9mtlaMlm4ImECK8UaOf0yx
9twXr3jK2on/AEKFj0ks95DErE3FrmTeONs1MwTzY+TL79gMoKT0lxzcNB+EGSdu6wQQ405wG9HW
+JF3xb6HtII5C046HMZx4pwoK0uOByHAabiHoIfMtpflEXWDuEDfIAuMZ7zbAgtsYY2VNCkvmVpO
DSacCDR9ICS0QCuQUlx6WpRSFGFmqIZGNsGYqdAigGbxVOnBh6p1x6QCsdTtL/0NLWZNIgdXweWF
YUFUbC9NojGfG4Pe1lZ+J/9cKqaR8/Ee22AadhIrdGsHpBtOt3kZqEof/n2A0MAkpoSJEcDVkb6w
ySMxhFCVh662mok2NQ3u89MMs7bqBIfeUl6VlOJVd589bxIq8DLXJW4Y18ERhGG+pcOOehCz2gHS
fkEpoHMiH8o74DJ2xjaxfhRvxTZxeaJka0EMUiJQMGA/4InHdjFGxQcFUot1Fp4aa95AA8MDBel2
dgDs2MSc64JrjTn6wlQPZs2Ea5Wj7YIdANHH1I4g2HB8J/uc95JaebtiY5w5xwSRbqaVJPVwbnoA
ZwoG4ShAC6mtezG/Hr3cEVdf7czWkmacneqaFGOrdrA17DrnN4p1XvcGwXoKRiR3PPLSsLWT8MI1
5qKXSIdZ0MW19g1ji7/0fU/7HQa4CC1p8NR69ctDxtuT18+Jy+Vk3jQ5xMYGqYBN4yHbhDbov+zJ
Cu9M6qK5UdmtQ9zRe4cesJt7r7fPg+vWOEYrUIBYCmB4ywD0fLm8Q2oKzVTDtvRhfia/XP8go5/R
uagOzLtiy20vrBx5F/aYSFWjTkzK5XOSA57cR2jTonPbvlVAucwBlY/Qi7HSg2HlnCtu5ea+sMuE
bDtMJiQ4YbezSheckr8fVU8U+eG67h+EDQBvXiCsTPykklyGktnjhNvJXvcnOyh2aAP4aJlW7fS/
ou2vcNftJ+5w6kryA//+2mViyMwxxEXiAVqEb8kvVBkC6t/Vv2tHskYnT+nLA096dNUg6uqQpzPR
BvsOrLN9qbaKmstL4AzCfIdx8X2b81ivlNUT+8wGEyz9jIHsPMJ1MVkE3ezGOUrbyTo+vvlA1KFL
QvV7eXuIXv5odHoH/osGrhfuI5vcm88vxr9nYipGOYkBQhAUzdiC3RCpkRHLMnZK8VxOj2nuTbzd
sfJkQtkP2Z4JfO6iTXK5GWfVSCo/UWsrJaMN5kVJBiuHfwh63lW4auh7IBWvYDwzmN0gFLFUJDmp
0ei2pl20man8Tqj6oEGCZaCNXd2J6H3Np07kLOLq1YEUEy9dxQB2gu2dhqTqqmYChG50e2NTngKk
HY52FDxMG94+2lZ9PLO0/P9ZgIJ3AQPoIywttIoWoF8UepD/wQTkeFBTNIBaZfdA1KV9MKT4XlX/
EoJPxFc2VbQ1eJnLqicLrwbao0gm2FyizlGw7idEXiDcafmjXKFhaE08Je/rriiuAlSUsJslELxi
a10uWGJg6tTXNVx9H6MNXkOaeLoTUG1r3IUpnZ12F9L7gRYb/6BvedKqS8Sx1zzeHTK6WajOgM/i
0rg5heVY6YhI3ehOk2ZsutZ0o4Fwvti6k3/tKAwDVzZLkO4aYWfaYYi+VyzwUwmW5OGMfBw805lV
GgqALRVOuLRcTSi42D1PE+K7uXTtLWioUUuQkZMql952eRRKSYHA0Q7NL+MxwKPrDnS59vShu/Um
/KXMVPlZO8GzuAEb30cEwTrOQqzGFF4ci9YgEMsslicJSAZ5GvyCbN4O44PuVxgGcAzIKvyHLXJm
hznCp6wypiKEHT9T3BCcRoiwly7OMH44cdpDa1f8wtLxPy4xh9rC4RYbHUxNQn3QJN8dVNMuqsKS
pf611j7SusS0Iyd5W02gzq0yu0Zoc2Xua1idFy6UBBMzfyaJVpg1RltRJ1vwzKCt0IJ6xpC3cuPc
Xt6VWxhjcCaYNhYIKsb+LwOpRs6fx7mPQNJjCzJnkOv99w+oo8MMJDBKA2hZMaEKGC1I3xdS/1wK
6QRVQf0dtD7RbN92ZG0dUYkC78hyMSx0rpeelHIAyEQXNVYGXia3PJKt76oH8bN1egfqFFAA4llc
SbsvLDJfTpenzmxAFgI0VgoUj3waTmZDAfZoNjWPMGHtO517x6SFvZx0ZbHYiipgI3VrQF3v9gKu
HKAX3jAJoNw3c5sFsFCaWxUsF0IDKUTeki3hxJxbF0aYUzorR62rTeA2RE97CO3OgdJk6gz20+Tp
n7f9WcsUMAsCggmoWi1xwQTenDWpWBcxBs0/8FUw+ZJRXEQjrT3tML9zjK1kmsjqDOAoMJUtE7Y5
OUZQdAjUtLFkzzyKzrz3XdMqMWn2C8p6HhfxvxoOZ+aY0KuUUhnULAfRZK/YDSQjJIP3qVZqrxce
MRGX+CSfoZLTgAnMHh6IFxY0dmudSp5hdyZtHeVheZKUtLiLvtRnznryHGSiETSNlTbnsN5ZxVJa
uv/du6Lln6AV9FR81lb457bBlWfXhbdMYApjJ45ViQUdzFOUOkJOZQUayD7NFQ7md80SmEAArwD6
ELqci+dnaaUyjjjtxaKxpmxfgwraRwn0s4jsljdFcw1uxrTVuSXmRJQFuZoFGZa0QyzQYad5qnM8
HcWSlpuRBl5Kd5B66qjvdLyG8kqX99I2E6BzXetya8J28dBTiZqWf0y83vnqAOnc3P50a4F67iYT
qFUSyGAbLRuL/MzvwmO7EQ7CQ8MxwvtqTDy2XRZGdQF/TNxig7QMIioV5M4gy8fjJVtL7vDdljkz
MMkDxsw41EIhJpKSanFodkEZE6BWBQV7Z9zWm/fQLd7Mg/wcPk77GEWC5HcycVK7tRrWxQ9gnAVB
a1ObA36A4QNzX79Vxf0y1lp8qJOdg75q+CDkY27u0cRV1JpCJpyr0XA90vQdvH8XgdmQdTZ3kK9a
FuEQb6cHzZP2hjdiwlX8zLY9BfTJ7ekIhL6EWdfI1THwFnrj0aSv+vafAdCXv4Ud0KmyuhOnCb9l
hjB6rz2QgiOi9V3VYe9FbZGc0lAKAUEK88mTOqrmSKwbq0dZAimMl9HuPkQOE4SoipIN5qg280n0
eHtnrfALnv2/hplPnQsYLW5GGMZc6LwV8dYVgRKGwO1yxkclF5K87PtbjjKfVQDveVJnsNdKMh3Q
uah9KktgZjad26fC8oduGGIH3w1hAmOXgW8mTpYuWY2/J9Fu6VWjT60SVwk/btu7HthZguTvSrIt
V0C94hjc3431M9g1Ff2DGwS7draQ9Noi7SCOyknYeB4uKcnZRVIUoCINNHjYxZu8tGuCvo+bqZh5
oGX2pfPMreWH5/4x6ZShQopWbZdIAR+YaI/176A9cdZwLaM+t8HcjepYZZ0qwQbmPq3uj/+c7oWf
MdXulf/QFr34Wszd2LRKQ1oJi9d2FhhXM+k+7TkReE2CwEQEcwemGmmD/79iLlTjLHmX25kHSE+L
iEi2jQs0/Eb+QR5vL+J3Nec68kGvhskCUCGwUFG1SpNW0+Ga+aTt9L3yw0T1uKGnHrUYUMe5pfUD
J6eVorQrbkRbev8P5Sas7d8fwHzFoYqTKI/wFSUouFV3oOcPFW/k0dWtZYjoNgPCrABuqXyv/ln4
Q+ZQF2bUAkH7JUKqPqMmd9BwCemrlSQ6SqmYFwHVAhPyoTmmYmfAEc1DX8yKP0MI891HJ8FOndQb
toF9+9OtZ01nBpmV62Ij9kMTBlUkGHQa6I93mTZP06bYDJzTYz1MzmyxO6BCKa/2YatwRN/RwKuQ
UNEaKdm26NhTjUJO++SfPsrHwGnRvEruFAikcH7FykeEzgvYAdAHgOTid7Xt7CMmSe2nlQxiNQ3N
a4q2q92rI0/6aLnDmM+IeS0DKCJgVXDVMZ+R6MncxiZBi6iqbUHz6uQNkNy5x4BKdwx5qudrLhmL
liNsikun+PJYrlKizXUIIJqWivOT1lYvEz4pr2G78pAGehCtBDQvwYrBMhGAeLya8aDB/RnY/min
TWYHGm3EV7l9a1PHGO+g9jvzaERX7oBzq+ylms3QVWo6BY3G4rNM1R9yLTtGk7/d3gYrVgCV+ruC
TE7SgferKFIAFIcIfM9E3rUawVtM29w2sxIWYMlFxXphnUYLk0lFqtiX4rwPsYSoZLpVr0MCM4GG
SJ4Xx6o2jUefVNVzlHLZPlYubgDnkOQBtQHoBstV3/ah3xnQhQYdzjYwnM481Uhv40OV/IQQUJI8
3PZz5elyYY65hkgA93UCc/WEXS46iVA6cVWjvmhLCNPbxlaiH8OdID3QEJlAHDGnSkDMssuW9uVc
bXtwF6aQvr5tYSWDvLDAuKOnqVqG7Qh3Sqhc5wnkFx9Jdiia0b5taG3dzl1hNnI44E5IYhjSxIdm
wBhVUDpztZeKDJR7/6HMfeEVE/OlVk9jIaL92s1CdczCZHQ6oQoeytl8EPNW5vi2ssWwwRakN6h8
lhv08pCaso6UkwpzvfmQZ9s6+uQ2CNaWD5VlHIEEpy5Qt5cm+ioZs0me0cguTpFKh24zJBBEf+pz
TsKzlmeBtvyvJWbtRh96nHMJS5Pne9nX7Lb73zOaMrqjPpKn4FR6JEDV73Z0rJ0e50aZFQSbDrQ1
Exg14k2G40k86b1NOnsKH8Oe8zxc21R/baHAeLmURgcihbCArXZ8ioadweuTrz34ca4vKQ5AsCI0
li8NBLk++1KCc30+FoYlOtlh8MaFYx+vJVz8Ax4wpo0HDI8nbC0Mz+3Kl3anIBxREIbdKFhEk37E
fmqLAqfDsm7kf69K9mE2FKlZZgOuSjw3vaREEp4WO8XgyTOtBQRYYhd4OMDhV3pUvgmptYDAF138
KtLNkD3ORUL7GoTeuJd/346+1Zg/t8acgjKkeNokgjUMdWg/py5R9wlUr1ogZf0ZzCiK4oyIzlMr
BaoFJtTiTofE8hazQo0DJeDIGtO+2YZxptlD3RpOm5Sft3/iWqcUYHnok2PSA5QfrKxAVCj5lGkT
giqRnb790eHx3YWyHcemO1Qfsg6SNvAFQkXLksT+0CoToUOFilf3PhunNKy3gkR26BodVRH8HiZP
vWt1Dc9/IBN9Y12AtN/ED9QOoxuDSinYpHihkdbyN+Qp2+a7EBvbw0TT7ZVZ287ndpl8dAh1ufJj
9ASK5EdLDhmvqLMWied/f7F/llQXJCYJITguZOwqBZjBtrf1cBfHJ7+nZsbpmq5tr3Nry/+fWcvL
Hmq4mBXC5O/PqV7q5q8qj91r7c4/t8FEu9YZ81CVWDEhdePkWUH9JrHl6fH2d1nrGGHYAMxeGC8D
jxL7coaAVzZmKVyZ5VeQJlp1ta2llhaoKKqe1uwI4AQVr+ix5tu5UeZrNaZSGb6KKBz6lzR5VlO8
lg8a71WyesTjaIdOHZTHl6m9y89EgGWJJmi6WbWNjTfbx8aLdAdfyykPvmOg5jdQ8shrW64FB6a1
dTTEMDZ3NSQb6V2fyQZWdCgTJ6rQgWv61znXOD2VtYg/N8PsZCMzfDGpEB9h682FjT1N+xmT7uAj
F8WEEoVzIa9HyplfzBYWaq0ZxO+AnFprBHs9waAYHhN3mRLbQyHqYHQJj9AmombVczIP3poyASOH
kKlXRKypLz5E3XvSefXIkbFdy93O15MJFkHWi1lMECzRmD72BrSJDFDX6vVzHfYOkEScz7dWOzXP
7TH7GwCB1vBT2FOebLJLXf1NgdDcU+PO1rRFf9FtJvv2Xl8WiakJmLoCdjLMIWKWlAWwoTGmRo0P
i1oq/Jni4XeeEo6Jte8EmPwy4Ydn+hVLrRKlpB1MwKFIdhqS+1R/FkXeibX2oc5tLBvj7PBVkGQ3
fQ4bumyNe8z7PgpW5GjbIabzQ7ftd1Am8sZ36ZPHXLTqnAHcCBj3AbZiGxa9kQZGkiH/UOfG9fsk
okVT0sz3OYWOa+YiFJYxkoO3looJBwyoXno4qXo7aeMAPoInzSsc6UM4+tjRVnAfRqiQ2ZINoLon
bo2OzhMlb4AB74wP8SN8NdyI80VXhh+WHwP5TQALwOTNVpLaSA80iKi1gC+oboHXBohUoLupu9I9
BkpjGoA+qblT/kjbIKW5F3vaC++ou174y5+wBPbZF8dU11SD2h4MHvHOlB0Z6Dre0+b6RoIJDBJi
Fg6snSAduDSRNUSqxGLxsvzs6i+T9DRCJav/ur0Fr2P30gwTuwn67aFYwUwK8Y/+tzhs/eJQyCOd
RB5fykp/bbGFFw6KZajKs0N+yZyMc+jDVjDGXtp9zkTbt/Iv1OctbSipBBlmgNvBMJ/8abXI1qf+
YKrQlqiBMo8NV0hPY5D8P9K+Y0l2XEn2i2hGEpRbqtSVpdWGVkeBoAS1+PpxHps3nYniS1rf28tu
6/IEGAgEQrg/317/wiVy/aMEr6dBmzzs5LJx8XaB9EjtS+jyHncj84jxPpVbS74ja4Ios3lc+z1g
WjOtA9iPvk/syZU9FkRFmimz5IckM57S2FwJb79fxtcQwrJIlEjDWFaNq+bEr2K3VzZy4kmc7kZp
H4G69/Y2Lh6IixUJ1lq3diNFNeCglOb0mN6L0hrc9OUKzKK1XsAI1tobHMJ3ITbOSJQtrYMiRumE
zMN7GGDZ/QdLAhMGvIyKYSexc4n2XRR3kFdxFRQS9RJc+I2PYfXbIIvmZ0PwCkzZILiURW0aI6/S
Zsiwokr5E6GLCJk6BNYsdCFT5WSxGxmOqm5vgy6Zn41uR0ykIuMP1ZFr12JOg1FaOj4WzzBwW5G7
tK9Wgokl73UJoV5DSCWIUkqGZUksdiXMMUGlAqlxwl9uL2XJIC5xhBCQlQl2lQMnNxOEtWc8rCe0
3EMVt5FW7GENSvD5pVooSa0BKlFzL7IcXqlo5Xar5piyn7dXpa59ofm4XdwvVZ4YYyY32L5tCypE
1bFOzU7zbVc9Y2bTBW8s2IYVf9rsrXP0+BK7L9TTvds/YsmDXG6t4EHQbtG3cjNbZpv7We73UxH0
6EfQlYNEPUn6dRtuyYNcwgkepATHxlhYgMOQ07OkTkjpYZqy5MhX3AZaNM25vQNdiTgEInmVguwG
kdq2cbUymAgUxE4W/ZrWrGVx9y5QBE9l2yzNMHDauCzb9Fa3lUDuxMLDUGc+t+5pG9xe1EKbGcZa
LvCETGheltwEP3uDIVTH+mNSJ3snnvxA3vTMoZ3DqSu9ogViq96VQYP5MPp0+wcsfj5CkHbDIAU6
pgSL7YguDdGI9UoxNHcoc5nmGmuSEIvH4gJEMEk6GpH0d1NDtOrJ6htr1y6YhVaceTxonmudOaMV
sVF6SsAKMoTYx1w6l8V9Tj8qujGHn0z7VXVnI94b/ESlTSI//wf7d4E7L/3ixIdgi0ii+cTXE/UU
yK3qJiKi7PE2ymwFYuBxuTrhK0lVl3VTCJQyv9OK39p4VJFYQ2GP8hwiIalfGP+a5+R6P4VPNhS8
tJGdgl3Uezv+gOohrT/0tbt64UzPHb+gwkB7NiJm4RrokAWYGhUoPJTc2CRBilJRYp07ha3cAgsp
HEBcQAkfikIkuDdzPIWglGc/KZ0zbdlp2kgn7b6qnGwHwo+D/aGsNOUsuBNUwZAIRUIMRRZxRonX
Uksgmt64DT9Z4eAYEHqBMqymFEio+22xknpYOM1XcMIiG9KnUEAAHFePmfSoxFtFWjHF7zK04Pu4
XJJgi4PBe6uUgVHpj5D/kyrwDZ3a1OtyCPUxX+n+NFpQWQfZeqi6g57f1+wMnYQWji1a2d2lJyV+
i4Wt1TCzYIrFYKWWoW7fJ1ivR+/IucWXLb4095Edu2OzjR7bIJOccDvTIRvOPnqp1yQuFoKLqx8g
HJM8lFDJT/ADhjAIh4BHXmR/dPYdj0z3tgtYXatw0ValzFKmA4pQr4y3so4pU+1XFPxOjj/jIH4r
FI/tKIhQ82PrsGe+AeXz7Z+wtljhbrSsYjBLiLxCDtLrNU8DY1iV+Yx+kvj1v0MSbsXULMYmhy6X
C9afLjyU6X5MH+vxKWRrF8d8IgTPevkBxe5UDYxIWlwBqVKPlfbZJCsB9UJXEoYGNTSTge3Bmnkm
ri+IWuOQDtHSxh2Hsx6eMeMypEFJgik/jIOHxREaQWxyTc7nL+uYsDAMleNQEJCuoRlaeCxEtK45
WNcb126IV8G/DaA/jzdxYztq76cWuIcSl9rGNuMH2p2k6ACN6FE/GOSu19+N/gFdaI46QvqPbpLQ
i4vOB9l0Lx+SKegLz5zw8iEO1EhiKzy04egwa/A7aJ83ueTWkGGPOOauvtR2k2aGa2ajw5PDWJ3N
Rg6GyLXxYKLgn1/zgAs2qkLRRwFbEEKBb8KFSMigtXPSEQfAA6JDtrBPSeLasl/qlXfbSBd8+xWU
4GyLXpuaVJ2h2JEZXh2B0Q5atuDQBzU3X/Hsi2CYVkR9Bf98I36nU9+mGQFYCsrsIZsCWTKcRnmX
+mPR3sW8CW4vbuFmnoH+D09wbG09gnpMAV4ivcoYYiHqM62NYGr92zhr6xK8mgKuGV4b87r0ENqL
WWCpPwt9Q6Zow01rZ01rHTALgGSmRZp7v2aFCiHkkNTIClXDal2l8mXKd2z6HJuTlJdnpvj/fqQc
SQgVE3VIwCJXLl7/WW6CFo7aravqoTvylxHl5cgI+nzFOhbu/SscwRS5QiKtBoOim9vnITmlyjPr
VlzygqO8ghCufTIRm6HY1rpNqEF5t3eNNZ3HxUWAYRQJRrgrdAFce0p1IgbNI2yWFrVvDRTLOx49
5vFKzLC4jguU2T4uAvZOsSSDyUABt55D0PlaFNvbJr22DsHjx1Jkq+g8at0y+81LKN8i14U06X8F
Ik5Sa3pBKA4IOgAgqdXou97S4HlXqtMreyVy9lgZ+vq0AiuRW/0cdaqH+T3v9jqWkssYMfy/r/6X
heLie1RVUjY6OGYwUj+dmHGEpp/bF+CsG4nHWX7MGhQDoh6PcRk8dqZfQnB3iBQv6nJH7+VN2D81
yVqdYP5EwuV59aMEJ5GjZaixJexu1r5YxVM53lF6AH11R09K4nftSpPhgrO9gpu/w8UexKHc5bE6
2yTrNx2zHYm9peomTFYqr2vfUzjDbWdbNbfnM5zE921VHrL8+fbnXEMQro2ipLY1yEDotfcw36iN
smL3S4nXq70SvITB0glDMNirVJefrTiGePbUg2XZHu+HTvLtxAoGVjhN/WjT5L8FF5xHRCeMDPQh
DoT8nIWVE+GQt+dsuq+N/RDbYGM55JK6grpojMh64epHzQEjbdfWUVeWQTUpggQVPFaY+0yL0erj
mgOoI7+MR7n5ffsbLlnjXyV75JnR/6QJO2wNWs0HG3it3f3JquJ5QC6sVXJPJqsbqi4ctEssYUP7
BpwHZcIwgntEE3ZF0S/Hv8xT+PSiPlY/i5VmtoWmJUwyQ0FY/9+lCa7ZCrUUguSA637Kd+zVfEru
xt+lDVUH8LYT39N3r/rD6mDC3GEoepMLVJGHmJsqdOxToOJ16vd/0Dqvn7QdWD0ih6+xg618PFHK
z1J4IecDsFDo9HJQnk+5m8SP1hpp4dIld7mm+cNeuKxIjzEoEwMnI/bOSLVD1EOCaFxLEK3BCI64
VaKKZM0Mo8uu1e9jZNfWsvYL5AdXVqEL7ne0RnNsZxAJxHfWpnqPn/Oj4uWH4l17ig2HrbjhxTvv
cvOEEw02G7lL5o9U56/0C4q/nw14xySfbToXbaPSb35Qn9H8aD+kr7fP9tp+Cv4ZfjOtWAVkQn72
1qtKaqeUX25jrC5PcCDdmCiSPNuGcSJoB/xUnObA9nrutT2WVLxP++E+8XTuqBtr7bm94lB0waHg
1jaioQQ26uLomFLOGgrxjoFBe+p/yGgrMFdipIX2GwOs6qo+U+D+Jae6PgnhmDGbNwpmbTnD2/6c
pfsk9lPiYfzfY/HTWJ7ycNu2m3L0pPIuTjYr2z2/5K/dy/wD0MSNbnEUpsUXDRRlqZ3mGkbW+spJ
OnRhct0dZQffFhxZMQaAI8OfQj/j/gqyOe/mLWjh5BQWtRgaBkDPaRzQ8tdUGRiEtkm/Y8lJss9Z
cazK94JsKvPVhtiTyhyp8In8W1G+DLxRdEcekgd75m2hsk8an/Unqwy3U5e4Jn9GlkSV3rOi8mwe
OzWoDpvqc4hkt2nOFLTGGt8SNUKBctdpGAhE+qI+1lOCQs2nBXpSqdHcYQwUdRuDxjTb6eW+kHK/
7He5tAnjnZFPToMGT2tjjJuqe0qGU0jOOs0hyUu9LP9FIUyVgcYRUUWGvrjpPo3PueoZaoCGQw4a
gPwcZ7t4DOQG8Wr+mqH7O9zG5tayXwv+QBpkBCATPT6k0LJREs+qtmb5ZDVBlhCHd0fd2Mf0wSiO
EgiszDcbBf/pmFSHgkAJJtmZxWOWbPL6K+yfUTfJ7Sez2xaGY46bhJxznB+5A0EU+1lDb60591MA
MR+fgZI9e5frj8JkLkoiDoKixDhFlqspL3n8JBVfZKw9G8PpCFgag2K7QPBWavta8mz2Uy10V6Mf
8niXxWeJg1gXhRS1Q5++FcD83Lh4CUvwFQdT86eBUoN9lMMz0lhd/WIlP/oKQkzlsYOAQQOJYRBu
2oObdAHV/Fqud1JbHhs6bnT1nJLekQtrYyXv6BYKMuZn9lrdaaG6Bq4zdG1iek1GWUgkFsl0GlZ6
1M7NOK6yM3dV0IA2hTnpscYYriPfk5P5UvmwsCdM540rgdsSPGZIIexjK2jhRsPXtWsoU71oKxXw
8TH1VLd3ITV7rsB76Lw9GUfq5fufKBy91f7aaMDCfCJS9BfIwsE0itEwK1xqf9uDQl/dl870Rksn
Q+jqPpq+eYLk43HcRjvT4168kQZH9qB3u+IgFvzD1c+Yr6PLKKGri4ZCO9NVZyoSQIeesYEz7sHD
8JI7uOE885g47/av28Dfo6Dr5QvXXMcTa5RN1MsG6kXZJ1f9mnOnJWvrm3+/4P+u1ifcdHKS9aWp
o36VOdmd5pJDFCRYZ+l1G+gfHupt666llBYKWddrE264LAKzfGNhT7PX0ol2eVBqIHRA/tH7ak53
6UZ3+5WweW2VQtSckgo05bMZm/ae6JtwuCPS9vYHW7pFL3YSo4WCpYBe2kgqYMQG/SHr20nOdzyu
nbr/QsXJs9Phq+lVB6TmiQNNCXdUIPvAuockWXth/mXa+/9/VBTtrn+Kbacqt+eSPILBBzuCRli+
i73kLvR+JJvBmx5xq0GKLXfqwHI66G42bu/t9dh5ur0n34wY+kgQugNX8kxkbIhN570Ujamshgij
RghOYtiwhHOtzdNq6/637wugv7S7aNyHCxdFRe10SrkBHQ8k3kDHZ+QOl3yiBrdX8/0LCyjCmVQ7
MqVDDZSKORYGexCfOUW8ybfhU7Ejbj44BYpXa/S+a2sTTmiOqQSTlnHvSsVDEz9zPegV9/bK5j9x
ZS/CwoQDiYylVMstFibFsrxLkzJ7UyVixP5QjMXJbOP0j9TGw0oec8k6wI8OqhmIfaNvQ7DSJEab
TDelPcqBGxlkdzKmLqqDSt5vL+77k/nv6v7BER56k6ZCFwM93q6NuM5ThsDY0L36IdkuPVpP+SM/
6Kdkp7v1Wifk92fZjAyuJ/RakpnFW/h01Jzs3mYJSIp3OHU7U3beMJngk029i31EaWucuquAwods
admyqgWgcYLmNzLDG9vVH8zPHgTQ0d66W01HfEsMCCsUHKukj3lvRgAsdTDXFG4HNhenQqQW5O6q
jO33wv012t/M2sVl3OZp0Y0y0AZPOVub7idUUGswbLrz+2zaGOcagRFU0L9gTeN27d5aPIh4C0CI
ArL0sliqH5WiyNUp69FYhZbWbtvPWSzdWAu5Fo8FAf8zBuegFyIWEYzGMrmNbUWw1ULfVYaeq3Qs
9/xHeG/6EC+b7rJ7GjRrgufLtgPaDpQu5lBPvDQwY9VSwwIuCks/tQc01gehl/5QnzFP6Jbn9sfK
sZyP3Tenc4EnHEtdUtMmigoQxaroZGkaB/2nLtvUnuz1IMzB629lZ7/3H8zmc4EoBLNmG6ZGJmGF
1ieFvhPy1EEeSB147aA+BUGB8wiyJWkXg2bpDyQsPvleOq5R7c9h67dVY0wUfJg2dlrsAaxSXlsF
mZ1RetSUP9aaiMnyIi8ABBeAzrI+ow18eTMY6PIuHKjAurFsPeYt2lNbbqPfBaX8KnXiUUMKOnLC
AUXuPtpSHkOET3dUI4RSSHnueb9LLOIoffVk6R1SfRJbe2B8D/Pnb3LxcwUH0iWgrJbV+XYzdsbn
LMJbGEH0xLePHDya1s8smHov3pP94CqGN7ij9/SvO2Cuf4ItBG5E0oYq1bFjoLIt5U+pfbAYJJ7e
ILS2YoGLH3/mGZyzHHjMCfdB3Okli2v4rwm1rnzid8Mgb1aO1aL7wNiRYkEjY6YIuY79htzE83T2
yOBp0kFUd9feBfqBgE7mo3Hos76HBgF6JIMquA28hiu81+KwSghrgGszdafx6YgqtUuL0Y/WqLaW
d/GfFc5++uIW6OJRnxoKJMt+Y+xVY/7tlcwnRDyi6HJBywuaBxC0CnGJWfOI9rSESVJ9UyPpEd5D
3bDPN9AYvsvW2j2WVnOJJrjBzOBTVKdAG+23lgazYPHt5awBCAZhmEwflBnAsJ405RekQ2///aXg
8S97OV4/aNQxhROsqCMhRlf1bmf+qHUoLm9qFmCaxaYrUepi/H2BZAkHtRjA/WsmQGJE7qCdFyHj
nMSnjP6iYRJQlaC5NG28vLPfepaDrihvXuUO0wy6VdyFab1i8d87duE4wOACRZpZ6xNt3deGOFKt
JF2O35P8ARWJ7TVoKqrBh3qHJiUkRBp55RW7dMTACIl5QlB+o4NGcB8aI5oVlXXv0hBEE+aRkwzT
NX5Re7e/6LdAZ1ZbU+aXlAlVJ+jsXK+ry2LQ35QcysOQ15m8pHzAbXwb4ntiacaABquhQ/hVRr/T
NYbZlBLv5Bpq9Z/DOcYttemCoHS6LXqebRejVz5ogUcwqGfeWhv+MrZhgR0N8r0q6L6vsS2jGhRm
NambbOPWGZ5ycPVGkIKvkYR0JeQ+7N+T4U4nGgyTUx9Wo/TF/f0HX6RRQmGBE20APnIrDxgurzDP
aHmTW2x6fze5feQp7tPKfn87pfN+X2AK35QNXdyiwwai9+Dx3TEn2UOnuHB+JG75E81sEL/wwab5
xk9rt+v3UzK/fiD0aeEdZELOWrBarhYt8rMUWSX2ZoauzHZltx2ggmhRp5DuuzbxwGmdGzLawDe3
V/3twAjQQizEm0FpGAG0ag67QfF7xfCH7nFa5bWeT/rVlSEACRbVMFUJ8wlAEIb6VQXTe7bXduSE
6Tcd4jsMcdeK0/3OrnGNKNpQ3NRanMpABL+l9llsBy8+jyf62G1TJzshWELQnj/IAXtBZGvu+crO
fq+QCfiCPeUxNAaZAfxoJ53tJ/qa7spX5JiO1vNIfehdQqjWLZ/Vu0lacR3fT8+VPZnChamkTT80
SpQgiEodI3mLch400sr65g9244OagmuvQtbHdY/lTeApzVtk8VT+WNvI8DTyKwUpRDZnsvo1QZDv
uQphW+fL/CK2GbCuBPP9+Kyb7ijHW6SYXPZ7tB0UHmdxo2GvHqzA9sjz7ZOyuKlzMyHo0GwZAnrX
uLyvE3nSsKlhChWleFMVr6G+sqeLpxFxFS4uTEvYottVS9pJ3YxR2gZez7r9O5mUcyONfAv9gJXL
eXFB/4CJ56OzSQJSGoBF5LcOQnY0ntC1DoLvnTzz17oAEQ6BGaFn0sDAq6tJx1DzOuMYm52fQ6mi
Uvc1puT4T5T/bn+plV0UzT+KJ3tUQmAizs69Ko1PegfmnMQuJB+jvd2/jgWulygYRiaH+WAWaLSW
yUMU3pfoqVmLgNc+lWDzkR1Hk0kZPpX1w9IcgrqoSVf85fLBglA6uO4UFaSh84+4OFg6+tO1Xsc6
dPskKaCnOxWa0+D2J9sw3ens2ZSoS5F0oEGpn7XUQ9eE2qzV9meD+OZWLn7F/HEvfgVUtvho9vgV
Q7WTiaNCjkCtfDP5ioYzqG+dHtWlCCrua+HWotFc4JrXuBEasBReA3eMn1TDVZPtxJlnsBUvsngg
AAMyMXWWaBRTZPXUxnoeAkfSIGaqYR2KUW3DsPAg2j440Zi5pax4Uk32UbWSTp7NRNxbMNmBbA4a
5gRyJtdrLEnMEDgXMCM6orxT+km6lgGct+kbxDw/D5FlqE+J+lolA1GPomJ5SWntNRM8sDIqJwP5
hLTujq7d8d8HL+BeILH5v3AQ2bte0YBB5mJU0fyfQjHD/M0HxaOojdePHAJ0VV55URFkeb9DwPjv
fcwlsLCV6C6uR5UCOI+h5UWMHWVVYKrhY0dXJT3n6/rbnmIkYG4PBKOOGB6mbT1AzghYVp1RByUW
CMBPTq6n3mjg5cYHf/73VU3uEiXdwvi8yVohGVne6IvfIMSJZds3edrjN0hmHD5XptQfMiOXvHgq
8M6UueL1Ep02dLDGPWdqdc6GatNYVr/WibO8GTo0lRRigDJJ8FJKlGbQM8EPkY3YDRuva9GM8VNq
gkRHAwJSYxDWwiah3WRY85BLLgI1NFAAWpj0A1vutbGpo21nvVFiD9inlaA/45cNfVzdvW1ZS74e
+T4Qx1iQj0O+4BollgYiFbya4wx93xrFNmqRRB9/3Eb5ninAyTFkEHnNLCamLPoCM+VMsWKEUWoH
FzuE1mtuQi5SbzgK+G2qvoSEBHGThW5o9T8GXrzXtflQaqHtKhl5CRuNrHinRdeIIT8MUIJ1CC1O
ggvuUgkXUwVK1ASD2CEJH5mJrPdUulLfQBeZPWht5utD5tM1Fe3FWH0mNNNARqQAX/y0qPF3REoB
ze8rY9iwSvuRjomTNY+T0ngKjX5bCZ6F9kuHmfeOfzQxbqG+Une1niBQUx3D/rj9heYTJZ56fBd0
nEHyAKGg4GFGsy7LZoSzZkO8T7qHjIybVCdOiNJ8kXdBmKwx0y7Z9yWi8GzgnZ2OIygZXR5PpUMQ
rtVy+sH0xtWlYsV/Lln5JZZg5YrUTIPaAytBNG33zDH5K+9XQpqly+gSZL4PL2KJSgftiWIDZIR/
jOPSYXQj2fsQD/k1Kvul19AllGBARdq0URFxcO02Kjo+fTt1TPYZJtRT8c6D8jeYtFd88jKkhr4B
sLuDnWT+7xeri3vOks7A6uSwBFLsVom6G20Uhgz7LjRqR8/OiTSt9LX+HTr5ZpcQY4Qs9xy7i2mp
NGwN1KXgn7QNe9Pc0cEz9liciJO6B8kf3XBnHwcPgypeduLe5ITPkJ7VdsOePYfv5S9t5RsvxTQm
Jjh11VDROK8LhgSSaH2MFDhl5ItAkGrdMboasy0aK3gPbRUkDoifBMdU5NmkQ7kKLvlBe1SCYk/9
zkalRQ30DQ0Sj/cORHZvH/8l250/Kgj8QQ4KMpjrr1tw5A6KukGAYZgjv8/Grs+8BF5T91jKezem
jf5Y14W5Rvq5tFhoiOtABd88OJCvgSue4a5H67KbjeeEBE0ONZ+1KHHJ01hIxVqgZkdLqzgvKzdD
nzO9T9y2/ZKmOxq9MPvFsILbW7i4Eggf4JMpyAmLHnQyhzHFdYoDYrGntu1e4ypyrH7yb8Mspu8s
3KOzYq0KDkfBUzd2GFJ5wEhTap/0yDeSQ5+je3RTtfey7heKT/BQMo5K93wbeHF9F7iCv44GpY36
aJp9KPKzSbwj5WORrWlVLN1Dl6sTDDGmbKJZj12MTI27FTF/z6Bbm2m5q/LcDBhvFa/M8xVyimVc
HS8l0A/iThbcm97nJakbrG5iGfoJrENnGt44gdwO0mO5IgWG8ef2fi65EniQ/4eoCY+JsMlYR3IZ
rqSgYLi5s9u1+vpiiHMJIZgKXnhaaVBAWCj98RYny4/oPe3fuIFh5q0KeTUoTN5e1tI9gWYMBTLE
M8+4uJGhzvV6inWYSVf4lv7R5wUIOXuPdM0dAzFmo2VHuR93/xWquJka7vek64BqDeeJn+P2Xo1e
K+m+1rbo0Ci1FWtZOgsXixQLMjax20QigOvjpyI9REQDk/KKP1myyEsM4bwVoEM2qAoMLUFZDWLO
WuSoUgrVAG9s/Ok/yc9dwgkHb8ysZCxlwJnRV5qDo2vwq3blK31vadFUMJfgHofZz7Q6AghJaFPW
CCTcdkxThj76jn5ATtf4yabEDuxCyZ+GwkruwI1dgWq0otI5y2UD5ZCE9seoTNNDg2m5NYG1hc+J
6xz1fzBj6zIKI9eXkJXbjDd4X88iCSHUoqDVZHVrep5LpxHsAZqMJzXCB0yKX6NUIDIuSIdEYd+X
+lGySvWeZvohHUDFjwLfZuzU3kMMd0JpaHSiuJjc24dkaZmgAsSYEKqjBtrfhB9gopKepXjMhtaT
pd0X1lZZbVpasFrjEkNwOaTjU24jZ+42YHtLksnXmsLpJ9kzw8pvmHRUG9OJOkxAKVDUJbabZJ0j
54oDZYftmKfeQFT00X+ayAneXv1CFHD1y4TzZJmQYq/nxGlFfZu89i3O0J6uVbgWvDqM2zI0zJxD
QkdMuBldWiONgFelWv1Jqueoerm9iqW/T0CbOVMEIgYQPY9R4A1vmPj70AIF3Wru4sK/jbBop+Az
wMQYfr7+LSSjUxk2OsXjojAOdrMdat8q3NT80DAmA97toUfKZaWQvpQfQL7pH8zZrC5eF1WkG0pn
QzyEPNmKg2kOR3G0D3RL3oFENn6tj7anreR+l04D6Acg8QfyC+zm/N8vIFMDU4BaMT/XpGNqbCQ8
2lb1dRcuQ+MSY7bJC4xKkUMQec3LKj1FRo7Im7JTyF5kaLGrTrsWgn7vx4R/Rf0D3YIKAsNv3FAQ
qzKVesDzpHU7T34ZmNM5KIO4FmTG2NE6y6jgS4cGHMRrTS2LuzmL7YIYeH4hCnF8XY90Fo5A/kDZ
a9GeD5/W6ozj7IaFtyAa1//BEIwESoVam1M8jOSN6bAt9dWP8NgG9iZyjEdQpa1kiJaXZMBjI281
d5Vcf7ys1FgUTViSpeBW+Nlnp7FZgUA3ztKa8J6G8hBeDjjT1yAN9GzGhEmxm0qsfJFxP/2AsF/3
qlkZ37Y8VD/TOrd3IYulOzOPm32cKZkfQ0lmGxZytKNx1XxoQyh/lXERbmWFTkEs6ZjLwYOObIqO
hsFA1XYvG1MH+UMznz6SEWNsBh1SmMegydyRSguUW2PcnhqWwkZqg7usbtVTPZrSuSrRkOjI1jht
SqWkX2qspCcja/lDyOvhqMWsuU+lqkVWKuI2OhkyewhYC4IuKqs/rClpYx+zhKHqqLhmn9uWMdwK
HbvTzQqcvkxn8eRygi4QsDKYteVMxVi/NkaibbBx/SOuFLpT9FLxMWEWTU7bWto24uCTQ2mqrI6M
kPmXYfyus2zdU8s2z8EiFMWYbyv6oDT0KpDz3sbEOdqxtygV9DsjzBh15SkiLzSdrH1vQHQTo4M5
YT4mukeOiTdZO6oc03e0t4fY4bVcQ7Yamxj0GUYx9WqSPgYF/avbroV+R4uhHTuIjY5tssk23rMm
Qs+BLEvPMa64zym0wnPNe82XlIi0kJrSSOqwxhw1j6RU63z0UStvZIIs+kAH45BmrfKF0Vr1t1Yw
+b430xhDZQrDmzJUs9ST8iJ9yxIDY/vULtJfeagP+5hI2WusdN2uyBXQKfVjdsL/3mJWz8rdJjXJ
KZRGBQVYEu2sQY1PKtNLryomSIuWKAu92aVqPPQ5tWPHbisCaWLNSvsgzChNNy2P1F0BtuIHzAqU
AeZMbEzXEDLupT7vP80ukn1TqlBUsqSCbnpFk9FKw/T0HvTk9V0aljGmZu05zLEH+kSTLH8s8sko
vJhHfNcWZflBNSNCkV2p+i+ti6XKSZVx0vdqlDbvcWJKQYzRkn3YyuQ5bzkJd1qfsG2bqNOD0pMc
g5Cj7kqhZD7oZhnuMEWro3SvoYbvl20ZKo6Ro3jianEydpu0roeHlHcjBBhTOzz2upRtjVBqtyHj
EojEh7L4kaNR55lgXyKnjCrpiSp6nXu52aXPRawNTyptlE+b27FLUxtU2TGP8+ecdOWXniLz6Kg5
WsidKInKt6JP7YfQBu2Rk3NCNq2kZQerH9Cg0XZDkBZ1/6yWo1o5VKqKP0PXD76Cjodn1WDQ3k4t
FJWdTC0G7mNEOHoiSRgfM6ZHkAXG+/VZHVUpKMKWRI5cyCnYb8OhfyUVBZd3mlW2k/eGcejBH3ZH
SYMDXMj6gFMEzq0o492h7xP5A4TU0IlMSg0/XbfCzBu7wrzLKiS+HAVWtitDJsF1GFUybhh0nvZa
JSX3Yzy1kFfQonJXYvAqyPUGeXV9gqBb3ejDUULs9Qt9uP0LBzfLLrNSGw1tKBZg7jTyczqWkcer
ovqiVhjdwRu2nlRl4w8zU8HOqhEJT8h8iDCuxNGeNo0jPbCO4XVnj0a4QVN19jTAXQdyXKvz1ING
d4XNy8AiVnLSeBE/SuEYbY2I6DgOCcdBMqLGpyQfMFA7dUExGckHJkYlRxuj1s/GxNz2stmBYpHq
nVdVIyTwJEWty8AEBWOgjSZoJbWy91mca37RJXq/4YZR2a6VaToUPIhS205fsLLxVPSURshbVGhf
0TmUOZxOI7nfmqwhrknNxDeUJAX7CEEqNa8HaYIL06vRnWpt4mAbq5M/kZFDrXQoyua1LOzQH0nF
P0wtbLZdlCbBqKX1B6FSsy1BZe1WUtv4lVlxUOxg06Ncmt40pZX/9FpiOaaZFA9oEzOPtMGQrGlZ
006BIb60mYSOtNsh5WLoPSfGZNzfeGeJwYEu1+FY4ybNbL8sMXKdOmPpWWB1u42zdGPrUHLHMwvN
1nBi15dpr8Z4WyaIXEm4V6XfUPqw0pU0+BrEHJ9fRHSyPmLyawBEaz3ZHXP+h7TvWpYbV5b9IkbQ
g3ylabu8l14YWtKIDnSg59ffpM6dERvNQ4R0Hib2xF4TnQRQKBQKVZkt8+RR8Ooowpj/vsAoUtaB
swWRqVX8rFI/Le6H8ml7ptZX5PdMXQWmVovDCMMo4Soq490qvgaoXWWi9O7adWW5ItzKx4oahaYB
nLw9Gdpr0v15IsZc/j4XEkKRr7cDHVNVZX4VUbc23hTrbXuuRMvBxYFJqmodLTGGpj4l7Tuzn9Pg
cRtCME2/rmSLFbeDnJgKA4Sqf0S0glX9KZsbLgaQWzUI8hv4N/5NYZTbdJRBi+NmyikeIGwQO3Ig
usStxedLEG4xOo32RG4AYj5m36q78G46SK7ptbu+Q2dd+U0+bM/a6q1xCcitTEpRsjqT/aAzS8HZ
9jAdHrozSq8etP2r7ck3okvOWrAO9s65cxY6NSCIvdyYsiWpld3Aj40Z6j36B0t6bI3b0LpHdfL2
0K47hueb3OJewGUrNJ0OrE9xLzAclLDu2EdzvO/90HLNffJgegSqCk7/0ZxMx96XP3MXR8SrrjiH
HokVf/tb1qoxLr6FG3YUS2OqWUHidtrTFO9klIMo5Itqv889dxi6BDHicad3u23ctU2BEmUble94
Hbq6zIJrPiqUuWJQqvfVkDmUMcEsr17PFwicMw/bUg3tuVzQbsevpfIDPGCOLQeOqeHFK/4OQtEH
vRHptq/mV6C/BbkPVEQYCv/kVSe1VivJr6VVwb3pGEg8HCCXAzGU+/hzew6FYNyerGqStIMEsNRC
bi0+Gt2uxea3jF0cHYb4PdB/JNVPAehsnPxFfTlCbl8WLEHyPwMoJIG0A/uRnZBWdvXvsocO5n3+
KoCbx3ANh8uGAb5mvPNxh4wuV1UYSHNxySO70Tx6/Izd8LZxSObErvoQ7OojHiGsu/Be9Fq1ZkCo
y/oPmZtdm01RGMwmyuiuPNKf4Y38nb0lQkagX4KfW0PkZjS30zhgEYDA6gvKr7fdtI8d0Pk7umP+
yG6Np+gT1707tDCbd+zVEuyT1SwFKnjAcgbaYRTzcVmKGpc6VS+xoLfFU3NvPeglSK0qhFkuerbd
5GvxMJ5xqba97P1v1naBzPlBw44KO5pNqfmwDOceYbGyNz2NOMV3K3LGHXNirz7Hn8m+y8HHIkBf
NeQFOuf5YkmTcgTOiVuhE94JD/cKcehb76ERdR/vRH0oa8cLCiygU4sYdq6zuDxe4jqiaPXEIhfB
XRw7vblryn1f3waip6W1iGYJxPm9bmSj3c0FvhJ7admHFh5bWWAya857CTF/wiKiSSqYazy71okc
hwyFC4r2FyENntnxnqRpNuTkuS1R2MjaqXOdot2f+xFNSr5tCFLEcxTM77rFYwZfIK/UWS0rHZ4M
pMm66S16auLUU4rY1RKRAPTa2i9DC25JKlxDozyaQwt5r6P1l1mObj5O6b6wPYFRz888V6MyQPCF
sgsodPA66wnNDLPLABU8JvdE8XH+dCeok6i+9iN42gZbs7SZp/j/Y/GBraqUQZWDDN3tFM/S7yZ9
1/V/EzsTDVl8PCDM/ESXlsYGU6VKgGI66CEYNmg6RUoZq1bwG4DnWqR5U5hWND/pdK95vzOjcxHs
TU0QzK7OFEqY0UqoK/iH2zBEjvOqbuenArLvw51UpQ6asLdXY20kIGRBdyuqHEDkzjmYopwsdNKi
dCSKcidDLZE5OhQafom/jbNWo2IugThrlqWE6VkzA9VNeYOEcHrKkZD0SVPXD4Sh64x1EGzpTDQb
ykrtmZOxo2asua0ei+KttZ2FxzjcelCBCrE57uyijTYVk4pLAkl3sopGrOgplM8NOu8GRVCttub0
llDcYZWXaoVgAVBz006sPfaRqJRpHcFEMT0CHVPhQx2N0owk8zNLU+/L4k7rBJtp1ULwQP3v7/MB
TQ7JGDbg96v8R9ImXpgj02kTX4tLgRtaa5j7xWoBgkMZRSp8RxcMESUb4Gp2rc700LiDaFTaGWHm
lMg3g5YZtdbEUcPYD9PiBk1JdyPy9lPdIqsNhgj0z2uT7MS9fWiVuzawkbQWzMXsOHg/OdNu/PuB
nBE3XdFO7TwXrfRumQ+RecoiPwIVV3OqQBMoKrBcnfoFHOcA8F6AYCfG61aKeo86bsAwObpqcQiR
3N3enmuuZjmw+UsWZ3NuJ4ZERwwsQceC9tpId7Is8ACrdmpBAwrhOJ5XeTvtpXyWh0I9YaLeRKmC
N3dhcdP6fP2G4Ex1NAsdDxiYL3BcV26Uue1dvgt90Hl75n17lLz8Z/zSPgvpQEVD486bbiIROAyB
iw62+K55UCUHDy/OD/lG9SQ0Cpcg+dper1UP9nsyeT6MOKd2gepMVPzFskvrl5rscvpB6xspE3WX
rb4gmwsszlsGfdCkEegzwZA03WhnzUN+/c52Sz8+1lBxBV0aKP4MhP9Pk+AtVDCvNuc8A9tkfaXC
ZKK4PBRJfGPq9C/O2OXguPOv1tRxSAJMpG22+0Lr8fKQO5RQgfGL1otzHFWXMl0B/Qb0WSTUtjgk
75wq9fTuuU+ot20b63v5v13AE62NpayOnYlZUxvdM4vXzEwd0xLM268q62tX+BuF8xjovNVrGe89
bvpm3+iPg2fvArRT91+ac7Cjp+5pdETmsO59f0POk7xwUoGsxMSusVYhhInQX8Pq27G/rUwk3kwv
V/a2ttueyXVAVNUjMAIvOu+ylNaMB4O2uLF89FAPTm/Sh+kEAqT3bZj12MiGkK8BYl37qiWvTMa0
13XgEGi8ZKdguKfoHlOVd7M/tCjT0B1dcVEp56C+SOBIVo1lLt/Hw6tmXfVc5sOU4nES0FF9ytvI
lfHKGyV7wQBXzX+BwhlLl5DUiGaU2keN1bPhTLv4VL7npR+aLjuPx+o5eZVmdXvRfV00Ps5mOj0f
JXM+dWxrn5A9y2q0jP6Nm1qMjjt2qjyejMkAxpCFqJaH828FW3rVES4QuAMm7MsyliQgYBmdQAKH
m6jp65rkCdllNCChHAVK6Kj5nydysbmywFanvBlQSeP2+/iJesYOPGYH821XIKPT3Zof8S7CoWbt
6ptXEHEdBBeRte7fiw/gbGQwYgvVrfiAwbsNPPt7fGZHqI6Zx+ROcyQPhJGnwt+2y9X9vRgzZxyF
Af6RIkMXQG4lLwliICfL+voG8uHQktJGPEvS8QllCt/QjXDchhYOlzMaTY2HxqyADdbkDs3Unn0P
jrN9/Ji/G7ckcqW9bjuKH++IwJZWvQ2kw5EjmZWXIJF+udJV2teJNa90bISPmQVGHvulrys8WZc3
XU3AkSk/suFzat7Qw+rrkkgbaV5I/uQgKjo8FDBsoeSUO3J7KetVpmDkWaKkyU4mo3zQO8n4YdMS
3BRWobxuz/WaD4Bhm6h/g0YZWo8vBzzEvdJEHQYMmlUlBU97fj+BXG4bZM3FLUE48wX2EJc6QCLt
e0xQt3GgiIla9lK3b9tIq/O3GA5ntcNQjWHX4iZdDhDJ61HRgWIp0MC7WvNlG0k0cZyNIhwyKeot
cLW0v4Uh+EKeiVDieo4er6wBVEboeYRwHbJ3l4ujo5CiluZtXxFvutFBMZzdSP8Yp/6lPUf77fHM
v3WNZeF9EFUHiPo4LFWtKlDDoqMjD74REGAR1LSVqHKCKLn9TZN2Vfi5Dbg+gf8B8j0IFm3RyQiy
eFzaNN8cUO5pgpcdhVXbMOtbWvuNw4XoUHlQlbGacU6sc1/qxFN/gOGzQ01n2DhK4v0xkxxOC1Qz
/zuTunq5amVhKEzNZxtMd2bu67qX02dNF7iqtWNvicJ5CiNXi6ytgKKxjwzp/FKQzBX9/vz3xZlH
YnMawkxGcmZwkyZ0+kQUXq1a3BzWofIW5E58orBLagrBRgWBD3lmzegmwxuTdZREoZrrGI94Lo0F
trDqh9DYhgZu0PWCH+xyTGFTEFQ/ANFWbmLQOufJLg/BYt0qyCDstu1udf4WWJwVqBaVDINh/iIw
7Uh44tcErm71OX9udf93NJwF5NaY62wAQoXWq+RUsucifGIgZqz2LcrckEVITkq461GYp6CBKRcF
JfMIrjwG3hBV0Oqr1lVkHvSZqUB2Eun+SIHsYka68VWPJZTNscQqQKQX5HgCH6onSszsHlxLaeHO
lZS3CthMmIOKM9HOW3UpaE5HX7YMqQE+TiNq2Fd1oOGLuucEjPP9qbH97WUVQcwH0GJbaJk9VjHV
EQom5C5tc8hBJXc5ywSWuro3FiPhzjEcLp0VT4CpO9qcDQJR5kBSTskwy1waycmyKTSMk/CsV4Uo
37UafqGk7r9p5I62npXKCB7h1H2ChItxr/rBF4g15Af5rD1CIspXn+A8D6Ib7OrmXKByB1DftLHR
lfOQtZlLe8fS5yLaF5BmFbXSr27N30i/Uq2LNUySurNCBqQIUj9Mh6qdiGpdYCW8oyFaQQgrgEB1
3KnKnYpqaT0T1NaJhsF5GHtQStT+Ypk65Y1AGmR43jb11QWxNEi5g4QCnS3zIBfTlCdJPhgVnvNi
pOdlw83A0UZvpeABrUfbSKuNbrie4Z4Nf4a2Zm4oKVUSCt1YHJnW6ATauet+0gDc9HcSo24DyS7t
QLIvY3BbGg9ohBKgrw0UDx1z3wISKCYf+uR6Gk1xgXeI/tHe6fviaToUqaMfG/8GjMqoKHJumNtC
aFtQuLiOixIBC+JBCL7nvy8mODClPJEClLHhKPzGIjTNDl/REnA/GC8aCEi3R7nmUcDEA8YKNF3r
SNJfghUF8hvW3J6h6rI7TOcs+Rw0yzEKN8rPXerVIhG7VUBo5c2S7yZ+mwOUSoQoJdKjKKUpzmP9
pbaQBh3uIgvUvkH4MmWjF4IXYXuU84/yZxKCBmumH0erEv/KTZCvIbmC/vhURxNPelS789iJApdV
EBB/oswKzZk6TzYHfcUWj0rItTGIHtUBWJcjeV+Hpr89ltVCMtSQ2BgO+oMNvoyE9WpqplCTd7OY
3kK4eRqRuGf1nWaaPpqxdlEVPehEeRoTKE/Rb9voa94F1E0W7sDQzcVz4KW9mPaUm5U93z1Auy0N
N13xYxtgdRatOcOA/Y42Ug4gVfVqkDWEDySY9nPNaynJuxAle9swazdCawHDHdiyRi3QMCBKUgnI
N1S0kWW7NnnW/4JzylzicJtZKZS+Awc94mXEsDHq71IUdSpgZxHVOq7uq8WAuNM5tgKzLSfMW6HK
4Lz5huIinT43+n1LvLyID7X1F5UjCPFwDFizEgpf1lH2rS2zCu4xTE/j9CGbB4X9RV0yWIhR7A7a
EgOa3pfGJmkJMtUScqB2kkBWExSEOJtFT2BrFr0E4Q4ZM50SPcoBkpnWg2y2j3b+tG1rIgTtchia
lmfFmMH7VCBtVqA2TwVLsXqZRdUG5Hh1pCFRVHuJkMpjHPYMu7K23uUCJAjnUX2W2tckeoQqb3Qr
3SILPonu0Gt7aIHK39QixNrUmPM3fTqhG/qtYcQpLQ8ibtvzN5su772XOJwZhEzuhxyCdK5Smfk+
VsfHbnhnk/1gTt8zEJVAfOhzG3HNCS0ReZvIU61IC2ymFOqWZp25WvuUVv42iGj6OLPI1FoNWYBh
dfZ+SiNnMp2KOFokuLGLYGbrXIQTBal7bSCAKXHjpMPoZOZn0x9KEY33apHsctI4z62PCiUqyhFc
Azn9cPw2BViw26B8YhDEDdMSWusqIrm/KObAcxNEdfAaBB4wvpzcTkK0Ks3HIe3kU5OTu6592V6o
te01v2jZNv6Z3R3nxAOj6Ad0TQKCVHfVnBYoJyeOWidLNLSPV0iHnYiWe73xMYQfavkXJHaoJYGc
BFqswb3D8+eZXatksYpDRMZreV/sE/Q3yF+NWLDPVqz+AoY7E/HCEeopAUzToHWvGe4bvfrZ5CJl
8ZXtfAHDzWbTTlUXzyQxtE5udRDlEXS7Pg7EvmUFJDqQHthevpWTkeDej/oJUApdV1Ek0DytkhpH
fWJWb7pa+FH7MwrAKtY/w6TQCfZpQ917G3N1jAtM7jSWdKk3qkadXZbHpmeWPjqOBhnSpBEUS62u
Ge4JiGvB+w4+kMvdXdYsC+MZqB+LfWtFu27KTtUUCu4kIhhuPNrAQtLLgBmafWU+JPWORoftKZu/
lPPyRLYg7YGCU2xmvpKpCaoyT9Hy6HY9ulBi32bIWqG1OnMa0ePq6mhA/gCiRgRneOK4nDRbhrJD
O0MNUe+15kEboFouypesgxgWfg2qKCDovQSpMw3NrYaFrBP4JcDNOIJqwggFJ/+anSkyqncRimPa
eM6VMBxUKWwlVLQnyj6I8LKR6CCe10fP7iAiSgckTuNCsFJrI1PAjWDhJgWfxF/hkt7ExbgMQbrf
WLJrs6zyiN31u1ibBMNbObvASfsbifNI00RMtJNieJGtg3pJv4EIxjHMIw8nzXHb/NYGpaLSCi2P
eFe5ugiDyDKgdookcDmYfi+DKzwx/ZHZgtN4zcpVE/dQ2LqJWxx36FektWkRIwVkp7kTj3sds2id
TeKMyW57QGtzt0Tizv1IyiZQV2FAubQDb6Njks/O9jvteRtmJbglS5h5XhfhhSKpcojhAsaY7klv
74uiFDjw9ZEQXNuxlSAzxO0kmlGCJ1FktLL85wjuK/udtH5v/I0BgKn3XxTOxcWpolXRnCVuy4ei
hTazPwz77bla60cjICpFZge8TVh8brLKoctSeab1ytDKR3+UN/HTeHqRXHoeDsaOneMjOeE99x7k
/HeoXj4/zlQjom6QNUtffgS3qeIss9t+/ohmvBuMN6mNXbkWLJkIg1syNvQMJy4wLH2nhx+9ApZs
UUHfmu/Dg7xNQOUOFlg+dTVQNQWXNM4kMF98lll002nZOdWSHaXUNSrLsRRI6Wyv4FosMTdKzNk5
MBDxkZiBpqy+CTGuuCvBRXOX4NiossKpWeiapQ/2jl6Uu1rzGEtIbrm6UqVhKcNjVBm5Q0Wcq/bZ
965UIMts7TqSCZy7aITcyukMldGBiVkdi7JwG334FpRSfaRd/VF08hfZDgs/iO27DPXIgslde7pC
h4AMdsmZwwX/c+lLki5KqnLE7KKEbKfF8RHc2q7S5X5HmgMOG2QjEw/ESk9dp+1QP+pb4TdZCh9o
JPAF1x4H1C8G5Byg5IPIis8X9hQ8DjHk01za2qAYOMbl18T6MMlu25rWLfi3NXEuR0I/8UBLjHci
yrCXS+QLQfHZeRmRvg1F8EUulNvIEL2oXA8OrzToKppL10DlwpPlhFOmjqU0H0H9Gbc1bUidKXZZ
8HN7cGt5SuCYRDHnFibUA16upg7WjwFMW3B2qnkrp6Y7UtODANS+kpJzln5pLEi/g7TDCMdDaLTf
t+FXt82cP0TiGhR5mnaJbnZdx0DxhDtT8b1JM+yUeKeGHSKJb2iEE1ju6pQuwLizVjPkOADVNnJh
YJMvzbd0So92He4M6W8uM/i5/4bFTaoB2orEZBjWGIF9SLbOJCcIx8mhHYr7pJE9FjWONQl7UUQj
nP++OOZzfBKI4YEbJeUBVMJuYkCIDzQUIKC+HcbRRX36Q4juQTWRD0HbPGeleU/ivnGkhu6rtHUU
yCb8xRL/dhc8SxyoZyjr23n74MGARjs79EzdA+2aM35uI61u1AUSN/qeMLAqRhi9PnzVNSejB4rH
LxSJBHOvaCcw3dXDc4HGueBiBD2YNo8LymiOPH4ESE8rochmRSic84n61JAMOluSgQYQHzQpDoJg
wRKtniaLocx/X5iN1hhtpMwefWqbD81ubqLW9LrgDX2Nvm7Gfhx9y9Ecs71agpGZ3PUOGmxmgG7J
OeeuepDOhgZDvC+lRhDjrEW+EK3DLQjc9xD/4WAIrUvDhtCnGxKIVyfmAZxK+78ZyW8I9XL60NgT
D6EEv1J34SkhEar5o7dgmgQwq5t7MRLOVxZaU1jNiJHoY3hkdXmrdE9KbqHGRygDPP8Uf8tHtAaS
UHQaoqiMmzTdbmpJi2wEn6BXHwZnMp4oWM+1N6J/DNOuDe4NKLjroLpo/VrUsbv2oIxa3d/o3HxG
CMtrnWGgKhJphf5oRqfIcvvyDLka2n6CNAi7AAqBnYoSwd7fXsxVJ7IA52a5Jn3VsjkhUMTgmU7c
CYLdceuF2WtuO7qIxWctHXsxVu5MCsOojDJcad1oujM6v0TNv9Htp5ghfHvSpCeqeoNIBnjVkOZa
6HlDaFe8nZJNe9kugFkG0TFnHYTMaj+3pH2LIW7P5ur5PtMyg4NKR2qWM6RuNLIxUJEaMKIOJYmK
L7X6nuIiM+kfiC3/OCAEcz6iGVsmMhg9+TfXsQh1Q9IL3Cs0UjsspT+ayu5cNTRjZ1KN1+2xrSac
EX6igxBcDBDU5UwlLGyrlg3AofBRh1hredPUVeEZTTgcQWtr7ltT+97EVe0MVlt42gDRwTKYniG7
KpI3u55nhMIzTT+CKLw18860L5jWoqKQurrV++pAwU+QelGtO1T7Eg66uz3ya9d9icZt0KlTuyRh
QGsm8JOrqk/JQzX8cTJzBgHrPkoC5qzw/BGLQ0mN0iEkdozW1az/3g/m8GCR7rVImkKQ7FkZDYwF
L/WmhkYVg3+/NHQpGhAGU9eWvtYgHWtj3xRRBFyfsNpcRgEiZBmlDRafZlTaoafoNcM2Nz9pcJwo
pHSOjICmJD0Xxfvw9scLNNf9QHMFGRdkHLkDXW5kpOHCESKjoy9ZB8N6nv68SkpbQvB1WKXaGzIp
AcGqWxp+qSAUn+/+dBQqQVSCyiIdW+xKr0fNGm1AwE7dhNonvYXWRUVuqTBDseKD8XY9T9VcPzTL
215aWpOEHVQ5OjwDxE9W/q3sHgtIHY2di8rLKPdrSZqf/LbHdu2DgYnkNvoVNNDH8wUUkqVGcREA
M8lcpX6OLQaBpWPRi5i4RTjz3xe7iKhtEoIQFPEjcZv2ecx3ZLpn+vv/bTSze1qglEkPuUMLozHA
8RNZaLhXnnUZtS0v2zgrWxWzBp87M/5CLYTzuFUcQQKzmUdDn/vuMZfvK5Gu4oonvYDgDuTIKCfb
niEG8hmSo8K8sEBB0s9J9I53HZhif8oQtUBfHApw+QKyBkSR0jg3bwzlY8jsJ9lqBa9OqwgWrtbI
lON04kvjNCWJgjjAk1rL3CZ51zVBDeOabUGKzoSiJpIUeDy5XPU2Ksd6+PV8Rl5rbacFhZMG9zna
ubdXXYTD3YHUIUe5a4/ktZl5IaVOSEBki+dcXTCetfnC4zGeb5H5BRk4F6y0DW4jpYncMrPv1eIf
2quCc/NX5vgyrkZWAIlJsBmAWQh1OZczZkqklIcOt7nyBj1Rx69q6BCv8oOv9X70M0d23m7Vk7Yz
fHScTs57hm6H7hR6yBU4yIagTvtb4IeoFIFe1X57jldoj/BpWMRZtWx+YeGOW4b+yHzMcR1rjdKp
hxe5DZwIrFJoY3FYcWvbP3UzeWy0dpcmj3JXH/B6+tKqmicrDATLBdxXJbr8ruxF5PYgL4OjBjQh
/HZnLQ1qMGziimjSczC1ZxYre60ydiO25TiJOP3W4CBDi12JBwZYNDcFRQG9gJ7Azlg9lV9GEoA7
NJssoroFpTV1klHRQZbWVsYhlzJ0rep6R5xpIP0phL6sb7cTtRwQjRQ51D2tmWQ56erXALnhB6Po
dMPbXrMVb4gjGFLpKNNEep1/VgR37dRoUk/deDqM+ruc3DBRUdQqBNyHKYMMAwWT3BaPOlVhE8Ep
3w3PeMwb0xvE09ujWDt+0XLzG4Pb3qMBom1wqiP+Yh/TVx2ri2pd4x81/tp2jzRkjtFmAsz1YWlw
vTY6fTTe2KuyafUCiSnXYMcw/BlDKFv7tj2s63skjBZSoP9CcAdvoMhWhkUHTWfg99Ih/VkbXpLf
Tbav1n8RwC6huEWyx5BGegsoG6LUoXLo46945dsezsreuBgOt0hpO/a1IgOjikcnpo5O3kYrc2zl
rIm85Iq7v4DiwjGFVCxQSkD1xXdFOtH6Zzm4fbjfHtC12VlwxHPQp+CFCN6Fg4nlqJZayEHi5k0H
DKmBGhfkEaw4/ieNULJLotLDwZf7CJ9CryI9+7n9BVdGiA/AD6BRFfznOA7mvy+CpmIc1JI2+ACl
6kIH/zGebMb+M5BqkYTelS3+QsJLJiqjcBPnWRjnHH+CKiHm2nrwntOuc22wk/sNEpeDgWJ5VIg6
zCCjwD9d2QwHy9lMgqepQFMAW6HkEKzvMfH0lDpRHjjhHxNocljcauaMobNGwmTGNWjrcixoefib
5fpvEq8uPAwPbAlw3Ni6A5m20/dnJqpovDL9y1HwV1Grle0paDBjIQhdmITqNdUp5PC+qTqBz5jn
4yISmZFQsoEgRFHnE58zPnVMaatjNCkqxEk74PEOx5X9NmmjW8fpQ8ZKZ6wrQaWICJVzirIZR0ag
17CI5NRDfaE0b9Cj4oyKO8wkR+UuarLd9rKtGuFioPPfF7tMjnoi41kULPid6pWFAs7Y9jnNK082
JHSniOKo1RVcwHE2H7fgs7ZswFFjhNDn0eweq3p0NdHBvIqjYunQc4PuPZ0bFurIcmUcEdibdnGO
AuIaXeZLJQhRclGLzeoMLqC4IYFlxe6MroGfqsEn8M0cDnE64I0ld5kpyv2uY+FWjLobBMr8VbxV
rb7McmwAQ2stZyy+kYiekGGKPOTYDkwXNi/NMf3VPpiv4f8D+EuTc2EeBpHavJPhN9BidJRL/WTG
9bkO5WPefjRRdY9OEgdvSjdVJmOb0OO2ca4eAfNDITgdkRriHXM10CKgyDdDEaX0kgoStNNnYAQC
P7xqKwsUbgELiCi0TQIUOYo9qe2OcpTsWojuUqMQbPDVUxV8HigAQjMAucprWGBaZ2EGLKnx1Y5C
VxPllNRTQ+gd6I4VQvBDc3QR38XqPILzDg/ZOMivznK1NauM9j38yggJGLMvHUVLPFNqBDnJVf/1
G4evpR8jqQ8yqWNukdou1b5CjrbPoVoMChZ0JBvsu2Hr/raJzItzZaALSO5SOlhqbkgaICkWzI48
nNdd5tbV10TJHdkUrJ8Ijc/sWiU6ry1MpN47avAcSk+mfRvpz0iDhaLrtmgyuctwb+amnsvAMrvK
nyQPualmQjDylnfoW1K8FPfd7bkUIc4JgMVmTyFzgpI/ICqo42ugc5HYod8jhx1iZ+Mx8pXGwz0a
dH5sw84/u7WE3Fmr5ErcWQVgQ9SqZBX1IjAbb0Ncc5nN5zlCSTAX66jk4Asp1BzF3CQeEZ1IN1H3
xqqPpj5rEIpSD1AQYfkh03fTRJ0gebRkaEihjdA4k/aoQXg0jP/0esV9DDfPDPot3Ugx4M58ytrR
L9MzMnoCkNVZXYyYm1WqoTqurzDiND1pbPCrsfG2J3XVb6JDfn66Ak8p30VHsFS06Sb4Mkyh0v2o
9WCmOLMq0XvrqvtaAM0fsrRLXQvKpAJQXzZO0UFcR3tTTIHvugaBAhNaMNDRCUUNmY8tGVVUigJg
OBIkMSRINxWtvgOz8B8vyyUM50EkEodaqmHtwZXY4VVRhnZL3Iio4K6X5hKF8x0SiA2arsFgrEn1
suSNQd+rCj574+ufmsCMgyQ9GkURJfBtK9ZQGgk1EfvojbmHFPKB2QRSXH2z701VlAm5dk8Am9uY
YWwKLJtz9aqVTiVeotCuDDOIxmctcS3iRbMeauLj7oFdK3Ab13voEpFbrCzSzDSkMs4zc7ojNXMa
O3zcnsFVs5urL/4npWZztt2RAR2cIwYlafQzz3v9PdVJsA9SaEhtI13HjnjQRuMNGizQ+IpuxMtd
REtpGpRRR9FTWkBD69A12p1eq071BWnWbahrlgV0fUPPYC4vRVPlVc9jWxdqamUmwsbRVT528vPg
qI+FW55RO5c6ldd/hG77qYh6+X6l7C+PkktcbsEUXM2s0TSYS5wX60Rvpofan+673aMCmXTitE6+
b/F/k9CxnRfDH9zuvd5LvuUZPiRJD8mb4pqO7NlucVN4jd+/az+2Z0adv2DrC7mdaRUFg1TZ/IX3
0T56Kd+JH7mWZ/v4gnPp90hmTyfLUZ9AexbtNUdI+HYdwlxO0WzzC2c6yaCWbgd8ANQZGXtXzBcl
OerZw6jhpBAY90q4ewnGHUKxrIaFNAFMpZ6i32qGH0IuTEbJL9sF5TML/KkUuKRVM1+YHrehxr5L
8jiG6c1vbVqLygYCYfTC6YIDEZ2Aa3OpmYqMNzfsX4i9Xs4lWgaCrpAItlThDJLmoL/OGTvQ54Wd
17KzqOb9uhgV22qJx5l3HkMIPQH7hpunrw2KF+S7rPyK259rF7fSiEqkndW6tYglfs3vIheIPg/c
HEAWzjmOoRykKKUBLGa4h7KiFNsODX0F0nwpqijlV0tUp7LmE/W5PgWZR7z+8s/zdgzmrBGqAW6T
7nr2lRRvQyDYh9dFVJjKBQafrqoMtVQbJuHkYux5yievbb91afxVh/YrG5UHpdTPpUE92erRKxb6
6fSO9g2BS74ukeG+gjOghMYRPgMj7fvSLY3PKsgfs6HYKegfjNW3qQ9xlbmRpHjPuhZPKfRP09Yc
PmdQaaEYmZ1jFkx01VSgRJv090m5MZIHMgjIMtesaDnhnOMr8q6sSI2hysh2shISGsTT2h9avUOw
ndYH0v2N81kicp6uMLSE1BMQ0/ElqfZD5oZF5uCN0Wu615qEPkSMmfznmdZLw+Jc3gCuE32aUQfy
WoDKURfFXKKJ5ByclSlGXZcAqPMpckKQ8EhgQa/zGK0jha9pwVsu5c6UG0/bR9eas1tOJ+cGpDoo
S4vYcAMahIqGZz2FrE5D3DL6J0mO8Z9nZeZ5RI6EoAoPWjOcvUwN2l2pDNMMs5990yEZ4+QQlflj
jshfO+A3DGckahV0Cpl3QDMlh6Aeb/VG92W1Etwu1gLy5Wg4qzDiJpRrDTBy/ZT386Gk7fLSJSi4
3V6l/8Wl/B4QZx5aFYxJKAGJRaU70MY34ndz8lSyh5IVtBXmK7zhTpGnGaJqxtXzaW7jtcAmq4BV
mHNn1lArxaSHtdtTo/8nS/VhPzNTHPOSQNSqzYLuSSr1+h3KuZXXsbY46UbZ+yzJRGpMa1GArqjo
KVV0cG7IszEvohyNmm1MWFS7Wad7UfJSgtwBtwRd90kseCr49RbAh3RLrHnDLrCCwejitMaoCWs9
0EwCE2BT8lqhXYTZXzJt9DDMc2Ok+0o1vxDojcqo8eyG/kbufkpWtoP5H6n83VYiF+3Re22Q9kkc
PFUsgToFFNdtUaOoaH643SVFZYqib3yzJP8z5Mee7UrpXCCJK4vuAiIkboPZkM5LogxIlh26BfHz
8qWQP8Iq8gvw4mwb/6prXKw6t8tCJLB0CBMjD093DQN3iIsmYjAzl05mxK7Uvivx2zbiaoS7XHxu
uyF6kchkYrsZZJ8YR6n10Y0vJaYbMKhWPNoj8kutIwCdV2fL4jhXbEN1t20I5lQrH0kLazLOtH6n
k+LXIEXMWeO0c8rw8f9x9mXLceNMs0/ECHAHbkn2ql2WLNk3CNkacV9AguvT/0nHOTPdaEYz/M3Y
czMRXcRWKFRVZo7Uq9kRgnwr9hcDNFDq2igOA1+mYqeFOXK3kXHj2/otLjy/d1oPSkVTco9jXtU/
adgA8/6sD77Tv/Ts6BCAXdeUZI3lnfXfVyhTb6VjW/UGvsJ9eHB+ALyzq4PkgMZm4lm+RPTm9QE5
lP7vyou8L5QLyTYNtG22YcH04/qMLN6NJxOiLIgupq6Gx2n8QQPpvtH/RBIDenfFGLREHGyrCYbW
XuuRXHxLWidWFSeXhSGLGh1W68D1im0Uef/8ZPexxz8jPCPR/I8JgHaIB1gnUFwHbT+sPbjXNoLi
+mIjT8sMSiV+WnsAHvt9FJTVmmqPOUehl9v934VmCqKyRAI8yWxYARNZvmn3BgTvnMMv6NT/sj3z
c/TDTfXGNY8G8aE4dhvpoSHih/n8W/fjbXlAp0SQBuuHcGXR1XxU20iTdvNnVW2KfvooAhoRoXqz
52mk+2VYD69aR/VnHYwGve/2kTw2bQw0b5LH7T+WnljQJ+Uj+wVKmOSma3R2R2ROpRcWzBqfpoHL
H2WXilu9azgwaq7dPKNPu92OUQJUidGnLCgZnrcyHjRoRlYVa/EVgocbKGqLY5jYcg/mUvOmhPy5
R4SmPw2kdb4hBREjY+u61p5HFX3Lm54f0zocQw8dtm2Ac4W0t9lP94XLsl2iDWzXFE25EZoGbDBt
i9scaL0AGWb0meW1fM3KsT9yh0X+YIgSaXRGi7uMWuyhBBb3AxJ39C5vp6qFZDc1koCUnetsuW0V
RzMa0q3NXRIUaDz1oPxjIc/bmD9imbaPJfZ3HkAhvkIxeiqCSebRi5Z0jgd0K32UWTeCbciq28Zz
pknfy4ragO/J0flNMIE3kQgLiTRhS0K/ZxUxPcGiYY/WQ36A8o0L+toEIj4tY/V3OnXjC/j3xCMd
huihIeAEQ9OufhDIgG6yviNfsTDQ/VzW5EcnDXboigi/yGmdb6vRFVDoHnV5qFGROoapRZ4I70Mz
QImKvnakk3eRGJ0qEIIUn3yCfj2PnJbPyCtzr9O8QodjmNXWsUUnneMZkWTFFvksq/Vqzu0cFae0
HTzUhIzRo4kBcryhCZ8sbkBXvawyft8wx3jEaz0yPUfQ/Kdbh7wB1WQI0pbGrTV03wmX7YlVWI+E
p/IY5aZ2xxyZSb8iIH2vHT5+OY1j+eWUFHJ33Uv+yaFfO8jKc9OakC5MCU6McRc/IyD8mQSP6ZEH
v8EisTMeykMcvPU37mHcRh6UZFesz27imnUl5smjpmTd7C7p7leLzNo++gZSk+mp8Iwf04Zukicg
P91b94Hfu7PzXIP6L0YnDEBiyC+jEqvWoMYMx9oKU4xelpYnR3HnWBPd8Lb/yBP6O63bW7fAotnl
eLg+9OXAfOaFxpEDM4h6YcfCdPNqAFV8pjdbboLesaTsI42Eta3NDteDoyHy1JCbJZmIPU1HNqks
i5Vsw3whXyzAyVcoF7Yr65ISFL98FKbuuTbsLO0w5TuoqAfXx7sYGZwYUq7jDv2rGipsjd+KFjnf
Nu28KuG3NtF+tDH1ulUSucUwEP3BkLUHBSlaQZWXj5alzB4scFXK/sbEtTPSoHa/6fDNMsT7JuiG
u2SNQn9plOAnmElzEPPinYzpPnl3WHI02mzmxyT1r8LFZW+/ObXt0fbNXmunWR4f0nGOYVJQZqqv
8TCCmndTY0Yd8hIOgNvf2EBMa21A0bHmWttYBLG+pja9FF2AylwHzt9Eq4RasehYHFadLBo4owJd
rslNJONNhTf69d2yaAYYWKhS/IEDKX4hbMdcdBzRdDnt65R5jnZnyK/rNuZXjrr17RMbyisID2DI
PRqwEbqV2Oq17A4iDfnmupWlA3ZqZR7pyY7g42i2QoeVrgcCNBVeD8xJbwT1EK68tJY3hInMDOrm
qP+p8LPYKapE02DK7uvN1CPWxh1CxeSLpjyANczxCiTbopoGVmWuufKlFQOQD/3WM5OcrqKD8EQO
0YwtwQyLbghgQWPieGbY7a/P5pK/xon+d4iKu5p0lraix2sy1W5x2ALwub4DvvCaaNlPneOQZ5ZX
ybUy3fLMWs5cNQNgEfv/fBHtFE8G4FwRVtZ7bnqpvuvA3Gz4k+E70+AJHWLWa5TsSxOKJhoojoK3
BAU7xWFa7agBRIKhMvPZxn7JRwifr1xCizbQteYATYh/VfmXIRcTKyuMK3PCG2HsjK7aV9U/19ds
8aaDuOe/VpSDlkhaZ7KHlRjAU32McI2lzwLKWo1FfSixdX5e19Bf64O+tl9YXWj/w91z+gHzNJye
wQro0zJHlCHT8d0ZkIOb4t+aWe0JVE5rufYKXjzyJ+NVNqmd613fcYy3iHay+x4PbzL+3rUrR2Gh
fwbZS4DrAYlmqEG5yqbkeZTrZYvYZWrTz4nQT9CvbGw39cwmvO2s352A+jYImbzWjI+WkXs0T2MP
Mra9x5wo8arhs6L6XQwta0uuxRVLD7GTj6PK+7BwHRmHHFPeT56Ibya6a6FdZTd+QqCAskZesryP
AR8FdsGlgESeL7AB8D8P56mASIVXFXpQa+XBKoqVjPGi95khpP/PjLKRB0vvIVMFM0n3JquHdkqC
0drSjILTCCQNSB2vsaivDUzZuaPUuYg6WCT55EsaZh5F53EpB7ESia8ZUvZsGDmVpTfzDLqvqX0/
QKakAgfpdU+wOH/osJx7+tEArDI7W25axbNqNwR48fhJ3/rkPhyToOEfgCrigvIaPMWum1w8i6D4
pzqw0kg6KwFZVrWtw40SvsfeUkGh1w4tr7ux1bfX7SzOH1pibfD8QTxJ5QxLEfhNYPbF3YvW6ck6
REj8gT5xc93KYnh5YkVZpZzOLFoTJlDY1W0BANI2lNoPV9LJM4z2qQxBLXjd4iV1Fooxp/e6YnKQ
LO2dssMLTfstW0+4txEqaJQLX9NRczI9xNROHZBkY0Q/QzGA4d9d6fBcWsPTT1BuwsGMsiyJ8Amu
yAMS2dvUeh6t4bFun64P9mJ60cgErAluQ5B0QRd3XuTTe2LqOCgUAd4bwQ3m8ZQE6M850ri8HTT5
WcTtX0dsfwxi08wtwAD2KLsTgB13COlMG6LV8MINCXqzvYXUauBOY1ALBiqtHGLj/Q7yIWvYwfnH
z+Lf2TiQihYFkAcdyIpxqE0CTTSB6GLoWFD3ZK8RtnUJRHNse6u15usU9yDAgHKO8dJV4UrtefaV
F9bRozh/ATj5VTRHAYzABKFD4K/DX32E7ppmrUXxYttgfOhXAEzPxfsIHuB8NbMuHITZcVAF8o0V
HYR+MxSbtni/vmcuY0PFjJJAgVathpIoppF8r4xN+Gr+Ij/GAMxkVuiNu+vGLryMYku554Yi0qUd
wlbnHvCA8GLxwOjaiZ9/RF0ZPLzw+kH/G9pylVPQ1FM81Q1YWAt72AJyU3lIauu+K/VxB2+QeoXd
p0FWpuiMT+RwD0UHZEJxNR6bvH3q5DSufdE8hcoXIT0A0Ve0M9rOhTbElPR4AbeAW44i3YB7DaVa
3eNtd+MKFHWMeu+y6h7Aod1o87vIDZ8i8bcdTPPE2+CDBEgA/1Vxq2bMewtaH6COML5AGurl9J4T
7bFlPWhJh5U76zJg/mMNQd1M6oMnh7LMZteAwXom9Kl0vDYgJ3jLuImmNFGKH13sJFtQCjzIcHLv
DZPcJVRzg2RKVw7on3VWZn1+auEBrsM/QY7h/Pxwm0ZDxyOwmVROj4dkl5sEWancetFYYgRIBdfo
2RvSIrqBXAMOWZykSN6hd3w6uG5Svwxm2k6e1Fzrg3ZIuqaaOeEGsfL0SMRYRGjgwS95jXSal5LF
elDxCmnTppDjJpyc/NVwJGCustRfiLS0L1E0YscSzfhucy72mRzzIIms6TaKrRx0o5yj9wJp9scW
ef6/ft+i3ou69TwT4FxBSul8Nkjskm7UYxw9YwqAqUBn108+rSnGXR7wcytKhMlZkdtVBiuxeRMl
31q0JaSjf92JXPpF2MA9BwkgCgogFYdV1XnJJwYbAu0bE1RkwfED6vkIfGbXDV1ep+eG5jfCyXWa
skJydPjjgjEgHqb9DsUdMzdT7Ym1Bp+LwHJOOYAHx3QNHYlcFXWv8TZD0QUuC3xzdvHQxYF0v3Xl
PY5KWgZuvvIOuHjc4HzOUSw4XkCGgT5hZWADeuSMrsjQMA7VVsN9LOzfErytqV57LTW3w5p2zaJH
ANOPOcP8525hxSKKK1bfung+A5rA6BNQEkX7VrgvUffRsqcYbHS4b5q1PoHL3YhxYqfgSTW3jqjs
An1mjLabgbYMdbL9oHNEKOmDU1sr07k8OsoYUkdgfL7I1CaQBaj7mQSr5D10bH41I9j6bybmIa1J
rY3hHjtoRVdrMfvlrsHwGNKYgO2BK1V9jlBLutwBYsJ35OvUfhsqlOdupeal2iup9/oae8plGxC2
DbpgCTK2FgQMVbrptmyrHMocYLySr3kXDKZP0oDHG5l6bvJuZgDb7HXnnla76+dwKdQ6taucw8SI
Cq2nGCdt5C52h30/rklUXR51DA04AEwmoDwXlIW17KWRFVhByMFXzUH0+1HksxYRuvRXHpFLm/LU
lBJvpWWIFACIL3waSmDsnT21M4/k2fb6pK2NSPH3YQIN1zqCGa4jpTg8Duk7y0ufj5/RatvEkj+B
PgFyfQwOBbWoc38yU1k2RS9x00J3jj2zhHnMfqr5txY4B2eNxdJY2g8OPAleqaD4clRnogsNqSFz
DvCgDSN1j1XfjAkrt9HEU8O/Q51ds+7a8GMs/ZzuTfBAVPcRMCR6sqPdDbE+a014efUtm/aFE8RF
/vz3U3/6fcp+dURjpnaIwAPt8AnxunFbu09m80vGKyHOZfETJxLuFFrnqJ/AxSlPBLOmjR7ZmIka
N1QR77IRlM+eiIAqSZ+EMwaRjmyvLDZZCc+e/axQt+d+Jn7b5jEdvhd08JzBJ87TejJ/3l9q9HX6
aco2bw0gEoZ5EkR+M5Ick79B4QBlK5O9JPnWQf0q3ZdakIV5UPwPTGnIPMM8NBiQ9FYfZ0KAhgll
9gw9iQRdE9C5RwMAWTnIS+731Mgcp5yGB03FCoi04nbRf0jp2XLn5lszeuntfc4fjLUk/mXYg7U+
GZNyhQox2mEMCgHfsQFScjzLvB+g/MnWnp1LjgMMP0jNOoiuUIs5HxbS9thyJbytmXZQbT3U03OE
Z4ulf2RrkLIFv4Hr8o82ERQzLgo+EBdG24oFU3HyzQlrSOKihbt8CHUvNYH3XQnnFtbrzJqyXn1i
hJk2kw6myWESJXS6I7A9WJ5jeLn104TyL2Sbr3uCBV9/ZlJZswRizoXdwaRRmxsi26Av78jaxlhY
sDMjiruZ+iTh9UwNGfa5J7Ij4mBMq0fRLLjWcmwsrhjOE2pSIB9DF/X55siLxMqscZ7D7Fs8HPr4
XhYm2mgCO9xYxUucWH4E1GbxGTu3fNq7Zh30FgppZEaRgLdehtuaA7fTbqDWiFZiNBd1W0QUqeWV
0UPP/v4SRGXov89Vpgb+sS2MGL9fow2DoWdNr3eu+NVrdON+Xl/qy3IGNHNObc3b78Qd1BS6f9Mc
pXDxq7SDRnuLQdDGpJdGBzJu6nhbmbdM3xjlo3SO+Vj4wnhm9nuWR7tq7Qq6xKKcfQ1KY+df05CM
94TgaximGfzF4Z0NtHxKvKY7OEXo8f69rYedbT8WedAP/wMHIibjX4JPteCoISfQoDo3T8bjwF6M
CQ1U5XGIVi7AxfP1nxkVcaNNXGNNDDNF8x7XfRBW+0IUK4d4yW+cZm8Uv1FBiQACyMjemPTQjf84
3YthgtvxKMJfJd3GZLeykWYHq9ycEFXDYxBEfxShvRK5dWyKhl638VaqYx+duFn86pabjB8HawIc
7M1ESkUixFkZ5p81ubALJVgkHFElRpn4fMu4uTbWvHSAl/ea7+1HvjF/mUH0WaJ1zosPdeqFnyh9
vsk7ejOu2F5YR8j+QKwG3SCQFf4T55ycnbSWgrvgZp1p1SgNcrnrhs31aV1YRTRO64B9EBdy9kQ5
nlXuVoOINVyfIkYlCgihHVrawEvn2XEAX5Sscdwu3NenBv/kXU/G5BhFrVcDx7axEi9LgIOKD1N7
m5grefCluTsZ2J/H6YmdjkAD1soZ3hNaiK5EJJMGIHf+hwU6NWIoe6Nq7aKA5/YjaJAx7pvsra9X
yiQL9xhUe8E7PHPCYicod0vqaFNupth/IAy8bcrWNwWgCn28KWfZxC5ZmbeFq+zMnHI3xBqeEBrB
nsuMzxQNarGhe5m2EfRIMZdrYoxr1pTtV9styrIFrBlOUCcfUHTxrHo/pIFtPKXt1/W9vnBNI3M1
UyKBngUXtZr6dO2MCXSJpf4NWC933TZ7KXfjsT40G3pgvvYa+9ZDeAtNtHvtJ1hwN9UuuQ3gcLxm
EwbXv+Vye55/ijLNhHCnaF0NMrWNwGPjKK0ObTwr9/zlWYMRkAUgIYjWrguQkD3lqAQNGK8Bzkir
DQQQwbn77GqH64O5dCKwM1PtQFEOdXQ1/EmmsCRVDDu6/pW6G6SxJvFmFInXOU+52/uRvXLBXfap
z2nbE4vK9OFdneicw6L58DP2zfdm8w3AuF27efnNvOk9fv6dN5vYR3tWjMYhzwri28rLjuW3cDtt
zA1Se7u1AsvlOT3/JGUrZ6Qv9TGfJ5tvwHLSsWMjfzA7KNag0AulqVNLaCRSvA4jVV/M23hChxGS
vJzHW1fy8A5UQ8k2ZrmNyKkuP63ICZ8jnUY7p2Xpy/U1vyQeOFsCSFqcfwUZ9bDvHXxF79d4NQBb
zzbyV0a8xzGoQDwQ49jcaHt35eAsTrMF8Rg6wzFAOHZultesNnOC7LMUdw2kQDLjibo/BjsQ9Yon
XNzVJ5bm03Vyg+R2QupiznOnPfgXgd8C2wqBBEVp7aP+rbOeLLmCb1s8rycWFVdPLQ5RXBMWTXdX
9pvJcFGOeODV/1CJwg76r+qh8jFbQ1QM41yPIK4fO8AWAUQE5kfkAur2i1vPJH4Z2D30aq7vmeW1
+6/YomxcHpIkdIp5fHoAJnWv1h4dtinYhvQruedF9/rfANUiuB7WUGEuYUmzNmif7adHfXy/Ppjl
Y3hiQ7n8dU2rgAiLILYyy3SXmxzJbDk1G8ZjKGe8domnjYduTTZ5YWQOKFmQwEeCC/ktZY8kEbov
aRojtk9uXf0xs9/zv484kD08MaE41xhti0k/IkeVFo/SeKy7V1ECb/FgtCtufCFleW5J8ZmDQNcN
SoR4iL6nH5ZfF17mdd+BH9mGt+a9J3rf8qKPI2Keh+ZoJt7XF/mZreQ//rSwngf4c7IUBUDck2Bt
UwvjIyhc6NCiCKzrYLHwrB09kg+Reen3cpfdFJE/HYevodkaK8Hjwmk4s6v4F9EiSel2sEv5Y0a+
JcKn1Lfg0JNx//db9cyUsmlADk3dysE80+xLau/OP1EPGMvoNe2dLr7ryV3I10BbC77szKSyiTLN
sgqaYHRIJ/X6+0R2Nbst1mo9869cWztlA3Vj2kwjxcCY/jl2H6YWcPYsoucs3nNjxacsjoiCohQk
13MOVXmAkrZvor5HptFCoqBDVQ5tkGF2a651gC6e8BM71vm9k/adYaYSdsLpwbADXr10a7HK/BPq
tGHDw4PMeXJbDdgKSaPS4NCzQA8daF2/zLVM87IBSiDQTNAApT4rTYrsgDtBVzPUTXDCGN+mVYLH
RROgGp8rU2jsUpusAPyzewx69lKfZfXsQB/q+qlZWu+Zy/z/G1D8eyR1Y5iKHNTc+RNBMd1IH9zs
OVoL55aW+9SMsq3qRHS4qTCOqDlMxXdXeAlfOf9LnubUhLKjorAJAf3DSGj5XYt/gN6ZakjAjamX
rVG0Lq4K6HkoRXuWoastuzS1er0hqK/ZMTr5K7/J11pa1ywog0kRrJTlXFWWuBKQB6rslShscUFO
hjD//5O4r5YVcngMbQBa9BpbL+Y4+Em/siKLNiAnNMuaIemnlgZDPhUiHVCCL4cHTQtoeWvmX9e3
70L4Omtt/2ti3t4nw8jqsEmtCiaq8V5Sr2WBhX6u6k5o+7YSAfCmK+dlyRcbFB2HqF1ARES9R9Hd
oKMsj6xjNG6F0wRGiSfXGGjOLfyzWKXQXNzUJ+aU8UmbRZCYhzla3/b6Pna/u2Yw1ntQPF6fyOW1
+m9cyuXZd1R08QRD7fDTSXYCnPbWypZbHAuKWLM42VwpVq4xKlgOpRkk5M3qpa9e4+hghWjF+5Yk
KxHXiiFXicBF27d5LuD4ybjv8hdErVnld+jLcv4W6YXWHeO/EamIudCgaCxEw5vvRG9aBt7POt6w
tcbzRQ/NIJwAEXZI16g7jkDOIoGwMrY4mHyhlwUIFGmhFbkSIS56nBMzyk7TZZLoUQgzBnnStHex
hmNZeknMirNYYorOFQT250e1TJyk4HOjgJhyIL+jG5qkgRkbe+DZb0h/PxQFekmMQoCXp1lBii6U
RJAlsNHd7s4xMJSnzo0nhRm7VE5wRff6Tb5DyjcgmofCLbhRPLDGJd6wYvJP/UENP05Nzp7kxDXB
U7SgHIJJY1cc4ueX4gAWC/2N+SKovpA92EX3+pP+0/Q1ID487fP6eV7aNaB2M5kNITT8UWZbmjkz
pwKHbaAPJTCVdrLvNfR8Ha6bWXIb6MOY4wdkZoEGPh9kJDtzaihOQKnvDP5PNz6MwDpft7HQYjWD
yP41YivnGeixFjLfMNJWPlpoAoD/ufvDcnfM9kE2OBXPCQgFspXDvXQgTq0qqZ9wNFG0na02xU0M
nFVlvV0f1+ISuTgIONtAlaj5idoAbniqcCAkWD5a3wICZwcmFEP4wk0d6duQJ8iD6zaX7ksTnZM6
OuchXqhGLoM5gX0Q+HyfS6sYPcgXJuD6qjThu7GkO7s3wNrfVPGdJjlye2Ou765/wOKG+W/QlrKW
KCA3KZ0HLcqP3D0I+qNtt9dNLHuaExvKygkA2EQ1wYbuHEBo4gGZh+aTx0w+TkgRNzwoNVByba5b
Xbp0AISHdh7uhLlEfn4SskyjZpvBqIVQKjM3AoeOs8zTsu9GsRJYLe6cuUKIDD+y/GSe5BPXQnKz
7RhrUTKr4wDECmDBlMKLMgNx4iotzOKKnRibP+bE2FQWGR8E9GFI9ThagexfU7qyYotzx0DQOPM+
o3SheBENcPCsyHosmCggi615Lv3Awxo9eJA4i+wVf7J4Bv6zptK/CEdI9MBgQGMMpnX6Y6rfQzY9
5QW5IQVFrACUgLXWZHh5A+H6nvlyISCF3jXbVsZYJgDXIyop/WLcDtYDEM4d6FVA9ON3YElo7+DL
WvpF69qD5mqg22sviotlnO1Du4LO5V3dYIp9rhXQrpId2uKMYx//tsRTFK7cOZdNomc2LnL2o2tz
26lho2HWE0BdXt5a/kB+JzaErBJjb8bFTxmOP5JW84xWP1Tpmvz0RXiufIFy9MEuJZ2M4gvmJkuG
1oamua8ieePIIbARnY/xqgj8fJOe3fMwqTsgasDULgAeRDYjBXSr9LUKjf87DQD293aaiVLI2Mvn
yO6qJ0E0O98adgVeGW67YXirh1a6d6uyM7dtZpFjwmi/9ui+uMHwZXPEhWTO3NiqAj+coSuH0rQK
MNXZO22i2yr+66hxNuEAhAWwxkL3Z+fk6ejiygdUNjwIg/pG16xcWRfObjYBSgAH2aI5/lUiGdKO
gk0oQftVnu8NEXracFvHBsQZ/p7uANeiDrlYtKXh8XsxX2WSpRAvBlVqAt05qFCV7GiXT+HaVbE0
IqRzwHKAuAndCMpVAcyt1aAXA+uSkxud/CZC7JuBQPHO1lZupcUjiWgbART6m+c+i3PvbQApbkVu
OnfD3vP+dbAnj0R7PUv9vHzQylenvWntY969Rs7Kc2/pKJ5aVuLfrjDqOKqzEq+wO1fc6cXB0DXf
Nu/d6FWfVm7EyxgRu2Smb8DzwgT4UVVkTqwozEdSghMcDQRWaTyP3Qvrqk0YltsqkZ40+ztC0luq
0WOj8x/XL/+lsYJPhBkQTkRv8p9VOLkjwZ5nt2IoSh914++jHXlGaW5ZQv2oJu/YrDcytFaOxfKI
KU6f4aBTBYq55yurDaMZ8RAjHlL7ZTDIURv1YNAlSnlOeOvovTem7Egq07f5Z279D+BauD3MNbo1
UKZ01QvF5JHudhKnpWxuaeXJ5kB7gHsBYkciibINZTvGt5kJvQCIXwDLsrbkc6ioOl60gM9d4HgV
G+rru2Yxb1oCx9AnBz0HYZkNGKr2FcE3ONo+Gw8Wvxt6/+9XGpIsJgBIaLlGtHc+61CKB9XkfMEA
8JfcprLOoekmqzvkNr5NbXzvJhy8z0yu9McsuQwG5ACEk9F/eaEmoZt1kcXgefItgSxACw0xZ3yI
h94jerhSAbgIxhAdzCQsaD2wITWrkqHwyqqJWwJK29m/WdPuAF8MZNl4TNYHF0Xw6/N5GazP5lCQ
gjYfjKLefT6h0Bxt23RGJyD0+TaAwo4auV+SdKNTAcT7Y8eI37V8G+pr8jQLc3pmWVlKrXQS0Wuw
3PDHnie+LGpE6+EWEJG1s2pcblWYwuVlgT1gVqM9H6Q2gqmM5fAPcjKPVpx4uPlvIy0MzKrepLkF
REK0Lenz5EQ3U+/sGrJGFrY42Lm1ewZqzHDt8y8oJlDNRQUGO2k/pX3XaMAkyWeoXPz9+UDnuIMM
H5pxoJemjLSlOW9wJhHm6u2xpt0Grhptd/pvrZB7LR8OeEzsVrbQ4o5F6yLetIAFEjWzZFWuW1AN
NtP4YJf72D7q4a7O9haBIMo+moLcfbO124JtjeRVw7NX9nvbfWjXUlwLtwCYgcFsD4c8w32VELs1
2RBpI74jgX5aurPMF9e+ozX30+iGZfb2+rAXV/Q/a2pWpBtGEScC/r8oO1+SN9FEwTAA77Pm8pam
16AI8P4QZyGldb51OJB0fdtOoEAhoPXTYj9h7XOhVzeRmT4PrH66Pq6lkAVPQRBeIF8H9Lvq1xsy
kBgq9SV6AUfoq1Ze1WxBYuRZ1V2R+xDS5PEzL77HNPbRwnHduLVwUE9tzwf55CJPu14nNQTcgAQO
/Yknt3q0xlq48BBD9QDAcgc1BAstr+cmuqaqIsopWJjRiU6T1rfJiCgwPlwfyQL5BYgJcDnP3EXQ
QFSrk3Zr2R1opuDealbu4jCywMafA/NJQxZ09pDtAAYDi5wD42hma0a0qkbhiMAwtF81XDaHrszH
FU+4sJdmJhP8RVs6vL3ihtBNbeWji8dSmTat4+MRxG9plIKJkxkZYnu3NtMbW+PJGpfKfPaUYAEV
B4RoIPIiDlFrAk6cOm2J9ALktzZGfd87IjAmB42JlZ/Rj7wBh//aAiw4/TOTykLHbcH6boBJlw6B
qF5ZTXwy5BtLSx8BjgDoARq4iGwGLzPILmPM77mxUta5RInherXnP/qse4vW8vPdlo8I0pIWh6k2
Y6/LkAyDkLawPztT3lgk93mKC8/6YLGD3FG9s1qotenFPs4fa+rsU1t6HNyuiRPfcOrsIkPzhmo1
wbt06mxInlgmnnhIkSi7omvaJBwZTl3RUURzxzZ9T7iHShdvwtfEqg5W/K43aH0H/bMBtGSS1GBl
XoN8Lx1MHMcZTItMja1eXTgAgMhPCHxiU5N+bOnDvrbzwjebeuVptGwJ70yKfme8AZWdoaMdNmvn
lEFiGXuqR/umyzZO5q5cjEs3hAvo89z4Dm4p1QMMxNTAqJtXPo2QGWygI/oZl+XWWmN7W/TYaCBC
8hOwclCiKJusGGM7kYmo/FJwbmyimORbm9QSgZuGHjE6um96q+v7HEjM28Zt9Fvq1PqNVVSQHgT5
3soNsjBuPHV14AlQz8Q/sxM6ceJ4i3V1MoGoK4vH9zhDTU6r76RGDrRZA8wthq8AseG+R05vpvg4
t1VqFXqtOAoTTe118S0vP1vty5Ab13q3jR3SmSgOX3fsl4WlOX13YnIe/snw4qQF23EKk9DCCuo3
JESef4GbEW9br70BFNR7PEb/gN/Dd4N8xZ0szOyZaWVmx6iqG5Z0lZ8UPwRB93wGcZuH3pQrr4KF
a+LMzhxpnQyR55yUTQs7mpGBQkjzUzb42tAcoCDumVq0MqVLgdvpjCqBW28CNxH3mNFMvk/14E3V
tz5+JlpQcnQOrQHT9D+hmXIZIUeBIAdgesiaqbfglOSJW5gI3ZBZc1swCA5DvWsECmkbeAbnWEtD
mJuQuWw75rL+TqraeNRsNppH6ebo9u4rfdg6qQlgTov8W7i1pnF8MsYSra7mZJrZI5ys2KGD2nL3
MU+Hj1QfSvTAjqG5iaYQ3j6kYXrTCCb7wKgjC8QWTldGm8HW6mNGUCGJ59NpFgbX/Lwl+ieTpNkb
TZ+OAcmZFgddlBSu3wyc3tuaSGxP12n1aIYWeRGGnr3bJKcETFt0wuMR7NfEt2KdG15UyuTQ5r2J
59DI0kB3oxrfQNv7zuWmDRkqLfzQ67gKkEyvv5nCRGsySoD9pk0k+YlaJ1yaRWIHkmo5yN+2diSM
Y9iXQ+7Jaq4wg4DcjsDtruWHCu4FKqd6ZgXooiN7Jgw0AMusNSZgxwcUaJKhEPDAZOyOfRoxaDyE
Cf0sdYBRxtZlX2lY6YfcZDHI18gYsAws20eIloCbQ44d5q3EJHthk4ANTrhtC2IE6XDfjgw4wD43
nPQu5m0E0u06sb9yxuWHHsuR+pDLqH+jP7L4VsblxD1bgOVXUo19ZTYm9dkt3fC+1geARsMxK02v
B12MJSex6WrAWHGT4cLsgXjvCm4MflTJQy7b5Dj1fXFA1tQ4EDnQDzFUYGIxiigvt3WDfaXVg1kc
bXs087vCLunGgDxlGNRZW9yYZcfviFFp9X4sdDeEoDDRQLWOHQt5aKN8N+qRg16MoWvXr8dJ/B9p
X9ZbKa9t+4uQAIOBV5rVpO+TyguqqlTo+55ffwbRORWWly/WV3drb2lLJWWsaezp6dmMAe09Q7eK
+3KMw0taT0RzUHurZjsfqwr1/L5ooIuXhMEuDofmRtJn5VGrxwjMilU/g4OcFKpyV+p9XnrdoHQB
Ko81uRoHtfEIXlS/emsCcQ6luY4KrEozwXuVe3chQw623MWHn7GT1HWLPZOVuIvlhY9pH1bX6vAj
iW4IykDxgRSf9exO5IqCp27bkfOg8URGwtC0cHmCterUyxV9a1VNgrCnjfSrpu9v9OAjAdelnpR7
FXDQntsV6nBZYaK3QXtJq4lmZziOD3Q6mDFAwyd4gdiiVC7JcxYiMHY6SbFVZ69fdYOGsyg7YZTv
ts3l+HSCHkmKwEoFszWbr1SkVG+UVkK+srMpvSkz6kDbYPKffCISxOWZhUzZwgu7lGTZFFY5DXCW
FTj+/UZDbrTSigtFHrvURocTeO/hOzp3DpQEslYdHQbBd+VckifhB3N5pRJaWyWK8KMaq4NZ6dAA
xyfGIG5A7raXlGMnaLo1C3l9jGNDOeV0A5FxsmpzAm9V3OeeD/YlV5WKR2kcvNjIPBMTbeMoGm3k
xOonmEz0YYCmMexjYKbdYOc1QZj+uG0VJzoGURnicDwGUExn+8T80oq0ZmpQ8NHB2pOjR32sIYog
YEXjrt03CvsgzMO46+ehA2F/Z+EqlV6iBFonOXUkI90ZgbbvA2n/nw3DmDi6FXHYwNjPfq6WTE0E
CT5cXmBxaOQO4YV/TCPlvwdpYJECSynEqZGzYZONLeoOZhlCciNWWq/WD6AZQxz1hBG1bXN4b0tM
p+GxhCOGcI31HhPYiEkZRCUUkYbhrRoTA5n3CUpxTtun0FvA4BR+RRgn02zTQfOpPSH0ePf7rq8g
+RgkV3mgGJdh01uHMKCh5/tlcBlGg+QpWtojQ9nQxHeTdijuxpSala3WPUZRts3gZQZW241NNxUt
GJbnBBwBaOKj6Z3pf6rjMYLOa3oXZo+0/7MNx/UOq323ZA1WoW3cRioGuwAX+tfmeECb8ly/aKKR
U+4pXaGQU5RIR2KbLLu7NpBEG2LkdpJQNH3Me/xgnyGjoqJxAw5o+RUrW6w+ynW5qyE1SZFUDWe0
oIBuZn4PSW4r4fuQLTqtmaYIwnWOgziBZdxe0uSZWseA7fTBKzM0L0/7tBOA8FZQhqwGtLtl0Hqx
D7s2Jc3Uy3jT9ijnBSS8TQLRZJAIgnGlSlHjrgwAkWUJzoYf3qutSE2Os1ZwNApq56BoWgp1p5+o
htZMnzboUTfl8iFvpJ+Bn+4yvxQ8uXmHaA3D7OouSmvamoBZ+lTT26LNEEFcgwsqtTzSv2ZU4Eo5
wQTMgkmgRl2IcZgtkFUosmQ6knftBImoor2NF92iUbuA+ik480QKZVw4E38TrKJLEwIDF8+0op2C
96iPopQyp55eUVctQbVEwutSNGnMu5rQqvMXjdkXVT+OUjwBrZZu56GxVfWjSa5bfReikA3pp22H
xPt0CkVnEBoRLOOMR0pLInUOhxlo9I9meJaxH4fPNH6yBt+tuo8RDfXbgLzF1FGIQgock9TI5J9u
SY2MKC8GSQVOmNHTCx/sCKk22l0SO1NoTE5Hu1/biLxDgA4dC+0/6OsgLCVUFo6FVRglStVFYCsj
vQ0CfQ+9q/AfLMPDZ2HmQ+hCWQ5mc5qMCGctByWJ18+XUKcFx6gX1nj2iPrJeIu4ymezQRLxkfCd
UwSZRv1WyLJdRM8TxZyIf5hEZa3zhBPa3FE0/L/2PFaYrM7NSktntOfNt3LoBA85snaIym4sb76J
nOgYPFl7SHBDAsHFHX5THEVDSmeOkvkBjHdJg0pSAwU/IAPr2zJx0YuGdjkEKKc2MhemIcmZNMZo
Chx3yk5/DJ/C0O1d7QJJlMsqtufQMS6c4Ae6OWwQTu+29+fZx/yyD84ez6KlKMSciCwDXT2iavSO
xp9klux5sJEHsfJnXcQEK0JiVhKsF2PYLM2cnQzGY4icWQ6J7vsetCg//sUmHLmljWAZkDs95S2o
6UhLR3ThgXjIaG/qyunNJ3BT9jgV21BnxxvL98VMaRCk1KArfgpFoWkWkWzZn3rvJRCArToMsqkv
2yjnz3UGhnHLUSjFhVoDRjr418VPVNDHBw3l+6vB1SHxZqPPZRtx+YMnacIvQLAJ4t38RRB7aleB
OjqkmiaMmRk/Y/I5opZX+bcNFfSW8PbEEsB/cUSj/Y3ZfV3TDUEd4ksF0lUXHGX1Jh0u1eK+o4In
11dd48ygFRKz++RML7qwXfaEUu7n2rqMW3BkkZyg+ld2rtJDg76o9iqSgmPTfJT62z8sKCyUQQyN
VjiWZaarzXlurWVBa+iISJobVF6LNuPgcxuHuyFXOMsFv4qLTUlKQfwjY0XNy1i/1OKdJOqK/CK6
PF/Lb1uY85UpE0IDhCKOfE/vlWPY2+p98weDiO2BPraGKz37gT07kYvBO2/bvLOIYdmX3+YRpoc/
GWmJjDmWcexfkYGwq/EQjyjVk88JJB3qdCOTwzYi9ySAzR0dAZAcVNgtapiTOig+FjQD4QckeKny
GU5uoIoSR9yjAMYBEwR3qJWyrQ7ZFHVqjNK4k0C6K/5ZRk/S4DXlrS4a6eYatMwPLgkxZN6YM5d2
QQPBCxUnIZWOtP40rf63laKhoa4Ep1uExJy5OvWjya+BNKj3loni3ytpDAfklYJNwb1BtZVJzA2K
IUV0rvkKTKrM67kvbEJrp8/jZ9T8H+qku4pkiBeFT2oJja3wDjkFW4pmbzB/aMhtTmiEmmnkGFV8
1Prw+A/7Z/XblgBjdSC7FPG6VuG3KZXbWF6pXcshpq4etlHO4vblXFB0S2BaAjVkdlg7qKxBVXqQ
t5nje9p99r0DrXK5uphKZ/jYhuLyOayxmM8aZrgHMfaF6SQvf8OE2S24FKFz4gati3AMkiYOOtqK
XyLVD14kpi0drqCKQ8O7wXxkbYqVwUyWAzLeFspt04qGM7jbdQXAfKmESOWUVACoaOrG5Gpq3bQi
u17UG8910Suc5d9XO8JQiz6jHXD06D3KZlvHLF7ya/sjcb3JCmOxdYUhaRLqNgvG1GV2nLyNZeAk
kGSPuwdTxOPDXTcwnWtfvWegwzrFGoIeI3ITsGqoUwMK0wcyRi8EqUXuDl+hMBdbWDcDeBDg+UMc
WRp7Lbo0Cq+TkTXbaebT9vJxr5kVGHPDQbt2IMqinBHJ1z5IOxvwhu4s5SkMUGw/VNGPbTjBCrL9
dDmeAKo+fQUHb12xHzGgSZ4C2d1G4d/bCIsXKRD0D7MPN62cyByS5d7OLo1d/yZ7gS3HENW1p7vc
bu70PX3s3J9Q5BVEk9wd/w3MJryVski6vABwI5n7WUncirbXfmsIXC3XQ6xgmJtNj0CK4ceACaFP
F4UQw30VrOBZ3/fiZlcIjOurCMkSrQPCrH5q6Aus6sNgvWjag1q9hiDyk5QLsxDdbtyzvAJlHN8Y
9jLVEoDqJW4zDCkjGneTKLTx+HGJ8dFBoyvMHzqKF4j1Y4xCR+peCzl/6qHmUcVoodKG5+2F4G7Y
1U9iXKUEDWodI0epg3IMJuYeyxJsug+1qGrB+6DgWgctIxqVFrGnU8+SlW3WF5iqclrVjSboHc6z
YGdyX1YriLOjp0eBWWAG0AluEm+E9Kbt76Lned/tkg9kypEY2l45ISCzSWkRoB1hYWSMr7rP/Ohf
9JjQsFFmmj9lW0VHzW4bkPep1gYyW9YKElpnkYk17F9H2R2Ne8V40/9z4REHY43C7FE/xnYgFaya
0j8jVKmCxG7H99b63DaG50hARbP0luoQvmA9GB2KJgapFYJxTA3jwaFru/m/y+0ttnyDsN7KVEsZ
DRQAWYrfWfBoVa4V35u13cSXTRG7JSTVts3i3W1rRGZPyGpgQTQEiLTaaYHTqTjjqj3lV8NHkosY
ZARraDAbwrS6Hl3VAJOKp6Rzx/6ZCK4zHnUhUqyo7eMjYTiGbTJqW0mrpw7dMHrdPBkQJjiMk7oz
qvnNKpTETgZz2I9NPblR0KsXJk3fhqLC7HnsWdFvHVNUejbsyDi3ghiC50nBmoE8F5Xhxtl6m6V2
WigXSEGZvYRB2wiyTD7mLn7G1G5Fkta8ZV5jMctcB4UsZWiudMpqsEGP5sz1b01Ew8c73GsQ5tgh
JArMqQNIDnnYIVDcIu1vMimx539inPrS010US9DQu9i7iigR9plhE4y4+hRXHxM7zH9uHwLux1kE
e/8XYLF1BSDHaA43MgAECuguwXVNusj2+5dC85Rc1DfKu1mgEmaYpoEeDTSinIJ1pjbJ0agt/EDv
5fC7GnbbxvC+/vrvM8ZUYacZgU/wIkX6NiCNGxpP7SjqIOIt2Rpl+ffVkuUYvPQzUOM7RXzs9b0v
e5rSo6kcL9zHf7AHOkrodsJtDM6IU6R0yArTXEi60arvVM2OYCxKNQR+g/tRvkG+ar5rc3S/VxsZ
ID7I1E1jj2YPgaPlnRcDpKZExVYGIQtjRl6DRHaMcU2R6jBDIjpHr9hD/C/kbCuUcxFfHRUDFXao
wS5TPkfoq21/jfMBC1xR6G2DegXe/KCTZuzoOh3+ZQICBatErh2RW6AdhvL20N40/WNZv+KEJu0e
LRIgB3R1vDK3fwF/If/+AMrk4aCXHtfoaVvSqaFTm7ZPn4vmbRQNMnCP0bed7GhtIEdKoTSwU1Ew
r4C7IX20RKEL9xChcobJSnRRYsbxdGv7E2nUPkaCJldf9PpRj45yfiwaLxblLnm3PBoV/gKxPkEt
piAOkQ5DFlEdrofheZIOWvtWZwdNRNOhLtcLm6NdgzGuQSusrkbDKcK+zp53xqNlR/YU26jT3V3Z
r6+zY3tXnkftAxHVebineGUm81AfijhPJwPIMTpcZ4z9lZHgGufSmq6NY7Z/nA2xFYyAILdd5jYP
kiPdSE61D64Nr3KrY+l49ugFj4ObP2tXgSt6z3Jf0qsfwG7/3KxpOEvYM+a78hjcFC8QYWzt+PGP
9N7cKfcXnYspkWvR3LNgA7GnoVBHNKeZQFWzEDrQoCu5MrurqnW15D2l/7XBDy7GXOTWMFCI2QJ2
anMOLC3tFmc8JsUuUlWnM/RjN9eHRrGgMDXabV0KeKu4bs0kIOyDdrKCjhEmnCGtH0V+itC0iByf
yDboUAhmh1rp1q+OumlH/h/EynZc3STqlZG4rXCek/fAX/+CZXOvriDJrHsl6vELguJGHdGpCeqO
XZleh8F1jf0VP/h48G670vNWpmWlNajAoa6hLn0Qp5jg2WvbqLPwqAGx+aCh0nwXlXdSfRlSSH5T
iOsUiQ0RGQHs8mdZDwHKAtwe0NxAIwvjIVLTzLOcAtYCPctHmcwNSinWcNmN6F3Pm4UuFwyj+woC
FlBojwkeJOqAR6o5y/hlYGzqu+FfqACXYiCm9CDGgMbk06XoYoiB12qA2bD6oSGvKXo8I8xBbFvO
u7vWIIvrXH1jNZ+nNvPDzNEkzwwvqHmLcAm0G9soPDe4RmG+ajrNRi/JMAXvDNuo0KwqYh0V2cHs
VV9WMjlXgKAn90OGrCEwoDEeihoUeBekBUVdNE8vB5MNNhJTLqqyjjNHCuqX2LDuakW6IXS8NGm3
b9T2sL1wvDsf6trI8EMXESoSjHOvkHbNrXlRTJELO2/fKvOzRBvENgj363yDsKHmiBKiNlgQFjGb
zqk1zIeIQk2OMNMyzYdOcLTboujLPjaLYPCD3IcdYWRXmZ19SrfR5XhZ7vJLPG6iK8MbcFXMHr0J
L/Tjtnnccjcm0NDdj44gtN4xi6ggUWJWDfZGETq9ZeOCukquq+ExOSZuvEePwjYed4t8n1s2Uacn
ELgM2ihD+gdaPcHvDkqHifWRl3dC1QDu9viGYhN2ijaZQxTBsjFI3Sier6IxdNVxENQuuRvke9Oz
N3ySRbE++7Co17v9qIz3M66/7UXjWoLZPXA4LR30rPoQVXy9DzJANOVvAl2lJPSG4Mc2Bq+BCu2X
aJFG7Rrqugbj5TOa1mglhajo4Mw760pzgovgT30IX4P78hcSj+QBBCrqB2QDl5o92tTyY/K6/Rs4
dp78BCYg7GgT6JVUZo7cTL6GZlNZvoO8cmy4Wg5qEW8bjZdgNRUdzUx4nahLd/Cpe5dJ6pNeg8Ua
BodiCZeXfuWjeasz0KDjlHNim91CQ3RH6naHqS7BUeAEaSfwzO0i92qc0KTGV9V2EkpTkOLtMblV
OUS+lSVBJMyLHU7QmFumgQhDkkRAI+ShRbphRts9mNON8KUjuNiRgLvy23+42k5AmYtHnyxNw5gg
+mzL2zIYEOSLnpe858sJxLKnVnd0QMwik1LYJUn3vr5rTI+EgavJ17r/liwDgpJdf5BMwmgXZn5f
MVGxsOwiq+MYIByNLgf6Ww5+TNWT2YuouvhrTnUVXnXZYyyhK/RDsioa8du68iWDymv/U593Q2nu
s/pJm11sPvBNCyVFOKfIxDwxKiFLcf2Mi4xEepGGJhZ9upD/aD8qcE0fKld3kiew910qx8obZNDJ
Cg4Tx7HjGS8j24D2XLhD5juEsdTmkoqzO+4mT/3pv6veDAUgzPMFf/IbustuLezsY3wvuj655uqg
7AX/GpL97O0pT5pfKdAYcfzRjskLBV1Eu9s2jmsbnjZg00ZK02AF71JJJiNmYHFSVbI3xt+Y952C
xhnz/Rjvt6E4odrCyvIXijkxFfgxTVoAKlTcVAKJ8sHK95MhMIhzZ52gMB8LQnPLVB9QzGQ/qreN
KWJL4H6UlRmLmatTOcR6oZYRAGLVocFz1O9C0dAAL3JZOONQDln6fs+kE8KwluqoB12/Ecke9Cds
U/Gy5BeGcSLlikBWI9mBjgpSOiKya965PkFm7imJpNAOJotQQHXfoSyeoZXlF5KDM+oUpVujSCdK
b3EhMUGggkNtaRJn32CKFfsp6VEoQZYmbZ4KSEyBnzIBZ9zU2TGIxaQJ7wd3ezNyvuIytvAXlLVT
NuMpWXhw8/muoHey8knH39sQnEvwBIIJP2s/mEk1AiIwHXmya8OmxwAkAZMpuG2/+iaZV+waiS3W
NX2rgzcHSKQcnvSuuoj9hQUuBrPwhIUkbks+6/SNKo94TVT0KhtD0Huh78a05SS2TT08Rj3FrHvt
BvRZ9WWQlP6OIAyFJkq71/O7cdBvY+i6bS8QxyGc/Gw2SIn6UNEb/Owe+Qy12A3Ki4V+ydzbhuF+
B+jQoqfQAvUMm9sMtNAvMc+ItD2dtZfIsrL3ANsQkscaCfEM0eHZ25yCWk3G/Pl/f2TpUBDDGVaW
USY4P8ZdpFUGGbUIHVvpYyFf5qnAuvONjL9v4HIChA6m0eXfV+4o60Eq6sf4+w0KtRi6xRx1srPk
t+015HQXAgaNu8iUoE4HrFOYpeFDL3ToxaTRwzJXn+xksh8DlwYBGJ1v9dmtetuwrlqnetI1u3Uc
1dbL3SxyjTxzKebMEXYs3P9sJ2oblko8qTC3Kv4UCb1qJ2k/daqoU/r8WgRLEf6DyV6KwhibZWzT
XKnStkISbrL1J3nfu/JLduFfGdd67bS2cZ195E52mV6IlOe+uHZOzzKQwZ4ig3sC41Vsj/Qsy51U
ynDAA6VzaEt4Xn8qaDe8xPj/wlSctujlbxfe4qggzX0xphAKmjOlJq4SRcUd6B4QYwdpE0F8yWqo
S8Bq5A1N3aNDnnZZboPTI8Awe5WET77RNU/DXODbETkxD6ofi+7jZWOc2YNebxCJIZ+JsZzTjVN1
WUq1uEalXQuQmymNzkutVHEMyTTtSs2upjpFiJ5CjwZxlqid8XxGFoEbRoLwFkLB63wMQvFT9JnX
OPzxUX33fxK7vJKQo7Yc7Qge8rceKeoDJtBz+yK71W7A2yIIR8593An+1+W3Op6SAoI22QJ+kX4G
9NKP9r3/qmeC0Ip7Kr6t/IonViggLOhjfRHCMJuHBIweNZQ4ledtF8A7EpjTRYctKH0WnvXTD9k1
4McvSb8MAZV3aqdfhxbZU3/GFV3YpuQLLujzOA79whigBl826EXPmMpAlCEFSgeTMP4E+XDVVkNB
rZ2LgHwzoiy6XAus5/QLVVXDJQQw6M7SMG1XCyQMuEu2QmBCxalChwk4tlE+KO57H8ySj3J8aSWg
YxHN7J/fcVgta1FfRbYLPC+Me+78voYA1oBtPt9gHECuDn7o5YOtgwJX2Gm+vKfZI70COyNwR2RT
58s4WF25mXo9TPus8kwwhgYHqu1G4hbNbRZhuv5ggsRjexdy5HVPLGWH4XwpW2YaAV7dNPfyaEvP
ljN5w/4jvdbdazC6ha6xf1UOdnAsbQUDLeBpsnMHvGZehs5cwc/hHbz1UqinhwJjy+j4WtZdrq5q
VDStQxAKPAjPga4hmOxGGVq+ryzTf13qduNRRcvj7A4tKos7yXQaIa0v91iAkYUgX4XNxKaOxjxJ
tBxdpE5Q7pr2Tp7f1PhgNrcTRvDaPyY5ptp7KYHdOE+cQv7Z6P856YhDjwS7bqDDHQ8C5lj6FQ3i
jsDeDHKo0P+we1XgLXkWojsfDcDgi8YkEoMgz2WZqHRpkSVQhMmuQXcp2Bac/BuMQBkLLGiQVCDs
eawrSa78BAMz0Bnw6WU2PSjWQUqug9YrqBtYiV01aHTDfwXlQ54jWAGzZzMx+qDtewBjWM2S9gr5
Fbc3yvTclBfKf+/hPzGSPYrxBFdULkaWIPlupp/lrF5IYeRun3iRRewRq/KUTsswV0iITefbNL/E
S8Snv+T2gEZnARrvQK/XjzltHdr2mkRebELvlfHetBfx8GPbIN6tALkZeVGvwzA7+yIoS72uqxbq
IaavoWWljv5EPXgdh2KevHAMZg+ysiJuRd4iLmk6FFjR9Q7aw1M/NUohiaylES9LHtsWZPSOJD8X
ij1ZIN162raPs4Sg7wcXPCjhwefIEpNrXa8UEgVWayHxq2r0qWzpvEuNaBIcM45rXMhPUGHEw24h
4jm1KpB9PHyhAulEeWQrU3QTFHcYZrqRlPKiJDehTHamjvB4276z74e0OgpzJuJJjOGA0/QUtSC+
iqbyHOcX/V9F96P6YpOJjnkXXCDvfdxGO/tyDNry76vQDuFRTLsKaH11lJTnuL7Qh/B+rgfQLsQ2
MSOBcxRZx6xpns19HNXAS5txlxnkrqQNdIpSL2rjm7EA4+C2fWcB8ql9bJ+Y2aqpYUQF7FNa5Dmf
6uazMj5G0WzYeUqNwWGSDa3pR3GZA6e11PcmiUO7jnPpEvriV2qWQVt5HCnoqkfoJUDowmvV/lNq
y0TgXkTWMs6sicxJURZra2mnmm6JltgOozyjkPKc+xkhhID9iXQoKJVPtw2UEjLVmvAZw/I6q3Zj
cg9XbdP6NRRV4LkbdIWknSINkmHl8wgkS31BIQnEiDm6rcDl3iWmHQyiM89dQdCcIh0OHhCkI07h
NGlI2wisdk5bASlS3AwHvJ3Va4qp6X/Ymiuo5aesjl5cJ6VcEkCVhvJogpUu1pGJHOix1kWylmc+
c9mdKyjGpzSxlOdqi0XUAuseZLLofe9+aWYjsIh/ClY4jDeJNVTjh7BsMIDqkdnNwSOmhqWbY29U
6RNmsTOIdGEiWxQqiL4a41USIxy7osZSVgTJIdUq7LTu0ANfuEOui1zK+XDm12qCmUaBGMmysKcf
rsqKciGIbCC8M/5JS8VBw9StOQbHNove/DxDtrHpPmOQgiRWfhWaMvpFGjeufBel4lcNc7PbG2nB
O3kwnf4eto7eS0ZeDt3XqoOYSa4dU+vtNKRgX9lJ1AVHT9kM/+BpcPuidoC8C659ZkdJRaqTMa/x
peUCMhW54WnF5M5l7eJKEbxzz1P4MHANxmyrtJcKE1TbDUZSLkl/CSZHLboaMrcwnkF1mlqvIYoH
22t6npFkMJmPnFVzi5FBYGrKRR7dZi0WsnTb+DFBmNi5WnEdyIck9hqQ17XXk3lQhouwfTAixFeX
USDq+OSd4NUSsMJ6kgQ5GJLi5zR68D4kzQdVk305+v/1dfRlNToR0bq9CF8z7k9BqE2iAjCxgZYM
mv9Avu9+e2V5VwfyIX8hGLdnBYT6mL7BwsaN3WiXDS7/WbpTkhdfFqRgRFDMJqVWuyi44mDUkAkM
s/tGqnalAQL6HA9bwcrxP9C3WcwebZvQz1L0AzlwROCBdwMJzXyaQLyFD7JQmCPdiJQ/Y1AyWmbU
SDh1SYNeljgEmb9/WZJc8Il4dy6YDP/CMLbUUVr41dw0zpxfj/UTlZq3Jr8p0nZHkRIJQRMuiNK4
F8cakTltM2TM5LgFYpeD6rY4WH9gHLmZSvsikpwZrFH9fycshVNZpNO+qJpBWXrqxVvEoW03Yi3l
oL2K0a4lGYOXtjcYQW6JgBH+vOt2OVcrMCaKKdMgD/QI9kUl8UYQ9oYZmqnL2vHLXR8ottJjrOSl
sO4x7Qr5306xUxEnBX+NV7+BOdtBPqfIFsNgSm3Lfx+1B5AtZi0EC3CDQXZjqG1Tu22MH9vnXYjL
HHjIt4QGCgQ4hegLQuVB7u8LsIqouxIMwlKa2SUF5ZPmKogMtqG5x2VlMXNc8qyX4nwCcomqgNxf
zHTc96IXzfLp2NsXpSI4SwROyJEykb80QFNACrrGUWfZBWMCXk1t97ZtyFc8vQXCBPaDVbeGNbaN
o1i3YFRr1VfL2tfSVabdgKXRqV4tdd+0N2bxu7UEi8h1Biv7mHMiVYkm9RagSdqCklG2Z9CmhBhp
AI0wtQ6lZIiqKrx4BtJjOoTEUVQF1+npydTLPJaDGYhS+TT1161lG9HOLwc7JZXdtQfx+PdZS/py
PL8R2du1N9W0mXIg9sa+VT1a3E3JjMG4ws3DhcEIc6klamOiaRXu/iRQbELrJhqP2FFbjPckuT6i
5FdIV814n/jXeXDc3jnc3fkNwdbugy6vimWUyakgjAR9BndIRYR/AivYNqJM8QcpXazQUc6vk8IN
pssw/LNtBz8G1CBUtAhcQX2N2YZyoKSRZAIlTcIf+P97pTYPtVF6sT+D55zsB3qfo76EwFfEicw9
AStoxnnPdZbNaGAAtPJSjqFtpb09RN2x83+Q4b2pRGqH3P2/wlsWfPUwrNC2EA/9sqDWvCfzuAen
vVcWqp1Z/W1Q0b28cC+kIt5VkZmMn87GfiTyAqta0ovk/+rTKgQD5rQryLvSZ96glqL3InfroND+
NdeOFl3mo3ahllntjJWN1GmnqiOUI8vrCOxhpjnfxMpzpEyHEYp8tjFFJeJsNNNa0qucWLbZ+PuC
ikZKuadlIdxW0BkF1nbG82joWe9i3ayduRr3qdo9jCERHEhuTPoXgsrMVF9f4kE6h4AgnT3oN3i8
xMne1DCKLQhIeW9iBDf/awveDqe7SOp0I7NGAyEG5AoitPh1qF5hBOWQC0t2/M/4DcXcTpiqLyJ5
+Yx9e+jpvTm8toroUvh/OIBvEGav5LSd5amFPUYWIJsHvQQ04SbpReSjWJV7GC5XAzx/G9EoixCY
Of6YL+hKiGHCOrkFhzXaIQgopg49pncgJjLRA6luKkMQgouWlPEBkKBMzFgCaK66BhrX/WBvNL0g
7OaCYDIbfOL4H1o0T7cIydNsNJfvlqM5Y4zKvTZRD5Q9zrbv5m75FQzjWCqVTmZMAYM0u92Vv2rM
WgUFutbine+PAjDutl+BMTGfYrVGUU8Aq6bcntKbstecKfjZFKJSjghocacrL00DpcYbCUBRfhcP
ewVGGSZExwUVN9E3YlySXuICSGJsBNlA/iPIHkN52mVV87j9jfgwaLTG6CzGwlhys6oswqyZ4ZYU
DAMOZEIe+3EE287/HwrjKPKkrAOUPmpnbPWDYoVPEDncx7kleCZzbzKMoP+fMYyr6CIjDTrTgo/F
u38O95qfe3p0aPGcrAJ3Fr1eRWvHOAhIQA5aVwAOA42h6pRqb8eRqBVAZBNzVpGsCS06YukydK25
tWqFMfQusp9Ras5eiz7LBhNQA/FIOndP21+Ne34pQVsOOvPAT8DYV1dN2lLLB7R+ieh4VGqXtC4J
HVn5l1Qm2A/+QjFWNimGTvISUArprkgwQULtYcxQfpO74Fdfp0eCAuZQQmZo20TuJ1zhMi5Kk5Ox
jxMJsQ92RweWIrReB+MgSGRyv+EKhfFNJAHpNlmsMzW3TR9KsKMoKKSD+rusLU/Y2sH1UCs4xkPN
Xd9ZSgaj0sDrkQjuyz1p3jXaCRZPhMO4KCUderOSYZZatfa4RI1VhORz8tgVsShiXKKWs4fwX5sU
NnyCEGzmRyawrPA5Go4heCgTiC10zjz4dpo8ztbnKD8Vmmhi8nwcfXkiroCZcGqUaErnDMBRY6Jp
/bPxrWBnjhCbgiurEmmflY99P9lWb7oDgtWyB3sHtLxUAk7r3ngA0frdlMmiys72lkJh/PQWyltD
Q90d37iNn9v+Ujfv2yK8iNMXSt+TWqSHt3zJ89XHvDp0jTA/yg6sE2UqyzqFE6pT2YYySF+MdkQa
O1eOY/5zStEiHP7Lff41kgOVA8zwMR5hTHxVjWo4VzzQMXPlNe2PhvypRCzJ/AzLCofxAFI3xXHj
wzQD3Ab5MYtApPc7rQ9Zfz8pe0U9juVH3T1X6T3GZtxt78NPkeEtIKNwiqQH27OhdVLYDgM2V916
en05dx4Itm1S3JTFhdW6sWF3VW0HIBzZBl489/n3/Iv7Ndm4imHyYK6mPoHRs6LaKTr6/VF0YLmp
lW/T2AnMqZfaNFUAYeZovocVpXGgiGQxDZlANGnqdnTapcF/7ov/Oq7fljHnwshzdDn32Da6ZODT
dS9zne63F49/Z3xDMFGGTqOukSEC4FjFdQ0h0ah4MnD9b4PwT9w3CHP3gmHYlCawMDuo8dmadGwW
ngKV2A0+GB0f2uRilg7bkKJNwZy4dJCzvFMBmfvoYTbSC7/I37ch+DfGt1XMYaPER1OGiaC2Qitx
Xl/nfrHv6HUENqp/AfqOJ5hvBDGrwdcI3KNmYBI8iwNHzU2vH3O7MLXXbSyuK155EOZ218xKbemy
5UB8lFL0kCUvDSrQnbnrAoyjiSZEuWu4gmNud1o2ChSgABdkf6roRiudyrzNdYFr4m6GFQpzt0MO
lGJkCyh9Mh91vftQOlUQrW8bgrLj6RWWyrFV5hEgoqp2Q0QnErFr6S6tdtvfh3tezaUMo8iaZrEy
IeDgVts4w/ShOhbXkkauaSa/0Np42IbhO/MVDrO5MUOSdD6BXyDDK0pZCvHiaEcUu9UDT64hF3cA
I14IZlMB7rKXz5z5CpfZf+okNU03L5cIWqrqvrrwZ2Lj8ej6+WjnSe2F1s8mD3+XkJkpK8POu+bK
MEBqt/07uJ9z9TOYfUn8OSdDu0QkaXdRauVlg6aubBxtVRKNMC8WbVnMbM7M0ssBr6/a6bIPHRun
jvG4Q1vx8AraVoFXFJh1xorfJH6ORlwct3oXhJEDLGtyZE3gGblOZLm7wDkGkhzzf0i7siXHcST5
RTQjQYIgX3noVirvo15olVldvO+bX7/O3J0uCaIJVrMz1tMPY5YhAMFAIMLDnTtETRv0iPVw0nJc
a/U/QOoUGJIMZYc2L5VcC77uxdvlzBp3VmbL4oYNOCu5/0GqF73bE/O19wLMLOyzYjU2reAbFBnk
TiyuPUmDSg+Wl0WWr9uZdFQwfFHld6nqUt1VReWgxfj1Z4U8YJkGAWSKSICP3gAtAioNU9Q833b4
ZajImQ3uaeDVgPtkAxYlJ/KDGfbmLOfZYbiVdI6SDHdlH53kpv6q1H6ymTa91N60lQwP9cPwFFYz
u1uVRG6eqB4k0kEv0485GMVNSPMKfilZ+GBmNckZuEdneXIu1HpSI6cQMbITFW392l9j3gvDUXmx
IRGmMst4F3TNWitiMGoiUkX9dmhMURHomngAezVL8lGQpwNf+52Kn2WdfgF94XY+k9EGxSzGQG32
jn8BKMbuaG017of82djyo3TI1s0LWGOSB+kwrm/vxdJtcP4jZsc5+xGNCiaPQsJWlKDCHHpllWu2
rjJBMFyyAuKp/3zO5nwgZ1Y8jBlCvhiuEcnTTkLfKCm0O7+Envffr+bcDpfnQCw1KiKGDxlV3I3q
5W7JMHugiYrwy9EJDEdMRndW53mDMGqXA9aG5TD9pdMnq06dtsFg5uiCvUXWRbPwy1cphrahkAM+
VKDaL7fP79ngxRo8JYnthI1W3h5S9IAhMzEExz6DvGJkSQ0ojKjgS1kMG2eGOe/wQ1NKcgA27JGV
ayiurnuR7NbifXJmgf8Ug5QilcJWDgZS4GlV6JDCZJscYtO3XWPxkgRXIKZtIKeHAt7lHoJWzBzy
Hq6RBY+0dEMALmRkpZqL+WiBqUVvPzPF7Zo3kE7OstlU+aApvaXXMsidI8EdIrLC7Rw0waFeM9fq
pPBgAhgQAu0pJK9dvKgAbgaHMVMB/ueMQMxaKtUax6OATNkPDyPkNmRQ+dQnM3GjOLFKVXDzXzM6
z2FxnuhBhZVR6ChdHlSRdHEaM5hsMis+0sfxXn+u78i9t5KdWZgMM/7d1v+NpO62gyx91Gd2+cyG
VHEWKd9vpGlrMJcCOBvdE3/fKs4YCdpa1wOzl4vk+wxQ4I07JMK4K9em5bvMt3zEfwjI3qe7FGJs
5mS9yVbyUq4gTt5YUE6VBM+Npe/hfLnkcpvRRFZDXYP7TMOqjfbjiNrys1E5uvLz9r4uNg7PLXFf
Hk3NjPQ+LJFoj5Dcjq2jyntKgSxRN5W+KqGRXYrm+a450bgd5j5Cw+h80knY4drKjxPSfEyFWoMP
CR4reGtevMd9o1qYaXF+eq4v6m6rImfivhsyxaHcRYjYIMlbec/6ffRWO8wNXXTh1j4O9CFyDAfi
8lv6WDrSjwasFev6vYB3F3a9Qdpkgko02m7Uj2olP0j7UPROWgrtM6EBBBwJBFX4QWNMe00x9O5x
hw13XjiAtkF0bS0FqPMsizv3KkubRB5xeWSeRcGuIqVrTziosFiwPLfCnXOV0FCb5isqRUCHPh1L
jmCa0IJfagssRSJBS8Ut5ZdJXvfmio6ye9u7RYuc77ezzEZDVxfARZhX8odewqgh4INpJmqyLmYA
56vk30NNKkEPBP6E8kNlrOr6MPWvugRx+eS9jl7kfEPLbTk93l7c0uV8bpV7F0nFALx3isVppbSL
J7bvk9+gon2rR+nXbUuibeSCftXJeZaB9d1m4z1VXsbuqfF+/79M8E+gqE3ajPlYDIknm4QEtK/T
akoy57YZ0VHx85qTYQa07edNAysbqg9INFpjW5FTR91e+RUp+1xxZD3d3rYr2EE+xfaDoVPkAGZ9
+l6hhN0pD5S83baxHNX+fTfxeSg1wE2QFjilsAeYtAMdVy+9G0a/ryj5jIyn2gg3ty0uR6k/Frmv
ezTjKtE8WKzKoycjxU0hMSK4+BdtQEgWA5sYhL5CX2W1USv9HEFIG9zlZo9SkKnl7dftlSzunaKZ
hgZyM4PyeycD7QThjdkKRJVHyRoh95SMDpFUSBSdfBTO/3/2uJ1L/WmMQU6EiFE+VtrJi1fxeIiM
j9R7GMDKc9vYovOdLW7+/8+iIJPDKJZ1GBs7yKNr2yquwQIgQI8vRqMzI1yojf2uR3sfRry+dEFw
ZcuhiVqDcQKoReB2osPiwq3uZxGJZZgCp6lqAp7jNtPnODypZC81gm744t79KQPwzUTW1GOReEhU
GBigx36nGE5YivgGlhPOMyucO2QaXvmAjEI87xicqs20Qb99mx4LKFdFFnoouRU66jazpWO6klMr
ORouEZzfNenOnJKd/QbOS5pWA0lMjE+g+zpB/ch/BX7x1/szoVD0K53OpmtmT/b4Zritre4majcr
TfAbvh8sfK30/DdwToQ68JDWPvahBV+Fk/Y2fRz29brbRJ/lV/CggrjTReNecW9/IMvp6NnaOY9K
MjLqdQm7EMkyJAu1ln2zIb+8X61qoRsur4hVfgLXcSoAnGduKuo/Ln48Z/Znjz/7Qj1Ni2MzhH36
dDRB0fHmHfrIxdnLK4iwPbZ775HcgWbG/7y9cJFd7mKP9LqgeoYzB5l5iPqIdpwkVyjuK7Dy/QQ5
Wx2LMY8wqFhdWH1G3h5iEXHUWVMpeJvOP/aG83xf/WdmCK09NTLnTQQpcBKwf1S8ISBLYcnq7ymQ
8ayRUaMWwYMXg9Gfo/tmwTizqmVTFXQjrLbFL8nTnCQG7UwCgrtnHTXSsF7dPrGreAQq57kwCvIv
IMxNftx/Kkw9liWQtUd57UBOtWXrgpSC7+G7y3SxlTNhNJmhJOj24wnCPQ4gSukH6SwQCMra0dWO
IFbeqk62RxMcD6MJESFwBtvKMxu9w2zt/NzZhru7vdLrijX3I7igGDKQRGiz0OO4BqsrNNE/zb3n
1Mdwm2/NI4izfsX/HIgVnwrHEKTWV0kHZ5qLhRjyCaq4mpX29NEawDCp9oI77Drccibmj+bMb9Sy
MjpjFtYGNRIqNdqPH9FK//iiO+M0bSCK/tAcwh/pQ/7c3E2faNT6mq24nuD1P8e1W+fMxT02ITGV
VfwIkNiW0X0krxR1k6aHHAohgtMUbSkX4vxEzqD5BFPMSj4wU6UPVvGZvhy6V+m3sdEAEnDZ/W2b
iyahKg5xJ9C6Ioe83OI4G7LRGGfWFAVMyK1pF4EgbVxgnfymB/rXBH+KYShn0gQTeeIoJww8pOvG
kSx2egYc5gsz1b/157fKkky7ctN16fSFZYCBehV+6nftPpIEu3wVaeFUOliLNLB2adAl4Zo8cR+x
Qi1UKMsoO9LvMs0djd85FeXkC8tGKg5SQPwvxNOuoEA0SdsxlE04bxTmK7P1u00GUMFksYzqvsPM
wDiGchrc+WbQ5k6Vp+Vd3yfJUzip4S5JSZqvPagHRFZZoshLdC95IpJRHkg0QMWbaEMJGi0KXdy6
72vPinIwb7p6GI4E/J4hfQKjXQTIYE30bVTXAOxIiSKJHotXFwpkgDA9j1cB2IuggcJFQW+Mfa+q
sEo1prI79plna3UtbftmNlg2IEImvbamY9uv0cr+68HA2bzBQJ6E0SsZsLJL901Z34dxgbssJKRc
NSz2341RLVCwqURjpte3CkzN/DHodYHySudWOpiREmURlDCSFuhApmThNih0A7XcoRe46JIpnNws
E2eqBNX+y1VFhSrlfQI+52As6n1u6MUDiRrj0yjUcBDYum7iYdpRx7gzeKgIWHJ4IskBw7N9XZS4
puzs2Tzlm8GhitMm0ECqIys+YFRiFR/8teFQN3ERiN6ytahyvbDgi9/ABT4lbpve7/EbuuhA6WvA
PmKQ0t2OdCIb3KaOsey3uQEbU3by2lMVrKLw6baJ62B6sZV8Ab4aprqRJpjQpnGlKMkGOY/z9ybA
Y4TJbPwDhrt5lWdXIuu1rATbN545YOAMdXbfZ7FgFdcFye/51z82uIDdNWDabCTYKN0kcKP79MU4
yFviu8rOXAeWUliT6HCWdu58Wdx3XIcsANMbTCZTZZlgqO0Eie817JdbFOdiPgrJuTRbqA7sKbBJ
hW4FfdQc3UpXvVPj8Wac2C6zZdF7bf7Dl/nDPE38Zzc5v5PAZ2UOQQVqwYfkfsYR2MYH3ZP70Da2
zAWiZmW+Kq/d0bNFkK9FyxoBayV6XwqIqC59RacdtJJKWNbz0NKy5+g9Z7FFBwcNX3n4vO2YCxcB
yAzAtDtLuCDx5owhvJhJWzUQxVBOYzfzJAEr59uDDo299ehh1lE0YrD0QWNrMa4NdA0k7rmA3EZB
bhY5dIczpH7ysEujnxjevr2q62QBFs5szH579rlVaiWBehc2pMwKf3f1m+w7USD64K6gtXMfHsU7
MNFAoxDNjEsrNW0MQrUhs70XeVc86bNbkFVpoLszCp7RC8d0YYpbUNATb6gk0PlgBETSIysNnnQQ
UgampegogtrlJOjSLewgPi2wplIDhHIKP72Y0M4EShg0+EVxKtXeijVUdgGJKkSYmEVD4HoCtkPF
CDgPafCJXrIs7tA5wVz9GCqWCVJpEBa4tVY+3vaKhWglo7P7H1P8Y90rtFyeGpgaZwKmOjuNbfFx
28SCc8MjZn1X8DubV2/YUkuR0xUw0Xe+k3rqfYx6UxCLwDNLsR6dcaiUqjO1LVZ16Xot8BG9n4wp
xi5W7fQYJnspevXJlkKXIwQmo9xPg91Hd0VyD+Kn22u8LunNGpIqzoqCgEhFMn5pXG8oiwNPS23y
gLYaKkoHY+vG63iN2utojSvzQcI7FpoprfUirT3Bt710iqjnyegf4g1P+KePLEmsC2Oa2grmUNMW
n0S4ur3ApUPEgPsMAQBqAzRkl+ujLc09HU8LkIW80nw3kQdhqnhNSDLvoQbqatQ8wGDNq8BpYTfq
qaLjbUr3ce+YVrbqrOEhPE4PDcAN0uon2ZSb2+siS98aSLKhcmJA8eRqyHAqaN7QEgtLrdpqd++1
20QWhkZA6NZaqXXqHLI27wBguvM2FaRmtqkdQ1rI8m1/Jfox14XJeQfOfgy53OV4SqsiqfFjAHhQ
TAtlM88G5sBq7qMVnpPyO3uEeDUeSKF990uwEfPf5i73C9tc5G4xC6GA+gHKV+/x73HnKL5bWtp9
+/Fl/JrWwwYYkE1/0JkVPbB1nluKLeS3WnSys+XPbn52RbWlFhXVfBa5az6p752FptaRruF09uBK
xwfyUAjq/dd4COiBIyThHQ3XVkEozZnEZd/7VQ6l2WYNut/RrY+oe53q2o3vB4GxheXNr3QD8pqz
Cjkvczn6cV5NFRrifbyRU8mapk0IMdPb57gQCqDXB7gOoiBSa/4CNmhehoWhwIVGxcbUIBiHBRau
y/ZI1+fhbFyCSFkg2325Zx5UteosZxDQuavXwZvWW96BtJb8dB+/B64fbVCQqK3by1r6NC6Mzt/x
mW8QKUgzI4XR3q7X/kaxDOS/m/qjeGNHsiEncNxUq+CY7pVZpUBgfCHVgHY0KFCBZ9QJ8r9L48yc
hsJLDYhmON66PEZbY+dr1vBJ7pEWPmSvoUO34Uf8Fj5F6+bjtvGFAAUSW8g/MaDlYJobRUhL6BwE
XoDcMDt6wV1YHpn5uyeCOLjgNjMjvA7qZh1Fnu/77Wx7jTjMmjjD2GJfvirau578ve+jzqCilm0A
5HtVcsjqthlBsp2B9qi0+tgh2QnTtLd3auGU8D5Q4fkg6FFxF16eEkk8Te+7+bGH4bj0uTfWOQO1
4Vamjx4YFyVhp3UpeoBqEPEDGpmYPeTHN8K0G0H7O2Z206x7F3RdP83OyawI7OuiF9DSV3dhi/sA
JCCESFDBFiaP07v0aPwKVrrTrsiKnGxwwB/lT1n00lzwigubXEql5CW0XxXYzN0AkiA5rsjAiRGO
1WNw11g7wxd95gsx8sLi/BA880NJVjD03EKQkOEC/pJfY99urHE7WrVjut6TYie7ditSIJmXwV19
F0Y5x+lrkoMpcl6m+TRJe4wt9bqtNqmVAWJ520eXstRzW3xhJU87qjcDbOEZVrsQSUKv2daesn3k
3LOH+sl3bhtc3FCwJ8BLEUAUvkYM2s0MUU1GsGxHe8J1E2nPJaB3f2llVuSZmcYwHgISQJ4gWpY9
ecIjBRC+JgYttVMoGIwVsZpdLYUzwvlGWYBIwxtghHpQyoI+sJqta1GgunL5WfQH4ikqnuGYyOIf
ebLSD/owQPUnInB21en9QuACVwH92wJsQO9mFhfhqvZNWxRgPwfp3FCaTlY6hvmoJABPfP71kSAD
gJgIUPFMJhp/S+dVgXdkAZUkTMAn5YAJjjf/r58FkHrRQJKkyDh1PEC4tUh1HtCKgfg8C9QHte0c
milr4gvi0MLBX1ghl0FhTHqvjbzZihpvMde7VsL2pLJ6/fc7ps2Ma+ipaCjDc2GgG1CU1ydwq3cJ
PTSDemQMM8Fp+1+YoagRE2A9wdTL93THSSJ6RdEWryFzjYRmFomWRKzb87dwEdJwMFCXwy0IOWWo
o3C3BcnLDBV9HWrKlK56M3RBtb/ufd2pk+hxkHonCESV76vrlzPJXRaRgQG+oWEg3A81ANPdsPjp
e40TD6jYJSutWkOf8/aBXcVtVI3RwEAaCsEqCFVyLs6mXC9og46qYdRIqvE06QtwPBRrfTIeOy8V
5EjXaMLZHjJeFLbAuoDq1qUfBp7aem0KnY7eK9dt4hb6LjXXOWD47CWOXxXlIQjeTV/QGV9aJeai
NA0lDSRPvDAXsqo+TCsUW9Vq5wd2PjRWHe7rAfLOnaDCuxCa0N1Dnk1mvTE8ii4XSLI4mcocppAE
b1PVO7RJjNnX8ndrNg+3z27JFEFCiMkv3Bq4nC5NaeCl72kHb6F6J2N0vGiPRjA2h6IuJavxx/8i
UkHgBdMmYKXR59bXpb2eAFjoEXwQFdFdTDxYBkM7UlSIWTorKDghy0UxBgOd6qUV04xHeA96iLkS
M8zO+MwCqvUhVBIN8Il8NWbZ++19XLaozmubb3e+l1eyqkuq0pixG/SfZAQxn1Zak1/VVmTEq1oI
JBfZm+/PswStHuomZwHsFWn4Ww4au86G3QBFdQynPOiVKF9aCP3gvf+zPO4TH/HOLJMYG2pk/aqQ
nhWdrnKRdvSiEbx+wK43k4rycNAsH00o92INQ0y2pfrQAB2sK/Hf3/uMnFnhds5P2yqOZizPEJCV
XHnvbVMe1enLDysBEmJpPWi2IijifgG3Oefr6gTekCkaEYm7x6Q3bV+SrEAUfBdumO8pJAX/Qcec
v/q1SBsrD8J6GCNUnEB+k8M3D13WzKsfyvBnygTxYtEceFcNVQaJFuSBL/1uHAJZ1or51pyKHYsP
ifqrAvRU/6fo/W2nPt3+qhayQAapGiQBSGywi1ykr+S+lesOGUdsml8SSFbVLBS8iJcCINIzFS0f
pGlX01z4iGSN1Ii1KONs5TZz2n78gZ4GEIhUcE8u+QOyNIbW0tzy5xtaoVLiDccAW4nYBnONViJv
5gH421t2Xb7F7Xhuhbs8dC1MM7PEgppES39JE9V33qBW9xBxHF8UaWIbdFeKNVArCYrzrN5HBXrl
oNqIzBMx++5JT13Sd9vbP2vpJLHFJmo3YO69Ylhok2LKkkBDgc/07tWwuB/Kl9sWFg9ShTQ3Agje
WPwwI/FpZo7VbCEs43DXyakSrQdVAedUVFDvZxN0okrpkkkU3qByAsVMGS50+TF4jap6NUUQxuTk
ey+/TbH6UKCfjjmAdHV7ddc1Du5YuQ/PDEfqBTqcR4LCXtKv9dbVJww2BJYeOXmpYrxnXYvu0aWv
HagmXNUQBNUID+5UJL9iEwWyqaiabair2ylsD14ybEaEMq9qd7FWObcXKjLJ7WmX66OX+TAJqSqr
0XRrML4az0l8zwXqMgv/i3iG9yWFaBQemVeTld04dpovIZ41WbhumfyeycUuL9CTZeTYjOAlSpl7
e4VLXgPRXHUWl4TUNh/UgnIaaGQi5WJowGkTwMZpttdy9FkMKijFLabK+N7m+AmD+OfSQwmLYpq3
8FAPrRs17jE1Cbv+Koq/BgY2lbvSe2JkJZwsXgx18Bj4jAa0Ec9aFQAuO8XaDImrmaVk6X3VxCtP
yOGzlAWhuv4fMzxJVW2MPvRAYUaufNdvXiU0Lcp8FYyT1Yn45ZaOjUJMFugw6KddEQD7VFIiAgFZ
ZP5eB+Vh45dZ9syWmiGAmFm8vu0ki9/7eWzhrj4fZHEAbOG09Fa9C6vH3GC5Fef9OqH+ikzJxzBh
qCk9gcdIcCMunR0QEOhIIHFGkYzzGVZ2medH8Jm4pLFVUO232aQ7dJZLQSa2dCcAk4ZQ/b+cAVxI
Cxs1y6dBQn7Ujh95aQaWOopEgBdPjUI/AsMvYJRQ58We5clRO6Q9oEez1OpoYdjIyqMIVz0Is4U0
cVeYC0RovPVR4kEYmYmrL00ZuTRO/QQ4n940hrJrTNVPjkg2i8GCbKipr4Muqg1L70l8pzU0eCQB
afdGWwWCOs31mvGcQ2TBL0EJxeDb0FTtaV8gC7DRyXB73Ro9EK831Mqyx9tOev35wZCB7pMGxDrm
0rkVq11PW9VEpd+rD5n+Y4C8UZJt8FQFokyQ1lw75aWpec1n5wgtw0IFT2IGVkww7puumSONEqUQ
IiOcQ3aU1qUyQ+FSzD/Xn6bUWTEVJEJLNoBlQlREvQSzddzXFRpdJQ8+4DIgvHX0pNukLFmpkqhI
smAG0GvcaAaqCCq6+Zf7NSpIFwoF9easZj9BNbJmHuKHX/h/ndPi3fHHDi8ioEooh/UqGgV6ChGB
QlrV0uB6VBGEw8XlmJjJ/iaqAKzpcjmSiQ5PXerYtdHrbNnIDcvU88xqWpHM0ULghXgkElXU7VDp
Aaz70pRfVviGExOkfdAeSQ3XYBicORp56BjVD70IVoZS2pMIQ36d9sztPrzkUMTF6AdP7qSHdRB5
IawaSfJcVNUrKXBLy8CoyFltUQlyLL7p3v58F+KEAoCYPkvu6qhCcj7SqX6UtFOY2x6TV536mYz9
ekKuNVIRef78ly7LoHDEP5Z4LwEPh18PAyw1xgs1TFyhruRRdxp+UMwcN24pah9c+wtiMWAyKLkz
do13pmEBkmf0qu24al5QUoBCAImcTC1EYmcL7gILs9Q7Aj+CIA+fBedNAG0nZHOoBOxUIwLxvF+6
Xh388Lr+1wRpQsz02CTP7hVUhG4foGhbua8iaXIPWHlsa1CXFuuRxt1F/UonbyEz3Fp6Z7rgxl70
GDA96yZESa5zoJZpLR3qOLcVHWiq4GEgoyN7VscEeevS1wDY5//ZQSvh8husoKJXeDoWBvYRVK7f
NHOyvciW6HtqvhmSiMf/OhFRYIqa+PDnu4xnHmEYQw78CsGy1PcEZBiq//eNOWUWbkXuiC7AnFZd
LmgoExQaWsSvwiAy5pwxZxg3qWmVrMgEX/XSYlA7BgPTdzThm+HoqCVSQhiAz35hUXovTKm+s2ru
a6YmmlozuBQjGnyi01ZyHFceYtVA68wqPLpnKW1W0hidAlk6pbVGdx7pD4ok7Qyj2kokfynL6VgQ
33ekDLGmDu7RQ9KQy3a7nEBNWUJG5stqt7r9gXzPAV79VKgqz21XZEM8hLOvOoDo4iCH6qm+KpR0
IwdAwOqyU3SmHQ4B5q88Wx6+/Ik6keLbZvfXmOK5VaBClga1MhTM+LZBXXjoQI6QlcuVnd8xy68e
iSLSFb8Od7MRUwFABcV8xrfM0iQt02L0EQgQhLxaXusET8tsc3s3v5vi3G6Cg5hQQKdwZ1xpzNWJ
NkXExGc5rOhKuvscnPQn+CTBylLW1nr8qt4eZ9B7tj/Ep8pKXp+k52BX/GCOEGR6nWtjwXg74+XH
MGLCp/VtVGaKGmPB+RC7WfvCxnkMqhk2E8jpqqp1Rq96VIrKsKhQ33Jxs/HqnK0jh+NF3JF2l2pI
YVuLzJ/j0NhDoeyTQARzXviOscQ/ZviMN6sgq93CTJij05Tod00Qftw+0IX7Y25OohiBwTUKXdvL
qGSUxRSnEs5Trx41767L3lWAHIdHo37XtE3rCXLFhWqEcmFvDvtnSXwzQgt5DKMcGjpOXt3FI6SK
7EFx+mmnST9M1Wr6F6kTeO1CQRRW5wIInQFVJj/RFXeFWYKaHKr0G6lZGw+ym9vkA+8h3dGcdNut
469ft/d1yUPOLXLrVJFTpQVghmjOyKdRzXeDT0+h9P73VtC4A0AXWGcU6bjbXy/NmYouzcHSOLpV
M27LqnYwRCa4i5diKBxEwWcPzDFYpefVnp+a2ccD1KlxaqfgMKy6LfgzbOVHftC+MCovaH0KrXFu
Lyuyhyo5rDUrzHRu9DXkvPbgPb9LLDykRfoESx+ZagJJLSPzBgyA28M+MoIS+Tw+MlDIq/U/eLve
PqRrvBji/7kFcrl7jBW0lVNYAM1vsm3eCRjNZLRWLV1x4gOEB+2fqB//fb8OiBbcOARgWryWrup+
EYapO71GjJKfFbpTidsnIr+YvZi/DQBqwIifjActUt/LlXm0Il419LmdbaOTcXzWf5GteTft5KfY
sQ0gxTAXByI+5/aGLn1bABfqCL9AFyJ0cVbjMcgBAEDMSisnq3TLV1HhEJWNrhn3cGznZmbHOXP6
MfNZUBUdgsYpH63OQUaY28Yz8LXxmh3zQ/Wqb8q9uZ0EoeObyu96V/+sj/vaaIFRmiLF+sj6xwDD
0yk79IhaK/UJ9b9/ikMJ7F8H4XGAbdE5f5N2btvayc/RGS26FULhl66I833gPkddinRf1vFzmtql
G/YEopK97hQueSpyp14Nrulom/IQnuI3G6R8t8960ThAYGhswsvwgrw8BF83chMlT3yd+r5N1mmN
ce/+IQ6czPun6p1UJNS74NFAm2FgCg9HCCPyWUXSVZVmxk1hq6EM5CN4qXtoZtyHRmglUYjRB8GF
uODLDCM5gHiAxxRjOfP6z5xMGjtaohqU23EGjqDG+Op8pKoq+etZSNx8KOYCgzY/C1COv7STqUrh
BaE8P78raTf1pEFLmor4lK+pI2AGmA70GbCByLi5TzMKmK+nICi29RfjBzs0DgOq0rs3QwsI2cFu
nWkH2SjpaKygxnbbU5bC7IVt7nsto2os2xK2iV3/Tl+rQ3Kv7tPSMuCkZgEKHRV02S/y222z81/l
PtYLq9zHasQlHCaB1TrdD91r/tcSD/OOom4C74dglcxjFAlIuHPAcXJbqtxCRoMoBpzkWakP0Okj
/noUDScu5UoXBrnbqgAhTlMUs8G9vm4OyoHtp73pSv/UzuhgAk7e15vbW7jwjaNSM1egUPia+RMu
fROYQto3MnyT5cOuNYc1un+Wbv5W2SfemZansDUIlATKaYvnBuplho60jDcZd259l5V9jGcpUvhm
w/z+LpU05/a6Fj0Sy1LAr4Hz0/iHn9aqQU7xX4gwAJGuvSbhNpSPDaoYrV11LwQUQ9M9wYMw/Jm0
6w7JlSjzXVrl+S/gDjOmkO0sMw3fhDdJO5W15KSV9Ov2Oq9jJgH2DwEasgnoGKnzjziLYalEPX+o
6wJDLk9yhmb0rgGNk3aS5J2m/XPb1uwLl5/bpS3u2ABZkPJ0js9j+5Npa3BoRsNBCY9mJDi8+Q9d
GgJK4+zsuEhWqbEC78DZgcLNlfDvumu2LBTdb/PlyZuZsSAYkwR6EmnU5d6NJqhAB3OOy3hFNoVh
K5BkUMJTmeer2zu3tKAzS99VzLNTotUUhkGq5GB3nzapBv4FM3KnXn+8bWZpQSBIAmQA/XQ03Lh9
S2KljFq0m6CEkJ6Y6X8OVXiUUXrByJ/g7lzK0GYKZoruIcO8Cb95ANmnierDFomKfdv699OorxmY
EFG+WMVxs5HVewXT6UlJLHO4I8oTdCYPfk3Bz/xZxbFg6UuP2/Pfw29xU6LKXbf4PRP13vJOcbVK
2UGwehfFwX2NRkICQD5DuQJYhMAasr/+DpFFYHAIr3iCrJyPo31HxrhvgJLPatNKIbql2OBvArui
nUp41H/cPugFf4KOB0raADYrGNvjMopJ96sxLSDzlU0D1EvWY/Jz6gRBWmSDC1/Uy+PE9IICUgiZ
NXnrbPSdUkiRtOCyFyvhXNYvi0FWaqxEg9Zu8yFhwjtxgsi9vV8iK1yUDAqzbbQWa9FHO/OBmtui
/kiM59tWlncMb3QVND3oR3DxxFCmiMENC6hRg1RD25gYoB1NQShZXsq/RihXmw+Gtpenaj566Zhp
p5RtotEeWgEI4fpagTujgI0RcvDwAFN7GRrLjHnRwLBhUg3aw77ZFmp5aLUisbqE2L3irUkv6jos
bd/cAcB0HNJkTJJd2kwiFldmmhXAsUOBbDQPULtam43ycvuU5rPmor6BtA4zjMaMgebh61B4iCCW
V8IXdHIcJ0zxep+3LVzfk3OZCxkVSOvA+cM3E8FQ35JKxbuCGWHq9F0A1vigT12lzn70Y9QiLvqp
IP5dH9jl3Ty7zdkNMzdNWy3H3dyAXcC4i7wX08OY/2OeHQYigOIvNN2ASQOzEBq0Jsrq2vxjzoyZ
Mkb8Y4xW2EFobPPgTVapHaWjrTNw5mUIR8OX7CdPninK6q53lkBuArU2AB6A+OO79xPSncbUkB83
odOZH5rqeu2u1360sv23RwhDKLPPQ5QI6/ztFnqK2tY5MtSifR/0D6/a+u1rRXaTiITq2hsvDPHX
FkTjGE16ZAZK9Q7uBGsY1rdXcp3gExTXAJlCgU3Ha3f+6s7Oqta6KW8aHbnUsJ+aez1bS8Fb5W/K
fl+QvV8LCohLJ3RujvPDHDS1bdXCXFKM9ihvp7Fae+EPadg0kQhru2gLVA8A/QM5DADM5dK6CTo2
iCe48uXXxog2Gp0ecrVypaq1AFcRZDzX4Wnmhpxx8Qa0IEGudWmNSk3k5/N92PepxdiqN168wr19
WNfBfbaB6SsTfT1I7XI3SB51xpj3MbL5/B86PpbRIRgBhRSUDpd8DgNRePYBCg2kBbdvilKmmcpm
K8qD7oUo+z/cXsZiMMLVgZfdd/zjtqqVyyIryqiw88zRixfiffnaSY22KSj3Y1GtdckL8I3+a4wL
RqjtBm2b4EI0IBAcxlvKHigtLCZva9H7fMkFMLyAxwng8Ci5csfT9Eaf0QAbV5Zgx6jWJjilKdSe
b+/eohXo6oDFBZkk7qpLRwuqnKJLmxS2KT2MZmER81FiIq2FJU9DovKvEW7XjLKXEGlhZMLHmW/r
8GtSdjIUVW6vZfFw0NJHVoyS8RWnalYUNYtDmDFiuk/B0LJBVaG2NH/4wSArSXwvFXxCixYpupII
dzLGFrgzCmiQUdnD3eSlv+ZEomZ2KW2lvnCafH17cYt7+K8pwE8uD6rTsqaO8hzuMG7qeFuC59Kk
SF4FZhb94cwM97nqHi3btocZL3H17qMNHovw9fZKFjcNfRKGhhZjVzBsMwq0CiD6wibkoYtWDd3J
pgespq2LAN+Li0HwkTFhhOjAz+MG4HLq1RSL6evwf0j7rh27dWXbLxKgLPFVYabO2e4Xwe0gUTmn
r7+Dvucua7J5J2EfYAEb2AZ6zKKKxWKxaoxdvRh+it792Vwk57fw02xg2L9vTr28mFw7ZTDZAObw
FOJb4aLZXl/9Qyhlw6X/zxy2sBsc8PXlupYBp7WSozG4r+Ua/8vn30BwOxXF47jEgwskneNHC6p0
5G6dJQmd+PP/sYLbM51JhsZijtxp2S6BvlC2b2KQVZqVN0oLB8xdz/NvZKp/7OEvMKAWnbrGBNhQ
JiCvm9iI3rpXrHd7cIPeKcJxNaE/MKRgex4P2Ur+d+vJZw22gxnqJgY+wuugP4/mPupkFX+Jl1v6
uVvoOXio3BoYeUsCJ4HGIPEcWU+uxMf5iZvGriaojgNEiwPSh6O7s/STIytdCX0D877osUOtx7XZ
v2883FCXJNFmoEz196j0miUc8weIA/gOCJwvRyFBzRauscHiXD3RJjo7I7D0vbYbTvS2uq1e8Mp1
cFYPRDNIHu6Hg/PXt3YGiuEoLBYOKJ7wNjGdDpecGuFVfTZAkFn8dGQRnP3uTy6/gWAJ2WYN0zjv
DTeCXXb56pYfs/YtI/7oPrmT7qE3WLKKwg22QWPOuUGLkj7X8gYG1aCngsz91/Kq9ZwbZU8Dsjd+
XEYTu8ef1eMCrTNCjW8ycZtuoQ1s0CFI5hkkG95kfVTW62Wsz/RyuPptPxXni1k/d1aXAExdDkWo
+vTV9KFUdjue2kN2JC+KR8Ix7E/K3ti3jzSAcMHlXyD7kJyDdnE8qk2FpU1a64CmgnF+gz7GXjO+
6vXNqP/DjWNrLheW0f6XtbEJNL00PyCySD00P+2WVjtetkpQOz1b19+NZxuPwSBUjYZCrGsfh230
bJWBg06kNT3MQ1DZh4riDE0OkepIlpMZcGFf8I2fqzYnVg12Dj9qs9eRpEcyP1sRw8S4PUnBRpb6
Tfsvl5M/28PgYnMVrV0SZwAdpnZXgEytmXzwF+jd16mAmM8kKQwLj4INHFfgxBxWk6ksvJQDBpVA
dNH29WOuOBKrZEvJhRhd6a11LACjVt+t1K/7kzNEqD4ekslfIHsruz/IzOKCTJzXiTIbwIuWG6e/
rapnvXm67JbsJ1/yDi60jE1eN4RBrNPTvHwYiyTrEZaxNvvrU1ewG8V2OgLAnfvXdVEeNZJ6tZY8
gD8zXGzripZ3dY5ZxMKW7bjPDZTnO44LJK2rN2pKAQ3d1lejGK7TPL6C5PcpN+mpJaq/Qgan0uzQ
mlXJ+SCOYcjyHVyPGM3Z+fFQgrtjMHocRqli+rn6XU2TfVKsO22NgqJNb0AnIqkJCX0FCQRGlXBp
BmXIOaKBUcQ5T9mOs6bQbqaw1Eywn8na8YVH0QaG29jm4LYkXbCmPR13hev67UTvRqoHhfEzITKa
HMEDGD7h5uWVs8rGzY+aBSqu0buSeEy2wj42N+0hBlvOESfQKZ097Wt6lL3YC7/fBpcz0257YwTj
BNK+Hsr1ReaTYd9DbkBdPb16y0ZJjBav6p8HZi5+mVa6drqCB+aoelXQz+u+dVWwdjtDdraK0llW
kQcLgO2AgoI73C27s4YVzVc+5CWOs0KusPkf0ta+GZNE5iqiaLnF4rYfVBPKSi2xB2Y92ydxMFUP
w3pAVSckigcVW3AAu/+wjltI9pM2Z6xZxHWTU5jX5b8K90oZfs39C8hy/QRya5cDp8hD2OUaIiDo
TMUL4TlUO4z9nINfy1+znROB8+Jdd6+jpdrpeuDGUko+USzbwnEOWVSOUQ8d4BpkRI55zBPdU9wH
F11GK7l2q7Aufg62LTFS6C4bI3m/TPLeqQ32CdHRNO/HCrcDNKzYMkpIUfDaWscdrEaFGe4edSy/
mt4z1VeT+0xG4S066Fh9Hhp8eDb8pP2OR6IhthvEx8qtbsc6ekS+IDlwZBDcWVpWSu1WfYv0oI6u
8bITNp3soihcKDaJCvJnxiHDOTiKSg0tXQQKA2PLWvK1U2cvlbGuCjfufyCfJpNQCKNuNyP4Ocvy
vvbPlCRHioLv/NEpTynVHlyQd17eTcKlQ0MoHnUdglEWLtMp0VLhRh2+Tra8t+Te/HsWCzymbf4+
92lmtVxGhSWI1LYPLqF3SYaOgbhSwmj5l9oHWHdd9CigF9EwuG9kJyOdwIOCbwQqCy92lMKjQ39q
Etn7mdgZ/gMyudLo4My5nlkAUmtcKeq3/zsvLAmpwhDwxxo+r1CRNzkUN1104IMRIPdc8O4MLzSR
XMMEjZX4QiDFxmdCYw3oHM7jKV68dXdEO7K/PIDvI3oI5u/VCVT70a44lm/xfj6V+yXIjpGXn2Qd
wMJYvsHmgmupdP3iGrBxYdM0cZ74SUExWDZTfyVQk8ryw4Tb0mWXF5z5YDPEdDQo/tGW/6mPqLTS
BPNt6LjOoUUfmCOou7y2ChTyehlIdPNEBzsIgNB+yzgyuM2VgQnMLmyCTkBrCM2l2Cv5uosyDLK3
66E3f6Ip4NZCAS1d7OvUknU5iOxEuxR6jRmtBP73/MPaqzqVU4qeIXNooACe62WoTRnxhqzqfWyi
MlATUEZetlkQTzCQhukAdCBgGpFvftTLoVwiDY9jeQRNHrJ+TAuoFy5jCBpJITphsKr0b3Ejvsw+
rlZnFwNequzFvC9GtGUBrb9yNbc8KcuC6/Ws3KMu5VxpyD98fU2/gV0DDVz2mHk0hnhW+vcEfuwn
oZkd7EAgR+AfoutFV4vZgN2j9d1qnrI4CyD0hFVfvMgmkqAtiD9nYFxQHfAMrNY2wOZ4RuuSYi2+
breWpyTLx+WlFpxIQMJLKm42uHzwe6VsUKwgHfK6dhkzKDAi/c8pVQJtUY7NQq1dmxPNA2Hcz36u
ni9ji6wElxMEF/C6htyBC0xlErk9WtYRAJ3kWMbgBipRgBtk87kyGJ3bJlq5rJUDE9Gt2+qFZw6x
N8kGNQXB/Gwd2bbZ5Md9uQzgdMRLobLaPmaBHT2oeyM0q/Dymon2/PZ7MWM3OEuKQmUHyWg/Xrpb
B1ljA/WruvUV8JpPMo1bkXNYoARmdG2YbuLDW9KvrZ7PMGroutFvDB0koKo9v1Yl5t9Us/xBcyiA
VO2YvqjtUEju3aIlRTeji/E7DFWDnfvc1H4GnfkwK2gHXevWS9e2v7f6rgmoVXb+us6DBE+0tCBQ
sBgFGEQEeEIDcBeMsZnB2gZkFOPwSrrTEB20+Ib2ku0tKt1gAvU/KJ7RYK0K06Im4ps5W5GnWaO/
VMkXq7f9TI/esqE9ou31+1Lrx0WVXVR/P8BzhSltu+24q8eakTWO2dXDuitu87t+Rzwa3pc7UJKu
0FxkzxTdx3gDAi1Lxi4rSAfOoLldUo52Y1P2eGYt95ru6+ND3z3q2XWBgrhMIFiGxblPPjbaOnfA
iufpuhxsr4X6tDl24Zgm9+lIoME6Sr6rCHL7WfmA1lkosKO2iG6y9H7UwJhiaXdK1frZiPnD1XG8
0VLuLwcE0S5hMldgA9NQo+Jvy27auPXE2i0G/GervhK9aDQLFpnssNC2DQ4XRfGK342pARw3moKb
MqhKzLs390q2c3VJjBNC4VRAFzgYc9FIf77xHWXIBsNCwK5AfB1DnhMErE0f9K12sMwrVzaKKIRj
eTHWECch3ywXWXVh/X4iHNSYHprV1sCSh26vpaiWW1IQLchpdFPn09/TOmAKHkMP4CHGnfVTp4zR
YAKSLkiO6+KOMTpCoE9t9pfdQ2jcBoP9++a8SLPSiNQJGHPqfPRjdhVR6uNG+IQE+oghRc9QZET8
IkgHumvg3wUP9yeOorGYGndl3cqT9qwoPom/Ouuxm54LPBdKi0WiI2oLxkWUatCjxEEpGu+5qZ+M
P8wUGmK/9aO/5ahrRtMVtf66sxzS0agSoNsEdUUMrJ0vaZ3QUU0ZpKKtu1nrT2tPd8Nk7y5/OcEs
M3B0NtinYiFBNX+Os2IgrWtYEqhPg2cbTzHFoyvY6TAOEejxdzxxoTKlQAazkM3iiRYVIgCscRTb
weJnc1M1xdBJjb2u4jVUcWlY0BfVeR3sU+w8lgZFa40kFRRFsd+0eBj8Y/I67Bdt3BRMBXHaKVhT
LdGfBpBdDIUeJhgybEsZV5Lw8N1g8R0c7pyg9SnDuprZjwQaDgW0cHw06L20MQ1pWR31fm48tSZ3
rhq/Xv6oohyDEWWjRRJ07p9e6/GINnaDioOf5OC6iB4JUio0y3lEif2ylnT3yMC4vbGumNJMNYCN
xncS7/U+D/L0rWnCGeOMl+1if4rPKbZ2cYdtu3YgdWE9maP2quffwGH0D38fz/ToBMagGGaDzv0j
VvvYrQn+fkeKJy0ZP/RCCf4FgqCNCCJsIOHmIGq1NUiFRztw0Ac5GLfVOpGkBwLqG+xo6Mz8DwRP
OFnWaqHmGZJ3566ifn09H7P9ct98MXf2k+19q39BLTyswi5098rkGcfLBrJv8OkboaWYiWs7YN/h
40nUj1OKWrDvqL1vld7SQblCNjUoCv6sb/n/gXBpAnjMDbdlzyAGeWmcY5EH+upiKNnwi/mu+H7Z
IqHXbcC4TBZUmktjlQDTZ8XTwOlnypJI4ZqBRBot0+B4+jT7jIcW6ugtqptLjP470P1AuS1/0dJO
4t9iHBAuICiATpr/NhBXxGZlXXKum0x7FTecMMPgRaBpnaw6JvxCBIILCLRIGvlrjqKmGdTpEP6I
2oa9fUqhe9X/tOrMU8tnI3r8+0/E6L4w7oCGj0/cQmSFREXpwOXr5a1HkVORFcFEK/cHAGOQ55Fh
aVa3yF0A2NM3B0Y0zimRHRkyDG7nJHjl7soUGIu9I+mDYd0i0b68TqIDcGsGt29qdVDxCgWIabxO
UhDfHushkAqwyQzhNowFFSF9MIDSGt2uaLLdgs6+om/Dy8aIDp7NDZO/uTuKTvqJBQGmge56CXnJ
0Fyc2d9L8usyktCgPyUkhy3rJm9IybAgtQZSDTUhG0oQhb3PO0nCJyxHbu1h9m5QGgxHLvWEZRvp
+mC5ijc1OLYTLbDN7GXU+iAhPT7cgrdfsAKt/eiVFd3leXrbNrPsx8gWl8voczXvSpNd34eTckee
lgdoOEPF1tMcj+zVY3RYgjJMX9w3mba9MHHaLgN3Qi6m1elLisWeXfI6YUaXrtUuB+GpUyWn2TQ9
BK89+CGCpPiHFsSzwgG3yxPccQeTNYvG9GaePxoQJk4hCNgWUJxoT5d96v9jp4u6F/hvISHF2dk2
fbU0rN8RE1zRMV+MYoea4ReniI9pMyNZywfLz6z0qSLkpDZLvbv8AwQRGpcn3J5wRmNGjb+Qjm6U
GBX6rPy4SrA7v0+VC+/yrWlvjqdUFtxE5gLOtNG2gJI+3jLOvTtvppTYKcoHbqLcmhryYqtHzYv6
PdTNMtBQLokdLmrnqUt+uGypYPueQXPbNzfbvmtzWFpoN2kd5s1rGUkgBNsFEOiONViFGUNJ59aV
dh3RmTWApM1DOgSKGaZkF41XvSHpxxLaAtVezNagWgkZ4XOgcck0izpYxtE+6MspqV7T6fnycglt
2UCwfGgTh3LFjrOIAqKkYTrcNKAEBV/uOh+ITHCBLTyXK2Kw748x3Kqt7UTmrMaHAfF6QU9L/T7H
GK34uGwP20ifUDBixUbBId3K36TzQhk7PVtx6OWeNnrEL78Z4XCtQzD3MpDoLg0OMtzawcmL4dzf
vEmblcvwOJ1XCfPtm+UUPy63FISDyjE+FkAbZC+ugrx0i/apIRU68GqiqHgju0726XV9nezojXut
7uL9urf2rVReVAiIsX3CdCzRfcRFLCcr22R1YB6BguqI98d+kmwjkXfjA/0PwqfOhUynZNYGIKjK
/Qhd7O5YRMG/fKQNBpdmuVAXmaIRGMvDGiy3OfhAfrThsovekndl9w/3PR28dyBQQvBjjEPnmwls
f/q4sqfpuFBnNEmCmx9peOFdNkq0kTYofKXfqQdDrSdcIAbzS2/6hX5Vpm/9ur+MIjoxtijcyplR
MSgJhS0pAYc6VKrmqzzdKekbMW7L9eEymMgVGEsHKt1MyoDfS+4AmgxQF6GLfGl11NzszpvWOgkd
DLRKVk8E5cKdNSZTDCY8LuDVhrZCeAxhqMoOeN5d0vdB1nks+kAuYVNjmKY3MHB77gb1PI1mV47o
X0l+tEbgljvaYcZYRtYiahUAXdB/OLwjxJgf1ie0tYErMNR2cQiVJRTV7q0ozEPlupa1/QhXbgPH
eUSd0cJqQV7pqx1a4WuQrrI2ccmOlYFwlxbSk1GnLTuPpqdmOuTdYxof/97ZtsvGnapKlccuRZez
r1kwANpreoI5fYmbicInUj20fsGh0VfMLZYy4GKPrI89t09Bt/ZXiyprXRLtUDyyo3zlgIUecfTc
zSw3GQsdTOJ+ArGdOpr9aqn2Oiq3aUUezOTDNQrJyomSBVBGs7knsFFAyOEcscdFb4pZSaGZwXQ/
Np6uPFp57FmL4lFLQrghA+M8oTHQ2pZr7MZXhhUYBZf51K3pbtEgu7O77BFspfikYWsX5xGsFdDN
2ITsON+qoNuG7q8XpWFRBF3UY7LlXsGV8zKk0M83S8mFoXbKxmXscf9D3+0pK8mXHtwbhpnI+l5E
TgIfwSMU1MrQ2s45ybjiKh4rOCxm9Ebr2WvjvBK0mjtHjR6iRHKRFK/jf2B8MbLqi6VydIDVcXKY
8hKz+sMB2rxHapae4qw/dXsePFdRZdOFwoj7x0qewSRR08lO2QRLZbne0LzMse6t9AayMZLP9llu
HsS2m/XUOa8cIgTdkZk46fW3RDNbT+0snCXLtVPPYaEaQaomd7P7VbWjoHJfkLLt0073enu60+vn
eDbxpEo9FZK4/+BQTNQArMKow31qyjSU3Kgd7M3Zjg9dh7yA9r+atZWkBcJdiXeG33IuTOD3PARo
HRrtDQUnta0+d9FTb9y15X79ES9v/2COjpRXY7T+nxgZJtKMSrMifmap6S8ofxAHk+uyViWhNZtk
gLOmybsiaUygqHb2gN/iZ1DBjcB5VuTVqddkuYf4xN7gcd6zVuuKUIbTDUUc3WvVH2vyXs2Frw7m
Dq+eN6u2PEfqi9O1vp3L1I2Em2QDzkW5bFbGPItx7ulqfuVaT4UaPWXJunOwsn//8SDhgrs/tooK
dpBzJ4mLbIiMCkhVcw21sra5TmSaZcISAxoy4YmMchqExucYtMazhzOrOP3c78PyHCeOBxUzTGjf
DnCYOfX09MkF3+Zly0TH+haVOdTm0ocL7kIg0IgIB9mtXvVtTEdcRhB8JRiEEhHaw6GdzjdINWhf
wEfCBjNn/SUzcPmiRvwxzBbalXpZH5vA/9FwaWp4jNBwb+EP9GmxV7vv4P+K9gM8CIG9ZEelXALX
6jwj/X7ZMsGRdwbGOb8zx5qeTAAr8tMwtziEvGmSvE8KV29jEOfjEHVcDW1EaWZFk9eqv+j5Y4ZZ
9kT5cdkWwUl3Zgt3fE+donY1/vOpPr+AKmDn9Og3Ik3QuuRmGYwXCCqFdipzP9kSsn/fuJ+96mSc
2ISVgkdeGw0lRQU69+Nl2wQ+fmYbt7Ncd4i1uoVtMWhQCrfxpl7WFyezg9tGAxq25jyGHelsXGE2
B9NFBIbkkjgkSH7OLGH/vlmuBPqbFaTH4Q3O3u6v3X43tzrbT57VF34l8QnxuoGtFvTQyI/5a19f
aIVFOgR30NUGRnfVUFnN6ffkPZeowqD/IPgbX14rUFVWAGHtjAPGWEPTn73ySnm5Ve+mr/E1+paf
0X9zU++jMGu97KP4lcl+hOgQO/sR3KFpda3LRkBQGUq8YfKIdj1bPjinHEivgJFg0Hw8zdoyWHGo
+mM6Fz0SMiq9VgE1byyvMx6K4ms9X4/J7MWzJIhIPqTDBRFjplnXsLKrDcGtadm7iuzqLg4ff4xh
v2DjmJUCSoeOMATcNNzJm+NwSvdFxgTRIPuyn2RKKbLV4wIHxTPmvBYAhNAFplrX9Z5OmT/QYDLe
L0cP8db+YxoXPaaSFG2hAgmiL8uAqp7mlZqsGsreZi7tAy5+NGbZ9QNFgqEu6I4ObPrWlu89ZmhH
9b1Mg0X3RhlrnMwpuFiCMU1MMJiwy9Beh+hdWqqUrRuXM2nNCF2jGX+/J8k3ZZkO4Hp862trd/nz
iPKm7e51uWevHoJx48qcu45NDCXuwBLXxWDhBZl3cmOXQamfLBmln+i18wyUCxm0tedisBGI4eju
kYZq7WmH8ooeET9M3W/ulGfEkLIPLhsrzAZAVQ72fAvN3p9r2Mh8Ih2w7hQHtFCPBgoVjvLdwdDQ
ZSShd/yH9KmW3WpULYYBSEuLicu28uruX/bVBoFbwspxhkFlZ1kLznVn/A7R1VjG5iY8LzcYfIx1
my5tDfiGlX+1ydMa36I1Yc7Bm2+gg1yyZMKQxASLHEw5WIR/I9SUyWkw+o49rD8YGl5r3GDurgd6
Vyv7yx9HuLU2SFxIUkk6DJnJokX3qFqBpYaklkUksQP8sYaLSEas02qdYM2kIGEaQ8Xow1IPtbr3
Gs2v2gnKjVAGQbvla1Z8rUZ/GiQ7W/YLuAAFAlfk1j2s7KoftvEdcy+XV1F4Zm1WkQtQa07WqJiZ
heVrPD0SDYJ+99GAjRsUHdTjatlIg8RBCBeprLWMzBIa6X4MIktH9aPVn2LwJib+KHuKkkFxm8ue
Wn0dNOaLKBwp7Ht9ocuXMTtZMp5qGRK3xQzM0U1Ox5AmBY3SV1RJfK3z7Pn7LGuuEEY/0P2jXxoM
wigAnicZzbqAApw9D6jum9JDzs7+6K37TtYOLtxdGxh+d+k072JWqVmdb5haG6drO5LUFYWuvYHg
NlfvjtrgsJvj5D4l/a/FPF52bZkJ3Nax0sYGcTtWSi8hIJXFgTrsjejX/w6E2z+L2bjTyNZJH20I
fxYg5dgb8Zf/FQh/uhdtm/aoE+BeinMo1cNVsTyHyjgsJevFlw3a0UjNjpWxNOclMd9pvM9lBHy/
C6mfUrw/39zlNgo0K5s8Y5Y4mkcOIJi17t71e+g63Wu3TZC+gcw0yHvPDLrrl7iHwLPXXCmSkCrc
rJvfwF0EGhcdyC7L+UC+4VvjKx0bv62uM3qtYdL48pcThtcNFtsDmyuBQvUkcxpgxfW3CCqma5O/
qqkRDJMa9oQETVPsLLv4ehlVusxckEiiqtRwPCLt3GnXGgaNvXUHba5fhZ9OgX1c99V1dNWG5au6
e4g/utPrZXxhxrGxmgsefa/Z+cruzPH0btYvCsQgxtbe5ZqGBybb9coso5KFZn/ykmNxwaRKxmhy
WZLT1xBQSjwSheAm9BTZ5JZsk3BBxbHLVpuZafpydCFMOb1JJV1kEFxI6dvVVHHmwz/Jzpkfy/xD
Otrwm2TmwnLxp/ACIsCKrDAjve78aq89Ug9tcvdIQts1iG+sfan59Zu+ix7TN/tN9aaDfjv4JHgx
9kVQyKoAEov554emdJVliH9/vOd8uCfdo0klh40YAhMj7JkTdwfOP/rcmBqV7YhlHbwkPWTRCyZ8
L7u9OLD8weB8Y7D1aNZcYNB8eaFF79HZ3GVz5NV19bU0ZX0pwl2GhhTQOYLmH/Wp89jStFDGKwwk
HQ7GmMCS6ZFhN7Y0aOpTkh5V2Ru+uEKEh28T7dkY+uLHjAq77Iq5WFDpfexe0aENF6HXGOyzvOLe
vO1kj3LCHb2B446KNsL86eLAPKp+NZeT2xyTyi/c4+VvJqK3go7YH6u40wB8GKU7VbBKObgPS6je
0JNRBflb/d562jHdp6fs3vKj8DKs0B03qNy5YGU5ukxKoPbGNfoZ1fktUSSWsTDxaYtjalDDAwDI
4/mb2NTmul3EeNTIMZ6sHrQs7MARrM9BF+9NZ/bW7O0fbNoAclG/HXQlMxTYlLuLfm0jJfajwUIz
jrrIyLqEy7eB4nbz6tZZOq/oBxxI9rCWiU9j5yqfJXPeQg/coHD7WcfW7eIBKHa+dw3oL9wX6q0l
G4QRscGigffPh+LjvQ0Fmpmw5sY1DjCxnqutZye3TR3O1SukIV16hbE6Gl2N3eOSgnZoR/7pLu2w
GUxwkjFu7PNQMpkgxp5s9gCGlyljvraWd1sWHYX+uMHgVtNAq4Jp4Q2C3dcTIyiKD6f/1q+hFv1o
zLCRURIIP94GjlvVTol7tY1gkml+sZbvmv5skytp4U14h4E2H9jHTDy58azB7pJbVcm+XbfM/th8
JJHEB4WevgHgVm0yE5PWDgDafp8VJ1D8SUUNRecIykPgPGZHF17mzz8+2AeUxI0RaI2lKh/rpD8R
C/0465Bapx5jdLexCtEi3eyKw+WAIfpE4Epx0SMIbg/rE0PMXM4WKWcEDPvRcR7QhTjrV5msgiJa
QQPaIAboWNDPy/fKQIVSqZvEYNtLDyJw7sXWCnl4Y3/ZGIEnoM8Rw9l4yEHZi39e6KAMoFDXyn0V
0++gT4tUD7yefy0Mg6d3E/RpFkQLoNny+4ze3Cdail4QtHEVvpareGJ4Nsrej61HxTT81ZC43qfP
AyzIeUKTmTVDwznO/YJGxUiW3ARdiPtkR78ULSjW+2F+vbxuIhRoT2LZEH4gncA+38aixZrAkF9Z
6JaI54fU+MAb4k1dumBGXyXpmcYc+exEhEEg5IGOGBgt4eecozcmdENLB1AtyEHm4TQahyg7kOqg
mFea5c9raNvQ+pu+ps4Vsre/txMcBdAwszDHj7b/czvJgLnteixKcL5UfuLsHfeIuXiPggPtMtAn
R4SVoM1EkoayHtpLuLTQNSBDQRYAIdP1ocJ0O8fmw79AYLQbuwlCcLyv65XaJibmKSEIER/rbkI3
w1h/v4wh8gtW4nKgmQ0gfrQ8TsCABxGFEjp3H+78UDtfW4iRqH9NW4zVwidR4XnwdJDFnn+WeEiz
idgtVsu8qhpyU5hOgHYoyTf5FIM4FC6Kk2mcDI0Cpa3RV0VbcHyZP4qyuP+HNdMZFRbmdhGNuDOv
p1ZKqhEwsf2Fgn89j7ymC6T9VZ9vAsyc/3B0fpSytvvKSifg5GUXKM1+nd+hPr8mupfYkDogt1WL
0o2fy4ZNPp1UHC7n2npD8niMGK7Zh3i/9cuReGnuhuNseqbxqJaK/9crClIFzYK0Ktr8MWl17h7l
HFGIZoJrEbEL/DCVR/vJi4zXSPY6LXD3MyDuQmCjYqwZC4A6Iy+eHGroR5C5VFdLW79noN+Q2CVY
SQJBdQtMxQ5aung2r0FBM5dmIEh0dfaKybSgj4fBw+Okl6rljVE4XoQXvL9fSxCZWhjgQS+F6XBf
L3M0MESkQ+kbs40xtdEbk4CUYEVr/nbACjrXcErGhcGOFV67nY5T27gOQoelkJNblIlna7NXGY6s
DVf00aBBikkhZIAmUplz7yCLWo9TBosWKJpRaGyQBwNMgq0hWTnRyYVZpD9A3CE5RwnEvQsARWsZ
ZBlkpqdd54RQeaztE8SMZlAQNErQodVgWK+oIWmdEIQvKEbguRW3FBsBn4srJegOWANW6RMUnzUF
otCLGWp69XjZQVis5c7nLQxf5o7MQcuVHDBxkvhm9D4ZzZOpVkGva4eqlnmJEI2dkJichIQST4pI
52ZWJneFUfheal1dqeYHpT/jsQuSXDa2LziUQUeBWT+mdmaavKdoSqeCFgmmGbS8Vwrj2mm+XV48
4TfaIHABpFGXNi4IEJx0hPbn6K1a/wiWst1lGKEhUDtDWzaBR/DjCT0tl2IEnaTfufGD6sxPBpU9
urJd88kNCDhVocqpE/AZne+qiuL/LioLzj5Hj1G1Ykb62SnWwKw996ksQ5CBOeaN81MFc1BZ9PvL
Bor2NBglQUDAcg+dr3KVZtdE1gK2l9S9S+0WEyvf6RBG6irZ06IIbDAaZJjpgu2D29KtVUyaTjXg
GM4NChrBXNleBOE4QvL96GoeLWRnzOdaFwIj6DjReY2FdUCbeb6yOWjHy8k0SwzuGm/QJjvaoGR+
d3Ljqu6tm3LobH81k2e7dR7pNE+elSXasTUn9RQVzdEyW2NX903hxZrxcnnVGTL/zUExgVwPo7eQ
y+K+eVtb0MRZIqTmk+YZnY9RsbjZgbYospi27POQSPxY9JlBoWE4LKKh+Z/P+zCZTe02Lv1Sj71o
+IDQYVmvPs0kn1lo2AaHy/zcxkkUt1IKPxpf+vl+LI+qhWcD61CTG63e1dM/nH2YTcLkENs9KHaf
f2IK51WiKUFqDk04cyp8BQQxXatJzBJFmy0MW97Nrc3s+7TTwHyOVun7yam8HqUrlzxfdgrRFgGn
FT4T81ed161waVcUZKAl9Mpvo+SmaEEc4ByIuuvLMJGpZAgt2oBxHypR26or8hRRx1S9prnS6b7D
FNZliz5TKrId6MAoA4V7tJbxOVBeuVMDyjpwyDNJRcObbNOzxxZ903N61KtoZ02YPlGawbPSzNfK
74VV3qA8uBtRWB2byWusX1Yje+0XeSnSSUcnFs4m3eK8BmE+mtIEF7qyd4Ieekqx9iuru32lvZSr
r1Q3dRFcXgnRcjuWYaL0Qwg0t7gNXztKj0GQHN+2KdJDo+amnxnJfFMZuYxBXwiFdUf2TjDByx9Z
JvwoKgmMq9r1hiwRllp9tp3p6bJFn9vhgOEABbUmaDIi0T3fE6hB2YXKbkUrpIGhcfsy9vSmG38u
0Q9jmo5u0ieeNai+ZU5PGp1DC3xBgaKr4HocNMmFU5TcbLcOF+mzLu46BYc1Otd2ijP4JV5ek+q6
py/6+C+R9M/G4SnQoWKnTnkMqFj7WruHOXto9edGRuwvjNcbFG7j2GTKIIoFFOIeSf221Hej4o2T
5PAX7QM2RIqAg8sRXk3OP6EZ52NKC9zCYgNac8NPFbr2QHM6tP4pdKcZqu8uskRU5J9s+oSAQQ/3
FX4r0LTSi9ZB5EEWH5K88dIW/ZSy8eXfT7r8EbuF4RLEXkN3N8SmSl+xdOdlyKyxPkQd7dNwtJzl
ycTbZbQD70dpeeg7Goqg1sj4DbFqChaixXhmdMdc8ZESaNWjCyGm13nQaOopUUecoFFauNqSTNUV
aSvno1hW8jjabV6jEqC5T2mUkofZRg/5WETd1wZ/JfVSqJt+yRvIWvRJFWe7WDHH3tPBfoY32j6r
x4d2QqUrwKbtMACbNuA30Q01203JbJThNE1mt3O63MZc+WoEXevU93XUrGD7T/M294a6d3xntupd
g8mAIu7RGNCZVZl7czLUxFuaqbklba+tnm3P5Q8FPPtfFjXrqUedRqUeumlxq5rNFSl118SDb6a1
bp+y0TEC3YnVp6kZ5/RmMBf7XksKModo1Zsg1Tbr+R2oEIZAr43Y9hITT0hmDuIrNCeo0WtSk9m5
+T+kXdmO3bqO/SID8my/etpzzWNejKpK4lm2ZXn8+l4O+t7srXJv45x+SBCkgKIpURRFLi7GhYI5
WWmvmrcyK9gujpgZDGmH6CC0MIM5qBurINA+NZ/7tAYepm27fCMzXgaFZlU0SG3elK6SaP2hi5rh
IyRx2rr9IFXgRFSqfMVpLx3CcxMSPByb+gkUzjgeBQDuTXjThg8mkj5WtnLxf4czw5Xa6N0FbwDe
72DjuDyHTUq0WJ4TjONwS8st+sxSEoz1Mxp6nSo9hOZOlbbX3ffiKTwTKUQ0g9U1JpWQEWFx4VZK
HSM9Ud1H1fR+Xc7iGqIHjICbENyBYgxuN/XU0Rxy+MC2faxtyjp9TlXjoWr7le1aXsa/sv78/CxK
G0aKKRhzKngytrL1ScZ7riXuaH1olT9NfpNh7tAaa9zCIwOJJbx1AWyfIwkRRpaRNmJJA7Kn3D5F
9V3Zn9jwFcUfmGaf6sGIA5s84Zw7KEgrwNGWipdkbzz/vL7M3z355VcolxbUy8wKeYyv6DApCi2R
bMw8SgY3jL2+eo0TN2lW3q3fDQgSUcUCGfHclC3qTXWUpJOYUxA+6W5VS4GWWLs+XBOzkHyFHERq
4CE2DAX/uNQs7DujyqcSN2FvPGo2ZlZgZseWx/beUBMM9lOy3o1VPPJ4wnZJCRZP8BlYK6b1Pb5A
wRCBDvJeYJ5FauryIyYrs6tkzsQmTXNCLBtvwsJqPT6iqcaeRmRj9Vj5515h1tyYO94ROeMDLoWG
8pAXcgahRf2S2L+yeHRUhp2U3qXioxtvgDoYp7W6zeK2ngnVLoWSIswjpsGQBn3aprLxxuM2KNnq
NNNvzS9gnkJSBZSbSN6j6iYoR2aS5xIEI2BmQQNgccPspwLRRnFrgYyc+UVzKjCW9voh+e6LZpko
I85LirtXCKrA69faLYPJNsUv1mSgmLgJw9Gh0q/rchbX8EyOcBhD2y7H3IRurNmX+ScvMH7k/rqI
eRsuo5tLVYTlYyD40+UCqnB2P5HSGUD4cF3C2mIJhmApjYmZ61Aiw7hV3BS7LLHuTfRcK+1aCW/R
eZ2t17yeZ367qKwUJRYoQ61byfwpNYYzDWhzCZ1QPvZy6DRc+Rfa4URZ6LkGsxvYoS5F2mrdDr2F
DLPCNdDy3Y7JDe2SQF1DAC+Zwpkcsdexjxt1JDHkxDI9GDIFsWjuTRg+eX2z1sSIlj3kndYSiGmB
ALV7y48L5lVFs5Jt+U4XhlMLT2QaINSf++IFOT06XRJiIetaJf2EIkofaoGCJrYRU5y5WpwykKsE
lVVLNwlJOl9lI/1h9UV3UJqZHrtn4xrieElzE71R2En45W80dlVnV3ZCcgzDMMBAyIq8caO6D/22
kn/9izU+01041abKNDwToLsVdo9lKP9sTM0zy8frUpbOwvkKCwdbps1UjSF20uxfbYB75VJ2w/oe
aIcYkyCt7A1l++sSl1YQfOpongfbHAI1QWJUJVkVK0hxJ4kVBmlN9H2pdhlqm/kadcSS1wLthgq4
CC5SBLuXpw48tzwqZ1Ftqx5ZWN4l1HCva7MQBAIhCqoi2Cm49jGY6FJGHGYpnwjqHDVYWiIGlM9W
IVveBehlku07xYgd3q6gbZd85YzsQWIHZgj2kkuZkmSDcGdAclsfMChE5m4+jbtC03yD8pXd+p4k
hHpI0+vqzLvzbZymmdk1mxKFoqJYOJPkTV3kyMY7U06031P2fH01FxU7kyZkCc2i51NRQFqMtLGF
iTqEI6/SOOUaXnnRs+BGRiRtI8ozdMEhSxMDfeus16gTMDfwQLULL2kbhzeSm5qy14+vdp+7Yz2c
wtwMwnRcsZwlXfEBSCODZnq2nstNLIqywkQUXHgxXtlh8dVasVeQGsjiZGUPl864CaoKkIHP1Nli
T5NEQelmS0WJ+qLavZFx6hkGMsgmmEQbzfoojbG51ZOo566E8iSeg4gR/8UnWKhLa3CdAFeJFptM
hkWLRJohLbed1Qcz1T7GCFlHNd31Q+KYJlu5cZcMd56CCX5tXIioylwur2VEg9zkCQjXrI8JUGrp
rmg0pwGW2xy8qFnrZV2I2LGXeJfMNoXynbCbCsa5F2gdQ7agtepDPWoWGGJZjC51LU18FVmQDedW
E65oufhcMQ08FDCkbWGooJ50UDQzkX2loaOq/SaRH2vbGegPfbxNsttKuzWMzVTz4PpJnZdPDAgB
Zp1XFv6HiMxJsmW2WtQbCAilD0kDmyKyIzRaefMt5HxlREughkTxChOfRRyFwcJC0QtsoqnEDsOI
q/JuSO+NAjm1TWxsSXNUlGBKNLdHLCW/I5tzXcuFgsKfSh5Ah/OLmxjzIT4LFctJJpktEeaSTfMA
9l+/O8gHY0cdbRseO7f1iEcO5k55uC73++rOYgEdQUIQoDbx5dBHIaa3qBpzk9p6BVJwK5fGyYpX
Z+7OF8XlLl7KEWIMWS+tmoH9d54G+dzUz0lr74wx98AvjYvsdZikjdK1j03S+1HfOBXIiIHJfb6u
7Hf3dPkRwm2mmYWc9ERlGEal3rYh0OZa46e5dgTNLrCylo+ajVdC/HWxa2ssPDi6TNEHrYbYjKmI
+FWMbDf91RHta8rNX3FmQEgZ8KizIYXlrgU1hmcVpqq+jeFHjiFAoP64rtX3W+VyMQWDJaWR1TFi
R5dpfhx6RuxS+5WMK/a5KEUH3hcT6VTQBgtbRvOYwNsNKN+rRzJsdIy+bk+q/HZdl+/QfYSJoOD7
rxhhi8YJnTLFLEY7TW9m66ifKXEQ6+/5q7Hj99WDgWDk11rjz4JPhdj51Q6IwgzMFcJGNDs0pjKv
YVK+MA0g0j37bRqeqdx2pWPm3tAh27a9ruv3++NSphD5RLxRzbGCTHkIsvT3oLcgUXm10xu+SoH6
/WYERneGcKm4HEFJJ6hXxtwsWINDr1snRk9tfGLaLa9e1Om+WwNULxnKuSxBLfSsTBjICFlaHiPC
96vQw9g5R+p315dvTSfh+k1kLSmNeHZkbe6XA+oA5c/EUIKUYhwBBbNOa/nXJa5oJk4vmsDpWbNo
XsXqtox+md1zMqWOvXYDLdkFwjMCTnike9EHcek/GM3R827qEIOBgFZ+Y/T7Se+ckB+UanNdoyWH
eC5K2KtBy4eyNSAqS3dh+UHMnR79+v+JELaJlpVWAz3DMJJsQF3lTqq+ajxhrgtZ3Jm/SybmQOxG
y4oQJJOulrRgmSeUAXKsA/ETWsatbIdrI0MWbW9mLJbB3K8D6Xy5RWBosZhiAMsE8rmXKU0j1AMG
j/XjgYA6e2zUV8P+52BPnGFkafF0QVT0LUCwUb+JWB8yUPEyIBZxkXB3jL1ce/wXawkySUSYwHt+
gzxHpcww0dxkrk37XY4UJsoM84ysalwxvnmRxEgE3hzPAyAkwMsr3JMJeqSaZsIi1t1HUx2A8HDU
cjNkfsc81CLlNWaixXN1Jm82orN7uaho1CsD5CnTtsSMJ8WL+Lspn2i1QkHz5x33TTPYhoEODAPP
dfEEK0kPz44l7E/2DXIR8mu2rbbJie0xwMhtJCfaRXehH/6y2232udaNv3iZAYL/X/HCqVabuCH2
LL4LyhtMigbKn37mB2mTeM0WLZ//1F6QacHIDLB4A1Cki09NTAOTc55gwGcpb4Cg7fkpBIW8svsX
UjD1D02c0AsztITN0zJdGSek3up0O+hHI3pmw/pU8e/EcYhu8HgETzQeON9bm8Yeg0uLDnC5cQ+q
Zl/B381GPqg3yt4OeOSUm0Z1CFJYTrw3d4mnNe4B/cErj6DvloqvsDACEIMOiYnGpEtlkcBIC7nF
786ZF6O1SnaKKojLu4qtWOp3/38pSDgSvRXFKDhC3UH9iiSn6Dyz+by+cX8+9vIwXMoQDoPREYtL
GZQh9/xYu8bOCtRNh2XFlJNti7kMsVv52QakeI7kpb6+IxvL105r76uFyHIe9Qlo/tyZMj+cLxdV
G6ewJwNqP9EL+zJ8uXWmW2MTOdIv06fb9FU/yftxBea9ADO/FCocxUS3h0SZhfIvIMs905m27IhR
zrsmkH6wm3F7fbGX9vNcR+Fekq0Mwy86iEvHYyP/Nrqvcg2xsLaOYhTUVopSNxNkvFQ762Q6xT0G
wBEnPL7a++SRn+TTSiFqRSmxK3+w24xjkl0zE0Sk+k4lG2ktsvt+FV1sk65c2gbGzZphmEOE+ai+
Inz0Kid5ohtzxRz+EHuLZ+Fsf3ThETWQiaftOO/PDtxn8hFz3+UgD7QnnAW/3I1Bu322fOqAKMYJ
k2CN6Uj5Hrdc6im8riIjCrVmNsfeD934qN3wIH0vfLyuDsNDt+U4gybOItklu5vfw51yq3iTn3yG
MNQ1WrPVtRCcXEloqobIj+E8tr7qxcc0oBjtFdh+dkw/m7fqRdqkN4/xqXfTzdrbayHLc7kSgudD
P66uZ/NOjHvDDzcWkpMHTIfYys4vjKWxvrJ36d7arjE+zOsr7j9KSfPtggaob9NdK6keCZct5poJ
2eS8OLCoXBkHsHRazkUIHidSUzJMI0T0Uretqmib4LTULV2p0y1dUbicyMzkNvexCJZsqjlHPRXR
aNnrH1lcIJ9SmACbxvpD33MroLqycpEsnVFTA9QX+H4wZogoDW0MLaUO5/ceErp5dDPZxqbr/Hja
Yc6hw5lTZCuO5/urArfvX4niLKGw1snYdvPrqHyJSsxurZMfHQ2Pk9Gt5ZKXDuY8ecA2MHMYcyqE
ywkZ5CwJ5wcFOoYOWcQfjAKEPlJtPA19+NCSzkPK/vn6ZbF4Bs6FCqaCBpoaFKSIE81ougPKzjMK
68tKJ9c2f4ym6WZREowMR6McpXujbG7QJrkh5jPJQ8/GPDSqm0GVRQ/XP2vBspC9RzOkMve0fXv+
lnrErClNGjw6AMQ5pRjObVaegQc9piFfF7UQKSN3jzoXUj4yRj+ITxBWIgYrK8SucRq66fRlV5In
d5VTJWOQ4GFvqqWMDllMFyynB6qnK/IXz+rZrgvXdU2Bow4LbIDMpyBs2c1MG1jG9cpGLxoXNDFQ
F8XjUXyOAK7dttYAl1AMPwwOJNEYuSTFZII7zC9rzDVm9oUNJPOwHZTY0M6MEU+XlylIIiaSWtAq
L965SgNLru+L6Tft0BSjr11pi7qdCRNu7to2IrPuICxsCt+i2TZrUE5zjfjQ8J2M+tp1i1ncsTNx
gttjAOLpjGEppxCo9673U524QyKtPADWtBLu6VYyiNSFcAcDhoRK6keceBL5kNPXzjqYaxzti27u
TKdZ57N3cTfYzE4aLGGZKw7CVa/mP6OB7nL0JV1fvTVJwqXbSJQlZH7xG/R3mfmtpDhZ80Stf47Y
gOOGE5VB6YD6p1igB2WAZqayjcyCqjmA/d1wADfiJtteV2fxNj8TI+wSyBDxHK5wB1Y8I15YJvJ2
7CPVvy5l2Rb+KiNsD0000lgtlDGao0XMQDXfun5X8Y0hoSXp/bqw5R1Cx5gFOC3ewsLZ1Qc62aEE
++aW5EoYvmKib0ytTSemykqgsqgXCsSo1gIdhUf9pdnVxiCroYHVUwB5Z8aDWr+amCU9lQ8ZeLDk
NbDZkldCWho4T3ASoHgqLqOKerQew9VTpjsZu2Ft7JTV/di9Me0f03wA8CUjRwe4NfrgREAy1RDi
pxS5ijKSdfD0RYijlTTZ0Eq/y6OUP13fsyUzBK0IivwztgaM4pcL2dGy1AoOkmOVYRaTEt2M0RBc
FwHIP36JELlifAiIWDTkJAxdnByUllYx6lnWuBaSW3s9TeN3MxozX+Y9QEO5kmVPNJR6n6hRuZMS
tfjipWW4nRqWj5WO9qCkKqabaJyna1OJg0470ZHIsaRjr7LupuVyTx0UJ7FMlZrVYHktmrcsH1RX
b+TqTSEY4+UOciW5oVUOn0SS9IcGPek3LLcxergu4q3cRcOvpDUK9WYItXgXmXOclk/E+G0MvGw8
NY+VXTUNkt9HU76bSGwWHrczPTxoWZwe9Qr1BAeMbDpx9I6DXHIcRsP0iKTRHjOUS1vZAFqCrtlw
KrTYT+VKpU5DzAbPiD7u/ZwYnY+XZPe7awe7cWIzBS4atMq26ob9RHejrA6HVJaKY5MX/ZOFAZwv
jVQ/K6p6B1HddigpeupHMk2dw00b9GyxUgB0FipqgC78/Edrcsud5Cp/aFEf3UaNLQN/rnSxQwdU
jDFfIGGVrxkZptaOBTE2mp6rmLBB0p2cg2g5l+cud3Uw97Akyacda3YS6+q93nXWbkTPfIeawxCj
7UJq+VcWtnK01/Ipd/HVlbVn3EhKv9aYCfqueFAwpbQsbDBcATuNgSUsqxyujtWjxpL0QaHAsqlT
0z0VFRsdLtl2MHQg58KocAMDrrSG/BjQi9E6bV6OmN9sR0PjyuhsCQANSDE/reqix3ZquPWY50M7
up1OlVfa82JbaUMlu8ZUoHdFlsefxIwwjojJVeUXUtY9jza2y5NpaJTAQmiQqTA9ftWkrLb2WlTb
Twi6i+3I20YJnaIO56lCAA05FlA11pbKLT8OSmXSfYPKguaN+H+f1iQundK2Qt0BURBY2Epqm5PT
JhWSO2pfdkFLqfaSFJgW6zY5pXupIGRbY6UCjjD7J9p3NLyVMgVTILIofNI7Vfa6gfBTq/IhiOG+
9k1M620ocfuo9nmiQGqUpZ5JeLTleZ8+AIg/7dQeVVSAWBPZL0NQ5GrDFDmssrvRiXQdPO5Vbna7
jmVA4AzJIHsz4cBvNemi1Gm6BDFFp4BIEVCS8KhKUv5IzLL/BQbLxB/tKbsf+5JvLSDRfsXSUAHU
klrTIaNp6BWRrt7XjSy5SYHkt6NC20Cvu4wALRaxH2iaTxQHg+ejdyVNUcCqksrq70JKiz0Lc9Dz
WITn91rf2I9cqaO7QqXjez82oxmQTLXnOdYh3U6m1BxjOTdx6wGq5Bc8M+67Kiet11tSLh85yasH
XeL0oEhG+rvUETGhbclG7U/Tmt5HM21rO0Zmdf0j72k+tzvxvTGZo6cXBZi40XkwrlzWC70aeA2j
i1810dYDdJAQIPa2WehWU8AhtJR40gQwEuZWjabt2Ybp46p71utfWs7QPAiX2TrZ/nOMSo+WJ50M
Ky/mBcTb5ccIAUpDSNVE2XwRYfighlNICy81fwyD6k1t9Lusv+pIP8YhYjAObs1VhNTi++p8NYRL
N5el3KLDnLXv030KqvW2xuSERnFZgaEKobzVQDtj5EDBoYaLHuzX69fW/yF/TlHYM6bmG+RPqlPF
tHFrGewziwHDbuJApc2PNn8tCdrxWVcCLl1GXl6B4LYaVm7mhWgKfatzlR898ei4FtTXgOIacrOG
eF7f6uiJx1HZd3RPUaZe0XTpfj4XNX/KWRBfSu1k8pY1LqjZvMT2SVr7SGo6jGBQ+4uRbIZ43yor
AfBCCAeM4fykBKBRQ6R9KTRDj3GIGh5iKlx++tS/oA9yO03EcmxquhXLHqTx47qiC2EcurxB+EFs
VEhUTQh24kiSpryFyKRJ3B5TuCNMJZWkXZi7PN1cl7UQWMkqImEMMUcoj1Fjl+p1NG60Sh2RHVC/
AER3zH88dwNV3HMB8/qebRrcIECEFgS0vE4wRkorbmgfvuVpNuKJlNfedX1mcxNjOLRTzVMC/xTq
hO3SwN+uMX3CdnWPrH+J09fIWEkLLi7ZXxHGbKZnGsUj2EqlHiIGdfCMAVRZa4MVV5QQo10aTuDV
VCChZZ9Wt23N539RmJ6ZtjFNHmVN1Kb/5M3OlFBBBj9mmYyAOokLx2pxy4NbQJLlN6pUGKXE7yfM
H8UciTUYw9J5ArgbRU7wBKLhT9igTM3Bf0SUxu0wDSgsPknhI1CTYjQW5k8DWUkyLF4PuKc07U+2
zRCPr1QMo4TmFLinH9RD/0t+y17lG8RPu/JnzZ1xRd6SN0RbFEhuwKCLTnDhONG2bht1vhoz+aku
/Xz6lMwD4qLrRr4kBR0GgMpj5iHcviCljfHKI4g53ZTeNswdw8GpVYQQ/xx1B5LjMznC2dUrm/dJ
RqBNETukNLfNlB9LhKg5JStV2qVDBSIXC9HWfHJFtMkgsV5PY5gFwo1jbk3HMVvz5EunClRUuKfm
NzJekZfnduyIhlABpoCG7cjpDIr+8wFz2aiCevv1DfrzVBTdEOAvOFcAoqFhV1g5vDFqSS9sRCX+
8IbXDrC9B76pMaNtOlRB4hqPYWD65jOK7s5YOmxPVzIPi8qefYBwzHqbZXluzh+QN2AU31P6K5tW
fO1Sch0Q+/9oiXaRyxW1QUoyZBOESFt0t9X+qfD5Z+OGmzwwduVX+NTc9a/sx9pI0aWKM+SCKwPN
Ssh/icle3dRaRiUUthrm/Ji2Jjr3f8SyG+0ea+Io2yJzV/Ems3F839C/IoUNVaNp6rMQqhK328nb
qPWMuw5dq77sSu/GVntI98qNdEe2a2XbxWh75nlAQg809LZYhVL0aoxVHqKfczMclWfkjVIv2YRb
gAk2igOURvLINv3h5boFL57HM6nzz8/uh1HO29pOJWztcJcR3QmVlWaf2QC/L+hftWYDPhMwWR1e
xREEsCOo9rpD+pu+JIGNVq2f1zVZvALOF3D2pmeSKDWaLNGwgAWmIN7wN3pMfAloykDf2HvwI79e
l7d88v4qJriZKI6SjoN6wo2A0AMBv6OBfyfvn65LWeghAP332QYJBon3cWXKHcRwr7jRHeLW/ht6
mcgufCTBR7NNVtRa6Ai7FCh4FM0Ykq4zIVD9Aoq3OE3EVXqnfWueoslT19RbivWRVcS7QgPIC6yM
l5um6aWcmjXMA7B9/tZslHdgWE7Wrb7X1+xj6TYFlx9Wcw7w8Yi5FNWkTW1PoPlwkU57UB87D/BG
fkzfrF38gOaz9mAF/CPd2Ct3xOLBPpcr2CWa9tQsQh3Ulb8yP36hXjKADtIZHgDK1l3lRvuRSg7Z
gMJqJUhZtB1TVdF5gqSbBhTupcZGktRxmRmIL1NSbxuaIUOt83H0pDiVMDChh/pTjepPpeoF/Kql
pY9TTZrnskcLWVjIw7ZUJ3qqWEVK/7pha5At+oXzbxPsmk8WoyBLgF+gnauAba6U+uC6iEVTRobX
nJ89oEIQY9CapInaWybimklD4k99lOv3Xom3WdG5FQWkoPhVVeS+0+OVbMWycv8VLA5QgblbTTJi
4cNUDnozDqicb1aUWzTnv8qJY1FiAzm/uW/e7ffVEe21SL/gmiTPVuxEv47SafrIfxOMG1upey35
87M1tZVLm+JTGcuVoTfgsSIvvFK2UdhsJhPAN1OLnKyOXKs27ppKe7+u75K7PZcrOIpcZYD7ECxp
Id3V+Wct7c3q+bqIxRXV0P8my6CGBfvfpWq0HgfLDLGiBWAEyF/qtwZA5OTtupRF2ziTIhh+m0ha
Vo7zviU/rWrXruHgF6MmVPLQWwsY6/dmfZrWPUkiRE3qLZQAl5xj3pC72jO+6sDetdthrRy1qBGe
mIjr50azP5mrs4t3MijC8BI3Rqe8SP0xIyvneHHrwYOJjrK5uVYsgTI0EIAyCQq1rATieAAz0303
/XMWbjzmAMdF8yPedEilXe5+38fwhGBkccfmoez9erxj2YpDXlQEyAy8S5C5IKKBRbLFO97jsqvH
P2/xmxANQWnf/Bs7PhMjWJg1Ffi98w1ep6DlzJwi3GrGCylWnh6Lx+VMjLBgdk6Qmp/v0xFj0Ktj
Zu5aycvWHgHzx367J/5K0YS3R28nFAQQkKKY7pQeCfuRm54tY7yWL48rvm35wsSzEVRbYJb9NhVH
yvVO6+uYu+2H1fp15w97izrqJt8nHnjEU8fqvLkMtOLblo/smdx5qc9OkEwZuGPYLHffb8xb6QHv
uVPZuvzEfe7y93Z73Qctbh26p+b+YjRvi+zGGmmNQQW7m5vKx2TSXbBJ7lL2M5OqlfLxYlA+c1/8
ryRx+3SUdyzcw9i+0W2rwDIOevUqj68x3WW0dEi54+l9UTlNtAZvWY67zkQL6VWVyb1JWihpf4Fy
yH6NH+UHcG5EDt0O4ANwM8mNT+RQesRcsaNFmz2TLNyRmOOAY0EzDjo8YAofCn5UW/Dh3RTpcajX
WqyWQMwymCXBFAw8IQr/s9c5Mx6Sxg0ozaFnY3rNCWy8KJLtJ3+8MzfVFsXGk1o5xa3ycN2EFusR
80QY1HoA/wR75qVYtaR1pk+wWe51r/D9TvgY7d7jk72d7lZELa7nX1GiEaW9ZUfhBA2rt9Y3NvWN
/pn9Kk/j7cCcMdAC/S4LyI/oPXZW8wFzWPHN/ZyJFo1o7NWynbXsPMykdIpNfjBv6Pb9OXTBCb5m
OMs2eyZOsBwZw0Jz9mdRAxvjsu86Nzl1jumqD7kTueYxPxWfa+jlOay5pqIYWc2sWhRtlWi1vWXS
ISN3rHckAyAg//o+Ll5/cyYT3adgNRGHueB9nBYpRia4iY0ebU12evuzi3fXhSwGI2dCBFeaGYy3
dgqHI+mhIw8PqFJeF7C0XDPUR1YAvEG/nGAR4J0sCivC4Z5QreFj7E5RfioHG0M8mw012UoVYslV
n4sTLCLiKvrzKohr09DJtSho2UmqgmKtJ3oxyXcuSDADhQ1plChYuCFQd2np1FvdGbzhAMptdgCi
Tv/RHqRt79D7Ye18ry3pvKdnHqwa7BwZdYjWNvoXMAKlM3mZb/vaLatc+14L8k20m/zQXx11uSZZ
9J0W42pbYHVt66OI97n5NOaAPWzbNLhuNUu2f766glnaba/3nEOQDkxiTZ0y3iiYjHNdyOJVYGOk
H/4A2fG99bspWovPMWxN/UgqgX45RPkr03aY9dKmBxJjFhTGQYCi4JgqT6DqDOOVdN/Sgp5/wezK
z7aSgF3c7OcsJi9u8/ERCAIHKBYUXR07XZvqurSmAPHAncyFH8xivJRlkqyYrAGhYTLeKtJPDMtV
18qmayIEy5RY0ynSLGIs5XuaIgFmhAFYXN2VjZudhuiDz1UR7DDraFG1FHK4vbHzj1bymeJH5W9V
PwF27MWjW9i3w9pwwYV7FWYCpkYQRSKEELuRpqHP8VaBVJnVjix/diAQKgpHkx+HEDjxtVlrC67s
QpzgyroyyXMAxvAwjdhdTamn8TTo0CGLx93Kgi7cAheiBNOY8Fq0emN+aXWFz3i2jxrDv75na9oI
psE6yVRHDhFdcTvJr6P8aE2P9F88GaGIgQmdKIRgq4Qoq+5BAFXOAcHQPwKEoyc7usaFs5QmO5ch
9obIEg8pr3Avj1buoT3asyOMArXldw7ufiWqfZ5M3pQM2zoZ768v4tKL60K2cJuOijLYeg/ZRHvD
qNM+2+fVtkxeptpv4udI33L1cax3feVp5F41Vhzmgre6kC5YJDjlNa0esLpFpLkx+cns2MlijHwo
yUtZdSsWsyZNNEo7j/NsfnW19p2s/tK61LUo+GeLA2CcK+s6f7ngUJDzROimobMfkyfnbznzwyqY
qDsrhGb6iHC5lo4Epd2eR3d1GqPMG76XFChTLj+g2nVracnMlXf9E2aXde0LhJugLCzJljNomw5A
JllWLwPgxmTMI67XiIAWF/ZMWeGQGCoowQmFsm2iH2IpCipN36t252RKDm6gn/9GMYBPcMNiFoyY
jiLRFOdUhmJ6vdMGbyoBWtxcF7Gs0F8Rgm/JMXQ+lAaIkIEIHUynwlCniR6zbpNmL9dFLZ9AcNr/
R515H88sRVZiMAnICL7GPQpn4UkOmpP1E5WYOzCh63ttm9+v3arKonueAdiYTD3PWhROvS0Pmdwl
kMmfWj/1MCFkCwCsFDmJizKvP48RH/wiqJx4b9zgB0fY7kG9W50ivcBugNvv7EMEB1BnMMs+x4fo
t7n7kh1A81IYrsI964jOKXfcfmReVTvSE31Wd/FKaL94/Z4JF/wBAdY3YTp2ecy3rHeJeuChqyl+
gjmrRr3i6pZiwwtVBZsqB5bZfTmveVB5YDXYvIE1v9umnv0gP3AfxHLjZm10+7JxWaDqUQDon+df
XBoXVrfuFZLj+jIMp0GPUWnMSOjJScfulOuYcoJWPMWIfCOJ3FxWQPidea3+hXa6lXfh4pE6+xJh
p+NYHpqpm99RaBzrT5oNZlIN7dHM69emBy1b1ZksYWMTDKCu5BFaa3t6PKEq092ld3xrPOEhlTmG
o7pJ0P6UvPsUDbvXj/OamsIuE6W3uRFDtGQCtWCg+YRnHgOPe9r9inttzagWyrdgC/y7v4LzqFKK
qbYVxI3S6xDrTlvvmLktQhBbaU+2cQcuDSepV3RcjLwszIICrR7KDWKnozQpRlsyCA3BrTwiXW8Z
1T0oJeRyjQJ7/vxvd9iZpPlLznyjrtcgmtIgKULhKQFvBcaKEHPFDSwLAb0K5mpZaEcRbq/Eanim
k4K7PUcobFVB2lhBTBrvumV8FwMmEDROAnyFXihVFQ5AWIVpFOYA8JoYOwWA5mT5DHO8nLjTVwoD
C6lBiEKDwTyUEFltQ7D/Qu6lxFQZCmncOCXRTztv9wppNyTO/DT7beqpK2m2YyrtriRrY0C/3y1/
GE9AWQTORTRzzyfkbM8sOQWPZA3h1ZgGSao/ZN30j+s4lyKE0EZJh5SUE4C7rZEFJqDfJM+9Mq5W
7HwhML+UI1iGSrFLfwDCaX5U4+ceSM3BuG8UL6v3RpxiFvybFK1R2n8/XbPQudZmgFwEM5Eu14/W
NvBsDQeSsgV+rQgDmrYbs1QcyVpLFqyJEkyy1Y1xjDSIii3DH4YRt8KMY7dvgUJfyTF9v2tnrdAt
ZxlwWIrIp4ruK7uLdGyZlLtF+sJpQLvGCc1nVnzq1hr4dVmxv9IEv8GirNEQVaD+L58Mi2Eqyc6O
EyfTV1zHd29/qZVg68goEDMfodUYFUDF905S/bZJsx/i105am+q2ppRg9WVc1kpeQimJ+//D3Hct
SY5b2/6KYt4xhwRBd+PoPNCkqyzvuvqFUa5B0IEOdF9/F0cjdRY7lXlH9+VEKELRk1W1E8DGxrZr
CdB3pPZbG/XXzTm1n7X6q9H9uqiF1tNCtDM5DgLrUbhBxaMU/cPtbWv33zjtr9TYo798ZNNFZiVo
OThtJY8KB8wvKo6zd7qcsuiQbtL0HMJN0PMQ8C4O76TZurnwZHOflT/4ucTgEb8My/0pcWksJ1NH
vUj1aFJ5BQL2joYMkKF3ZTiuirsKHjAs9Fq7OBcyHak0fBW7cBQ4aiqmU85in9C/HAdkEwGpqH9i
n/m62IyAjlZ+/QPPt3nmJh59h2BaZpwCHXWjhX1BM7WQKLTP05eXrt6C4DcY7frMY3ek7ojlHUhZ
mBb0ggtDbyAlqdcm8KE5Mmi2j27+QAPUP5chH9dV4nqwom73cFqHjl6UA9mL56/I7U5gcgCdgS27
GDMI0ao9GMLWtbA2p0UdNQAHohanmKNBOyk5RBWkX5N8WtMRDbq540sr86Djj6fFnTu7+fODt3Uo
o1JlBcTp7kup30oQkp4dHDi3ewvbaWbuWMfjvHs1iLbK27zdcHvnTGcu+tGlgEkFGNCYgfwlQQLE
3DYGxBRMZ3GRkaAu3+Nzs9PH3+95+oHOzt0vYBUVEsW5Q+GKmO2z7qC235cIN6aXiTSXpkvDbiq/
FTry8OdoEY6+dgeCF6ZaoNWvkPNrJ4xV41a+nGBIWqA8wDG3kGZLLPMMHNRRRTyQuDDaGBREv5sz
v69aiboRtVeJ8zJE3a1eET9n2pm+glmvf3kjfor7ZTan0OK4mx/YpCV+qTgIfqZzXFXnZCwMVVFj
HDvHSJjPcGpwZyNPG7VzLSdHtf1gIQs7hSDRZGoeO1OqDESnmX5EnXCydfgM4LI4fX2P9JnAKqJJ
wHZmUGL0RX69v1VT6SMdsW2YhJDTWsibJHqJmj3jD63BQDD8TM2tSm7KeNvEL2eEz/v165n9FL64
2IBSkoVQEM4yzKteMHrJrWcz2YDkJMvu42qvm+ivOfPaHH3P59EFhioH3KHFiqeqBD2jgFBw8iBC
1dcY1g96SsPSBJw+qHNKO/G1/GzfwNHFHshdLHZoYmewZmdpEvtpFIj6AfYcOWM4yCe7yX19fCpi
5UvnyQTexn+y0wfCF26hajLDnmYXvgW9GWGXsriyzfcxwUCBvVP2uooCXm8i+/a03KO6fCB2YXUI
n7gbdxBLaNgkzm2lLM+MqpVuP50WdNR2HwhaGBvM/PQ1gKURN9jxdkQE5JBixVL3zBNxZj1/mPeD
1y5pzWQozVnM4EZe1Q/PsTFh1Be1MnWuCeN4zPxzTX98fiAsThkv0wrCEvpDL8MBKAt8G2HAvSIu
EBlWmloNjdfhjpzey+OO4Dxko80tRGD4/WoTZI5eJZvD423R9sG7yE8HHrCErB0jB4Oa3NAMY/hd
vWVaEjJsNJns+wzI75n7NBqfZa62Z77R8bvz8xstbGJZ54DdrjsEAEjrAIW1u+4yv6jinQnaLttY
kwasyG3o8jPO1BFgEJjHg61YOG5gdGZm4WArpuql5sa6tdCmP1jX1sh8mdthiQy1nty2+bjrnAG4
U9rWjHOgON4DjgNY/9FDZb31zss8Fa4pCjWJd52dJh6aztet1D+brA45B2SE1EHs2xSJB+Yov6/s
u9NbePQ1PljIwi2kFoBARhMLyTpML2158l5R3WNawIfxzGkdN7A/D2thYOsInFLRHDBV9KKl9000
rLXyVm+vGWIKYnvUfji9tuOX/6fAhWXltZZZrId2lCzycOk3jQbsjGEIT4v5Nxfyp5ylES0YeJ1Q
EZ87GRw7rByfS5Dba35fb9PUz5UKuslD+WB9RvCsZV/fSdALAwNmbhO2Z2jFrxeydMH7RDU4wKXY
NxFGwNjOgsYjfFHJW4pczJD4XbEf8qDGOG/UnzGuRwJSyJ/nZAB3dgRclljADDbmyJBXSCE3SMqs
Uu2CAUwrqhyQ04++LW8wi1+Dn3tqUNQzgiy+1sZidXojflXir99j8ZyAQxi4RhW+R9xO5QoZgd5L
hlgLWFFfRwDX8Qpqj2dk/qpckAm+LSSYgOWNytTXve8nilGdGURYuVcZ2/DqIT0H1zl/7V+Od24O
NTHnN9M5fhXRTY3uAB8HuSGUQsaOr9E7HyoHSDx6TAM32jcxusNPb+WxZQHWGoP/wJwGaPBCpQj6
P7SeYVnDeGUBryMfV8AXOi3jV3cZL8iBjMW9HCyXUz6P3aIlziFQmyT7/1zFYufEWGXRMB9OHvsd
EsvjVZV9O72I+UsuD+dwEQudU8gMuIRAhF2AW1F5WRRafN82Z7qkzolZODD93I8zXzN/qC6N4UP2
z1F+6xhn8vDHT8QFxASI3fC4L6Tko9XzMcOJKNp7LV+l7ZkjP76MfwlYUhVEYnTAhw0B5Xhf1+vc
foqje9qdY4n69YmBZlELQ9aYywGY2+JScluARWDerajjhvRALAfDO5WR+WElqnjmJkk/Jla2D1OU
oAbVZGl0Joo4UrDGVwCuv4ZcAbN/mSmfEos644ROqRow9NU62vLvJvca08+3YfZk+oVvXV1MH8a9
HfTfHA+ZbMy7AgHutHYeKafOX4M5oGuY34clcrxRAfkNDIQoLGYB3Q2B+G69qBWY2r18n0qvCN0H
8tene77KpF/tlUM6FlcumivwHFndAz3HBXHUNh2saXG6dUsSoGTh78fGvi43lvvoJsHpfTsnYr4o
B751LtyeMAciLOeKmFvupB47x7x89C6AQhGUO8ac8Flcts4RAGdLICOvaowEvyK8HCTgqZzV6bUc
kwMQF4wpgc9rvhRf16KlaoCWz3XsDqzxzpR291nkxL2vHEXfhjSW8ozWHXuHkaoFVRJoIgH2vNg9
pBNSo63R6OZmwPlWP7iFoSUJrbc7z2TD8+n1HTNajP4D2N60MF7wdX0o4lS9MfMFsEGuc8dC1HOu
qnt0QRRPMAANoXjLsVAbkK5GbuEF1ukQFFYIMECvBi+B8c7a+9Or+ePYlw+KhUE8IPMCDeXX42rK
JMuadh46djftN3ppBAP4h7/1Vymabz36Dhbw1XRleY/FpXU93ozXLwD62Lgb2wMQNGAlTn+fY7t7
+HUWl7nqwfUZl/g68yEOEQZwxqfTEo5AYgBu82DFi/ssZG7QqIUIY2VeRZdyrd20gb2xr/KdeiFB
tysvLS9bA9Jvk+/B8BttTn+BYxfkUP5CXVvaVKjhQP6Mk5dle0dcRZIEEoHWXxcE9E0oK64FUDgX
mlokrNfkPMFMeeyj8SHXvAbtHTnbnpZz1HqZEMDcuUnAXtz4wa7ysZlsZJHj704HSMMo80br9rSQ
Y3cCxfJ/CVkohhXbpGpnIQxGRdxM/X3WPSES8RR6gk+LOqaDh6IWCiJ5pGcTgygn2ltuFhYqP3My
884vL92hhIUKRGDGKUkHCT37lovNIK7hK+rlYwMAj+Sb7M+0Axzz6GGQ5zE3uFl0SfPYDk0tExOY
IZl8KIzUI9Tw6vgjLt+Z/V0UZ9Th6PYdSFsuLnKzHjkh1OfHDQahSXkmk39088DNC+OI4ghGa78a
4BRgBT3vYO7N7rnle0O7SkvkW9wXGx26o1/176fV4ah6H7hW8+cHj3PRaWPuzK5V0rGwQuIbJjME
jOKZd/OcmNlsHIip7dzN+xJiMnMLbE6QjcJTPBdnHTubw8d5cYumyuCE5+ixK/rnrtxp7uPpvTpm
2w7//uLqTKle5t08o6M3m7L70YMk3B3XXX6u9HHMGmC8Cc8W8gAzNt3XzRp1PdEA2w0UnCHQ+9gz
6abTtk7fICA6Y66PncuhqIU6k7gA8F6FcykNpDenNDDi58oRwemNOydl/vzg9ElntQArhhRH2+U6
SN/TZwvzMf+JEKCtAdkKYN10cXMmRV2rdeel0I+o8m0GRNn43IzPURXA9Nw/hSwi1JqjswrYMxh6
aTNvMkRgUTSWpLoXq4fTyzkqyZ6JMeYSqeUulkNLZLsTHZ6mjT5JFl0nwybSQow/nxZzpEo6Y49h
fAfxnWXD0fx6NkM6CipQr/A7m/mVaT8lzPaYMdXoX2y8CVmmMTfXKF2urIZ8Oy382IU9lL3QPmds
DdlHqALTYvKVWd9Mrn4mCj9mT4FfhZkshhy7vfQ2eTzFBfRl7tHhMDmq6ALWcBoASRltcNK0t20d
pQF16ueC9epMofSY4iNahMIY8KkRm3zd3M6mkT0JvBZ2As+BS78vnX3ktGcC5GO6MqO5MQxjAS18
CZ6gMgLQ0gEutRWFNMOsaieDFjx7brU6fWBH1/NTkKN9XU81yj4uZ9/d0Bq99/Q6au8xO9VrSHLk
uBGnpR3XzQNxC98LKXo5EyphXQDtSYXmZQmgvwY88sBC9RIBAmk3DuzhWpXTOT/pmFuBRORMPKEj
VWgvjs4o9Egf0B3qR8jDMveuLAH4qqp9nNKA6R8t0ABPr/aY1T8M9BYCbVcNrC1mq2/2QJJpY+5z
UxQbWtGbpEP1tDpz+4506cyxApD+7RnRFk/u19NMMvQfNn2H6R8DrYy46elYAGqT7YQFcLkc7ppq
E48KLayyT/SEBJpU5/odj54xkObxHZAlQ15lYeeySJ8q9gcYQqp2ESascsvxklqtFB29AWjD3XiT
xHmgxx+n9/uYLh8KXphyFOMrpHiQzRl4AdjtTUEqrx3OuIvHbiawEE0dDJgYkfkFHaAEQqBlwWUg
9nqK1lqydqw3czp3krNuLF1udBWAkxdENxZmCb+eZKp6xtSM86DzGwvTKnLUfJFmm05vtui63whz
vLfKl1QH3QgHi2Sl72hxbqDi6FrR1I6ZDkdD/+psig9feULpDKk7d1KDrtoKE8m9vA6BWXj64I7d
TGBi/1POMu85FFoDepYCLmuR3BkiCSu9/D5FWtBRDizVj1Gca9c79oigzR4cVZjVRFfuYmVsyrNO
H0q0vAsjCfA45ptaIg5MhujGMOTl0IMegEoS+QBSlH+5yxQ94xh2QvZTQ1i1NETjkDdJPUpE9OZb
0t90+efU+0OzAuj0X99XxwCCKwZ650bLxSqFPhCeUoTulvNcNtskeWnEe1q+KO09ujst6kh5D4ti
jILRFDik+P+vupL0hRph5rCjSCmrbjWiptWv9PhaN8Hys3Iw3F/SZ3ouND2awj2Uu/A4hjQ1iNY1
88Dj6mPwb8mmqVfO9zvy5NShaML66YyVOWbVHdPG8M1MwomC3teFWlOGagxVcH2zyXfMPQMomP6q
JY/xcEZPjl2/Q0kLe5aZvXTELAl+nudSr9Re+9Rn0RmH6kgXE47uYEULNeGDbQzOLKdo0Smrbzov
84qdcdsiIx9UN1Xkmw+nteXMyv54Qg4MS9Qnf+6hQEakja5r+SxBEeDm57Ty6GEh5NJNE+TxdJng
nxpbdkwOMxKC5YPB72ElfWZ4zrX+nd9PfrKubkoEl970cnqBx54iZCf/JZd+VZI2A0WDdHpoZfPG
QbXAL7m7Oi2Czn9j+UQcyljcuE7LDJkSyOhWIGeiT9UuCoats22C6F4+6H0AYCUfbCUBf838CzTN
+/9JWHv4DRZ3L0tsYpAMuztRepNO2go8Lr6Fho7JuemqevvHgv/rffg//FPe/GNpzf/8N/79Lsux
FhwtR1//+T/X5Wfxt5vs9f2z+e/5F//1g4ufW3/Kq9f81x/68jv4438KD17b1y//CItWtOOt+qzH
u89GZe0ffx9fc/7J/9cP//b5x195GMvPv//2LlXRzn+NC1n89udH24+//0bn5+6/Dv/+nx/OC/j7
b2gmaz+LT17LX37p87Vp8fva7wiHwBqJUhp4Jew5TO4/509053cM1M7OA14bIFPNQ8uFRCfX339j
xu+4EYbrAnwYEN+YlPrtbw18vfkj/XfUBIF/BPJ3ODlg9vntn1/uyxn9PLO/IaN4I0XRNvg2C3cQ
hVcw1c/9wIDmn3OIy9ZSYhJqKgNk4ZnRacJrZK3NxZaWgQMnHobKG9py+M5wHjRU3UgTjyddZnlD
kYHUBDOMiRWW49CEXV7ONCvcsfbzPM0UJmJsRTABGP2BUeRyMGpa2x+p4fSu3+S5m+1N2vYBQBny
PMCsReWzltWfNojZhzUjrg3Ul9YMgFFYV76K4mzyKo7uKFaAX8YbxigvgN2QjI/ZANafSFQTUD+q
aorXjmLOSqL1YPJZXxqPeU66ykM35mD64OdJEm8c6u8jCBsvmcGBICkbu3k0wHYvfIYdIL4dsQgd
RKUkGDvKp8xD+wTSTkQ3SwzKcqJtEoMYt9Jg7NOqMkl8ndVyxyoiEOXGUuTB5AjnpQV7UeG5Bgg3
vSixwYZYoDaXe71plntEA+nO0cpSXWVjS521Xcl4Y9RZPnjuBJDPDRspf8gmg++EpqYBtd7MTn07
NfKr1JrZ2GJs9wtBV+1z0xgUwO9qlBf2NIBKplRSDojXkrIKS1eGek9L5DOTEW5VqeUWLG1PuxvN
KSvTk6zqHitiwVLFHFNKIKKJMIjtRk3CPWU7WETJxvRHqkx2OZhDes07ZryZhTLUGgBBJpoSpXKt
QKrcrS8xnwOHVyB3h+NV+sbN9SxArmC4lawD1FwBqu4thXcMiOQ+tsDXDeiRmwLgxZWrXB3nHKd7
hzDxDFfTfbJoq5mhijRjZytlMS8TLsFaspaMXm66d3ZKsicoOOaZUSeMhtABj1AWkqhA6rOJzNIN
2jqt66t0KJD0aOvpgpYAUwlcITsVMCifsyV2qT/lNNOh/qbOw6zvManLzapKQqB+8hJThPxVsyKV
BKTp9Udmke5VgO1iCpqh7ZNVVnFUu9KOtZY/mtwGGMzoksSLwej+omlTxrypVcMlTwkIW3hh1JOX
yrS9A1xudNknoBDwucsQZhdOnPfwcEW2zQsrq31hJxYmK9Q05ZhMU+lNA56O0nfsoWhAylNK5jsT
SKu8ltYMeG9cktqLSQMJJoEp8XJMEF45BbGTUK8Y+tWSTpKwhCddB9Wgic+YTrEEs1bZXbqk4Tvg
zesbmxL0taCzF/QzMh3rfCeZUW4baefVCiC6SeG7BTcQ4WhdYnqTMi5HcHUH3K2GW7t3GtMDnDqB
YgqWo30A9Pa3udC0YlsaZNjnRtJDiQuwBPm0Qkrpoc3ttsaopN39CX7xl96nS/Fey0b+aE++TvMr
dt/Wn5/t5Wu5/Mn/jU/U/Dz8+yfq6bUV76/F35AiHb88UvOv/eOR0unvgOmcu0HnIAE1fXiEfz5S
+ASTHHDOkIIF8t3BG6X/PrfLAT7UBqwBgkP4vz/fKBAooaKCNhEd7Cv46C+8UWxOcv30pPBEYTaN
2ngPdTBPAPZvdlcP3NG2JJT3gwFAOi32anUr2G3UvkZoTAatS4PpLQ1Ngvea5SXu5nqVl3euuKYG
DyM0mJlzgSovVwa3POJWnlM/FNWTUT6Z42PcP2rTVVzdgMMlABI2cKqSYW1FAIYBZ+47GOr4sLej
O1O//+uu0oPM8b+ldn3xmf6ttv5v1MG5TvvvdfD+s34Tr1+0b/6FP10k43d4RxT2H1PU8HnmJoh/
uUgYeAeSNVBqMcrtwMf+p4dk/Y5uTUTOGj4A9q8NF/+f2kd/x5gdYy54bHU4XFDmv6B9wEKd/eQv
+gdzA3RUAIxhxA4TwousqABfkWtzOCFWnXQ7Eack7DJp7ojN5StohtUzrXsUqRMr9tpx+G648Adi
2tbXDkiC96IX7C0CCgToBIWzzeIxfo6TaVqZamL7NklE7sXwDr/piWzWZRYV8QXCweLGpW2272Uj
fvQccEAkE+bWnVpyZUZpfYcnqLrSkwT0hqJXN5rO2svBUmAlBJUbgqY4CXtTmQEdbBKm7Rxru5Q8
Jm3FgrLV+LbVRyCR9qJG1UEbqlvHHBnI/8ppbZA0eZO2ozw7Fv3WACg6YJQxlNqP/XQxtBb4H9uY
7qdYn0LZTPnKtPBgy6a/RKvLDad6iKj1LtMjAJxQ/R4Pt+PPvDLe2A4K22BEr66DCWFN6uEQKTQ2
ixlZcC4k9Tm+OxcYuVU+ePB2dW5XazMF270ON8yw4h01smuLP/ajvCNmVm9ibvY3Cu7gKnd77noa
7/vnou7GfVE4HN9etZ9OX7I18LjyjT6hXJ3BV0UvSD++6Ums3TOVV1sysgc5Ff0L+DCMGSGJrHud
Ay7DuErQc7ie9Lq4jXJJLyfplI99oY2hbSlrY0vSPXCB6mptlVx5AADpd+jktTCP0qin1hjwuvVx
NoQcHua1q+J3VeWhnuTSy2E/UWTMDZ84RuIVdhu9q7iL13lltLeGUbpekXGyLiMQupYluzZJxAIq
2xu7ab+RjvReXBl+P1J4tgPbAok1GFgV9Gasrio1PPESbsM4aD5P1ZttiDszNUSItMylFtFy54yJ
ho7vCal2lgDZx5wu2m64qAiYufBeZ2X9FlN00HLF07DIu8eOOnEN+FoV70nVoPuurTD76TV6rQJa
WDKwU2cLxAX1pOwkvdBjp7+IHOyOx/vJa6y8Anxdbqw0zAoGPKkDFBXCvvqglZN7yp16z5jR8W1E
y0jQ+Ry0Q2E1SLKurT5wWky90TiKdlLF4VB06WXt9goAm04SWI2DaSeDze658w5MBraSFYuo18S2
E3S6rm5GIIIwi68tp8CQCQBghDYSzxyzzk9MkJXXJNQYwvV48gyQKunFxBBRSCCBUVHtaOd+1rW+
JYOjUF9qL3QMzHiDMeoeRkqGy7gbyrA2+aqbEV66PrnoqEpB12fiwhlxF/YsvTBKoe+6rAK0AdFW
Zg2qqtYojK0oDeOqkeVV0znsdoBL76V29d6Q+tHuenmNguJtQTXhZ20JFJAOQIONzqbQtsnrALq2
fWOBtbPWEkCfjAboz5n0KRuEP2QWojXbGh2k4GTt4SLUr1PLrIs6dtg6HYHq2pnET9uIX7ctVlSC
IJZmubbuMr1/UmByWylZqXtFgc6H/kg/iUlQlMXObnpQJhk/klxsaxaLSzBSsqe0mCgYLK9bTGIG
zijAEOxgOMLo+/dijITHK814Moe8ClTtiAu3IitDYCiuZeSbWwltVdSg9NHq+CGawDTSCrkuxnxj
A9mlCRwp7L0QonxiI7zORNbvWZzcmoWpbkTDvNhll8TQtwg9n6RNwaDDE+hkW95HsfgoRvvVVgAI
67LyyhbAl7AyVO9yGW3iTCQ7swTFOldWvSVZ2j1VJM8vUckhYIMlhUenyl5FQ5a+G51b7wVHB1Q/
ZNOPOpFpUBgZ4H4yi1+kwm7WClUIkIVqmKBE1jzyS52RXVvq2apJhsFLAI0GctCyBwBSMa3r0dG8
uE/M1RBj9oq5URyMaFJa5+PYg86BW6GWG29Tz9BL1kcUwyDFsOYgTrwYEURcuB2J70aUfL4Lycw0
sONWv+qsvL7GRAUoU9PbiFZlEWaZK1acTZcZaOoi1ykMr9Ct+MMiqQUSXjf5hgrYeGXXTf3pprn5
OeDYduBCutW7BBGG0w9vZkKc1xHDW14N9l0sZLKDDAVeXvGtg6co7CpT39YOz+5zW3y0rW4HTFZG
QFq9eJLt1N2VIMZ9asZ88qg1beMaDF+c0+KWyG6mxE1cin76yfpGBrPzChf0S0hBjHbxGOVMBn0y
EcOHGbjqqvS9jzW0nYo29ytiZ4EWZ2hPG+2KvpaxaJBUI7R5Ek6MeURUGGPNEwY3VkOa2cKjRVXd
FZMFOu6mz4izbkbCtg4ZyIvRlcUe7kfqBGlZ2A9MI47piaJULzYhdIP4vLhpQbO9dd1U7qlEz12D
MTKO8l1OAaKOEbK9kTS89/Wopo9lgUeqExRmQOSqe1Oa0zteVHTRRk+r8gklHvOB6bIt/bSMwQfb
ZIWFFkoZkddKCXUHqIb6nhhOcYdOheYerojj0b6w/MxSDVp7eORFuoEirQajJV1zuAZp2HTZVY3a
xWlWrs1oSh8l059kJaBiKpcXoM00dmKqh1fsR4wH2Krk5ziVQMMdY3S+4ofGIBON8WiPA++8hFNY
SNDQCthK4yYt1hIcYaiNFN0dVSaGhszaN1xNBDxy7xOU4JtEu6rq6I6kNl5iGflqjpOVmz1aYxb9
EHVvrUYDRYFmXGfmh+MUAdHsdcu6IBXTm0ZXXWSnQRwLlnipG43XIpPR3kmRDu+Sfsv07tXpyJB7
OQwF+MhJ+Ta7ixcGshE3OW9aJLAm4LM6McYbIiVfqy4iwchVOavvpVmptWvjjvbAv6Bu263JxM1H
pqs+gBthXGoZzLGGGcHVzO6MiuAU6prd3HZAsH/ExDR8N94O1X2CWZTQSZh7E/OieRW1MoEoimcm
ymgVqilFBA5G3W1sWhIqCO+Pt2W9asG9/GnZzRuoTabHrFI9Niev16Wm2Ic5mnEI36vBC1rnoIOA
k4Yq6oUpp+wejN72SkRVHdSDte7lhEmpWH+zE+0J6SYV1I1ZXEm3xlRPUsGqy2h4ySKx0cZqTXEv
TVLsuSPXaJiAlXSLwZso054Ezrj2CuSdgNKYFZ9dAh63fEKBfKIlhnci0RtekiX8o2rSVxt889c0
18OkHMy9YaTFnVmiKRSFqPgGLdb0paq77qIgnXzkVmZc9xiI3lgZyt6NNeh+2Q9sjTRO8t4VbhR2
DVJYU2oYjz3PJFyBonJ+GHmGvi9qVtaalnBnJThfTZb74BcGsXd3PfIdusTBw5uvzd5G0oRZQOSy
RJiQOLvhso53k6T1ZgAVNea7En6tOZ3KQzHlZQhMJhLoPFIhINjMbUHFrZpG+9k0YveqnyqkHE05
xp7odPloO1YjMRnZKKTt4xGkXuAIN0jI0PieaBz/jQYk+d6P6cYAaIytR/dIcgoHfXIeHyzcinaq
1ipxwKyANoFom6DK+QMDJehuy+MLWxjtDg1PxkVW8sqrajFuUgxHbeu6VNtJ2RSdYnrud3CEBbou
pZsBtsVCYSavGsdzJiFCZdfZ6CM2QnNZZkZ7DLpiHhMd4NwFg3Gk75AcapuQTcyIPBvDmrilDNNL
nI688f7QcyHH8ns9CCSHzHbNRSG/ob7MoB+j6PMAis8DTWuFBy9Kj33ssh7Qpoguclw0FPbTmmmI
PGIjrJGb6kPa924O1nCXPLg1GSfk2WyOhOpYoO0AvHCbsqlaUIk1IGph5aSe+7oq/MoB4a7PrHo0
PVso7aFAqZRCEKjUvSnJQL2d9VqEjdOcJ71tQDUFwJ4wKg1gWltcmzOfPL0b0Pq+Jk5kr3gxgfpg
ZOCHGS1i4ORziolbx8A0jwDwTIP01kPWz70vRpJfw/7zVcLhyDVtrYVTlovriFQCiQSzfqXJgAtN
klT+oKSZXlOJ8ZiWW/1qkNVDhxQyB9o7QA6nAo4Ga+HN0USnPo0q44rEG3MarX1u4k0y0jq/YrWq
wbFcZg8UYQAME4I6PCDMzw18gT7j7Dt2R22rOLWCGNl3XzagjypL29xHjXopDc0MMqclqe8CE3QD
jJ1pq/IIJq/QrOJ6VIJuhhi9JEbJXb+tE7gqBul2QES1d1VrTesMZOeBU0ty0ROH+6S3ppVqHO0i
wssX5lFtbIskrjaJyUgYJ1UBHApb5d+asTS3SelMgXIaFy+IPgalnY8b/Cc8qFqNoGXd9Kn+bPVz
uyMC1jutct9y6K9HR+TGux708m3OQ9JWmW8hL4vgq0JYFA8aTE/LxuvY4YYP/i4CSnBCLjorKJv7
KTbu+prtnCYxwQSt3yBg+K7cD2PgW5o060717lbkAj6uDmQVrb+TiPi8zujdnRsbNuYBmNhCP1K/
bfv2G77oS9QVJjA25DPphQt2p6R9tVL22SfxRVcIy58y9GDl08rF8NpQYeApicocbfAxkKtxIwAG
YvlMUQQMbmeGdgIMBqe09wNTaC4HTECKiTuUUaPLKU7ByNGr/Ko2WAELlDmbCXxMUYC42Ly0W9iq
MTJB+U20x5IKhFwIKjx05xeBNtgRvEMDJZii9Obp8GZKjD1TxVoUenGBUopv1OlqmArzvp4A9kAi
oF9UuvnSRbHzDYYw3YAA9XuhFVbsuyAoZX4idPKkFeMUllSaaxy9DCLaAJA4Sh/+L3VXsiU3rh1/
xR9gvkMQIEBuOeScNU/ShqdUJXEESIAEp72/zD/myO73bKlalk5750336ZaqmEmCd4iIG3ca0SEi
tJUoL0I4kNRo6CMPFdIdrI2woIis2VRDNStgXB+6FQQi7gjPPbfNEpLxaosf1Okazvdltb4tQT4k
hTOwIoLVWlKNXXajBQiEWosnWqqwjYSfVVAtV/ZLNRI39sngNzBOoint5k0ORiMavdm5EmIM77wQ
tFVssuCs0RgFdjiXtWyufaA2R6pLvtGL5Rs+sNT3TRBNQsPliqI7ov1yzhbRRKGPAlMPV6EO3yob
cBQ/sCmWTZ/OjnekpYYBHddhsgT60frOvXFaA7Ta10hB/adh4BP2DeU4rz4ehw7DJtIjH3ea5QG+
IRLSlF9l0LwdRn9Zr8ncfF6ZO8aCjmI3jGhA0bxAzydBoenyynNMvp/RL4sOv8MLyi20TkVEFuwG
ALjipRW8z0pOks5fUPC4JEABgquPPXktMUKMwOp9rnwdpArGYdVK4f802gzTTJlK8fQoKmLwEMEo
B7gU6zpqm/WWWHUPedZedzhkWKEcJrTyEYQZ6TYkZyfk2yhzsvva++J407iFv9ey6WdTfplzoESA
uQ7NKD6LfjwOKNc1wf63ySAZtzW5R67or21ju4MULWAK5aHHmtgxy7x1LzII7niWxz7LNqMZYJQe
pgsoADmFy87WI5i9iWNeiSDg5ErtC+B9sR78cUvcxr81nJXbJsuWTTh1S8Kr/nkKfXvd18oF4xe8
hAxRRbXVts4sFAV1dsZaQG/XZSBVMOLoRVT2j5OsNtRUp1aa9y7A+Lvb+uhU8b22y1yuB9XrF4q1
RbeyFw9D5svIb1rUsXAf3SoWjFcN8IJ49Z2dZbrfo0U3dSTaJcmYgdEry/mmrfgQQTG2pFZ6t6Ep
BWKpQ76gffsCA5saxbz09l1D+8jrsQ/isqcwBwTDUEansu7wPuUFJAOji3WK2vcvLh06dpCeozF3
9wQ7TbBlwS2Pnsyv4cca0TAHjwdzibQuyzypsDDx3DUyAyRePc4ZvXL7HOJOYxnePEA84WjQ0vMF
Fs+jLN5Kt1Y2MnAFec1pGWK3j7rvvPl1oPDqBXuLpaMKNnF5vtawrQJPDCPKfWkGs9cce2o6lYVA
KJw7j+tDrkO0m5zVcUvzXQ4t6daF511SwWnILLPe8baF6YbvfiJIPNdMBmcXhXU4Lkk1EB3Xbn2c
lHq2hlQ7h7vlhvumPJFA4tjYdEJEufIyTIJfzona0RmnvJBZuF2G4BaFh5tyGy4I/TaWRID10+Fh
XijCSIsGE+PC4Dsz+61AUfY1WIo3WLbxaKwX8LQ57AwRotaodYPlWmu6g1of3WkellttlZMU4XDn
jybmK7wTELKHOzmAvi2bF+pVer96UoL2AsdsyMl1uluu+NZQh38LYPTHymxbd+snM6GcKEc0GKtk
NF4BWIB9L83W4exl8L38cwg/x1isWUy95tSNxZtAUowsxX0TKMleiMSNH/s85o0fr2Qcb9u5OnpD
v2FdYyJT+1ivNVNgBmXcFXOT5EKpB4YN2NuZzcc+7wMkDhivrAt91TU/yGw4keyzGHGu6Fx+bWRb
gtnGCWQjwMqhS4npUKP7vhqOvuUiMQGtj2vBb+cRjyucTJr1BUonKbfZsK5pITqk2roCmb2q1Ms2
JZcPJQ/3pAbt3Dbo+7AwAfz6PCzo6b1woY+8oN8wGkBOxUJYpAufbpyCm5O1rXMK+s+uHl8cNsDC
v6KJb/S70GrcdD0Ekdg82KXeWsmkmDoY3bNJfUGehcOMX8cTpWZXq/nTvIKTL4ZZJUZ/NXCjJny+
Aggdibp5s/384lU+jwZM+0dcFnRXmbw6l1Oxnoj2/IcVw0NXDmM4LezZsdVr6410F45nK1e7013+
VrcSy6m0O5+mpZ8TW83NBvg3ypY+CsV4IqV7nCySydwv8VJjM8Xa8Ssp+bmwSxoW9Yq71yFNT966
8XzufirBNQSzB0K8y/odXWQ8O1/7Nu1x/vV8AyotnYjZevW3ZX2y7qex9ZISuXGtG5VIWn9dfLUJ
ugYF5KCqG772TWJhDRfxQY6AsIrnvmqcfe7wFefxJBDNH1yHrZGCmui9sB5PpKLuQXhmvQWcSZMK
aiq4/pkGEL6jDihHs9OEN6t01L2osqvB4dN29HR5bgRo9K6fH6cMFbpfHIs8R+y3jpMEWJYegTJ4
8Zjc2bXq03Z1iiOrq+aM2z9vHOvvMsvwQdtCPZhwRqTquH2xzosfjhtvmVPTCB65FPtO4eRaJQsj
5p5JgGlT4B1ysu5rvIlblCRv3CnTrM6PrvHgRTa+q6y9YgSHEu3Rewgexms1hHaNe3TafNuEOe7Y
ikEtrwPAwVOn8eqoIi3WNBTrga9+AKlqQzercLeYWCbHYvZt2pKOPS8olCIdTCNOIDj9vuhN1GIu
9ZxnbbCbs77boJ1qUGh3/a03YlNtCcZAR6xRQG85PNLDgH3tfVhUAl0hcOjEPEK+ER2bP9V42dGA
VDEGGBdsj+AlDiHs5ZutLes9qcp0QMb1czSw4hO2KkVIRxthuT3kU7GcVzBFm24k0O7U0VCK2F2A
qAAW91D/4rzbGyvoZgmre2OxDMaoXH7uh/JYZQ6wr+nODr5OaDYhK5v+UaFqKuFhGhmjx1hiZf1h
HkFbqMAA7i/F29wwHnOUEovbO1vsQfaPhiNTAQQzR7Zgh89kF4gNACBogRch1OyoAcxSZL0Sc96u
WLmLzKggdjC+mvyIr95iIfkQ8I4D/Ned59UYrPQaV+AmE4LKCHQuyvL+DID0W9spE8PPCoGXoPJL
YU3SXw+jy2EI6jjRwpAmIdjKd0sAa2oUaw/COnQ3OFLvHIeUEDsT1D2MBFMC99mLm3obnns9WshO
qhDvtfILRNYqa2KNPc+PYkaenmwYxhiYVPsRGg4JsyVeFIkUVp0z0iIwIQflqauHYFstaJ2JrrGx
2CHhTQXs/Yvj6hbVXdA7sduCyBZYK2ajtXVfWWtPjsTiskCV+7DHIJnnD14yhgjz46ztZmTYiImF
I1mczbjEQsb7AXn5Kx6uxmBTgIVMIhihGa8r99lpevcdpol+F2VZU3xtdVGimwQiFsCrL15xI9/8
nrmnohHuqylXvuVqmF5aMc9PNbBnjIPSdjPUXXMoOMB9Xcb+ZcUB/eQxRs6AhPwtxgzUvUUgvM7C
8lGuQ3aa61DdFuhuvoxurzEEhT4h8UN40S6WFk9D1WJcva7G9UppWZ8bbJXawNteY5ejX56XyWJJ
nljDw+TAuxnoVI+qthkS2mfeWc3GJHJVr7k2N6wEf1C4wJJ6LAjZF30lrnAg7IaE4BPwwNz2HmVf
d7Sl9D95GIQZUdLn09OM/WoHKxkBzpSx6wXCKmz+DSf3ELYrO/o1We/nCvUIb8iMukMNC1Ktl1+L
BvVw0+Z8OzRBEDnCBM8Tm8376Pc2kVnQbtqML+lk3HUzrhWLCLVIi9OaSAio7lgdtHvP6/oX5fnL
CStW22Nbrtm78QCdAANSOeHAEQ3DqZbqfRIAshkG5pJu7R8Hh7gIN7Cpe7eYUo+ckmRbQKX02M5P
VV87r2IeMnRGfNh50rW3fc7yJFhncHKqbLZzXVUx70Nz7LN+RgpDcVH30+Xl0QvkgnKOexiTtKjx
tJfdlNk47VyPsCPJrYiX2VeoEETz1uEGHFYF6hUQwzDHYmwH8JN1fWfQ4af/zvAiGxkAvV2rUURy
DNUxW3sfuOaapzTPg6Rx8gIhhpk/x7j+liTo/5vYBxoJBiXpr8QWR0icxh/0qP/9Q/8UXJB/XMQW
FN6YLkzCoVD7l+ACalUIBTz8bwIdBjQP3+l96D8uMgjMRl60qtznEGP8S3Fx0aQKTi8rmLHEHLrq
v6W4IOJHfba4bOdiPnwNOeayMYr50Za6qbJKrhwL2zxXmzu/6taDY/t8rw22AuJw1EnbJIUC8ZEv
rQvCtW+ehN+9523zeVzowbNYbe+ik/RBMkGe2g3oxkaKUAutIUo+ihoVLQsi85g0Xv+al/O0gS0z
TjPWxQczqj1HT9eYoV03VGVPkxgTWEioSPXy1iG03BXB4sDJzouXC6Lm5uTas/ONdJcyHscLdO2Q
c2BK795MhzYgBwSI/GCc4hFrbr560GTifcT0o/IWWCwiASaZ7UXECYKdA/Ig4kX2hYTTDqH0SgFb
n0X9ArnLgY0yP0JHQJMBToSYjwbTHNanDCJe2PN3d7AFhaF11dhE2LnZTWtztcIhYp85zVGI9gRC
9iiYy85l6d9aCD7UmgXADCAHXcK23ei6uq6cpUnRLGUpxHQ3EiLyA4P/nzXLrhodf8sIVduwkmlQ
97DKFwRoSD+Cdwck5fGnoXej1YSxoT3IaIgUqxCjMzOl93k+X+kO48isvXPDJdW225UaZdtq9uU8
x6qjeyxoO40uTYPSnqYOta0GTSYRe2SFbq/qHmB3hL+pxWPYSxWXGX1aRNjGxHEb0IlkC/rk0Zu9
jb9kzm5YPXVeGCxYK8CYkEOi6qP4MBMKc4NgLdZttwwiqVXh7QvdBUnVr3sFXycJixQl/RWeeyuN
oUdNVE9t5DOTVpDWCCkkPMMbwK713rH5DlziTkNQXDbBpqwrrMbUbZKzGqh/3R87nR+nLoPMo6Jh
5Bhsp8LTeCEEfT0mq4YIAuXYIJp7vfhaBlkPKDxLscDFRqBOoYwoxTar7NvIyKkKsdSX9HC+rrEk
upP1lmmAMC0wF9cbgDusxa7S2Lbl0uW1cZfPUMVsAV71m8WqE5DsJ6evbyS315rwpO7HB9CqUQaP
JahjU+INoGWHAZamZFt21RqVIHeSiQVfdAPX/aBmG648VCNEgYCfyjKqbHuYhLvLyHA3j97epfxE
23kPVhl460KcqLYADDtGsf/O8Z8yhQ3tawN1gOV3JIAtZD21J6fUeaqM3tUz7eLMVemy1nlcempB
gxAmckBjW3ky7Vh+36l6k3dtKpbseQKMg1sxfMG+tqhbizfmOU+LUvpAc5YsI3tbhXg1/XDMPfTN
LqS3IJYfvEtysry89022nwU5UeRYCkijXvTO+yOHLRchTbmtOLk2qtuKer4NnYvUeQlPbTM/Frq6
zTU2GLX0Xnv5bYdcWCqcFqAj3iVJhlw9eBWUi1mNGatm2XJ3reA5Ej7TFiUSpEWsz17XS2pdqb41
AF27DFuwu263Vi0DXhSiiHJ3pIIRigrR/3TtuxiafRW8e02OXqdv7yfiHPoMNNBwSeDGYLorUAgS
F47Uv2T3ZjIw7JIMikYz7gUTWDU1P1E3P2Z5m0CKjxtscKY85T3gP+q4tiJdegv/eO8TjmgWN7V3
JQWTaaUhFicIONpxDoTbTQY84lpXRO258Te8tQ8atQewrOuRoNUzc7+tW0A4gzvIJCMuJttDmqPH
LR4DZ0p4Wca6Dp9LtO+B155HiI6TYCx38jjVScifQvVYBI8ymNd4QXnZkQLF8URvx3JA8F9HyJiA
1c7eE9Td2yHMkj5Y3trFxAMDoRUumm3KPqx2PSqylIA5GXIofubyyq2AUmVM2ZiW/Ei5OEuI3FvQ
JzHFqwtGeE28wHv0hboRPl42tKR4S0C+A5gfOEA6uvet/VQK/45h1Ex50JZRfuMx+2wv9V1G0a5l
ucEWZZAngWRXxUKruFvH976l3Zbmkka0rW7tPH6Wlypx6sPL8wsezaRuww6c65KhfeO+fJ1ANEZM
mttWuxu5Qnfl+Qi5YhmfJ4v/6lmO/ki1JbqV8MvkY5eZBbc/ueoGoWCGY/D0zC+F6jgXTz1TX3jO
T6HSWBXu3eSyeUE435vM3TdjuEaNvTS39sk1dufZ3sXmIbMXLQaxRpR5EBh5m6ZD44XcAQCIA2nV
dGzRPc4HrssvDnegrClGEq1ighRoOC9e8NaMAFnGCcKt0NAnxaVICt4MaVZ11/PEkJmAyJI8/DYR
2GAtnrSI8sSC5SjztBJ8PLU6/zxP7ktQNYeVya1p0WwiuUE9Eoo3DD0cW9tdl9SFzF5haXAHQVYU
IjJEIlfPilR6w/PypqTLk3SdryMMKKNwGvZsIXfDwkvo98QuC8XtJOozg8ZONvoVXvJ33go6KgDM
ixEayLUgFRj6+Qg1zGWPoNi1E/T1SOd9KmdINgRPC4shi6kkYIip9y4q7waP8xGBy5zqutthJhKW
jlkAKKSzd2Lq4FXguCted4QM2BjGrZ2/zjm5H7KqjQfngqp3V0gdmMPv/mCG3NSgOpcDHL21125K
Z7ltDFj+qQ/0Bk5QNxhbPsguuC3bGmuqVgvx9Aip08rQlpVT/qWfgyYaQ+easvqt94IDdEd5tKi1
OqOiqRFsCJ5hKNCwYH3RsELdqKclbQtsKejK9q7s5AuhGjPBIaaeR4Wpl7DuUsykpAEZgV+h7Brs
CeYIj03bf3NCCgd23UQF9GKynVPHBMcxKNa97CTercndMjaOCc0JxlM9S85l94mjfcQy8rhEO7nU
437wYc6DjbHFMOkkHNY5EmRFeOg3Exw+m0sPCjR27+e0xibB9XPJgy8LwaYp+D0HkfXd60VA5g28
tc3wnDip8KtbCN6mCo+kfu09VhzpMh+LCjnCC8c7CjYyGiq5xVZqD+e+x3FW9AStJ4uZ09EovPTG
cyvHLQyb0S9L/xVq2SYZyuncqBX+IRw4WE37i7cb3KZGQM16rR79QO4Xrd7AFJHYhOUZkyNYXiYx
LmiGcsepwnDuULCk8usHp3RPHiixLQKZTbORgfKZ0cLnLSBZwG5QhgLX3BgG6ilo0BoPPjtpiXml
pUfUqMhhGU0WF1n+PF1wgXXRdAvCEquZgTeBYnXzTeE3iIv5BTMpALgzTGEOVRDDEOJKCe+VdOC2
AK53m34ZrhDnjiMdT4jkC0JieRaBehXo0oD4Yd4WYx8OVJ6ot4YqsS6USc4wOBtZlwqd/AydUA8F
70JZin28j4O33GH30qdpXc6ehAdwX70KK4bICGgw0f2PqVeAp/KHniZLWEKGrTuUAhmEDq66jLPk
4mtHLU8RF8Ep1Mv1hIwL7ONCxoAVzGBUNk7XsKnCNJLG3Ox8wdGUezWZi+qQDsdgHkQKDPJeTjMI
n+EoPXrIWyhfMkvfO8HIUczT/doFjz3W1Rgn+DatLIz5Bd9pug1UWpuCd9B6+rIFnkDxajkiBWTO
YN/ZQp+raiwfbKFP612slgqX6dMCvxDLRAbJ4nRajJtFCKYmGroxKfly0YZkd9OCISZtAYWGpnqt
Z3sipAeJfwGgVuwG4gIfooeCI6ZFv25krna1C5al1vYWpw8a08x7H3T7mGVqXy0gWyVNu5Fi3hbg
VhAEGWAE/aAw25TWCz323vLiCPAKDoVqxMzLg5fB17OiDxDUXAf1etcre8QZlnis0wO2cv8Bw3zp
AXgPLqjO3JkPtGp2iz8dWUH3OQjraBywg9URfrpUKKiAWt2MDbRUYKa+AmQ9S4VieO3guj5W4XXu
DxL45Qi+p61j7wLiLcCnMf3mJ07jD3FdZzvfCW+8LtwPff4to4Xd+oKmDbJK5RAVZT20+VpOz3WQ
V9sGmKV16tQ34d5hKji5wSC3coD5RV3wK7DMTYq7FyEWbfK6OmMaboeyC1RzccG2EHVcKC/cBntZ
WCDGDXfcC7Afgih1C/+i55risC3tbrEDqnGE1cNSDC6M/qACp6DUVn9+zDQ241Aw9boMX0eLwhWm
1yhwwz4Rwj901pHQeffOpgQ5izIFqlG/bMZoCHFU+wFsFXXrTcCgrHOn5QXO7dCSuP5NwYB+Ln2V
uqGHLrTun+kgIUYsnwKtjmUW0DRrqUg7Xr/SDm8jg6o/FlO+mU044acMysDRjwxVZlM5vAPJD3hW
m+ZmXEvsUykyjHZNurw1RfUFu1PXI7P+Qfo0j0eNkDhTZ8va3MBoAxxzxtGOity9ooW8KQr/dfAN
BfRcgQFgoMVNu3GAbLeXK07+rYCnTL0GV4D0UW8N+CXQBBhHp27QvmAqqETjl3cRaBfoq/xQoXpe
PvMR4nxZPuJ1fcME0nUB4UIEEY2Hqty8hx2gPGct7rl6W2jzzKmRG0PlhqG2RgcLQdcy11M6OI3c
1PVKPhdYowh1YFeknMAABQQGBQ3TNSdshH4lRYcajuCnZMld4C7F/bBCX4ohXljyNkHC68ZN+OKg
gQhBe1cEy1/KpOOnJXBeqgJ8MWqFBpI9RSDYLtXDCqEq2hCg60ZA4yMi4uUxRE3vQZuuSwXPX5Qg
dJ+x4aYb4a4IIpBkOdsVY33H6XWoKh1DFeBGHpZIwShx33XLAfLaA3cxegiNKjSBoI/7gh9DF8J8
4pkXlRdATeDrCNUn4EbueCUyOrsd3Jd50tne69hGocldJd1zBZUQC/TzPGJqIdPrkwalUlFoJRC9
s2m5antqNpmg0P35cRuKbajkfm6nW1VnYCOG8mpt22PZu2fXp+cBJVjB1SMkUQ+y8+8hln0iE9n1
RTFEPnzdMAMD6dbyABgB0v2wvxGglFCZeKiCvKlJG+9T1g4ksv1q0Ozal6q6kr1+NNLHmGHR15AP
LO9mZQcIEtmGoQLLpksbX8io7iz0EH5B4mzlXux3c9wYqCJcqg4QO0NIhilKeNwXfkShkx7gG+1k
b9R7nhAQx1XfluNSbMe8eTlKHp7bTp7HETDw3KC5HrPrwozN3g+yg8J1jFxojDmYr73A+is3iLkL
6VmHbtr19QlaqZgJkAy8fFklJL03fvcKB8x4HmqVCGfcDB1qEuxYiG0PpgFg7V4OV72xAktF2rvZ
WhBwJSal/bm4X6hwji7ElMngL/VGjyNqfeFeLYI9tHXwSHtIkCX+QrQYQ3Y1DExam8KQ4N1f4dki
1HoFAQJmc+y0tXAhdjm56iDfItm446Z/KIvWbNTy6lf+q9BC7Ov5W9XM+wpIglTute7seuWvIgIN
+07wiZ4ZGFvXDV6UXtudHer3NsO3CMZlvFowCgtFKPYM82JKwPoE0VBWXtpcxvm6MCMbUWMWZCmA
1kHU7HDO4qm1zpYA56Ozwmdv8aKEqvS+mWLKcctQ6DBvyLYepJfn0Q+cg9+L6sgHinkiAhhg8uo6
YZmzxr31/w/Te//raN4PA3z/37BlwVA6wHUgAPILKRHFcOevcOb//I/mVb3/276//Kv/frjvp7/o
v7FnQlzYJmEzZUhghfc/w37hPyiBT0LocajdWcgxZ/fPaT/uXvwQAp9jAI/8OGvqh/8IABgTjK5S
n2NWlf4d7PlH55OLYRTmDS/XFxRmyVBy/zhqykytSTmWaP3bOYwGaycgB/ygK4PVE4zPvzEJ+dnl
gHPjTkM7THzxwaFj4JoFflisSYV2K+1aZNTxIhY1rswAwHki+u75/NP+4Xu7B9zb7ycZ//h6FxcK
eDPjbmFT249fr+6pH2ofKUs4+Mc0keGM6ScMDzbzkmCxZgOZV7sM2N7Z5JsQbe/u19f/MEn5x/VD
38fXxSe47Mr9cH1pSxJ0UJpyuNrttYtlaarym+2vr/KBPbhcxXNB1sOYy8VO179cxeQd8aCSTrxu
Uknl9e3GKmyfkG65pL++1E9uKOqsAEcGJSaO9IfRUNP1VUC7BXotFgy7IXTWVPo6RC3SNjtSIvP4
2MCTDpOzXojy9jff9MPq7T/OqweeBisuoDrwYbj44w1lASYWtQ+oSkOrjsksUJB3HB+JAnLFywYC
E8MEGuw9orPuqrNkBVwy8Iwt/DAcXdzPHPbjKKpZ/bhOLdZD5iP0lIm0Tn6DgYDlvcyseHM7Wf7u
LJKfPSa4XnkeOB5f+B8NN6twLawE9YmupAtTXkgTazvkaVgFzo2c3SCaXeecqYxg/qMyEYfDwB6H
W+361oHCEytmd14ACN6BCHX/6+f6o+XZn/eVwmSFcIDVqFM+eDvBh3BQXZatiUPQG2BjUbfNLVys
xmyMyx6lly4hwjXa+3umUv+6sE/g7oHJZkI/vKEtzB8gTaBrkkFevRED9PIaCulEjfM7fLT+TGVI
Qj+3f/nLI8B3w+wtJq4xYs8gHvrx+GRshadDM7NkxjToRnkGMzMo4qNOd1386zv6l1f/cqmL4SB8
BAKP0w9D/NAB95r0K0v8Hlhv41T5rgvd/PHXV7nE5+9GtTFGfomm2FhxsQkIkcV+/EJr1mFkoMCI
7Dxg/+NCBp1WDG0B5IKx6Mwar6uw6a+v+ZcgfrkmA4mKSODCSOdDznCI7avRVH4yttl0M6lGn0cG
zVFYG/DpivQPv77eBy83nJHLBX3EtxDT7TD2vzhPfeeHILETgWmOC5ayXoAIqjo2Mi8TwmAkPCz1
p37M56PleriXeKt2EsxV6viq/k00//kHwekRVFCOooH++EHQ+kpo1h0809VZd8Ap9BniToqJBcx5
SpCTYG2dYZP32KSANljvTT2p1EKZ/5tP8tfHDlIc/gBAHAIfUuoPd4R3MAuFOsRPOi27iJdutm0Z
9M0MSuewdLuoHrz8d7H3LzECBmIc9gKwIYANLIqTH789VxQUD4jsxHPAtNRBhllbyDGhb16gwqww
ujUxtc0vauswgMJHzojK2JK0oQXcf3lWqd04aTcpBL2iWpsjMAWawC5q+M2B+cndwavAYVQJ9VKA
RZg/flCrmeLQKLqJtc0d59B75zSTd03HP7VDCUBXN0Hxm2v+JTFyLG5BJv7j5njex81SjJd5FmDB
BlxjtD6OveugDcIIVIuw+uAW81vr4KCEgc4wj9r+1nbwJ88GCgKEGpwJyql7+fPvXhHutcWiML4C
wU8vcJsh3fdlhx0lkrEE+yLtpmwckpZBHWLMoZXJULF2u7iYm0L74af+3Hsb20FdZSZk8rrtbMrh
xxABx5fJr9/nn94qwbHsB6IKPKLLn3/3WZel7YD1rG4CrgBk0eQYdNAAZyHi7ZK6Lfc6D2LZN19R
K9Z/y8v/EkrwmEIcCyQcrNj5Q4jx3bVFGZZk6vGYhqG3V1DGFzFKQXPooBuKcpKDZUUmfJj9jv7m
W/819fx45Q9vTw/+yBs09Hx2MnUaUNRn8IquUgdt56/v78+OP7IcdCSwtqGUfbi/uoVPkV6tiyTX
Dqk2HeqJWQRpTkix9T2vPGAQgf0m3f3soX530Y+FGcY6w0EJXLTEXsktYZ3YqUy9rS674QCUwRsB
C8VMrYBiuvtbxpR/PlSULC76KzxSMD0/HihrRY85B7zvLUwFEo3QcsIaOLWvFcwNlFv6vzlEP3uU
PlQ/HGULBvY+pgGwIrzR8NFLmFQC7mRZvc1q/kWgZv1N//KTjINS5dIeEvgL+bjoj1/NgQy5NUj/
mPaUQ1LWOeSlagQ91IMPDLEUOdbQj0KlMKpkdjA+W4XgsrE+2fvNPSaXm/hjpYFPAt9WjpV2BFn/
w6nymQu+uPBcyN4h6MW4oB9D4xrEStVNKtouuHbs2MFbw7J0VYD3wUVDrrL0xTWtoVkCfjEfWrTK
+1+f9g8m038+fQ5/Z48h6iI5f0jKxWJZWUGplYw+GPACuhYTdLfQGXmRyVbIORY5YYoGnr0Ys4LX
kdEG9AJCIGzbp9+URj979bjwIVgjl2r646s3rJWrmZkwINr8F3fnsRw30q7pW5mYPc4ACSRMxJlZ
lGXRSKLYUpsNQu3gvUkAVz9PkjpxVGBNVXQvZ/GH/m6xmQDSfeY1KSoZZY0Shlsnd+lseM/cVPRg
Avpz17/A+3jMCn4YdL317LxtUbcbrF0kcgjnXpocwiUif5Bjv7FqN/1yfbxLW52z33UQYUbWe21g
6Q5jDBPNsnZFiiJfg8DdnVvMT0YPk02aebKH+k87vh0MsL19drw+unXpdXEtoCOHqyFn+CqGx4iL
HMhn90VV6Z4E6eijZRruwVEoqhhAefeS1juKciSFkafa+94Opw/82AKGM6Chadf1Yaxz94TtJmqr
pIn/YkJ8gBsB4QDJf7A66lF4djGpQ5SktDL51xjk5jb3kK1uAMod5hbl6uuf5P3lD8oNVoijg3Hq
DKtDQpEWzBnWC4C0Y7ArNHC2ZltOp7BFcUc01hOwnG3eWdHX6+O+PxIYV4cHEiik+a7ugNaMS/WT
dFXOIvkME7Lajr7t35jw98uNUcBuOrYjUDle226IxsDLO5QWhFvpffJr19sG9pBt49zpT2E2gwio
4uKuluGf/uT7N87696tNj07AT3RnU8Fb3y1jWqjK5NsGRhwQukqxi+mzfcnB7iEBkt7yALw0lzhl
UCShnIP61iqQQ+GxhaTU4RRKG567LA42ElI1oXaRkvAMyymUGgel0Pr857NJEVKnFdR1cJQ4v2rs
ULRFGjOyiU8F3u2Wv+syRKmuj6J/y/k1wqa1TNJHNohOXc5HGeik+TRVeT+Shb0lK5BXMFZp/0Kp
/jdDeVqST0cG65AcqcUEFRheKK7TeWcV9XicFrPfDdU/r2tyRVOwldQvCCzFGr/bRVAinHyGjIDc
6kHl2e/xGEY0tntqYZjA/puPiHwYsrjgj99F+4sbLv0oS/AMKVyYriEZFUEabQVksxtDXYhAhMlI
LokUVatgHYEIo264sqBUdcrEEtmvMUrm9jwYvVqAsk1gjr3Ug25ZhrDIBVj8YgKd2rbyXz2JXjiu
h3cVPb/zpYMcUdbachS7qRyygwqrcR8DI9pNlj9vZlVAj0K8EZWWqkaPE/kWt561RY9h3vKBen/N
UzC3qCeiYk9+KlZPUhkuBJ0is3aq8Me7CtUT4H7aO+QpLbzsrsjD/sYRf+mopXuAqTBRPSaUq22z
NFDnyCStXde2/Z1njyYO5E12uL5jLr0XjXMZYD6KyqC7OgL8OaOZFDLKMCfJyTancM+7QCIdymeZ
GSMZRRLfCHEvHXgE0ZBVHQbko57PKsxusMihoy+RGU2EyqjvBapBR6SG22faE+OGVoF5dBsYJdff
9tLRTuCkbxaTZNRaHbVNjA+lrFOsemrABBVw732hrBKYahXvx6i8tZUuHX2agWDBOMDjdV03U/2E
paDB17VRGd7bxUDvWpbxwfLYXddf7bXEsTpmyRiIBoC263LNar3YoSkAReLp3XXG9FT3DbAOI9nY
bQKwuIlblJ1rEGTlKcitAAScGTxCsvli+rVxgFdZAUJRiIJGCokxrr9NbEG1WSS6osuU3ikCzaOZ
V+5utJMvZhjZd7rr/EWARHhIahhLso/EpkTz6YiVtxZ3CugWdFSLDAS+Tkkae6dCLO2DVD5AVw+M
X2Rbw43l/PpF330FW6D27ZuovK5TgywpzDqKBalBZxuPRTAPUIURW0sKtzlNAGJ3wdL1B6R5nUMI
fvUAoRhWW5oBOO4QTkkb1J4RoGu3YzsiNIFI1D4GwnbjOS8sDCwm//sxV5MFmlBky8QWiFWR7dxa
dM+UYyqGipYb58iFNc9QEIhtvgnVF/33P9Q/EGdqs7omWVKs03ssI35CJjr72tM+4zBdluSf7zGa
n9hi4bXODRysTkqUb8DE6+AtGMbwmQ59f9eFgTy0A5qITqOyG+938VOiw0tWThBDV/P8/Yyo9IPe
NfQ5aUVP6ZyDjqGqjNISPP/re8zXv2u9uji3OEI0Zwem12osJ1VGqussRVv0X5c4hGsdL7bxGRU3
uvZVFiefssnzPgW9+Vll07iDBJbc2aERfEjypv6ltqZN3Ii/0qGzntopwHyi6BzQADG6BazIPu7s
+7qeAuhuVUxprO73QWa2O2MKerVVnjXBjCzQN9mGYa0k7NlwFJveKBe0LJra+wr/THBLx6G8R8xn
8mCNYMaIsl+nPk1B0t4HeYkqHRij4aXxKJdsKJkiA0w8riEyefwxz0WOLVYk3G8ytyeU5KVtjTsl
q7w5WnDq5SFGVAqVl8ACdCpRQge66GX9r0GYZ39bYzXQnBii+tg4SfCzI6iv7bzSnX8pRAHIn9Or
PdRyqMTWN3rxc0Gik6NtIdHXtMO6s7eJkfa/KYD4L+YsrQMcJP6zzsod2Ixe/WswJ6CZByK7jVrC
PXUgUKilNc14d7k2/LsC0MyfkRySfEOdPjRRi3I4CDryjSMUHvCb19fFhUuU5J/DFxFf+gRru9CF
iMEbmo4SI50YOPfuL00+JHt7aED6w/GCOg9K9fqYl5Y9YQG7TNvAoBp9vhRliq2X7zCmWZIh2G0A
1qqLZ3QE4+bGsr84lE2FA7Alq3/dBUAdPvTF2FNsGzhBytrsjhDTql+Whcm5/lYXz29CApBQtDhM
0oXz1xIxrzPUo7nrgszb2UEvH8wiRswkCh6RZB8+9gWUKLBHzSGYI2vf2nOwBTQo74GjlZgg2zM8
BVIooOTyoBb0vUIxBMfrj3lpwtH6QVAcciGB4eocWPxuElABzF0YFRXAbWQBKH2jWdX3aGmEmXoc
01vmxCuTHF31Eho08mqU49NfXB2sanDQOUYDBx1OeKubaSiHQ5u5EM+KPEVyr7bTDNQ1urXQKKbo
y5j609d5LsIX1QAr1Xyq/KtLh/VWVLXygXl7MosiBBEdsBqyhvNJK+BSNbWFW1a2JANYvxHE1yaf
LZXvXGDBP2ck7yh9CRswhAGy7ENs2wDlKe0lv5TgD9G/KIvHKHFhnkSdY36AoYtajOd1v8aODJ5h
PCVwtolNfm+Mzvsy1Ynz52DPrXsj4bhwV9LIQf9aSCoP9msh6oe7Epxb3ZXFRJ0LBbeDl8y/dfXg
bCcfPZagk+KfLyMhaB9BDMdNksL9+Xfj5oGkXyzMaGeCFPcmLEYjE4GTMHY/IX6o5TvZ0tfX7oXd
jHY4LqBsL3J/b3VwtIs/Nogwo67UJBE12qpD0iwAaQyU/MZQFwq1pEtUNYBAEXU76woy6FcsShJe
EBwMqgEzmMPQ57bwFHBH2xDhzqu6cB+ohUyu8B+gvpQHo5lTdJZw9rj+4heqSq+5G+kbMGZQWOdf
O+2QqwtlTsxVBg3nCwweVICW+zopUcc0VQlbA+gpCD7grRLju+vDvweDsH8d0zP5EjaP8C4Z8FIp
+pgiqg0J58/CGpKXxVkk3HOVQemU9nPW+5SzM9idPvKfL/VS06ZCUXdjx67aIGUygZl2SVw6c75x
8F5a+RiavmJswDCsl+IyIZ6FDgHqjkVjoc2ZPjntdESrL77Po3S+cXlZ+luvAikmAN172hzwsNcg
NAislDhmqidTF9Y7emQCJCvKkYlZdNs2sRVK2xVgH6f/2hqAIDtnvNHd0Ef0uyfQ/RWAGqZJX/F8
NQgJrxiKAKK+enMjOCM2iRrF3fVJv7DmbOJ8LjO0QEAyrK4z10P+sssVJg25az1Xs0A6MIJWlo/9
dADjVe5Q8mhPJbocp6HhvPznw1s2DXciEJh8a+wWjaE4H2HIoHdF6S1cpmVXmhWlm7DIDg7ymTuK
DN5WMyTq2DM+XR/90oq3eXnyMKxAARuu7gUEoD0zGSjHJYCTN3mTuw+DOWqZOas49KM/3+miPDXH
yd/7OapB1JVQNQpJJFPlxvuqzoHHJvKzX6v6xqe5cIWTMAg6MNSxQdKs5j8JxgVUvy12swcfJUbD
/1NLVHKyO7pImQ0zYV6WW/WAS4PSxADwyMonrF8NOg0C6JOLhmqERlrbZh/soVwOCaL1d/mweA9z
f2OVXwoabKJbD7cIm622XuapE2jNdkYMlA3RFnD9QQCjp4zV4jvrxbbuJqI4D53huMzGqBkq009Z
0H7LNXrckOiXXV8VF04aGz0/ogQiBe9dOTjH7Aet9VqAe06Qe/bc4WiM9ZeublG/LRDyuj6c/qTr
fQ4CgJuOLJhoWe/QH670LKK8ZSPhvkssRBDTWpIRDYSQbjD4N074S7OLJyv5CxgpYmVxPlSNkFze
N+gWwPXMtua8qA2qp7glVcbHzMyRSMpRBrj+ehdPUjDBFH4ChiWWOB9UssfzKMjtHR3q/iGRNR2Z
uE+3arJQhxohcVSqQ/GzNSiDI0dzquEq3Lg8Lr64NH0/YFL1Vj9/hrRsOhR7eIalVs2hX+Sym4rM
25hWAU3DENB5g1+vv/fFIQFDaegLHBh/PaSVVBOqbhysS9x/KAk1iZpawCsIPu/Azcz4lCi4R9dH
vXiicZppMKrlUwZebeCqdZI2s0IWb2aHpyaHDwpnzX1ownk5+g20jmys/L3tOvh0hdALDwtYPeQr
S3T+Z9Q6TEQK9wr6NXQxJuj6413aWgQXzACBBgHs6un6fCEjhEu0g+6b7d3W/iPxkZIOZGI8OOkU
3Dpc9Npa7y1gcQitUAqhO7w63zFi7YBXolnMJPho3FF4cPGXPyD7Ux9Du/4L6ebpPouQa6yzqjth
AhJs69EvkS2SCuu1aEMsqk7Xv8KlHc/2w+6PhhOZt146P+x4WauhJP12dguwyCUUANS6fN71nl3e
+N6XFuFrM0AjMTHjWY0UBR0+DaABd40ReY+eg+HBGC1a232ikQeX9wFdyVuookuDghVymGPQX846
pEhBQSeR0zs7qH5qj2j9EbO37IDluACoUf0ECOqnf/5BtQU07VAPuPka1zpZY56WbQqwIfLyrUIy
FQJPgyBFlyw3TuvXCvx6SdFEJ/EPaLUAjzifvMSOI2m1CqXDzLR/cyN0EqQZPAxphKlOPXCuFUGy
j8ltj4hbiO1EdRoTnNk8+HLoWeVYKIK5r081YTQmfJjylSPF77mKb5y8l0I7wlea7wEQM3qB50+a
Rl2UZV2PqIMxe/Tco2/lYLX3cYuLUjhm2f0gl3FjVbG1B34nboyuz7d334kt7ngc/g703PPR0Ycr
h6hC/CPyZ+xc+gr4RWeOkKi6+kj5Empakf7k+tP8L3ZXAMySJQiRBmGl84FjRVlNhjkDx5Lyi+lH
EIeRuSBN6f/NUD6JEug9YB/m6h0dlFTjsGGldyGqdr45Fps8FvPebxD2vb7EX6/Jd98TNgyYY0zP
gcOvXsvPIVRMFC4rHC0+WLDqwL/j8BmgXxv7ZfOEa0l630zNH3TsBEGTRFEEHbdjvgiQiwNyuoZ5
DLoORm9pk7mEaEbnrblxKR6AQMrVQ8RtcYxcLFWqOFRbw2icG29x6WgIgADCFqJD+a70PrdGvmBd
6uh+/nSIkeDZ26XT3Dde026HqBuJCtD8uf7pLkUgwGDxhSCWAzWx9q6zjXnIUMHn0+Hi8ZBxcm2K
EEDK5FXJru3NeWfnztehwJWoqlCBHCukDK8/w4Ujn8NJAwFBAdOnXS9K2mlh5rFSMGrqgCAV9cfa
935NJsj210e61Bz/cah1Ixgx3nFAkMXZwdXITiBsbJxUK38zSgWRqguWT4gAG4+LJXsgYZm6K4sg
vC8SHFluPMmFHNoBbsSRTM8PtMzq9qWaHUxpKByk1UdwxujPUlWf/s5K5R/crOqPyGMNW7OYqTi4
hrGd8KW7sUMvFXgoSLLcaFMDR1o3l6pijo0ks5xdXClkQ3sP7ohVGZATsbUtCQE2chwRGCNW2ysK
u6fctuG4oty2naGH3JicS8sAoInuO0EE4LY638RNMqEUARgdwTOEyX1hZKc0xkJCtfatvvmF0OeV
pqdba4LW7mrFlSqf6dCw4lKtb4lRpLkXHZod1+f44gvRufs+yqtt5A+hTBd5c6lE6+wQT+DYkDGH
rRyRD26Mm1OpT7jVCUjdB008DWwBhbS6eT0cJDrkXpCTKmc8ASgBbUH1ZEhJBuapGzNOLJSnTyZW
qEcfCZFNYFBfTgawlWgRa0diBBWuv/7FzUbpBJIbrW1fEx/PQrl4artm0peNS48IaBS4vdiuqRiI
tjkIzJ/+SMLZ2fRLuTypqq60SGt8TBVGztef5EJkDbEHIgqdQ6pFa4wWLm6B1Tamsysrt9u1iep3
WRA5J3yjSmQAANv/m/EYkEoBbc01Bk3OAHPaSu+rtIbDXTTpkz3gvBBztXN9ZPJWKK9z03ezT5VA
EszrKuBq9mtbhrKZ4C7V5icHn6+NLKffIkPhkwBjmcaGdohuZObvsRtrnlQbB4dk6rKvcavij//i
5eH9gPvR/Y71rKO9I/Ol6thby4DgTIh3R5c3za7pvOogY2/Ib6yzS9uMUiBW45q1Rdh5vsyMeaxq
9CbtnYkW532Rlwr9dGQpvKS5dVu+BrDrD40bOcclhwKn1Gosz0FP28BaCuG8Re5N+EX0fhEfjXPZ
bsYy6nZuRWU6yPpghzyL2OZDYWlRf+PQIpQL619Fe3ylvXvZ1/UJDbji0XfgOvq5Mx9QDjZ2dN9R
Z8FH407Fct7gLIveg5NXx0YW8bacbP8QG17zMYc1eYiTUgBK8W7V1y4EqIhsaqK17ouSfZx/08VB
9G5wFntXVEWyExSYdyKO3SNSaNg15D3FZZx/Tu2w9DcOzUt7lZgY1qlP6wH01PnIEJQCH68+B/So
dqmrEXiMXENrLqUhWYJp3liul97UAaRq2vQDbdxaz8eza3ORMcBiiD8Dajtjiy2QET+CgulPnaOy
D0NrI4GMvcWHf75Pfhj4NTD74XbIRtdLhIPXadx581YkE5JtFe6gEtTYpkps9+76ePpF1ktXl9H4
n0fDeZ3uxjKlOWaCtAAEnP3ty9K/R+6GyHyZUf6KguypYDVtk8aLDioNbrUZL+WGzCYpr0QgFtGY
1W1gtK1RZETwuyUd8EANq+TXkHD4vsqD6RQj9rztO9HfFRM+G8rpxR1C+c230EGPpSvQEzflOFDk
7zw0PdBexNoZpwZusrsxycob3+oCZl04mltL+kLpnyc+XxUpLkCDM2OssjgivXPH8k97ashdPNkd
G41Crz1fbcIZyU+k0MTB7+lAQKk2Hzvh4mGJjteTamr7gxm52KYQ+75cn82LlyuhMl+Sc58H1afi
D8vH6gwsiBh1VzZ4bKAZmzv7qhB/Jos9H1RbLyjQNv7PeZS5B9ugGOx6bv7RDOP2xuV66filNwIV
2CPyAMdz/iBFLNsZswmaQVPnfAnJ3KGTUFJCpMX8cv2lLy3hH4fSYd0P74zJrtVPEuaZY5G0o4+W
bQsjwxBxCaN7d3Dd4zA6vy69aR4w7KRTeX34SyA9nbET00AWcTj/z8dPxtQMZFwBxsrwk1RiLvYD
Hl+71pHVaYCy8jnyRfeIJltJuJPOx8gs4xNGU9l2KkP5mbD+z0KkL6xf5x58poQSMTkPjoqxYvSC
+ZuRu6DjUxy+cdnAZ0Vl/WM8LNavCOH6u8UckbOrPO1pkVXHKRgB6YiofAzpjB5QR/APTVnYj5I2
9L0cRHMYcjHshYUC1PUvcQkzwPT5FHDZsQg1rFYfn8EprQFoJFfW8BzHkHsh6nlgjqNwixyB/TjW
g3cvirl5Qhq9PiBgpB6WpHe3ie0sHysP0xj6S1h3NJ63G5Br+YohsfiI72F5tN20tJB1nf/CllDs
5ejd6qxcWrTwPSwdpXCfr0GsVIaUJfA23mEqm+zmIsaOwnSzIz2P9sYFcyGtJ6Xn2NVFEAcs6fmi
kU4y+sNIG20uMpThQbuAbsFXq65TjKTAgexm+LlP1yfo4vtxOFjC5gVBC5wPijZBAfeANo308uFg
j7L4qpT3zQId9i+yNiAXek5x7UPU4nwkq/BIbgxGaluUKk3XuQ+DUXzKPPtWZHDpnXR0SyuUJg0Y
mvORIF808HI5k3H7q0+iKBGkGq1wLzxl3FjfF4dyba02Q92UJPF8qKWheAZujjlzKtB2bpMfvI5A
KIn95kbsfmF5ELvSZIXzIAl8VvFHgYVm2+I0tWu7qD/1kR3hp4V/F+BXuNZ4i2xn42av68L7Sbi0
FF3Y/BrNcP5+gdNFflkHYucqP9jXkZODwpITlh7BrULra1NlFXeQY3Jmsgw1jnr1gh2qItii0tbA
k7g8zi4YygTcyN6MTffJSOx2P8H/PuTLXHzIMcPFvblsNrGvBQp8VK1hpXRHI6+oywYREEYEQnbc
2vKwNIb/CErQf25BNQOHtqu/atFHDwtOYkc6OdERf93frm+sS5EBgBiaZTRBaRqs0VIWXndvUAtY
RtVdAqlhUxtd9Njm6KePYU2gPKTlxusQvMQoA0XlycweHaQWt2ENQ8hUab9rC2U/dWOJKmvgVl+v
P+KFyQVSSHHZBtCFbM/qQkacOFVmxeIdqti4j2O0wBzo/lh1IuJ3fSh94a3m9myo1YVILc3SRF5Q
6zPIZ8ebcImM8da5PsqFa58eMG1nLV+hl+35as1VkcieMhbAB4S6Ii8bj10z1ICA0LRLXBE+E9qm
n4PSrk9gcIsbO/TS96QeS7uSij133up7msNMf3pG+QCzjoSPig/34vR/GKrtjtdf9OJIROgoRdEC
I5U9f1Grt0GSaBhPXEXVC7qI6tgOMbVs21ZvM/f/tbOELtP9r//zn2/iMbtv/bf/8VfZJ/384Vvx
1//+n9tv5bc/v/0o8qV//k3Ty5DiPxAuIGIhWKHNzR3yX4YShjaD+C8ZL9/+Dy5g7CPQGCPMYxf9
aCHBlOhWBhcNfyH/iYrXa+nvvzcOoSN0HQIoJHRoQL3XucKqyTQI5KIX8MjLMv+O2mBJzjtiVN30
qInjV4YKXjOpzNjkUIVrZLKjOGj6Hc7GdacOIy2tudz0YkzTblssBSX8kxPRyTSP2KXa6be8p2mb
HBeqXXX1MRhxVhJ3tllbQXdSbSLT4smOwsxHXHJBbUs8u2LxEzDblsMwRKdzvbyE5eB0h7AdRGt9
SBW2ojFKl57FP0VjPGUYOL49Vjd3QZMe0PJtbTwHDCNo2xcsKIQg9m2GBjsMq+xSdEPbMugcrYJq
hX7q7dPFXywHderSbMMbUdArQuqHz+xRSSbTtYDqUGBHBWa1oYq5TWrsD6OfLTcqVbDBdmZ0zb1J
F8kr8TVooqjcGIMKm99R3IfSgaCoyMvpAOdiSL6OiatQw1Uy8fkkfWGFJcKyvQgJPSImJ51Po9Fr
Mf3WRlkX0YR+8INWS63YfGy3yDpmwHFFg4snFAGFb0AUeRUOiXk0NNgJpLHKea4IPR2ei4od4Odj
h1cciOCgKUIx3hcTOVVF6gmA5NlWReTjyIBVkvdni3ll9cXhO/J0JeUlfiGOTyZDT3E0Fjlijhj7
eFspi4iEGleF0MOiPfM6ZF2bsDethwX77sHDe9KoHHkgZAZZ9wQPPq3/bPFgwe576VU1ab7gEKJf
DZh85Pc3TWKM46M/5SUfIUPLiH9y0ipltIbcgNcGU2zyCG3TTI5xzCdkUIFnorbMjyTDkPDacSpk
8/sPm/7T2+T+vxXkkKnTeTsoYB+bF6kp5+dnaJv18BFS1X5d7HaKvBP4unBR94j/jq7cNXHl9vFe
YAoJrakaEE9fXow+U316ZxWhdG9JEJ2Xl3gc7itELoDQwd6BpLd6nETGvcAILvzSmSiDtdsJH+4p
3pGSzQZOES4O1MlxVHFRx8+GQPFmfJywZY+SGxHta3nnbCuQfcCw0SU1FEaAzp1/l4XmQDrUwK+9
CjPo4sPYctakR2Bsies8IxOehC62p6xHevDQm5oKzlkzIgiwS2bfUTMaBYP+A7GvQOEPNtSytz6S
x8228bGY8tH/vbL7Icqepiq0syeQwpb7fH1yz4uDfE0XBi0gBmmD2QCJt4oEgB1wNsl6/jKJJkUU
1R2h7xR7Z1BVMB9ju2vs8T4wSuDH1eb60DRt+EJnX5ByC31zwdIibwTAcf4F8VtxBuhC0RcXa5I5
/GnAlM4DMNW5DXMITE0P7lEkYIE7FdxssTWNbgyap3KRXWl/qKmjsiPiJNI7FaHWGIzZ0FWWXheR
EbcEhrHlITJdYcGKG5k7wI5qt2qMK36n2zYz/QNhLZ6uSI7LGPwKEjSd6s91ifC6d3TiFnrQBntZ
Q6s4cQOwybo6Dd0GvwIswNm4aCjymPM0e/zmwK4Hzh3U1weeqOh8vSsNUDH8gW+yy+SbMIv4yXac
sh69Zc+PW1Skm0HvbVSnZv4OqQb9W8bG1b/a7NOE95ocWOMIndRxwb/0yzLSrzeV+p3TJGDfT1UH
dBhzejrT8R+4Ew5qfujsKVT1psKzofmdQxSXmkPZoSEY7ReMUUS9gxKHubBVJyYKSps2KLTrQE8i
VyenOVKW6z2nNVZqybGsvQgSW50hrmh8o8OvPzsGjw2TNzV9PtW/jlaf8y/tueR7/2xmfp9aj3kq
qiy7oztbaQ+OxWA3cMAuY8+PqjrXT+07OLmz1tJoNF6csdenWvH2nNTjlPFS1p2+RyuKMYgWihmy
vnWYsYTvqGwMmKAG0C3xVDL3XOd287ubYkKJNcLbr4p03ON+lG8n6tRTJ/pcFCZu9Q1uPSM5YpJP
vfgJLKae3ITubpr/3I8K6Pkm85SVhqiHl/qFVT8E7vAA46XjjClDEfFJr++NV7r8+dagKka5gRqJ
AwbDXG2N2A3Nbln8/ivksYRqFzIuAWIy3888o2knPpk7ZguLRpWpxR9V2Sie7vuP2Lhh0yPC2L43
ngFD68varkTLLPbKa9UL/gCAy3dD3uL9cgxioXcZoFPLPcoCNE+zmTK7lc5Lak0yiZINSll1JV96
wul++WxOaRd9VlMqJ/ex8ZbZtJaNFHXjDQ/22wUq7E5mT3BnIwZ4+weqX3p9g4zQq93CKUhHQX6q
z2zpjMZMJS4pRtZBO8umMz7VFiXg2sWFa6z6+Ofvt501USnMN0ZUU/nGBjIwFQDCei6ZD65Hwiqs
BJAj67eRk0YULzGyH4T3GA1+2/1hSkOxcS1cdrljbWsZagOl+b7pXGqIThQG+6KwlnI6FtIqbfcA
wlFvR1kbi7jZ09Un7A8z7ZOccKmCkQWoSGPXWc10TV2SM0lmL54LAhurl3CciQIFrYWO1P0tNMTo
vkiR8IaW0KQb30pjS+JbYStO5QWDmOSWmNX6dvORouRSg+iC9od4H+gtSS0k1p7tF6rDipdfUG7h
D7wmwi7ArmiU9WcOX7/ivO7NblJ/BHng1fNxEr6KjT9mE2Xr4imAoGkDZFbV2KCUFOYjt0sxlT3O
JU0bpo73ZPip65ww2SW4viFdcl4KIimgDQ6YHTgCdCKXRvX5BQOo0qBk14gXmk1NhEPFiMFggvkU
sS2xdRnimm6fsD7tVX1sZ9DE4qfrG3kVrfAE7GNLs/pNU2/mdZCAFjdarY16Qaon8+TPypwmDEWN
wCpY8tT0snFGLb2lU7MlXdaz63kFTZj9P32OQHd0eQCHmti7L5E1WOy6AAZe3s5GrIT0gczO59o/
9KE5MS1wPgK9Idj1hCOk/Truvf4Yq3BDV7eRmKYNCVSYxtV6safZ0Lexa3dMSGdgvU4bMDBsHH+q
oRT+3y6KL132kDpwhqMbqcu7mWBgIh2qjywFvsIqblzmqs2qbKlfQOi4ZH8cFh7XyRgGBn98P3zs
Eg2E6mTH4zh/RQYCz/cbX4DQebXhUUxDBBswLu11Itn1N1C5X3VZEdQvVTwAP/tgv22wOC2ZvTvc
TjnOj35WtWy370EMFl2lGh/jKqQQhQu7JB09WFmsj+zMMIkNkyHhyot7qS8Ep5av7/T2i+Fu+DEZ
aj6HmI4pbIpbH9J1bfTTT4lhVEP6sQ/RNzH2ppfB8j75NIsz90GUow40FCLYze/S8HXg0HpzZbTg
iZwoadE78vUqrk3Uhud7MqR8xCrICAk6D1StYC9skrd0rA8o0BEIuUrxL78f/+nI6vu9axcd5HSB
QsrlcZSTrR3SLVNfGpYAJ+aipYluRnAQY7dUX0oMf7ljrBJjo9+/34CV2WLpB7iqyXr+LsN6lId1
Kkmq9bAsOk08mFaI8sTPhpR59gHv596ansJcCq6jPo14x4O0e3Kax7YuFhQy+xmmNDpifhiOwQYG
Q43oHF38KcW6KR/cucebzjXqL9r2j5t2SfRkH8gnMx5hkQAzmgM4Ch2zKMwqpLFJlt6L5y0HfsLf
LaLX5QRVwaInkUYOkkdJMEfgwXJfLqSBrt8C73iQ0xzzI+ItVTXYXfzk9//AYluzUEruXJJJYjb9
gUN7jvjVRP8JMWIRW4RUY+/oQoIJHnJCK6p1dQRYKsIFYlEY9vwBAkGvqK6kMUB2Prk592kOiI4B
LBlyhO4JCPRdbU0GjNCtM8WibQ9LwreKD3ZR4kiNkVThZPn4y+SJbI4e8G1P+mGLHJwXNvtkqIhH
TFxOluxAvbZXfzeh9xq9W/3MNzLSqqK36lMFNbHVK8eeZApRA9a4ayep36E2+Lo1FooynE/9ktl1
b27CuBh9FC6QfQNlD212bkx8dYzUj/8uyAfEuBHoCQXds5P3y+Tdt0Gg47a0dBYvuiv8EtMq+BJj
wtnxFU+jZWzuDSw8UbHLSzMlyMbZzjbxv+uKaHlwqyhL6g9FOE/B/MKOWTC7wuHXCYMYYRA30eEr
aIQlQayaVLY4WW/7yfT6nu+JzUkhx1062hXvSZiGOsZuTmyMG/Aua3Wi8D27+T7flhvr8Kh8C6cc
6enf8v1WRnNXn9yBNxt8krcQ+vrB/e70BAQsYDNzmyK0FqxTtSZvLNSqqvjz2/1BxYDQzuaNpmep
JppxVMRVzLM7RoYNzKbyRvb29Wd4d3kABuDaCIhMKPbRMTi/zdHfrlBdNsZnUwz59ByblZs9zSXJ
xFejtMl1DiUq9lxr14ddYaG5NRgMGLSGngX8/zXEFQdv6lVB336OkxBZ36MF5D5IKXmIejL22Dur
uHuymrgLzC0Co41X7dmL2SwfgiwEhvoliI0Wv1BVL8z2vmhyz68PVqQIXO86IW3mOl4giiR4VC2w
ZEAW5s34OZplS9GySc04VUdRY1VgHaLY07B/aMoN7p8JRxcqbLmNJ5J5Iwd5BTz8GJlqPXKarFqw
h9IAnbTz7225jVKRmw/0ARbXar+lExxY9UfSdgPzbVcWg24wpsK95Fgms9C1y8pZrHaXsN/8n/pJ
m6FikCJ1pmqZHRNVk3PxA1U9KS/dmTN49owceNBFh/TtFztGnKZoFg7W5CgA5y0F1o2bmeyvBwwc
3AK+Qx8Rv5zcEIXN9FCMXcPH7ktD30aWbWSJ81fjGXh1PVhLwpNEdT3F7a5LKLGo+6lWM4qdppG1
+KpZilso3MIJtKYay7vQDIbkearhLNd3ZPjBaBw8bl9LbJouGCy8siT3DRjvzTTPepbrPlxe371P
LPPA3i3c8katZB3IkgAioU6vDykZId+VXdNuSmj5DcEz/YxxrH8ho8eZdIlhBMiNjlk4veN0lHyN
STi6inx9D6y3nqbSsQTIRXUY/S58rBrO2jkr/GcKzPnyFRlwvdexW/JYAgJSLSMSwHMm/ONxdUcV
lCm6axBbVkEb3CU3UQ7GRaYDlv+rgxoKdVwlKn0+dpNNKd3LYVferE2tSlNaRJXilH5jjaCHxne+
9nOAW1OrluV5tFj6vGPfFHay/R6uckDForqvCrBEBup97VTLT01OzoajZBrPkLarxkm99lTRX7fA
HHbEQb9QYvCVuiVG/385O6/muJEsbf8iRMCbW1QVyaITKcOe6RuENNOT8D4T5tfvkwVov2bpC2p3
52I6ZKhCAYnMc153LiKZd++pbRFCiayQ/+Nir/enaDYZsuE66euchJIuMSxSvRDc3h/CP6kBcgGF
mldJ/y1XA5jNoRbLnP+L/k9S6+6tCOk50doe0mzE3HR0nJZp2Me+DfSN/viZvicfqf6J7SAZAxmF
y0AYkNz3t3boTII4mLP8QtzZzEbiZ6leRbPrLPyqvRwc2dRF+dGzJXqXW7PPBKutsCG+099czC8L
27a19ZYuUf8PS/r7i9FlwtiAtb/iws14l0wC0XiXHG8I+KwhJFvodainbH37+CZcjfHQdwGXEt0Q
WjherV/a/kjMYu2xT77OQWeM57pXGn6t67lLsMyMnoYPmaolVahrz7QpXveaSwyEhVCdRUNCOTCF
ZPsicbSylcveEbmq7XxM9aE1ayDUVouQ2bMl0nVcj8FcNRQObjMVXvafj7+Up0+EdysRGxQHJc+W
WH4NHLy/m5G7pKuncvW6I7JR20T+J2l1S5iesmAltf9OAWai5qoLRJPiDrXtMLYH3yw1FSewDPBt
xp5RcEas6FvKhnUMXPV5bZmcaBxAZX2HSdRkl4PcOsz+shmGhSKAWZYByrlCnvG9+IVz645MVR+/
KcwEzAHfigV7It+RIttNNXPQA+pc/kMzTLLKikoZbJIkbTEzZdpsS+fWNzK8s3FSkxNTn8oiReJ7
Lzs1Gl8IbCd+9cf+ONZFaURqlYxZAYNjiKZD++JaDRORfVFifSJZ7YJLg7BVrOYdSy5nbek6Skgi
TDOt0XKmPDK1S19fx/yXZbqlzwsxKsdtEbq1cRYkumEYYjI11fAhUIyc+Z1H/JfTBjoW7RHALkme
v65NH1/F6hJg9apqR7+hWnze/SjTJOI9BQrW9zCwiHg8D1nh/Xbz/fXj9Uuhs4N1q0yv/n4VUWtl
OTB/+7pDmSi3Tc6XQoY+n88cMaBu1yscroIsDh56/PEyvuTpvlvG2j9ECqymvvDAXRc+6ejmubV2
Cp200F1VXlK/gZE6Quby4E0ER0RHLofBIg8dkAMPkDh51sjJiLqGpmLvzQx70rihZEPmN5PW0DA+
Mwo0J7CX80sTsZaSweuJGBxroWROyMDlU/eVVbml5jh6IcfKu1sIwawIhDRHmfvH0VoCRkHTo7Jr
ZHGZ1Wll/GaH/GW79sECydCHL4WmJ/Dz/dOYS7+wB8jbl32Loh1xeeQ7We3QrnY/CmxP49lnPgar
hUCHen4lUOG3DcB7NYerPbfERqEXwdWBdOSacUusufTEUs5fq3o0hIfWr+IzpkKWbNVRyHr8eCFc
Wfn4wEBXANjJNEsWAeG9/+6T4fmiSaT4mrpJ5jgH4vZo2GJrAb2iZGzSSH2fGK6exOMwJh0kNHtd
OR8KE4yij9MWwuZ3L+cvSgdIO26BrgfhBn49soa5HJemqdKvJLzqnWTBe89xX8ChUf5uBdoESTS/
tobknjBXSRdI6+Wc4VhziycvXSZ98oJRcBv91aO7HjJDP71to6yEU61vQT7YeXu7Eu1gf+4mZrlX
BwaGabp1K0A7amfewsEnNvV157UyBxs04uiqYkkQrUnlEaeDYrJuVDEipItb9I3BYxfVWCEZHxu0
3nEgHZVXuwuIy7LvakmybKEnpVxwjj7S9azlVhaXF0pDN5vzBt59/LivawFeekhlCHmLiiAiv+H9
05ajlZkRPMGXvbOs+mBUN03G3McbWtOFkDHiJPTb/vHnvj81PU3z4OlCpQRQTUjndQ1it0uG2ayZ
XxbDjOb2rzqBfSnfIEeqAnnOfwt4/j9cPngrX+L/7W3YYBFBIYVC4U6Nq/Hg91/SnVc7bDhSX9Km
QUahx9Mox2RqWNv29dFLXTU3dySYabyq8EzWjxCtlXuHxJP6P22ZNPzFhD2MJ+aY/Wx82QAHZTmL
/nsXAs9LEHN42jGHboWnTNL3n74tHX4vZ5eh2wOO1P2jHN0oSR+QccrcuR8nZzbR2alI/1McjSuX
EQKPG1+sAWKGKc65lOptsrJ8nU8qX0kZQbIOtJXE2XahRir1FwvIfeSHE2EG5XNa0rrb52rqQWaP
7brCAcUFPcxsxvPsDAg3d+KvhtjokxuvF1FUfqu3GzHRFc3LH8x6R916sK1Rms4nmFuVLfdVPvi+
vBmj2XO7B38eIC1fBXAnXwCzMd4GJCRFyj1jhriWKKQRDVMdWx1RYPPdYub6IFPU7351xxCa1iW+
n5EFYLVon/UwAcebFVed2kkni0cBy8cDWzW4Z55TyoA1eSmZvmPlN41yy2Q9jJStQKppOQEKviaw
of6fSRnqS8mc2oO/KYBJOJL2Z1CsBcgWg3Ddrk4+7+9xZBY+oGhdTEPanhDMrY7zLM0xZKRqVNmE
PZydwlpRCRi90Ne3gtKhw7Ei5IUJBe2oH7kx668MbEd8ZYwhfzUd7DmFwZNnq9eFROM1kLvbEjKo
lHgwdm1FjE5IxsVdqmMDOdbrUYlux010Ldxhzd1AvEpl3BXJIvjNncCYe9Myk/sM/XEw30Hkw+gc
hTSCQTyZyoYxZx6GAPO9LZZMyeC5Nbt5Tr+miV0N/ZvtFx6f3gLTcjfaQHrTcoZFZGWeMzLAueYy
dPWfKVIW3cNIzq/1uBcpMP6UTE/zmDNN2iA0SJyE7Q5+9inv0oJrJCag5Uc/fp+vtg6YYTSpRGz6
uI84fH6B5fxusbycqXg4GcH/AYV0KzU2kfU78I2ldb1zMFgBJprKkLEeOu71/c7B90QQw7yrF0XN
4fbHFY2O4cRM5RVdHXd1M1OkOqMPjn/Y9Ai7cCHcJEpEBxM5BCra2FpaYfut6II3A4FGKP4xJSzS
JibexmBAxY7Noo+Aje7MpaySA45TVChYEk2jDuLSTZE3nOd2MHmOCupLMylDp4+eXQLGrFnwwdlL
OPAytn5OlnUTrXn8E/y9VA2h7zJsOZut7pS6vYGct4UTFrd4Egv4QrgMBrfHdCgOaHyYLCU/VhlK
A8flOGgEfeewu7wu4ZvjpgdBBFXOiCoPTvC0Uzs+lFiaK+Y8bT+42CU660My8m5Uh65TAXOBwnHF
HXX0HHdkhsdqBVP9x14wCqdVVXszO16l5rgxeL/QkmzFZGoXujXeyJBde2KHidaXeGuf9J/WtkCv
FYdJ0aLRqPOIJFye0gb0M9w6a6qHXu/5KXXbosvUvVodVpEY2XgwKqnRO3bpqhGffH8kqk7P8FUj
NMVeqe66iNwj/qZ7yTFyWt1dsQyap7G7RXNRtFNOnxw9BXaW3QJGLPz4Lu9ItjK5w4nJQ9w5rF1k
Y7cUZlQYJiwBhvo0QZ8Wjyaz8P45WGCf9ckevLVsznVBqcQoog06j1hyi4M60YC6/416+X17AhoF
U08SS8AYuIsdRJcRf/NM9boGLUS0Pouy0STqhliYpaQGCvnyLOMdkQtS8/dQ3Pt6nI/X5hOWawAY
jwPgulpQypibyg3nZ7t2dc8sO1Io0ngvyzk4svlVEPvNZUQ19l6upgo0ffE/gTGubEtcDX0SskAL
ZwcN/y9zGAB9gwIMkgjT0ZVL9VSOLFJ8/8RRIcg9yGpgCMVJtU3DuxJNI/U62aV6BdNSaQnsvloh
m5IgfwEJgtCKmRI68LpGSaFZsPzCcIrgwh1Kg2X5XTahqNTnoqj14bmTjBlHvV+dBEfE8rtWAKj1
evsDCGRT1NnFGhi/7gXcdMS0gm7oUy0a2NMThU9YNzcUPSz70wDYxVOATNVn2lrCnT3vh0XUpG0V
EifPWVkxracrvDxuTSnl45h4Rn2T+F7Oz/K6zIh3HZXWsZP26fo2oEKhsgfvB1iVZab1ltPS60/Q
rOn8GrgIn9ABRZX+vYgRlHozSHL9uFsG/VXuYWBoi1pOSgJoIyyTvf5HfElibEpgUco54dqY2d8q
tyr4p4gs0eR/HQa68c+BVaDKEVNq1SKKMIdKvJtyjY0ZkwnOCEhzEd3Rx3ONuckW/4ntEX1BXAPD
LI92ECEEfggNo6dUKFV5kfbNwtEB1GJOMhmTC04HdyPtVsPIpjfQ35tTCpb06kBCF1/aCVHweesy
5qrQkoVMC3P00kajtN7Intzh6rRLsosRaV12WKQxwJbPPIb2YWuLWtfUX9+bDS3/CKvez5p7NXHe
NcdeVbStjVGE6TTH5gpcJh/EWuneaciZGNEffMJciifXbBd+zy+Jblwg6i9g6w6F9x1JR8Ud2dzC
D8653+leaZxtkyKIONs6JR8DS9BdzQz0aLnPrf6CbG4XHGCS4rLGPtTy4wGNKJ9pmsWgb5w9JIEb
V3VZ9nRIabMk7sFLC+w9cZNj05efPKyRQt2Gk5mX9o3dpS7cxFS4mlrJgpl0pjsMc/rmyTpSFIZF
VszESAVoLzPjxs7KRRM5TcB4QtJv+TP7jpipKRKvmZpa0Z/tvPHTc4oimxKyXaXkA1iUM7fUNNyc
n+bE15rNJTLQDKiWd5mJSJkp8Cq/9X6rAd69XgodVXfFwxIkNRdmNZyN9t1+MxHkuGt/ClHpr+MN
W3rIBt8zcJQbsf+4bcqBKEGHP3SzA0NRRfMpCXokDVFpayYNP0jLdc1hpXnScdYUBmPk/aD9vGTV
7PvHrUcO6kRrXzgkWWL7L5pyHfhZ0BT91Ed3ZkvdpUs7T1dYRijMO8sO13GO5WIxjfRGT34yv7Rg
tQXVumdjGf6S+LZWbjRG09XOgyesOmVw6Kbw319GM6sDFcRtJyyjJePA1O+L2B7Y7Lt6kW1AR9RC
OxZ3vSw1LB4P21qTBHeepyUfyAu2OX2UWJjAKS7VyF4llGrSBJU1opq9UaXJhnQDj5B53WFIcyf5
Aj9mTeZ9B4Gx+CejRabREFdzEWt5WJ/rkXjtGdXnc9PUeksCa2C+6qHxpax/lJdtZGJlsR9w9rfz
/EIhFuhgCs7oNQkfypaqZb4NUuK50EEQYV7ct7bhdu2xRF6voueRdpc1OSpPP6889Du0B9OGPxpL
p2VjkcdaBPUJMQogoWJK50q8P+Ms/JSwwwsVqBTmoua8q+bsFcsh3A3sid6+2FBgMQk71jv1Am3J
M96110Uv9d5jFFhI0JLzHbmI/e6tozHwlUXbmfK8tkP4ggLFEwc11fpyrNzVxMF0qTOrBOgdGDCY
pEWBGdSdbZ4akvqTFl1yohxBFdhnNTEypEXk7ZeA2At+oMB2utSnQkoRyPufxAjgM9edEKjGd2JS
Z6tf6I376pJUb0xOXVrLDcM85ui7W/Q2u5NdEFcWj/7SMf8nH4aAu2rNqSKf6bC/ZpMxJYbjxdnU
r6CZ8Zz3mVW+tPw1EI/Y2t5lFWY+Cr6sIUEJVRhkkhecsznUXxDZsInYt7dpEs2fktNgRTtgM/ug
THt+t1URCcKPTW5yEhEeDpoiopjyL5XnzpOokcNi1gA8czErtgLBt2UL2YCjPlNRWzz41OFd/ZJE
q96wOqtNuKKZ1pw/28vxnRM0fLNQZAcomzlabwuzP8ZzSv3OE9qvp9rONPvCQ8+J4bbO5/154erW
qJIlc5cOHMDB0Bt2CuGt7SLErrjjzcRg5Xp82kVypXA6vU1uyjnVpnqBTnVPmfu5ibrOYLJNh2j3
LzGZ1DwJGS7FU6ocasT5goymvdA6iWkDuQY04axptufLTWbr51dhLho1PVaVXPv8rp3pqNGEBz5Y
48HDDTlNt4xQ1y9dqzKb1SC00+hHCfLQ/ViitQkTNLKX12T/gmMIncmqIQSL1Y4vR28LBBpxhfsW
Az/CC+BEucZX9+MyKSf9yUilXO7+vmNXcvL5ypsUo9g4ga4N9VtkZ4bJ5SsfYW39QtJyziGomkq/
dtbG5ZWloz+nnWsND8jtgOyJuNYHxNpcytVNGJH1iaa7xMpYX+T/m3a+K1oNIXm10hyY8Eb9K5KI
PP2a55U+/WU46GNgZ6qLbQdcL9B0f4ErMdBq8nx15WXVBcGCMr2TTGoOb8j5HtkcPDlpXeZezec2
YzTQbM5ME3i1N9FLNc/6U/Ju1K9oWabM5jsTC6F4UyvX0z/tIx5Z37I5GRLvPLBrmvO9jboJvc7+
vfdFtN+M/c323EYLKoaNgQ3ngGl7P6GZfROOAl5Dh1xXXsL8KCZoIsoYC7F2cEhtBHRnW5Xcv5tp
K/5qEhg5uBcPSLZ5mMfWCMpHr6+KSeJw6JLpL8B+NssjM0JGalobNMH/0+U3qWU3tK5TieMMJwbm
jEkQ16OncTRB5c9PeRweYF5EHGikBIlOyI8lUj8a4seAoAbNHnakN/Ue/1FhMPEhrOoeWMRtknqM
nqasyzVSVjsO/2LPvBX+E7kZ4j0gdjeZvzsK8e6fWlLLF3PCWb+ovRdyiRChXO7oSBrsIzIhBtTG
fm4X7TfSTzUi6PShRgSHddYrdwOoKCAGfrFDUmIDHNu+1Qe/zDKNgo5uosHpj4Gb624Cxh6SCTqD
polu7tJt/K2JTJlYWtdj4zwzoa8ljKdk2gE2Zqfg1vzAfaNXzmBPa5OhMlS5kz9s6+7jq/ill9Ti
Jvh4xh5ofsPX8NLfriIwU8N3jcF+YmIxy2V/dYqU1UDbcWHi81npCqTeXthq4+DTrTL6+GLew++0
ksgBYDUYdY/HmoPiCpnOkWR2g5eop9SbtdR8VlRZ7DCXfmCdssurWE/ah/LxB//yLDwd4cMMCJgV
8gmuAxfsUc8IiVz55G0HbtAD3BUPO1ks3Q7lxF4LqExGqfuX2Or2jy/j8jl/g+bJmuNUCl0uBBqC
QPQrtskwQgx2VZ3e1dPShu45derRF/cRulUwMbYPGYS3q+32FmfUKtOhrA9utmAriIFlVG8/FhcV
8GiiZiw+UW3LqX35+CKvG366fO3Ux7HAqUAa2bV6Y+EkCYJWOT8L8a3Un3cLSp9rLasZzm1p3CBl
JUU/j5OZwOov86jatr1tSowjDPKoeml86ZvMaMSBghTwJmZQu+3gPdsMO11alSVaZqa214S5en05
I1vuqaHSU4VEFDxh85R4JZ3el4+/5vVa1IoaTtoAdx+czC8aFTlZzEGrpvIJM9SGVac+rwTERUal
AgSDx4GB1Bdc5eNPvoohgnDXMh6cBhDwOoroehV0KhNIjBPjMa0G3c6XQUIPemIUR0ue99hxHP5A
eqrJMMa2675fhp0+G4GF9AnrJoFIvlptniOv//jarrcLfCDcCw/QiGwix7uGnnxGAUDcJ0QybWiH
t2k9RxnRO23bxVQLSpydA6x8Xx/o3v8EBrt+W7hPDCog7ssidAad4nWiSM/41hCLQf9YqIJctcN+
T1CAKvPzIsbOlUdpjYH5vSx8XWVYTl9b3zuJEUMcog5fDuSDYEpDfuepMnV+l5F4ZaGBLyeEFJkP
3CUCNpihK6CQFBcaqG51H6cqDNf0D8frx7Y4Q9W7xpeQs5XDJcBfXv2DMU8z63lm2AAF5yjmyYie
58CtpulUA3QFMt5tTVPZ6CIHBWkY/knd7AxnptXoog6uIDHGm4+f+PXW6EMwMHbDJ0uFm/mLtIwT
TOGBiAJms20+w23jaw2qMtCukHjptzDz6Dvw/SLGs9bK41Z/fBGXILO/bYx8vJ6JEhL5gySEsVtX
JwNVhtLswPKU903Jsa+6oQn7p4i50smbmGfDh/MwFpyRr+tWIO5+8cxHjl/GBdy1+zwG3tIWt+3a
mc1/2mQUxffUsDCIObE/WAqRUCip/rGXL4bWcjQiRDZPqpFgSwMqh4N0ERuyavbGoKtAOrE6moSv
ZKhDLp7NRsxqxIpQwxl0P1DwsOn/VBrtyCdLouGflBPmV0ZKhETlFpRNDbbwYxd2djohIMDjvrKm
w5ACdz98/MtGJzCLZekBr2TQK5L1YO3DOobs0m5XVSzazWcqIr8F3yCVsrotnEaLdEQ46LexJHYw
NU+BR5ncHkmbHMbxvu9SdJYnAJbUfPv46V3F1PEa4L5i3zBRbiPnoa29KjJCTswJjvtpZx3a7etT
VdJr3wPZmkmItXYqI/jnHjpTp3Fd1O07vNttLt8ilxrCNNdCmyEIDNGi1+0I2L92BaHafDNnW5jT
setCP/kdfX7NgRFYgTCJHRBTF/K2a6mlg4sfQsHsH+kzW6/+F3EHnNI3eKtovHZb6/6mrjUZcRHb
t6DT3bbtVAVae/fx/X0vioEBQJ/k62EDeNYYq34tVlILqrUAgvUxWI2xRw4yMFZAMCAROCqN/0+V
GrF0lCgOGoJAu8evx4LBX3W0yl71uNPIe2HdbWUzsQYZNXznI2//XSrvNffCFuCxq5JQhM7Q+aVs
LlSn5TpT+5ilecBGU9ET+3/+/PwyGBz/JYgGzbcmlsKzfvfxzf7l8zECMNHjQniQq3w9+q8ul3Rc
Qit92J0aExuCbnXfmcgqy0Pucu5sjMq/06b9cgE8ZmRuvFMYy0y25/cvkw+q65OwMNyjn7zsHu6l
990PP2GMGvDiiKg6DLV9NgR/fHwDrguj0KJM1noVNuXo1wOhYJQLzlixPORsLuvXMJRk5KUDUzer
AxfdG8MN8UHm8JtFfpni8PcjgKqcfTRCf0aVzpq7+t6F5yhnrZr+AaNT2snnwG2b5Y25Wfl63iUU
Ndkdzh+j1WstA++N7kJ3Qpwp6LmGpbtc0k8OAfLM9YBzByTuprcrDULtGg24pgvSL+qKNYQvzKT5
UQ5HC4MMXe0/g+HWOpiPb+t1ZYUcmIWNtBjFJZ3YtfQo8ZJ2bmwrfxgj5VxOLDsrmDnMMVd0J1kX
yst/WtG8Bfbih8TTp0zd+iJj/c1Dvt5SyK6nByOLl6uCZrxuC6dyjIQzLvlDcBFxMV4Drmmr7DZ0
7uMv/+vHsXNBqumx5thDr4UFeeZ58Mmrd09KSgB+lZM/lx7dUlHAjm73ewrV+6U0050Weive5NBj
8vX1Rw5DMncRNeL9LvvOL43TLKp2fZPDpCkwbetX5UO6jBj7Dn3tE1L6bMtxbcsbPNuJ2T+4LeoY
9biDiLu/yxN4FYA8oh6ccy4TwJ9dT9aQ24b7r8Fo9uKtciyT2Odf1bXbghoHo16yaGapnQbdc3DK
a2K39CvNWaUJlAqeMMQ8gHUXF0a5Cfs8qTTLFGSVFjWMqej56+Gmk2vqSXcIOTpRENMmKYGusq2G
q4uugWJUlXaVVcqmkgv0bKg0ZkHpNyLtVbaahzLpYN4OuLrQgmUbH6ZqRgpDcwa1vlD8TBot7LHq
8SF7U9CI2gMtJLRSfyUdWvHTsTXkvsbNd4Ar8Vb9wjVJuFKc9EmpEb2toyh1O/6Dcbr+cBP2hivG
eOqNfvFvhwofVnTOuxX/+4aZmOY08b1zqIvVufEEjv+X7Wbtzcq+Heeb5XnHs3YMv5mden3b+Xzg
Rt3d2RcoZoNswbw0fHtRHpu1Zy75bYJZcbEOm1By7wRDO9I3M+iUdk7vFGXjkggIR33Bfv+urtxL
apdhd+5rGbKScLYAPLpUNaCL7X+oLsM87lcCSb6P7pRjc/NEmY2x4HZjJ6tSviWQZXZZrrVlcwMN
RqpRjKLV6Oubltcq8u8ru52ih0wGg/yaE1mBMxHY31uj41aWYAKrKWLMpBoqaEp6f4Y45L3rgt91
rlt9R+6WBYcRHsTvTspsNXAtMmyyb3IZU4hkyAhDYKFAjqti3/LAG09NWWDEivktgMWxyE3vtmei
PEu0Bt6Jyhhtz+z9Y93IhtI3RucT0brYlI87Nr6LKeyNz97R4UQiRv1Rla7S3RNwkPvcm0zRTg/d
Kov129QzQfSNyarW9FeFdpf0jjRfU+9t5t9Z36C8pfwXwJLlvsFVK/mJtJ6qtW8MozWWt8BdZ2P8
hJmwYd/3VlezuQUO/gERa74yu/A4bPTsDtwTdqBVtxjJLiRQmOlOMwBGZrHSK/sWnRuxpJAsAXTg
erNz9OyG7AW3axX5vXoNwmI0oIQ24JudV+Ne/bYL7AVctPhu9kcVulb+ui1r6c+8ssXlxVUm0Lc4
roqw3OakGHTPMtw0BAy9Tta71rANVRzUprLaWvUCjyoLc1Py5radeyYKXGI21mPbJR7QPflhmlbY
fXx+XkyiP5ld5UmQ1TIVKb5VAJnnoHDEhLxvV/HWc8phu3/TbYmFi4/5zyyhmHGKMqSIKJoN5Nxe
9YJRasYfyuv15I5t69opOaJya739Xcye40W9bF7sn/tt2iMM+rzU5qCCo4rP3sgMEFhwiR1PLxlr
ub7tgmVSyCXgOuk6wnxjOK/nQGntIQxCdOOXtrID5i06nqpA1jfuYSOOGCGk2Qk5rSUPELRG36F1
xl2DaIA7E4njRm6tttnAAribVa7qpNaORfAK/H0tDu1+7LlD4wTh6h17NGds8MtlmQYg4IggUktz
H52VeumTlzX+SvzNtlFmdRKyiVYzQzA8JuqlZpEf6sggCYRBFCR6vnXbyzZt/96FhOidZQm/EVnG
042TfEkaL8bBbZmsgk1Ptj2an2v7susN3AU2+QBHBLds2ymx53B5VthraRiHrD4F8jHVVNTGqu9c
/6ZcceteAxRi1oStkv7lcNugo50Cdy790749bICvzC39CrokV/Bc/U2x0QNzsi6Zr5eUpTi0bcYz
jTojyLHJ1jTA8lAbvXZCWegwuN/bJo4126VKJ3hBt1/p1gf/dNxeSPH/XmwX29e0rAPvvaoL/fed
renf2bJ6k1iK0mRt7Q/INGcNGNhMi1+zz/mwELiKZuRyzLnBSE0zEajNK7njJqRWXxiuTbm1rI5e
GsoV8DJPDmUGHFKxJSaN277SWiWqyhupiWHjhBLVIynVskdNQVKnw7P9o02kVoOBzuJoO+6/sjaJ
2Lx9+la7IfPRjcMuESvIqWAdFWyoPN1E1uyROJG1zifYPFl0nJX1lBvhYj52/oUBa8c2/LPHU5f+
wXg3s44lEIPxF1O3w934XZZKn+o7V9iiiuNA3OmFyRWUkzpdAlVFzhgm4tpsBjO+7aa7COLMwPyH
/RKgLhFRXTg3ho8eszm4m3FhcEkkA6hpJ32egN+7ZXjAgJWI+ugDAMrhJE2TbKDTuNkVtmUbbbEI
eyWwH/fkN7EDnLPOlqgyia1b6+ggugazO0xm5RjrTdk3+vnyhLjwfUPeC8d9oYPXaf6kWLS8ZqdN
656D+3XvEEuvWjSlu6mFIoOMBUx4Le43G4HJpcaVW1G1S68wZmkVUDQJvWXiNNUrBiKL986rbY9C
i0hBvc86+ShZMChW0vnLCC08NqQqX6xa/ZaQl9h0c02cW/CRpHU4okqPuyQEbZauKt39X6Q+5F/k
RNfYaJWOWnq5S7baTtF1hJu4xuQo4KoGqGPe/O08iuwI/ZSBEhyJ37Y7bcVTv5WHiDb0brETsmKj
v0mSQpKyEbL78mSan9abdpNOfNgK0g3kGbbKFrW5T5ifSq3KRuyGUIg7ySYPZnTOK74Xeggj1CFF
22qWAokukpDtncu1rL2LoZkcdLb9gKQrOIdj3TUMPTYT3/1RbQ+78XEYvI05IQ0EK6RI/14d39Q8
uKOEGNTXRKjaa3Ci6PwBMiG1SosWQOsANqGNkV9Aem9jikFoqhJ9H/fUJvPEpZo+7NT4MnilQtKW
4PpLD3JwNfu2W5zyTRpmUV7w/Luh9LrmxZwygqHjKoNKQIhWoG6GcL3s1vs7hlli7eUxDLO19M87
WGGIaSysgyAnI9Wh+OoCNnNKFvVhVGxG02Ex4VchzzetoVN6rFf9OeRSxMEiynJkn7rw+Xv1WsyM
xC0eLI5kVs5+k3fjKSc0LuiDVoGl8/OwKXuwIdcjU3Osfm7aI+yOGPJ/ftxPXmMUZDGSNgqTwjBC
4nWuQbrV8+cmE3XJ5JoWST7y+62eXzWNu2ys4m4u+l99MP4wWnjgGSBzDyLxGoorC2fswmZN7/My
7cIfC51CgLWjJRCGYIzOgNw71RwVbPMffzCJUu/VqXDIlo9HnzB8aGWT+PP3uJCJyoP7oeyb0UtX
I+S4FjVDd5kHYnUkuY2EJ3SELWXUm4d1iuZEnIj1TZtP9hal5jtUefQsQW8ZPyzJQiab6QKA78lw
ux4bTA01ZlwF6MDTo0nKrjEe0nRt+qcehe5iHqogTd0ch66pHSYMBpMBibsEvtBNTHJMSemjWl54
+bpLUBtKGi0HdlWrsDJGeCVsDhS9L/3Yo3GasmUkxwG51Wqp25ZUmSEDgx+89qmh9CiqW4DGwf5O
xiaK7NPiVU7wVqyJh503cA05FKdErYhDHzo7oZa7XSVpCs8Ic5aKohnRRlvGtVdkTX5bLlGdPFm6
00OC6UXG1B/RarTR8rz0Q+i0GK8z3al6RrgKFJWKzM/lbA647OajMyWZUZz2890bhnA2/lgWEnSa
w+D0hJMyrKpsjK/uZJoMJaLL6JfypiACxg5us5Cp6OZpWjADYOlex6UUp0wNA2zRRTldbQg40wGi
4F8kzqT5raDs7QCKihob4LHvxgmWdN2yKHf2Y0LumuMpNxYo56Oah6ATh9FZ6B4PvI0IAM8VyT2y
/4qEZMWEZXYRsRmvdCN51hEY1ATmQOKtbIvvMp0n8wcVlx2eZdtbljgUDCST8BEIuWE69gDLrVDP
wlTyQPoikUvxqMJWJwhtXoU91XM/fwweKUfT1iuotdFW6rFodQWnsBzJgcpp8mQV21QV6t/bVify
Gn4mDfwJm4G/EPzVHyenYYRHn4dG/jsag8CJ9+8YuCPAI9sJgdcukoFrIgNzYI2OoPXOqkkzR8WI
GkWTf7VQ2BENCXGf3DFaBvYA0Kapy6hnMB3lfHA3laSBHmdrzsBgRnyUx5aEoMdpGlvwIGmJr2Up
CZ2O3EpMT3ZQDcMhnV3/3uQeSF5m9mhR3KN7BDsqDmU0DuZR9vxZelvZhdF8ygtCq++NluCnW2bD
thmB55n6ngzFkt84Xjbht7Ot/jOBC1lz6trRLA/9GnoLMnHfns6Mt2PcfOMkUXvsEhGMh2yc0SYe
rbGYrYcoqttnI1gCFZu4fYJYVul0nOhA1rhOw/YIItBE98LDUUNidR08Ek/AdOcJYWnIly2CLyXT
YJ9k76oJZ4pj/2n5UXZfzt7gxyAT+XNfRZLpmJn1Nlczs3TH/rufpt2bYdnFc+kasxWvo4sIhPld
IBWKxKuUbM5HIBK4y+PsuWsWHXKnrwbzEQ+O8e9ICeeWiL/quKCLPyFxFQemDYV3fFfrZBope1BD
z/3VJ74lHhCAkFUVrY/jmrgijspg+WaW7noDk+wyRNwqh08q69oXpjj2TwLfzU2xjN7nMTSc2yQy
m1OTtzrMj4aV+ddFfWtSrR4t8EIdYhM8kest7loyPb+aref9c7HD9FsyjP3rApv6KEjgOpdDPxYx
gjSGZ2WNxRk9rSd/zl28HGs+n01nlA8NDo9PjT1Yp3Xq81ORuzbJXaoVMXaV5d9tOBVfOulOL5Vr
jvfkdKXPU2Ayu8fo8+5UVv36gKMq+kLwVHlvicR7CRHKunFOoGmMcDh8MNFBfis92X+LSHa7RXFj
HOjNkzuvly2nCUDPAYjCYNKgDN07V/n1l3ac6uag5dg3zqKM78LOmseoaemyaVS+INJlzEjbO7cT
w0mfbEcwl21V619FnzQ/hJ+RArQkxrFRRQ8Qklg/LELE7oJmKe6czFs+rbYxPvmCab5WqtQ5ZehD
7CTrgrQ4C/ND1jfuC2G94Xwi6rfmU5hjYtAvPbStu8R5GPbBTVgWyX8Qnb4xIkL+sDjebpGsRXFB
pAQmL4/9MCvMry4b8MmYi/CTJ4LgzlmzhoSugS8AFOl9DSkgMelPOHqPTdjU32WVexljd/LmkaVJ
aRq1E++JXWPuIpcLOUxhPQqibL7PmWvcd3aP+4sS++yxnbw2TYZZlbT6N9JsmE6/qvx7WhcZYzrt
GiH1f1F2Xs1xI+ma/isTfY9ZeLNxei7K0kukJMrcICiJgkfCu1+/T1amZls6J3p2IyZ6ghQLBSTS
fOY13lyTneNgFlWooQEYnRwYr3NZf2VDrZydzf/lOw6egnoGlLwd5jftp9UIxpMHO/a6GJuRPSPd
ikdU+oZHXDYcuqd9fR4Rkd+FlD7f+eDu7F1cCaso9kY2pWRl1GwXnJSTqv9sBUP9kJJ7HI0ZMMIh
ngI8dxLKQUeYps9zjiTeMoqP6WZjuFJZ36beefapNSN/XSwnYwyK/RbhnkSw3RjX1oDp3R31oeqK
ByudPWie5oGIAg9F2mnxRO/W5khODWoKUNcattcaOOSOBon5Qsd72c+RN7+SKRufjWSwSUG6zMUi
xMzK7z5eWVd5ari3YlvbL9DWjJuCMJrF5S73ievMN2PW53Tofa86oKHRfp45O26t1fM/oNTWPlZx
a+JsmRbDyV9n/9m2+qo7xLHR3QSDFyBYD/Tk1UirdIXp1QwoidjI9B9Tr8/u28UZkc+J++bQFF5Q
76IAfnP4CSxHuLf7bkUfjxG+GafKPpgCh5908/sngY7ZEUe+NDuROZtPCdXnaVeHVcwDCfYScJ1P
EP+NRwsZtFfhrGw/UebcAdLPsx0Db97MuA0cQ2es3kPPpLKzbOFL7IjkQ0ELut8JCSnYMQrNOyvK
vVO+WAiTZ3FXnhMRZl9cf+yvAmNNv7o9sBI3HgK0V2YyEn+zy90S1zFLE3LvCY279iazs/qAnBeV
F7eID3nWZN/DJm334LTCx47qDeYLbnJVhttCEtkPcCzs5Lbapua2zdYHbvxb3vvVt3azajRSEMoT
hcPe3TrDEaRmxqfoC90U7hA9wF9xj2vmdSennZNq581Zc8g9w7tzG2z+gsb8goqPe7sUCxzA0hnO
c2RJ9DNr95B1TfkJ27kU+WtP9GAlhuiqcafuvY/aEZptRZE9GAlGORzC4qnulunKj4wNb9fOPc/r
Gl+5fHd+CCbXeErDaULfjlpbeVryIsMYJwnT/FUBralMSXDploVoUhSbJdVJsq2VxR/FHmo2ArVs
nyGyTRRpR0kGdUenKErDQmXaWuBEI6n6WeJJnjSouWBDIYdQpbZwKFKKVVC00Ag9DgjgldF+KZN5
y54DiLPEsTk2CPyJp9SzCK5kIqR6SBjCd2O9M5sRDs2OxJWe0JINSfsx9qJqwYrn0nCKtho4AWE/
BKXrqPZq95uu91EuRw1z31cIux7WcZq2e9AQSXfVxZTU0cFKmrXZser8+iGvxgHLwSTyhvw4YpWR
Ho2+c7qDYdQk0UZcr+GriepofINqu1XBZykI8Qwk/udTS8u3fnTnNs4/DV4ihgahlF5kT+hZxpZF
MbAobfOWRuPi+WeEFpI2242oqqL3O6Mhvx4HUHUh4jptgfllhgBjeornnINrh8yHZMb0C10e3VXL
oxK21mgR6RxUlSK6aK6129asESiLrBpe0dwtRkB5YNO97z/l7uwmLO5neprJzWr6LLEwEM05LmIa
u9R6is1/ISALsuOYz6NxBktR1G+1MH210Y4VvI6EfpSqzEcAlkJykJRhDNLJ6n8AK5HQDnOdZbqw
eJVM/4Hgwz1+UKFxhislpRtd0gbgDTNwB2Gp7R+1WJ0m90Sxi0HeMXY4/LoHYikqtLPmtahivTPa
W5Xvt9DAkeiMlljDd6pmlrEhVnitalKy8I5S1qU+r7HCoNMkZpJ5LiE9aNRJlqEqg6fqd7oFoDk4
YralLHdqzrIJqfi0Ko/QyHjFeZwUJ6jNalnWIQuS5VJzhriAKJGiQ+i+hbqbwgl5t7UCLuuKle4m
TJbs1sAdjOtSbj7hYl2nweRNxjX9JSdDZydgaMSZ7Hvt7DfxJDrxY4j8oMtvyYthJe0muo5mc7Ml
uFBMextOYAOhASl2FrmybahRK+9BhKWKOhMKWrEw3kxXlsvjANQDhdLYMlDE7uwJFACi3wXswLMm
EIg2lMS8Np0pMeq2m6oR+WbIoGs22WBXKW3gxCY7GI5hhljkKxrmCe7jQRzWXsDs8WVJ64LWlN3v
NLwmWUdtcycwzUAAYZs3JF7OmKWNK1rzqrrXuvayADQIjMlGgO9SsZwU6XOy7Q00tCEKSoa72iEm
grqluBC6cOmo2n8tGtn3+IkbVa/pZymQBilFuyoWG22QKY3kC40JWErvLi9cvHF/VrqCC0pdsyrJ
LGSpyl9Sa8nP1Qz1ltgnLrqVaBABSm7FtaH+wNCqaT/RW+0Nmi7QDOV0bGXH/euqtBLHjSK9gFwy
p0klpW1a9wOig1KhcgCzYab7LCdzgHjkLeGIROSFe6V7n5r/5bfTRI6yuFFqNrsSBbfleUGBrP+q
GX0iyiCP6m5+D4g64y7mvl17pFUuPfAoW6P1gMbkunzJ2RbM9yYitg27c5Tm1QmW4TR9IWvLXmop
tDvTo42s4slMyxHV3cXpqA33XZu7z+mW5OVd5qNvfurIx/xHtZcMPt1kmjiXWu6QVDCpDQ/+YLqj
Z/jv6q1adLq1penlk2JIVVMmR9QuBzYKzXnVdNvpgkzGC4opWTej7BEj4wC9iQZ95SP/o3CiHavW
+zIHixV9w7ibKk/hDTLR7xRcSi/aC+VbVYH62JRIAtjXsvkwNPCVn6pVxNVLYyOGNu6ARS6ruVtd
NIUz/KFljVyLHilcByq+8nbgMk/bea1CUBhxULsN+eBFQaqJZoAGaoi6omgqWSAO15i5QPq4fFLd
OKsXCSPlKnn07SJIqWrW6sQuAPewcdXY7XLa2+GFLO1QUOGXc2zKToXC0Kg9Wh/z+Noi1BQVq/Pa
e2AFKhi/iOM/ahorJBGJrVCtB3sNpKZ+iQasvRwSwLDee7WVoc0rSVa6A6t6nb0qoJgIMdLSnhVW
vBp6+Yfjpbwe41sDkkjxrql7yVu0llWu1GZCx258o2V+ugoZAAGQ/4IppPAj6WNqmlA2k8ePaBv5
8EqNF9F/efxozoao7UVQgJ/sasH0Q23EPi1qVjtsUQk1AeMt+f7ZhBQHJoWgUHldar4MqtWTZ7Ns
mDv4T23P/rQi5369rLRY0B0tQJ1WxPOiyP3gqDst7ZID8L+e/FLuBJQGZcyjunZrE0l1hJoGtGh3
VikydnqNVVeKjz8VXddY9hInCJUcZLNq7qv3pqUd9MtWHC+B3jvXbbtEbjf+HMvjOVMo/kAElyL0
pesFkX5kx6uREzRQZIfbGBH8Xlj+3YXX727FNHZXcVb3znhEnkaU5Q3lz7DtzlaP4RM90MhfFrQx
/YrJf0YnrDAhMIIvBUBeVKkkoE2ImAKJHumCI1y0K5wSQueV7sNsCjXuuJ3sIYBjlVEpbG0nbfZl
XTbDt760xGi/czq3crODZ05rMJ8sa5ViYyYilIyM6tuKKZL8g5+4LQJ42bEtCR8f/cuRY5S9PGgV
gT8hAZXsuAsuVtPbCInlVdE9lAMIT15GAM2lAxMDfWOsTKXLqQ4vOjM+TFpHUitpXil5wElsdYAO
BhoOorkCQ4Bs3Y1AQ5hbw7+SaeMO5iZprxXNzvIwGaSUB1rd2BA9YAtBanpInHQJioO2BtAKFVGI
hIH9IUdVqYyAel5Wsp7GakHX6TQ48X2SGcsGDgXxT9F+6S3wO0eBH8q0HmjZujyFjnQc9f6zygic
4SumH5fpdYFIJYnA5f66iIC3VEc/6DPGynQ7uetqOqvmhCulj0x13ZFHkSAgPYBFl0t4ljeXEpQi
xk6u0DxOZTMnWwJ5zDbdRW+0h+zDEHZGjlQOmpd9DiYNtSWmS3qR8x3daIZ5q1vzuvepoSk022ST
11ZNZi0EoKXljB6FUygySlVVY0EakN68Zsc1SV0eiwJxLOdBEPThD1fnINnhh3IE87lEVBvCXpi1
jpToF2T5ZWhgxglNpgGQHkNU4yDZ4eExEB2hC7fAOjX2WwGQiIozSLgKp6VLGK3hbPD9MNS5ngwn
C/rDT+08/KB4L5ZyWGoJWrgxRWtQJ+IUQfbxbg1g8tyB5s96fSUbpCt2OPS+8tUt7O6lKLwL9VyF
thRhcGfXKEDRrT2TTM+ZrrFl8xcAiZS7GeIOAflzGMX0GM4ZlKALT7gmHCMqk8tGAZfC0pSLTI8r
IuNypdDQlstwiQe5es2Z7cTbRT2KDibems1cVXt1tlFKl/39lWLkfAwcc6sFUDknR4FVzxmdeaB3
f0lAevQmr/W2nynhTQ3sw1pBci51mrQiGNxbhxqeKf0PlZEmopeYqCFPJYlWHfJ6TWOJpp6dnBg3
VyXtt1oBDiyccTECICdFENcbtqGoxzy8pJJrA61KNb41QiRQLfVwdeSuq/t67oqzTQeDkiuiBXER
qYRuKY8cvWWDfpF7+2iiFgdsUPGDyxyFC++gFCxporvNGaCPM1vXzSX61og0o3EwD7pNM4ud7zii
jcbDqIFWUy4CFccYqV/ZCoqi5D9sRb3++TYVWi/pevnyTXeh3rQDdEwItfWICMDEHqW8DhaPHNUr
VbzR8HfrFoEW3JkoxtXNLqGzRRmfkpOJvJmCbqr34AyhfOkKT9OFiVQmUojeRIXc+iCPyJ34qkix
8fVPlA/kK9K4IACb8oC2ei8NcR0I3cRD5UAtiraH6ZKffoqRK9QAmi5yutaKH50qyGmHbjsRFFhB
g+/7idxStzw0CyUADfJT0LUUjRRekcYXKdgIQv9yqqtzwFcFDWqUF1urbZMgmd5p5dib6yKVA+Rg
SpCEIgqDXZNbbQS0nvFObCEzMe3jNlmBrKOg9yVlFrYOfj1CrpQ3ECuexkW+jJUtmosJKthcRcue
a1kBnfRuHh16bkKR10dFvB7x2uCaMl2T93KJYXS0OEUzALGDlA8GjDXEc9ID81DAXvIvsBR4qsjN
XwEiVNEmcUIqmHuP6mCAqSnHDe+GZFRS0TXTvTKYthDsLwqg82JL9IgKdvXRjT0lUaar+DZtioUS
YZgCM4JfJrpvqWowYfxLaURh37Sehoqi+gsitVKRfuI2En6Xq52iyMepoTZKeBMbN5ZyskJij/xH
ozH0uUCr7VItU3Ndj52ROovc2y7lFr3iVKy5AEPgOTRzXyMQQBlIuKQKn2IUo9qvQJtJ+QM2Mvl6
VbnLzJpLmUxJQmjHAbMpppoAr+iNrUfaNB2LB1RLzG3et+YSWUQ9Mp0ReSdBUirUpqcgoR6aqeRs
YbNKhSYTNRrgpvI0RahKhrEWkGp5Mqn6nOfkMiYuYotprnBxHOSrVJBOsCV61pILWuAALKLc31Uq
EKpdXg812H15nKdUsXjrgX8BkAdLnNrLfUg50Xf3vjJxtGxiee+g9VI0Ck/DEvUGhKmCjEtU/Usl
QMYCcOAemxcLR3AazrMI9SFS9bZkv/4UKPirrQNAqcuiU0A4sC1yiHqngDBX098DKlkfESyXFO6f
3FAFXiEXk7G+hrJIJi5/8hNbojBwLFOyRDUddAkTR8MVRSEMCeAcVheclS65NEk+BPZpsRfzlPqG
PA81ZkxNZCVbjZfZwOChxSPfiWJvESd6wLQdo++13k4Hy7e/r9i+xSMg/Gp9U7ZoyIc7hZLcuk4C
NjXFRJ+OyhJFWzFo/a6sJU2xjmDntm66sZqKWOUEw6qbMIUxEgk11PteMAuJa9OiRa1Sq/qJpbzE
aAn8OFa5rqcIkjoZVnaTXKo6VXL8WYYNQnmh6M1KKxtpfH2tIjfhhVIcKoWLTUBlm4OUQsCaygl7
DlI4Tc0ZyIK8I2SjJKTd8sJ0WBDViAtqTPpu+yiD//tGQzTpLMsHSvx1MbszLgKhtR6o0UkF79IK
HNalQpL6Mvln+JTWEs5TzDpqY7xqB9U+nopFLN09FKBblQU0QlAtoiCn9E9S2royzOhMX2q9wOuW
Vw2qmvbOQUNr25atjIO6vxA7NFeKeunG43pbJ6eCDkwmpRqyqUgK4KcErkqlCHlNMxz5QK/CGg35
NzDPDOiIDTnqyHtFRYg3RJjsq9kbAkJHnUtqHLOKD6xLij+OQNiSY9pa7lC8Y7uTgTnqznLAQ9OV
r9RaaYxQDMVHM4xBeQSwGvU+npYQQvjDAboYVQklXaC5uK4rg+imwIhN7IBYyc1dQ5/1oggSJN2+
RtR0WX0aZBsrucBewRG7Ol0DVmbh9NTLdQFCCSppTHO09Ml4rMIBnhl9p0soqkvOGuktyZS8wlRF
faESMZlV8bBWQD/NWp9BzLvmXsx1v07PRkqRl4wyrC1rudksDGSwtfCrctzuG6Dmi/cARQkVMlkr
3eKmTF+XziSGOgVFbedPQwG6xj+ntj95IbQaKxnN8xAg3rzzqCKP4z73h7V9TexGTMsB1txWPJBq
W+XBb3DZHT/2iDC64cGGZIFwrbdtTnBsYopD520KGv8gq1HWfZ+j8HQ7tYCi0nNUkom/XdNpdK7r
tRblc800+uEZtHWfS3+MphOqvht9zbxafcrxQKduxNyOn8ym7cQDTKy4OscT9weKygFFLFh3iD95
R4j37pmaXzq+XTrm1qmy49U8N8Kct1sbgZBDIXIbFLewA+KChO0XuIkbiXU3wModD+a8gP9y+nS+
6bzJF1RqyO+su3qr6xlSUZP7J3ROIoRg7G0Wt2FWbmZ3cvtoGGiWhFiAZSe3nA185DJhjPcG/gPl
ugcPCop8l9ECXIydV8dz4aArZNZOQLfWQC5uP27dvAJ1CvN+wpcLYJm77EWGp1C+y3BtBzOcsj/4
B5Nl4ECAdk3vLgbaaoudkRZTEN0gGpQN/s6ZLHPZDhM9q/lNKfyqexFeDaolmlJvvoW5OIoTksF2
jRlbaV5lSCCgIQ3D4k2Dm2xz3VLxdO+jshfGrSeQRPwWsik33xrT93NqoAac4i/VBt6pOKbjMrnT
rgfa3FAZhp3+1S9nek5InX+E+kD7audp9aULopYpImHcHgd3OlBr9LdsN4+BI754G+GVpFUtVNu0
PY8qHAZWkhh3IGNs/y0gGUZm17nRKhycMAp6UZgK0ITK1spzrxKpdrruKhiMsO3VtmwAYmFf1YBj
HSirEF8h3zPoAtPHkEo7yYEKkUQiaWhnJappKxMnpQCvELwLogbFvYKwqovkqn/J7jdxOKurWNYW
8Ey4N9HV0b2MvHLmkBXGOojXgwLG6gNHlTxVizRGBOiyNyO1xGQNQG+b+xHJYp4kQG4DSxp727wP
8dR2ZvhmcbfaCI/FYNG8yLJApkibBdLvtcePSgBdvQSi/87ZZHC0WC27Ww/eX7wfmjCuv2ZD4cff
Z0zSIeWZk1k9DuXgogNwaW+qp1113enyK4XoztY5o8LsleZg0wzqy+eAk2w9CqqLY4jin5EszgFZ
WlmfKJRGTnaJShIe0gbDgWxCVt95Y96E53UZgGbGpo3p3JvWGpMSbindaHx3Ro90oseh15p7QgoY
n298p463TyOBhw20AyDltIeNRL3g6AwFbIQXu7RzyziLvswQCnsKei4ftFdAfaxouk27ke3PgL+3
piJCdjvLEnwb920zoYO9VKbXHMeu7dodoCnbgD6FI+dDs0Qt4Kd1TnJCAC8sTmggdSdvmNPyHA0r
8CQ46EEEWDq13xWm0ZoPPayew+S1Cy2jsvxcQJh8Ria8uBJ2OH7j8BmaQ7CZ6zGOvBi+yJrypWWQ
DrcUEdHW76Zmfp0yanBX5HXiKaWK+VDlk3MT5tN0HOeIhThQX3a/Nxj41oceb8bunE7l8q1zgZTt
ws2es/3cj83XNmnQBFnBAB1gEgfvOgiyt0hiuneILjj1bpvzdD3ZXtU++N6SfwWi3L5hdyt5y7mb
oqVXOR/SpjOugph9HpbiOl3ZpTXD/yXJNr+g4sOuVjZi+Egsn9z0vPyy28VidIJDAtbz2qb6/R20
/3KDLmcK6qOL4EjQgmDwiqa3v9KCKLx7mzSvRmZ8zq19SkO73XVdRoXc8if/nAREeruMtpZ/7Xlb
VkCsCJMcMJjdf93qCgRSgvICwln078BRlIhGrDbkHzs323tMGugW10FpF4ecBIm+XSuugypzDrnl
zHd5nFifQlMEX1C6yb5laTHegHx03syLxSyL/PgUNbYJfql0b+y5L8L9QN1+2dlm3N0gjSA+c7Zx
MkwQZT4blluf0oR1R6r3YQTt/SkmH8KQec7f1mZUnQZ7iM6eZy4nB33/L3Zlp89x5vl7Lyqy02xs
8VOag90JZrukEzvayx4Jjvahdh221MxIpwMIu6o9O1WQfV+EYb3rwz5djsVkdt/Avi7BAWQjBUA3
NaZm1xQJO0uMoOG+7eDe4fKEInBpFM1DOCxdfzRHu6oOU1Q7AE3NbDpDTZ5f8ohc7FAnvbm33XgC
GLK4tzkavfceZ/ztlozgBtPVe2fVbXka8xjvdDwBrlE+S8BEDvMcX4PdHJMj+5J4F45rcofuZx8e
GyK4xznJ5u92MyRkb1NIR97Jm7478CDOO0caf741FwyQ6ETnoblvEMe952shSibxdmqnofpWGqgN
v8/DCdNrPnEKZX/gR8aZ+VIbZh1fmcbkjx+iFTCTdx/OSwCLjfR7i/z3XsgbWoq9/JMsOSOgDqAX
fSUaqBBrjDG1R+o1Irac47ZSCobbN1TLGzg4xXBvz9AWroHnNNY1dbTC+rquOB7k+zCaQ+85Aduf
j7vAYrWxt9iUjIfDgoN09cY07QqFHhCjmANUh2I1/GhzoJ1h1pe/ybAeAEk0kNEQD94g1sL5Xnbr
fKjqeAzuFzM36UQL0zTv5jWhtVtPcCfP9pptbwVyF8HOLLz+bZZH8KoxTLDTqAOgCCRtl5s02K9W
KFwC1wp6RQdcVQZIGmPSmtdMg9J5m4+lt2njxP/1bfnfyavQLhv9v/6Ln7+JhmpNkg6//fiv86t4
eKle+/+Sn/r3X/36mX+9FxX/+9s/uc++daIHVPD7X/1yXb5d393hZXj55YdjLY3tH8fXbn16xRVh
uNwDzyH/8v/1H//xernK+7V5/fOPb3gxD/JqSSbqP/Q/XX//848IE71/m5HIy+t/kwPx5x/n7vW1
Ll/q779/5PWlH/78w7Csf/J6XBszX0qMpiOlLcDwyX8K7H9Sk4anD3U4kEoJsB9q0Q3pn3+Ezj/J
lAFJ4D0AXJKk6I9/9AIawZ9/eNE/0dfDyyXycfJBsOyPn4/+yyv8v6/0H/VYvRVZPfQ8y6/Yb9sK
oLOZ8jq4k9jW7/wKQboA7SKfwfeN7YhbSLjIxTOMGW0ju08ckEVrRWiMNUE/h/H1TMu0fSb6qpqH
vwzb/+Th8hsOnXsJXPyxuA0TNSTykF+5HoHn5aCVA+u+tRPfzo+IJKZI+AzZbHwYKrITlHZEn2QH
yGxUs84J8rn5xwxc3ntpPoXJ7VAVRFkhbPUzhrdO+NgbdbZd//19/rchYzmhS4NMCNLnHlScX29z
WswgXjynvDdss0x20tJjuV/YcuePwsUv9FBZWZKf585Ouh26pNKgE3K1+A9iFv/TbeCOwZvDGoIB
+220nLUV6xKW5X1F4l9/7ZxpSk+2U+XFjvalCE60gRe/O3R10kS3uTmVw02CXnT49e+H4zczKc9G
LcWHmuQhAu163Mtv4xHnQ05KOUc3FepUqXXji6EYUO4bq8i8bbA4tN8PGby6HaYeqHoT+RfNdW77
Mf2d2lzv/v9vB7Ma3IekvBY1w98UVZYIl7E5d4IbyXWuH0dOh3UnJkCtdPMX4PvuCTxAkSzwiQPq
53g3IBWJOjA8meJR9Lmz/gdxHTkAf9V48Xw4Uw68CifClI+F9uuEKZ01mxcMHq5Hvy8FKtYJrfRz
PiQeINM+yYMGirVCpUWjV+U/vAGZz2L39wNj/2r9icMwhRyM55AZw2yAZOe3CTPA+Oxs09qu4zWC
yPgl6GjpdXee2SOLST5pZEDtbZOUN6NYnG8i3qdu1KTubqWHPMS7YqQP8YNujmfu6xUWzbqf8VkX
9n4y4ACsR3tB0fk2GbCofUmXJezBu3oWZIwJrnDxAjRUJlpRBLDqJZ5c/juMTTKEh79/0t+VuWgz
w1izoG+jo+eyh0pS2V/kP8mD8OFFou5EndPpdnMvELqMeprjnuUkPjyi0D2PeFl/DecSt/SNCsze
xwpRenyLPDyX7WAgx9ZzDZjhKJDswKEAtISPDvwDq9/TONpR/B/Ecn6XSOS+pVmWh32i5aMw+/uS
tqFn55Phlyd39nFmodo3V9kHhdX0wBoET8MCev374CR18dLNeIC/rR0ElD8DrBvwF4LVSxb5H0bT
+nX6clc2vmFW4FGycGDn/ra+gcY1hoM78ak3hYDztvTlyGww7DbM3tj4L/k349gbxrg3VnzBn0ux
BdPTNo/4PxyDStDwPi0uJtvv/v7GLnzHv6wr7sSCFeihOMvbJh34bV3V8L2nwDXjI2YTHYLBTuwi
cHznJFMxgxsD8OiSqqGODtuKHlHxUpv2TLlIKa9gmcyvckwn+W9hFg98bvGuGjqgw10DLMe9AXkl
Aee0Z/Plyo363Pzu+2HLV7V9KNX1//6BftPAks/j2FSvTExYUK79faBpf2acuGZEH5LLY9A2muLW
GICnH2F6dhk14ZhkZT8GIOdv//67gQ79+poRfEJ9CtK7ZVlMvf+m0hrb3eLMyIKe1waMUfRmKXrJ
rYxmQ5bYcrdLhLFfjGieli+wxNxgugb/tkG1WLe8fuO3sz98ni8LHWgsG0UKJ4p5Yo2pBDKMWSmW
cG+YS2LmVybZwjKeTc8cjebKLrAOfV7qReQ/HJgU5fuEBo73OW/pZ8Q7jjb/HZB7H1/QBZ/fNdxb
1Zjb8TtA90g671Xx2Vn5BkG7F1YV5ewtj+LoWOWigxPmFwOX3Rdul8PrxOhTdhLmSphtcwKR25bR
GXJQwcfXtSvYkfKtkF8NgjHjp7Bu456CaxDJyWQNIYSqYxZBWnvJIcix9aE+IzeyJXcTdngHpzuK
3UluNEwWwq7aX55gmPjzQlESxNGXserX4SM2qqtV37j+AAoHGH7Nz8cF2EwM9WoygM7ukUW0cY4p
y9p19zPYXB6jwnMB4t2QGkWPd18RM3IHvOXkvzWF3/sPHSJL8nc+lFfvKqyqqN+uYRxsQXICgL4t
5RsDZNjsPBq4f5J4aHRr47tAA9ud4XqNJ99PVqz+7YzKSt29Na0J28gHfbdZy0SyTtu2BGUA6WL0
vHTni57a8H4bfXBJ8dp5brBHItQyvF2OQRurM+6ExSMzjUrqsSSGHAw4o2LgDFzU7pvihBkpde0b
QFoOEw+pkIihXxw8WKKjtuOgJ7iNh2jpBp54StE2eG43SosvqMc1+Y8oUU4xeu2LWZJ5i75CVeQQ
161cwPonsW4IgV4FlCLpFCGmHYlnO7FL7ynsKXs+o8rRDQ/UDZIfPvFc/wHWx9y8ZBNJ3x1peDWi
o921Y2yiZgJmeMR7IEp5l2NhyC9dUjQtHFwc6uDFbb0WmgsObTzW0q7ybUm79eLFKmvT++DDn/JO
TbZO82GkSTE+U2jLueVS3Xnqcui+BAiKr6gn5UU/N4+NjZFAdB4M0+rjXT5u5HUHawlCVsUgTLlP
u0My88BhmLT+QxTBJnSu7Rk6sLGH6AQB+8Z062go720Rxc6O8kXXU45FpFjcrgN9omyHR8Hcv0Wq
DULcMcvMITQhO0zbckdzfqCB08M3bHPQYJ4xnZMOERXBi3OdCNn0mpPl/bwiP/BsdRZOX9kg2IF2
PaXLZYEDugnnyyaQNhj2OWvJyQ4LijDFtod2OFfjjW1jXhOdgjYDQnYwUS+cnsySdgmntdfKrjM6
B4w1wCPmAY7z8s/clsnTnFLXE1bzNsRGmikIjwL7jZPl4qjoHDOf2qnxUAYRZIuNJgijlNV+4F5R
RqJgh5RoIVtWaCpcWoXTUjOcvREV+Q+1ypxhkh8CxVawbu0tyqfsnYTVGBGySLXkFWNjwH16abay
Vthi5EvP3LiT25pAQelH3iGC/sky4q69ijbXnb4A+PPgjqRQ36OrHJOW+KkGY9ph/HdROCkbBO5e
TUR1PeZRksh1sWDgmf9IiP6oxWXF4E84jleTPO3mJET/A1fdwnmkadVlz409msXZarvMDiGml8h7
gP4Va/6OHXCKnoBCbvwL6kcb5QZ43ba4i1tr7du9fk8bJBA2Qg2GgU7Dga8emJJbADXQy6w5ugdJ
3pK0lW4zfgugkYwfuyLJAuAHzkw2R321Xsxd2Ipmq4/W3IzN0YVEY3yH8dEa9xZa8kV9ItcLu0da
P2V+5dMaTXH1NEZBVXbcjNtiGLHsPYRl7lRXKFg00QOeJxYJCJgJ6DhdaRgzLZwmi5NnN+lkHx7w
c85bUUvCiQG7/QxEGb/aNqj32cnyAasXmjG7Le06URzstZPraB5GyJkteAh+iEUiA3XMTeRRGU70
hG8HHEGKFwfiLNNwqcfWu06K3lunE0y7KnoaWhdg0Y54eeGdlrlXMyWosEkESOUNwiv3MdyeamRj
2Qb/tPlBK+6cccqyOyZs3V53CwT1nWWVwYbPDTiG8AYkZ8iCpmNAqg4/Bj4vLnH9YHPMOZxFhnGo
I7dHTUYfbAQX3jKd08bpk/4weJ2Vvi1b8Adft62X57WOlVwLDlJ9o8/yoswlBryGECEX17rKNjtr
X4b1+vjNUyEDBX1I2LGHdue+s1wZLqnACyMceV7Bd2n5GIK4chOvRuoiMfZUljyLc1gwrKh67uX5
CYA743WVQ5zLoXIDufT1qSccO4vHPUl5nNk/EyzfQMlYHAJ/6SID7PZsB3uTUd+Wndd1A99T1vPl
ynAsGfaItgeXTLxVikrUYWgwlnlpEsQM1Yy+Ex4QJe9p3/k5S5ZGWNonT6sZb2X3ITfi1vD3s1mI
9pRaooC12rn9zKpsaaOw27oqLqWosfDA6GFFNXQI1mDo3OQxP4vbYaAnZJ0WsLt8AL1CGQ+Yg2fx
pWbcy5hCu9cUQSXnDXGNxKFlmJEZ+MXaxSX/Ut8AZLp2wcesKGeYxyor5QHqJXgPm6g5L00Sn4AU
yuOpaj0QAB+AeRpN+dx1o9ysIrQezPxLagOSL3btFlAopJGD5KNAuNLb1hl451jZYcfeOA1ymtPe
kS5ZPQp4zAvhIDJqPWhFEhMYO09BRF0ykBhf+S5MdVRPrbd2C2s7f9nqFsToG4QVC4YCfr8HzYsu
DRSOgcbGYBL70TOwpstI1SlaHg9jWsLb/JIZvrQU1mGBlRXZ8LXBYWz8sBqOw2KEIDbQN8PpHFNm
txrkNoz+ZCZvunFlTOjIstaw91MXAN5Dlqcc+9ko0AG5GlB343Xo2COzO8Hfg2qQDwmpl4j43dy1
/vTUhS1OIDdTRHWXbnEpLxh3WMmIW28cBYuIEpCxEFqBYu1tnzIIG4ZwYXDbDnADZDfMWs7LjPI3
t6YvEVQEuziENVSmswfP6SXOaE37iiVitKngMpbI3CA8CCdvu+leqPmMn6h8dQntGXkuqSoeGD+f
23IqhzgADtjl6yhhccmCAg8a3Ujw1PmPrqeNZR+I8NHAkjNEPmZedkO/HeZ8LOxbJMr6DN1YE1J5
dTQcI0gQIUdp6DmYjK7+FKXAoV8DbLHjPYorpjucaTE29Sc4T7QZYP8XtHwAf1RdM11ZeCrwxFUJ
+piFQ+R5yLFaLj7mqdl2MI+qbKMwmSpkcNbDI3oLsGxbP2LN6tAOG7EU7OAUdwUCvYep5c049/Sk
SDt2ReSJ/0PdeS3HjWRp+IkwgYTHLVAoVBW9kSjqBiF2U/De4+n3g8iJJYtc1vbO1Y7pjpaaSiCR
5pjf0GNCeUMaeo8FbUXZtymcaUp+y5cmrw0XPCWN3Y2ZBpNpOzX85cmrpxB9UWemyod5aZqxoK75
c/VGcaIuU4q/gacP8KPrSFkC+ltdm5rivBsspBJuLSqpcra1UcnXuysN+KnV+9VAB4LDLg71G9RF
rKLbpXa7ji+Hq/SeV0vl+k9aJiptFyB3nkterih9flW1Qyxbu6nurHY5WObcFSpFFHCpKCW0QLAC
t4bVVYstUM9g5o4skjLZTXQXeLaoLignxY49ITLTOLkaoST3b9n7keW9nnhIoQy3wUvU/HpkV7EC
b2tDbCNlnMSvjgcD7ArIuFYyJ7/attLRg8uDFoc3ryMdyu9AgFQyEq9pBmYJ3rhuP+BUg0QUkIHM
NDoHIQqRzxcdUAfD0SW02FbJhUqvZNeCOdZZD9YiWDcG/O1WcbRQxHQU9X4NV5FJXtM29eWSS1YK
YOYqyTzzCurLv1LIoYYyZpujGZ6hmpKtSRkJSMuR8ZKb6k2x/llaK1Oqagqd3Ztg0LpM10EApwIH
uMDmSmehEEwuf9KTxE7+3AsZP3MG8nW969WZsohKi3nNdBVUTLhGEBsZ+nhjo41STlscFIIkvnw9
LqicFdwIPWxeDgoCv6ChiVciexQ151hr0yq6JU8MBgFPAWYbiEqBnR++R+awHu1zi3HvjH8cWrog
Xi0UUn9zXpmc7NGoK0H3M4DflHUbsKF/YtIgX6dlCes12wByRZqlhtZ64AGGNbkzUFnmDe2qX5W9
lKJaK3xJji3msE17LWnSnWFU0Wz5Nq2AVX1CLuobtVNrhW/dM22cGqwarNRThXsVdzyR/vsaRwpq
4oxEeeDPvLykMQAQQ1HTZjfaYoPm0BC5IRQeTjb6eKwyd4nshZ9SSyrvO+XlWI6JW0mQXgJnfNYo
2TSSulZRC8hOnGf5y5EHP9wmnnm9XF/R3SnunFns4DRBRQUU6x8p3uol8om7YD3zVES2mWXFCtdD
tXsJ18MgX9PBUpb+JBQzspC7PFLXUoOYVpsX3+rjngvCasUaaMko+Tell8WSHZ0Bsw5m5ecs2dO4
+DoTPI0bVohl38la3ZXhpkAPPHxGiqIL7sC41+luiSMJf/MhkQb0d2zWT66B76y12YXcXIlmR4ku
tZ4pE8j3dRnU089oVNfiNc6YcuJr8BervTKEwfy9CtJ8dBdjURc/rDp1uSe0WmrJbzEcn+LDTPmx
jjdNWi7p96kGL/Oo4MSC4fAQwTXZoGEBWNsJBUaUFUzOtC9v47xeDGBNmRpbO9S2JLjn9jLPqdeV
k/YLRYJJ2UtFVydPSaeIDbqIpemDdbPr4gClcjD2SzdIw12uij7ASDVe92VbwOa0/ZVCEf4O0AcJ
7Q1ufEW60UKYKOQsWVqtnU5OLESr8gr41YZrUgviizU1C3xZTF1RUCNj5ggecR5pcVyIZYH/V1S3
y9NrxvUaZRMGrFHPS5HgJV+RVCzsOOb6iKwytCsCeBNuggTKouzperhRVZgsSvBSa6Ie8r7l5mX9
A9Jc/zQ8wNZdNc0L5Ubgu6jK+DEds/TXS36RBssaar7Gua9bwtSHNayuUVZl1Uroq8mPlA2AeQxz
DPZ91tbvvl1UqxpnsEQ9Ur4O7edxgGypQOFETLgbXsORNbSOE1w7yk2bLk1y3lEiS5DSQaaqwpdR
LvODOSzoNGzmcFqPjFe6s0SCwPC2Vk1s/rTMgzWZCWRSyapOBfR8fG+hcII05AuXKwokYM+kMdJO
vzmXMo4uVAOE7aU1XqLo65XTmN2zpeDHOfSnGhl7Zr0pu32gYWN2yQesxsswLa0FeSRZXWTKJ0a9
yB4ts6l9Vm27b5+JJfrkKbLQUftOA1xmGbbN3CVPXQKAFmCDqeFrxn1hNFoPDk9e8ykQTWklOwvI
v/knDKG1/DWtcOLnJFWJp/2gRWOVZB3Hbj4XrPb1/C6rQRas8j/FI1OHMogUSEFbKnFSVKfWhkA9
yZygDREDsVEd6/wDalCNcQk1br0JJqEUfKrXM4wdZ1GeiNpBJcKJwWtBu0v1wE4coTdSll+jX1vz
wYyXe6iX1ZzHyV7C+UZW12wjmM2Vy41aGbGoLilsik3FltCWzb8v6bXoxLSX6boGUqFTBjFGpTca
f9Zl+k0UTa1KOUfJcV18MdYwxHl5T0QdOEqrrgWN2qhajOcDQ4DRcSdTHfpkA3YoYGFOrx0fisCZ
Tc0DX0VjUwJQtG1H6e20sjfzSw0glwsqJhBdSaKlemL/BIXAEc21BaiqvdUNg/ywVDFa53THKuPS
jCuFaYN/EI73oSb64f71TpWL6k/xdKQ7B6gKnNL8hGQVgDJPjdpxnbRw7pnrkb4Ir03IvU5TEE0S
J7Mks8tLhJ7mtnK5AtdbsxHK3HFrqhrFYNeUlJzJkONGtJ3TAvTsC2+y1UBq+YEebt3Zaz8qTV+c
lRpOyZmj8qWWRx2WyKHrzHXbvyaL4RC0pBR5b0DsW9NKa8Jgtx5AYLFBZwOP21odLMJk5FY4TppW
B4HnmGFLRWwXo2DOdxGdauidQ2nUChUnHZL1b4VV8kwU82o4C6yhKOfTNchn8gqhZKwBfo7hKslK
qa7/ALYYmemLGAW6vKvd+aWiFgM0Vc+Z97K6zDrqfc9ASEOZ2EtMy6UWKSP2qRiTQKU50Z8+7gur
+JjQnlEhHYGAUszjfqOkJ9hYxGOwfRVrNOFVcquCdV8/b96SFXLnvwQoJmqsgNj6ukN0f6vFzRqj
KS+5+teNjqNmLDYb0KNlBfMHE6AByIz3vUHQdvHcl8qwzblM062kdHV1kMQSomEShcYlutEq7T5A
zJZfW30RnupPH7lC8AC2TX8SGU+sP9aGy/sHQAcKpTBQIFsh1aK7QMM4U5x8nvW/NWWUs4tITdru
mtocvwwYufsehevB1hYs732Xi3485yiIKx9Xq2xONhnY4celzablRDty7ZK+a68ZdCCFBnQFQxoa
1ysA4U0X1bTAE7fB3OEQLBnWVrQpglTYb7ftRZF32V1hVsN0olX+YdFYBh/HEjQaURQ0PhjRdJk6
rfzAftuXi2xdDvISo16VpJJ+xaE/LlsmoAzvBqvX6h1XeJBd1HQZWgeZEMosp3qfRyALlWY5jlS0
kSFE6OAqjzrJ2KuMKVlESxVOtq+sksqi13Ob5PslR2bKh44w3BgVlBkCxFq4hp30N3mC/q4bWeby
OOZpYDzbUFwulBbTeU8zKLe6CsVYzYmoJ04I8JkItKlh3EknduAnDy8UGbMTG4szAw+W9x9QzLU2
2mXbbNGptIabdJwSM3C7eFJxAJg65fsyG8t0NVSISf0eB65pGBOW/vz1hvuzo96vI3RrFVY85pcW
/f6jx9A6DTQt+3wbww86TNzGN/2oKpQiwwHkuhOTawsvIxWqznGBSMIzuq5hQ3snmCY/r6VA+41S
dUvkceLJjrciXxeiG6ZPikwjSlWPzoLVGzNRbINKpqIP/QHM9Gi6YYabzgbSZJVvJL2bVdAAUdHD
cIvWnpuODe02S7TMvEc+MZhCNycsusuwhdCvJohe6RUrO28PXz/rn2c5mkUOLIzpAH2ZaJ8fPWuP
nups0njcVq2Zf+vMHgTknDWk9JGga3bIheix1MZMq3eWYNRd1ZhFuFOqvhYP5qxCG88DNadgjPne
FmnmaGuOop+8MBC5q9G4L9Y6GUSILljMX7T94ukw5dVwi8hiTS0ztvq1RDoYhxioGcqNAyTS5MJG
3qRtnGYK6ztTBYhOGqwxglmU/JRI1KU7YVa2rpejmbB03eQ//IVNeYRHCEERNZVFpD+JZY5vZKTb
uHkJiPRrlY9XY+aix+crmfvb19/g04Fh6hn4PViUxFaAzZsDsbPKMB8Gtd92BdJTG1tva/I7I4y2
cl7U/QE7X6TZslZ03dXXI3+yky0T+A6aSTqIB2NdyG9GNgulC5Ak6qk6Lvp0hy6j+UD3M39eiAfs
RwRMQ2XTTVUqNjlX8YLuEj2pE9vlk9cHNIQDgqGCUwHO+P4hSoopmmSN3ZYEq263dT8JIB+6SICh
6iIcUXsxEPRS0zA8cRN9NjIYD329iWTm/ujKFDXazJZVdVtB+mgAGQ7y4HfLnnbjdqQl7XQWIjZe
he3HqfvoA/jFYMvQUsTtUgDGVY8uAIi2fTHNNuw+ZHrlTWi004pCFDY1HCwIbUoEYrNgRVxuQ6pv
mQ9myChcLsugPQPey+R8vRQ+mws0EGzgkRoymsdfASG/CkXeseUcKAv9HIOR6jmzcvu8VtClex6a
yTgs1hT1J77+cdxkGTagKpmoZeUEcQS9//pLVcgVvtXtVocuZW3mqbDum0pp71GVAiWVUhOnnQ2n
dUEc05AS7+vXPoancBPbmKQRF7ABAPx8ECleRNwoS9Wu4rQZfC6yqMEbUjM2Nxo9LVfIqYz5TqJU
6AnUli5dlRNmxwBIlvGgcg5dDR26BU6Q1k3r0MwcjO3Xj/jxy6zTg0uPhkcpfzs6l/rG6iFhRzxh
HM/ThhzCmn8sk5D2th2I9gdahfS2LWtoTnyaz+YGwKyQORJt4krjaGdqeWT29rw020od6/seBbSZ
EgzEBtdAoz7bFFoxPaR2p7aoI2bGWW8bxTlpn3Ijg+DpKTcI7FbOdfTOfin9EFgnLq9Pojp7Del4
MuJdUKJHl1cVDQt87KDedrB8/xrUKKGRNGMy5s241BkuTqvJY8yHv1Vnkewz6uODq4JTqU9M1ceD
1F5zEawdwWFzhB89iNKlQ1VVebMNbSOSWMs5gnKoWivSvlAobG3mETYHukEJ6IpDqASRl2hyqN5+
vVTEelW8v8OIKIFagQZdV8vxsWJXyazXNgjF3iiXnJpbry5eMmQ0iMBgDWCB2mB4KusxNx1JHoJH
qP8gEmdgQBcpSjeJz5ovvo053MBTR946B0fPZmqGjHwgEDSTTOn9To/KvK9zfam3RCOG6kHpyM7p
niGjKMvhGaEFXJguKb5JpTVXG13q6IqEtLHR1xvz5yau5/jlzPtHxIP/Bafgf8VN+P9EPFhT5v+Z
eOA8Z/Hy/JZ1sP77r6wDy/wXQML11AR3TCVcIWR4ZR1Y9r8UwMCcp2DYAQPzO6+kA2HxQ7QLbTJT
HVblykd4JR0I/V8sBnhrWN2i7Gtb/4R0wAhvVxhODvwBILMBk/JnoSzwfoX1ShyyQeUW3FK0tyJr
ExfNIayXf3YgvwyDfYSN6zw4/T+b8E3UNC+1Det3bv1ektCnl7cZ9ST1b3UC6qClJwCU4uhoeRlN
53BjqBV4vG75N6OlvJIgSGt9FLkvQzgfblyPP2IJpwyYq7bbaJU3pXJNBVJsGpC7QH1/iiAnj44v
qiXaT82thnjAFuzgk2zb96gWfH+zPq5f9vBbsscxMPrlGS0NGDiHsYro//tnFKOKKRD9ZnTdYeHN
giyhUi2ngl6woUV+F4n6vhbKDtDGLSx7+kcSuujAEK8poJ3LyrSnFIZpgZ6tDdmyd7D+OPHRjlG9
f56RNfYHbwziWF+v2TfzuCK2FhQUWp9KSo8KAuq9fbNF1StxyNYOICR+aFPnWBVuD2jHX4SRhmJ6
bfoTACC8KXWYYP0jPeyfY1HcLWGxK0uAH6YcnDJC/+yL26gM4tcuQ9Ux1tjxzZNKK4EnM5nNUNFy
v8rnFnBcgH4bN2pa2uZOMwQt6AZ182WUT9xk66d6c0q/TJMhk9hzWAPcXR/uzeByb1VGGlStnwHD
KIyAfSQ9fr1cjrepLuO7Qrylo7RgCFU7GsLAZUdbq1F+Lltn/dzuYh3YWGmcqoit4cnbV/kzDvGs
SokAEslxeG90dISTImr9xm6ew8KqLlpCKI+EA+Ps3Mz81EpC2OIZpiZxCCQlaU7cxwYH24dHQJ1Q
5vgjROG/72dTz+GU4uvY+Cn9+vM0TkavIfeFHzDP247GswR3ZpwfEANHGlcKxCNC5hqq4b11Lutp
FblQCOLnoaJj5dkm0jKYtUx7Ciwj4iL8UVtDl9qfUxNcBLV9WdVmfqHTB/RFOuyXZMFpQhNrZZq+
w1AJnzTnimiy92HaypsxNK+GtESWewm+lWUnHKok50Sj6o7H4HLGMH2mRLYNxBTeIweouZOVRECl
erhcQXlFK8D0tDjBPxhDDXdsTHrkcnQ+plLmUY7cd+BiaCzJdGfN0AU8IT2Amku3sh0WXqhNTwhR
QnUyiF9xafGMYacqo+KpQ2ef63bkfb3w1KOsi3ox1R4Q6VRlVirE8cojArFwyW0bSi9EYKjHpzQD
UWznaLg1ObWKMb7FcYcexmRNqLVXUe+b2O/so1qVnzEO/d4j8HOF+AYO96xsV1ty029zdCMQmZTc
eQgv2gGzz4Y2m8MrSw9Tw29WTUirpxbhT0xYZidO+h2XiI5+Yk1aI1u/v37PzzaYjniq0GAx8LWO
4vY5lCedym3DAdJK3zJKgBfh0t6jJf389UBHydvLfHJ1q7LC/+EMvl/eI07BDeRCdGvkLN0V9QJZ
w5oyaXZ6mVMrgyrmDW32mLAOnK+H/uwdIWJpZKrQGtje74eWVbCcVVc1PgYt6TO8iYvImMRjsBTx
iZGO8q/1JTGxQfbV4lyl+X00UrC0Oqr3QeWjl3mt9zVKm5l2FxJmgI65joPq76/f7JNJRU9NhbFI
kRW62frmb05gIQ0BNq2IAcldrHktjDNaKg7s724DQ/tCw5IMl74TL/nJdDIo/QNTWMr6Nd8PKsFP
y6Z4bHwMetONbSTn2gikCr3n4sRIx0nbOp8Gyex6LOq0StSjYIE+FRqaZMu+YlbP4Qx+xATQgOqK
OwB92+jjtB/77ncttzCZ8/Svr2f30xclOyKSMikfHy9Zo7YGs7FZN7DUwMXqF6iPbNt6OvGWnywa
g0rKWpq2yYiPuzE2LLAuCIrGLxd6QspSfI8bmPozNh1U6u8rgWni1y92nK2/zCuFS8UwdOoo+vG6
AXi9TEhs+YgH6A8GjSelavdRbHP6ztktVpjRBsJVtTfGUPEspUkerbbyxs4ot7oxLnsU841T3NtP
7uC1qEymoCs4RB2vKwMajlWEER87kLdUl0HCWfOvyv4LzbLMMXEP9jS5v0a5rwUCbbUnor5PPwPZ
5FragdNqKO+XNWr0id6MNvXUEZUje/SBL50rWCvMSviUZHP4D6OndW2rpLdEHJxJH0q5syGF3EB6
7WeLfVDq8gHXwBPf+bNXgmXJ5UWqBXTrKHqCrdRnAcqN8CEibat1Q4FVWTNvRzH/CEmke+nEgB8y
kD8v9d8jmkcHYAirc2qKmRHLKvCSQEIfCKQZkgPDL0zllAmx+wKwUGkBDh7bnU4o1xvpI+jty8yo
dpinTH5gtr9QZrkIV5BCY6rTLjHj56+3wGd7W6NWS4ORKoxqHQXOM61fuRj62k+xMzNhYI5qfakn
0c1/NszRokr7PjKMfqh9MMIyYlgpvZ0p3QTyGJ04RT4JH2mV/vcLqe+Xb5k1mOcB+/TjZfkLcpyX
D9JV1hvfUZo49ZU/26l/7jn48Bi3/Tm231w7dGOUSMtoPSQqGhqFdp5SznOaVFy2ln6BruNewmAK
v+TSN/Xw9uspPc461iVG/R1LxrUizv/ev+g4xfEoVyyxHHFqUKHW8IRDYPXjPxvl6OYpaVEqEZGZ
P1uDS60A4kB2Iun45PK20GKgq8DBT/J2tDYmO4DRV6t46vXTBbKJj+Bjb0WbXJtRcIecKlRhNCdP
LJNPr1SLZjLnnEUB8LiljjooxLXKxDWFurAvFVPoLfMtIJ1lP5kcfkGMwaTRil2C7Oo+ENr91xN7
zDD+c/dwn/PeUE0JPI/ynGSag0mZEJzJK/GzrLMHlMhC2JGjK8L821Snj1oV/+5QYYLsLHInL/MT
J6/9yeYnV7YhxBs8Bqzq90uojFleKeBZv8R5zUeP9jlexO1QTKbTAAh2BmglIN6ym3ps1ENOp83v
BsWLwLl7E3nqhmJKetPifQeFqTiErZG4ZTtgWmRbYPqNaYPrcIrRyewi9QcUqFwubX0ItwAQ79om
as/oVX2nhwhkHBnDabJTv+sAQtUiSX0TPKAr1EHeoLG4z+oCpao4JqcLgVkX2Bs7OV/MkJZ5Y0gC
DVBYEo5ZpZOD1vsdYlIo7ZXaddVg2huV0SHC0GtDExMppDG/QIqhO9dkFDaUJfb6LryfBuSvqlQ9
TM10Hlqx6qdRXQMHwPstR28R+F4qbzRqC5pTLK2HkVa2hZZ+Z8Szsp2l0NgHi3oVTSqMOjRAvCgd
i0eBK5kjl8EZIvCj36IH6bR4Cg6Qi7azDFvFqHpwYELgrdd24pA2lrQWKn7nuvkUt3Chi3kfS0mG
Xhs9E4xT9LNe0MnAKeKf3/xALIQlTGQ/uJCP9nqQFHTL5bny8dnDjmdcQgcVOrq68XVoJ7f81IlN
+Mm9bJFwrW09BT7ccapPa4u2dVRXPnjsGQEdK3T7SPbQvDpYy4DaVleceMUPJS1OTUuxaF7qKrEV
ci7vl7zWRNmctkZJkAmzAvnP1KPwldyVhYk8eBH/6mt+0xhS26ts/SbP82dkuM55tOIiVCrNCaoo
22Nupmz0eJqvdECvT5qkqNteGC0mgBmAv39+UtCx4ZjglBJs1aMDcrbwzbLtsPLbKj9HZPDQT8g6
Lnl0hVkseDkLJYAgWZKNXSu/B8m6w1LtVM/xk6MCgAYRAr1vTqwPyJGxVs2uN0tum9zVsw4yY6e7
0YJU7ddvuy6yowqUZcjreWjzypSM338gFZoZXJ0JQ6Q0/2lgLkPCcSLCXsO9D0NQUac7qAkDbZL3
Q1CtANTaDEhfjsr3dmxwQi0KtBKiHXWZGI226MYI1Ruz1dsTL/fZVQdkgZhB12mgfrh0MBuA9SWX
PsD1w4rvyargHrINkp7Ftb7KrxfJcMK4eV3RH95WZxGv6QQ1o3UTvglSUgujO7kTvG2K+DCS9He1
nntmDI9XC8YTg302tTQSqAev3Y4P1Y1+hpk20Qf3M924lqAouVqfu6lqnFUmAgqaeafWxh10op9f
r5rPJpbuxYoFQbqIetX7l9RHAwqWJip/JW2I1qsU2ne4rvSbqhaePmMuiLDqw9eD/slIj6aWIqVu
2bB8KZHJ66Z5O7UDbBGdi83H+jndI11zDvIHn+lWf1JTHGZjXFpwv8yf4DfvKC9tihQf89kY8FhY
mBbTrj2Kqvk2HOfFDRs8H0FUq7onlRz3TfKXplXUAqXWQ82+ddHO1YEzNHdmqj/ZafdoVosKjU98
U9Ned8CHXy5mCrsA7oNjldGvSlVyFODakFqjhRKiNTi9lqKhbmOL17Srzq/ZoPSa2tIG39m7r6dH
WffRh+mhlEYSCUYCcb/306NnmlGBHCv9qcXeTTYxc1XWBKxqZadZSv2gzb25rQL5MK/RQYSMyU94
yFuAzsudHGmbro9azyzzvY5RtIfzjMZkYPeexNqjYeG6m4SxvUUB9lSl7JOLCXEeIHLALTWVltX7
J0cOCPJ0U3FLGKDKUFlZHDDJYjO2U3huVXzVvrasE3vnk6QRzRlq7tyHhgEw9SgXy7AqVppFL/1m
1LptP+EziYAjIsvcy5RAKnkbL9htwMoOtlUWC7ToyCySpJAhiqrfcIx/msbuO6gBmAnycpNUhnaY
6qz25NKWTtykn8Sva5CgqqjkgKITx1sORnNYm72Gb6i90u6Se7REOwdhALh4QPrXX+YxYXyKrBpo
xNT5bkTj71QM+2GNCSDsdDCZNFpVxyfqlEDJCayx8BHNPctm+VLGSi1tEQiKsAyZ7fMxJoRF//DE
Sf4xf0DpCxCYRpFTW/Wt1hPpzd7XcTVAjSAu/ayvYiyBbL/C/9aZOwtCw1MTRHesUmfS+wuYYF9v
rA938dHQR+WMuo1FlMsZV2Q37+BK7ueS/kE1nPjCJ4Y5Lolbg5JFaEWxCezhosiQIOlaXylP1Zs+
XPjr24BtRl6PTwgY/P1EhuBeehWuvD+itbsPDFQwM8y2vK/n7PPvBcl6bZkDCFKOAj9lsXpwO+hd
k5JslU67iwzt0oijp8G2r/swR646C8/Qqt0pvfV/GnxFTAF3Ie5U16l+s1iqbOhIBkIGr6RD0as3
fZD8Padd78zVL4D2+xCus2s198iK7E+8+IcGzjq/b8Y+enE8j+IoQnTUD1Hz1O3Ma4y1U0vSNxub
Yhjuay35MVnS/dRW57bQT2yUD0fpOryGtiFgQf5ynN2HhTkh8WYX/mA9RbMCbSI8G+sreIg74Pkn
Blvf5d2NczTYUU1kwfWFBNos/Hy13LAUxxj6DZxMqtbZfzjU0bINIPQi12MVfovCLmgbN+T0E8Mt
BNkTZabPXwoVPa4FAdDw6KRRtb6qDcEG6WFbeciYQ87AeoZUdpkvQcgO/5c3o9W8Cl4qNvqW7xdr
TkcSLSjebMaaHW3mFM+fIau2sOgRpZzU7MQK/fT93oynvB/PHDGiU3I+GtoG16YYLzCY3NcWWlJK
t/t6M3w+FO0FxCLZ7cd9lGSmOoxuBvgorF2dytIu7bZ0myyHpJWeaqZ/iEnXxUhfgeK1TJJ7/N1a
SSmg26zvNUOKMAyYgVDVervz2nrZJ0hxp5L67esX/Hgr07lfYcmIklJJw6bl/WRqjSzJHV6s/txj
wolF2KYNoqeuzj0RVntJy8/rCNNiZMG9ojPvsqE5kVytR9nRFnz3AEf7oteAnMtIcPp1DOwmM3Ya
HYrMGm+/ftFPbg2WDBkcJWuaB3/y/DcnalYbC6h4JrcVIjoQm9eYxfenliaAq4+vQ5HQIi4jEkTj
bl1Rb8ZpgazinUMMayjST/SWglstyY0tEYGbtYXXjnJ0M1cT6El1/muuEpq3lPw2qYIONnTFu1Sq
f8Meq53YUpCAtpJm3/XU17K6QtpcMbbm0mAP1Z7VpXqRTMoNxoClk8TGtMfDYtiOsS4h5Vzjboyw
ChoONuJcSvWN+lR7PpchRGnK3duwKbSzAAT6CnnpgUCgj1i4fcA6p1mOXnEFQx1AdG79Lgc53K1m
f+flEO+GQroeejU/Sxlpg9iT7dqjfBC9am2WQQVjiEX9sAo9IJHvjYOd7gaofH5h8vYI8/9ddal2
WQfaDxyyxs1Ez3eVqXDMvBt8S5O+qUmWnfORfuKWMd11ZMduaYeLo6jVspsQqHKWOTBRSigLR9Gz
ej8OUo9bd1e6OGCd9cu0K6ssc+wcXXsTfbibKNEsvy/M4ErTcgHsX2ROirmCq+lkTYboNhiOIFIS
yI9V29+PGEQ5aqFcmYHYp2K1CjdmBdPatjLAGyjmI5QTlKB0pT3PMUuk4CfNF3Mqj5soXYKbKNAH
FxWg5kCz3ELsW5YOUSND21uLhyOOT88YYdUHQ5mrSxnBLoqJgTP3YePZSadDlFSScwvxdVfOtX0j
RzrMo07e4+t4LiSV3k+ejftYE4NXqOJOncNfQQ6NIhnvYoTUD7EwcwgeTel2VvpXoWXV5bA0T6TZ
C69tb1Tq546tLZ2vqlnijXK5G8EWeBqAMO5ABKVWoM8Okc4U5XaxGyrLtZE6gSA1qx5CE/qGtrG6
Ayt/ReWdbzcGQ+QjE286S1/qP+YK8CnqVkl/BjhnahxLDaDdYFrm4p40enkTHZBEbL8JQC4oENar
p3Wu+CIPDUT5tfKg9e0EKQthUjepGy8Jyx+l1WbbEHdAF2fm8QZuakB2qPZ7qQ0uKmOWH0aMlYD9
hul1E1SqtLpvmU5rT9hjaMG5YUnaJtC08Seu4olfMPFIroMCULcD9n/1bgDtfWFoddpQPm70whHB
DJ0f2pwJSwTNm/amL3rFNxeYxeRjqYtGCBQwqS4Q1qmqs5xWxR6NRE9vWzC+ZWnw4+V3U+52As38
Xzp44T3ux7fk0el3epuy4gwgIPf1YHS/IhWP7gRmXeAUczs+61GkaE6mjUN9sJUa2L40Swnuk/19
PIudScECzdDI7YLJq6TRzbE02Ga4Gx4mRX80o0mc1bIAd1dlpjOa5nIFKLBxx1Da9ohQOYvakyHX
bd9sRE/G5pRzkLkFxn1+hoAXR4o0judKGP7q5BE39o77NVf1RN0oTbhcdRXwMj+0ZuCFpD2XZo6G
XaWiiefAw29DtGoWBWI1dqbIrzeLC90AiFIY1oovmf2YuFUzmbJnJmV1JUnFcGHm9nBoBXtmKxLI
vbkhtXfxLIm9lpUaqh44vv6Fe/mVGVmti2yV4ZWDFrs4cMo3EmZT6HuVnGQzTF+8Wsb9MLaXMIlH
N6iLv3WEnnW3iuLQq2p7wQgg1qlJBllg7EWrh62P9sZ4qRf6bboyrToyaJsqzFmaRmh7VYG2qaXJ
lVPtKu2Ta6CKN6PQcBGqHqom+buZKyzNbSxcsuzSCmVUCceDBr/eMWMDNSszwnSmEQ/Y01OWkYFg
9FZCJRkL3RmYjb+0+NsY2Q2OFFRi4qbwcL7INuQfPwwFa1BEKLttKosHU+fGqFdRpzlUrxFngfg1
9MKfou6amt3fucW6mFrE6ocx3ItIG12unO8QUgMkts3fDNS7GVC2rh7Ogir+VvQaWisPQ7eAxGz6
h9bIHzCVW6NhiSRZrm5Hu7tD+ORCygu8Irry3IpNb5Q0QE/17dBpT5oJHmg0Ri9YZprS8S5kZsRs
30hdwBb7bvewNiTMrrKy2FpWf1EY4cG0Cpyx7BExNGpRG1y1YJ810XlQ6G7Q5c+4Xx40+zs2IbiD
2N+KIt5S696XWvQ7SFBgztuLMIvOIr330Oh5lrPi2zBqCKqI8bCkylosJYo3AI0l6p0ppDNuf1eQ
lM6x7lM8RzL2EQWKjG0ePQwo2qmpidLpmNTumBbXirrsbFxnN1OYFbeSYKenS/5dxdZyRFdF6OUV
vWJc7TqdVpT0VzQEA6dreKmJfKPF4hGHpRsMiFCAalunt6yf7Kmf6TC7mKl63SSKJ5uCXxjlZ3LT
WH5o3xqBsZXEZP3Ky/Siy42LBqUdF8uRHNCftJuxvegCXexUfmFSgxIfySjb1JqOABLOFqk+eDEB
CeIqXbLRZqNzNWvxtbq9TYvpeYQ1c6jp3XcHxOBDY/IjY4jbH3M0DfGNnmPFV94EpTlFHhhJYxti
g3Cggvn76zDss7R6BbajBgETicDvKFkIpsDsJVxq/QRLFHQowAOC87MelfFqVuQr0LjfcQLd9VZ8
Kqf+JLGk5065V9aBytC1eh+Z1QWy0iyj0m/bxrUja5d1yGhKd2U2XtqBca1W0j6Q6agia8qnfEa9
6ICX3X9Rd17LcWPpln6VjrmHAt5EzMwFgHS0STIlkbpBUBQFjw3vnn4+sKu6yCRbOaqOOHHORXc5
kUggN7b5/7W+ddMq1vncPOIAxqZ34qj2fvO7hL8x3CgKLceLo6PaoAspDO2u2IREe8CAcDEFehJq
0F8/9febUoWbNpEG6dhWOFy8vfUUupZDIkzBwAduFquuBHJlnG97iBwyBEZRnSqIvr8xLHzUupdo
BI6Ux65HXY4qtMFUTwbD3NkEuLDZvoTj6f/6xj44ny19caBCdCAxGB59pwS0yAswTWz6pjsDP7nJ
Iwk1ZL2Wq5N+8nfijeWkhACTktDSBrKOqmi6MAdyHLmWlS8RpMHanB7V4svCJvSActAU0nR/orRc
2qf6nsuvfndG+uvSx/JI2H1gJVueJkbi8xB+QO9ky9Jf7gaIWURIN/RBrbNet3//qP36no/fGbh3
Up0PkdhogXNQahyERbnuquJKHdsTRrOPRgwlBJs3lOMTovy3Y3ScjXQsC8pOUsFRE6M5RxRP2N0J
O+4Hs4BhKKTeo4rkezxuwWByVMyZ9v6mGzrXdL6q2UDLSdtCpVmlknVCqvLhdLeYsZhxXsxiRy+4
bHaWWmYt78HUnEGpP8tFL21rO/0+1yUlRB6vG0za57CKzkzrlA70g2eKQ43OtQ3Lg09xVClJoyzt
RS74+uacjkA7pRBZzdirO0U/8Sa+n2JkvEdLvQ5KL33no7djKiHdjXUliMCaCZg0cnAPudrTfBji
bWog4pqbeVzZc2ve/XoO+OBk/+rKOH3fDpxSKpgbLG7Sauzd0j0MbH3z60t8MM0sNSC+RlD1aI+O
vkVSqqtsjnn/jKk9L8ytrV1pHCcMUztxoQ9GJ+IilDUKilaiwI4m6iXCPQoG5hg7re/V6rae0h/A
YFZVE55bjXni7f5oeDicMIgAYUEGYf/2yc2SPdYpu+sNLTOPQNF1LbADjqee3gdf0HI+JEPD0sFw
2MvHeFUSqcltBNrIK4ck4duSQA/04+bXX9CHl6AlQLEedxbz9NtLjFkxy8AL6RzG0yU5hpWrtvbh
P7vGMkhe3UaojqQWOExQSW54tB1dcgZXv77EB18INn0mQEziKJtfGqSvLoHqZSgpZxSb1pG/2CL+
0QOUjOTpb6zO/P7FD8hBFc3w0ePqCfMdZZPrFBac9Dz53msQJFCN/637+es6R4/M0sO+Mkpqe0h1
JHdOe3+w7UNFRf/Xz+3jr/+v6yyv1avnJg2ThgaP+8HidyNbkPEBiZ6ocn94Dag6L34qrNpHz6yb
zNp0gmV9soJVFxBujnf2b9wGuiaHAqLFZHNUiy3tCfO/4DbgyZwlbXHR9/r215f4YCaj1IioAxuh
wb0cTZYy8XIkQlLuFXP2Uw+6yymPvldNfjE7p9r5Hz4wAs2Jp7IJrTnu0ynEbJp8/cVmXAiO0cwt
9b+tVUESgzqGgB6+fAzPy2d49cUrjkghfprFBh3SFdk08N3sfq1XsScn9olC9Uf3s2z+sNQBnbGs
o8XUHNrMcITMtVr5Zm5uw+DUDPPR669jD1kikFC3vtvmKbUg2b7ny5nyi+VUKYKUEmN8Qvvy0WWQ
oDjoX6Bovc80QkBih6ATN5qVuDowdiKNPFOrT5xt1A92rSyXFrtzuidkoxy9lTO1cDuAvb2hCH0t
JqqJhFwplluWlW+VxlpKUKA5lt/Wxs6gnAPUYDM0D6kJ9tNUAN8VXvpETAh7iNnVK2juqrNJRemz
Hz4rBv2uEPOK0N9trXWuol31hnFigfxgOX5zB0frfhM1KAEcrdhkLRHC1fdWVzeJLC5VvV7par35
9bv54dXIDoKTgsSYTtDbwRw6nRxbJYM5rmNfnq/BzkGGg1IofsbOqSbhR4OAnca/LnY0Necj9j07
5mIyuEfWAzfqLNcyv/6dW4IGtmwMUVEe7TCIC2sbe+QBjiRJ8cJ4oxxtQnTvJXt70zoxf358T39d
7egN7XtqziUE8w0E07WlTRtD+hKpJ7abH18EHYe6qOOgYrz9loLegnxeImMhBXslFTeyA1Wzrk7c
ykfzNDv2f11lGSuvJrash4wJSoq2XAIc1Tmf29G1KfUq+n94O0dDvEQc3U8aF+o14dvEeaoPRqWe
mAo+HNkolTSi5mSK/0eHA9Y6MgfBibMPaDbS8FMzqw2xhD7lLk+qnBOHrg+f3V9XO/bSoF2Iu2bg
aqHerEbAtGBF3cmG/939tviU9cdZVlNkIvQVjweDWcmlJpsTg0EmSU0M69y2Tjy7D8fbq0scjQSS
W225l0ZGgqX6VJUB2fmR9rfGG4ZdNp8sbmj83443+jlxQHej4Jx6aUQyzg2YTDKn4lMmyA+/HBY4
m6UHtsPxMT/UJ4ucFlbRlpbbaJmrSSHuRi1cPT/8eu55fyVqawqn30WXp74rQRVq6chJzFYHUPha
06pd09AhqbrrhIP3ry/1fqXjUtjFkIprL07dt0+vV8tI6bC8bQLJWtvV9AX5wyZSoispjTa5dkG7
tkjaExd9PzC4KDU2cwFSvqc6pYC3zRxkLp2LeSUDFRPZVd4MJ4bf+1eXqxisRyaFysVu+fbWHCLA
ZrIMGBjJvMJSQgMwX6Xy17hXqSqYJ76zD++JYzMVURzB75TrFaYyA0gco0NKfQWjSSbRLxzG1a+/
rw8uQ/47EA2uAhLrmFpAFzJLo2TK2WhBiRbSBXfuVl1xYiJ6v2Ok3k7vTDewDaEiWz7Gq0lcnlH4
xqmdb8JGhsFrl3J7sBMzOaUS/+h28JNZDhApTKDHVdCw6GEvOnAscqHfkf7lK4Oxx9zy2xvgRV5P
jOByjkefcjRHKDNh8pml5ShI09qD4hcRg22cWI8+GG8GvCn+p6ORZiP09pkRTwCbsJ3zjepMK4P0
olx2LgCtr1QYLMCwvv96JJy63NE9cbQeSPeU8001TGtaEtcgOd2lC+AsnHXRPPyNy0Ecgd9DsRqR
yNu7KyIhq73Zc7my9iDsbAip20SF5max7Sb0Bn99uQ/mJSQvzIAmzgjO+0fbL9h30VDLeb4Z5hzY
dfgIGmqFvM+zjKt4mrbdZG2l8NTG/4OJ981V1bc32ZllOgN+zzeoEciOmVG5jYQgxBsyB//5Iv8W
Xeo/Q0e9icL+GFT13zDW2mCq+fd0KTxzBF3fxk+PrwlTy8/8SZhSP1HJwNgMbAGHM+aZvwhT1id8
labBgZ0DwGvAlPKJH0CVgJeHmYb26b8AUwboKfZ2mP0Xv9FC9fyNVOtj5qzB6ZrahIHjClYCB+Gj
DY+Uzx1wZCddD4IFwmX3067IU6vPJBy5wnOId/CrKFOvamS7K0kyIx+BAJIdcpW+p6h0Tryz7yRy
1ErALRk0mSAvkbd9NI3P8Ob0tLetFZnNyiFqbG1Xm43jR0o57AvCvTak1zsXYlEFVSRLfS1US74p
4no+sTqi3uTVed0IMmmbLssj9SFCyd/5gYgCyZqoaonxgOXgznZOOtrYi10xhco5+McfUZ2N3liD
dPVsILKbcRTNuR311gqVv3wxG4WyNxBEeNOsafdqIBmbqgYENccKEqQiW3dRS/pKjFHzsrXCcd0g
rcF8Id9WRvsUkEe0ElnfXehpYl8i8IyuRDPJZxxlWq+hM227oo7rfYPj7NaKBI2i3DLOna4EkY6U
Co8NNqCf2qibmzztgvOMMIhL5ImWJ7psIT42G5wIwoulvNsMmv4EOZ2YSJF+44OgOTKi6QdahQKP
hYSopNE1L7TCWz3Lzkcn1L9krQmsWMvHx1TRo/UYXWUZypVK1p4sKX0wE/lqiMrPA6nG64qOrKcW
8SXRwNm9nTAlZ6US3SDMjVwLJT6BT4pxUcMQdGWlmlZDUzeXc2XMvjYE4zqNjOZzMRTEGThFs2tS
gY8zU7QdPEeiEkd9Iv9MLVMUDto1gSX6E6qleGWQg4fsKXnKK3ssOZhI8nXQSQOCkgTJmtCCCLWb
PD0Xc4i2KpejzBV9qkJ/NprOsyKz1h+zoYqzM/gmF5ISxcG2dhQ4njMbGbEFYyp7Uv+lNOR70+Lr
K8PKcfOoMVFh5N+lqT7TmugnfVtsxFG7YlmPXKRn8jYEwoJ0TNRkjjfmdkLU649m9uTYAaUahcxC
Rwy7chonAvOM9rLQtXbTGXHp9pNOmqkxnMuJE31WYzslsLWVyGLFzdDPWGiF9h2Q/7oZFXmHgC73
KXJiCtTU7GChtHHxzl5EWVRupXL6kSAFW1EKxxAxQHZSpUEmwC16VpJyK6binnxbBXFa0G4J5SGn
Ik1agpeMOxIYOlfPwItLxFRiNsy9bLCuNXRImSvZdrWTW1le0Wm8DbpaHVy65R6YG3lPkNU0rjs7
cFCZmfo+DMJpO82d81kxVL7SivzTuZSl2K2aID4LYlm5FmY67mMNpLBnT1Z5ToPU3BdZ0V8USMiW
kYwxZ1Uijza8TiW6wu8k0jE9pxmi8yUB3ifFcfALshNwFXfTYyzL6Y1UmRvJWMbgnOqSdUmCHGlR
g5Wawbnp9GV0LXpa0V6MQopSGeFc6uwGw4TSbcR9YrtRSZbDjSyMcd4SVDkJALgjH0cfygxBmJ1e
A/YfjTC9L2axM5L8IMel4bdEu9BT7gIPSiuRIjMOstmYZf5oVJ5p+mDcTslMegIJxmsVZG3uSlVd
erpQHwniVB6Z8NDeGYROukGOFq7HDUNOUDoZ33I9kJ5lUKc3jt3JB6nHHasFOX6GILCqH5IgQUeo
abWWYLa5WT31bi2XEVlTQ+1W46hugV7AxbBlJHRBHPlW1s4bbcjyzjPGKN7aTjJ/RfrVucMoN5+n
2HQ2ttNvVaUZtuoQWz/TluXDlxUqjKLoq7uoaFo6oX1ung91SSjOXCoIQRKkjD1b7ZTY5LL3Y4Pa
QSELKlgVeh9jYqDVaj0QfWmO6W3BCGNOY7ju89GA958i23LnPoqLdWdIyQ6AeZB+mZ3BtA8JVFR7
gya0bmfXJpGsfJ5tchsR/CVKcBXrerJ2nIZCadIm5ooyIenHpDsZlwB8HS9HrWt+scidOgRWcaFO
AVo0Tu172xhqKN5hYsOA15X7SZ1XMQl1Ayb6unsaMljPGC60XaIVAzlwMmAxBbWtKJ1SY8VKBj8Z
jWGVdI3i2dAndlppsVsruiRntI9iXTnBeNYF2lwsGjvlsMQJBm7VkzbpkiBHbU+ux3EfGuE3bQyc
wqsne2aeKIKLKrWyz5R/sOaTu6RqXkH4/NNkGXcERVABnEnd2JN+Me4ZMuPewmx7QfRLRLBLEUn1
qmlK5bD0Lg9SzB9y7MzYDQEKnqpnwpBDjtUkeHV3kV0PW4rq+V045dmdakp73vdhF/H8Lzu9o183
B3J9GRpWuIobSVmFzLnegNp4G+ddzpdYsD8WXbwZ654B3s/5rWn2va9Vml64SWbZF06i7cpBk2NX
A/V2qOdKe5gQGnRePpKZchcvZsNWmcJ1KPqEPJ6qRScaCbuWEdfp5aUV6ebXknlodM1OJJfEtuSe
FGZh4haWAT6szcPerzpyY/m7ajPUUU5QZIotTZTpjVaQFG8R79khuq7NGxqSSgc/XarJ2qsKexVW
5XxdmJWFBFzXNopJ3taKwILsVirClWqX6WdD5Ea4NSbBNNCP7SGfrItR77U1g1DeTbFNDsvc5ysn
UwLel34QuE+HrjtM5Bbvw6Seb4peaGRIafIGQvF8kSul9AWreeYRSbgB+d/yBgfGmTLMAwC6tHrI
ZvKIpkBoD2orBo9kJ2crAtDTYRoVh6ZOqoewks1LXGrlfoIfd5VItbM2Qx293jQ6PFPeu5Co+/XE
shGjydVIyQWtYEHCRFAYJBqzVpzc06NLb2HHoGmSh3oVznVwPqd2eyerBKB6ZicTcVdmkraLyKhG
ep10A2Iwq6lcTqTlg9OM5FwP1UEuErKidUKYqiVbkJfBBqyvstRJiYj2fcomFT1xU61HOc620xCF
n02l6NFYF6p5o9VVN7hzNuVfE3ghCOyz3DgzIsJce4Lg0a9agrXfbO3aN/H2BiyoUX1mNPD5fa3R
mh9k7oY+acCryqrTtS4lwb6edXs9lEbjKYpW3JBSWF5CTFZ/RBhyZf/lHVTnjMESFSaUQB0V89RG
M6HIsXyeBGQE2eEkb9WsIjuzUkbkSn12NsZO+fAyQYRx3F0kIK8f5gUUnrVOcFUqVa6xg5N504K0
iHeTIkW6x8gSq0CmjewmPZjls3nQOv1SFpl6qNuchLA+Vg9Z1+hx7PJkR8d3Eltr74Iqa3/Efc9U
YJoD04zdjnsAPE38OcIo27ATiUglAsXOu6bhs/Nzu2bAE3M1ggEM2NWZhTruX5blSm3AtPVN5fws
otC5cJCJ/yga2emEqxFQdEgTmWerDEJGZF7XCqlxltKjha3aoPAA+CXjOg/DaV83pJqh3BruqeNg
ySSPbU/qJrIZFK2AErW2fNDE3FwGjtIjraz0cf/yL9lpMCATQ+P/TYTnGm/LUD4AD6l7X3SGHXsU
tbgBoSOWxsHNbiEaS/MpMvL0p6ml+g75Aj+mm8j97TwELDOMyriH9VE+IMcv78lPYnw6VoKjWGlN
/pPZlw/En8v7np3/phwrLh5nduW1XeUobkPCuHSX9/lwXose9IguMzERwMS/tfUu3DvEnPzz8ZMF
7lzrRvXPo8pvHcw/Pk2/OXD/TyI6Lw3ff3/mXmX/uHvM+kfyrV8fupcf+vPQbX3CcUxhk1q0hg5m
sQb9gXV25E8o0jjW4WddCsivj936J86dC3gIs/6i09H+dexWtE/LIMfnJy9+WKzMv3PsfldEpB5K
d+aFQg/HbbnO62KlijR2MsjvXfcRkNOw1NzK7FZySzxJrJ6ZYdExs6UI223WTwuUXEm8wjrFgiqq
r2lBucwko3H/6hnu/3myfU09Bmx0dOIFHM/BAt66ocrGAud/+7EsfR6JNDeNddIHh4523F06SuJR
rc152xIkna3lwGhXnVPynjf1shD0va1c1Epe79tQZMSR2sQxtSTZsFlWpb4EvGVMD0JppnNiMplg
0KOP16FtBZEnw/CA1tKOfhErBXv/LP4WmFpx25jajA0uEsoNdiWOxI6Snpcij7ZWGGLHMdTRdPMR
LIGFCs7PhWV9r1sn8VUjnjuc5b2ZrEj2qFfdouSkwSJrX6NY0iyOTel0XyRNOflpZMqXUdCAaajm
XLpJyM67yZXc+FHGRaX7JMeqpds1FaS/ro51YMW9WhHNqjchdo45E1st43DlBdyH5WdGbJFDz2zS
ulWumqWrYIB/qIU1X4yqkq4rJBXf4pbyjkeSNyipjGAcXCYT4a/lEOqPaW5MZ0FGfEZmF8M3DimB
45aNBmY/1/0EKoE7NXb5QyqyGQUR0ap8pHIxVvEF5Jjqw/Y6U7WaWx+1S4X2b7ICaiGfYT/fFEN7
xt7G9GfT/imHRnsI1ZzsvZaeO4fGeQpZfFWgt8hG80slk5Krosz3Ol7gH0AcRjxPpHrP9EcFUzIW
lBDUjJTJn0N2AAEag048kiQh41npnWjbFtDO5Km9H9OqZHtfSNssT0u3LYn9bpuh9oNEfcj1Vgt9
iA4Sk7p0FRgLbarve2Iuwe6DvaOIUSXK51SprxpOk5d10GloGBz9W19H37CLzF5rSLHFLj5szi3C
nkO3zyCJVwN22IqdtRaXZ5xnivXAlv6SDc3lZHZX4UKNsNJcN73cHhseCtIGRCKQXknMm26CZYeU
FmC2Fi/fga5M+mS0gM6MacjjjVFi4WAA2fbXeVY0qlMJm8JyOsyRCNdY88ttq5EP5OaFDfxKU7EN
Nm1DiFDdcv5PIgOLW5bc9ZBeNqNteCF5w65jt9kq14qf5oC3RhrVfhWSSP9sKDA5xqZ7rIuEsMSu
vR/U6SYTAEdk0m/dQqFItMR3i0RKEH5030wCiTimkh9bKNr3yqxJLopMNXRVUBNWQ4Gq4qjuBoYt
bZOsm3ZAUsEWR8SGFE5T+wOmv7F1bpog5c8nSnFIK+eZAg2Hb6HmK5JS96XRpr5gx+KSfuYAWZDC
GRAi5OG5pf3s5ZKl9y5KfmlV6sq4Jaww/iYIT7mvdXVeh+owsKskHniTmmpKIUG9EWTDe6Wd0Bxv
lXiljvJw3epUzLLc/DKxgfBaMWrfEQyZhtsrjXbP4dVgAAU1eUqTnZZeVRCEySHP5AynKvu6M3ib
UklnrE4aWYwC+ooE17EFmu0pFe7B2px6b7Yl9SyENr9KA510lLLT0Zmrzq1F6cIls1tZ1ZPuUCqr
ibsmdnVNTLUIsa+YUuByvHW+qONSILLLiQlInvvVGGS25muQmQ86/kjDn4mGCq/kAcutPtGKkLRY
a3zaArd6ORd0rKyg3XP+x4NWVc1XPEfB3ThNg76H8YARScGAFUnx91RHpjPIU3rmDMO4z7LEvEO3
aiS+NrBRSuPITPxQwbg2k1t5F5ZOcGh7a97qactBvW4bP9UtKF5y2fgJs8Ya/X3s5RNlRGp1KYaM
EUUxVJHExDGIn6CYCgeMTjJe9+yWLsSYlWTHZJwV+M8FLFJMUG5pQmSaicU8o8I77qckwQufsCV6
NrrlDYNg8BgXOmuGMxbBz87hgLQPQrv6WkNG5A02S/OuqKxGucgI8DqFGX2Rp70u5xKxqFj03A0F
IDtr3NGaq5FPIkcYktadFGkeUZhfjWz4MovBdEvi5HH0zgdl5nTdFU8aX7tbZaLBrSod0ti8ooTP
llwkbC0Xc7ojHF838tyVkb5qWNTZ3nY/UX/PLobEs+Vr+vXi/EIcPP74CipluoIwvpCsvl2bzZpk
+DDQ+fgcrzcOEnZU7pchXkd77CmLwKoyHbHPqCG4pRpvkkzWqTeNrjZWK+ilGxI48y1WnRNgnHdN
PR7rYiJYRMdE/xF48WYro0uU0Vu0T2srK1sPV8GXLMo1tzU4LIdIDrS23748iv+y7e6bTfG/a2gt
n+ZJlFMdh1Hb/N///cen8x/bxzf/gBE/bqeb7rmebp+bLmv/3BYuf/L/9z/+4/nltxym8vn//K8n
0RXt8tvCWBSvt7foK16NmeX3//FzV485P3fH29P+46J7it90ol5+6o9dsSl/osu0iF6pBlp0fHgH
/tgVm8ontqMKciHVIV8WSutfaSf6JwXDD+17E9EF22q2hX+mnWifLKwIFoIFuvY4dX6rG/Ui7X89
xlGu8ztod4OCQfD10q161cOvJwObTdDQEpk0HD9J7KyaUSIzGECkU43GU24aFfBIB+afUg8GLMmG
1INJnMeGVRADYxC3Z7XWdFNQBNFdnHbzY2uH0UU7DMUF2ZSQGmdRsYkjsai7Vsf6QssdfZ9KqvNY
BDEsRRhst1IMvym0mYovmymiLme3S/FXI4PII4NBXudSP0H+NKr+y2wXN3EqA1OTM16wsf0Dwfxb
w/26fC7u2vr5ub18LF/G4r/G5st4++ufrvvnuu3q53/wB5t/rLvix2PLODr+mf+Gw5sO/a+G91YU
P7r6sXn9Rrz8yJ8nPg5oRG/gvbP5C0YLRulfQT70Nxm+jGJ6nC8ZP38m+RD/Q7+RrC2GnWojyvpr
bKuf6PoBrWJsv5wU9d868r1r1KO2RcO4FDQ0FqFj5wyy7S6LUtNcj9Mwrdi7u1SMjPNWTm40qcF9
DpC1C0ySJ2x2dNVX6mLm2Rzm6q7HF7ZSAkI9ilwj1zW+ffUcPzj3vcg8Xr92dIA5IwOUWZLywIUd
NYFjqxnUVu/DzTwowUMWFAEtrTwNC48KS7ophyYcV1RM8x27Ozm7oL6EO9kEw7aTA2m6m+OpXFVa
1xykqG8Wvmqj+7qkiC1V/nmvtq0CASuM4n0i5nYJKQ90tlwiV2HvJXLrdyIInumoOuAHopqzZZAG
7KV0kFO/vtUXEubRrTJR4c1clDsASo7ay01Ua6AOxmAdUfE5jEXXDusgGCN86wqci7iL4TpI886W
QPXVUhc/5EYp9S7TgN2xmyeCSGrV5DrGHLyhf2X/oHeveF1Yrk580ndncQ01E0KShZjIX47VvJFd
qb3sxNEmGeZxn+RW/tk2nFWN1/OM8sVw3VP3/zxGY72e616/np3S3iWzhUBWtGHnBSCUiSgV8bk5
T8P6xKdbtDNvniMfiMWAdQSvK2WWo+doCjqV9ggAtAQ1dyfaaqQiIdveoGT5NidM+wv702uagwGY
ASoEBhrRE4Kvf1LBjj4Em44F8sbneB+ZgRkVwV4dapxoTCm7hBIdamdhbpdk0aX3IT0lf9KyyaPw
WPv0j3UaLiJ1rfDzzHkeIXGhnKfVrK4aa5AvJAOIWjUMntbPnNbCXtxygCoNV0jT1kTERinUUPda
bAybUVdir0y+TU2tAE6Wky/gQbOlPZh+adhTeLkF2mFQda+WhgMV8vKyIuLY1WkX9TAwu/gQaUMk
ufBHsCD0wnpEi6cgrkjVbB1IqiE82iGFbwZd9DmXq2wj1/IFuKfZdunUsjsv9OVgOYX9TtROKrnh
1Mpegob+axeQvYOUGRk9egA9drO+dNZOL68cJTlgiR/9RtJUBcKR/jSQx/PNVtJqG1cQmslkNX3N
DGWogfNo8S5zUFwNmdEIt4TM/CxJmeJVSmqAD+L5Dm0dgHVOKPf0qLi+ULie3CAkzWeGnv3NoX1+
JeWLkRbDzaZVu2BVBnW8i4xRbCW9ah4D/LQJAe0XNnbFdTX1+VmXqiAxtCZx4TDXu7wRV2OR5n5D
xDvd3j6B/JiZtwrdVL/spXI1mTQSo0kpLuBcRs9Om6X0X6p+p0jlnUbaiZ/X/X1BaWRN4WnYyN00
31uZKBFZms51Vjk1at8+pgvcOM63dggeaGft50nuK6/vDO0gOL16dNYO8TCWmR/Zk3NICP74GWZl
Ep2PkmNeocgYaTcrimupNIB6CX+5O6U8e/RY41WoRhxgpVrN78yJbudUKObGqAU9sLG9m/JSrFOr
on7ekK2DoihrXVwKhyhKHD/MlKnzoLyPbpYLaeXEfImjKqI1jQVlx0k/fqbEZniOXGQrMdgUrMXC
WB0essiRngkjg1oyNhFldPFtjDiem4KHPAPSWZmJGWwIGHmSJk6ZwehQIx/qaxLNvyuVqnqjUxqe
bWmSJ+gDCdKoV4YEKIdEkGo1J0XjxwykvBnV836WbqIquckCo9mnje3rtdntsnTWPN7GYK13Qfsj
zYy9oQTzZqiiq7wMh3WEIg9Oj/Uk9bSJgWksQBibMmScE2jkxHxjalx7KsB7N4gCBU5Mo56PfRD9
1OqpuWKukalAdJH6MMxQloSSmmslEP02nlFremKuFYKjwmlXQ5tZSaXzzFLduLBIWo8xOVyXUzqv
0yRuD2RFO24oKn1fwXotOOBCCsp6v6wNrOixMmkXRlWnuWsUscyh3Bq/wd1xvmt5pe9oaJv3NFP0
b2BBdXdy9PgiyCmKeV2WwjGLyZ7YGs18K1RnvqI7ncPi1cxruyrgU01fw4aDNPOdcUEnllBqywjW
Uin0L7U2N3dRFJzNQTafiTwPblLiLS/afFiQTeZWWZDcSTCZsHQVNdmmTiKl0JLtmBKiiLqfKe/o
NxUjog2IRc2vM3of2wUqsM7aAYTMlECqHDJfCQnNbGvARXQ2xvJrV9CHTfKB1w0oRpdN3U/ZmIcr
odf1ypjrYl6JIKNOF5ppsneaRvLwUtwn5XRRB4O1ixqmMaBElUt7vjqLzJzUB8KPz6dGSq/sOTS/
xiiwCq8axuJc4Cde23r80DhURmspuiVvpbrSwzDbzn3WRW4+FGeKRXnWsgfnMBRY2Zl3lduGbqcv
q02zNs2ILZRMb9yhBBsRvRnG12HUaWthxV8FSujYJ5SoKf287wCx6uju27CXVFcvlHqTzGhChNXW
Z7LW4A1C1Q7Exck9RMcidGkg04Vrwe7HDYGkVh7tcqVK7odEiT/LaSH/LMN5uHTU/Duq8fjcMpxy
hyLDOIy0v/0idNSdMiQ/HbO667IFGu90pN8uO6ooLIt1hKH2MiTnbZei3UehVFqXlcVhuqj74Dox
85t8br8kurBdjnF3LFPRmaaNiFZIaNhljrOWVVGemfVwkZjNtTUZ2grL5lUZ06uSGmF4aVzXO6vM
O3/UK2WbxrN1rofzWdAjpOuyDhraULoQGLDB1HUr3fQAioF0TIGnjTFt6jqO1kESfC9gg/kRCh0v
r8xsG04EWnd9+bWuQvGoVFX5OVaTbEVjV7iORpxv2unGhn4GOX+ZnmDu1kdPg220NVMn5AXV1dXo
9NFOjyrrRm/tyI/mKlvnGboQ9UU3YNf6dZcntFQrnfHNytdvARqRX8yO7/PkFOCrc+vHqEoQXeLP
XYLpRZmCfdX35aqmK/1z0nN62PT/LpPAQssyGoVntcFA3Rho7HPRxNlPK+yGq6qvQr8uW9QClMYo
NxbyfkycsgFdIOXCVwHpUkOWysTaNX0woiQJW6YvwpnVzrXDsSdIIBRkMkpd0djnddwDaSvskLJY
1U+yTqmxlxRCG0Yh5/QZxky7m2KrpoQdB1lB5kNVRf4gxYXqGl0L+yszFCfbdKWWPxUsTtll1SeD
dW7mGi4ixSb34AdgrKRESUMGrSczgMS2IBxKp22Zt+ldWVj5hRJkHfOTU6AkM422vYJqLcxtWDVL
9ZumWriT5bEy1+qg1QMgrokKvvT/2Duz5baRBF2/yrwAHAAS682JGBIkRa2WJVu2bxBW2cYOJPbl
6c+XKruPSKnE8czVnOi6qY5wl0EAiVz+lcgxtjxuKy4WylauDGuMfvbNDHDox/F4Z1bsr64Z5j0H
mIY0/CkuabxrJ9KqJp6HibSAAF50LSMbsHS4VOVGBY3gc/tgGbnxsW9ktrOGIb+WpcekO9ta4CaF
/03POnEGriw2Zeq5mFvhWF0+WBlnm9Lu6ZAkM68DzCdrQfSxtemXGQ5qaKOZUgvhUtVjADCuqQee
RNBQvF1tYlKziOWqXKJBu65LP7pY87X3hdVbxKo50fs+TrLtANa/YZbRL1DJiiv63oEmxyr84iKn
aTad6WYyGNyhmjdxnDA3+U0KJDdJEOSwk+G5VujheWa6BDI4VlvuZemMd2Kw6nOz7wnXM/UB8UhC
kWiDaOaRJ8A+rS9DyR40dT5UdRWex8nA3mwpaPcwieuiD254lK2ZnPeLZjTrRoEWphmKh0rq4it7
bbHh/7I8QnYtm9CNShJ/tMr9gZwldtdu0lp3bjHeNaEP9lyVn4q6qYLQTx4SnhtxDohlzPSaksSH
dom99WIJNqwD2UEYY6aNmbUfhnoQl1U5d5fL6C4ojcg/7Eo9g3pw6vIDuUZJepaS6Ss5xBpVeSbD
IQRrj/Ig1ci0XJf0t9hA+XZ6XsRdmG4stx+KS5kv3coOw5gMt6wnIC4Ou9a8TRafStMlabLvo0+G
nc728nsTafWF7hEgWxpmsW+kmX+O0UJVTqsRtuMmRAY68l6rHA2uPqrP5UDTh/LP3mhDmuzZt7rr
dJbjghNg7qeV0UzDzhG1rQP+W3FH0MtcEnpnlt/GcWwfPbRin+kTcvaWW7eXbdbM3/M0/TJlQ3te
GYtZr+JKQjXSnPLVSSoOwEuTRVhLO/NbCqm3n806uuoAvc6ScCCDpLE/irZZtmMfXbWKLTMUb1Y+
UWjUjlTftE4Ra5bi2EpaKglKc+KxW5NTCg2HGglKDkFn+r2ApoNmSa/5fosr+UTi9U+EngTXwPen
aL5FMX4z1B958k5QQAYOkIKFYgfRlUAU+oozzBR7GNt1d1MrRpEnAbloPRGN4RPpOCn+Eb0fxmIo
yUpxk4WoNDQ7irH0FXepe92tCCO4yTLzhkBPy/Ahe2I6tdLrdrbFR+NOfXEzV/LsSU6ZuyyppFk3
EFiIIb1h0NZkx1OnUTfsPj0tqEVkrI3G11aW1H6giZ5usjbds+4yy4Vl9zN5ol2lO3j+We9YnRs0
WueQ3VV21Vn3RNjm+Yhu150zer+Mbmn30pLtFc/8Z6knc7n2Z/tMVK2+LskzbKjPXXmorMZWxHvN
9jsUQMXt2CU5hfXeQ1TXyxpBEptJ0XyL2mhEqsT3ZQ/g8OGU32ZpZlxNBOd+9MwFO7WleOfoiYLO
fStEreYXWyLppkdmlIVIpSzoZ5SOnBe5Xm7IdSoBOCmgNy7a3ov3ERNwEFKQ0gckGwMcoQpX7B7l
nA4Jgr4fgyEpSjxJ3fRTPsbp2q7ZcrL5Hi4rxZ2zpcsuLMWn19003lMnus+nDvK+zu9m5PErMy/m
TSgdDnPwNuVHuVRTEE/uMMBYtrZDQqIm7ropSx7GglRguH29aFYTGs2LmLqAlVkzm/uzYV9PqWWq
FjGxaU3C31hxYiRJ2NgaDEfbKqE3iIwn95veN59k7rjXdPSmj0VWtBfF6I8bu85itqztPoIltTQv
+xKSs2rv9DyN9n4j0r/ge9uHePLGbeKM0Sc2tnRX+71xKYth/NYvbXOzzHUb6ALjtfplWbyXXSJo
oCwF2wdUyn/pYzQQgT9Lb1s0jjusdRYDIhAh8pTHOgAwB1pOzfTHE3zyR5Du/0Sw85yb+D//ixgM
qjif4UwvGIxrTDR8LP0Bf/H03/zGeM13aGUw+eEAfiplx4P1G+NF8KMyKXRFjwGEKW7hN8Zrv4Od
onkUegGOz1NhYr/5Cx3+gmJZ3wb8BE2mS+I3f/MLOIX64WlHP6pXgNQXkB2x1WRPAUdxffNFmYub
00MK5NVuORTVICe2fYekptuKsMxOgF8vWDfUS4S+QWdajvJ5A1s/FxBVjpA29EizVaXEddFRJ5Ht
Ys+8t9Bgdq72N+X2j3f28nI8cvBSEwYIV8xx5UYmdW8mgrjZOr24t0JvI5C/cBhOKdab86slzaMT
COPLZ8kVTYW9E5kDY3sEMA5NazdzzxVjliBm4XozDfWGbfGpqJmXpVMMJ5B/7FmMBGXSOnyUNg6M
tPTmZltHYXsmaKIh2hFZCt6MaGZpj7ML2227e+TocluWA7Wi4x1/09fBkp+L2dmVbDrMlTv6CxrT
5ka3QrlxzHBfMol9sPuiPhHA8zLnjCgEFGhgWYwxxU4c/uLUxIqd+1G+TbXuCpvS5Vy0793In8kv
4aAS60MwgPivCs4sG5wF4+bZV/nKOH/JRasfQFEDH5sKGDiuDZg4TOPq9Qg4M9Apr8up4gBmhebW
Z41KXK1ckd209w1t7dHeuRTuJZmI51Nkf9P18aKKJm3d6ctfxMOdquNSt34ACUNg+B6WLzQGMBnH
frbEi9HWuEWxDc2MtNIldDiyRwKdWdeXOqCXxFgtJKDlaNpEmBIuIU7I6BzvmOphIsK8xpwC1UNd
+3GylALhEeL6ybZgb/dTS/FkLPNsx9jpVGoxquFqFSv/RpnkxRctbO7DcVmCENl4iYlpHDaDXHhu
pocLRPlBAFz0Lc001la4w32vbCO9MpB4fCGBL6t7zjT7WZlMYDbMQXj3FsHy2gYc1ko2E9FwI+bu
1DU3KaSq3FA4s/SXZoWkZAMVoz86snOHD5HIjUevzFF+hZjfWBg1/0tTJ91Dyz8PGEf0R3DFUV63
S7O4QckRo1pNcw0/USaFiSwinLetTBGL9A17ichp28Agxods6qK8dseZ7UJMCSFVhhzVyLHtw3rt
tk32rSW/9lOTUafHNJSJDT6UZVd2+bxF7qjtCGuppoe2n410N4f6rDiQwQeHT7O96zTqUEmYyzUZ
vdVmyDT5o+Bi94JYc2dVel5+GdeGUlHq3U9zRpa3ygwvvM7brkJn0zaX5DXrFpvLubZXOdsGc5UM
CyVkeV/ll6Jxu5+xOUIDaJX/UPq4YlbupBWfS9cJr8lxHq8Ml8a1wcjNfd4lWb3SpDUEpaSud92h
us7WDb718xitARJqq5rPyjw0zG2LOBtbYdGTeZvTycPezKHVNzYJGt61owci4kVyWEMuOpf+0hJq
nuZm+yiTWLuJelvO+5iOyJnYbrQvG691wRWayVmWNVXBNEHzLEcUkhbA/HlR682eDBLJTdpeNjhB
P3b1vOcoYmR7ACJEeUkX2+sqTtwtGrVsPdSSfnBCWgvvxkySGUyS5NgwGEQGENArQrxsHKNZWaL7
aEV2qgehaKdvplWn5ASlkkTtrEF2sBmWbo6uljbSUs4EKWazLEtvw8yS/rqfC+0+qjwQgoa9aVDW
bGw3fTYgo7EXD+ABuskh5JAk7oqqC9e+nTSKLfeeAmoqBdk07mz98J5wnLYG3s4UuLOAx13Vttdd
8eDSn40CgezZex/OI8BTHn1EKXGVKcBoATmSCkJyyyK70HK/P0sEcZ+4WGSORBDYKQRCWWE4o+5e
gVLjIPA9wNjezgqyQjlkbmwFY1kK0MK9Nq1JEU4vYgV35Qr48hQEFiswjB1lvokXv/rYKqiMbscH
DfJqbYo5P8slQEahoLV+cB/1yENQqGC3XAFwiwHu1ypQjoAflD6pgurwZPGsZ+u2GqZzT0j3YlTA
nhbHfZArsC+tHGtNjagJnGhcE4MrNprZ3+DmuDQUWFiAGhI1Me1TvTE2S9wtZ4vh3RH35IG0Q/0M
WrGtyly70SvBGd2I4s3UdsZ+7N1i31WevKJsvdwKCDOSpwA0TYeut7I235tAnXhdwDwTzv+2wkE1
3ZAwlWCjU5o91got1Uux/JwUglowb35uFKpKaH0RDF15S/KysxIEwUarQuGwhkJkW55JIBVKixXZ
ITCjb3ZwdoC4icJzaU1ebqdwbmQgnwDfscgfLFtHVgIYbCpUuJUVALH9N1jMwWPbKAS5AUoekwRQ
GQbIvwe7sQJsp0hnDQSW9hMOzaHnOlfYdEZzmgtYbWWmxdaoKi8cOwPK1tPFfqgzI7sOadm7SBTm
jfe6Ph/irg+qhKOTNlbuXszjpRwx/pZVnlyXRXI7JoiGV84TrC4Vwu61crweFOoeax7tp13SQoaM
VNE9gfNPOL2pIHtHGuiAo3xfKDifA6u7jWT7HdrFXXtmU98YWSNLTl26tqsVIdBFPOtV/sQTLHOT
4/pjW7GSE/QljMOEx2Oje9NyaU2Of1sW/nxuOF1N5LWVnrupKz7FTBY7yotImQeAuTQ6OtFcmIxM
URqjIjfQwy3XFnyHT/Tymaf1q6av8A2aYoISWhQ9UiuiJHKhTIpFzp9zHJ7nuSJUnKabvmIoXjY+
QewF8ReVuOzwf7J4JqwrHi7SnSQm/31dsStMFXlD8NmyNRSh4+U5TmRXpJuhpmQwUuQPwiFoS1Mn
hc1U5FCEPn/bTW21MdJFrEIRfwF8pVm27ReKAhWzxJJs/YVnp6Kkr8ECV+TtxktM3CdTyN8fx8su
USSVJerHoVzOh2r5lkl4U1xSObH73QSMED62TE8bryg/+K1YOMSK96I313kcN98KYtB3JPVD3soK
UKKJNsaAq3uJnRsY17tS8Wq1NP+KBPalATBhE5eqFiLMaBYxjDWoj4ZBDwWlneYZstv6cVb8XaOY
vBDjFDUD51bi/gV3Fe7KrIfxS1i3c2cs1zzOr8Ucx3CdJfkRstN+mG76ISIvPvLxn0ovzjfSYG2j
4zD54dTS2HcK/0/82L/tMcCvrMSbiLlHzxlEVWdhViPdf6VLJqrccvptCjDgYOR5BADrv8VPLOhs
AwwvihqNKbWgBcVsrM/sNpzrZdEpWhhMPpmzqU/zj4nW1XngQ71KxcE2Xivuh9zra4zg/fuwc3pJ
l6/VkEsAldtERGAAl+R39EsOX/1GS24gdbIeW3uVJBec+tGizLH/ZckWx4JmtHBhd3jpPvElJPs8
Ftg7c62sf2S2xxDyY7v7vMw41Q1tnHaJDCM3qAq0ByvZZwZdx8LC3JQMAg27sXQYm/Aa1+wlEsGe
LpHYfZFkozyiYMAnyoXGprpYIzw0b+zYrt5r2LEQLBdN9Sl0tEkPpD2ZNfS5X9aruU6S+ypJEQ3g
rcXJ0Eon/SSKks4iTJjtz7bvsbWP2oQdXmReUtEN3cr7XKkakNLkmM7LPrCXnFlIasYlTIF1nQB+
WOeZiNwQKjGd2p1TNPaV5yXpd2QdebSBphT71unEJf0h3pmMrO6DPxck1yWszw8pc8C6tbrybuqr
jSis6ULC3jQrR+9Kpiw9/DJnRNtCU44XbZqPZ8h/5FUyd9Yjonl2mCu7Lf2v4K/ez7yopx2jfLkd
3Sg8K+kdMQLZ1mKHywN7Fd+9sSXxf/ZXEDguFsxyAT7u8yXaeHM2v0/NyBk+JL43x0Gf6AVLoGMH
kdsJ/to2HdZT7/qSRpWCFnF2OXLdm0wyVZdmlxmlP7QhynL6bIzEMOh1b8d+EHadLlYNoCtBZsS1
Fh/BKKe/XI5WP2TvzXcGsK8fdLlsCFyvfTuwpwhc02x0/TFpJ+ZwtknVXR2VOf5FnDI5LG0/22vm
DVbhufJ5l+FcfahzBsRurivtGhENMGRdTDndJGO5MY24/azFpv+55e+ON+AXReB0+XBrcEY4T6q4
+1Ami7bL57y7dEc04y3q7oQN9VLjE4Dv+CRnzMFsqnoaE9DnU8tRY+Co9pagoZp95yKWdRFOg/MJ
8SQbMRour8wnLzTGGWejUG94SWWWLp5807CNM4KPWPmpmeGVuToRymktJJHc93qbx/knHBmQyU++
bH/y8WjTndl9yp6M208eblfZuWtTObstZfIeld27UMbvuW7IYYxwAi9pF2arKTGxiBNJcD00yjcu
ct++iJ7c5BzF67tFWczTJ7e5oYznpp+NZ9ncn9X6zClE2dMnZVR3lWW9S2SCP1352B1laTe9Mg6G
yK/2jjK8S2V9j7WlWbF5iK9A+AfWBKDuqGzqbahs874y0Jt/e+mVrd7zMNgvymr/b4DwvyJxBsb6
Z9fffzb94yE0+C+7n+O/I8LTIsqZJltQMSUl/QUMuvo7IDlQPwJ4Vai4+qPfwKD5zjGVBxBpmgGq
qDK5fwODJrpQD2gFBaiSRoo/8vuZCkN6DksAK5G1T8UkABq4xHHaqOYhiyIShSPzaBS3to5tBIIp
OhuRZir9wFgwBJPivve06NyY637Z2XAHa6kt2X3SyuFcTwrVOozihPiVlMCT2rjhg5B9YLCLOW8q
Esgcjvgf2BuWd4PXetXWdMA5/nxg/qOP9ACW/t8rRH4To/5PhjEI9X98K7//x+pb89h/PxiS/Le/
tfbGO7S06l27vHUGJgjmryGJ1h7wFn2nUMGZwKlIlX8PSfeda5JH6zFOCBt8grF/D0nnHdCrwKHJ
3+U/WVqPsOm3sOoXsKfnOBZ5VAj9Kcol6Ihf/hxB7k1odonlMciHwr1L8ISfd7M3V2ul8X0U0oe0
t4cs3I66Mv0TfzSvunFmZ5MNsbs3J7++JekkJMVgsR48T7S4gbqpK1cJ2N4jLSj5LlyQPoCUlKfi
ocUxxEbIpKED9Hm6ZfNEnmKknjkFNJ18ibmyaYHr7fnbOAnzLnNs4ncmn61tjJL4kzHErLR5mCA7
oBsTbe+WADqTrQfcwp4cJj8hT8MzqvXIjEJDt5ZRDREbFOfp7rVrePP7vhPjZ9EYs72qF0EX35Qs
W5eFYOO4edOv0kIrPy8Rfq8bmouaeKUDJN86aUq1kllmZBM1ebKmTGtKVvRB1Ls20YdTQebHSLl6
FJiCDHByQvzIGT98kUZvDUWOIDfA1huu6XR2V/2ka2tf6s762Xz7CvB7TAOoSxG66VKYAC5P/tjh
pZKqIMukQHpI0lGzyUupn7cU+K1Nf6D+rw3dXdSXt/+ecY6dPQbv9I11r4z6JM8P5hn1X/yeaPAp
mGDN1GXg7YH6+n/GB0e8M5ksWBNpOmXbpgw1vyca7x3sCjOMaoaCFWOB+9fa52F1J2kXDov5Rs1P
f0KKvUh0w0bPhGaxChkQVi8+1aUYyr4lXSSoiNgJbD15iHyCUqil+qvyu0cv8W77GrNibGbyvB3Q
88wWDPSzJ/bKyH3BmbA9UDsAS6WqYsA4zim26A9EMOhZQY/R6aL3hnOvLH60aXo/aS0cr1auvdQl
/KusLokIGXcnrv/i0+H6+K2wEDswE2zVDz8dZgJptD1gUmF5WhJAGoi1JK7lRhZ2PIEzLl2xEhq5
n5BIro6Ey6s1UrXabNyOeamtUHomHMrryJeBl6Vx4NQ9QVZkTp3luZRV8O/P7sVn96afTq3uJEwc
Go74L359drb/jhgI1HAmHgS1d+Tb+rW+80fYSzwTHx3RqvSuMRh+f3biHRtOA4EMZcYuSxc7xd/r
u3gHawXizLcsVPqC+yef3RPJ9HzLyY9iVSfJgflaZ8Y+IgmxQbfk4VnaOrWNS91H6RykVpRslswO
+w2HYWL1tdDUlpXPCp6sEe6a2hq2telWhWM253E3tz/thfpnMIt8/IGeHdNOU1kRCiG3NladMMbv
Sqe9aoAlPlZ2mV41ZBT96un5I7XE//d7TkbPP68A9/EPNpvxt+LQ/qbe+a/R6KKMIPMfQ5NPndHB
AcjT3zFCGagCbttknLJ0/BqNpvvOFBQEUk/xdGhSf/RrNJr6O/4a1gEXp6hyY4o/GY0sQQfnH5UN
rgsmXtjQp8F/OPvZzdjOfCxy58dDtbYFyiZoI7l99lBemeSP59i/r+KZHLT4iGhHP7xKhBjUEpOQ
FPyF66EjlCAko4zaQWuk12Eug64kI+/ta756Z5i0dIsHKbzjGpGlilHaWY7cFZZZbeaGsDRN+erf
vsqLZBZ1awKboouLkYjU47ryHmS17cNW7iqjQJZsJSiYAz2mDqHS/a7A7l/pOAo5u1wCBqHjXSIt
PxfkzBA0YdT2vtZJ91j1efGYmKNPFmRJJNddCsTX70wJibFCE6tdznGpme97w47MbU9qcXoBe+KR
6eZZN9Io8rO27bQTDnI1Ux6NDsKnkeXQ9sVGhWPJ4XtD/+b3vQ/b2i6a9V4zzWhGih+b8G6x+bGH
JF7NI9rKloisbdrow5llyXSL34fThVa744mn/WKzQL48KAJzJhlA8PgqIej52QgffZx4hD7saO1y
zi3DnL4k00DEmF7Nn4Cpc1BbjJGRNqg6jxKNpT5ZJ1QeLwcWqwpJQ2zALCz0xxsGGz0FBjA61N0w
Hx8Spy2uSAuZV28PLHUnz1cJ9oQO6Iih8y9OhC+ACSod9WiMcoBt6lI9on/PUdKB3BN0ceKpvvg6
mXw4ERtMNlzIOg4wsOzOJMekjHdWUdYXxQSO3OFCK1ceUkN9mrTvRtQM6Z9+n1zVJZWbg5HBQfy4
g2mWAk1i50e7iKaFiILaKcdf1hYnBFIvniOHL8cwBI9TbQaOS74i0x1qozPqXUKaM5rtLtvkHl9P
l9fen97R06XItMI5wm5BHM1yofQza2rHeqd1bXofh9ZFq7nNiebG4/O1ggR4T5wrSaxWcROHX0Ba
mvkoUil3SejjKELzeWZ203ADAdtc5b3t/unU7aLOs0iiJl1LQXFHU0DC4uU780RTCb47UySXi5Wi
T9fwClHNZE94Fd4e+C8+Ly7okJzOC1OHHLVFe/6J08s6LqXjMW97TgTdnobIWZA+/Heu4pMeik5P
51M+vIrbl2bhCFfujNL0V4vZtxvDCIv/zlW4H47l4Jv4jY+uknQ8UdyYJFjW4WZOx8fJcE/F2784
xzEk2Ckgr8KMzAlE7VwPnhgl1jWjknuxIA1GA/bQhPDCJ2p8KozZuSS3ODurzSVem3mfbGtlgqxG
3Tkxj7z25lwgD1sNFFq11J8/g35MChhsM+TNjbKVeHt9sV1wFJwYkOpAfTgzcrt4ivmidXxHCDoP
L5PUmeO1Brfrh+rE1ZkdIuhhY+KdmIvhPq4lKYBCrIRe7aKk3ofS+DpFED9Rg2CxMkJt5UfNiV/1
6r0zkfH8AZQJtzv8URYSL4znptzNor9Xu/etVc+ntlGvXQQJHZM0o5alUM0Nzx4wYrnE0RsuAh1M
K7k2YJCyrOjEoH3t+YJ8epzIEclx7jm8Stt6WZXWk9yFTamf9ZlM7jNmtfOpddMTk7P6qw4WOV4l
CzmdKjwyhMBq//HshmZeBnq0nibfikjXsPRw9eh2GUgzhQucME/bBYnjjY5h6O3v/+VH4+mU2CEs
dgEVWf2OLh06UYgCo5I7GKbhS9rbKEmQQO1kj/1QsDu76N2x+tEygq8wiOfnuUVgqRPayYmRo17a
wTOA4hD06DE/OIohOfohGhxJ1cE67syo/qnrWrqR85Bvwi4Uq6wfsuDtG3+x2Ksjg0paovOFHMbj
xb4NvagtoNF3qVWgEG3KOsKSxfC9xpcOQ1dU4bwpBmv++PZ1X4xdrgtAzrJF3RF419FtdrYzNulI
x/fIaemK9gPicf3IPrE6PhWnHz1NjhfEHnGeQYDtHM24E62oWFjotMl7rftYe94M1pv3Z4T0axez
rIe1183kIRdxTLuOm19Tlys2ODu9tdMXyxce3Ly3vMKW69weHRlYY0o4HLTwvdtbnwuLCLqMfLBL
zi7YksyWl5TV9d5Pxy6YmoiIcK3vVqU+9YGG5+5WuNawyaImQ6E26BclBOYF2rUu8MDSyGAS8Rre
Pdl1HXNSFvXhrsin7FoWixPMC/PaH78GqrgAiDk98s/x5lXzW8IPXHKqYnSvAXj6GNTp8OXti7yQ
IeucKTkOsd0iVsV4Cjp6/l2PJmEE6AzKHe2Xf0UyuZkcBylGkgB+o6EJsqF8Hwvtjji2TWoQGTeG
zi7u0dOJDId5KUkyQ+0xEc29evunvZhx1C/j2AxNQzAYx7bDGYcEhqHyauqiUnPq94vRNMEihY+d
LDVQiUZ8ASazgJUY3okP78W0enTlo2nVrgn+7UcqpIqRULJ+sEdsWLMbFAlKjbdv8pVvDV5VCcBt
XGuYHg5vMhoWc9T7kT62ZsIp79TxunZi+8SjfPUqPnnQTKPgyMeH+kxIEabQSLux7Y2dKHivYgk/
/fmtmCpCBHuD2vQeTRu6ZteJjqB31xheHSy9ifF6HI0T7+a1UQEuASQP3s5h4ejdOKJBcSNT3g2b
iy1O9+wzBdR2MLdjdZWmo3M+Rt2wwvZOBvqf3yDAs6LI+S7h/Q7f1ZARNo2qrqD/yEo+oXkqA60Z
7bO3r/LKIqPoclBuACUil472TAuKFsw5CX1SGMIv0MqO18yKyGSjhCSUyIrhOP6Fgr3/e8J9nlj7
ygPlhQG+cEFboQeHd2VO41SbTlrstKHVdrYgBLIZEPClVNmvEPz3gTkgvCvKuTnxPNXG/WgBsNhu
M/UQjcY57OjKPiopFdae7xYk7YFNG8t66ZcmEFmT3jm81E3klk0QtUm9qqQ8lX3zykdxcPmjT69n
EEmtJ/uMDPxpXVR1hkK6mU7sXl55nQriVs4YVjrnuOg7Q6pEGpvNVXzLPpvYeZ6lAE3khJr91hZN
d2JCeflQmSyZUFAKsV8ieuvwdS7axK6aephdxZ8FZVp9hpm1iWJJnbXfO6yBVWzdaLFbkWUyePs/
HUxg9XybKvkZSMc7GryjiPShcnS5S+vshjmagMfe1W7qvlFVNQSJM8j0azf/le/2j96qF1w2R17Y
KbZK0G2csI67jg1Rj1EShdWuxmrRXmVFE1bErFiudjHltfiBTwNpmddodXs79XFLhU9ELP2ID6La
EGHuP0z54q17d2LacObG+dK0xuAGYFzaNzoXKB42cN83SIY9TOfkx4KCusvcfdAzDae0REOIdzsK
jWg9EQBqbE0vbT+VdtfviYWtvvaRmyAO9aSUq2hsvRvOOcQfaI73BSuqR6BqNRLG6xXNj7dfycth
bnicaMme4byHBFgNmGcb95ESkTQcUrlzidz/0rJir7qkqb68fZWXe1UDHzSHKcFGjnjDo8Uas7xA
NNtRNg7AEUbTpTH6hKSI8h5XGOLN1jvlOXsJMEKkqyMJ18POyHx5eGO1nrTINxMKgW2r3zvFGJ7P
yJIDvo/o3DfDlAQ0FICk+IagLw2BY62LLehP71v9CJZvNinqjHI04IkDqjKzDQsqWNTuPPfxavT1
4u2NKSIHtXCpudJDb/n+9mVfu3kWQAY65WWcRo61G44TxtFi06DYJS4WMlnp1yz9WmC5TRpMI4EU
SZx6X8OOsAe3Irk5rdNl9/aPeDnV4F7jTAbFzUoMy3H4AnyNmDk9pvlQKwVyWeEmGKy7boOKMiXN
LSbMACw/vcBCM+KhydwT13/9ITz7AUcjAOd8MdShWex6MVW3dbektxMe8U0yjBQ52ba8iByyedCk
0MhlVaQYEL96YhF7+XkdPoSjzyvsZt0NZzom66T/FnWl98G2lvbEGv3aRSD+4d1B9/j30aROvLjl
DCalj4Mv4vftYOkrEhvEiZ3H61eBXH96o6oV72CmiKNs7CWaHtBySw86ozDfN+HsnfhiXoJCNFLi
MYZUBYAhbPJo2IiBcGzLq9lGpQRsF9YY3xF93AWwCNoVJbvId/tpeF+GHOdLAhPY2k3ZD8/KCeWY
NIdEdTsjJ6fPArKY0xOe4NeewfMfd/QMeieuUt9oeZ0eiQImTqVbLXT74O0vx+ZJHu58eARPWgZ4
ZaCEo/dJ1ouoe4NHUFoy/yhETa5qnSVE7sUnTtkvtx9cCUs2qhbIL2bow3caYoUgMCgvdjOFeWuv
obkzdv14I5Pma+eWp84Apy53dKbXTFY1FhcuR5ArPWXCCQgXDPfIW9K9H1Im8/aDfPV6MDxK6Kfk
Nup1Plvc2i6iVm6gL1QfwugjKRrGTmtjJyD7qAOVrsI/3s3xOF1PsG1lGYETObzeGBYOhTRcj+5p
jRybyN1ksyXXvtfOOzMcTwVuv3J/AkEDF2NXBYl2NLuUNMPE4wy1RD/XQv9JH288u/q2GAtB/UtR
bd9+nE8o99HA5DhKGCU2f99ACnx4fxo+pCystGzHWkdkTZr97KS3jjriJqLyRtMTHN1oA40ku0y1
+jwJvQBPGdUJ2VarossKro+AqpQ4iRIvidyKvNqxFQviXI9PvHo1TRz/VCRA6KIMBKBwU4c/dcDu
Ww4SBpGoCcrNgB+EuIGplzh6O5+wQsM/8fLVt//iig7rLTnNSsB3NHFRm2HEnU8KuNCbcSdcTSFU
CZnFbXpFIJVzHrkLReTQjCemTDWKX1wYhRnwio4I7fiIRgDWUmrVlO3mEa8yYVl10GJcOLGSPZn0
jy6DuoudlPqYXP7H4RPVXH0hmCnOdl1WeuscQmvrlnF7Q4mBezY2S3Juhu7yDW+uoFux168xR/h7
0iUz/IGDd53k5AK+PSDVSzz+SSpcQulTycY+htFbvynDYkmznVvZ+l61iQWWnhg0AninSM5XL8VM
gv6D9AnOEod3X+eDB7jL3WedlexKPeXgG3U4MzP/4e2beuV1Ml9Bp7J5VdDP0TgqCD2z0JannFXC
AkVf3WyxN6cnHt0rUwfKJRgIDvW42o/RilafLZWHme6KgZHjDYZ/16dExvQhqZElZXT3b9/VK8/P
t1holBybAUS5z8FUDK8+cB4U6c6PDOscAmTaEvE1n3t9+UtX94+nvVcvxZ3Be+A5gHs8vFSvVQWe
li7dxcWwsMrExJDNwtw7fWqdWD+fRtjRCPTJJIN9ZGSQSHH8slqj6vvBpwvAMsZ7KgOstT9kFe0l
GJGJsGzPGr3Rz5ZypuardqyrRXNKTKnpeCG8OLyNE8vazCBi3wW9g3jaJ/tHQ+JsUOIRpa0O3yOx
PVBgZAtcOFnurCkhHG6yxQxx+tIOQRRu/qeyCGR1yOrVkRm2/UUuSK87Wd3iHd5NkB2BM0gqKmzC
198eEOrJHD456n5xbCACQYlJA/PhWzKKEE/5IJNdVS/DtrIl/nXb61XeQLVzqPzYEu6in1jBXg4N
uEZWZ3VXEGPu0QZEzHGHkjtOdqAt2ZYyIXtTV+h1XDIf3r69V04fnHrYxv3N73vHm/KJrCoKQkW8
65tK2409oZuG6MzzvqpJi4zNZF1XhIDRddkF4+ibaydqyuDtH/FyKoGfQRAGCSNY246lJ3TytShY
KdNpkBxt7SrvNvZE7vHbV1HlBMevksQIwF1mFIFa4mgX2fcaegnSsXY52ji2ABFtlE1KhIG2hBNk
bSjOchQixEZV5T4Om+iGFMmvUSht4u0GsZoZxBdiXurdiR9mvvLDeM1ADzawM/uyozEG9yIcE3tb
32jhXvu/pJ3HkttItKZfaBABb7YgCJJlVSXb2iDU1S2YhPfA088HxV2IKFxi1LPRRq1OZiLNMb9B
WPhQjWFzhpSnulOej0+5iu1LlvSZl6qzhaYAJM+5jpH1Q9tw5wXd2nwU3WweT+52cpvrX2OYI5oB
+DydwsY0/gomTA56kiHkv4TxdHvm72MRvjrzpR5NvPbuCBsNz7OGndhJZntTMW3wh+roXE2o7rom
NseIO465SwFkr9S2te/JXdB//yX5Q23zepZq18b9pFXipCaOdITvB9ceoXPqLv1wbufyQZ+kx8AI
Mhc1XvVkR1r98fbkN9aZnAYpdJtXlNB4+fvfon5r6DpkikNBFF5BnaVHh+gc2s61rRg7B2zjElN5
aIAmgvSnfLZ6arQ4ibDxXl41VW3upMi078Dity6/TRwbo6/cri3+GIsCxpMTDQIVER6izdU+skzE
SBLBoJOKYHSNRKVHk3I33ttaRqxwFuqShneDtZ5bXqF2WunJiYfvaR4T+xl2snxxIjs8lIpo0dgo
2wGSvEIgjxndxWy0CXaw3sDMDysan7b0QOvgXimV8suff2ILgBt1JVp/3GzXnzjSUAhGNyE54Uj6
JGy9ekhsjPAAa+p3t0fauNvQAPrVggYdKlvL3/+2mXQ0KUozzZKTVi2akGaWQcPRuybauRzex2Og
6OiwQBX5BXJdbVqCMWlW0LZHwmRSDoFuhtDbm38Ronrm3kp3Rtvat0unD9KVzsuw7q20tSpHBlgi
2Nty4M+NTswcV0ip61nlRxYyIn2X6jvvxNaGAqhAigIU1bDXCVKCcHI1jA4hZ17EuBqYuGI5RLda
j/Xq7a+22Pasn6QlJ8CihD4Dw62eJFwdlGiQAzaIpHyMWtON6/aJAPQhMNQj5LpzYlQ43FMbDRRX
661XuaoAMDdPWNEhIE3Vfaif9GD8bJX/4630v4an77G4C8NQp7jF04MVkLE6WLgDSBPBXnJKKX0i
Fa1bUNZLxbWUePDMTBj+kNTl02yoxYUphscumPuTJXUmcJpwr4awkdctP+cX2olgmUbA9Q6vGmIi
UXOWkh6PkRhyzf2Y1T/SDu+wsBlehwR/N9DgNAaArR6E2Y53UH3qo1a1jR8JGmO3P94y4CoyZFVg
HS79aCDLq8Odg/tAfoWLJyktWIQZ0qfQ4KpDgFH0BTUSuseRY34t1KjH0R7BldvDb514h0aFA/ME
7b91UaW3rAINAj6PMyD4pyk4zRYAuXZik81JLiQlENAaTBXtetWDAmGyHu/FE5evCifErr4gAKh4
VKORx+LYH7AiQCh30LOnptC1nTX+NYt3i0yaSWfVtOiQrDbhiFKAhM0kWWaqkLxELx1Wz11lXgZF
HNAixGwGFgEf2OycZ3zWUyyGk2dqgp/qoTzNSuCXsuW1jeJCrUbgXNypdnqHYup9AyZFz1EPFeWD
FfbYaWNkJ4sXuRx+GlP5gPraAfe0o2GECFLhYieHT0qO3zWoRlAzjmumyWl0BNo16odxFF+zqnhb
olYLiQCS4zuQaD6p3KNmcz6m9iKk4CQPI/zR6H7IlwzJvoiq9AfNOCdmfyjj4H4MnTtUHh+HtvM7
DH8ySflQmtlFnsI3SQz30aAfMTd4VvHEdhmMSzD1eLsPg1l8ayXt3OOVGYz5JVA6dIuG6oKF8cfb
G2/zfrTY8Ev5EJrSat9bWhdWw8BBjHL6obE2YoLVRjE/w3E+3R5qc4+jU81ohOzvCK2o7cydI5b3
U1LsUwQ9yQ27dA/kvz2KzjiUGIgkVqFghUECKDQ5OaHIX90N7CTXlNTiP7zQsLmJOBcmAVC465NU
jTjEIrSTnPROmb0wkBNPQuDjcnvFNj4OB1HlRaGoQPFr9XHK0RBpThP3BE5KB2lUTq4t8sAX5V5H
diMSYCQ69LR00H1c4+uMvtajBM2O04QB8UMvCR0L0sK+aAVqxIkoi51cYeMrEd+hm0BGTGKsLTP/
LcLJKPW1ncrMUqrw993QJU+TGexhm7dH4Z6kWr10Zlf3HUWELpOJIk8ZsoUu5vHmMUQ2aieu2RwF
xUyo/0vgv94LFlHqkC5rl5tTdY/Ree+R72U7VZ/NvbAw/gidKLkqqxeTF3tWtahLTngfhL7eZpOH
nwq6d1YZHm9vu1/FqtU9DcwN4zAaNJCM18SdvpfjQWqhdKDxhGkN/YwMWSY05odzrZTRc4dPwnyM
0clHXdWMUJGaKRIPd7We2YlbR8GMZa+sVzgPa0Xs8bKKr3WkVp9wzvjHCOb5KI2t8WWMzSo9CksC
rJdPTvqoTAAc3Kq0ehxJjFI1XP6L9mMoD53kRsqA3OU4mQmxvqVM4UEns3uzQKP6Inagnsmh7uR3
nPhKeQnU2tGPfZ/138w6xt4zrRFHP1VG31kI3GbVcMBe1zylBfjiQ1AX6l8yeXvidoWeodwBnX+h
zL8BSDHw2szoKORWkT3X1eSrORzQQzN2aFIVMkJlgw0cA+Chmn4vW0ddft80nk3k2xq3dVBbODR2
Zn5LS1l+bU1ERF27beuvi3bl38iFtPkh6qLS8XizxTeOzIV/iVW4kRr6EXK10blY9SSIVqm9+Zcm
Eu21Jg0yQEENApnW3hwitxIYQLmTZRYvNejPc5cpZeI1M8rZrFk339VlEn6uhF1dkE2oPmRmhI32
FGGsWMwqNlZK58vGlJ2d2IpldNrVEWGmUqGaaZnV/BX1R7xb7UCKMu/2dtvIC5bmFbUSmvaUdFY7
W6qVoCpkIz5lBqXh0rH/7bQmdO06+SDXZXdXNLa+EwhtHVkCb4urB4Qjbbrr66dG+4m8kpq61WaS
NzbSfIxiM9qpaW5dqpwiNGoo+vEgrS65LmxZT7rHp4Fcj1hGNfrTXBqjryrB9DgPSuXfXsmtO4IS
KjLViyq2se6sIsIrD43BtLSWahhs8sbVCwoyQ2Z/vj3S1jezbZCAQC34cu9YyH02U6wa4xNGf62P
8KT9KuUT5fVsGk4Vmd7f6HoGO/fS1npChgFWQw2Y8HX5Ub89Gmmn9kFcgnbOh1G9Y3/2F6y5ilOR
jG/01+SdTbKxmhSJDTAtvFGgkFfRKpbklpKbDVl4iUmDI4zCK8v4nxn60c7EtrIzhqLJ80u2BRbd
9cywEqgbgWTbybTr7FOA7dJJtvG2qoDSHGK9slwFGMAR6zSMY/DJuK9V/GrCmeAz7OU9NsrGx736
NcvC/LbONj48lhzQyxjHYdHXaw8YrqLZGQqQwELKLihF7hUHNhdbA7uzNHkJ3FZjti33pFVz/hvM
k4466sheV06Gj+aytnPfbGwjFLYJ3GDaIA6/aNf/Pj2u/dDmdSPknQXqmMC9EUlN0Eys9OYoN9To
b5+VDbIIjZrfBlyFIYOddKMKQPhkzeD0wmQEehTqVAnroPKMvMH1uwikS5Hkua+WGH+1qeUcoc3t
BF3LrbZ61imYA7igpER9zV7degMCOaZQSHQWcofX121JUTr/rqajfEwcKzu2jV6d5FpIZ7Xs9o7T
O2UiauE6lXqDyitFCFgc1+sO7GnM0armzpBRk0XaEL1qnCVF9YDY478zntL6FPumqL8EQ3IBj/JA
AIceoONJbfnXqBTfLNTXUzN7tmTE/9Luk9o5086h33gZUB4C3AA+FuTmmoXZQ40KEd3kzjZx9UNB
3jmKrtiTM98YBdkU1oESp7NQI6+XQgB5l3MppEcy2YPbobp+ErZQduaysfEWnjHXs70wjTlX18Og
RwpnPSZtrnE8JYxzsqMpWnHO5jG40A+2HhwpKV9RAA6Oco31n2rW8ilr4p+3T8D7E7c0Kkn6LO5G
OiOrwz0EXTNZQUXRL1KLB4Hp5LnCqfK0CLD+qCrNOv//jbf8nt8uMLlTUVQD4+FbUzJ5egKSa5xF
eKwilBpLta52mO6/iOPXJ2sxGcZKYVGBobSxulJUh01DQ0X3YUVFr6UWzQYaBQISdGC3muViXDR0
T+i9lZ/AacTUshuj+BQHjda6WhFgYVcpVp4gZzjVPQFZrt23UWNP3gymsvFKBN/tY4R3VHmYp8bC
MkgzMtlFxkt5xVl7wBISK8rk4KRFoj7Y9VRVFFi7JHSjrpYbr+lG7UfnGEXrNtkvQSuwyP/gTTf8
gOCcfUOFvSXgBU+B0Kie1L2Hkc58qSNdrfykmSm55/JgpwcUkRFtViRp9qcxlV/hWsqIc6VVayO8
E4jsHBhF5Rxiluqhj9u087CxychSJGN2lVQ3Ss9Ey6vHxCYsUs82tBLKWjaawhupTr2Mwuri4zTF
X4UhNeVRxsU3PViBJH+bgl5/Ge0Y1zJ0PccU57V5tD1a+YPVN4qfIsuGkKYzm6CB+mx85NcnD32d
1fpBTLkIDqKTtT207QZ2kJB1wZyalDRtztv1ZlOlNAGXZzkoGKgXoXWa5Ep67SRuW2jJQZ9Q1BLF
hN69jT2Q0gicwXS15NDHMf6QAYKfqPajNYaKEKIPe2i0XwXu1dYEbEFfzFqEY6i+XP+8BBefNq5s
x28sPCirUD6AbixcLTe8IrKUA3HwK/xGnYbZgK8D/Tqj7JgBhmnTK17tbhA096WVf2RnHv/4mEJq
ppuEvMaSbq6iHqtEHirgLfKtNnoYZs2asEnCqxCXra+KxPG9Pdy7549YlSIX+nJYG1McWj1/YVsl
UVTN8UkP0URmR+GCFiX9o61TCByTEOxE0Bxjofw1lnO7E3S8i6mWwZkifRba4+9Qc7jmal0fNfEJ
Tj9ml1r4AZnmL4rAcLTsyp+G3n+4PdvNAWn7EiojFEZH9vq7x9JsV0PZ85BhXXVKRd5iTwt1xZmo
s+oVrk+d3f5xwQVQP81BXnkWmQh9dQ/mEty4qGeWcmcSwQypc8iDaW9Pv3tOllGIYXhLNABo61q9
g0MquuNMrQpRnA8NmbKtlEbHqJm64xAIsVPgWZbq6ggt41GoomhNj0BZk17zUbWUNKqWPM56qgpY
vxSV7MfAxDOAxq916NXSWNoWe12bd2HCauDV1VL1YY3GMQkPRsqym81h7wd9s4f83VhOXmbCbrD7
gL/WGLvR1JtejScAC0XenVAmtfx2HuOjKU/jo0DMemc534clkJWJBJeK84JLWMPAkIyX1CSoolNQ
qurZ7FLttQxH7Q4t6eDU2HF5aacuPU29EdwrIc7nQaxFboKi/afbZ2RjfXHn0Il7YWzQ116FYSWG
IVKUhxEB8fSWG1r4FBuKfLk9iLqxfa5GWR0KRIuMWrJhDAdRHbuwYZKDKjX/UqWBncPz4dKHuTjV
6CchDQlKfN5UTBgQ0NF0nSA5RK1dH+ml6d4g5GNgLhSqKTpOMR2HmBd9lOWXoUk+tBlNEwCPaHlb
NSay+j1FFfPYtG2z8wW3dgzQg6WXCNKDM3h9t1Rd2QeWKqIT4mK6O5DCHIUpfwaW1ntIWe6R8t6n
x2wY9FVMWGuUN5R1P3y0MimZWys84RX3jxWnqpdMuvZBQDn3ssB4NbRJHMGMRQ9cwC2VoyD1UduT
7ntkeP/8Il8E2ABAy8s1bqyavLlmtwVM//DkYAKDS+AQohLUYMuiDpQ/UhOb4xSR9tt7aGMLLR0A
NAcW8BrsmusFJ2MMM6Vlo8ZN+5KHifrJCbvsowJG4JMS6dUh7ygOu2lpBXu7d+MdYWhKLpxTOkRr
PVmKP7MyxXF0wpHsPlTmyBUBps9iSOljW5QQWxFDTh+/jVbHPRW8pBYGGGb1Rj3jnwrlUjFUGKVk
/U8zErRzU8I9qf9B1+McoqroNXX3CIUiQfCp+mEZRXPssrw9hqV0uL2GG4cdAjDZ74IzXPqf12vY
dQVCsg5rOOZq6zsWRhqOglDDfxiF5HGRhQaZuS7TU+SMY9gF4WkgjcQdFp91qZ/snQO4+VHAvNES
gkDBsVjNRQhBAxH1I8Aw8wE5AtmLRKpcEPhrubyXTIIK2s5W2FxAeBuLygT4l3VnTSBV7fSWFp4a
POWrVlGOGHBnOzv9fZWAQJpTDv6FovDSK7yeWlEHemIDOUDpISmf9WqxClBm+RjmUedjIoDZLNIe
R+B/0meprDDrqFP5CHYz/gg4bTgM/ahT8daN535udY9uoEIMW1vzfVLmKe5EHX9K6a5I3ebqgC9B
sIAq9jtdRmxK4qCVZD5Jh/m3qSJxZPbRz/+wu6i7LnXy5eZdPSWlKILaxp/6JJtNe9KSzDiadV7u
XHFbUyFKhnFByYZS3GoUzWrFQE+LDz0jUJFPVn3olqjg9lzeJ0586QUqs4j9QJlcR6hZJzBMtVpu
0lBOvlTDjG+pTHfJnGMkeKjReODDoE4MoJrncnxBx8UCIQCUUoCEPw8jOv5YkoBmyfPqvPPjlids
FfNRtJcZZeHW0F+93oZqSKM+hH3u85Z0P0CTadgFpPNBzuYK37YmIZHmbYFkoCPsmkI17Ew/Scpm
b5WWgd79EOgvi0TTIje/PA2/1TLmuYjzTrSSP2WF84xb7EMVSjYWWJnuG4mWPeclZteRE/ykKZX9
DHQMsOO5H19Ko1Bebq/KxsZAzo/Ino7JIji5xAW//ZbQaYYaAXrJx6Kn8hDYUtwogFrzp6MsbVSi
bSBUi+jj6rFrCgWGxYzyk5mqoyu3SX2JUrEnqPH+CmUU1nO5QTlPa2ahjtecyJU58AH8qdhDTdPi
34wjmxqPZxV8CTbr6rhzsijxvfucDEvrgjeVvgJ6NtdL2MSTVhtjG/hph5hUjK2tlpVv9IJs+Sjr
YjiV4JIdHPeKWjt0WZO+GoE19m6dGaPiDvLMI1xa8itAu+kFnJjEIyw/m4njfAx7XXzHMMbWj7hl
kDVos5p9iiJNfas0c5oPpdVN5mHuY/l7l+Kd7lW6PUlUkdpMv4z1iDqzQ8M2PQSBULEY0+bkE0ry
KWbVNFjxR8uiIHQtDcyg1yiJM+JHX4SBF/SG5BxsSa3xBzfT8LGf2vihzrrgr3GQUDQenfJHHHZT
6ooEIqOrgpV96btS/6wMY/Yzb9X876QMqxh5S9kYaEsaPdvZickLsIoTeus8xQgcmV6TywwVUOYe
2eXmSARmDSWQFRPC+9yL6C2xK05AIZr4hzQ4SuYiP4A0tVp0X0wcwS8a5I8vSjGX2Kdo7IFTEqk5
ViRtB0IIXOvbqCvdsxnn2H7CyKnPk6JbL5lCnxfUkSo9KLUeB0cN8M456jR61Kokp99x8Rq+5qXe
vKS6Mrs4/jUvNt2jQ2RkD6LLJATVMBXJAQyVFFzyIfhk9pVxz+1ifUqpjb5USRIcM8pFjVfnzoSd
pjw451ZKYqT5kUOTPDySSvnv0hKt7eqDE8cHciKjRk5TkCqg1yY1biYFzuDD8w6/K/ncV16nKN1T
0kdiOtVGKemH/5NikDPi4QaOJLYiuNil7rxIApvFXs6NzykqJZmL+mbwYayc9jUEf4Xnty1ATysZ
ls0uCXf42U5NCVuzLPty+/Qvp/v6vqNGBXmcdhjiMO/oA2HtWGMgksAPMXI7BBECDV2hqCerMT//
+UggdxYGKhoYZPbXR5HIolLrMKM6jtjIfdlEP9tOVE+y08Q7oefWnACIqTKGvvS41kFhkYRh1I8R
I5Ea+FWY1fdzGRiHppO+3Z7TeyQ88FqUyVC84e6kO7sKn4Rd2rbEBvXLsEGmSZuzT5JFp5+7QTvz
kEw4FTZ0+gEYe1HYw5PEAnLvllsGWX1DfgQ/QCYGptWzuuSGUgNKNwSOn4W4O6ajmbnG6Ix+oeef
1am7hyiNp1RgDwcjaH7kiU1xo3OKe7zd/w2d74k03Ldt8Fdsm/dmpJk/uxJPlSbRyp1XfuO7UEiC
W0gmK3MlrxZrrKxZlwv2Wis1/QlHrH/SJuuO8KP/x1/lf8Xfbrw2OhRNYFowQ2i9rTJmG1dHgT15
4AeGWXh9ZtDu6yzLo5AtowSRavitgQT5831H82dRq1r0tMCrXe/wMIjxFuuW0rQVyt/6VplwZEuG
M/+t+R+WEpYT9SMOLpLPq8NkKa3uRDlDOSKS3S4WkQtgqEJPsp13ZrW5x4lK2d82HBvIp9fTcgy8
7tDycPy+HoDJFEFmHR3JaI7NrDrHFJjFZeDxPUqG0nuVXeYX3Lj2nvJl7dZ7HAkdcjy0b3FMXq0t
dpPhRKXC8edESX2KhjTIsa33seDTPDRx60/VSHaSGvneV90cmbYKck9cKOzd6+kbGOklUkrZHFfU
/phjYuXqUWXfST3SqiIews9TkdRHjJLVnY/8Pv4DSGdBPTHo49HPW41sh8ip1CEc3A6UO04PpUJ/
w9lTm9o6lQrBNx/XYjetUcJDRZsmxinSz6Ug9prEDH7A9noAXWftNMQ350MWAmKGoso7gWqdIKhK
her4emxWT3QNC3ZuvAc2Wlbl3U4Be2/wyOBvvxY2NUBMOAQcjJIj5dTXWuNrypg+ytj0POZUXt3b
b8DW7asuuuUgc6jNvWOhY283gjJyfCmPqmdnQvQmLFvcoYs+45bpVdxXNUwpGi16zuthr8+/ddVx
m5InsFdUY40yiDEljOSM4QPNGi5WNDof1MSS3E5FloV+F2QwOR6/3p7z1pn4bdC1xNRQKgFINwZt
6Eq+NWaQ3GtWFvvw8DKMfLGRLLRa9yTL/HR74M3ZUgkFlwk1iKz8+jC2Jj6X4JL4uPTPEA2pC8/W
0vQst1WNb1JUfESC6+32mBsVZUowKlDdpZdEJrE6h51pJAFSTpwQJfpRpOQvpOfRP71uSodOm3of
oZQZu7tcV30rCfO7Gs1eN5Qa/NNbgzsaY3kwjdJE88T6akh19aExWvNJnREoyNgiPmRd81zpDvgf
+sM+7XsMsCmuActEWxU5uJx/qnVvdZ6Fr7dnt7l9kRNH75bdC/T5ekX1ZCyiYmBFjVwSjSuDt7rv
GodAHqeEtzhFR1VgVHwvW6HmKk5Q78mtbNw/VHd5XHQKrpShVjc7Du4W2RbPS1vU7aMsx+ljPNrd
Y23p2WHW8uJRNvrswW4tx22QrnerqBo+SORxXq4I2TOFhVtvN9rnAWkxd+r64Jhi5UQTusJLXAZR
2c72cK9Ks+ziEowrZVifUdlCR3LOzMc4VXDqbFv5s2H3o9uUjeU5iPwd5bCJPFkFjTLyWw7mrCr3
SAyimqZotJYxsaLDfew0mig6Cl80UPWorU52NuePOqr/3xQlFJfbX2vjCkX5ELlfYA8UvtZBtNyl
lSTX7CmjzfrH0u6doxxH2s6VtnG8F6l3OlQoXtPPXO2JKDPiQLUrAkpDso5hNiJ2WiqJF9YNpaJJ
pJ6atVhZ85j4t+f3KzZf3d4LbgXdT25vEpNlAX6reRSx0g+9wWsLJje7lJFW9fcQ1dXuYJujHKDC
WU7fUyNRLmXIgVAjgS5bOlpHmGDjdAD3of+Vx3X3sS1xQTgg+SQ/2HJU4KemNQ0SzLESX6LZGv6Y
0bSwLBYmE/fSYlO3upnEJGwplZY1w3T9LIWY3loqprJ1VBXerOqdZxoacnMkFL7kdHsgwq1TpIHo
5b1bqnxrLGoI1mOc6oIgLQNiO6mB7rZlk54NJdi5gre2IIAtSkVcQIB5tesvFDe2hQweE1XiPvRj
Gw29UA7lnS34nrLGehK8LwGQAXR4rTY9xlmcNXNNhFcPQ+wrTWxjhzw0CPCNhGopXsFJ/7Gp6/Cl
cYz5bgjSOD3HUhrT/gDbSQ5UTK1w29GJP97epL+Qr+tNSsEMbBUVJQpLyyv1+yZ1LCkJrNTxh9b0
Ksn5PiYgDeUuO+ahcS4Lcd8X6ZMTUCMJ9ddskP8W/fxYTtldWJfYdA3HoYwPhozDJIXxstUOwhrP
klIcVaSMJQdafciG6TT8WzundlWkZXbWd+Mhpei3wAYga1KPWyUQcWp2AoqD7ZMggXTtwKdkZbfY
ERsPitO2nrUAQ3fWbdka63WjsQ9egVx5MfC8Xrd0kkU3z6btT1bXfArixHh2gE3kFL1HwXSr1nHJ
3uu/Ia6r30BcD7XbdM4PqaYk5VZ9PD1PkM3fArCNtaeP42NCdT5zIyNO/lIlBYHLCaXUr6kwcJmv
CzRUD1MQqN9EkCh7bN6Nh5MVpHWCqiJQp3VeMHZo2Ef5ZPut8yNNs/ke6dvskpcgyuwepeZaxp00
qmpx1EKYD7eXcqNHu2gzGcB1QNRCKF69mmmgBFYJn8RP6Ae7VlLdK0FzkpL6kxzatL6V3Je69GPu
KK+RKf3UocqocbMnxbu5iyxaR+RHv57v6w+qIIccCsBo/hw6T8oQLfX7mfcyj8OjE1StawX/3p74
1u0D2p50aIkCgTNdjzh0KVpP5MV+qQxoEGW2dSgirqDbo/xCzqx3KjccHgzQi2Eyr094LKPk0vG8
teH0HdKu7WMtDjEFgLiniix2S0EzvKShchlFXp9BHHcHR4mMz3YwQl6NLf1kKmF1mvEM95M4H860
sqOHCcXGe8QINR/P6+Q8mlH6hKr7nzcsF1H1BRO0gEzwFrpepQaXzbwpNduvelXc0+JTfVkdMDsP
1frkzIn0GErSuHOlbH4aYmQYzzDMQLhcD0o9fEaZZbZ9KjMJFczKBGxZGTsRwtaxo1AJW4p2JVme
ej2KOddlrQWD7acK3rywlkzKooPjY8aefDaMuHnAhs25z/Le/linVboz/FY1hCLIIjCDMsFCHr4e
P6j7ykklxhdYbh8NwjFiSRFfCpARhzaInI9WGg9EAcPsypagem526s6P2FzpBfYFko/XcQ2tk8oY
6FVP9cOOdMWdAks/t0hueLcPwe1RHHl11AzwiiOVc9uXtLp56JocxQBHav/LXMDLKQDMgO3jknn1
llK1mSiwNGxVpcNqoFMsL7QRcfkPcwHLgt4RIS1QtutRUkNomd717M04CrmQzY85aog7l/LW1gSE
B18QntOigX49CD7oLZLB3IZjlKvPqT3HT7NDICZNdnLWUgvNkLFB+KEq1KMD2mxnjlt5Kr0ufgH+
THBL1yz/wNJEoaO2zNGILHSmknqG5y06zA0q2/7emk7yTdfEWLiYKslYzsuGJGjnhpV+R8YpHBfr
njLEZScPfnY9NTfXkYre9gAaWfQ6cgPlUWViHmFVKKjt1Q5MXzPBFfQgKqt8nvGJCw9ax5+uJKql
k2I52SvXZ/iqOWnz/fZH3UpTiLXpGxODgexfvYGgMqKyr1JimAJ6OBB3g+iBVwGK5nBOyKmPrdYZ
h1G2po+3R9569xaSMB1F7iAYFtdfWqhqZdJQ5xWaw+hDjR2EV5nim1LXH+3Ofo0s/Edvj2jyf1w/
SL+PuNrAemoDcJF5h9BS9mijvKWWOp9hfh3mYZZ2zuRW8I33BhiwxXuTVGy1k6u6izvR8cqmA9bM
WV2MlVui632sGrQqIiKPh7lBfTafpC+R2Tp3A+qU3qjZ4tDZ3T+g6//YIBByOc/6wu4DKQGe+HrF
a0eyO4kmiB+i+nbOc72/+3/IOja+69Uoq3nPfVSH4XKxTogSnFAT131UAU26ik3zQYRT/CzJ/yGf
QoPNBsFEUYu0W7ueGXt3kJzlmtWKeSARmKeDuRQ3bu+f9wJeLCA6OtisLA8ni3g9jIkvoVIAVaS4
pPYvRudExCtZ5Y2REh2bULG/1Ek7+VMT1F6jT9pdoeX6D/qP/TOG2OldJCTpMHfALm7/sI1Lk0Rg
QYWSPcsUFa9/F2qxetsXKNREs1m7XJLN4jlJptTJxiETGc0z/Hz93tC+2nLdf749+nsRGQdJp2VN
kEiAkb+2rMhIRGaaGYFPytjXBycJh8coMPryEMPfQKIPf0NP2E34qlSLdspC6o/cWJKs+7mtDJwe
wQy7dk6C4kl0jY+YMaWRnxRxupwFTpcr7FTf+dkbNx9kWnLjhRQKMHJ1/1ijakjJsFScHHV4nLou
u6ukqvvipBHyIj16KRaFL19uAnOHe7MRFNCOoFcMVR3IyLq3KmSFwlmHKAK1o+4fJRm7Q9LP9g77
fmOUXxBITrq1KN8a15vCSdKkN2fb8pUJr1bXsUutcQ29zHZu1ffnHbopQMuFp8ctty4ny6lVa0XT
W37QOKknSyJ6jZI6ORj6aJ1G0h43cwLxenvPbQy6NFtAFwGFWUAx15NjO5alULAu0QO1qdzZdqYP
haN8DUy1fijKOX+rrXHPc37jSqdsCAlzKVigK7Zu8+BpFFN/iiwf8ezwjoJr8zoZ1BbsUNHQVqVe
Will8FQ7YE7G0XSekA8p/cKkidnYdK91q/zzhIEyGUefWuYCdV1jgqLODkK70Uw/dYL0rImqO+Fw
Wx1vL/f7l5NR4LmixweuC5rd9XKXqR7FeJeZPo536bkmnvBQEvFQ1BtJUoo9Edm94VZbt9GcpmVX
mT4sIPPQyGV9dHoQvLLVBZ4a938epXP8SfboqC2O2L+++2+1qDiVammWJtMftbI+jS092LSUhp3Y
8v2FwyhLgM4djdnjustUN6aGpUNj+magCk8LmvGl10INCJ7EeLKpPlggDg5zPO6RC5f1ug58KDSC
xebVpyhMw/v686Vh6WTpVJrYtwvpMKUNcnh6Wl1iYfV7rYj3QzE94BwsKMShdWWzTJHHIYA0/LgY
1AuMvOAij6JKdi6djRktAkDYZNC9J6ZbhTLUDLIQ0pXhp5EU3os4Uc89MCK/qKxi57beGApWLY2a
BckIC2v1uOpdhNhEHsHrjqUC6by5OuA84nhlMe+VgjaHWoTtFq8y4Fmr7xQ1UdzUg6P7uREXvjQg
gRsO6nBS4BHubMaNCxRPMFPG9WIBBKzh2DTS6jaadd3HBRuerQgQf4xC40meY/FVqRX5RMlu3vlq
G50JlpFToMOohgS1pszLCkkT7tQaOrYkwdWAtN1Y2l6QWvpdn4oaHcxefx1C9S1xtPij0IAR4gUT
++PsOKdIGMrdjJaIZ6Z664e2SP2yqWW3RczowQqGL7dvvY01+lUkI17GPQ6hs+tjQ0YSkATO9Boy
3eay427wDzpItHOdBdH59mAbdx55J+1n1mbBSS9747c7iB6dYyP/pPu4omv3hB7GSZqkHp1DDFAm
KRv+GPVPmAW8h2wXaU4QltfjDWk5cIRB5AYzsM1ageWc2Vm8M6uNHf2LrYSh8yJLsT48VtInVZnG
jGJO+qvppNMxTOcWuX+u89sLuPzg1SVHIgtBneYREPA1TBVH8jTXEouq4FQrz4HThIgSxHuh9gbY
H/EsbnFEuGlm09K+Xrcqs0YDyVbVx6xYupMcO3htRFjSlULHRLixLhVHuyrHC+5j479ZUU9+Purj
pUYf4pkWjXHvmLRDjbgqZkR30hR9CkXgvRJHbmdFc3MAFGl+MNJo8v90gWgOU85car4cPmt1kbVa
VbRmaau+MCiyp2XwZtt1+F8GWaRcEAPVlojwenmUas46RJRVX4qxPsi6ovluhlX+6fZU3h8WbJJJ
89CWokhE3/16FD0LRYIYAaVlFPZc+jDRYW5b0gRgFKhEx7v8v/dv9/WA6vWA0v/l7jya5EbSNP1X
yuo8qIEWZtNttogIRKSgVk1eYFkkCxpwaPHr9/GsqpkMRGxis2+7Zn0odpLpgLvD/ROvGCF5p5Pt
IHahdLdz3lTULuPi51hlyW18H8P10/phR3rmIPXSk4klUxwgCzV+LXC6gg3ueO/btqoPTkKNkxyy
PLYCgb3n5+Xyc+MxwaHL8jENlXXDz0iWGtCe4wRzktW7uicQFKPa+2ABjI2FvkKJZCy0Ayjicl5x
lZxPCb5FHhgu7LeTCClEqGfNXqsqbafU6RSEpaBSjnz3jSqqdo9S07wfMlPZ2WVdbpwxlx8+D4K5
gazkktCtqX2mR4YG48MJcCQbTmOItrwxe1vFoytFa4aBSUA7AMLMBUYpKpe8DWlf03WIoPtDVjpF
Ydz7tVuTXVkC9ZcZycYcF7I7ARoahUhN21jfa68qXTVlvxEc3RqXVaUxaQ89/yCOHBPP1bjaGWpv
vvgkJdCXIGPgC6QW6xajKlytkoZMQdKNzj6cx/mUlk55eH6vXvukaEoTwsmRYFCd7x+1byZYNLqk
tDmAAF1tOmmL83OMHZJuXYPxNGbFrU4MsBH6XPtIpMy5LPFK7R75YE9uWiRluzCvTSZxEc5d11rh
oQ1zrMK1cmuoa+cUpxOhNxBTxElWdSk8FQxFzKzX2E/lfkjpaGlakuKq3HGpW+bLE5nHFI0WEQha
ScA5fzUNpetWmUYnsPW5utH7JPfzIXY3Qoerb8X5Lr96eQCv3mrQZgncn6gslI67o2siSMOT8pQU
4ydjqvO3z2+UR4rY+c3OW8lGHKUawsf1B55Q94vBB/LlAWo6VGU97UKv18Egz2GgR0Z0sxgDLSQq
EYBXk+lWxxsS0ofIT8WEHi+BYrfX1M68UVMD1YhiyPedkvyAiai/opOnAfm1qpPWaeK2y4avSw69
wtPAJgxh0b8pS8c4QHqIfLRAor2GFPu+08ChRGlYgvRf4uPzL3xtfqmiEZxJqo+67ksbdW+IeaGi
ojS5HuR5FgaUHRgPTgDtR0PbwpTKBVtPMMea9NakD4DU//m2yWgAqmHs2sHcVSU6+723c5jHfYyn
xi6KDOG30GNOaO7ap5H4K4B5gjHA2MRvEnN0T3U/GL4SLXNgLRjq5L057mYVJsnQFpqPlv7wqsf0
5z7ifqRv4ra3XuhOJ9cexn2/SLDnGM03zuI1OyBgauV7qAmfRBPij4yzh9GiWmtXrs8orl1N2G6l
1lGfjfSumtAW+A+hNV2UNI0TZAUESqEs7W2ecu8tNBm/PL84146tp3O12vxCq2P2GA2i1tNrv+kK
47PVWdqbOkyNXY0i/RF5OWvnAZraPT/ylcMfPBdCch4pL0UEuW2enFtTVHlm6yQcy4NV3/cT2upa
3ran50e5cjqCjuNKR89UnpGr0AqU7JTZsJuDIe+wfcwtcUqM6n6ypnbjGLlMr7DjejLSatcVhYHU
eR5xjESRtTP0csQSA5C2sgA5chQscxtVaf6dSYQ7QQwsg9S1s4kCn6Or25RbxyqnY+kJhZ5BuoVn
vjaJVONpj8kGkLUuFMZ1HAlTUCjMmh6FGlUp0Usb9dtOsbYwc1eH4rSQABqwvGuj41hpksjScodg
M6v3tad/gO2bntoKlMLzO+NK+4OU58lQcoM+2YBVkfdgdm07UGzLeeU5sQjasMruTThYweSF4ptS
5X+k7tT59lDHt4lLrNeXjePXudrc9aX9PQfwvxET/R8ei/4HOnFXqDvdUHpJVxR8F0apqkdHwzRz
P7uVrh+SSrV9F+4XshTJOL8RxWI2fmjV7Z07mqLd1zhgnOy5AnqGzlH9r6xTp63i6ZWUkeq7bHIC
D8ZLai0ahMAViz+wRGZsIz0RB6Ka7hbP+aZ5y5tYAVWlaiQwJsy3OH1r9NNp0ONXo0Q891nydhbK
ja2Vnyur282G+rp1lN24IED7/PJeHi9EexTuuHhgwyAOdr66Le3HTq+sJUBQP7xB5a3fqegAbmyi
y7tNjkKGLn2GSRJlK+vJHnJD1eoRI1sCq41rsoH8VZiFr7WhtXeOCtXzpe/EbUTJGhASvJaLCo7o
w8SCqKQHvW7UAWTCHBJrq3x6fpTHsHt1f8r0A4Y7ERGVh9VLUSRyljanPO4qSggyoB/nO8+KhkOX
dCh/4UcVFHorThHOJ75YqvGEvV29Jy7OD/NkjAcFy4BDVszpSclz87XXp8u9Pdpg37leD6m9aF/+
AzqGBgrewq5dYHqtls54ANdi+jCmtpCNV6BxbFmq/eiDSQTxWoZvXuo5cjLTDqTG3vdZtJWPvs6w
T1UTbfdw6naKMehHRS+Wt7FXArr0EoofRWGdaOxv8u4v9yaPQ5FKMttheq19OPDfneY09ewgltiW
tilQMdIj82iFZuGn+YLgr6sku0LqE6q5/bMZygHieZ75RPaDPzZqHzTQWDe2l1zXi3WnmAKUnLyT
C/N8M3sKqJ6cYCFo4/CekKj8YGdR/aEbEDMWqvrTThxxKqD8BsaCQuXzu+7anJCl0d5Dpwumzuqi
1schS+00tANSxXmvJdOCWVGy5Q99+b3CV0MJlHoR0SiqjOev2Gvh2FL8ptFW4c5rhf14X875JxOe
xiHtvJcjmRgOlzjwmA752RqiIKkafdI4dtDHoXMIJyPZ1zpK2s9P3ZVGHsPgWWFSiybzXIt+FW1s
aMpIg6nMst5HRinfUXL/sui1t5/572/jjORG01i3RlShO+2+chVrH/fT5+cf5HJ2sZhHZhIpJBhq
CLuez26jt5od5aMeTHP+lWRV31kKBOjIy10gaWW3sV8vYwWGgzPGelL2R2HtfLjaGnBGtks9MBdF
6X0KSL0/5EV8p9uV+eJG0PlY6+3JnYrqY0YhMFSne9sefjg6cpr/xvy5VBGIigkm1+IieRVmVmOD
zJxnOKpu76kHYxbVwWk6clJn3qqMXJtAC/K1nESA+6YMaZ/cXljyzhIwrAWTIzq/Qq/uDWFkeWgt
bTo8/2rXhqKAp1IgoaZN9+F8qFItUJRA2wt4Qqke+gQImdq5WK85YbYx1LVdaMvX4hCBKrluf6Lr
C4EcVwhSTdN8Y1RC3CLzKw4RMMC7UJT1xjaUu/r82OQupigCQ0WSM9cYP47rOYuTildbVEqCI2W9
Q4L1KxlfVxxCtS72CqzE/ZR7W1/A5aHJ0Do9Api4xB9rH0oA54neRrkWYHTfHCscTPwSg5uNCb0+
Ct8zMkeo763LPkunzLXmJhpuvpq563oqTGgfbPmbXdsh9EBJBZEdgty22iGibwTypSybdAWA5TUv
WHcKTGTMutl4oWs7BFAONy+JE4iV1ceMlLYGs6zWAjVtcz+NJnvfxL2+j8j8/Q4S8UZqeCX+AB6s
YauGjJeF5JR89ycfmkTpLaOCzHWudclbxUUwyFQjy8/wZDgUbKDYN9AT39teqJ/UWl1uTL2ud03p
tLtwFOXGjr18fx6H3AcZGSnqtm6dhC1pKk1tNaCSZB/myu1B8WWYukEbPUC3enjpt38+3OpaKNVK
GziC8D1sXShQap0EI/dlAMv44/MjXe5U4n0+fKkYQ1y2PtBalBSKomQkqfdx9OpwPORaWW9Yz1zu
VFqJ3DzUW8kgYaadr6bblkjsVt6C2Fxb3hCSR0EJ/POG0ttWi/kRIX9+uIBEw74A/VhgQbSgzsfy
yrqIyDbVoO/b0NiN6hR+W0rdMvb1iPKPPyhtmO3HPFyIynBVv0sBmoogaqq4v+WvjNGhavVYOSph
JgaECZXm3Ty5xtfBTI16t1TOso/x7Htdx2NfYqCygAXu7K5BpbZM3Pa9rvTfrXQQn/AKSzU/FP3y
JV3CZvS7pocSGQ+KTociHfP8TeyO5AGFltYa+r8K05I1QF8np/qk5qMG380YzW9W23MGT7Lfsn/p
8tvk80BRqBtI5vrqCMHViZ6pPajB1BbdsZkSlRw1jr8+P8oV2SzOXFnPpGNBUWStfhATnEJFQ0M+
nBT6vskYvy7LpUFAD1WE9N4Ss5LCcyitdI+VWQ3F1B26t17aG9RcQ2O+TxRrvMv6sHvTLVkIMxCc
1VZiKs+w843DvqHkJRsr2D2twRcLpKe8EVpHRXlCW94W8Y7+h4vm8Ogu036qTGXxLUV31WM95Nh1
hqEHpLfNbWukDjKa3d4DF3pHSSR8sNomKaQ5VpffCDs0ipPjdcQIaVcbYBuS9mC1DjKhRi2SBxrF
g3eMEosBYkRkF781cI6EkuVCzKzAXpU+yUyp+UAQRL0z2yo8GR1VQJjPuv4ams9ynzit8141JxzI
1Lor233o4Bjmo1YWlzvUJvuDpiNWstNCy5v8tFIH2F2D3t7Pqch3KXxVmMJFVj60Vom5a6sq2teE
AOVVUuG4cpqLmeoNCvP6wUX7vQIyAlJ9F6boEftt3JjTPnetfrg3vKIl4zJi9FJi2pFUginLP7+h
LgMIkDgEYKAWQDSZa2jjqGaJPpXZHBiTXd5JTuveGOPiddMpAFoKL4YM3pZv7GzaEp69PC8ZGXwG
FUQShwumBW6ptIE9WvONpQ4nHVjq3nDLYWMvXhmFrNHAXYWbz0G14vwMI8g0lTGlSNL16YiU7IL1
gTnZLwaIYlohv33JviTwW53KmlU7CPN1SxBVXXJngxHbJXbh/hvv8nSUVeiQ1VDFjaZZIBfV/b6o
5yrwDPhcz++IyxuGdwH0QazAhKEgcT5jo5uNCspXzFhW1n7VJIZvZuWyizjhNpLHR8vB1UEBkA6s
IGemQd62qlvXeWMM9ayD6zB7igvxVORfGrKq5jZX9IUTQcnr+3ZSo/JOyRpY07Ex4jMTqXOl+Kmh
uPahW8zuQYh4uPdcMw6PZjjXnzzq3vGuEQrcNwEpEC2v2lN8r1l6TPuqUn/dhXBm90OtpVtV5Ctf
FLtNVhKk8QJ4t/P5yzIMomaqo8HsZu7tPHYRbZxWEmtVvdyVbqsclGKmIh/HzovvIImqY2AwVgQx
ayJWXo4pjjgpSxeZ6j5PocdTQlb/nVEkYlCC3VxSxfMXjMD1OsnszgGJEHVWqxj3ihFupReXcaIk
BpCv/Y1MOR+lUZsCEqMJBWA24s+LNXRHcIr5sUIAaFd4CM89v+2vcCyp8NGokVUM8ILrwHRc7Lzp
6cUGBcjnu7zTh2qnJcuXyAgR3ubj9idBNOzNmvUZtpT3Fhd5cXTASvqGO5Tvm3Jpb9QqGrACw7tB
GVTk35IKTNOo1yezqYnARfrD7NT4E/ShcuMIupwvefpwmlIBAbaw7iTbrXB6tTanoDG1MRibMruP
58T+EFqTjrFvb28E1ldAK7KzBecQYUqUH8zVOUFwM4Qou0xoPnkguNMkuk3iNryddPWTPRlpgEgJ
BBI0D0/kHMVOq8z+VSKMT8+v27XnoGEjg27Zqaeqeb5R6jlMbXXqRgCrpfgXsK0cchDdv7eViJo/
FIWiDCCBsSgPRj3O70rNaRz84JyH0hyLLamKy8OT3E5qvREGSi7kKmSe8sRiazyqedNTNBqnv7cQ
mtsXc66/+DYALkRJg1tbIsqt1Z3jpDGmUTlDDcMYfRtmpd+3wHc28o1r00v1mnoQsYHklq+mFx8s
zx7sfAwocH9EVCfc5QPd2nlBMGbK75fOup2c0dwp+nBjdenvlBu2gHBXUlhSRZIq0ipia0DR50us
z5Yz5HPMts7QULLYSXgs6tGb3DRqn9peRRPAM4Kp7ItdN87tbZji5VAlUbcrksHcOCnkxj6/tHga
KlZ0d+i+kFafP00mKH0MijUERWIb70Urlv3YV9EGm/DKTkLjHTU12fOkWr+6RrTahR7RMopS6zVC
/FH7oVvsPvVVxWg33uixBvD0lSRlURbbpCQpqeu6ljOOUMKJp+tAG1UdJ760Q9RM1eMEKeMkJmSO
mqXyhT4YHeSssjgNdtXf5Vr9TS+K3jxAgE5J6OoqM0HvRUvh95Exfm7KQVNusRRMG+QS8hJ6B2Hy
67aLh88OMj8/8qHC46nEFTcdVPYN9l/2Vsa0vo/lu1GI44ySPQ8QuufLpYpSMREPw8kGxNmB1NP9
OqHP/L0vDbz4uth9l4dW/s1VsujGrEbnlSkU4aPlTAcpQetamENz1xSOPvtppnq8lOacwOACk44h
lj9/mq33lnxYaqGUacAcSdTA+cM2Qih2OPV1MJqls4uXxSF0GZeNEG99VzAKGwolEyrXaEitO/eh
00iVgLQOQI5BFe1JdPJYVH6YzN9K0CTPv9MFqU0OR5EXdhlAfAmFO3+pPHILDK6BNo1t5h2Kfp73
vTnYe0X6O7uL1QKqrI135hSbJ1XF1dQrUuXUWvXvaTNynepRe7DbvvX1TO/8bGnqm7GnaQJMdSsd
uuiA86w6/5PQXuS8gQGsnhWwcjwQlAZVbMevnblO7o089t7pnd3caEpFj6gzwgY/iqZ6Dytzfp86
laz9zyBVUjMV+m5pK+Pd4plb4uhX9gZ9HBoOqFvgybPWRi9nXNEtUdTBhFk7ZD4jDrIq2nJ3uPK5
EAUxCvQCykzrOoZTqxjDhAI76rnJXyPS3r7CbWrY9UlpvRJhab9CjTY7xMjrbqSiF7BQ5h5DAcyU
gJ2DCV8TsMJCR4MPx5Mgt4rPhV15fmSoyLE0mdp/mDAKex220GDNNvwqMhuN5mwaN6679amLnCSl
e9Wlng6ziELL+fJj5Wzpo2MMwbBgRp40dntbN1SwENTYEhm/OpTsV0nhIom/Ph8KJVQl6VzU1pbM
/dlms3EzV8kXuxBbdIiLeZUvZZMTkGORGKAQez4SiuFVIZxiCOoQO1I1xpzHyTLjgz030aHOEGyZ
EM/bh2PefMzUcjmYxospBTwDubEM0DwiemN9w9gRs60NXh8sLtgLIyk6rotu6/i8MqcyA3dNirAq
dsmrOU2txYM+GfYQXssMOGUb7kiU+ruCGsDGnXltKKhZGD6DSgLmsZrUuAWU51R2DwIlV/eaGeW3
VTXXt9O4JYm3/iLl1IEM5bugZg5XerUnF8uYxjii7R47armLFLotvWtlpwbzbN9YjPY9Hr5dAFZo
yyvzwj5MDo2sFAVnLgu6Z6uXxLbNaEbR9EGUzD3WYYbmW6KHWu9Fja/FS0m9Ni7rD20sc3B1Odo9
+LNea8TdHHviFOrkuHxuVmAYRYbLobl8rMMy3ch9rq2F9GGXeBuJuJE/f9rioJMRxsBKA3UEmGAj
VH9sIjEcgAxbG8u+PoQBTnAFsA6UrqTo2Cr5JaKfeyzm68DrhLqbTcKifgy3rsxHLdWnARnDWJTH
KJ9K1Bv03PM3ou4JTCKqRGCYPdrfQFbnb4bKLvCj2XFvJ2x24Mbgmvo6n9oWA+04xj2pnPVG86lu
pwkqm8YYHkRp6/s8No0GLKDT7RsoRIEz53kvBdRDcRQDpHaf/N38qvUtnVixJDhWR1lbzSSyI2YM
6CGK21nvsPpTk4RjQ8U82p+9sQWClTZJu8vt0v3BL1J/WmbffRKmEUX7dGiHkm4r1Dh/6ZLqmOZD
icZ7mIuHMLVi1y/N0gLuYg9DHHihhaaHW2r9O2vQcNyNjEzK9iDMr8bF8rHIQsBeZDp+k5jmno5V
NRzMVFUgDCiJS4nFFu3bcWnnZCMkWwdLLAVaqjIekKTPyyvBS83RTC0R5NUw7VUjE8fR87FoElri
bIwlz6fVshOUUdknjwdjZa+WHfmQGdR2IQLQr82+8PRwj8JvBuqG7rVwlHCPHOjWjf8oDXY+Kuw1
G1tWWTwiGlwlNL2A/QnqO+ENWwXkaGLm2b6wG+lJPizeG6vOvZ5+4ZgCAw75MeKHjfrdcmJsppcZ
ykpiz+E39HmW8TDbyfy67rPKOppV18aBqSN+GzahndGzyhdxmJDTn29sr0nez3B4B1+JIXgfkroL
db/E9uEQejEyagap+7RTUmPCYoi8UN/TwYV+7xRdBGE6srs+cMYoydCQ0FSE6Y0aZ1l8w6blMLqJ
Md802TR/V81ioO1kVzemdLycVVyyGMbsPyp86JjML4NXcVdYEFCeD3wvypuWR7AGTxltPq5dosrz
r7isO7VQRJtRCmE5UyWlpVr0/fI2WURWwDepMl9XG6PkO8ri7tR1wugopnXKtyVHsepGXYbqp9Ev
CdA3qqh+XxRIOJmJSraV1ri9++2w5DRLlrY7pELYxSFK1aU+oUiHn8NYzlXx9vmXukjGOZDYItIb
xgARyLSfv1Qc90aX9U0SdBhkw1YazH7Zm4ZSvw1nT3Ewj0w8scuUmBsjh0bX7IdJePlOTLDJDpVr
apSuw+rP4PE/zzTW23/+F3/+XokZJG7crf74z1fJ96Zqqz+6/5L/7L//2vk/+ueb4WfT9c3PX149
iPaXoC9/PHD6lOt/c/YrGOmvJ9k/dA9nfziUIA/nd/3PZn7/k/y0exwu+lnJv/l/+8Nffj7+lo+z
+PmPX79XPcpM/LaIx/r1rx/d/PjHr1Rcn6yV/P1//fD1Q8G/22Eg13bFQ/vLTZs/lD8u/unPh7bj
t6jWb9I7Ct0MFF7owLOA48+/fwJ2xUNXnKMAxQEikRKV2/gfvyqa+hsbGJwJrQEyOOSHf/0F+uzf
P5O/69F5HpyZ/I1/T8LbP8+ZP1eKSfnrz79QiXmLdU3X/uPXxxj7f46jR3orkmbcsdJ18bJl4xlL
hJSSqZ1q0Rq3Olzm0a+VwsFvR9BCTLwatmdYJE2g0UYG1JP7GuqGD8VgjPdF07gYwLbq76mTipvY
jt5OkTHvvEF/7+Wmku4GLGXoOOveRyDyy/ehnrSdJXA54z6ayxszbF9Vw5j9SQx50f78X33bNQ95
8lD+4rMBH/pfqj9++dCx/dou+d7+P7ADJajhP/9e28sN+DAXvNufu699uv3kv/tz9ymO9xtFGNRU
SfJoLlFv+nv7Ka72G01I+kFcRZwy3IT/vf80/hV7jCyGG4qISCqm/bX9+BEcXI4jCN9UeTAOedHu
uwjwyPqB86H9Jp+CCsn58VZOw1iWIkbiJ8m6Y0pG+kYvYn9aoJ5p7RQFnaElX1E2+uGOevTWUSes
VZZ2r9YaHjvZEHIzVR4K4HPlR82cGr5IXP0wFEv4tjWHaacN6U1vD19zHKK/0//UbuwJ6O2Tib/2
Ea1b8I/wM5qedBJQOL3wDIxRtk8aA+zGYnBQRtknR8zC1+sRawZ7ivvX8zwf43ru9J0eC+L4VEzG
roqq4US7OXlT6TQ3cm2y72tlMm5VlVqqcMsJcH8+9B8aNxPvp0V8UfMtxZJHTuT/fP9SJ1+2E0jg
aDHJBprMh55E87qbJXUEnjpoMV6ID5rZfETwaPpamTU6SF6jqTt7EtVDNZvle1GPnzBnVV+VEU43
SVEWxs40yvTtoBbic1ov+ezrrRfCo7B7omevGH/GKLbflHH3FWClcVOo8fAA+lgn/JyL8l3n9tVO
UWf6/ki13TQeutK+F5Nf+FUHJN3MSxHMcfJFtfMw2gPxCglhZitGry6hAP64kC86N/5/v9fkd/7M
qdL/TmvqzwtS3oLyb/99lpi/4bEFduBRdhYI5JOzxPwNuKBOI9ZFUQn4G0HtX3eZbvxG7ZMKFz0j
/n9aRk/PEnI6wDsUKKQUkPGSo2R9kpCNwqdHFgtcIcNYq+ivqrsuw351OLZ4uQeNoUX7JNaX/ZPJ
uPKly5Tg6dciR5GGgFLFGMG5NXZdKJUjRjsfjoqA0zdRgod9G6f7RDG2BJO3hmK2n36YsAZG0A/F
cOSJvlsdSmShG5o7tJzUjTKczDhWL4UUlRQTo7FFLXA1kuuOuZnren+sKgWaKBIn98UwthiPdrE4
Dp4njkWrtsAftPbr6DXGRnPzytIRgKBsjy60lMVaLR3wnlCqqvbUM3Sbjgt+7k5oVC9fOg5oCUmm
NMceXuVdrYhbLZQyU5pQlLslrZPbqNAVmJAvZ+9Ac6enwD7keJXGMedLp42Fi98ABs/tNLhHx5CM
gNjb6n5emTZ6wWxGJGk864JdXBq9iFwn7I66Gnp05zrnA2HmFoL02ijSb4BtLyl0a+nA3qEokQuz
Owq3M+/magrx+Gi3+ObrqhvfFeuCFgLnA4Ho2oew6nRX8gy7Y6SXzU2tmZRGqI3fAENzbvGudXZI
jHh7rLm3hFOvvZ+LvSKOVI9hiPwMn9x/aqqQ4ZZdd+x7UiholuIwkmAfXnpu0EelXkahm4ellXk+
irOoyC8WujiWoVbtUNTE225K7B2yI80Ly3PUFDhqkbVjzfii1wJJIaQatRWTONZa4dwueu/cFJVN
EO5Y5c3L38qhvEx+asIaXcPZunKIzaVIwGVQT92X0Jt2FXbjgbLoL3YU5q2eDrUKFI0am9muyBmq
a41TZWbW3RQVWy90uRnOR1mdRMOg9AJjwupY8IFD5jY1UIRRdvo3pk1CvngniV1enURJkc5FHUW8
yxLNJyvWR6pqVrJP1SLZPz/U1Rf6n6HWJ9EQxl2Ig3Z1DClk3qAgQdE40X8+P8jlTcWsPRlERsdP
PiG7BwwKya86ihQUHlhlBwUVRQMgMXT+80PJZT6/qhhKlsjJjIEDrJtW6LeFc6i6lDdbqzlGHbS9
RMWNJHGL75yG+cZKXZ0+T8qWYAVOIr6qP8eRsqRwV6pj7iRKoEhEaqY42YsXScJKgB4QQKFGudaE
rAfFKaEBl0eqUp/7acgOwjPH4PmZu1gkCvUEbyT61NRpJK4WqepSHdNkNT92Ls6rNqoGPwwca+Bk
NlgGPj/WxbQ9jvWIAJDSNmsaCbdVWBEp5tS77ekhjAjZSUKSamOYi4YJtznaXDBxCDzpEaxJABUg
iyIuu/youln8WrG9BI5fi8FGhhHo0pT9G82Op1cYx9f30nzsTUZF80vfl0u60xQqF9hyLa+cXokJ
OKb0jhug/VBCxNpghVzsWvmcTLok76DGt6a6h+iZWEmX5Mc+6r1vTRdarzW7qo9KZDp7FbXTP8tz
Z9W5p0WdK/NPLRQ8ixThkPSP8w/SRGmybCMnP+qa8nlWUcXOKVG+dNdC3oG9hhYfTEDEi1ZRY7bA
jcjUOj9mYd4ETlEPB6Rz+42pu+SgS44QnAiEfSSPcC0ekaMpoiq9kh0x8IwfRB4b895WjJLitelS
qG1TMewERNlduRTTvwwj9o41SnUfOcl1P9Zb8cHVIv1+nGvnvjCYCMpbVJz8YmiXA1WJKhhFpVXI
sw/i3Uu/A0BUIIok0ke6uMtv8snBqMNsQtvVpBWXY0tf9ECnGvTgN77si9gJMTcJVADaDQ4ONNz5
KErkqb1LD+AYNiL8OgtkYapxjoJ5sJO7Zmia+3CcfzoInHx4/vUeO31np7EcGT8mvnRa3sC+z0c2
hFMCCu7SoxPH6YRybGp8sJbZeqhEMye7sXcc/FBsY3o3p2pW7Wsx14jSIzu33AsXIS4/7FrvWwYg
5VsU2/O0yyw0xrfMWi4/P3IL4jsoHHQILuTDwcxq40Tn4gjo1IBBk36z4hKz9a6Yd/NibDUirq0H
7URV6l2RbayhmrmsSDXqkh7hfRg7hPNxipCpx87ukvBoZ8L81meZfRSzXX56fkUuP3wQV54MxYjV
wcqt7ytcoec27tPjFNrVoYs7e4dLanZ8fpSLpoSKhQ9IVMirAEClEvX5uqNfao9Jk6fHOm2a0s9V
dILtoZgQipvMW4dS2O08a/GnhTrOrsIG6Wash9DcD2U33aBQ5r30mpbPI3M6S54V4C7OnydB0FSr
hJ0c20LN2Pwo4DZJv7WNrkwueCoEt6lVcF2vMYLNMk9Lj4TOsY+V6RDRODxoKRDB5yd3a5TVEmpJ
ONMiZJRxdopDxn3u62W2KfJ/GQ48At6olYA44ABfHU0h5T23n834OA/FG7dUjQ9xEjX4ZsX0H30c
JPp2J+rZRPZBsZOPeaX2+KnpVRy4AIBvErQgS/7T03/ofFR/iMlJtqyNr80ERBnqShyg4JNWp0tX
JYqGl298TJGlOBWLu7w1cyM9PD/f1ybCRiBX6pfKlH01SlYvWpTiGnNMsmK8tbwa7wyvjw9E7sPG
0srPYnVcckZCIAaZIw+H1VDxmLcQb7r4SHXljyl13rSJiX9d53wSIgxSV//9+Ve7RBNTHSAyR12f
Wj0sWDnDT+6f2NWGpZnK+Kh0dXYssCWM/CSMun1NCv9G05bxqDR2dzelSFctVlQCrzHityyl9eX5
R7mcZcnSpv0AOwh0y1qNAZFWFWXDJCYizJePtptq+1jK7RgQdzYOg8vT/nyo1eFULUYXpwND6YTV
ARYk2clCxfE4JV50b/focz3/alvjyevgySRrZjuodch4FLGzwK6E8SPJsmlHMwbxL3CnG9e9DN7O
dxGrKmM726VhApbtfLyUWKfz1Co+GnFI1y5TzdxPHDq4WIUO2isFBMNudHABCMPO/ZqnofbH8y98
bVsxxRBPuGtoIK79dGIjU+pWYx9HtV6/a4Bjf3bouO76MDTuRlb5UDtFfsxnM7v1ojo89G7sZb4Y
Xlp+4DiGx4Qi+WN9as0jj6fK8aK8iY/TqFHH47Pb9UPf+JENRuz5d762f6l/AVaUhVIKbueTHk5D
o0VVFB+R1sh2CyqlfjbP7i7XxZYE17X9BNkH/iNG4vTEVqdEV6WInuZOdKzVOL414mk8FA1E/HRO
FH+O83RjP10es5RcZReQbp/ku63Gy4YGZHBiRMdsiau7shm0P1Sn3CLMXJ59jELMQJVZ59XWxIZ6
SkXX4td3VKtw+CIgnEnQuhbozhDvJvKyPZZoWyXfq6/GDiU4sIDwrmGQEbVGQs0yOoKMEB+Wqh/f
xZoxbhwAV8Ih9LtgMQEkl8pDj9/LkxNAUdxpypU0Oi65WbzLlmz+HnEs3NKODF/rY+3c4ukbH8xS
F9TH0nI3lM70FrJJ4TtVuUUkv9SI4asA1QSbQZahqcyd79W4XjhA0oKpNrzqTUYE97mMF4UbtK3x
OMmM96pbWo1vzUb9s0o146AWs3nCJjF9JfQoujHKLN66+64thQ0onRsWFir11vOHKlRtVBKljo7g
nIyf4M6HXWEPQOGf/04v0LcS8s6RZOMZTObLdXM+zjwac2t3cXTs2Q+/V7rApL4BIOkVi3UnenBJ
s9fEN14EMVAUQrxbpnnaihSvP4ULnUSSk4heVgEpe8HrQ0dBom9Ol3+VY2PuwMj2+y7OW9SNO5cS
sJftO4j2r7ELLP0i8ap/PT8VV2acksMjFYN6OtSZ85kYHI4sYExKUOBE9w5JCuvgelmzsfnlb1nd
RjTwJAyYo0OaUZ6PIj+72C5HBcve7rPSTe2rJC6CsrYmzi9vI+G8NhifFxBuMhAXPtb5YAZ8tiUb
OiWY0gz4KcnegXjCQnO8dO849bfMWq5NoQQjol1pQvoyVlctyE6Y4XnPyxketCMtG3dK4mQbPg1X
R6FzisCEJDWvPbD7En0Ou//fnJ1Xj9xGuKb/0CHAHG7JbnKCNBrJkhxuCAWLOYci+ev3qdkFVs3u
M8T4woYtQaqpYoUvvKFXQmdqSr9FGivM4+WoXHPjAoZpQPoL+JDzsZdQosmRbn3HKHNv5c/J6lZn
b5BnH6drtGA78QjaKzuYmvz6+93x+6C7c5CgaD8hfKCEOcTh92MrxsduXL1oHhrzuwNk9m5w3TmK
2/hIee3GokpsA5E2tEDgVbsSWFEr1HOyRAm9JDUjFbDS3Ta3W/T6GbsRFrAZJakamTeOu/z9327+
TPIiLOSgQ62yy2DptySwGk/3cbI+AmrcmBDvGBVcqMYIXuyzoTnutVKkvRfCBHW/uKLbHnt0gA9C
qmujC5hDLByxusyF+M/LGeljo/Yb2nCh3UPYAseZVmctzlEbyhb1h6GJOtxyNftp5265BQv8yx8w
TTXs7NUicuxiPuHzmzwPk6EkPrLYIKRB0ioByMn2fVpb7gnDKnEg2aXduBiQZcSDAK03mcntYhiV
pCZ24gxn9KJsn8xSDHG0aUbvZr5bAeO8y5UpRXrPUddPWbmZs++pafajUJrik15Y8XO6OnrmjziY
YkPGJ299G924OlhFMiUHmM4bm0aGzrIaRbmfXsblEneFN9mKNmGtOdfa2Wu9DEVipTw7PdjjN+/P
34fatx1VAW63H6VX6JAtH3gmhntdX8T7btnig29wMKt9E2OdRRw7Df6XKYZpn5GDUe8ceifvunQS
/2VW+LZBHgKvgO7z5QJOTZHkHt3hcFL7fjoZbZ5OQWH03qfYrezz60t449xJdRW+FNezlGm9HAwf
ZWvGXB3HBmvcAiV1t7MnUDr5L6Og/wCACW2LvbR7yfBr3rMnqNxPvlcPit+m9ZHw1q24hMn8/2F2
W69wrU1dyg67wbnrvmK/Sts7Vsx3Wqv+ysdE+2bE1kRNILMCdcLk0rdt8NT/YarEgBJ4Jmkk8iz/
dmcKp9RiU8XzVekrxQc6u/oo9VvBfxgFlCy8ERwPMAy+HGXbvELLipadr2H1yv+lrGqVHEQ/NzcH
sYG0g3+RVrkcxV1zDI6qGhNS1fuVLl2Csnw3H7RAbp4sEm3ZASFR2xPKJoo45Jts96ybzKc0Vcqv
KIxZ0dDGRyW3o6F273XT4/kB0h8/3mKsHvFY8KLRFFuQL211ev0D3RoKnIJ8PF8EIHZDwUNJ/6+V
8qwmqPSM+fCwrHV28sTo/IcjTHeCOABkBGnarkEy0HSjtskRbmDuEcE1/ZmoQz84wjcCLCQtcBiG
+ke/as9ViusBCZc55zOJ2Xro1ix7KEGr3aEhYfiZ7vaPc522f76+ijcHpfUJrAkiHpDdyw04I6FR
zwX2Lvks2rPsgGG9borHZhy3D5SNR1oNRnZw1d96bVEgBLUHWwfe3+5stb3nzO7Krm/zwn6qhDBC
3VXas1VOznsnNY5st2+cMunDTihHdV/SIHaTLKytVUfOMlJ+9WnKxuZkNeLIhunGUlIHx5MT9CDg
gr1+PMZ36qrOjAK7ZT6LRHVPNTnFSWu7OuiLsfvSedPRA32rdkC/hsozsq6SNbrbmzlc0X5mpUMC
hryiNakPH/Ukq5vQnmr376nkjjRbo35OBmzw2kx21ASqJI91kej30D6OSFE3ziVgMmi5oDKJnfcX
p3RlWXHjQGe+iTOUNKY+UNVYAv+9//JdUe4ETQ7qDxry7mk1AWn2BfYjYQsG+uOMwLhvJrN7ENLe
2j0W2rwEtZJbtqcF2Uoj1IGidDg67NFJzatTNg1vtihmBjwzAFCRYQNCufuOybQNeZwzSgtuPsyd
6duGlnP0+mm/NRX4fiYpDV19Ol6XB6HAXK0tK6Dx2ZBvCMYittvjxfL2p5P3DOAYSBSZQ8uD8tsD
7XqbnpUlXiyG12OKq+NfIdx0Ovgst/YZaBRYndKciL715SjIGJe9nQ7YUQyreyeURHuIlbT6CGGm
P72+bLeGIgcEHCS7dxzxy6E2hIwQssLUoHdq+2QndnZWyELCOlXNgy90ayg4E9KxEsAHG+FyqCLV
ZmdbsIYAsdCetnKs7lrNqU7wiA+DOflC7pJr2khEc3Q9Ya3uC8WalsPZAOYRar11nxUK7LZGOVOk
/stRRjzYE+dL7SGG39Uqd8ag/yPG7vvbV5ZUBr1l8A2y43w53VhkcVHQC+T2mmq8EV2qeoVZn/vO
EwcfUYamV7MlOqZ0IYn1L7TK33altbhjUalYnQ6trjwmjaWf2kRPgybWtPdWpkOrF3V3hl81f3S7
4UgV59bR433FGoP0mxB9f769sYAgiVJ+iaGz72DGEczclQcxxHVrRQrdcPfKZ9VE/WAXoDeYga/Z
3OFUgWcKjMIsrn1ocM5PBV2jR2vTMIlBdujcN3nzZRLmHGb1NDyb+aa/3aAXyAqlABlBSxt4uSK/
LfjWafqCDqEdjq5aPZp2Vj4guPnn6xvoSgsHVAaiVmjg4V9LuWHfGBTtgh4/uPbQRONmPW/dpHUQ
cCvgl+o8LSEc5fVnbBREUx3KjgvVBEQ4V29rHd8x0rL3hZlpy2kUTbVE86h6czRbQ/0LbZkCtvLi
8Kr2cTs/qlPZwe2FQDv/sfTIZjkDbbvzrIkGRzJLm2tfAaVycM3Jy/L3bQuzhpaAfOIlxRgo0OUq
JhC3W7eb5wjJwub9QLYQ1LWbmezWTb1rZ8IKNdeVf19f1v019DIqRSJs38G70Kq7HLW1kqLSNcgQ
dt8N57woYc6Ms+rX/TCcXx9K/lW7CXILSVEs6QnOo3E5FIyL2HJ568CCVPhOmXr6vG2mEyAZpTyn
rVToRcPu27i5xQFtYb+0VEWJmRxCUK5bXkX5+79tUC9VUkuvtxl8gLn+oi77c1Mxs6v6pLsrbDe5
W7Zh+fb6bPcL+zImlWdCRDnwXhUmdda612c+p1n2+mlLFhSi0sYNgNetB8/wPsqmAodkqtSCQKkF
6bHdVWC5uZIYtd1FMc8octLSp69ROf8gHn3Frr2D5dxfsHI8SvlsVSkRT0H/cjl15FKreZ66aKmN
AYVxfbufEwzt/SkrlrOWitynhW7fL7zbj7TYcSt8fW33V+zLD0CRBUljeoTUrS5/gA7jdze2yy5a
x8GBYM4D51fqUh1JDFzvG14PGhPwzSVsbm/V4E6IQnHztpHnZkkdtLU+/1jsWVIOmjq7d7XJOFXg
SKPXp3e9dRiWurtkQ/Fs71k2+L2TPdKSiYq5/AcvsTzo2+4zRMcjjtKNdaRcBOGKEplUKdx9SKN1
hdJpaxNBrrTuqw7e+poo692bp2MBiJZuOKRkUAAuv9aWCNVu576JUPcRfwojVu6JveuTWivFUU5y
PSNoZejmMh9oFKDbdmNpBc70a15HqYK1kOkMmg8Ysjy9PqPrAwdmT9p3EF1TYd837dRmVTOKCFXU
JROKB9poBjBgI2FqSTAo8ZH41a1JkflQ8SPvI5bfbfcl79uiJtOLlGb2AkBDSVgWyxEU+MakSFyl
jJ/ByeKWvlq6fKtSq4kmu0DuaDOCvDDvILbnvkBE8GAJb8yJjwzRGMdkGQHvwl+4+45FZNZE/aJu
H42xWUPhqW+F1coEy5BoVyJBNsTeAdqMkQPUOq2JkFcx3wl4s1+NRj0ye7g+r4xCRUDK+ROcqLuX
u1xrJLlGE6rBpsYhDCjK9KjbR0tlHGqC8BF+f0PlhGgyAkAjE0IqQC7rby9ZrlpdUShqE81tP/kq
+D/69NORDt2tj8PuBsCiA2RBQuByFIVCtlUuJTQNIbRAb7cRwoFy1Hi7teGwFQJsS5jsAVK6HMVb
IPDWrVdHoujcv9J10M7T6tnnwkPopne6+CDAujWrF14arwb1+T0WtZy0quj0rY4mTPlC11HSoMJb
7s1vE8arVA+IVaUV8ksY+9sXWqYWkyRR1lEDtuhcDyW4fbtxDka5seVoCEGYgCjAY+ztvpCBU0Sv
YVoYpWJGeN2sq/PGsgE4Hd8s/8aeI3GU6m+gH6km7O7UthyzSsl5JajQjr6bu4CUjT/p1X7v0/JX
Vc6P6VT/0azeY5v1B23hG99MPh0gdhlcEjIv94jo41JQXGgib0rWINfmFsRpfTTFW6tJJQw2Mskx
Yl67C1bnWhxis2GUZgAQPHLBYgLyMXP7o2vvOnSi+I/tGPnSi/PHbiRv62wFMkQTAUNPw7ibLN8d
jCmKyyF/QmBDD9DRaO6AfSafutI8cr68tZz09Ol2QNKEoi1//7fNCaXXabsJzSen8dagV3QrpBn6
VolouWEooEnZZnpUV3BcAo1KtWZYSuloDc/5pgDyzvD+I5MpjMqvC3U+OA7XgZq0SEdHFKMrrvl9
Rb3QqlpBibaOymHtHskPyf6Sxnzfa4j3+8iz6j4Ag+7IT/CqSyZniig7MTfbhuRptz2tJRlqJU65
wpaN5tSUKV8SFJ4f3F43f2CnkPnTlBrPY1b3DzqR4tcJlI//ejByY+7Ivkg4CMEi/Ud5zf72TTOz
EtqkelWkjZ7ykC95+d5UqXkP1gh/NNfn9yAC3ooxYOJg9OTrgHQg1/fuToDwPvYC7cKoBzl2h9eR
h51pMh5Ejje2q0WML8lJcPV5j3ZT47Z2rUqvIhWvvo9b2iLCRGXh/PoC7vNSORc+IgJHUmccYMDl
KDgb1lNdiiqKuxGBja3VP8BXRUwPPdwTRoTCz7tU8ZtuSk6vj3zj3pESfhJ6bZAX77GiYzXpudF3
VVS1SDerJEp+YeAesOnqkYDmFdbvZZYkTpx++CYEQ5ez5FcBD4m2ihTb/qG19TtLGd+PmXfKy/5Z
H+c7W1QeEYV7363dqVDyc2ckd33b/Pn6nG98U8rSxMwUIikI7svfet0l9cijFU1Tzw2IMIg/FsX2
9p0DB5hsX2ZSwJ9396yRQx0qk62MOlNDP60wrDCxhyOs740IhsUk45AYZwrguzVVl77ThgoAs4lF
tl/XpXKvgDlDkiTxcWt8az+cTyhZdOxUoguCmF2EbsSLNo2tg9Rq32Ij0NX93+YstgOr7Bv3icyg
YK3w4kp/jsuNUjmJyAytKCLLK5Z/0kUfzjh1936z5N5D2c3aQz4n2hER9ErgV06OmSGjhxgCUeHu
Gks3L69TSBsReNRGYJtTlFEFXefOKW30fvJEnONq1T9uWqWdICTQb8Y7PBSDSaPWcssgaTcD98bO
OQhBrhpv/GQ8ZTR8Zdot+xyXC7Iq6FADcy2ixmhmP1dixy/SGu8K03vnmvlTHGdZqKvJByet3uW1
eKo6V/dza/n55pMD4IMiIdElUfMecJX3tTlbHeQ0xR61h2nwOjwYpvngNrxxPmWSicgXkmMYGe2+
A3XGZbJqJY/MTgzAoe3+IR6tH69P5cbFB5tRfmqg0FIp5nJJh7p0W3O18ygGanda0nQLvAGC1ORN
ByPdOKL0c9jItCg5PHvEtbGAvd3yNY/sZUM+M+N+G5yEr0fkv/2JotlRMnhVmGe7wJXCZFiayUFR
u5qbKMo5g/LmblgvWMaCiFOVKNkfOI5YUest5UlZsv40lK7nL+uaPvZrkwebnVUHO/fWp0QyR5KJ
LdnQ2p1kGSktWlzlkabO/XlrKiVQQFa+UUVCzld6KwB9pesOUOfyW7pOmpRpo+bQbpsknCrMPT3g
NCdUoNSDq+l6Qi/VW8oG0h+eM3k5lLqmpnDiqoogYCkowi3fB2Gq9wd7U+ZOlzk2ozjStx0cL7Sb
3YTqLja8qU6rqK2R9wjE2mbdR5NAbj1DMouHoBYITp2LdHETX8zt0Pm8p/oHCacHIBuL7Tu133IO
BmDjOgUhumGn1Fz6j+pQDAuXR9N+txon+Vkg7g4FV6ni8XFDSX09ecSqdlCBtf+JbHD2WVT9gv50
tZ5nVe8/FLnoDV/RjAETqLKvq0g465ZAjkKx/07hBvyqjoNoosFae8SybLxeY834pzNAmyBHYFTn
1u7Ubxma0v8qq6muJ2cUCIy5vad+Tztl1c5jOcV3pmJt3Rkx12rz58IBuqkje+ubOJ1nBxfOjSCa
9Sbv4iqQONx9lXVVuzwfdQN6eN5uf869Z//d5Rae8hq+dG2Vau+1ynR5v3v9wakxwtLc4q3dWMJY
fgaKhuD2iKT3CQT5Z6mj486TY29JuOizdJWxBn80naNc5dYmlhuLbhYD4pxxuYkngcXh4CF5oHeo
qDUrVn1kGW/P9Dyq9DTNUTaAAbY3A/Jaw6o7ry+jtIiNO6sS81MJr+7g7N+aC8EknFopx0SH/nIu
ZlKwpJuAwdU2n7FbS6I4rpSDdsP1Y4FqzG+D7BYs1dcsLVYGKbKcHmfuFlGb2WlA4/yI4XRzKLJI
KVdNfr5//Opkmxqnn8toTtQBdhhuvjFoVX9a1vFgVtcPE7MCqvNS0KVDsbtlNqA6K0p1fCA8Th9Q
eNYh0zaVGpSYnqZ+WS9HjJfrwI4RedOp5sh8ah8+5nGfeX3OiFY3GO8dSv6BtQrnhDCnHkhllnDO
jbcXqhiU4qskPYF12Yd1RZFTyPTSMrLnTDzMjYFuNewMHuFDQegbmxF2CRueZE5aX+9qYu4i5q2u
vSJas0q8Lyvd/lZ0jvL2EiwtaNkBk3ZsMMZ2j5AzVIADe4NhLF086UMz/D3WSXXwCt34WJwoogiS
C3iTeywSWQXxPzySKG/KJEjbTrtHTVFbAjjV2nsxZ/Zp7h33AK93c1SLx5yMCVT/PvaHEjnZa7cW
UQI1LexM3EC1ccmf7LhQwyYx86/25lnR6w/ure/GHOn+4FZOTXP33VDA1mVVqojGVpvvMm+M/c7J
3qpOxg0vVXWpmIIJ4VHf3SIspakNzVhEYuuSd0sbl5XfWHNzcCPKY7sLHi6GkZP9rRqzjqltLijv
Rdbo5vc2ca7jL2P1A1GZIsQU047K3IPlsFap+2CM8ZF9940viJ0EPWBQeSS/e+DXgMddnHZxHm21
OT7NKHwFi5lgrTrjZTwPZn+vVFXy9fUveCNFooVI4ZRyEFJiBPSXs86GtcrbrkPIwpqz7sxD4z1l
be+QCg/GL+G6/Y+5V51HwqoZZe18uUsVRY9sKI7vVSTkD3bUjWucDiDIGNwriU73sP+Ku1NflDaP
4LWLAMJlea5XTT11qZEenNMbmxdBQilrwuYFn7u7DSo3XvVyISkjqhj9PO2Kc51PRzHSrQk5sjhl
EpBK9ODl+iIs3qsxtMsoLlLo3NvWhrWauzjAiKM24M0JyW6tFAOWxZPLoZxGjbXOYqi08/5JbLd+
ULP0iO11a5eCioBNzBsIUGt3GKclhfHi6nlkuHEGZrxbcERYk3dmuipBmtj2PXjPo8zs1sykYRdB
EfOiE3Q5szyumgmj+RxlgVj4mquLT8vcdF9ePws33nV6gTyyLxVSb590oWsWm3pFwulYmfhQ4ND1
XOcx4iZTjdX7GBvWwY1za1oeNFZaaZCmgRLuprV27TgnPYUTrXEjSzGHUFnVI1nCW1E6mSTKZiwd
UNx99aFU1Go2izmPvHIWD2oqlntRabgwtVPxnCTwtQlkynvg5Nm3Ydiot2EP8f/U5P9Xuaob54Cl
RWANeSzKIHuVtSHHJtrdEu4ZdzO/egp+Gp2KakUfz0dcihvLymGz6NYwaRSPd0duEpNY3GrNorpR
629eZrI7B68+vb5bbo1CNEbnzIDwjp/c7uPpAgD3WqAUo2j/dBWoTANfo7dfh0B1pGozex+NOvlD
/PYmUVamzlGnWbQUiRJQ1puDWrNXv9JxNXh9Prc+EFBwYOgSgn9Fpqk2UeNP4aSRlip/d8kSnzKh
Pyt4ugb/YSC2PUNI55ercrZntPPqoErTOHYSNOugnvGjSH0tfjMphMgB3s5L6Y1m+JUYC8Z0OqoK
OgI4Zkf9D4fz0FQS9/z6hG4EDihPUW7FUVGqsMsr8/eP1FtzpYP3i2gCohkBdSLOQgc/reHMN13O
YrWdNYhBv2y+KGF4kIwr1gGB6OryIveh8iHbOpIQu89NJX50TAbOFwqazYdszodgBrnrEyk6p6qq
47eW6eV4IO1laVUSsHZXMn7hPXpXdR7NjlOFniom3zXH5GD/Xx0yAkiCEkRVJXqc0unl0po2krok
3FmkeeJHp0zzSdX62H/9+73Q+y4iPzmKFFGQRXqgR7LN9NsHpBlACTnrskihltD6azYACFHQuivT
wfjkZl7xZAu8jXWzVyIn16bMr3q9eu/oaAwmw4DxiKfNGHENyeCXHZKvvSGW8wKSEOM1RTn1WWoF
aTdtSuAY3fqsYCP79fVJXB1fOQfsbejPkK/RlLqcQ4WsZK+PrJSJy8dw6roaBfzGtcvMXwhoDy4L
/arzpsFT5kDRD3foGO8pLWZmFjl4d2RZdB2Bh2Tt8rMbUyJ9UKmdxA+DIxG3Zb/AK4iX7me/rcmT
14gG2RrpNO3GmvsAY7v+mdqGEjWrvlT+kFjN+6x25qe0MJPzNMXZ+2YTDpDWqfZnlAOD2tjM+3HM
3aie1f6uEqZx38XKNyDVR2T6673HFNF1gEsJ74pb/nJFM02tNWARKDk1pfW0FkPuF2abHZyjF8rR
5eZDZo24Q5otsJ77co+dG4lW5lMaxXrm+dOmh2qrf0q7EdS793WY9EfTiZ+R4St9szJDsuJ7z8TZ
O677IK3X56WeP8cznQ2hCtXvRR925WT4K1o9jbEclD6u10RWpCQxhQAT1OHupED99hSTTmNo1vM6
+3VjVhjXTpNysL+ubzPGkQkA6BGonfuQJSnQy0C9wMU5ejP+wO20/t5Q9q9o1JfVp40q7sGAtyYm
OR10NoGC8c/lxy4GZ+knnoYw9mbl3svJu4wlLd8a8AGak1AHSayTrePdlrK8DEoizQ74Db24x9gr
O0mZvf8yF4AiBOiyGrAnhNtGM25txVzycU3fJ2on/LYqsoP06frCIcgCTCzTRiLuPSsxdfVmLgS0
kLFru5Pdpf7sNv/WoFMOpnNjL8hoDnQeCmeUK3cZx2gkY5MOrh3WSbI+iq4kBTccco/ZEl+61T46
97fH462R4EPg37uXLTOtseqIssIKas8/YkJlEwvJ1R9R3TyLRrMObu4bW0+y8ECj8m5DQN+dqa2o
Rw1RLzt09VF/jFMrP1MzWsK3vg8vCaiEs8NcQzf8coPD3PfQLpOzMoAOpQBS7gZjXRAIso/Y9LcW
kLeIi1PC3MAqXQ5lrC66g8YGv4Xq78O2dcaHeaHfsb2zegyEXp/X9epJ7UA0gOisc4nula3GzGoa
I86MsNdX20/7ng8lFOMgxLve7LINR0uVYiiP3ctz+FuE0GCDuTCMHrqd932zC/yNqNOGPXyTgzre
rfmAfjCJjkkKgchfLt6IqTM3gq6HvaeUoOSt6VQlZfzmi4j5gHylJ81n4nm7HGU1ElUkiaHThs5z
Pysm7YsyaNPn17/NjVUDjAw8ndogrhN7zJqH/mTaxEIPMcqJQ4RosjBvLfWPQbfig6FuLBtvp2TY
gj/Ainm35zYTJeTGXXTi7u5+mE3rcaqcIxXAm4PwcUD4Y2lEX+Ny1ZYuVtEnZhC7rFeq/dhGZkI5
6jJdl+Rk1MGOJvSQsIp9VbWeSwReq0rD2LXuP/fpCCaFy35MP2IEN+fPWiyGwS/UFmtwJ65b1W8h
Vif3zTZsqExtaH6eN9vCWvH1z3k9faKgF2wgaE5JPricvppUo8ggVoRmYhf/liAu6f+r3UGn+Pr2
oGyuUsmW3Ffa/ruiiFet1VBatcoi019z3RWN+aR8N6ddG1hV2R+c7JvDweWkM42wFZjA3aRy/MrB
raghB2a7r1tTDzMbYaZklhZVmA0e3MNXiygJOAQAsvUulUbkmfntJpnjzOzN2rRCc7axN8Lw76xu
5pvhTYwCRpRXmdQMquHuFsE3FvW5CZNYzDt/mvPoBP2wmmgHjD8UxaoOcs9bc6JIQSpgG7Lssjt8
S5vlQ9erVri0ZhkgQd+eE88oD276qy8l9xxvJFk2zYYrAH0HTTFrFdMMPSzoosWjC2DOm7gfWgfM
qJkeaXBeKc+/sG6x6+UsvihK7HZiNtG2mRBLDfMuppPYbvMYYx4ylD1GyyZwANNs25TStI64+7CV
uuV3fSK+4sRh5Sd055o2MGZdnwI3FaN2LhtNMXg4umbE4XYEkV2Kdj1qcsmr+yKfoHVA4gKQHTYI
zfndhp5yIqlc68ywT8rlzxrQxXmtFftktPDYEE1y3y3ABg5S6Os762VUJIapgEgm6e5BmRZ3U52E
/CTZ0vKpWWfv0UPp49EtXezPOrwj/MJuxMlKWqVmDWw3pBDYPJlNHn+fDXu6e+Ndxc/D8ykBvrCX
1D3yPUHkYTZzWPpenZpPKxJCvlquw1ufUUZBLRSFE+qq0iPl8jBTLhvxlhmRxhjN9Z0pWpsqlqO/
/XgBseA9wCYS69N9Xb839Azlj8IMVxw4AmtG/noy2WGvr9itfYOEAiBFUnuYUbuLSa/VwjGEa4S4
OjRxULnlctI8WFJ+j6v5HSmReU9F74iod+Pu4AsB28DNC47Unl2+FM6qlQbxm0Ij0QeMAFt39PqD
JbwxOVenh80Nz23IxXv5oURtTmo3qXpoSllvT2OcM0prGg7tvOd+xqWIqaA9fn19TeU1uzuLSB+w
Q0AlEVHvVf/stTQR21wJGLQl8ad1KT/nYnHOWru6lLTiCfPWWP0Yu+uv1we+irwoyhA7yiYQ/yDJ
eTnfTnMQLefuISqehvM4V9NTgTD9/TrZ2sFJu66eMRbCADKD4c5BuuJyrKKfsnaaVi2sMxWSdZ+2
ZYD82sCsl1YpTjEltx8pfs8n4NrumSb1dLaxEjUDrL7HM3py/QPYje2Ur20frly5D2WS4vnijMj8
KjTMvKnJHjsOiJ+uehVMmdYOB0XpG9uQnisAXe4Mmvd7upmHMpfKp9FCz+rtO2Up8iCmZ3Jwxm6O
gnyIzgiSRLJbqqEyVQoooxYqdv+hH2LneYxz7WDTyb9kt+l4HeXNzwg8A7u3vxmoZS7qpIWZsnHh
ZvN3r610pMbm+3UgTX99p92cEuGgQ0OQQsAeFF5nRjrFQ6uFIwYovjoazn2xYUz1+igv9nD7SVFd
5zHmGqSUv5tUjSdQXy6tGqq1VVsBzOj+bwzFqAhSCHG/K0WVfm1SPc+CxUDDjVLiIoawnKlR+kk+
qVAiXW341RlL3Po9cp//Gs6wfRNxPxf+gj+meYYK0WeB0ptWGfRArLMIET/erRI35hahbc/+ZlWt
551MY0XPjH9Bum0Mbc6Iv2Mcp7PcrP+pROz+9Gjq/auR/n6eTVd8WUYFh29rNcy/sWwoFh92t/Wn
mQxQB6C/jJqvwtYD2Kq7oNdKM1GXoELi9pNbzKobYGVCZwReZ/NHmYni76TvliQwzEqfg1lttj7Q
WnepJVmmHH1+8NU6/4/bOE7qDjWuq3GZ276dgA/21catvx98mqvtBoWdQiliWPDM6AxfHn8bh5XZ
1cs1XKk08cqPE7qKjTtQObGO2F7Xm02GGZKKjJ8722B3fibSL6Hl7RpmzdwHyWR6H1KRlj/fOiOA
sbwWVNCIHOCJX87Ic8t2A8mlhuSZzllfytbH+rvF6mo50qO65naQFlP4hYMgdZMxErkcS7Wmvhi2
bgtTMrsuIInd7qlB1AQSFX7M90ufzwq6h2k+ncopsb9io9J+1xtRPU5ZHU/BWgpKvmZRNz/evApS
ropuEqJNHL3diVuWrs0bSFiATzs98KB3nuiGar7edkfdhOvXisBDWpoAGOLb7rW/uM0Tr7fSLexj
TZzR/TVDRXUFAMj5aMGvAwGGktUInmWJrt7F9JM6KqPbWCsiojFJtNbF7UdtM3EWNs1EeZ4LC0Oh
ZDVQ5Hp9Oa+3LmUWlSY83VUKi/uta41WmcbmwjER3vZQNPEvzxLqQZjDrrk6jQxDdx2pZngmcKcv
91O74YO+aN4Qxo0ovLvOG1flXJnaVpyNeF3+Ma0OMLTaJEbj26Nnf50zN1dZB2EDJe6GOD6lzVJq
p9mqct1Hwlcx/Ww0uszXNKGl58VrLf1MJLOY59Raus+LtzVpIOJsyQFcozBxhwkiBbiu8pYuTMoB
Zr2FovK5LuPVuNtE2hbBMlA79nnC0HbB/SBPgiymivfUVhWWLutWOnlQWXryV7fOrhK07py6J69u
3Xdg6hLzzk46oLFO33h+Wwj9szpNXeLPolIIqeI8mc+z3VfFOU6q7KMNJLqifZS4Y/AiUX+KJzWR
k+5FEUghWdm01eLyZGirjaVzrFd/ZesY/wHxoPw4u4n9s4sn5Q8gdmqBfFur/eF0mvbnZEyu4i+9
W04YUzUUDLqhsWxQzrp4b5aaDvzZWrwP9dQ3se8VTm4F69o4SzjgJo0ss6NszbsKzSOaxFsDM2fO
lCmhheiSXXat62VPJJMVltOzNj5TiB8gsGyp+qWb3TILitaYCwQ8tqryt8yqYj8zEA2JOrtNK/ho
epyfaG5qn0zRZ8ZZlPrQ3lVpP301rNT4Rmd3RGpEQtiz3p6fbEVJS99NODVf4qwdHrN007dzZ3oi
lRS3xojGpq3rwFUL+5S7S+X6ppWYv7w+ti2kfKwVoJyZJgZ+Z6v2YRZcsX6RCfUrrjJmHxJVJd6Z
rdJ/LBtlbnAH0DCC0jZ9pMhjp97oO2uu3A0d7VQfeUol5t3a1r+LoehYNFfhnKaTsuIL1g4kl7PX
coazjN6YFxvTDze2zO/KZI/IfFRO9rDxp7/PSbfyZXqXCFRsxfCOcs9mhO0wG5/n2Ssnoko1HTn1
ifACW190G8uwKf1VG435TrdE9kwjFE0KpXSz55LY+pObdCVBrufU82nsXFoQaq61P/pN4Mg0OaVg
asoQNwGXnUAkfTLmhyYtrO8FGAc6dVQymVnlbeY5yZP1V9sX1h+6mG0HkXhdo6U22qs4CYe0JcD+
lRIqZj4pl1TjTtudU63IxtZ8uWcArUQrNviDAE91qi+LSOPFr1x3AceTZ+0vvbHifxAu6v6uXciS
/kCO93GgfG8EukdiDD1B698P9gdnTt51WRt/Fm2n/CL9G4qgm6ehDtCQdf4V0CD+zvNJ16LeK801
1Gejqh5L22S1RZb3P+BaWTWee6mbhvqUFpnfu3P+VIMXzgPHXN1vbdfN/2bUiz6yOjHkBzbREqjI
uP7beOnkBPDlldoXGIF+Q0Z/+ryuQm2jBu1nftXx5vFkVJrRBBOi1LG/tUX+mWJoVgYq3TrNr9EI
+D54VG7OuIfr1mlaY3ZIUVrxX/yxDJTaJGy/SESeBpnVOWdgjDZZhqU4n0ZlRQDPygvXN7RhfC6N
Fq0xTEIdtuWQSh36zOMbDLWTtr4BuPbRE3rc3ccoq88hR8r7YCemi+HZstLpN/8Pe2eyHDeSZdFf
Sct1Q415MOuqBYCI4CiRlEQNGxhTojCP7gAc+Po+oFJZZFCdbO3a2mpRZlIpSUQADvf37ruD0Q5p
KFyTEWmOj58XAvTN76ju1iGE9zUXlISGde637nJj1YUezYWFxnjWF/usXwODRWtk/nwmzLlDpEtD
JyM8YtM65AvO5N55rjjXHDe/TlypmrhsKodsmEm33yZZUl+7WS9cHmFrEEvmSuPEYYRx1QYuOiaP
sQ8VIy48/U7YxCZogWyg8435xYqf67veNo1173qd0581JOf1kcgnHIMXEaxBlE9ldrEl0bA27NlV
+5bXbdqvSrbNYRqLrgGaa/zmpOyGCRJMXsNgVa34WDGTEFHGjPTgJ6nNjts1WNPXYnYu/HFAXV6Z
vfFah7PlRnNdjJdGL7Anq8lwPJDKyTbaEA6YnxHvnEoyU7LZODjuxKbZo3t5N5RF9SUztTk9OLmv
0r2ciiY/VPhw0dpRqluH3JkDyu4uY28q0rz7zAUUIGxGfYKSNjDeEuZRMl8fNEqBgVKsgYerLWWE
tbz5Ya2JPj0M4+TpJ2TVmlno8BRLHkyOYkgFtXJCa0z8NkSpKT/Wfq7julDoSH0az14/krZNYNta
S/PaN8vq1BqhL4T53LcqtCzMBHaFl+biJGE31mMzHT0Nc7jWe5tiZu6GAYfW5cBL5515Xqfp2J3b
VRWaRVPdV/k44DmG4dEn5vfDeYsVbQJzzBgAZTuP1mJZu+UqCVZtItmmqdnEh8RRoVcUqMALzW54
zNhrn1YqccKWBucw9p4eram8QEQlrqZZcziMKOaK0CS7TOydrpu4BZhXEGGWbnGbjLjHKztXaRHC
XUs/CUerx8gZJuj8DNiKM310uq8tgCE9qTM6RVjYOiU2hbDWxVXRUAYny9IbYdq5bR4vi6ddjDVO
pUBETvbJsqV7uS79nB/YKS0Vd5rJgZYZhRZ6QUHe41jbPRtmX6grZyzEp7pNqjayWi9f2EydEunX
bHRJvMI6KcN2np0p5oWpgl1aT/JuZZhywB178c/mLC9P+oGzIy48qtS70inddZeXc2qcZo2Wffb0
ye5iK3PMIpZGSpKaqo2DVHm7F3mHksy2yt6ImqWrL7iXBZt13oo2ylct7SIT273Xa4V49g97UcDF
Yyndd93gWPdZ4KLXdUU167tK+tjbN3zZMSwMzutQ9we2B9m64k05DP297DnpDvgiwj+zRLLQr7Lt
ivt0Hn2OJR2UuUn05YNhqfp+Wg2T8qAfFvtdOWnzFzl8zaq9UdTrVzKl/U+qWhtKug4sWyUSrokJ
KcIPtclz+5jn5jDMJePyuh99+UWO1fShxZ67CnsUyLe58qavNCjUd51rdHO4mIL6zsbwsHq71SfX
2bho2WGqMtwsA4K8phB9AuqSwZHjHOHnobJoVSuKIT3Ip3fDYHofOt+RH0s/F+Nr3AqaL+iYSzfy
heENYZ1ow2tPifybIxvzo2nZHc2hnSTf2Ng4m4VpgyQRCFunIb+nuRntxnhf6rX3duoXHVpPrWEu
D4+h6mPFNqfFvI1VcEoZ5apd2Rrq1F1ZTnCCt9VTInrAOCVD/+qn0rsmCKysQpV1GVpQ/L6u9bay
0njWZPOpS0rnvkRdSBVdTMF7zTEzC0MCp74XSaC9aYaluSxmQ+3yySiXXWMM9ZbDkI93dd32X5Ze
IjCrk6Rb383o61gSucretnNA1e6lpeGRvYjsMZwSvBH5DuWCvLlpy/fcsHI6mzB5uc1aLa+QZ7Ra
93rtB0OLJx24NfbY77sQFI4DqShzxzt0hgEKi0VE6sRVKs2cTkXUxRt9dpf2vci3ukMMlr3GpdIh
brITyGs80YcuagJvkWHNUn3dDIN+vVSaS0iGPrO9UXo1S9iB69ahkRH3GvpjESxhGeBhGDJSdNIT
MyChjuQ6NeQh4+lu3JXST2/Jvg2+tkzM4AB6KltDCZPvbdm7BPpIV9c+14SprJTSVXYzm5yiYZ4D
rqnBTtbQzOD8hKpN2zbUEh4nr2OTNmeONFRG5MVkva7x+jUPwh3zb0o2I621WSZxUKjaQ7Cmtuaj
sAwZEXjRjdGAPah2NhOlleMv4WfvCq+abPa/RVO3hBEv00ngr3LZ1bSBJDvqbs94nbhUjpnA1Bzw
WHfs9m6y5s1JjzrhwhykXOLSKgC/1yoo90lutgJPPMv5tgVGU4vOje+ctmOrvkIb9bqz2rbSIRSa
l4A2mWkdlYgmPlpWy5tUSo+DpB1GJd6YxA/XJ+kwVkE0zE5exoZa1W1jyfEugVCZRuU4ZSIyZ9nd
5UE+pBF8S+9LU6wkuI5Ns7qhX/H8opxEbie0NTl8kDqjPohftX9XtSPOgShjgdDq2kkvcJDvtZ0u
XaPYWaLLyKjjZLZCBck9jSu30NNYW9OJ27Pmm9VgWq71YTJr9BemNxU5ESu4khxcr8JZY3ZHMOS0
aK35NRYYzXw1Cc99r3m44ETGLNm1dT33TiZpjSLUEx8gDhtcvPdQuyywX4H2Iiedev2kF5VlfqrI
PRlfa0J0foTjUnOZLWnfngblkr2uqRPccCwbuwlpROUnHITk1WCQph6qtXWKKNAoRiPebMR3q2OO
SdTQZ7QULIzFQ79fCsr2oirfYh5VWeE4NQH5nmIUc+jiGd0wUQnEfJA8bv+QB4R2RH6aTdm52VjB
ck5lRCiE1xn+adV3Oty6BnvYqCq84W1llOO3pmRHjOdy6W9m5l3X9VhS9Bcp/eF5kYiKvQONBGlj
XSuzC63TBhX6y9BNRF3WJQbfueKNU9ncDiFGQvYdwnaRxaXrdFdKEZdyolEGHMqSeeiunfTk81Jy
p+OB0q6MfNnr193YUzRas94Wu2mctGG7Nd54DaTeBrEsRylCfw16KywaixsnLTPtqCf1dqSGUSwk
QB6G+lD5HOO8zNl4zrJpkC0VSNp98DRd5qclMqRPvo5nQryu6bDGddCQLV7NC5aNVFDyIEcAXTyQ
E3JC5eKp+xrnhTMxOXSv00r8V4jSDR8hvevrhO3Kr6cQoX56KVCgXvlZ516bms+WbfRpre8Wv0/M
cHKpnkGGi9IDKcmzgGuNZRcFmR8ACayz/sWfBpzizE7Jr33BFO0EvVuyb9UaJLHbiObLKKxBj//D
yqa2Iwlt3pdbR9yWJsVjryndif6jc+nZ+xpaARMHj5JdztY7rwN6Sh384SJMcUkKwxwiyEJw9dTm
uVnVWz5z8MtWnB7wEGN0H2Y12OPxTMzIp6W1lkbth8m+xEjT5TQWQMa/DHx5HmQ6jI5dFPkgik8R
qWIZtakz9HmvoyeF/YvsqdGXlzz2nw89SComURH9HLNSFtzTq7DniizFBZ4oqLG4rIusvhrqoDoz
Esfa961vvWDQ8JOB98b2hwy7mSfgrnYEJK55b62Ok8772Sbiz+E9roeJ081StxrmJ6Hf9HbU4+Ac
OivFe11cFy5V9PCr8YcOwiFr0+5Z2/gKet/TLz7IiRM9NSXOQ8V8MncENjW4HPzyQ+Qq2OXAU+Yb
G8fGCqWJqCa1ZrlHpImmevAE5QHRMX+PkT7DgbHKZGoFD1/fGAzHxFWAsSpv0wmT8WSeLouK/Bjg
WGcrp6vo7y/1DI7FjBE2KcOhB8uU40tJJbt0nap630tPREPW5FdC5fMLk4QNI386tUJNA1EKCzwg
WQwSnj4cPrxdC54LD6disDNR6rnFF5VMAG7aJ9RmcLtfIpQ/u4mYeun+ppRDMQSCevS+VSNBj1J3
eFRNUUZGXWixBxcuwqD/l2V56AxYF5QivAIUNEfvgLkKZ00cuextYmrCnFblsOLN/cKqePaoHq6C
zANxBsPs43CmqqibebR7IPtOW3fUz2u4Gu0vG3ptV+F/W6o6I6ZjDlNae7NnyGZh8qDc0AHF2ueS
cMdVaH+aPv/nEy2c+Od/8fcvbbcMxPLKo7/+8810P8hxuP/t8q4Tv+3H5uudzNvmv7Zf8tcPPf0V
/7zMvxDP136Tx//Vkx/iSn9+kvhO3j35y46AXrlcj/fDcnOPIkg+XCC9b7f/8n/7j7/dP/yWd0t3
/4/fv6B9lNtvS/nwv//5T6df//G7y7L8z8e//s9/e31X82NxW+dN/uWu+e3mvhv/qPIvxz97fyfk
P37XXP8VdGT8HTdfF6SDG5Fhvn/4J898xcGFmpFR3eYRu/EOmpYW9x+/G8GrTSsHIwdLAUbt29Em
2vHhn7xX0ILMbdJvb5Q/iP4/PuXV9zf3+5Pipvz599+asb5q80aKf/z+nXz++A1H4Y4VCIJtzgFo
yMf0lU6rzGKxqnnHgMf3zgswrGXfSiyL9mVZFe9MQP95h0kIiNSaiGLaC2gNfTiKvjoXht6asaWV
aXsmnGrhPwz06TAa4GgR2fb53TqaoOlr1VpfQXvJZyoZRtdh19nj+6bgZYm8GQZBaMpUK2gr86E5
ZcjUunHlDf77vDFasFE8baiHpSWXMG98uwyFV/QAyN4CJoNMzS8vm6oWaThMc0Ay2eglRcQ0e0kP
oi08jWF0ab0uTencGm4hu4hgOxy7jVphxDqswut2SetN98HoeGA6WqPeDVTm9Unp+xtAY7v29LrP
alz4kkl0faQFGZ41QZB83ZzDxhDNkmnHE43IW7ielXvZGKILopLC8XIOpmA8I1vSXMKlEz495qDq
mldqNRFSzEC5mDQhY48MGtZhLw0/r1+zXuUcN/VkjSGUkn7Y0T1OEC6ZxVxNDs7W8Uwy652hmrIJ
PZefjOBlKrHDAg9nH8tNNDOa9byZ41bJMfucyUZ/QxOpd2G++i2gJQf/9Jqy1J4PIp+HD6J2JuY2
AXz+aaflUMVP+q4r39HZlnY05UF9YeXZpEJmZfVl4k363ez5xRsyDLw/sIm2RZhQMCL7J8RYhUTW
2wbimqV4U9mBvO36oPQjq/P1PGwUyrw4SzTrj9VT6RIKVazvU0aKMzh5ohhuufBy9j0EbGBObdXy
aGkFhIGhwxSYrNPe8a4LD0ggJLVxcg6r1vbWmW1nmUmTMSdT1KL/I6zIMcQNMnyv3+M4l1x2ziTN
GITFu9/m5NVrkB/zRk5keF8U9mS6J91omWW82qtPErFKyjr2a1VhfJ2gFDxvcVaZTxsN1CqazMWc
6QgTIWMhVZdGlUwxFykM7BwjY+oDe49/ZKbFY+1UZdyVVpUctN63L223LmSUSgH7YSAozToogyHN
vswXOHJZK8YbYWQefUfizV+MelZT6LLd2CE4ajZdNJKBCNxfDBMzOhMVBQCzXeiZg+9EWjmtp6Mt
BOYq7qzjs+JakwG+1yB5Byzug9gfyvYtflEJIH2jpUGE9Z2BdLCCB/ZpdLTEZ4aEm3noqFL7IAV+
u6FwlHY75NM8x3ntObf+POsfAoaWSUiP0Hg88S0SA4CP1ZozJ7J81X8J2h7PM7vQCSJpinwBux6m
P7ymnK40pRSG1dNiMUSDMf4N7Aib8aWEB4MFzgZly/p+SWA/HpS7Lipa8zIxwinwcRbLyRlhAx3q
qKoUgedlloovEsKJjOZq9S+6lKF/2BY9r42X5epdNpbOa5sxMpheE/RGDCmo3nv4nYB7pYvHJKHt
0tO64tvGhpRIKUcs6eq47QiTj6lEujY2nSGA7GdIequaTZoMG3sgBgVNG9OSgIilZQf45l0yDDC6
SPMcZhiBAg2NmilXCpZLPVvnZupgClHr+pfaTMa7ZrDBZZ2ZuDlkqJVth4u7jsZBIR17bxdFA8pB
/Mdbh0XYIebMchD/1Bk/6C7YXJhKbEcg/SwKEx8E5V2cTyzdcLYzhuC+PYO35DwCA/5qmv6RJpl9
qcvSmUN9NC1i6acyqKNUuXof+q2GmZo9kam090erLF6gQh2XQzhVwAPFnYDkazyBjg0lXORQ6+pI
PBXXztglZhKEYIYv5Qs80OyfHmzWJryjsPPgpxA1/rR0NQc9G4UaoGPgEiSZhgyaG+mSl2Ec1+Iy
K/SBWWmRfJ7LzDk3VoaLsY3ubP+oLvjJCXtczbp8S0QHqNggNNI9HpWYmbD6uXetfue2tXEGajh9
crpCvO/zxqao+KsE+cmlNrLu02+MEShUVEQXiFbg9T79xk2TBIao8g6e9pjX0WQrR+xKY+YpB7Lz
jYuhr2B/ZbUJiQ4qkj5GomjzPz1tf6k6/B8rvSfV4f+yhvw/WB1upud/PZqt+HxSHR6G++bu693j
knD7gR8lofEKwwUSgKFLUd1BrP2rJHSNV+C5tI9UYh7crU1K96MkNF/hi2Sjj98eMrUfffKPktB4
Be2TmEsY4/Bz0Jv/Skl4vGCBBOCBg0Ns6AAKlu3fH+k7FqKCms7ri9gqtCISdu/uNGMSJ46SXvzo
rvxkwT4TYW/X4uOa3617+MZPr2XAODEU9uNx7wTaZQUiFyaJ7caBWD6b5YbsllW22wRLRBx3VxVI
EnGHDIf8heMQ6kYREXl4mMcVFBLoc+MYCnh82niY63ZfT23BmTsEjHAYzTV+KUJif0jMqBjruFnH
yRG0K7WjtK7//qsdN858M1o9gBzkBFt63BGx3iOUMSgTLr9qRrWXVP+RoUS74/ToQwsRSFiNgRuu
1AUvbDjH2+v3K4PpbEsMPt7RvkfhDv0cXwOMapt0h7MDMKRuLy/0tA8mYI83Gy6DQhDHanoR/nRM
0GZ+Y+RjEOTx7BTTEA+O3u3KMRtjPUCywRFvDbFZ+ElFaEiafIEmnH5a8Fjs52LxIqPU3LeQh848
zvoDpCnmWw5Nwrds9vNrGFmyCQ1IPyPnWJsy2h3H4lz5RvG5GJQXI4QCBIZZZJ1bsGxOx9lRHx4e
4L93sUc97gat/M0uNt59veeo6O6fbGT8zL82MtIKoQKiUdEfXC6ebmSb/BjQiPUBGedfG5n7iuUC
6AJIBuUexuW/NjLnlY8+elPOgQAZ7Ga/spHxwZ4ch+Bi6CRQdGHCC7ZzzLh26dqCxZrGmIH2h2Qw
17AlHiWeFS0ODIsXXoiHX/fkheByUGEJ1sTj7blWlN6LASYtZjywgzHId3y5Y1+YP6fEk56ts0DF
DlWRcDgn9bKv5Mh1zUk3WMapXq5SD10j17Mw90bz02BWTDubRLvBI4pxaGEs9rXZUKnFjUUfERV8
5QN07OHAeEenMel9NCA9fLGF4WBVmea7DKp3FykiOfJgQqmlav10WVYlItdJ5BgvDg1R6i5ZiuBy
gZ5DRnR5PWeZzwA+mIoX9sMHf9zj20MYOlIjQBAeCofe42NFS3AQp+Hl9gRV/7kZ6u69O3M+7lwN
brvZc+iErpo8YqAa7TN/stO9aVdQBTRaHbr8IoO6uBbcAk/pdLylyzQpEG36vuhq5mGE74kI/xD0
02uzGqHLOALeUjGNsBKhH+6M1jW+imkqiv3I3ssQtFgYVRVOH8rGPVG6hGTpuYV/rufQDOfF0i5a
hCf71Vv5Td5sVhCOaiO9ttKs/AhhJVwT3NFeOBQf3DeP7tSG5FEqmuiycKl+eqfWdag6dCoC5uPq
h9NUGaHDmL4mK5NAaOJ9iu4CG03tYMAEk8bocIqkO5nh32nmhnneGEq9lbPuHBj4wSkVEFL1Ur9F
YpAeaqGq3aNd4Sen+DPXaV40pCeketD5BlQ0R2ddlXpzV5qVjKlAmYmufnIyqeBjPsDj82ycbIkt
ZCSu9Cxu8lXu683HsSqH6YWRxrOTb/sclE5QsLwN6T9aYrJy6A6dVMarlNaOFtbCa0q8VLQ8G5w8
fN3NCR3FEEXcsdNGUfS9X5WFjDFY23riQcU+HFXmCbaIhLTUScCcZ7eJWkNiVZIzjFfMyGnxijKq
pH3p7j/f5jZHVZQy+NdbhO+wnT5+sSDNNp7ZImWG0thfmG3VncKNNuco27CUJJvra91KoDw3NVPy
wlzPFlqW87EcmjeeKQ/W5K/NvuC3Z+E8NcnlPA79S5Lwbc0+XdNI8nD2QapPT01x+/RDKglVYEh0
Ea+za8ZVkF+uRnMmwSbORv+NXKX5/bb80vH9prtv3srh/l6CUR9Dzv9PGhEOnUdv67NO5OyuvgOm
fnyAP/zEnye4575CKWby2uKV/Ocx/QOdBrimNUE9Qi6bi6Cft/pHK+LTiiBgZr15vPBs6f86wb1X
DyO2rR3Z1O9+8CsnOMK1o3VDEasbOEiDdCOdQpn7dN2YEjVO0BnFfjV0DNDwlcjvyCUF8Zhtm4gb
shC77R0MjJuWRHSYP6Lpp5iAqGkJKx3yUYRiDZPxuhYdA3XNsImKZIZPzZ95F4yZrJr5/EbAURa4
0ehW2omXV7g1zeO0EE0crEmYoOw0YY5O5YdO4uC/I7LqLEuy+mapCquLGMFhaeemfoWCgPQymyPV
hspcwaNtQhNH2XS3etCgwzx1rNsaw/PtJLetiyox2499xfHLAMrlA5pW8sav2gb6RIkJBHkLY1Ac
ekcYV2LW6+Aks2p16/oahEDo5msPy1wf66juZxsWplg8+iLNf91CL1MA0oa6T41AAfn2tXpvFLim
KKOs6khfjfKUv3K+mRiUfiCNwPwD4ibSbvrS/G403WEOe7NMsQpJHTPfydFUxc5YR/2Wkbj9oRR5
nZ9ASA/+8PK+P7fhIXo7fI+0LiIBvLehTxRVEY+rr70zHPQHEV5B5cfAc20AVAj2EKDHjIcjLL/4
2HlCg+C5sVhDGBfChDycJEvoSWZlEVig9hmC1WQAPkOS3zP89Hc0Gd5dq5k+rhFaLj9CxMm+bB2k
H7Zul7wxcbvJQ2xSBysm5UN+hm9pWSBwJjLgjjNtvUCXXHzUEPdEwp38Kc6NshjBX6Wj6D20/PNg
a10ZarUjbBjXgXU/9aPKIxwZVIvcYSj2Qjj5x8lMrGrnpoDumg3xNFSJOePWhzYCEq4WzEk0JdkW
OzNO9rUr4DGSUZXNZ/Zik87ABRAdvjAjdp69PZv9BmgQbyrYwLECqmgF/DKYSntmjs0u5yGGvNjm
XgbQgR5tKz8pAo6xJ2anuGlh+4Fon33jmE1QjXmVQjYq9vCtrzRvLZjfzPjoO4O2g3q+oDLIp4uO
P14ZhT5/P/n/vdsfDSUfrE//547tsmXIdz8Md/LJhr+Zj/1o2cxXsBM2IAmnZvLKLE6PPzd813xl
WtQkD5UN4bqb78KPDd99BXZJbaEjXUX5BdjxA3pyX9FhsTPzf4IFMKH4pf3+uEzgFMIDCaqNBRWG
YOijSnLyZ+Eqk41rdC3xvoCv/ikr1WG0Kx36mT0bZ7M2W9dbWuw9TED3CoWwOmtAqs7g+o6f3LQ0
oWWV47mJCPV0yc3qxjWCqvje7P3Sevv/DnGCXD3aAp5VFu82Xedvd83X3yIqjFb8dioq/iYer7yH
X/Gj1DBe4RuHJR4uV+BhGFv8tfIYhIN44oyCLgPzOLQTf608E2gT6B7dNGgaE7htUf659PgnHAlo
dHVQdSwy8B38hUH4MV7nbH4sBmcwvwqHoGPLr0VbyNKT5G+Ycylvl5qxDpHrbexW27RZ5t8mnL9u
LaOl1vrrBf3Jvvlsi96uC4JCNjmSYHbPpwXOunjNjAoChzY0ypikW8NNgUo3yvVm/GUeCtfC5WPT
OG83+9ifnVs5EgqOG1zlpxAi6zzdI+55afCyfeLHpf52J4ONMAf9iQd6fBIIYXu1a2yec6QU76So
Z3IejfJEQKFGj6DqC61NdqZ9GMT8y8kF1A6YMSD3ZSXB2jsqFx04XqtfcW0Fx27nZfbFoK2XkGYJ
yRpyYzd09i/bQm+XpFDmS5tQKI6HLhZ25bBymQ7PSZ9HSaNb3N4Cl5PeyV4wa/nJnWWzgi4HME9J
fpz4GAQZpouapu000eVXJkNyMnvIAk8crzzXgMydUj/3IYWdVJJ65u8X6vOQNL4ouQ/bt8SWCWjt
6Up1NVFybUfbdRNR8lnnrQfqayusUbZiY2oMsWWuHrTBZdznxWpB6Zg0lKQzTTBFH9t9lOn5Sw7k
P3l/CFUAJ8HgFr+tY27VajiZwD9P21FvB3u3XytMppljk7bV73/9DsDgohvZDK1R+mx7yKPJiNEX
c17Zebaf0qA9b6fE+SNr/epzM/UOglZ9igN3jjq9aE7H8kJjuBshpCp2OfLDPaj8el0aifFSBqd5
DADwtpF9xcmM1SjAwjZpevyxnFrvoBFscJmycLAYKq/G92vx2zjvAqMNQSv8d1W6GK+tabVQkMwL
6cOU1tjZWvPZbM7ah9FV/BRGNllMqN0apU3TASaMDF4ay0tiWacxPGT7Ik+1P+qSmj3LCMMNSROr
Tgp3dt4mQI3G92OW1vvn7KTnBlZsH3DaNgiXspJ1//SrlV6bMV/l6Q6ZV+4duNHnKKRQsopWZ9Kd
tJn+TSUtLH/kCypGWbURIZbJDCE5kH4xqGy5hOTjyKibuuADXaC7xH2aZognSLvc/f0KeUC6nu59
HF66x3CbU8wln/Hp58Vfz1la5SQEniVtLIdi7KO2aVAXwFI4R4Bs3IgqM1o232a8XAFdrgqYqTh7
LwlaIsT8IJC2JWHfKxhR4VwKGtiZ8VQozUAjSsNEHck8P32Lk9J8lfd6dj0kaZKHWqs89M6lcwVN
vrrJKydKq2afot6TyMWlfegzYZ4x73NucjfxVWQItYStAUViBjB9X9KEvy/o7r9IW457Y/z14FYo
kI7OQY2Dp73t0k/vjjU5k5NadrJLrHx6X3WLfmj83on//iFQwR6dP9tVfNh2TBd8ILqnV+nWrEi0
QE92QeqLeDaX+7Zz/Rd2w+flwgaL8F021I1R+7YtPdoKoBrla+/MyQ4MVsZOsXofB5N84TRtKtpG
D6+kbh6iZWjM07//ej+58majBTZM0U1m9LYbPLpyIWRAWSuC3eRYRYnyu4yyuaRxHkQTpt57mB7Z
reY3L4UpPfj6PV3b2x7D8qaCgHZ/DMUMmZtrWWEFO1Ls8V4g3TC5taZB3KGOK6G/DI4W14auwWCa
6xLOnr6etKrunGgsTDTMyve6i6zUl6+FSC76uRaxyVBAhqh+h3eJWWjnU+ZZ7zZdYY0CrMlutLKp
v4DI2G+sLiiu1PhiWsvzI/X7xsmcCntUFufTu6k6zMy7Tg92WRdMe3v2g7c0sDeilGzwGBDumVW9
ZmaVHQIslV5YRD+/pbxwrg5cTQbD0bMsAYkwox6CXVt240EOdhYlGq7YICjeoSj76U0FFT/sljmJ
taLlhDWccr9WunUFaWjZ9Y1/W3pJiygmWWPbXMHbdY+pUmu7O7Q6fVQPsxl3enefwgkKx3q4gx+S
vJYb5+fv1+WzKQAxBbwN7NUWDsA6RptPb2WqlDFlk+ft+tT0bla2kzCxg/w8q6Uhw2UezAhf7uA0
J3gorpw+OFX10F4lg3gxEmg78Y6WKkbYeNtQWPOAvKOPohq0SHnZ8o4M6IY6fRzuphH9smuN4tRf
DY241FUPexslei+GTUvsXRjWIG9euCfbjvbsg7DZ4Zni0tEeL6+Ap4k5R8YH6YcL5nenEJ/0Uzgh
+QUVGvaJYLIRUsuLRWj2idWJ4GAQuhV3uem8sNh+stItVjiLDY+ajfP79PFkeGnUGoXdDocP6z0D
LP/S5U2Fwtv0jA5Sj1GiQdaIXM41T/Qv+Lr8ZFMmoo/o9y0m3KZie3r1tsc2oui5ugqS5DIRgb+3
avvPTPR/t+WPZvZwZR4twmdteTjkEtXbb7eIHfPmp0359gt+wEH2K3hG2NRT2bOlP4zpf8BBNpgP
2CE2PFSW5sOY/gcc5L+ixKHcBKWh7qbU+aspN5ga6KCAwEhUPzS2v8ROP65sN+DSxTMV5RWFIMP1
p6tmWYehU4IgUWGjz7WZ3EeNcJnmHsbqVw0Ht2thWA3rAICZs+BoQqULxKuTICNDNs6I8D8tdm4P
pyXIxO2jB3L1/fV/wrk/3hUeLvXg40gZtAlCnn4ttTJVSHK+FlZC5EEE55N/29Rqjhnzl/t6QD+s
punULRMNe8fu4+KpeE30qyxP28+19W1Kb5hjFEw4az0GIUcuDy/cKk0of6SsZsULFdUzVI5bgzPa
dviDHYAoP/28hY+mD8OBADMSRO6r6Olr5hau8Uy/16GsjTUQnxdq6Ydq8PHeSQoYi9LfdHd0AN9H
Q48KnarKnWpc6iDuChjNft9ep/30rTKD6tpVw+WcZBvoP7eXWa4pTPOMnb24weVkoz5HXhrj/hXn
uX+dAcFj+GNFlsCwJ+0vu+lWaeW8zw1jgQyB8c+yeiDjNeYRfhp8Xhw3rMqufTsP7rWCEL+TtkYe
RbbazIf8bOd4OOs5TLOTmpEORgxLNAzM6+u02wjE1QcxaJGlpvwFZ/Vnk2duCZovHgRnGljasRJx
mBX56KWEwumPKh682omspfyK9CEPIUPDbBXpx1piz2FQYukJmenITRBbpO7h79fwM9u3h4/Ce0L+
Dx+JMeDTNbG0pWfXtFTQvXLGIFs1t3T0E2SQ1ZgLF5xtFWVVbsZlZkAJF1JGiz0wHus/YBP0kj3q
s51iuzP/+jjHaS6BjcFIOaHhDbZhDeKANJ6sIaD/vh1mMm7+/tsfn2bbl99Aaog+OvSn41ArrEFQ
sMNBJ6QmwbhpltMOq4+X0tDZK59WD9tlNvd5JKHbFPS4eqjtbqkQuQYxKfBFOCn52VKqirx8vKw1
+I9pscaL8q2zLqOcSwznbPG6JV5D18N9VCDjZo7liYOr6pvO2rTW1XTSNN5XNCQCDv3lWBnJJcLg
NNKscZ805n+zdx7LdWNZl36VHnYPoIA3U5jrLz0piRMEKXPgvX+jfo5+sf7ATJVESiVFDv6I7vgr
ojIyK5WXuAQOjtl7rW8NAfjaraRLBBGwJXGd4UJb4sGrI+e+MZRLDL36sTKhTCxtWrm1iBLXiUHR
VpjhZzPvLpTZtxEG7jEm5zBJ2LPmksUxL8oDfWob+IDhkyQnn9Ni/EhyW32yoWBLjljQUMhoAB2m
lDS+H+LVgWrWyHjKlnJElERBWtgttvfiT6f2X45ltGaoRhSKatzu12M5mrJ6NNMMw3SGCR2TQZmI
BaONUe46Q7rD4l4eFTkyN6ilQLQIHyzfxBbW9gY+5v5+bL093708dEqXbBgNVFJvd0qWU/WdHYa2
j/0pAoWCxieXS9mVPzmjW7VjCwe1k/8woH95UbZn2JvpCtHRf30H5GVELEbAOOLaq6HrHIRhsDb1
pj4vcUNNj5Yoo+3j73/TX05nJmVoXiCAhsATX1+1wJgCVCVheTf6fUtNPkDWm24H7mk5SI4ntf2j
VS6SO5TW4yyn8TEfjJ3d4tn6wzdZj3lv1hosXEgScYJSiXyb6BZ2xlJWvXB80Yw6+ahgnEIZT0pk
jXTK66jyFljlHqFyzSFsksmv284OVEu6qNiVHGzTl8BbuBOwy93vv9pP3Nh1PDAuKS9T04aFv85F
PyyDKX1Vuu/MNU7+UbPq7DKbiXKiST+aGxD9Ci8PxIiSFClN8xYznM+4/pktjLgPktxYVUqsUQo8
BrrgjVtWzsc21wwva6PcS7SbWG3gWbWJA5Ae1ZxEGo9nFaan2b0bDsm5tkc7qHLp4xTPPpRLVHrp
kwkF2JVmRseUndIx2dHeDpE1i8KDdJy4nVRX7mhGTwbTmhst86YtleVkicvaKiaPGFgAeAL2l1z3
PszDxMu40UJMiU8GsOXHgJc8pc6u41T/QxH9VyuFpa7Qcwtt3U9sVCOqq6IPLdsfE2fwNUQJUBUD
tYvvY1X9O5vhPweSVwcS9q//ann9dCC5v/3tWYTPfj+LIA6jsoQwmLmYjd+/GoSm8W49NiKrBbO+
5k/x/n4/i+goDteu8RoVhY32+1nEojdN9AHa33W7ZLDP/gcNwp/W/HWeQrjH6ZU5kmb36/eQHa46
ikKFrJMOGzWet7Md/mHL+9Ms9OYSb/bZTJWKowHkI5QEnkU1bUmLCMzBuf3h/v/i/PHTG/ByGdSL
1PEAWrxNmumkIRWdLId+mI0b8s9OZQm/x3AemMP2v7/UCw/81cTKtRBK/pW1Rn/zzTbRMcqmlpc5
9G1CUiOlwz1ZuOkahxzO27qAOqcNxxKbrk7QUpzPF92s72ah7da764zzVsYn8Pvv9NNat36lVbPA
iZLp520Yt4InFUYx6aBAXNgWZbtoFLik+qNYHyyeY5FNf0iE+dMl38zhOgR92pYU8XJZvC9mLos7
dCpgrvaJJyUCj6Xzh7PCr4brj7/lOtZ+WDY6GyxOU/NbVmjSEjk6RHr6h6Xpp4rfy/GcZj4vBugS
sBqvr5FYM51A0fFww/JqkYtHrNk7iWvRAjibuX4ezP7YdpCHuvJK1v8UZvTz/oEnSQ1+bXyxKsFw
eH39Rjd6NU0b2DXDY6U3l0uX+3Ob7dLCOZHtfJhFfEgM52Z0sl2d2/dR2/1hMXkpar4d3wgnsdxR
J0H/9OYo74SzLbQhD/05p+G9JB/VJj9VlP/xN9wX1eKXscBiOQaawJusqOCFQJLZUeb3ShgUde8J
pFgJLx5D4ZQ5/TF1CIqU092AQ8noy6vfD/71ffv5+/LM1u0lr+WbR1Y3VWGCYeWRzea5a1l3JRHo
BLxoo3MLWOpIceRcyO3z7y/7q5mNI8xqg+S8CJP79ZPKQ4sXbiwYjcX4DEPtqiqHoDGjm99f5mUz
9PbXo8LIgRR3KcvCmxGhCRvKfkcRJ5XvqKlfFTo0oHzRgqorwfcYh2SATCrERk6l0zrFJGUUOLN0
UmfnNBbZdVUsW2q0rhQv/mSJazMdg7wDBCUhotdm5qN52tqJ2EhltnOq+hIIi48xGS9+jl5fO8g4
57k48Nbt73+3n0kNf1WoQEbg/ZPRb7x5dktk26nUWY5fKM5dZOVX6jQcheGczTb0s9D06V2nrqqB
MY27/WRWwu3SJ0oCgZMnh0TT6RHGH6dppOwcBhU90XG6rBl+k6R71Uz7IzS8AYasG0J8sBqAjSBR
s0ZjhjR3y5LczA3jsoFOlUqBleIeVeatamW7iYPjpC0+8b3bIjewK3CQ5E7KYHNDlZkVMoPSjs9W
ixu3NnYNd1Tw7yNnvDDq+jLMH2truoi0dg+27oRZb0NM+808AhTgROhjrOld8r+9VOQnxxqCsDU8
p04+TrZA1g7YLS+veMtPRB16VqtfCACxnZl9rOfumFv251GTUGlO2zXZdo6SwzKpBwkib7gsPvbE
3apZMOTmSdXjQ5wUV0Msck+KmktKYmdbzNvBjLYGyHqyk6iTh7cwwp6kih131UwX6shrq9sPuRLf
WGl3GdeZ4VdLejeQd+M2RXaVOPrOIRBWElHQi+7StiUkAvFnGw8Ji9G2FHGQVQPiWfV9nPBETfsh
WdcF3PR42APir8yegt/W0M5pgymEyWOdSErza8S9Xefd9V6TUrfRikCvH6mrVl5c8K804/MEb7xY
W8ssezvLrG4AZZ4aaOE5YCdpHI9ZLG2aQjqtP6ukuiqW9tJJo4MVhUHbZSfwd4d8XClnxrxF+nsH
MCYYRHRYPU0pSIFcWu5Jlz+bBgNPWvb0d8+d6FHCZicidbcFnEDwdLtacq7XWUeK5a1QtLOdRVvV
FAEmnB2oVVfvYSAWlOno9xUg/6bnGdBYYg/rXy7BSyybbb9PMueWRsc9vfRg6sDEDciY3VHJT0kt
byscMcBwglxp922N5zvUodBFB6kbN0WaHExDBKM1HLVyoE42+1XY7bMBdNq4AHHgxlrmPhb9Tagn
lB2bS7rtQanPPgRkX9S5X4x8BkA7XIYOKJHyqS1yKKwy9i612fetflgfdZTx/xEbpLb0QPzFftTH
QKnTnSxABNcrlwSCmpg29Dxtt3UYx0O/70Zxw+b4kM4L0p7wZQx0JiuZLr7O6bKt1ZBI58W3VHFr
omHQCdZbF1ZTvbOV3iPt4GAQQCC4rc36aNZTVBN/bFFq6PkIVFvfDYBYDSW8z9XpDzPUryZ5xHqU
LUjSwN/2ZvJdGvioNjIFmAzNpYWYXhRINw31D9uOl4SDt5M8h2FOxexgkVm82dokoZ5VNdpRf3TS
rxFvcWMKV2TlVWbMfqvoh3jOd31hApYo+6CWiivQJB/WNVU2wvcRIm9gI/mNaXfv4XWdQqh2yfSn
zNefi0psTtAIAX3CwkDDXHu95CF9j4o8tCneKZAnK0XO3NlZPo2GviPV6zDxd8lRDnDanxdNPevG
RDA3ShFR/qla+ct9EhbNtY/DqoFM6vVXUY1szLSMfsM8RjdxZ9/pxfLcp/O2o0ZnWpx+te5YjPUT
gUVebTFZ6FLw+9Xrl2Pjh6/w5m5MQy7lLVVk39CmC6sGrRyVmJFa6+731/nV4LDI2EH7YRLc+uKS
/3HfOxBeLqnYremtZB8rWT+blhRwrNt1i/PyjhRDGFjWTKk88Wot+jA3lyDbNxqzkBM2e0keNo3j
nMomPuQ9r23U/6EV+qttM+s3vRS6Gg7/8OZemGJGotWs7ZQS2f88BBGMyBZZXwJx2MyGDQHxQS+B
2hWUoOCSur+/R784/62uW8gYZJ9T63vznkqJpUX1JDuoNR6nNiL1XP0Usw/Kij8d/35x7qELiDwP
ABbbsreFVanSrTLNgM2oyT7vNUKzVD+hylip81ardGbkx9//auhLf97gcsk1Bms1FxtvW/+ZCVqp
i7lkpbMRY+HoDZpHDZpXNrqNAu3cgvC6/uF66qTOtOk1u3LDMd2tI2LmUKbXFNK1MZj1AauiujPm
bGea2QnX4gFaz77txAcKX5uqlLd9PgT1OASJmfsTn8mnIbDYBTVCnG0zP+Wx9EDx7HZKoyCp20tl
TrzBdk5xyuIXGYeuGTw8QVgE40Obo2Jskus8GV2LQmdtJlQ9i8d5sh7krD41fOn18900bGbq4V2l
7dD9HUiDAbTTB7BeDtIUfVh3Yz3XK9r+SFhKUGXdfijEeUoSuFfdpT6HwcAucF70gyIvW5tj9vqW
YDRiPWwuZWZM8hF262ZpHHuQ3uKD0CVKnJxYuuSAduDrYKc7jbOy3k83tbNc9QXEphQ4mFmxRYzb
vcI+eN1pWSy23TCwumW7MJKCSJYIhQJur4gtqx3ul+mTrnbHRUwX6/w9N/ohVB/jOrxZqixgx3ts
HcBJIe6tdSsSDvaJtBUA72czKh6VXmxD0FB1GT7ILVtw0z5RhvDmAfkbzyFcOq+tGAVOfC3Yfdbs
eq1SsKtxTrMFhKGJDiOpBOs9HLr6Us7FjUMHAKfpdv1cvLAxZEWVJ2OHjewsOfw1SrcAlL+CnD2U
SX/M7btmmDnpGZ7u9JtOjokX6PZqSismTK9T9BzoVG4Wywmajv1TlvmjPG/XjYyeOA82MViuGWrn
Vpp8BwVXyHkkdLpLAuQvhng46ikLfsIzZawJ4IRymp+ggl8Y+eViJTdJw6a7fUQn6SGqulprRnbI
tsoYt0qlHcZ82FdzdNBYhTqw1wDWr5c59kQ5HgsOp6WRXhccWBMHRrzUcNv4cIRJ+rBU0e1aC1nH
iDnN2xVlO4xMT4zBdYnNnXY/WynalWWryznjdQwIZNmbzK5dyPiEVaU2QN0jw1ufTUO0jZmbnhVJ
t1bJDZI4diIfBTC1Uxp2cuMdr/T972eEnxe/VT2wtinRAtKr+6kzqMhJz+9OZ1BIt+t5QNX748Ku
ch0GRaLv4lTcWoiZY33etiHbQM35w7H0pwmXr0DREpUXPBAmwjfln1Ku5UbWJvocmQiGooO4rANK
y3Zz3nm//3U56b6dANdiDOJHWJ0IGpgGXy/2SkH+CDwv29eN5CAtEJOjuQP+1EY3lrz42sI2vtXT
a8mIgpp5OKmVhzqaHgGt3VQzYHMqsIewksgrHjccZJD4js+mHnuEUZieXnLkZG5QEpameWCnLpnS
CfT6YVjA4HX2us1Zby6HNDpK2z42dsrMoYAmMZlC29EkSYFi12KyC8PBszWreTuOOgCxPN2FYX9E
B3woLe1cptrB0KgfWfEN54+bllcHNduFYzKiEMS5EdBqCG1s/mf9TKhS4ceR6ba5tXh9JN4n9hK5
prlcFMp8MXbrCTRjjtLUbnKngllwyU96Y57HLvpQaOS5pOVV1+SFa09h0BgcKirmS7ijzLGMVToi
sxreELJ0S3aQW4xSwDz88tt34MSyQrqVWGzXDJsbkIcqzL5sp+vds9REX+bJ1NzU1nZmUV3ZZr8f
eH0lShGtkG7ShCwiaQhvCd31FI0nIGrplKfifadxIuTkWAwFfMJ6CJgJDiIGLB4nh9AurjqDQx1G
g0PEYU0tOAOXwwaVxOS1QtzUnbxhRtZS1rrOPkmqc4ul9EDJ7FoJu428ZKda1g54b8425+lMcoL1
vWiRW2uFjk109hlmh5nDPmjlHb6yXW8Mm66KDhVE2LQRN+s0a1XWPYR3fJq9NzS0mPRK8l9+uJPs
6A+lkG5iz0LNbNTZrlNZFJdmRy5ECkMSrLTd3aoV4sRwjZPRnM+W2Qmf5Oe9EtGB7qJa29H6tyG2
p7RqvvaZVbktKl9XD6NDJqW7tJ0uNHv2jc7wWrl4SlP7Nm76Cy1blSLpzurK03rwTpiUiVn/Wsnd
c9RkxEHkAMBTaZkPNNqvu856wCd506r2Tc3kHDh9zoRl51eiDe/XI3YEHN2brDViEX00M5pKiqFk
pkEVisAkQqsvEbuOQDArztalFCBB38uck6HCPZoxx3j225nixK7JnEmYTngsFe1Ayf+QWeYdtD5Y
fMt0kVpEsJB+SMO+1jLW9uSjUwzRRktyv6dFclxX+qYQf9g7/2LmQLfJnplOK7unt7X6jvIWmY3w
0WxnZHfEzWThRTJ5bPXilFKd+P1U9fPlAMNQol6F/egR3ypI5NjE+tsVq7qhP677k4hTs10UT+tI
r6bxD5f7xUKA7xFd2urcQJ/2orb4oSI+o3VDbDZafsmkn3HAbmIL5ecib6nZEBCQPspzdDva6SmO
8h05HWTh/E1B+S/oB96VOf/7LbTg3xoQ16/zLwTv/xs0XQxDP4yOn5qEblk8xc2XV97B9RPfWoP2
O7g6GEFkuDp/Awe+yRTtdy8tPjAGAENfYwrUdxriResHg+A376ACepe2+jrSV1cTH/4nrcGf0D9Y
E0Gmsb/g3Lm6Ed9UZknhSfDb5ApRdJ3yPjLx5k8dchdwNQ3io5TIy8AxFs9psvoB74h82+h6uG9j
0z4aDq1yXV4+hKNOPEed2r0nI9/CcimTkAOrYMwJvlNydzS0aNMSdwOJdemDpZA7ts6ped/3AgjC
2EzOxzQr7DPqJPOLFIskcwED1ftpUqG4T6nNakdq1ma2gSPMfR5tVjhE7Y7lGH60WmW5/eEZ/qLR
+Pb4t94WqkHYk4gvIGL5TfOvycSC7V8lGW+oQ2qbWulnxVAFBkxEfxJFuW8XSKE54Ybblyv/F7xn
//8iCPFw//A4fnqlbp+en16/T/zn394n7d0q1acXg7rsb23vt/eJP1rlvvSFQU/TMze+t9rppwPq
oz+Pe1T7S5H5zQbOHwHblFcVz2rXMq1/8j4pbwcObl7ScXGPrm5gSHZv3icAR6a1hLYKyMeRtnNq
7bS6cIjcGb+qC9HI4x3NjRb1yvipJccKEp28J2b7Qity2ycL6MQwU8+oSzn1a/rZ6D7+8+H13wEu
g1n490MsLrr/4T6hIf0//zv7ks8/jreXz34bb+o76sGUZahBkifAseS7tEN9B+ofRCLWA/YeLzTY
b9IO692L2dQx/9Kfr0Px+3iDLYPJjg2oSrEHaeQ/kHZo/KDXXVE6kngiGHR8CeSsb85MYScaErRx
yqjk4nhDQgzUROK1PyT3DLytLNRt3VlfnCS8M+M8IyMqxpLYTAerh69GyNRdeLIb2yESxfkwJqrl
F462L2a45knfPXQYNL00L88OxylLSicPMH/hDUPY+8mC4LFRpGFrTVYNH3lqAoSHH2e5NraNbB3M
wcj/OiT+o9nxv8PwZXZjIvqNNul2Hb/nJwbwl1fs/78/+G30au8AXTKx4TTlWM2e4vvo1d7BZ0NK
g9eInQSa7O+zpf2ONgh+cKx6GMRe/BPfRi9/JGMXXwH/f02x/2DwKj8PXsAbDhInYIeoEN4aAruy
jHCP6ho6OnBkjWIOrmPUD0ZM1mr1AFY/dcOyuOsL8lirROhemhFGYslUEWMFl4EmKAX2Ue7/cCd/
sfj/ohBB0QMSDIIuZKXEYr8uRIwZNebCGDQArHDIunYodkYjH3FuPKPBI2UrCx+lrlPcKFuuqqqh
S2MB0s/Kh5m4v71FozXDUthU9r2iNLI7IoiggHJGK5yhJMw4y/eUa5jyrxYA7L41WllgELiNGF9L
Nr5IITCRZYZPIcX1307UxFooTTaBbVK1zDjG5SPnyOyvX/w/b9cbFs16SOSZ/nvl3+3TX69X02FE
+p+b5qn49OV//bhE/P0Tvr1m6jv0fWuVTmGp4O+s+t83Jeu7RxEP0QpepZUj/G2R4Giwsshe6GBs
T37U//GagaYFgwuOAm8nMOV/8J796jWzoZTQ8ccSQnf59XAmIbHtJvLR/ZnwyR25dLoXaYtMqSSe
3B9u0y9enZ+bWETysuphl6OdamFHen0tzSA7d0oczScMdNxZLTGxbeoDRNYJAZ08MVqzWwzAjxvT
Kfyqo8Q3ZRu74ZvQ+dG33dcYNvyuSxc4/zrkSDmOfL0pTlYq/xE3zDbyzeL5Utykxqnj+oSA8frL
qjb5QwMPz29L64E8vBTzkp2dbDs6l0jWpwrDes1LbK5vs1XvZNI8tslE7kDe2rJrSNrgVX2quLVm
P6dxfWdxMPeqjtAOq5bdySA1TbWTmqVS8lPKghsSLrutiKwDBYYJ2hl9AmMsSDi9UDvCngtsOMIm
nWFc+EFGXpLKpyYHEtmOjQnWOo4/R3Z4o9UIE0L0/aSnHYywNIKXp/ifeeDNPLDyKP79JOCWGXmj
r08ifODvd94gzIaizEqvINCGDT+D69s777zDcmYSioYqGFnwuur+/c5L/NHK6EHYy3ljXUT5iX+v
rZLKhpJ9HIa1f63W/+CtV7UX78N3ucEKFWE+oka1kg6tlZz1enzb49CoI4tcMPTNJILQXEqaGIlK
gvK5ELE63km0euQDoem4xOSoNCktlYo+Pxtzpz8LUYXWIxbohK6TI0kdySzkargkIAutR7KzpDRm
Sqm46UgQjzcygStozbrEMcRaIScltFzmQrmsEVc4xMpW4+IajWbUJ1kudZsQCs2KxrtCqYzzmIx1
sQuHhqDsYEiNZdK9pavrlh5cPacPWVnX6V6vyybf6I01fsX30T0moiGIxu4QI8UzeZ0FSDw/dOKL
ia7FXdPnhYeTB7RfUl5KvU6mQN4jbpnjB7Pvy0/SSE55iy7Mt8T8LMe2dlwm6SBkEXoRGTFU6jEk
LAUM3SomWLvKFX27YPdHolsd09RoPXJgu40CsW8/D87RIEroUkO0QUCMpXkcG67beYn9tCHyNYYE
HwxZN1xgMc9Qv2C+KK3oOsxxythJc2EgHdt30dzc9kNlBvYg7D36UdVDh9ERcs5eMFcmX6mtS4FG
dl8PwMPs8qtCHrBmpJB7SoEcaorv4dHDkR/EsrHmpLxWMvXZSRLdg2Cs+zpQyPsqj5sgVfMiSOT0
ma7LYzGVGk0Gudya8vJJMyPpUtb6KlBj0jX1ZpkQBA1kT5fxcJs6/YeZl+BmNej5jS2RoFqI8D4l
bvExZgTsYtIWof2Y5OI29kg+UJ6Rz2GN/XQXEwArfx4JOn1QB8Rfbj1avXlbF/G8N5081A7tQGLS
53DIbPJfylKS4Cxi5FQvkph4jk0VG123TSRTPlXqotuBk4kanXBvIwojSVbJcO1LAwBHRa9jZfRJ
kLHn/mx3emReEZXr2GVAfnFh2JTURTfPJ2H1raNeUcglvxx6SScrtLUboyp8fbGGektqsIZqSSz9
jZCrciY6XgYcJKRGuR0rQ32ywGR6UodOrU+i+pr6lHM9jG2zwxAPNX7NgKFPG0aeGXcmyA2GxyL1
0B6RnrLJlPNuF6XYlpowqb6iue2wmRRkv6PTAfhMdMBFL1KrbYOyCjOpfWhjwmA8K0lDLx0KFQvK
GF8ok3YlrFLzye3Ivc6WoBc7uRnpfhpCZXDtsa+GIwG5mn1QlWwG1tCSjrnsoG9iUxaTdByVTN7Z
Dr0mRJWap0vSjJOYPJkoDuv2RISUaHZt1SSy3xZTiKayTGfn2YnqcJcZQ9V7YxR2WLCECHd9KAl3
rtv7qCmNRyyvkUtwUwQYAhreZu6r6EovzXlrSZISOJLibFDZyxu9bjp3dEjptkObcPNcz1DdxB8W
Aq7csCvqPdEgbLCTenHTqAnJfaI3DLppObQ6UjG0SLqW2JdtrMbHJqyKfSUaXti1N2bLzbixhd58
KPNZOhJVxfmDLtPZXsbkSWBNd1OimQMxL9wMDYK/bqz/yYJpl3ZftuW4bW9bEo5Io26s+Gg3g72V
y8be2qrU7jO6qV7SGxR7gBid2MiANC045JTERu9kPU6OYzRKR6rC+n1syHT5RQQWqG2yYF6SfRtN
9a3MewLbhkumxCTdonuwXdl5+VbOg2hWJes4OLHp8zi4btw1H16eYNlWMuiSRfNtdf0Jkjl+aaaG
80sePaVEUR8nYKuHpozGvYjICiOllv8sGcNLwNOtp1ht5kVNFe8LzHQbgEr8fvVI0qZcOlujh9Zi
VRQI4iamqjvNKq6oga4RnS0vJiHeqybzox3OydPL9UvHjN6PlpltU4LKsKMJ5+LlHpIKPd3J6F32
NuiQ6SwyI3ov8+p9Fq1hnwst0j5PSSdft5mVPLVWVsBwIjIs7bXmA6zu5XnKB/C3lujJCBpmpj7c
9h9TRZr2nBudO6udhttmKaSHuIpqTNG0rhIF1HxNmfk0Kmbq5ao9fo1HSZzTlvg4R1kcJIeFU9nv
8dI4krWvwmSS0/Uek4zIq76U2XDQkCcnkYeLWhGlCy1QjegTYn08ALhuG9isRrqXaPndtbGBWs5C
dt2N5mVYyrdEhN/MZrGbCiTHpT0GgK63atbuOT9u1H7e9Zr2XNl26ckcd0k4b4uDjHPOjSr7ctRq
BrqtXNlieU+iWekRbw8jxMR5D9u9JUask3x9wCDLmjNv4obmuSPadKP3xpoSZ2vevHLZbQrsgYgd
GVVlpB9brWy3coR8yBxizTMLS8EpSio4KndBxdLMFQDC3ZNVK6o39TBHwnF+QEYZc//Lu1QNH/sm
/AQWpfQVmslKM9YXrCUODcW52FG9yoOkHxndFlMxeScwRUDdkeBLA2AqgdUSK9l+mKOuCqzBko7E
dEmITBGJFo1Cn72N9opTz0zcuv2V6PPNMls71OpuPmcjS1a80GKn/07qMjIIDaWHydF9VtJLNZWs
c2VMkW8DqvVoyNvHOStkL027IM9NB4N5dB8WiPqkERzBWLeHukve192yrUx1WjVt5raztQWib/op
1mOgvqZSeFmpNl879O4kaLWw7FpSkqH0WW6mzLull+qAOL48kJ2p8CnCoCYe7Y3Qy70+D6o/J2iy
RAauxx3zyS8LfIpAnZkGDUs6DDIwHLnp97yvyVaaZjPolWrfOetcXUYeMW3FUzLHtMrBbV2PeDy2
YhxCzwhr5wrfZH2jtNDcNCuTCY7J7NuysdStKGZtl+Yh6F8piydf5G3s06ixFni3erEbkPxdh0Kj
fDHa8AecUd2nGWRkBl8UXyxtnl06NHM2zNUDmWezJF83dti8b2bdrInhwjptx2j82ZDaCWJQlhFz
VruDRdRgPNjzBf2U8SwXXeaVqa74dlXl17Fcl5juawFahqCDMEfczZIHmSrUe23bWCnjVR+ii1Au
6k1DNPVdXqV6w9QG4rKHmvdYOIW0tXqj8ScDQyjB1eN+GHITJRwagniqpWOc2+neKFrlqJmJtRuZ
rz5PfVkxJBPpEjzRwDAV6UlxGvL5okJB5qDjJjCncfKqiBBvMvWYZCJawrOvdjOtpyi2yOVIOmzr
IpbIDFTNCHXcgskaXUHPXrGszmWMjTwhjXJDp00iOlBubgtACN6ssWM0bUT/VWrNj4MqdW6SqbHw
RGOJG4pyo29BjQuKaYy+JAZnvBGfzRatS4bDfaX097PSuF1eGa7MTt0Pl3G+qkbVua7Cdt1CTyAy
U+libZF94genV7j9s6Crmf8HuVvuB4RRZqh3LnSsZL+MDu38WffNdJ6/CDU3P9uVJUPxxjxcidRH
94fiiLRz1wjDcTspCcqJ0bRiH1NOx/6YNclOwq9OnsdICizLZU3+0KVje0bIXV7reJu8sSgfCMpE
dxDJ0G+bNLpz2DKiCjfivVkSHa91bEC7uTeDZOYH2VbxlRX9ZlEbPA8sZS5toQtSKW9CWYf6TwIo
L9Go9rumYTUJnSi/1mcQ2exqmNXqyXqfOd1dwtb+IIz2s+X0n+TMZO/F6d0v0gqB/aiwmAl1MTum
y6LZDGrybOKx9XuRPFnZwuq3wLJS+vqy4R1DDkMG0mz0rLQV3Cu2Gi3yDhMpXCqT+BnKSzB01jkv
ChU1HKKXYqKVOslZ9CCDZwTf7WT2UYCo8cjs69gqq57D7puOKSHaU8E82nC2c4VUVJtYVp/sJOP3
SxCIkDjNpEi29lxFkStFpbML9bi6ngpr9Holq495lBY8JqyYTeYMh54kDois8+1c2OZOrylLxFiQ
3KEdM1yU+kVhmE92BrG4gK4tW+kSzF2Pmic10dPUIfp0OUt56ZfqRrLYU9rCXh/qFy22LcjsZn+F
HA/OSFp/GVuJjW7d5C5eLdCz2lDcqhEZ9QM5KKWrxqZ6WCS18ozaThhsffjQUk6t0HvhCB/ZLREy
utT7NG70rWNFjTdlzqcBp5yXmn3hQc3P3bZRw/3AUrfLNOkuLTGPS3Z9CPVR3nVabF4OaX2WdGXZ
SlEuDrhvhQ+UnhacHoGqF465qSSAXlmP9m/kNtLBVnCecEgXe2HoDGd24H4XL/JNCJzi/dgVeNLD
6RqB7ZOCsvO+GFEKdXp100pacid0Vd0OeqN95FzVbiZb/lxT3T/gh2UutBBmTtLlIpcXuVVsR5ud
ViHAzFcVrM3UzOe9UmqNy8B9Tqf4JHNf34c4B1y26zxHZa0cx84hNYfWbcJW8TpDIBjK2iwY1Czd
Gp2qyq6TVfpp1LviZtTtblNLSe3NIZ33VE3lzUAo1S7NljDQCwGzJxRsz6RHq4j6s+UM0CdzafgS
Qst50GJlzQyNaQhJo7Fj/qL/k1bw8gy9uMhiedwupPCcR0ViCQtt2R8nO6MyxZ4n5Gaa8iiuRksj
uWtujUvE2WRNmmR8YOnpRvqZaeQWpDye0RvmXoRO/QLuCiBASSNecs7ri1id821TrUE5Cqd4yKvL
50LHSpVM0XA9zZm0ndZzKJsV8/9ydyZLdiLbmn6XmnMNB6cbVA1g9xE7ekWjCSYplPTgNE739Pfb
5+axioyTV7JTNarKgSbKTDbguK/1r78JFzk4NN6t/i5TCfe1sxZoSnCU6HrSGnkYfCkMOTgLXUJY
CQ/Zu5mjrxs+7KlQ4s2BohA5RBudMqcl8NRbqHUG+bpMZRK1+VwQ6TObL7Xhdfupjb2nsvfM+2Qc
5HUeKMCFeTIozIM1GpMlucrq4n5ssX1IBtfe1Vb54sPsO/hSoaoafY+M1XY8TiPSPj9tJ7YNN2t3
7jLHd9xddjE4u4Hdhz+JtifnEZfNt86Vazi7RarxZZTBXV3XK9Q6q//eoFON6hyrDSq0uCD7gEpE
67qlPnPxgZoSCKqDYV7VLrJCHyfyS7UR3Eu7HB9730ro2XNo7aqxl4eU1IUtvXBxaGoHpnmS62ta
1GHbeIl3HFPRb3Q3FU9NUDUPdr1wDEj22TMsr/VQlUOHJskpbnTsj+84YbCPV6118Ioyeaywcw8J
Na23cyON18F250MTaBsGc61uK6No38xWqlOmjRT32yKfd6Jlcxmkkz73aX6fms1Z0vwnqfm1dFT/
xQfOigrkezs1UbvWQdzu19n5clGvbQtnqV5bC9Z5kShibMSUvbTKQ2GXUwQIsX7rLJgceYmMW3fO
ei2d+qcZjOIqmdL1Op6sKRSQww92MQ9UE9oLU3R0myBP+oOsBcF0hiQGOk5+NLPdb+M8/j62vd6X
XXXuaL/6tW9uO2+u7z13cf+IXR8iXJLo64GK797o4myPD86ahfDr1Ne6dsprHl2GhYsv996CCsk0
0/7eoxi/0zRbB7+JGfcAOkQEgl8ilVoN7dLlY7k8ozhkxmYJftBKjO0iA7HB8MXZrGlLnO+St/nD
lPYz1Pba20+geVHgVNM+qMmWDrrWeA0UKjPTWdMNXnfVI+oTcPo0UTyYtMWcPq13vQJjDHML1Vjh
OBaL0IbnJ7B5TLfVYo37Bs3QVg9xe4PfSnwzB0UfUdCiOJtr+bVZ+FE9qH8PztG6B0u11cNKWb2t
U2F8cQfak7Sbh422vGJfX1ACM9Hmzsg5bQllPgatORz4XekxmAGTwBrKsxzLbp8Qi/ZHuWb4u3tK
7KZiKA9eU/X7sa2Wt16x+Zg4f5QhG5/84Votssdm9b/5TlNsc+w0DsS5+lA66+YiTGhfS1Mv2zyT
MB8zPYj3QJv18+CrvgwvoYEPggjo23bNzR91gODOGf0ugn4pf2rgJAZ3SwJJzyeohfzhXaBBaKyY
RRmks3oGgoq/6zpvbjDeHqJ68JrrRA0tU5F6+pEF+sVOZHEzJVl70ENPYeMEc4OIYpYP1oxIT875
/OZnCm3PKP3vcKnSKxzYx0PBwV1FMxSph94x8sexj9mEm1ZFZEnSaCPcPzWzQKvTplkkFYdQk9I1
h0mF6zfTVuGf4Z5mVyrX2Xe7mMrucuwkGNZZVQ65ePU25WjnOKj0GRrOvvNubNcolqtpxURpn5J5
EGYVcZvE3mwkeSh2KNKMQycX4xWCoPYoY1/QqyVtcFvPufcA2lachSqSb6XVqizELhQD6IlIaUy5
xxeyyi4GcZz/HZjbk0zc+CpwtbEpF8PaWUEynZosU5G2a5inuHv/1KqpQsvM7vo2Ge+syptPTVyB
nxX4QsWiZW8s1jN2HMl+BG+8zr0ivjd4bRSlS4AiGRIcPDM/WnSpzio24xN7a3WTFsLeVk47316s
IENvSYb3gEJINcl32wq+G475KAFXryGvvwyQrDN7pR66eGqbDs7O3kWXmVrvVaU10SvB14sctizx
Pe7sKrkCXCyfBiHJ9XasjVl4ZMspKOvYeGBEm+yEwEF5wv1nI/gatvZibci06ZkDp0mUEpcXYj2z
q3OUvk47ssWriQJzUSfCJ4dH4rlZNn1xHlOYILor192Y1wRsCcs6tbY1bspheU5q/dq0QUvult72
9bhr6EZDEZvjGTEMKTRxdeADX3FqM0ghHwghXwG5rzyz9iBbl5jeWhPlmu0n+OykXmTlQ37EBG44
LHOP30iH/tQMilPTxQPiF7ZSznb5ffTyfJMmnPyZtu7tpp0OLYI2OdqE1GR2slfdKn+6puoe3aI3
tmtBtsFk00itpBdFNoyBA7b80KGHvIjclKQweqsA6F4X56kOwF6rATFr69R0kXn+qhGgbPDWN+/y
fDDOWWuIPMxXLbccKcEt2gQ09dn4VGWl2IgeizxjmTBaHQYRtY5d7lo3Tu9Hop225uQZm97uz2tC
Rd+XwLdad8kx6N3mXIMl7bxuoo+yabK7hmcPE4ihpzBO9j/ujOXwNNfLQ3Dx2M5GbIipO6n62rYL
L52VFaTosxgNk9wzn2KNbRdaWHUz5c3RavIX1SfnURnvaszRN2UIp8zFy27MpL/Hv5jsPG9YosSM
vQPiL3djJlgGSMf/7rtYmSV+/QrEQwo8RBCaKD89LjgQRCq+1O2VtWtm8N9VV1t8V+37UdksgKkC
krbNqKediJhotvDuSb0tArvxw3nyb1M+7khaKtuOeVEd/YqUqqHf9eRETYuJV2Hp0Qa3flTI7KXP
s2ZL+xCHLuOhXStJv3UKt2W6sZobhhNnmTdPs5NzvnVgsrXtXtdB0YV2x8SgTlMUUbY3w/ufs23u
qx1xF6B7KXbNTTxbyHcK+8kz+jcdANMhRvGjxPBmTkzzKm5wAMgXf9pUqd9fSX/60i8BAm3dmLtK
ma+5bydsLcV4IMPqqXEpuVrS8c5WmsH7pxfdBzYCJeXoB89VTEfmcrxB2psQHeAaOG82c7Zz6mUX
WOPXMUXyHQOJ5E2+Z6fXm2KwYvZe5R/1jOMC5WO+z4IfKyIc8Lsa0NcMnqgjX5JsvqXRwPvRbtLH
TNfvC/OcmwJ+w05jl3yWhnj3Yg+gSW3MbA1FN6h90K71YbI1yil/3nNiluxpLAlPZNN+ubQBAfbq
pVTv41Ad08b6ErcYGzeF+bDGsjnlSZVfdxWdbSDyjRXU37COBN+q6Hsw9WO0Fcv+WNjwdBa8xki5
9OvrFdkVXVJymjxMvSxD/CiFekqK7NuYZeKUKEMcsNsq0V6VTJIoWK+SIXH2NqXaNe4PXUpfPR36
JkB9567B7WJb73Y1lo+Fac3HxmiXyEmVurf9diSqIW02SarTiOa9u09W5EB1rd+ymWPkekomFDVP
bOnTsawmFdrYce6tisHO6DbJVzUrgYS1ZombFyMRXyJfz7EBjI0cR7dxDxvzWE7rW6XFdZ8Qo4l7
YdjO+lQW+paE8jzMnLjYiTJ/Wxp5z/M+zrbcOvVleRYcc0trbkFd932RPc54XMw5o79W1/FdlvIv
Eex51bU97qO9emDS9mDP3U5b6VE5/qayLDT50I5FNfILWzVcyZiESp3e6UA8GwmfupqPRYGOaW31
e1HOxSY2xPeenFSHr2FkaewnnZ+V6R9JGHsUrl1isFqd5j5BmVRsIWSFa1BYd3PeiJD5mg4DEMoN
Vj+nsukD+snWfU67+tXBDjMl4PStnY07p0gjKfpH2aZL1K/iODGJTOkWt8x51au55jcpwZlGNWw4
ojZzqb6QZJ/RuAS72rVvbKF6dKCLddTYz9wkcXNohiyOOnLxtllVETK3MOuy4C9Oyfx9hXN5Mjq/
OMEc15RZ8atzqSwcgwoK0crG1Q3Ggjrpt+Uyv1WpiUcH+XhowinMTHPbtTF7A99RGUBQVE1wmzBA
2Pmtd0r8NLhqe5HR4dm19wIghnAlybOwjofpFnHaVbtSxyH2yreVO2Q7oAb1KrtluJs9iT4tz7Jz
AHUXJMHLQVPdLixtdw/Okh2R/7i7wSovrq2eVs+S/I3vsqVg72dwFxZ5XX7LXIdunbpaxuz5yl4g
lvWd2s6UcliBvrvuKCOSblIGMiZRwMGaECPYM9OtSKMsYqCndJTe1ubNQF3NtzA3Ob0pTWQsNl7f
bR0NkpyAZmDr/5j5F2seD5Wv7PUPWRQgDwypwCxCrbMjbzCiGmwA1XW9aaeGCADtOCdrqh5E5Y6M
NIxdqpdnGdenFt1JqE3zztVrsbU8VZLK0T6Xqb6bRusLo9AidBXzf8OVJKSLpDvWa0d8heP/6JJW
0Jibej/mbvOkm9E7+TJ/GFb36MeBvdOtHeNBK5ZQy/XeUquCRDQ2p27Er6ZciK6txds44Kg5YZSL
8IpJmzSLe4c36pGtG1YZNrgjtuALg9HQB6C106CPqjIuNrMf3xAm++ARdmD3qGgIshtCTp/DmMLL
I49i12jna++Lr3rEsbRjprgdVSbCLh+ek0b/CMwBC7CAUYrrbIn6zVjH9l2qJ7Vryp5RUGn+wJ68
OhgIsELpMZ/zitSjdLC25JW2G1S0V90wbhI9ucfGy9+MhmFEUVqUisNNR0rYXqat2K19++DHgpbb
eRhcr7tNZtyUSaZ1r7tG6k08AG/jiTGEbJ/2ySc3wZuSZsMMOj0NYyZJnmybQ1BQtjM+B0yPaUI9
t6miLvGfRZD3N7UqnHM6ZFc9kust0e8HEc+3uWQZmpeDJqbB6PJiWzX9lsllFo6F3YEAMcEtrPwW
G8wsRO1hhbm31NGUZcVOM7DfpjhWRoWPKoxReXYsfUBr04VdbNAWhHE5XjulfBzX0d3OznTf2jBG
TM987vscXlWiJH806TEbrW/2DIzRVJiy1NV2serybCaypAANyGeXNCreYtPd4NVag+LS2GXAwjm4
p/082mouq7smUcL+uVoqbjdxy/Q+dNeyGY92o0kfmueVBEzV9iW6dmmLLhLOWKCV9w0hrlvVpYYC
qmiZRHWJYeQ7pw+mbgOO3n3LFV4pvLZ+fUmB6ub7HiiJwErAyGnPX07OeaD/bLaljwHrHed73N12
RrP8saKs6baM2hV4fQUJ8IBbQlfsshh2nBXOjEqaqEraxtzkTmeIa9gfFITu4qVvrZoS+2bAdVA9
WAzFqKZZ90V2PTtZox/GLg4oXBOrJcASjlJ9qpMUdXfAuBvw3gm0i7cOoT/7xjU7Zs3F2qBVT8Be
kZtidtVt4rgB0nJs2Q+b3M/pFvDTHQUkvW6YZvlat9NqnoJFrDZlzSwFRhwu6/02gzzBOsYX0w2F
gbJxEnk2hqLygzvYFP4N1ijf59a58zsHY5dxdKPSrbP9UPQT9jESLkiu2kMfxzF5pJlOvmIpoO4M
QlEL7IiGlSQGk7M0MmvhHyF6PKyj5zxVSfGadN7OzVMAcBFHVqWRkxb2nT9V7zZkdQMGTkVWTSfv
GZw3p8TwlR+xG+r1WWba90lJ66zL9Uf3Kqj7L5PCi3pq052RxD9SqcW+Kr19kHd7WIERw/rrxcnE
Js7FEFZ5k108Q7F7WjNQR8/aMbwoj/3IX9b5sB5FhZS+awNoP94wP7erQ3763FzFg0XzRtl7NVXk
rVbBbF1VTppuvMtDqp3aBvru9p1hoziaAwTHtvpeE5KaWkFFj9SeJkWNR3eEwXy1IikuLNTRRsI+
6lqqi8yUL2QaPPEl7j3249lyzyXW7hvQywUqQx4fjbGTL8uscfSY1hc1FO8NRcdmmLs9JM744Kk2
j5IBV6NsdfKXWgXv1uLnR93om8brin0zTk/pnM1XI8jXfUtoE6RGr9vlmfm1Huo0ytKeU8Y2wKO7
VSW7nAatDlHqN988n4Y2WNednJmTz2l/jId03tZw12iqWgYR7XJiaGcf4NHqTbBYaisFtg9lUrpU
Cd6rTnM65bqf7xMRu6HrVESuWkEOfBwnGYyG4Ox73YOsffWEqq5A17C693D6gsPUJkhG87L9EU9o
eqcML6OgdWZmM7049CMcr67r6SUuQetpZyU4KzOk4Jw1Qt219ZGvHdzV968yyDTvLYMDwP0VYu00
rbe+tZhRXQQOgnnDCqe4eCtc+s8+42hrrPwR04k5qvzZ3zKGfVznqjoHBSlQfdBSDV4EGhunyudn
HHIrihk4UicG3nqBacGzD4FFMUaAjbx+gx5mfS/RaDT3Q0BzaIHqi11dihm2wNLk/W4wU/Pk5JX6
vo4BeCAe2q1zLctqbSKjlC9FJjImjI36ArPNuYL0iAUWqWihXrvTetmy4MHHxVn6qmYcVl+X0AWj
1gRzUYEirOhS3AhicA/UHPlzXqgUzlM6naw+nk9sYBTWfowIuVOsg20ddwQIdFpQdfXECJonPAr5
+uxBz/47TV/dR6N2gi2S9vq6Q83byHY6zUkjHwzH7U++rizMRg33LqjmZcdMIseAM60fUlX/sLrE
OvMR10hXSuO+Kap7BDnq2HWGfGQscnF+++l0+cU1Ir9GpsJWuEp5r7TQlxhdwgtWN8ljOEDpOlz5
bvLVLpsvTB71ZsnWrW5N45jHtMhWhsQfeXwkF7ApzuGD39rGz7qFY9AEXtQvzT5H3h7N7Tod2SF2
jgOpx+cj2eIdvGgWeSE3aA0FJ7NbnBMUlmPAbM8sxZ7JlwotOV0pOVhHyzZ6vJ0DZD7ZtFv9gmc/
TX12h+xtpJyvmUcOqRe2GDpuHAgCXyw1eDeJW3k9jSFxXE3e4ZDsWwMC9YLwhdTqvqx58Wz7OKxP
un2nARoeoODBcmimx5Rtd4V3Nc8/cat9AiDKdpp5C5P6h6QySfzpAlIU9PRECZrj9c0+0WriCQqt
XtagCoBny+kU9yavRgzMxCe3vnQXUzeh7QuXORjy68RxnJABuvfFLlx5Lkmh3kFkyDB1trY5PKAl
qFZM6v2Qa4NvXRIKda3dZlvBrx2uvbSt5c4Sxndt+u4WnMg/WnNm3vh6kXx1rLBYwFOZOuSp8LnM
kDhH92DDDsCzaFiGSKyFuFmb4WvhtNMZPnexL/N+2ZY6kUSydv2NPbcSp7b6vWY9bpTOiqu2g7Ya
VnXy000zmELtdhqwRAM2Xyy+tKB9nDD13zUMLQ5VO157hrcRwZgeKhtChz2sgmIcU7jGxnSFGWdP
/RNcPCmaXcugoYf5w+j9FGhx0IzkrGVAmI+ym1wgTNdy8Rgkw41XqeuKwEWQMewTVJVAsJWdU5CK
4+ltsgbqOs9JdFj6PA0dmEqbrm6ZpiaT2Lgp6Utt5seHvpPqoAHeuF+IX1mwPFdiaKLSS4HzeUpY
/GDImOdVqOf8weixhRuKhflWoBDszHE4TIjSJ+HcNdVYXJW1w0yLiXkWV/0VeRX1DjLogVHdvEkF
JXnTAFTaBVblqvDfytTMQVCMH7ZYHldFXPkA/L4tuvF6mnJjZ4xYnGP5Q3vo+PLnBXw+Et/xU+SD
9CNEQ8O2oFTARG9djzUP6xzXuqYD+fdJ8f+tbv2jbP1//T8szJW/ZMR/6XSiv/1FK4lO4X9T4lGb
eY7juWwhFnKTSzrMn5R4B617ACWMsDKL/8QMoKL/kxJvmxeLbDvAgI8IW5y9EL4xbR/S//k/kLhe
lDXY0P3zf+r+nwthXHRwAVsC3BgsbJHWf07BbNxhlHIyLEDD2nzrS6ffka3VPg3mDHr9QSvwN0qY
vwqB/7yWMCUxQ9xWEHzSliymmdlZWxDlWnuXbt3N7kYOITxNpN7rxNAc/w2OMh2w+q+v/FdVy59X
5prC8i961c9mq/5st9UIfL4taB8wSapowir7Nxf5q6boz4vY3N/Fp+e/1IMfzeoqqQebwYpNNLvP
MHkGNhnPuD39+lY+Gc7962UuT/mD84UYm35RAZeZ4Jfd6Drx4eh1xpOSRsGYI2bsSnikxCmoJMTA
KYuXbF3uU4rZ39kl/+37tCVeALB7HPdi8fDxl2BjMKX+xPucIjKENn3UnI0o24+Rsxf8Sds47URk
hV1URsPGv58iP6q+51F/skPv+LsQx799xx9+zeXvPzyXusaDRBolNK9Lx986zjUhovLffMdY/QE/
eUhV0NsH0r/YoHy4iJTLNMW6xvwOl5udYZXljcrA31J7bg6/ftGf78fDyUIEGDxiN4X8+h8OKB8v
ZfdJZQ35uiVmFzlVYfFGGav+ZjmhueMnf1TEcB3Psz3wcaT5Np/lX2/J1AB2Rs51im5msiCxDF4P
VqMhjMgUQ869HHWa7hUyA4Z7U7CC58e2+gpSzbwSiZo/jMfANEE5yZUy03D201jtzbiasUsb4TFi
HIbVwK2DvU+CRbwSGaKLtMb7TPbCwYnJ8vqrDgJmnxMFW2L1WSu3udd2jgeQXPBeCpucHJHIM0rL
P2Nrk1RHymknKrJmufFT7x76/nVurZBWy9bMyE8tWirNIJkZgON7LDcTpc8XD9dbN+rGVvqbWRoM
xrPLn3tVZH1wYNyu8keSdVRUw9cd5KUmJYTIUHXwHLc6jm+1TazIHsjZsVDpOYx6AGaN/EdVr9IM
wbvE21oNscG3p8xim8QO3a5RKePZR+rbbMDcgKuSus/3A9QtsiErCM07PKpTKzIrOF7wxZo6nPMU
kYASldjZcw+dpU1j+3VOIW7gx3rxg67KSh+S1TDO5YotY1RA13+XDSg+jNSEoNpgSAZAkzFuoEoT
PKSBPk3me1L4LZyrfly2Ew6v74GZzzZ4HDORq8RYLqFL3tLHO4OhgrmF71F+s3ObIWhXjTCo0UfC
VivKHpmBot/bVlNfG0zJEnFndVbG7Mpd/LuWTuMOGYF330Gb++7wjVA8lUP5QL0HTXlKg4ESt7CZ
68bMNsjuMJb+DzyEOr1xHAb/IdaPFZ2URA1VoOeeSSSaKFyr1PP9MBVtJ8JRWeUPzk+XGliM7Vsm
66GKqOFT4A9SU0NOUfnDoOe9SWRlgABZqGIu5N3F2+LrjsJ6GJLyTYI9C/hFs5FEEyjIHwAMyxmk
PP4BjbS/S6t1hVJJUlRH6qUebyHJ1S8LxAjAbJUkt5ltGzCE6sK/70nRu8QN9aOKvMwYH2ecCN8n
Mr7VcYknKI2oSzq8Cl0jfQGdAIoGu26Y32QTAx8puvJmUNmA8BIzrWttj+i7R7cf7y1tA1zATJpu
0MLMkBbgFz92VjFkm8Qy4QBB6T922oVtaGFBxVwY4TrngknLgsWfLHBqHs37BYqZczGzUTFulcxQ
wnU1bBEVLPRby+iYmbWlZxxMA4gvlDqzacmY+L97Qo7mFXQnEzahv361gMzEnmUGEb8doQQOwwAd
RkOy/oqUlXLT1Bn+Xk2t5EMQM/QCWpfNH81suN8GciQQ4nQN6CZPH5QgVssXllT5niapwFUxWWAQ
pwvgFzKFQNzkieAx5SD5Dz17iAglE5Y6aoOFj3ptevccO6hiUOTZw+sy+hVj+WVwGHt5/kNVI12N
1qKrfqKkwCO0y+2Cdbv4UvNwTMW5VbfWhQ+aV1c4oMK6AIIvnUNh8XGHTqPaYiMsZgkYt3mr3C7d
1FeRtrRGaDeUbboR68IQ1UpV8xWqmscuAGx6NwtoeJvS99ufpmnof1jy0TsshpivHV2XDvah7dCH
ZTply87LvLWAZZoEcjs5QWYyEI7xDa9Hx6IVUnwI9wqWDgNy3Sz9Ia1UG2+spnd8ukqFYdvqtBc9
gjubci/XtluvRWd4z8Fa0UasCUq1lNlAisukfelXs9Fuoxb6YblNaYbXs0ry8W41UmgUgghxxrd1
f+skOsfqh/n/fCBsvKNeVD3DcivWbX4wl6WFXN+Vs32QDeBYmJtDrTeJKxXsc/Y+VnPAzJd8KBq3
IjNkG9Vmbbp7t5tytsHONQxMA8U87iGyYKIhBzueomRpLqKaxEqH7exrWv+qXTmBUM6YJiHJbm2G
g1aV2vmFh0l4kZm6PRSDPz3JwoH61QNGP7iIdwhPix0LLaPFc77MTAAHO+YbPvbIkGBwUpydu9ma
SKZU3mw7WJsW1RStddYyf0fLGewqp7GMK6Etp7vAm4xeWo8dNRed+kKBmcCYSMfxxhSknGzh7JX+
9hJzr1C1YDS1LQdTE48ssoApMuwJaDhm7lrXTtEAezeJU9ZRY6Z2uVVNbg1PbiHMCd6btF+cGdL2
QcK8Dx4MN+aBQaxp511qmbD+xlTFU8j35TSQ1IReoeen8XjUWYb5n24MuIaOFjWIB+DCmW01h/rb
KRflhdUcsDNZH4WnmBEEY+w8luQ/D/BqrZqicWm7jcOs0g2HOXXg2AirBB/y/XH6Q/WFB4Jb5XCq
Ks5zEfpr3Q8w+TrZn3DGQ2J32XZUaHJvsNZq/PBT7vN2KSz3dRhqtVwbqdE37GSGEgQVSPu6tXug
Hol5dbHr4kL+l6fwv6Xj/v+9Zf11xxqlWfnzo3HDh3bVdf+D859UEATa1Il/dqokyf6HxGRP4klC
qygc+tt/dqoCzTf27Xj3OLZLaIxJ+fjPTtVx/4NIHmplgbLzH85U/06nykU+1qnIh6EDYeqHhtsj
TPSz0TXSHTtnz1yvROr0EAb8xsXmsfPL+ItVV434kiZ58/3XNfjnZotgDokLnYuDg42y3b08qo/1
fjY7SRUnpX/ywtskfHi5vnm8/xNFAf9IfjZ/0xZfCuwPBfi/XONTTxEso1SuU/inInz9+pSE13F4
+s1t2L+5xKeecXHVZd/kEv32/vX8dJdv7tboDY/n37RHF0epX97Lp2aCAWC5OAsXugpCsXlKN9wM
jNffAAmfLMXcz4/skoH88bXEVooRcMNrKWJscJq9V+mwXtPLfCf0rC6K7WoT+IfAexTUxmaFtevs
RDFCTlw0QlueiioItdK/aaZ+8yadT04fcvnnY153t7dBtL9BmvN/eYlPPXcLaWyMS+68Cr+m0dMQ
3pC995vH+7kjFN7F44j4I6z+wKUuwNTHp0t0JIOXwBv2jUfMhcHEe+NS4RIQanh3v16Zl7X9Ye3z
cV0MFl0U6ngd2Z68/JQPTa4yYgtBSzvsDTw7nhKKmJpZyQEFanGaEGeFiGjM3yzSTxsJ2hOSAnEy
csCWyE+Xl4/lwzULpsNrwUzsANeF3svEacDBDeJCMqpPQMfZ/tf3+MmQjP2KCwoL0AspE1jeZWf9
eEEYVC2tkcUFK4ptq5MuopPOjaC4E/KrpnZTFG28H3JkoOnQeleO06lDLyZogUHSMrQdpm9KmdQm
gyAYBPG2vymzbIZGlM3rxqCJoC6oAMGdKjh7MSRlXWXNIemUv1c0INusH70jPPjqykBEA+sROxpb
t+3OsXrovZ6ZbiFMIPTwKuqPsfqtr8yn9wxqIiUYqINzj+Wbn6OcmqHyYHcGyc5G5bYLyhL1X4P7
+K+f9GVhflxNuAZcjAyBWXEDROP5eZszIBMU5truCK+1osmJSX8wdPebq3z+PKwAjA+3UaI8Jaol
89NXzuSPgTJ1zW4Ygu5Z+bVxYio7PWoyLH6DAf3NpRBgY3rBqcwx+zmExSrIpE6hNe2WxKtxzDCK
L7iM662/Sv3w62f3d5e6uDE5ZMFz/DufvgqE/z7YpXlhyCTOtu2cHJeHOqXGTIPf7C//8powauX8
JteD1wVU8ukBMvxbVYwIaIebq7NdfTVthpL++dc39HlrsYHPSXuiJLFZeXzqn766Xmf9MAX64MXC
+qNWYmW6Wkq0ETHEvu1KD/EY9GPwp2PYf3ucXxbZx0WIga0taawdjxxcsO5Pd2daqQl2NMb7JGE0
G7poMl5Lp5iKHQhl9jI4XveWUWuhwBc9ypZf3/XnzY3NhlKMcQK8HOybPgffE8WaqlESmycKrAXo
9xrhHGbMnPDF6GCzWmOQiH/zSUu20ssnRwVI9grzhL8+ab+a0ZnWhovCpMkO7LrJq3IRkTGVouHy
1wZlfTP85tP4vIikIwWHBv+wsfBJfnq9ThWvle34zaGql4TBv9OcUYJn518/zs9fxT+uElDFYkcM
EOt++iqEK5h3F5Ay6dCrK1ExH8T5athBLjH+za+CSwGDsnj4IDgWPxcPyeiIZcbn4OB2KPsmTxBO
va6/8+n+mxuycGdiK2byCzb76V3lDZ0kHhrqMNVWQ5HUr2W2A2xIrQ0DePd3+bz/ejnOdIdjj/Qe
+gb/8hY/nLUandZcYNJ/mEy0dg2ex1e+XWVEZU7lb2I5/3VBEN1ISAzrkFMd77K/XgqHgaFJHXc5
mOATN06MFAom2fybUvrvrkIcjU1DIx1aeeuvVzH8wEy8ql8OAurYbpiy7mC09fdfr7q/uQgqBo6L
wHYlzc7lI//w1HokAlVg5NNBkbO8zacGHlSepfqPX1/mPzk7rx65jTRc/6FDgDncdiRHcRRsSzeE
LdmMxZx//Xlq9gBHzSaaGO0uvIANq5oVv/CGu7uC2cLHB+dIwhNyu9WMle5ED1/LR19hT35w+jp8
S0GhfkdRbAGmMc0/Ho+3Co/ZBYg1sDp4ktPVJGu8/SzNyquon8sJ4wQzwoyxU86aAX0hFaI+1d6Y
nbqq088w5u2gM5JyZ+k29qKjIYkP9w9tMg2V2ZtZzbgvnVgfANRbCL6GVaKAUINzT8vAHr4+/tSN
FZSGVRwxrkRqNOs8aFYFqsXa6Ecw/jHRyIGoeBH9z52rd+ubpJE4mhRSHdFYbUeQykaaGt7sT7OJ
V0KnOK3vFsCpriWDlcHjr1qnwyZRHLNHuUq+qhp2bbdT2ML/SxwjV/whGg33gu5C7X5Ulaj8AwK3
8n5ZCtF+S4XnfhlD1/1UNKXhnmtA6DjT9LmX7tzOK0NiQkqbmh3sStVGlJQ1lcvwy0GJJjs1U6rc
fsQ8DECPpsG7gnqFBqsvsdmc6m622nOiE/RCPSOWu2SxTWXeTHV0nkCWdbA+KNVOB0wP0/wUw4H6
Q4uS+aOOIE16ejx/dweAn+tIKW7ZiOYIrKZvsp20F8Yy+yntuJ9FqKjQzvS+A82uW29GPUpBpLrt
u94ZnbOuzuNOx3YdEsnpojuisWNYPXud2OHpUVmmqGd/lro5eoG1kjYOydUQovkrHMzkLVzeZGfT
3G1RBqVygza/pQJqkEKgv67R0i/dpBfK7CdJOnzPvAFrjShryxDfy6Jddl7RzdGklSDhn63dYQyq
MZuawbZmv8BsKXBSp00OUUszUKdYurP9tqZTOiUTaXH03HXcw7EPRxCJs593CkoVpFxc03PS+16Z
4Lnh6NN5chzan4930Uoj+H+7npsFOUWVJjSSxbczGmtGvDjthKpOiZxRjehtf9Wpl39EKGE08Ycu
cMQA+1Q52Z9qNFYfzImCdGFkRyNu4JhPQ/JOI23JgTnSvdkJzO5eFdabMBC/IkulcLaeFSWhSzuq
6HpJIYJjXLTzF1BjyggjUVLi1Xwvc9laBo+iIEgni6VwVtMROiiZqKNQfSu3c+CNhQcFvy2/VmYd
nfsGBdVytJUd37/NQbkIKW5CNCXeuF0DNTcGPJf0xa+xY8RBCH7A2Rr0+rOeNPGnmNZKfEiREXB2
Fn9jf1O8MNDSJ8anSLuqfE01tD2oN6qfjB5CLRkdZeWc46P202Zx/3y80zY+EnFDAh3bRN8aq9Lb
j1QmD3iq48yo8KkKu6jL84OV2P170LLFmd/R09Dr29cGcvIdI2LE9NnSvDtAgj0YZW409oIwHBg5
NLDNuj6qY+pE58efd/dIvwzEbSwnEkPr1Rq6cWwY4IERa0jBUZNQZT6mUv3Oim2NArja46N0nsx1
CVlFImMCOqjhWdmUw8nCOVs9aY5Fc/vx57xYTd5knnwPuCNqdiZ6y9r65BV27ilhBqmwblQVGmgz
9/WpQu1lORqRnD6NOvCXtouAP4xLh4lX1egtpkdx46ChNeaqc1ArdBf8xE1ocj3+eVvzQITugDch
0uLI3G4mCBhFlYhK82mMVR6SAEiFXrAvR2Lu8UBbR+TXgVbLSq6KjgUoE99CaSGCGlUr6qGa6vyT
1tQwox6Pdpfuc8XB0ACJ7JK2Ud66/ay67mDcZQCNLQWpn0jK49gp0OR2mgQ6H63zIWn05uQJw0h2
ht4IJyDAgzOGIo/I/fodAE2QwR/mLpiFV3yx3KVTjxAqpk+8C7DC885T30ZKCFnAsypMFPMq3fkF
G2tKese32xiQIvi3WlMHmFDt2S2qZiLNywNW8+2IaEmLyOPjWd4YiJ1N/kkubrrAPW5nuYCimxVZ
h8YdekSnPK+gfs+deP3TRYZChMTbigzx2ou4Nfqx8yb44bATbGr3gobraRgT8YOLKM7gd4bmX48/
bGOzwtKA+sXJMGmgrT5Mz8q4Qr/M8Uvg3kCDkAfHuUt9IgUMd/KfjYcZNyK2P5GyhJSuzgWRkYsK
rIYVqOi671jSFR8NL1SGk1cLhHwbiCt7lrHrfpAM0D2SBh0PGSScQc7drptVNogOajiWC32pnQsi
jBLGVovsY6PF9ZtlLKpPUR31/9HvR1XAXhLtGSQ0UKnH0wxsjpFWlyPZNOVG4gSU2NfJLkV4S8DG
tf2h67FGBdjUNRekX+pnBfKcjS9mYxRX16o6iOe9B5Aim3TrRxfRu7+AsbGxkx1AYZztxM3+SKO4
Lk90qsmxUBabUZ3DfNSF5W90fxRF0vTHJAl1gDkDIBK4OAuOgBBi/tSURLxX46mt/zJAoxi+l2nT
B2E7I8KuLTjd00Bhy74iNhNWFyVPcaWfdQXCQwxKxD0uZmOi9jLMDjRPV2g/m2bo/iMArcu3sW5B
h8hHPfujRulLYQN3DkLPeVt+svrBdA5pq6jgttoWQ8dS78wfg+eOkGfUEFn5utCYknFWvL96D62Q
o2VOWXPKgLm5l4mTMR6VAUeTo8iM8AP9oaH8lII3DDEWRE7rgGNiaWFrB23wYJIEaoA1XCzOl8Kc
vmtdrHQf0qRv3g0jfOsD0hTN97QiQAdUryl/t4iBugH6duN8ajxr/qNDN/dL1RXgigyI1V+MJFX+
nSGk/YhJ+pqrlivLs43Kl85iphXs7VD35lOYkdkRhk+W8YzsVROdBqwen5tEVWYY3ZH9KawsMEca
2sw/4qKbnMOQhtX7Tg0H3CGHcvha9r0VfrD7iNfDslO1PudIbAO1hat9BNWoT8fGGJUGgE4hvo9o
pRlXo3Xzr9NoaRnejmP/01SHOUL+IgKpgxBprCFFqVo/3Egb+Z66Koo3sejU4ugsUx0jDZnRErHN
Xgcj1fODLq2I3PqSFGSlz+oyQm4SRQ3p0B5wMzy6uaFCUxPpPBw7XR2BIxoDAkORiHUfXh9mxpPu
leGx1EVrYHQ/qlLJPzN+lEileMBQtNE5Zk4ziCcXyf2/J9FPPwghF2kCizBDoemIF1p63RiXBobH
P5Grlv+YRgcksWz6HNJMqCoFzoKu8pcSqTaA7jZvnivCCKKIXuVnsM/wAFS78cUXYESgRUUr9YRo
kTDPEY/kf/8HScYR2CeukGxd+UfPVD8P0ZxAn358A2y801Jj3tIcMlFok/Kf/1IqSI3Kq5WwNX1z
NMDZNXgwZ8Abp/ivJppGbDotJIEhFUbEtGhS76X+W9ePxQNpUm+DX7durwhDCYtRrXS/45p839Cx
OIk8j3euOXmdri857ji+j/SQNs7qI6cZCHppCN3XW2WAn0Z8wMvvqr2QBpVZkaPgkTv/xCA8y/8e
z+/W68LzTF8MkUb5it7Or4n9uQwVdB8ZmlogdGlhwGuoyyerch3ske1vj8e7/1Q8KugkUvch29TX
L0uILgvE6dHyl1AAlowHBdKQV48VorfZAttdaa0FiNSiEP4+Hvp+KzkmNRRscChr3PdzaTppyORM
KU7MUephx+oY/0RJpkL1Uke3PojSKfpzr3O3HvQ49vZyz40yHIVbWnUyaSE3WycukPqQYrVTEdjY
bkbI1KKcdywSpNFRkyLOPnekdNDzFWC3Pn2ASrkMqDFC9m3V7qupoq+zMyX3YcwLuQJzII8QmG1w
u/qZktSQ0lE8rJuWPrTXNt6bGXD309Ak7t+Pp/9+pzEWZ9mjzQZ7xZVh8S8nuUKkpyhR4AwK1+jP
MTqLZ1fTexxHR+9iuUO88233O42cBcgAU07l2nSM2/EGZAPcBLE+303S7AoiyIVRu4h3RjprV8Rv
NNyBjXbnJG9MqCwQwnLnG4FjrAY11AlsBgwhn5s7f89Djv0kOOlz1KvqzvfdX00OBADCT9om6n3j
pIli2+lg8PulVekXBTjkUwcr/PLqVXNozng65Vo62ev4SwsXkoWqB5SjQmBD9Ur53MYjlsijOnJK
tXiniqDrLMvtXUgkTz+N3iBHhWr87bKlKL6PE1kbtWG9BBWMZEt+pJ5h1G+msTaey7pAbGKEZi9Q
zIFdf4XUH39ox8b5CEAV4wcXNXes1EPINeHstBHyV4bI36W6WUCgRGO7v7aV1T0Ddh3C904xm9+6
cPa+LhGh0M70bewHgABke7TuoIOsu9nJrBNaWl3oT6o+oXiqhXV8Njw20GGOLNRuHq/W5nAS4uAx
pCzl3U6e0rpetYD88au6d2e0hQqhnKkaN1/gR5fKq9NI4DiyIanpmi7v1dvRalSbFQeNAr8TKHGJ
aLC/9bZodrBGG/ucUUyeCrgWDm/V7Shewwh5Pod+CfSeYCQz0v6rOtmauzPQxvvgwg+mu8o7IS/E
24Eyxxxq26xCf5Fo7hPhsk70hzhL0/YCS/rQHs9IFMRvExice0WBrZWT5QDSV7a9KvGYv96OOfVi
ZWj1EPh+l3whIur0v7LUKL6C7DerL6/fJpQGSfLIYQGMrYofUetGozcNiq80nXIA3e2lyDTVajDg
i71zAjaufTY+9V2AFUQZd7CbCc8ZE4l1P8rRHs+HrkPBTR8vXTP/g37SsHMrbtz6NCvAfVJJo+G7
bidbatdNntAUn9Z4/EFXAULbCxr1Laa88JMGJWjQANrZOXJxVncWg3JqLVnOUddPWzfE3cTbrSAH
KmwVKUo1xsqk1lrr3Nt43p1sfHE85P2L8W9FD1088NrZfHVp26HQAvqPr6a2tC4jZsVkCwtdSZ/C
pdB8pMwBhg2RheUFMrmzelq8CL9WLC2az4+309YJdcAZ/6+aBHbmdu9yFOOhb4Xi5/VivxHpohwj
0tmd79saxeVs0v8iXKVkejtKi12g1bglK5vNsXMY6cMhe957rbMz0NaOdV8CNFrfNChWn2MPHiSE
MOZzHKpJqddVR5QUf5oRNdcmEnvg262Tz7GQxm0c8rs4pfOSNK8M1wMR0+JohIUF7acOQeh0+I3D
QQ9d9l6BpbFVVhe2a4FD1fscM5usAx7Wu2n/rMbCBMkoUKE4FGbF56W1573+EuA+xSqM2NcBg7Ea
eCnZ+t3CN/b46fiUZZG+0hb7K54U1ENQgzw/3pEbc8pc8t469AikM+HtXoG3AEeOZNLPNRhoeohm
xxy7cF3ntn39I0iThWtUBWFPkXN1cdPKLwzU6j2/Sq3kfa4X8VNvD+n19R9ECEZhDugie3/1QRHQ
gLGkO+1HaOS9cdu0OyM+Fv3rRVZxejzUC0N1dZvxNmAXLi3hXHbK7eTpedVoY556fuq12HxQX7lg
j4PsQqPayBWFSFblXYhzSNSD0sPg6lDhy/5nYyzRFT8nd6f+ufEse+SKXGjy9N/BcHMKG6KZ5PuP
CDKNQresriXeLQjfYeeSKFF+ThqbiI8Hrd6Zi619hMkHh1Kel7tWcQJ8zOkFY9NrgT8z2hNwKLcw
QeXa0JSHnb20ORw5KtcOF/hdMg7NvoKkbBEtKl4VxDYMzxNbYvw4VjOyYo/XeeOa86AoyxYXTHC2
7+0yIyfijUgCeoQ7QKm1aUIA1dAN3Oo7BFVy1dsZb6OoTGRKZxCQss5/17GwrQwjehqd57f50i0H
0ekI/CEVaWLUEKqNcrHLMErfUOZvs6uI2gHxtQLlAeqhaOXvHKiXZHu9y2l1W67BruJRWZ2odDRb
M3VNNEPSEfV5jyJMjZuUKOMPTdlQbo3zFKHZcFFwFVDyLHszoGD0Lzro/V8xVnVI7fU5ZE13wtqA
d0ET4qp2vfM0U1YfD32IyP759Ssmo4uX0rzsTN6uWBEm0aQuceij3dX8i5568k3NsvIbeLl8PhXp
gOzy4xHvzx6pGJ1yomKPlHZ9FTiccytG8gxQwDLWVxMZsG8hxiHqCXRF3p2hxzbZCVCO+Xlp0cHe
2TL3T76rojohnw5V5rmrZ6O32sxbwswlrjIa7zhFWN5csgmA3877tD2QCdgRmA2XzWqgGORv30Wu
49dR5GK3kRdB35l7lrL3x5vP4ZUAsEaxhT13u374JjdIeLeMksX5RVvgt4sGrDa4xGlne29+ECkQ
5CfgiAAfb4eK57KHPc5QeQiIxoMf4Ff60B8fb4/NDyKMoHBIVYeo7HYUQLbq0s6248dOg62ZBzmy
GVR8l5Tm9VESc0cqTTESJ9A7AKxuRFaC6yalfq6KI85687lCiv64zKX2O1/lgoThNef5W296uP0O
j5Hq+Es8/akBFgKIPbYozFXjztN2fwVLhBUOzsTMdGPXIXtigTJcbDiis1F2QaIV7kUV2XicvEKH
6wSd9fF6bYwHiBgwJzBA4GTr2gomMKgk0CfwC/QSn0oVq406X9pzYbToftjj3pW/NR7RJofK1fnf
mgdRZEVM4IArAW0v9WNPq/uZvA3rxVAM1g81hDC7k4lt7Eg4EIA3AexJltLqiEVj12S9Url+rPTz
ISlHVGCZ+9OMjvzO3bg1FAtHcECoqd3BuZyu7MCPGa6/FIv7FFtde6IFNJ0Ksxh2hto4zVQNOcgy
BJIh4O05y7zasDseHd8YqNJ20od6Ql11Z99vrdYvo7y8378UaA1UqGDet67P0QB8iZsVPb95+DKj
XOFPwrZ/Yzey6amIO1ztBD23XzUSvs10c1mrckFBsyi959meZlwAyuJimqn6+hqLS3kFfofHxqCc
tLoUFXdwqPGVru/gG3R2WpREbQB5B0uZ9tgkckVuowuKwHBfZRudKrC3Gqq30paAoGAuGxUVMOwX
T6gl0dkRC6rro6H6FX6VhxqmAgJ3jf7z8UHfiOEZH3gCVRDAdfRbbue2K5csNmzmdnRSJNESLOH+
RUy9xz01cR00jnW7LT/OddaMV7fRHYRHJqP9LGy9faookdFtHuNU7OzjjXCCuwCEJzwXMFXrmKto
5rRvJsOh7mTNSNHapfYubULn776v2/FI29nDTsgY+v+02qIF/HhStk4RXS6ILpTYYBKu9puQ0Oja
I+C1G0VKeuOjBI1YCR6PsnUtsLkMcGNQI/kDbmc+jhxzShTaDk5Wz+8bTFLO6TC7J3eqfjweaSOg
hg5CHE2KBhSFfOF2qI6/tVDgcX0gD4ibFIA1jhp9Dvs4Fbn9zUSvBuU6DEYCVSXZ9rSRbm+n7DWR
NuYViqTryp4eCcVdlIYLBASb2fMLL8Y3KauGwzAXr4bm23wsjwkIbPTVyAhvP7bBGxSZBw2XuCJF
rkZWR0Bhz26X7wSdctZWR1cC06FY0GWQ5abbgbBak7gKHH8hGZThKccarcaBrsG4O0f77Anl//qd
oXXYqT5ez437Vye75+vgcd53PuaGzntR5uzPPNPeIs+iP01OHL0zowaLndm1d2LEzf0j8YZA+yT7
bJ1POKVOjJhpVElMY/iWuWH1zm5jlx4JvYN4DKezlRCjQnf1rm2WisuodXubZ+ujaR+wf5AHMNF5
u53tyeyWpZUyTj1ij98Q8W+9q+1IqYuqMEzjzN9Al/3xRG8cUUJw5BJouPOurh8eyh6jITweOrdz
+mOzoONtlF51SZu5/I2hGIvSjbyGiZJvP8+wkKDvrZg3DiDDV+zvzH9bLmfrEAsLSaPH37VxvYJV
/f+DyYP6ywOuquNUWDNZjN3HqnlUiMK/9QuevBPwMVSK8Xf5CNjDdQ4lCOHJfzz61jVAuiEb+1gF
q+vbSJeK1N6suL6ij+X7xMzGtzAF9J2QeWvtyKHkRaPLooz8579+Y0Y8UfUz1+tsNWfTwGYUW1nz
HNdVuDOdWx9EpZQWMkDRe9aMGUfLouZEXWGfYuWIIPbJLYzyN0YBgimza9nIvQMFdCkcO3Sz/TgX
8XXJRHlakrra2YcblBtXl21BwmJVgu5XG5EC9lQttrD9ss4ruHZa+2k2FA+/HpOanpkhpB7OyMWh
N3tqsYw6YAaF6Y030rQ0pSCwMuKl7NTNe5HiQhMuqbWzsqvdC+2b3oksbxCcyY796jVrLatMCzCG
geNM+h+jkcfuqVcc3XhHqc1qg0QvBzuI0jitTgZgtD0c9urel+PTeTa5EOGaUfJYPdysAly7pKuC
pc/wQ+qHGbH/qj+PpSlOVMfx35g6Y6fXsNpjclDCQ7REYV/ILtnq+sMCKQIpN5TBGKnGBXn38uBN
SN8+PpqrQ/MyCu031EdfigHrur9B24s+blgECHSZhyypqmslFbEr/I/3Npqcpl+ez/83FkRVBBc3
emH4LBMVKUMRYNCGi7XRhDWGarUhPuJOa9qXCluDt5HdDPMJHbgpe6tPpaucm9lBiypVkXQ7Pf74
rSlm50PJpLuq3yVPk4ijftFmPn6Yih81zn943oDGP/7GMKZElUtO313VoJ9a4r1YlEFWt81zNGZO
AL1D2fmYjUNCqVZy/bnmIRKtrr86yfVm8tBrtwYPd57CA518MkSfapcuQqPcnGPquOmA3Xapk2Dt
rO7GXBI+81JDBgDHtc6gPNCTkdIuTTDVtvFFscoRW1r0yR5P5RooJfcQ1U2UNyS3eiN7WuIRQIBo
gkgx1a8eRpMfqkZ1rkqjtQgtmwjAgUs9DsPSXYBGe0c9m+ovliKyHfz6xsHxeLjlfygN3vWREnCP
ehfj+eJggfweglrxZ+jhZoip1rATjW1NLY8N1UeVVuBdUJJWyYIRtV0HaPrH56EgVWMP7eEZ7y45
Oo2AveQbzRzr60ZcWRmhAtIiC7DcojaSs9P4mtEbOKPTUqsXWsztx0gPMXl6vKh338fI1CMlTsSm
X7ZuEucFqJ+0ztMgib3ok9H16cEy237nEdkaBbgmDwhVVip4q0ck9JqucLUsDVrbQVsoX4ZDMdd7
Z/1+g/Ix3Nf8xTAorq7DOpFjbJkMYRJEQ80ZR1UEb0GrEV71fkB/DmmruMNWZBz11rjgn5h0R1dY
hXKuTRgR7kG6LOrB4wleqyvZINrh50iFHG4fuJSruwF5mVZ34jYNEGgzJt4ttapwUY2kBv7Ehjur
IpyDqinR6Yvd1PthYPaGURX+lOmbME6Ut1XaZag/NqDdDxNGmN+0OVWbC1DN+At+TllxROAn2WMY
3R0yfjeMMaolIMxAvqzWzOyHAgMNIwvM2pzepJioBFOZg/3Ohbfz3G4ORXBBCYgu9N39pXhOgdTO
kgUGrlH+guToYSozx0+W/Ovj1dgaSRI92fRUgO7ymkiUVTpEeEeqjkCFz2i6IA8n49BHuXJ+PNQa
Mvey8BC04BeiRi5p+rcx8UA9MAKelwVzMes/S7OouvMoDO+rMo3eDKEoF99r1uB7mqpZ+mTXMC8P
GpDEb3UcN/mxbnpc1PA7UPp3VjVYz13eWcrZyRMHuwfdLf5Bm8FEt7XFiah0YTogVCqG5Ih5D1Zf
j79mc+Ioi9P12aqc4aBaR3o6poEzAv8r9AkjG9QNjoN4bYD/v3nj+AIIlsShdfAFfjwuIEemgZlA
r1n6OXlbGk10efxBW1cSTzZ0RYkAJL+/XZ26jTsvdxxcRFPPPaVxEx1LzOFOrx9FYtSB/3hc8Ov4
HmbIMggd9zNLzNYJMCfmcCbm3K8ehRucXBagHGOt8YWJlupxCVI8GDM9+ji51LyBHInXX+KMQmSM
Qg3C7+unYlbssUCxmVHUuTmLAX9CujDGTpSxsdFoEcC7lS0Reu2ra6dRvBJL6Yy7oKjRFXYkuf0Q
IuVSYPgGNGZnG9xFbiBvYMYi7UNgbGrrxDUT8WBT7EgDHZNevx9cPL60XMyQgrzlT9RmKbmrqfG3
mqd7OE25w25Ccjk0PW7r5dq7q2i1sWNnPFdpUHqNcWpwLn4RbV0Mf4Id8k6Lp/GPolO8/6gNOj9r
1fr5eNdsjS8Lomi8QLunO3N7AhDCzYoC55tgQPBxvhD1uc37CEa5G9helkVAc+vmuUUCqT9zY9FK
NKQnzPXxr5DruZ4FSjueVHSTHPzVLZmTgBtgG7IgVgdxRZ+bi9g0PPdTp6XF5zhLE3yETYznHw+7
sc1oRvEws8tYhPU2o90wUluyAP3Dn5qPoVvUKGhDKxTHorT61z9wJJFcNEAAGW6d6UFcxxvLKooA
B2IVJWB4Z59qt45+TsZs74V0GzN6M5h+u64Zbo+W1YRk7H2GQp2bYtbTtdKV5quSqn+VoVXuHKJV
tVDe2DTcJG6VGJIPXK1hn3RjDX8+CyzqscMhy9PxS1tQy4PflagI6SmRmHbkIta9lJdBJWvDQfCY
4sC6b4ApoGIM8EgD4dbLM10UdKuSaUa3YICiZRfjZYCUhDGqrQFaL4djGtUY4ulW8087F/bOFbw1
6TyMkAzAKGqeucLusnsQ3NcxLVOtlA9Wh/5p8tzqbR/F6Skkb8J9NYND9HgXbzxi8qIkrMZ5hBrS
6gjTkc8KWykzPM3E8tyVjQFpRnH/eTzK1vKC8qZpQjGaRoL89l+Ke42+wFfEADtYYle5FPC+Lp2X
1p8bp2g+ZZAQf+NsckY4lpwXjvpqO9kd4XmLYlOgGlj7DctUnlHMBgBii73W19Y1IOcNVKLMGtbv
M3j1iba0yAIbzZiDVU//VKa2HGeI0zvv2uZSQT2RiDVqdOsrIG0TRcGTnXuuT4u3qqPgW0Vtbafa
u/GcUU6SUTRANQCdq6XyVEDxzkiiBWV0GVCBb6PpMHnJUp8xd04bOE6RgR9eOGFRi8Vx/N/jrbJW
U5GnEhlHbgJIAcRW66xhMVvHaRdC+QzPZgtxWBc5IWUCfaIsTTb+ZWiJk/9Z1CWkKberhhFnLuzE
kkPnOeXXOUlt8wSPtUHo3ErN4lyAU0fasPKwOXj8UzcWhF/q0aHjDZC31+2uXsC+ovHB2Wlbspos
T8Qbihs7R2drEPYx8AlHBjTrm3EITZydhRkFiWtNVxIb3PzQ2d+ph2wcUJlbsomhKVArXa16UXfF
0NFEDyzoNp+0cE4+tPg0/z1X0GhrYvW9ZtzWgFwFYH8Q64GosCrKOgV0llgMUaCUZX3qkkW/dlM0
v3OV5ZsxA115vFQvoeUqSJBleBD0tM5lRfZ2raqQZvhYDnHQibp8NmzUqA76OMfWCcOI4rM2hkP5
zg1Vuwky+rL+2C+DdYDnPT/ZkOThUffQcE8FuZr1NzZjuM3jNhbPJ7sTg3FQ5ywKj11aTOaxnyCW
HyJUgaKzjTFQRlXbNajDRB1MnUKkmnIsGwTpeU9yN7zkqiiR3kyV5qkOXQOt9wma+UmkCER+hc9R
OpdGm8rk9XckBXECCt4/iSdYzUipF6YbWWkUlLOJ94gLPAkEjoFnL6bfj2d/a7GRoyAW51jLAtXt
5Of8o5HyquK7+IMGYaEXX7quzL+b0gcgyXAB2TmZ2wOS+kE0Qwt93XIIa/g+IoIyMWq9c4pK432k
SeNUcI5PmGvsIYa2zigMGGr9XF4S83X7fYvI1B54HAwNFdvrBKdgRLAxuH88ixsvDXBeUP70rkFB
ra8blf5OVHu24mt6p/5tDbX2phVN+2mEcfn58VBbH/TrUHJ+f3mvRy5e2JCe4reAQY8YWYmrUybF
9TdGATZMUQAAMcCN21Fse5niYa6jIMob5B2oi1/TKN1D2G88aMAoUOSziT1IPFe3dJ7EU06XNApC
x6DdnmkKzkoLIpv9oD9hiR5fIzdXT1HOnff4+7Z2IdrEINxNsEl3qLxe7fRqDDlh/TQnqK9G0ocW
Yxsv43NHRJ2Pj8eTl/TqjqN0CRSb55NkdL3rUTmryEOdOBDmrDybreZe0ApPECsGv9naKSbV47yH
39wcVLZS6Qrxf+saVVe1YZ5abhyMGtoS2bgMx76JrcDtsNIeSqvzPWqqO+d74yggMgjUXJfFWrBY
tzvHae06VJQ2Ctip2vsqszuSXaf/QxkwFX48qZtDgdZCx4lnniN+OxRwaHtwc97fIkncS2+HOdKE
Inrv1sPP3xiJHE92jAESr3lQaeEJS1RVFEDnqfujluRYdSR1Kb4JQOfj+fFoa5CIjLMsesaEFVRi
EEJYvcDzFMUYKcdx0HZ9/9Z0leziQCaFZutG9ud2dBMMZjBaEkcTmYbvEHDrt/UiPaB+64fI5heH
RbaKb2c4qmqnLvMCK3WtNnDfrLMrsLr+MuoVRIHBU8gB64Gp0Er36FrQ0dqwb3amY+OsytuBN0rj
OaSwe/sj8HwsRmsyoqDNsASaUuenMDA89ezMorBiv1I27mXyDdph0mxSoyu2SvbycjT1sJRETVnf
O5VTn/ht1MX/dIpS74mSbtzm7Cb6XFSRKVivmxqT9MoOy0rxEzFiC6S1zdOcqWrweB23DgpRKu1D
kPb34nSzqO3eynXFn3DgQ1dtqCwf/yV83ocuMb49HmxzuciDQMEDvrkLH+NRtctSHxUfhx8cuIuu
ZOVCjS5IWmpSTA2s2utHRKYI/jWFLji2qximMqULETb3vlYvrvnWNUUPjCGNwve5Ys/dycqF80ol
gJddQmGEFj7zSm92dffUFfLGLmKNQZqkHENheseSVP43ng3CMuIKKg/3deywWqQpBKF4Uyg9QAwb
as61gRN6cQejeyNRybD6jNjaef43NoxsNSNxIBW+7qJCb6S4FBcq29JKtac4LpNzZozOIQQ2sLN4
a5SMnEl0QSX3jSYoqZrcT78ENErULrOXDkkwxJB4r7oIu/okijzEqHnUG+WPcLRq+4JUi0j8wraU
+oi/N0ol+hIqzQH5TPeziqqHivmDUfpZL4avuWhT+5JaoaXuBA5bM/Prr13diI0ypzmS00lQAhw5
mfOAPerY6QcA669kjv5vYsBE6ih4gIVaJ355m9K/o0dN/WcZvqgTXutlQesYI+/6AwIR5gn1635n
5eVZWQUqL3qwLmk+CMF18lcMfVOXDTGDU3jpczdiNm8jHnPsJTPftXPlBFzU/MbyqKcB7avnVx9l
UDkABWWtUT6Dt5thKGO7G1EMC2zs44pT1GDZeHCtTujXaNLzBP0Qp9/LgTbCUNIDoEgEumQl6zxe
iFnVir6PA0/RE1zLyvYCgzs7LEqusYkosWoAbL+FAEN3lDe2dhPBGVESPReK5KvPnaIqzXRkqQOl
Cu0PpaNWNPwQwNLTxtlZ2I1rmQvZRkwSkilIoVVM4cx2Oy1C9kJQ6SCkrw3tKuxMv9oVlctIrZed
k7I1q8CHyYqkTAUy2LdLiXxzaoCUToM4GqI/xzarAFzV6bmxtNl5Stoev3KuTO9C9q6IncFf/vTV
PoYLQKBNzgekeF2qwsQtpKtdM7N9nPYnfcBH74TOuBo/Ga0zNYhqlYgej0MUn4yOlJcuSKxiwGu4
xQc0L8avUaOUqH9Felt8mHiYrWMVaeGTY/Rd9hyGSffsNW7zTg/5145V5VbLpXGtstg5ERsRgkOA
QIEEcZb78vvUxLWZ1lRH6iqdPgDh16JDH7fu5fHB2xoGyUOZn9AwuqsypemE1eCQx0ExKPNbt0ca
qDCdeGeUjf0OkhxVRbagSji5uj1tdKZ6e7RFUFkmpoBGVHni4CGqZh5MysLfH3+TvrEFXRWRL/Rx
pUvTugk2OJK+LJslIZpz0QXTR+jDILT0z4kwx/5oxxW6dWzTTr/O+ozmZ0Z8MRw6FKPz70K30uXC
dyT5aU7n/qcRustyNCe9yX0Hm5D+OAmUmg+954bttVyi6XksenX8gGdkNH7ubDvKjiaeus0Rw4BI
eapZTF6soc/fmFFfPANSxoHn8UdvTDGEJWw4gN5RZFlfZjWaZr3TG4JouRDLMayH8WpEZlwFfcpf
dwKUF9n41TmDgQD4R8pr836vbrAlL7oB7CxTnAyae+zTLteOvVAxVi0s2OqItnfiewc0uXqrmhin
X6sIu4aDHaHGegRX2roHZWi0nvq8ocWHccGl8/T6KUHaCFFhYnrjjs1eqJpYpmHOgyJ1WX+16i/K
hGezlefmzi27NfvSVIb0l2m56250ZhnHed7kgYUAy6XPm+5HKODt9/pS/Pf6r4LghzuD7K7S57i9
XyPZ3a7CIQ/UrnQvc2bYp05J3KOdFV8ej7R1jHifAMhRnoVNbtyONIYZtp+tyAOqMd9zkbhnz57d
A7piy7PpjcOxTK3sNGpVupNKbFxKqDNT9qb3CAhuHYyEnRWpwmI2y/L/UnYey3EjW7d+IkTAmymA
qqInRdGJE4QkinCZQCZcAnj6/6s7uq1WtOIMTg+OulUOuXPvtZeZ1AGz1+h2g/z1v+9v6XbOS4Lw
LPX7fc8mRl904zDyeJS1uNjJ9j1U6x7dWrMT/oVlca5vv58WACD6NogBZ8+yf36TNc6Zkjg+PlBc
VleVNF02hExk9bw5XEBWlRGG3T//98/3h2cygQHBEwId4d9852LCaSHAB+Cy3oYRMtRYXDeOeY/7
qP7Lx/vDg0K60FnTRY8Bj/S3YjDVbjJQjdtLs1rLfpm4/SCuKoqpyvC824fbvenX9W6Bahp+RfXt
Fn8rR+G/v+DzNoaizAXzb9rDtA3SLnG8u2xsv/5ZWGD2KLWq5skJhdCE4YbyKah2kFocr5vw0dpU
cvbzHWJy4AK/vncnFHKnhWCKazheyDaUKUsiqItFTof//l3+8DAw9LCY5EbEiOZ3UKnG+2puWrZp
ipbsJN01THu73fGW8/ZMSPr7gpCOv3Scf/yJIGkyTYIvsWX45xMYq97YRbS0l0RPe9+cpBfPW98Z
5nK/OjXj1N5Ivl+uNzu4/O+P+ydUiw6DU8x1zMT8+0uDHm0dOon20o22CpGcVHGdOj22rZnA8JzU
kdgVIp/3nqjqZWkdL1tV7DnptGjr8b/fzJ/OBBKAM3Wc5vBfFqdT5zE7R4G4xK1YY1LIUPJWl752
j1Ckp/Uvv/Qf6lgSkE3EfwuShozmn186U7asesUFBPUvQuYw4vfrFn8zkfnTZ6LfBY1gFcks8Vtx
KelXAA5nXkU40RdItB5ZX1t3KLkX//KB/nTMaEYBtAlRO0Oi//xAK8732ppCcekHRXsapYzqzFur
6HVtTeWxL5i75//1B3OQqbDEB99hrfz7VbBjmWSGBB9PQpUdgFCfrLg88dQUpP2O0PK/X+0PoASd
MNtPgOVz/svvwpTOBwa0CupIvMS6z+a+GUv2g0H7gmSPScaXY6yzqawH9SXpTVWmRZFAH9+GwNpO
IRcxSnhdLsUB58SGxEjtm+6gO3ci5DXwtP8//yA46odsDOk60P7/Pt3hbYbQwsDgDGAfoSNfg6ug
VYiOYre9n5Jp/8vrBf+qsxDL2U6e7SLhtf+udYZPp8Bd+uayIBw+o+0YsibekaN6OEP/5bf4NyRx
hr7OAClgFDKP85//fwBROekwXJxJXFJUtjGv5sUUF2G1MCyv1KmnnrH9WyFG3Z/2aKjnbEOusabe
EDVlanda4bgwySq8hpW+Xom1TD4gMQ1zOiSrjY6hNKbMbTgPJl8aw238l/d/xqf/eekDuiIEO2vB
+BS//zbRXngq0hCo6sgZHgrgth+moK9LyRTfw2wgs/4XgyPuQ7tMqECYIjZfZdvK7SbsRLOmFXqa
+i9Nz79PMApQnm+IMQBvOBL980vl+5ydZDxf1U6vnpzaClPPJMlhkYvzrOb19b+/hD+83Bm5P+eN
ci//u/EhvsmIpRaXumAewRC+vJubHUJTEgLq+HvzN9XMvy9Xji5d8dln6Q9cmcanxFttAPennupH
U8HJXm0MTLbdj0+F3OaL2I+av/Q//67zcJoj5md2ihzG38db1AA9GrZ2uVQkSpLWSYjy0LnRXy5S
jtgZO/ntkWJlylBLl4N+7nf0OZR1YS+tSC7HcvDIckbFUt51WxQcEmwfq1QapIOZqdbomzMZ3O2q
YB2j3Ix62VIZW8sHuvXOPcvSSJfHp/deFaKSd4EeVwz3HLnoG1Ql05iZbt0InbeGqoTS45bjqdiK
yBBwPK3Lw2gQvae4u3bMwm0hput9tuWQeX2UfMc33HrzdSAfJLcsrk2BW7zFZVntBEPSVuXQDq1P
bD0HjJT2pb9zZDl937ZVyJtkX9efgbMsDdKIYOkyr0XXkfFRKpE2zoQmGsLY+HI+wlWKBFcHRz0F
1ZbtSbS1D52vxZPdyfYtatz+jeQabPArV4wveNvahOnV+76nYjAGN/+5aNtfwtJVfzmDDVlpnIjK
pCpQYvpqim6SIkUb2fonY0JWJwk+J+p7WXtghNumg0fL7uMfpAzp4FDTh5uTW+sQjyannYab1mJV
eiORS5X5HKyivZ6ltdnXkMY978ciktpKibk0+08qWjtlgRYudHVn74qsTjZxi2+ExY03DMp5EF2h
iUqxinJBLbIm9gee+EmH/lcb77bxenaz6QIly6U0R1Ynhst4bCGmfrhxNYcZPKxupd/1gg82C114
zQC/ndpt1yPWhMBpFyuI03Ih4kV8VIU7v7EwplOR0BmeZ1s59sVKesOSwrI0Xd5Mm7um3aSikjyX
KVEZcJjRGQSi8jPulOdn6B2bPZ07Kd77rTQ6DWVpWFpoQu8aVTgCRpisXnVQKI3EbBDfpqH2RebG
Iz35xmWXwHGDuHcgA1rqFDaPg5HZLqDqiKFL4FxtnvwoyiGpMseB7AEdv9zKHJ4agbXAvesLKlvn
jjZm+gaJaOoOlRrb4bCI0gzp4MbLTMRCUYgsTqYeO6VgHz8540G+QK/4so1JV6f1NoU3VjfHUO0i
Fo+yR8WfMYm0GZEI4ZwtSVV/scYhQpQ0EqWcRr6er9smJuyF/w0vpW7FdROQnGF1Uv3YvFAmJ7fd
HJWPth2LLDFF9KWe+rBJrc5d1ozHv21SrgfbS4c9iH45i1e87W5ZXvXNWq8HVDVCkZUrPJFPNvfM
TaW1i7ikVf5VBV7dE1Jkxuu5JvwgbaOy+OLsdv2WcIWKbDN1+bVvi+bJDvT+XlkNEXNBXTlb1rhF
+dOvTWWltbuImvAs2ZeptU3rOTYiwmRFOdP64rnae0iU8GZ8f8r2ZcVO/jkp/dlku97Cu1nCLM2r
OjY/e9/a3HReevDLgezWCgXXTOaXHlVTZk4kazuv+mWb06TfF4v/f04OTTwPRbbsfXPf7nbp8Mnq
SDf5PPaBzr1trLefyPY4ymNSB1Xes/8TF9ak/Rtcvqz7vaiSXGqrU2nfz2ZLoR36ezYtyH/znuWe
TGXYxZkUo3m0MG8Z820y7r1feoJ/BB1R52qPZbbuJqgymczdW90O4rNVFqr0hKhkfl0Spyeewq57
0Juuoiwg2O61KgXepXotyRMgzoADsgxEKGYYUOkfbeD2Ji0oZjIfNfDhcarC8CW0G/M5hrF48bq5
XQ9TuJALl4xh9RAoKyxP8MkRAm2dnsu8EkNAdAqIpZfT8JMhonHQGFNTWu7JH1tJgnjPEildynG4
JYqDWIu5kOa5cF3Ar86nb077qPF+1nZdVodt0Nt4bNstBtph+/LN27umymOgMsLTMQZ4Hq2qmDNZ
h8Er+N4wHRqrJPkCXeb+abHnPcvY1njHZtTaXvvVdANBnpa8GHyG6szo1mlSdnlWm4c8M0nqWKp7
QOPWvEGwgAO2jNOypvgnT+9lWeiNLJje/h4Cz74KuBY6rUa3fRfBFupD6QvKA7H3XpFGNa+VNTVJ
A3ygLggwIq/VJ2FE4ZAPxJLIw7IQL4jZjS3u8QLuvuAJPq3ZtFbVlNGfey8oucEg7XqO1XMx2SFW
g/7Sfd/PBBOOo0OEyV7ignJ0I+XlvkMgSd5qd8IXLarWF4VKh9Y0WK3gUNKJY/pCtsacR8OwO+k+
uHrl/nPW+RR2+x4dYiKM4OBEFvQFeKqFm/q+2i6xBwuK09irs+Iv8mu+FHcF8c+CtnWtrFOuIwm5
tdwX4AEiDCAxQdCb+977IAY3uUV9hNww2tC4pFr2c5crX2xfvHVRN0FbjVGKsQnkJq7I9n5zh+3Z
79v9uReaZ7Vc6/AzLujjDj0OFpra0WKH0rSzzU15jljxV114aaJm3Crtze74ZhrpixtPL/5lXc7V
dzK0pzU1TUUEFHYx+nn0vao9NgsilwWYv7+qVbVr1j8+FhlqdL7rtiRMdFH8DbPljjVlfrbLQzdE
5lMtGNOnPcIe0GQ5UgbtsU9uETkUZb7NW3Ry3G7UmVcEYZepoJp+BV0hgnRXhAoem22KJKesTD4R
cQ9b2lFNrHTvuS0zCQ2wwnGh1iJlBy0/5zpcdnqLivyYoBf+ljrQCqbMKYdSpI7pkvuqrMarxd6C
NSOmVg6p7+nmjZTO6levXLPkRSTjDVTbCr+Unt1z/gPL79g4iYAGYywWCEpcrK3md079uRvv99id
R2KLYuexsJDDHUdq/+UcrkWSr7KgOVbcRC5Y4TbH0KnrKGY7aLh1w7AYXl2/x4BIrmX7NGx7Ig5d
DwE2XWorvlf4DSx5tBY8kz3B0uNFi1rtl9dZ3UNrdWRcBNKXJivjWLWZaRKM1Lb2XLXYYmxf1rKv
w4vGbepbgkwmJCb1cOZzBMPy0LpduJ0wPNydI1XCfohna1hpCpzt0M9SJXeM8M2XZIOHexh8Hckc
lxSobpt1pktw32BFxcJEqINd22JKVWlz7ZReiMu0IDKnvrGsUvX4rvVCZQaxBfcjdhocUar9r26f
mgdsEJn+HUzHVTYDnLkX+9StH4kzl6cx7IKE8zKtT3249dfV5k1Pti25Bu2xY//Q6ZFc196lwmYa
7pRJpW9z+Vtta4uLOIJ3EA4m/CbihhNm74N3VTQynvgEQJ9pMVCUMwKhSQPzrWrp09Ltw1tmuXpN
IwzsVe433mwf9rZ33WytNHVx8NYgyCHpQCMSuDO4HJEkvocE1ODzUVRYA1pmKzoev8q6GTGlkKnS
48If1kty3wv2dtwzEXFVhUmMOS0T6Dn7M0Hj1Qxl8Uu5wVyjzKeJhU4pmyAVo8uzUmxz+zHz3opU
uJXzVUpVPlvBnLxFo80lXwpq+tzg8nkyVVUMx2Gf5IxZmOsMINTK6rNhXEOLB76zWKGEXf+2JDbp
wILlwIW/DRVBqmvtPUkCjzzmD4f8ZiIT4TQm8+B0R1tbPoTuAI5GzlaDGBobN/F7P94jBlyfTTFc
pKBSKROWGFK1uRVZF6xqprSHd3XudiPyJq0waH/MbrcPF51fWY9S2nWTjhDVn50zQSQLhn1hQgih
j6ewI9wL0hhwmtuGuq1T7qT5a1IrbWftFC/vo+2UN1XEscvawRP6gjnZaTIkFdwkFsNOS3sofTKI
MMBK27hyrsj8csxJQrsbUxGb+QmblIB3bQfkPHlbaL+3qmmuTEjiYNZFqictUqv1VUPam9LKGUOT
JkjF16zCT3lK4d8XKita01YHZ6YRz5KOySbnUXWwe4Z9+7Nq/QW326SOmpRbxrJvHQsiyDXDAZ7e
LpFqjFKLKx91Xfdj2nfC/YnsPKAFSTp5KCOt5ME0HQ+ZX0+bSTH80A8llMY+xXmg+OHNzvSyKzms
+Urz0fE9nSeBQa5yyJetnQDOY/LN0oKlJewbreuvY7Mn92xuuP/3cBvMcaRN8s8+5uXPSXvFd9ae
jsyCWNtLFha+4mXdervr2SN9DH5Ah13Z4aO0EOemHa5Jd6WyWcBuXbB+Fybx+ZocdNCZ36vR5Bud
1w+CUIdXsuDJ6DH0I2/W7uBa5yX4pxfrHJ+LtNymtKV7+S7Fwsdzx20BXUYHcFewjzFH1xL1T0a0
9VMoQbLFGAkeUV+qoWWaWLRJm8qnCBdrwBs2xsG0RTBjyBGIqfCmWxgNAVmynRI/vbgffvplwq0h
fEOSm65G/IqmxvLf/JnZLPPXyLwx0FLIKFjwJGPK801bSr/ONqdeKrz0YZbw/UgsRaZdbO/BGmqC
XJed2TJwd+8doSidj1Uv00q+XCIG9EtL/1YXtfkIZgmVo5GMTinkFOuejj1gfJ21KE6Llg6eyPO0
8jOLQNcHT5H9nUvgholbcd2+ybotgNejwbZwU46bqyLpeqrN0G4/LFPW171L4tiXzoEK1FsyfCGA
sWyPymwJYoReJd51bOta5TERbKe4GKYWV/tSQWBxtkWd5II9Q7oOm1fSZxd9B+3EnZmcpe9yrOVK
3F8RngFjrKd1Vg/R8Iv48bhNzbbXzIBgf4Jc4sJ63y0yddMQalCbU6OLu1V79WcYTn6TB6MlHhfX
rjuyQ4P+updJROOuQ1tn6ArcGw/BBkDbOMGeM3SPX+MtnIdsNGa1Mygh2PMZq50/zn5TC/V074ke
wbrmomsS7aS0VsNzGW/xmkUNDhSpNQzWd8Gl8aNYw/699co9SY1IZmo/wX5MxCFdl+OvDvlOs7KS
jLiB8ZUE0qBOB2sdoiP3/va1sfv6OzQZ/QX/JflOkK9D/tfi6ClL8JAr0zHcFDeG7OY+q3YZUf4l
dGB8vLXPcNxWPjaOw3Tn1bxuWnfF8rGqVgqm7t0U+AiQiZhizL8Fma1X8yD4s0dRW4l1CnEC/VZI
mTyS4dYkeWFBvOIk6IGb2QfAT/+fROjsYLZekrK3V0Rgzx50sHjH89qYrn5u6X1PiYyTd7OHWDdX
SdcE1LuJVDyliuQXnj+awLEKVv0hGXCxP+KLEDeZF1cUVFJZ5Stdo3NjunifU18FzpiryBnHY2/r
+PtaNNu7b9zpKnAayDi6DLcPyjXPSjwFvGAi544qCWOwTB0ggA8y7OP7Odo1Ob5hU/+gP0r8lOC9
7gpRxnROnZ1hHIAH6OKyUjs40qjt3ZyaxDRA9nbD7RHuQ5Qw0Hry1DCZrxeDWioLUXxgOYdqFOMt
vJWNLMgpJhiYAwsE1Vklv36j50Gko9sJrjNvM/G1pYz9PFfDfI/km2Zo92V1Q9PMuLZVoiQfJRgX
mW6LC2BX75ZHXwjTT6SV6pfxIAO3/GLLSVx0rts/mn0crdxJui5JCyde+9wUVaTSPV5Mh0FEHNdZ
VW2cjhlJBXDZ4m6H2K/Ej31xknfbmoYmq3TisJDVezKnS7y5ZapiQPJsnpX35NlL/94Q7dpwHGNj
AJ9HZV8yN86GjtUMdVZOg+1kFcAymY9YbH4tibDguVh0dWdbiSCBWmAVdESYyLYDHWTw2FSh0+XC
nXfoiwBcW+o7IYYnTbT2HyEBNWNaYhTLXZ/E40vbrMWjWb2iyFkyuL9GPs1dm7joCSNHxF/Welp5
j7I5q5Hd6L2AkiXTtmEoS8cCUDv1h6T8TszoXGay14obpqxifVBM7b9cz8RVPqm+51qZFlKOA+Uh
C+0hFt8VnuRO1QA049E5K+yupl0v94SLygo+4JQ8qHCYKdCEgwJsRIM35RZoa3fYg55k+5WNt5Pa
cnev+rkPfd5wEb7h5YKaLRaL/GL5TnWL1/Qaguit/Wu0zaOf2WG9PpnGLfm+yi28sobeiq6gH8cO
i6W5XDMu+Si8Krxh/VR4s7W5gj/3qfwNWKYkQTNhrZRQOIdJzB8qMPOQblPr3tCZbfMJP2aXRrEG
48GnVK33A23se5eE2ONGLOOfk72ZKwbys3sp3X/8rrpEPC1S07QUq0IFh5CEWazd++UhSXqSKXq8
LJ2DL4lgRVIV2V9ZCFrDZXfO20qTwg3vRFB4VxEH103jpZzf1zKQP+jg3E9PbuwCqtpfrMwoDyMf
VURtRce2O8Op6Gr7Gg2pGiBWF/2ax6ZU32sPC0JWaEk5YuJAlPJh2svhZQFrc2ney1Yd6AWAFqN5
r0fMHiv9KWxtj+yACvlzITDYSQWYLYneRNpw8vZVPpBJV33C0GHGdvW8PO3OuN5vfmW+8Xx4j2Ho
+z8qUE4iQUfYoamDE/+7xC/itiz70sU8cCm/b3SMcTY0G3vAJGIYS/fW7V9Ls3Tf9tax3xbyUL8O
eAW9WXIcwpOBP3iPXj/6XtdloQ5q3Nom1yBwXb5bznqClwarkCbT/bXDAv82YmL0JrpVrhlWRwyu
dKruh9zA+XOcpEgwtGcOyRx7LcZ5ttM+hT6ZuofWLSCV+Nz/dppU05ikmxTJkAX2uq6nZABhoW3p
pxcW1+6XJkr6r1hn9teOrqP2YpK2XeUt3iB+ZrhM1nSqyKlkv+vsY7oZv3wqLH2OAYnc5tUklUXZ
XI3tHfp+CH51VrQBp7LyedvrmeCQStTKB9pubXVg52OuVGhWnDHtaHpxSrfSFLXSi06E8ixxynMJ
5ZlPh9XANts3FCLKW130BZtX5SyfUAmpKjbJRE7Gcqm3jnxf520fj/nTpqKVeWFiyrn0FHGz6daz
R0xVQrhzSuuxvGtUA12K7IXwSdii4ZAKtgJdqlXtz/k8UWFSCQG7ZmUy82B5pSt+jQAM4NmODRlz
GD1cs+EWOpk/zR7jczUgx0UmQmnUlmAk3hWuKmkAULjlPegpWeMkqz3MrS74PowMe+7cPkmystHD
lXGxd+MtNkuTy6j0boWWSZiJqrVfinUIP7GK7b525UKPMbU8nzNM3wGcMOh9ytNoJbknRPfqToa0
tLWO6udl9hbv2QzGf9RQyVR3jBVL71d21uOvWbsWNX6MZ69naOauC05h3ajb1k1m5hkthxunhs9x
gQHfIg/b0hfvM7Xjks5wlcdGwaHIRDj1H35dNPuhL0Q8pAR2AD23lkwYnftlfsZpugJlpWZXpyWa
5ttkmtCC11G5fFbanCc2BsQvwdaqh612og6ng8EzNP+NvDXKcR/aZbXrg0agVadxP26fjQy9676K
tqdAOe2r5CkN8j3S5mFbveF73+jwpWPRDoJWh4yb3TnCTkC37m+isYtJJG6EYazULs3zIp0GSGhZ
AmYJCmmt7xTo6uBciB5v7BYQJtgCUukDe+uJjtde5MoQsGAgtpetQBfR5TQbnbsNMbg9VINTMHM5
Xn2ltAB9trsy6lIrXh07H6ivzw2Zeg8xyCntBlScX8Z23de5Ha23gffikA+fFBt7odFBnsi0/hFN
ns96hRHZy2AcNFcTmJbKq1GdcUCqDLHMruhRYblGH5qCt8NWYw2vkEZ0/tGuEAh9CAe1MonTwzzh
OlcsdDIJDSWOXEz0FAdoaNjzplguF3fB6ttrtmwy+doZveoLl7j37UQiS8Nk20pbXbiGIe4QuHJd
DsLrytfOgicLfDEA6YjdVGFm90nQ5NVW7dO1HZZNcVi9PUryrgvjKa1HFZm8P0fX0pZM3SOKja1h
Mb9pqNiR4Ytok8F8BYjox6xJhB1/VLYI2ArG1WBfjbODr2/E7Vllo/Joz6aY3EoOE236icXQfuGO
M4ODDpWWuZZSb+CnSDcOntPZDIB1aePGlWwQPI69cFbnwYuSBeomd9yruxUx4H93Tg8/KN+T9iEk
kOZlieYpyY0XTSiYQ1ZZOOkbs9/z82mc50M2bvm0xOqaS1u+LYPxiI8R+mfLDVZdLDBz2yNh4rI5
hlon93IZZZtzWIAQGjfSFWNG2JKW66AWTes5oEGsAdjV8Xw9OpelqfvotmFQ+FkIf/8UevG+9RMB
JHkjnK5LV9xZ+oyAGooRFGPnM+h8OpsUOGwKT06k3OlhC+p5fwP0WMfbHQg8PPi0MVVaCFP+QsVX
bieH1Z28lnsMLEO2SSRfejxI3aOjscLIAQV9fQm1uCmPSzRU/Z2/qWJNS7NH3aUBTh+YRP0tyjgX
NMGg0fV2JT1/dN4oW0w0iUKFUKe1GeYwFTV38N1qizp4sBKMT7zUSrZ1OiAeFU90VUV46QLjl/eh
Xhjs2jjY3Fza/f7R10CB3+ezePM08aBNHHmbxV1V287Bo+Q1h5qgGS9bpkoUVN2O+GwdlzOzKc8P
q1THYOJWF/4y8W/2hX+FG1U4XRMJ4vbPxq3i9WcjrJkkTDZXI1nR4cz3hYf2eof36kxp6+1myJhZ
Pe82Wlcsy5l2ZZshj2gA0o2pcA4tuPHDn30YqOQElC/LTMQj+5EqKJPlwG4ieam2xIILqHf3p7f5
4/qI/fk4H3rTtglb1W4ab42/4FtQJb62T6LCnPoWg1nLOVlNzVLPGii9R+qc/lw9a7CPRCJh2zCx
Cz2K3TEfqmzAQdpiWw3NS+J8Lvzlyw0QnG6PHiDm9IzPWCfSdpyt9aYKmsXLCBtj0cXKcfMyPrRe
3rDnmW+cjlL7wUUSm4xNU+c8WIWOvayKVWI9+DRsCnOGfV7uksLErCQ57+aL08+DuQWbjvw3BwOQ
6DCuo89mpd9cc9VssZlueeadKWOqVPhyThyA3O9RxafLMgb2T4e99pDHNVD8pWeEUJfAuLgJwLfn
0pjQH4zUKS6HiyGYVJUHYU2YjDtDH0pRqmzukwAOGlNyX/Dsbm2g80xv/drddtFI7RfMrWNuhg5C
+opXjUyF2qnUECPsa9tZGkCm2hu2zFV+MjEKYYh6lQC0fexqY6cMF32cDgyqhXcsdYHzX0l9WG66
RPPcsNLe13yi1em/NmexBHdTjQ3OOq+YPvdh67e8zbkgLxsOQLhmRT8t7267L0RmIYTeUx6wKSTc
M2qm40iaDVNDYovy4HZLN2WD38xtPrqsgg4FjnJuXk2+3l7bWLo2y0l/Dp+CUTnRVcIulaEQH8PM
szreeNl00/Og1wJFSw+ZPVsQla7ZOKl1z2uxLCE9+jZN69VYDPWWr7tfNwdUNC4fK9zRz1TWgBN5
Yrrgkb+cC7Hnw72MkxmdfJ/mBDsL9vgfTE7jHaZH5XYxcNhfwrplvq+Eie0bu1rJOVaJoZMIDP0l
GzqLtq4KS6mumnLiHmwraw9zGB872+4p8tSWAZtq7yqxJv+rzzgL266ZMLRLASfbjjGhmPeXfrMJ
XMc5Pi5YJ3RsevtkLoqjvdi+embxMPLDLI0srwEu2PqP9TSBKbPPCg9irSAewjMbWV2XwllegN2r
8rivpGWxrAtCnasYoTC5NPG03nVzZN0G0CniS+CDUKWWsmvnOgDreOY2KpZ8AlegvoMhfXX5FkDi
/NbfbqYIomEmNi8Bd3WlApBzZFEdp6gMySWvGR6vyOXEArhra+cRIJaJwt0IlwUvwoA+5Zdo3ivf
6fe8N3tdZDLc1UjIXO/XedNB1/mmpKTR9dhGNWnkiU5cDH092vdJi2TyKIm8sW9t7O0o2AsIAStM
1iI0OSgBSEjCW7XBpZJllzjEa4eIbB5GlDxVI8B0HYi+1p1H5un4hfDv1n4l+bKq2P0uLGcPqikY
c32I1sFXFdb2ks8LfsIfzVTEmt0AZVPQjgPXgMXaPOfaZuY6+QMI5d3uOk2dW/BcvcMUmGS66Ep/
nI8JdMDqK0EnA90DIrjuuFoYhytCWPsLY8bpSWI/fU2gYDzkbj3tLBGhdeRe5QTdTeQ1vbrkUpMQ
C9caRKSeRvaCQ+0t6xETD/kGvFWEWa3jokrjIpg/8ZOB7uO39qKvVTngwbSg/PhQyhnvDbuuN6Ts
pE8Dk9jg/tO0eUeQYcu9rEGAqqe4TAh8MKMf6dxVjVVgHUQHvOJ5zI4LMoF37DqcAp+wqoGhHvVe
96uZx3W/6qiB5mCZOob0QcW77ArFlsZw2txH6BZ9b2eyBe3+1QsiJU8ITFuZDayto9ztonA5ap+t
PCqy1Zp1n0Z709ZhatvLom5LXMQX3IlBZG6guNbLMWx6/c6TSkeHV2ANkJjYHW4ZOHkWFMSyLLPR
3dHji2UfXhke5HI/BEl1g4h4KE/VsC3esQcTBhRYWta0Y7I7Hayazity5bZtmA5miiHzhAMY4Kht
P0qD/6PszHYkRbas/UKNBBhgcOvu+BBzREZmRuQNyqESjMmYDAOevj8/v/SrKk+qUq2W+qZOlXvg
YOy99rfWxoTW7BZH2HvFiD45KctZsvdGJoT7sFn89ez3A82bcUZljm3Vd6cJtirfi1psxZ3PjKxh
NRQG4XNMHhbQ7dpW64FNqabba3/1tsOUh9rsGSnwguatrgRj7MA4+zWU+f3S9YLc9NbGCHlJVTxM
EJuAQ4UJ+cOUt6WR8iZxWpN2eC/bIX+YMSmDvii+t0f+b3PcaJs+FUUfPax873afZLGh2c6V/myX
2v9K5kH1EoR19yXPvAbQYt6C7ekK2sT3npjRWEGVRjJr0Li7PVqU3naWwNgvovJldRzqCkzLhS88
bYvT/uUpnuhjvWRTe2wHFYYnnsIpTv1CzvWRhAhgqEmva3fynahaThHkwLgfVS7DI8afMXudDU3x
YQiC64ugndzP/Me84W6iMPW+2m5KwpPWjucfdGG34tjF0Zgc19LbuheTzepjUAY8s4p99ew1SUaU
iiUQXxjrwGuVxIN9mFaEwXTJbfhlyLGK7HoaOWbCFCc865xIn0a0tWKfFUP/0waB2xwUM6AHlL8K
fCaa5BMRAAMQQxzO5ZEp+sIj5BdsTnCFVnBF2rgtoYB5hALeuO3HQi/Jx3KNup/QwUF9H6yuAlJu
cDj4s66bvdQFWlroqg7vWs83+zCFvS7OIFqad/+MQv1q5HU4QUVtniPbr988mJuGUMmY3jR2dP+D
QVyp7kQ78aLPomgMbsU6jeObhYuUx6zyx+A0FBwsN2ure3XCmKeWQz+KGTbGtw1W04wGpkQ6Wi5G
yekDEbzcm44TdV8aPGvfLIT1s5OQ2Lxvc8JkeBRZenQuF2IBDpG0nf0o8naGoxJGredidWZ9cuZ+
eZkXy+QHUZ/wl4lJfHLw45UZUe7UE7JcodgJ0HW0sUAbdh3PAEvGHvhX3SesRKhiGssi+aH0tSxN
pO37S8/xwhBqlQydh5xb7ztrsId8J/xl81Er56W/APdxESggut3YtmtzFMXksZKbjd3v9BGgAYhl
a/PJ6Mny5jYzLyMTa6bXOzwgmhzkzh+L1CC2lveVLtWnwlZ1deh14rlpJc2g32SftRE/mmBaIirm
Y2fXmwJLglDjfpsyC6ADdB9uoFN2/jZOzkZqQq/MdIYIYjUCy3kyVkTZmbNA+lX46MpisD/q3qCl
GMEYbm/dEadw3TqFhuQaInUsgpIM2YRsPVL4RNd9sj6J1sfBDoM9cxhVIuX/18xHaNVa3sce9/PY
N5PFd6q2N68os/ZEki8ZZ+B5wZRm3KjIuxD1H8s6d+V9H2U5TEI+eXm6FBNauZs40c3qmA5RqJB9
zaxmuFamhF+G+1CGgCE5BnNE1NzNII8YtLSXtk5Ib5vbOF8OMG5FAU7SIVfNXT5tu6yLUQE9LZ1P
a9vQMXG53l0nHpG2OuxiTPAZ8x6WuWAcBFPpAjtwNDu7JedXPmymlsNZMUT/yiYhZDKJRjxTv+UV
FYYq+td5Vsl8WYrF+ysaiyhLB3Tu53IbgYl4RxY4KDoZXceQjUmxX0dYR5YiODA3DF97sJkoxbqQ
/UXmIAzONSznaYv8pjwlWePKG87NuTpQZgufd0PX0/mGmwsrRN9eHHPKxfgU8sP/dLlePXXtJNWp
Bkiuv44Difg7ag1mzzslW/+M/J/f4IB3zAVPW1JdeZet20fNQh/vIzX2LzpCNd/5bYyYN5axt9xy
bpZ2HyZdnMZXj9huYnLgnUMCWpsTDVGBqy9n5+gNhHK1AF+GIwZ0iaJ25A5vq3sPkLThCUTNSDHm
Zzesahvui4mf/7hFxv3AkGx+YZVJ8mWAtEDPJxFIu+jQLjcPQKL7Uw2JU+0mBpjFgYGPJ45VsjDE
QG2vIb8WBG/Tq+FF2sC1h4yLjXXTtF28mwDkLIDyaP0Udb1iuOcpH04cLV7dVuwuGbDFeVPOwB79
6k2yhMe5U4IK4JD0jHv3AWtw7d4vfGd7hs1AYZv6LIkOtnbD+xrWq3hZNd+43E1bM5o99Im6r6fF
ax/FZgeGeeNaJCfhKHVNzB+9Fxe/JSF8jvKX5z7ROSZht5v+WjTrem4XtF79SC3CBj8mxBmFcOtq
98SIlTokiKbef0KB0lPq0DF3nK5x+VmPtgp2IvPD4XVD56WOqnI04IwSwvns9b0z3621xxRuw0QS
PiBz1fORrQFh8NHR9SYO4FsLEnGkRHztTiweDeCk4jBS0apdZcvJ4TJ1yVNJY4ZMzQDUPQMuJ+8C
yrs8TibgvkmSegFZFGL9buZk5R1Y9YyYc4iZ66b0Kf/pdEMyv+RsB+IEzFhD+hQU8QotiihknzZh
5i+As9UAugqht+tn9gqdggnoKc2nhNV6YlvHca8XOT9tpvRnKthMv09UQDk+E+28r51DlViHPu6l
RDSzfY3xe0zfI8RfkPHATphg9NYtHzYWhLhPE8IQaIRvgqA/Kzvzgsoh3559uQYBekeYfG692v3a
J4P8xGq2yVz7u/69yVlj/sHPSiBxf2Op2J11u7x+WjZxVaZiFfcnH7wWllfADO87n6Hu86ZQkO6G
oe+TO6+TzBGCaa4+hPhJowdnMn55ovTJ/NSvGJiwkSiZHfQsJxvoaKNcLXdliO6UWvbAf0941c77
seg6jupRu+2x4b2NF97zRjR+ct4eS9jDZhepzoBZtHTATytCkT6Q6dVmOyqNZjoG3VbPO/DXgRTM
kPE+hOQ1tYCGa6Zq6Taf336KQfSmYMumvWSVGZKX9o3Y51x3IqpMbzXVRRR3e5cD91q74g886JUZ
NwI+rORNxiOY7FeFVrmv+ibW1C9d3+6JO+YbxknnDj+3pRR+ceWgzZoOiR/6ew/5+11VtrY7vJ7C
T40sZHA/DprfMRgJab4nvwJUukv8bnyt0WK348oukuvdmCC+4cAo6/0WjW19DEBSVpDLa1tDYgfs
E+9rXoJzFL55HYLSnhLXa06VM3bDrZ0r9eoNXTPu57FcnYNZoHGZvArY5ACd+nFj04ZzjEPRiLTt
8ry7sV5fFrdB3M1UqmKGxeTSUH+2yq4PLeEIRHn1tSZFlXV0Jd3m2I7U3Ml6g++jrN9wNrNibSvM
Sy8KMKGl77qvNpT1T2aO8StbaJC+jZ+B2W/+ds9Ww+qxxuH8ZFs9DenCRAKS06z+S00hzGybsfZL
MPMSYnZJ1BG1kWXjX1b7YM6uGeejbUeR3CFHevJg4mL8wtPQ8yql9WcE7lm2N2iq0PcmnmdMEesA
9rayGPJnviR+npZqrJY9ANzYnZOiFz8bB4w1jWrgCTrI2FdE5PZlFzF3rpZvBtT/8zLyjrjOrqPx
GGx95T56K+f8nnGFP1yEMtl2qkDT36GhMDv4axO/enKKhscOGG9CqpKeRV+JM/1o4pVDeoxn4urm
JQ6/Fqoq5QmJg6mYzkd1I+SaYF4gqb4+81KfQExl7qYylEOTwq4CyY14LW+3bmMSUZIVWdw0rMt9
1tOo2QipAZf8PuOPWpXNKGS0G9zEsuGUFYMe3+fG8d2jLErOdxp2Dlm+JN1Rpeqo/+rxQvm4FNE4
7AticETqhoWIz42iwE9xPQUdVU4bkgGV5Vrib+kgyMrINt+XOjaf19XpzY0jXXuppnwOXjov7NZg
lzXG/5FLyRQtaH0kf0tm2Pu8+ah9PRnNznHj+DqAk5ctHtyuT46bCWm/UGqXojl6zuIpDAvWPBWO
0/4g34N2eHXd4YtWdamPgFnQySzCRMjXbadDqvTW/cyitLF4xXVjP9Kn4KBb4jU5rBtvTxgJ4eKl
GXgbrxTs3+pgsKy314bjjMWAwFiuiIGdGzrMhxLC8iMRAgzXgr7ov0vItGkXV0l3K4XWQRpnBi2H
BY3qFuWDu4h822Xcx4Ufflm8vPy0qljJ3ch4pNgNK1AHTmu1zbugLhTU1XVUeBezaWZJvWykupST
BxeOxRpwwwrHR0AZV7K+JnIzXoOtyZlSQEV8lwZv80XOdsM17W7RcJQ+WPg+cxfRnwTFWnad4idq
PzO2SHunoAYjr15/VzyOxc3UYlJDSvT9+uBYwTFrHB2gVvEHlXdNwwADbr+HJIEfBJdvfdqCtB5j
Z0y7JF8eyEmy0beNK0mqCnWje9vJoMETVRp/PhYqMSKNrFircy2XoOd6hZwU9VZP+HvmgiV7NDek
1e8WykluB5fJB5J8p7+QtIXFi59CqAOT0Cte1LnJN7eDs9rBidfqYXPHuk+dKIbkoi4JAi4uy17h
0vs5M8cBa8x4jh0kdga3G4zsMHnccyOk63hgf4hO4GtWgF5FEY5NL2dpWEp+tw/IUkwPFT3cvZTT
mB9kMeXyLhKr900sJBUzR51tcEJXWtbTqBLbfa1GOfp7NUPE31zZsO7AEgwkEBS+eD5ETo6niwIj
js+jZ8vyfus9/Z0WeX3hVKvUCd+MunfGyHQnu+QqvAUJT14Jo1Lf28msRJrBNAdAwO3Asi/dqoK2
nsDuXSNnXtAwVK2iNwEy3WMtwHzEsDZHY9I0i0fy0Vje1yvBCxrsLtxOtpyn4AkblaeOmT+Vd4Qu
b1M6UvBWDyN9xrE1gpStxOkHzkzlDD9Z2ROUN2CG81sSZOohoN+gZc6r6a88cuVbJzBZPcSJHfR5
G9zpWdaLqN5ddIjt45bPtmHR6JpP3KN4Rg6t7OeEQqGS46XMJW8YjkDv4+KRcbuvg5qzjpKfw5f3
oCFFlN5pJHvWa4OTY03gHHAmtC/I1+qndmbnewe0R3dnmB0CCprmq9O01IlsAuy3MxOiSKVhUVcU
UeVSpL4qrwOu+Lo4s6GmvRvQFdpD7wLl4mQXVZBWnnRCNPtNfmuXglGdN+MLoobpq+2wtHhK01oq
6MGZ0DVxjhx4kVNpNv9dGvipgweGXZ/cSGbfIstXHUxmyDdi+vaIRwSwyixAMNfsG8idqWnX6RKi
fB+raF16+AbupQb7Wzt8LsrZ8c9Ai+QNDiK0y6lH+uw5FJr4K45h8QxM4X/jbJ+jKzlV5Ue0xr74
4BWu6SD5eVNPz0VlNfMbmNIsLZtltbyEQlWdPT/3qbajlRYTqL3VBwdx/E33RWBOYqXhYoKV6+a+
8FmZgpMv0+bJLcJuPMz9Ot9Vc9VCl4JC0kAJ5n732Cy0CwSrNkb9jejYIxlMyixnx0Pd3iGweme/
qyMXqmvBy4NFYywPxP+0t2HZ9sEjGyaK4Rg5VzFmnBP1xBdqv0AVc312G1MxqrbVKxAWWj/vPohs
YeRhtnkC6iXAHg+M1et4U0qdNGniwqNVuOsg74kmj0+cce58dgpwVVCIZOR0RCt/BUdfqaLD3s/v
88G004NNts3gepQbrIKL+YHBxYTDZTQY60/NkGXyhS/VIt9i1Mn2NnPFR1ZAh2rfeYqmVxZFkoHe
tRzGSQEguLoGk/kMLHCX+U4ojy0Wh9uq4qZ/li45SWe6dXB8Oi2Quaj3nOytrhaDHNpq+zMEO9gu
NF/DcnIY6oob4HjKzaitxBGwveZGKlV1b7RnYVEh4l/xSsF6cZ/q+oUSNPkO4FjhEpa56fcYuHz6
VuJAi9eoL/KvUEVyPXYEd4b0E2ziw58VSP/YN/9pPsnFEzx3SO7ffdsNdgc9W96jFA3qhr0Ozbxf
mmr8ubBQuTwhCUH590QEcgP1Lb+2onzfjm5ouu1G8yjnhzpQ6knlTYkfQ/Iof+Lt3EL+wwHk9wVs
dHwDRq7EwVSYT0EjGdoesnXqb5talNkeHS/+3BMxVZ1wClLPmKYqu4scvKq48Xyl2aVJiYEdhwET
WZk5quAuz5hy74c6GLvPVlc8Zb5fEmFJOBpLD8LWnaYUsTuuH8FyydaPlhUvyup3+SOL4jRv3ble
UmYAQZY2pUXh7hwRf2xzaCb+0tVm9zxkABXXlu6DmweeOddbTOWSyZgjIgqxJUVYe+PD6I28+hPR
6ejOLBKTgUQM4PD1rLy3VbS9KfZB879Dk0/2jciYuSUVe7kxHM3rU8PncFXwJSge4I5+BB26ZZ87
sECYCvZs2LQRuADT1gsclxMWdW9nBriqfZT7QXUCvqnio6/iJjgtDqNSErja4eTGCpi2H1ehzkGU
qeA4q0JcabGwfJwmm2mItirqHrdmUO0zz6+OLpnn2OWCbQLRuA7MYyHxze51V8zgoVxEKnLCqny3
88w9eUBLfJN0Q/uQr9jXL8lKxgiwS7XRSag1hnXJyp8bvtbhwnCTJgphKlHuU+OEcbcjUK0KuNvK
rT40UxHqw8AQ9dvYMLhP5ejoYd9LlCRKrC1/HnEBLF/7SbDmQlGxVWkGChKduplh17mbB0nlyDKE
n+xwR4EqJduYDm7kl+1pNsFsnyZPVxFWvnr9JC2p/XxE1MTYE8RwG+sld0/uBOW6M1vOdIKABw72
NsediBrV8+ZpKsCX3VJFHl80Kxl7INHVwMmuE/1ICpkP+9xfCrWPh7X30oYA68uScHzuYSsJNQ2p
lgfeX8swfhznfIsYU7FLSVM0BRiycrN+HKssfs6Z8HiUDgD8BzeYsnLvgSFBN+sCk3NLWDMejjoc
7S7MZP+VSQhD+6RNBJ1sUAAWcnEUygV1YXUGHfeq1BdyQ7CJTKAYgmEhTgnLyeXRGxgBXFbAGaSr
FtiUEqxyRyRBYLpDL61y9mU18m7LyHkMLssGPn4Olyb+weQB6xWiUJmnYukXkW66WT/yFDNNxHq5
7mJv1d5JtCTPEp8wB689tKG+04ldp5u8D+dPPODXfXyzydMm0fqHmMT6EzhX4RfrnRUCLKZ4jgx8
Jy+NGLdTVzYqdRM9Me/GQpecnGXchv2SZ9mWDkLQRXG7P2mIqJ+M0JMDxN/VeYQ+Pbxt67yVfLmI
WtjSbmAkmfP+kRlVT3m4QLhcqNxtTF0+DPFOZxunnkgIdNhjtGl1ysqOENrl2vAcloIQeHatj+vn
OQmnD6L3xvelkeuZ3dda3fSo1beSXLSrZdVitalZmwK1K0n7R9nKyrse4u3NL4a4pbTUXgd0zcHN
LS/7JSXBKkPXZLmKPMfWiavDKgqMQIklZ6OIQR1OHVgfAQ5OH8MjxHn7xFqw/p1w2+JFrZXz7pmW
8U4jeZvckYRVixS5cg73YO7xnSwXbCPs1wnAnlxW+IlKgkc0mW/P1xkokz0Qe9R1eLr7MVi6by7L
jm1qloDYAeITcIjLWOfRaWFbR4IuCGD0Mq1RQoPHu2dHs5R8GiHvFC6ZzESECmXhawi7XJ7QEpZX
2Wz95yioWDIlPF18nTj1lrRGhf7WO/BdO5DifDmRQe9+5ZYgJ5Q2xaUvknZ5JE4iuObjbWHA1pCh
qtIxMeP4xFaXAYRabN73qN9auhGmce1BS7KzD/kmuw+KrB+R9p3JnxSBUT94mcvo4Jh69WmnPQFH
29b1t5Z53QJw3kv6ms0GMHWiYrA1zBp4aBMU81uHQxUSNq7Cs/RpzvYFlD0Skk/i8i4aSKPY+17B
XCNY8oRECkV40cSYxpyqXM8Zr3kbvcWuZ3GziCZ8zGVOL+SViXibM+kz/ddyeS5Vnde3EdjKz0jO
6m10Op7lhmfrP0LpZg7k2zVyTxBS8UlqXc7nXm24M2Quk7OTCN8+4AZjq9ecLAZ60ldivYkjGFOK
xxlNRFdsLN1V0xK9r3aBElhMMmWniqn0rYdFTx07dqW4lEbjVTzG/hicNmdb70w/WXPxMdwlh6ii
acVfaBN5y6x0bHgIe76FYzRyNK7MsmISSoLEIfSmsnto84xAC+5e92PFadGeALTY7OSIah1fqsiU
T9W4bt89vA2XxcNDeR2Tr5gPZ93nRxi8cMOKFCNbJ1mU+Pugowq4tFEfuIAoDglzgSqq/BSSxMBM
Pgx0flgC6ssTunzhfVnGxb7qYHbGIxbG6H6b8mY4RQRAvCtDZ4HI2jUv4Jut3dmQC8dtQC7Bnjcm
2Ro2i7YXXZtw3SEkrLC6g0PqWu5FsCzGWWl56PbX/JyjVKa+uzDgL1XjBRQuc/9j8mOahAmyYNpN
NloCup0te25MI5yjwC7w3a1rEV0C64u/zNaFDdJK5D5lW9UA2OvYvF0XRo/QYUNHqRC0SXizgVWy
2J2MkMeWpKoAW3/OrXWNQHnsE4D9dO3mcDviMm9BZLHR7EKiR79anPOo6HE4fk2ipnAuBr3tQ48x
odzhhVYPE/hwyVCoC548tHFuuFUwHPBXrbJ7jIcKg2c1JI+jV9fLCUMm23f964gGlqb/4HgTSpXb
+kmRhlPd8yQ5w2QeE5svebramh1iI5Hv+sxJRfGVNB6bfLkza3YGLXFVc2tJQkRUC0VS5IzLOJSm
WJw6Pwghef4jFjVXSygyB2+s/Yqx+zbUy8zN14AzUUMVjGYIbzEwgR5DrG/VUCSPJW86YmF4p3yJ
8HUNN6rIcj91FokUgTZhRSoJF1EHPLfyxc82D9ZddEXDnopBPk1Fz4E/Guo9p+mxxZKF03GUE5CY
MCZI6lwctirrENz8Th5dBlXATm0hwr1hGIMg6br6hXqNms5q18PjNnJinbZQrI+1x3G6m1fmajYs
1bWaHhCgtzkqEcm0KvZqAQDezRlblG5F59bj1YdCVfmN9kZKokBC/5HrzGslDF1WhWGkX58Dgrg+
Z7ofSV0oBAD+pjhMjsR1TcONSzPzkltZ4b8POwUshJNq3ukSDv0eBQJNLNdj8CmLq+xpyrfs3mV0
k90GOtrknrANx6ZJYr1mt61etELvBASnLZPb/GTtYPfuFCb7tEKNbpdrFNdPpiGKTWYtTMQunraZ
OPC+QCbzsqS5Ixea81cEc/GNIKNCnkiTY0viutZrRCdEHsLFkV3/mBW9hyQf0YOl4cDsj5+haDEw
hVEmztKBnseIj/PsEA/9wFBCx94haBtAV7YMhmfmZMwu4GTK7BBsMoZiA3Fm6UZVm/YFs4N5Wksz
P4tGj5zYkOwjGH6xfB6Ca6uCcWS+IYQBgCyuGmlvOe4y9wN3Iw6KaBXtDLsWhl6aZ+gmOEAB2Xb0
qNfEfXeyt1m8AE2GTkhMJtO8Zh/Fuefmu4rdSn/1jNyv8BoW4x0q/vxuvBj0m5ZleCmmDlafGJxb
PUUqTLOVmRyBTTlGtEzk6kfeG285wIqT+XINy/B3GwxIdgyRYCaSAkTyOcz84hMZ7fpDtSgeHBW0
03mNtOsylymCW5w5ub8ruWnI/Kf0KdOwEsRJrMpNTjopxR1j2qllDTe692NraugclOvwdUriedx1
Rgw8CIBAGcpCzsszoJIcH7ZM9ckuJ6Uq3I9ee7Vv55Q4qZN75Vs0lv127Jm8mCe+6vIy8J4ikd/p
E8TUKBRTuuEzAKzkNRZxuUJGnk2wjZ/IemIcVNdx931MZjnsvDyKeWvUBssGVAcQSTBMzrTLr1sR
9qXIGnUa3KVjbGAGdnYgDInxwd8S9Yr2H4UP3Ig1YaF+ZLLU60Neb0wDmKXnBswa/TLs89StLFEw
/Ktzn5J7TGBBKTcy8DAyku7PtcVshZKEBkumgywPw2yn8jiSZVvQaxXzg+/P7jU9IC7ut0048Yc8
C9bX5vowolSUNLydTqJXFySEXIOwq27zIa4F0TrJ+DYzBV1ODeb6h4Z3A3vUWvbB5syhNG8JY79M
ZEL/RVRCcBc4TUCmkYyzeJ8H0NM3WNhcops7vVyIJQpvhoFdizscLWASG0UW9ystf/jFQxv97IFq
UkEBIaFtwlfKD5Ffiy6dhzki4oZ3837EXXQhgWLuT/yzotqNdmFeUPtR5x4ElqLmGAdm/VJLi8i9
zUWSH3ya4eYL+myc4u29qjtioISm03PEGbTQ3MxiRlJy4j6kRJFh8pVxml/jvveK6/uBWGiMErUV
r0SwuR+W0a+/O9wn72Oz6PsiyNerXyTjBA2ztf2OQ9+9WpM9lLOE9Lq/isZhix0DmWjZrby/bhPu
9PW2Dpr6yanKKtxvAMLlLpSwB29EYuTY3FhAjC2NXGYk/I2mkfcM0+fDtHT2ZSnLbXrRzO8wTCXD
9KlBngQSZQHsG8iFjU/wZKIHC2o5KdkGKcNd39ODnq2rnfELk3K33ftW9d0dEoe+0ZRa22mAk/HT
ws0dvAwwXaTzNEvxTEnif/HyjEK03eBIgLcnaLjNLfuJHB1WPux6Bk0ahVl05WnbkhUrWVtTR3eR
m3DPFW1AxcwBuBwbujlOAT163WPSBtUDLpqhvLNdHcIGuQ0UVpWLFmy4DPI0RFbuqCbn62C0J37x
mfgzPOuhp+L2AjYTiT2gVvaV6K28fOpMOJRHdmD4bTr4iQXPjP3+wUMJ7HeecvnWOGx8/8aP4cDB
teP6VHtNXdyglWpKOPYSQcy34+q+TXHn/KAxb7m6VsvnNWoCIMy1HKIdeZFGfejzbTyKfFlNWvsL
zf/mzyMorMj0EcyufPKIOCIjSutue1B9L9g3i8eGzW9wuHnz8D8wgpEzqcleongubsjl7OT97Kss
2W1yXbzD//iZGALw2OayZTMrsrym7VqydoK2Ti1xwMsRHN3V/Kc2KAVdduu5G9ZWprXhjbUafjgc
E5X9Q6znbxJEIwoccjWJdaVduf7zv6V6Mg1dmfl05kJStMt6Qy0ARSB5fVrOP6VC/y4uUbL/LI7I
oOT/fgm7LK8xoVh5zMWQj3DISDtKVeTHDyupMHvEIvnFyTZai4Q6kCE3MJqmMMcBWIo/xG7+LiFS
CnbGMyGS7GP6ZSmGwy2Ncuaayyi36WgIwiQfW82nf0/b/E34ZSRJhYt9cV3nIK7//O/XNkfRXelI
LiYbPvAD5p9FQdvIv+BckBLop/oaJ/a/f6j326tM8r0H2czWoF+XmbR4H22G/nix8+w9wTXEp8D3
nH3AbOZI1UVkEcBN2ozRduhs1e/YaprsO6v/tI33d7cWeV3//4tcw0j/9ucTszTIIeIiz01D7B7c
VRx76haf6PyH3ay//TnhN9gEdU10/69o12iJahkM5hIxSj6JWIQPEXlxfwir/u2nyEBytYSAdPvl
55wBVow3CjpY1rIiVAXhWdshTP/99/vtTfO3T7kmh//tqokpj8CyFnPpcENfWE2RpzGDos9EcLU3
5QBZSc03/+F5+M1Pxa4fl+2lnitZKPzLn8bm+ATNMTAXSRBiygh/ejCVzUhtw+/373/fb64icCiY
TQS/REz9L8nnhpQlAJHSXNhQ52OcnaL4CDvJHP3/+jk+d4MrWHvjkUH762FTtBznUC3cfeUoHvTm
w45uS/6He+K/A3X5FMpIEUjMkf8VNUtKI4R4yJ2XkbN4jHXvf8ySxVluNlX6FyTBzP/DTvb/To5n
EZUbsELAlSTH/3qv++w4kQQRjRdKBPOpCGkznLKu0qWNcrKUryH/VaSJfct8/w+Jt/9ZHPDPvFuy
n73/txWKRavy+tv+7d4kM0jgCFPbZZqdyLtUkL9kLgVOQgPctb6+zBIQ8TIY6rEzA4Kop03xwhtj
8CkcKzfp6asyzMSM6wlsCWu5NnvMEVl4bvHRwhM0BIAydI2T/KaRIQP5Dt57V+PFb1L2QIHMNoSd
gA7WW/Aqh010fzg+//v25E/kxRCA0AQsrfll7aCX1Fop5a+XIq6iVxKiQBq2wn3+95vzv5+366dc
7xdOaLYi/fK8DZVTBYw3VqZW5AsUjp32zlz4F9tt4+nfP+q3f1ASJXESkJ1IHtM/fzMXj+oW55KP
YlF2WgWItFeW8A9P9e/+ILZbsDpOREGE5v7PTyE5KhmGJGC7IHTRfh1DMg82mjpMDH9aM/ibBwCR
00VmpeuRDOj++VHAzi0Gxni55DRIelc3lmAoY69ZRiQX+sUd+arFV5sYOFy/dtbiDwfL9b//y0MQ
8/FeIPGqMiL45QBDWC0bE/TLBbnEQU1sGN1qC7eH4nDb9255iIT+0/bx31zfGDEwZEUZxwwrm//5
R3dZp0o5DeuldBS7PCJbp3IwNhXk3fzff0o+6rogIWB1Bxsk//lReVSSHl9xb5bB8hb4i8Hnxdg3
EkHzh0/67ZX82yf9ctNMvUN2jGnWy0QR+gLGFT20iV7xyvjzpSfehPFsHB3//Xn47YcmDBYFG3Rc
Ko5//nk442igYxweIxzHN56Y/HvT0bzELRbexjP+15Uh7Ld//9Df/XwB77yAixrE7q9B4RjYcuY7
lb3kmF5u+ga3lRNggUCtHv5wUX/3UXHkB8B5iecTRfjPv4/QaVpU2y0XG5AGboMeN5Ka/zKLTf7w
JvrlSrKpJ/Y5V8ANuIoudOs/PymbWRUUYdzDVO8bEgZgt7xD6rZkESyAUH84mP+XtDNbrtvG1vAT
sYoEwel2TyIlSx5iebphJbHDeZ759Oej+kbiZm2WfbqTdFW7KtgAAayFtf7h5eZ9de6uhltdZGFe
ok0cBCa9217722+l/hO98z67dEU9mMeslokbl2EByDaV5b2tW708Oz50vp0LYLXCLz+EdoqOo53D
/ltnFqhywWQye5PGV9x+c0KkIQxRBe8TIw/Pt/fN6vJ+GYr8mZKrYxrkYKslxs88RBd5snjsKzog
UXU+BYhY7WyZVRLzMorD1YLxrUZUX39IM24XFmNtu2hWWV7Y2OKkUz+60OFHS5ma6s4CbmwcnQ1g
EY0sIu3an4iErWxL2jAuzr7dg09l51zPmfLECozHETGYSzM1xc5Sbnw1hKSJTCo5oSrWgV0kjh/Y
VCxcvaVshXLgIp6mGBxBI9p5jmysp87+WCxmsECSYr1TQ1BJCQrU7hCVztHUoPv2JcIuIRrwRyUo
2tPtXbI5tVfjLX/+Ki1L0WKlbx1bbmBGEcA9IZ6sAuKfM1ax+wdDEXN1chbWcr33S5odXUSJ081o
rR8w6oJlWynDc2H6O5PaWkRec+hIapZm6ut3gqPrVEnpvXlDgRggMovVuW5snA0GhOtiyxB3t2e2
FB9W1wsFAWwRbdIyhl0VJ/ooU/SZ15dHRdFKvdbvYYLlmlYck0LHpguV//TMdQvWg/6neGiTPt7J
rzdOO0UCmw2BRgZ3y3JuXn3HFsK9lgs78DoUmXmFYWSj0rPaOe2r/Gk57VxdvIswABGqvY5FVD+j
lApWQKulLd/RoOofTeRfH3mrm+8Cvy2cEyvUBiCSnb3nkrY5OJZkZNZiecEsX/31FK05QAgWJ3OA
Qk51HKdY189RneEX3TVDSTe8KihE4GxE+dzom9C/h2KWoTihoBRN/beDwzkivnAxcR6aDxWgq+4O
wAOIBzBC4KBnjdLOEapVJb/d3iFbv52XnmDtlr/X5ZwObVq9pIzpBli5hEjGKrBKuzD8kKKwdw8d
26Cp0wDdhxDwB5cXQUBSeIBWcpXz+tYi6NTyqFIzGGQOgFPMUwyUSJHS3dmEW+cAl06OHPZgJJyr
kGNx6NQsnyMv78KETvwkehgxC/H8By0y8QPHa+37qEgH1l4o7XeJVqTOjm3s1oWGx5CgTogV4FUJ
C6lXOLIRTsAw/CJoCLV/nqzgX5hq884tsxGKpIayEi4bVHTk2kCJjligyinCZR45dfMQRkiIHqNO
qedjCMsCCW/TaYdzVA3dXjl044KTOEa+OCsK3tSrCwehSTZb3yiuzpO2e8x6GwY8eBFE6wv+7FMj
w67aiUwbC8sj0OQ6NQxbuyoegDYTqJoliosVwjO99fxZTbPnrLX7nS+4ta6sJgkgcvrXjzQwop2i
icJ3kU4ew4MKCD2cU72/rwZ8WA/9DMj5TD0YwaXbh3RrhsAQFlFUiDxX5SXak23X0mZ2C5po9gmD
iByAh6nFOuTYet5xGtq4EiRcd4iohA2uhVWybXVKSiiZfLceIdDdOS3oX4woert1MeOsizuUmsxf
UHuCv1Ambabfv8qlIalFQj/V0DpbbSEYCYiI2rbvkmopz5qDjN0psJoJFhhpxviusyUYGWnHRe1V
89ArX24v9sZdIdFJxzqbAhhnaDV9xzYLjaZj6KE2YfU/Ozox4X3B/utPsxgG61jaVpwfgYqhatkF
BiRmzWmAONz+GVvfnNWXLDXtL3V9iIuqqoCcZBzisQke4CXFWL0ge4VSS7ZzgLTNsST3PwkzO3vd
LymAGCazYiluXUHweHRKPVAvCPqF8Komut2FBbkPow4FSetLaKpZ89WBuzMeVYFQ0KXqszq+s2i8
3xujonQPg6JMyMTmxZ7H6eYPXZ5nFk2d61eKkQ2l6tSB4tqwqAzo5EnwQ+n7WqJyXkOtv/0Jti4z
NqHgTrGXt/UqamRwQhMfvrIb5iYPI8QbENC1w1n3AuSuEQ1FZuVye8iNbImISNVf8PakHbrKlshx
2lEEauTJScsuKNgVl3kwxfn2KGL55au8kESF1sJSD2Gzr/Y4qFVEoWyDjKVuw+wn3Bd6GI2h4cZS
o/c3AvQTgXM/tegB3XUqpCOPTjoKCj697dgLhJ7GXyuISosEkl6D4cj77ikcIpiQrd6XxnGaYwtT
jMjspnsRwzT7FPlzbP6CK7AoAmQlXmCgtINi5/Jad4qWTPDl0NjmIhJ3dXwHqY2JrmqRpzip7nga
uJzxoFDBEIdqmpzgsYtV8AjCd8C+dnPDCmeGbBZzTiV9QsETB4Tbq731TZHC4ixjnckzbdnUr9JD
EyibOuhm5GmWX3q4d5XAz9s9t+yNo0FeQ61SFQ4+nev3boVuXl+bduRRYo7vVdLhD0k7l3dWlGvf
/2BCBo0VlcYU/1mdC4jXdQSaJvJwixrvxhiPDM1u9J1l24i2y7+bY460Lhniao8ir5uoOe9Yr+0g
cioW6B+AGY3lFqWJkjciT4+BFpZ3fzI3FpEGC+/d9VswnXsd/CwHEGGqAIr3JJX4VFR2urOGG0HW
WIrKBs1EgZf38uevNgWSdTANoLN7CYw3eWKOubiPLKFDCUhyH/1c347KJwX7m2eE0zEHuj3PjbuN
gqsQBgaxtqOuL5oARMQINXu5aGqeZdQWj1VWAUmtVZ++RRu6fzAecZU3IL1Gih5v5zuAwyx1CeAn
M8D+zAXANIl+7SmawumrOsbdzu7ZmB8oh6ULTlHdMNc3XEuVxinnKvDg8ZTnNMSuZIij/I6a8+iq
sHh27p2N42cuAZR6KI9Qy14dcksfgtT2y8CbeniGc4t3GoZm4jJhWrdjs7w9FBFQglu+bjZydccD
UObAgwqIVHtliocKLopXDlHt3f5qm0PBCGarUg69ekmgDaClheB12A8Acua4SR/8KrDvlawbdma1
cdxNmkfUd22W76pOMCNIOvRdEnrzhELZQw/lH6sWHoT6qaxmNNinMI79b0bWzuHX27N8aXKvwqEJ
JtVxlrcoue9qc2o4Dgsj0gKPPm5S3cGgp+s4Qqz92YSteEhGEs9LN2NQdRp0FaRz6wCzuVhmFKYg
gSDfHhWQwV/7RjdQDuw6611n8n+cTXCrT4FqyPDL7Z+89WFo1dBztgh4VADfHqdkNJHdmXrHHSoD
dy09cFyqQOk9Lx/leHuorRo11RUDL2bqjAaF27djKXLhjQEJdFPNEE8YNUkS4WI49yIojqB+w/OQ
NeMZLUpY0ODpjlUbdTvZ8MZ1adroDC2vWiLC+rpqAJ7VsVo7aAOU/X8FwOb7ZhwBJtqzPE64CX6y
jeyXH1f9zt7YCN4kFNQnTGDgtOdWUWiGkRVFo+a4Se+3ro+z4geLrsPeGgvWcL0DeXJwzkBo2lf1
KxrcnT6quuOSbif5oWwU6Z8mcGzhRUBZ/I6waPy1hXT61UC7BDZYHOa8NcOiKC7KHCbmndXOTvj7
QYKinarpi6066786FwCwG6jv7K2mrpNHFLXn/0wnmO/oDMLjnvzy2+2ttvGVLYpoSwOCehAgprc7
LRyQJTfN0naHmr6LY/5nadH7sDYfMef4ijX330UO1+H2mBv3DuAQ7hs6H4Zz9dptUGDM62R03DnQ
i++Nn2ENaLdI34wWZdq5/AnZQe7cdRunl6PLw4KDy2TXSQaSB8j+B4XjZk78nUpTiww3pNqyBqJ9
e3bLF1rtK1JBrjUJKoxWwWr7mrVhIokqHbfDDyE6Kq1AsKCB9zICuOS0odmAAi6qe1r1D0KTDdKl
Wa18uP0jtqZL7c1w+KS0z9aXFYrdSh9VFBS0UhEZOkmq+dRYhq8d0bPAAf0PRiOOGOT+8rrxY6Bj
2aMz6NOo6NIF/Bd8qY0QWRa9r/5kYq+GWi6PV0kcTnh9MGa970YIFCMipHwHYDpcJi0Z/uAkUtAR
IGR00INrmFY28MCI0Zx0O9SlvAXm9w6EdXixJ6jwNhLHd3+wiOTc7E1gTdo6Ipa6TjEtrXwXLiPs
NViNancWTZv9ws5EOH9wBnkb8WKjMXLdO4vyxUqjNR0XSjFqge2I7BsKvoaRnASqkhRYYkhkByMw
ovL8+xMlDXdsYNOs7nqijo74F5KGHH877s8qC/KUFxn2BIWs/mAoKni0lWHAcxxXZ1GBO4xEe+q7
OJTDQKLPemxkoLpaZ+9VgLdOHJLVVEgWCBcXzduN2S4G9hjuWW5SDOmHDCs6zh5q6f1c4mZ0ewW3
rhgSJ9qCS7v1KtMeLCfHP5fGYCk76wO0xRloqFQ/SuRS0Zpoh+aRZ1YDFrcZvg+0Zvbe11tRAzln
Q9MwtCOJW0WNQIKqHTI0nApwVqoH+yLvLjNlk1/oVvv/VWHZN6dgSPWvZAtpsHPDbi21Q6kBYCpz
vypXOvTwaDs4FtCwKXvfZuZ4KW2ISBR3jJ1cZHMoYBAGyYhx7cxuoWQR4U5qu0XX+5c61udT1UfJ
vdqIPcDmxvPJonWO9LrBP69KXzo65jqlQEReHHt+V+KTe2ztNsVIARJin9R7G3ZjE7F4tKCkZpnX
zZEAuYwumhGVidsSwyZfN+ZndBxgsES4h3yfjITohR6t8S+PiOJ+Ek306/Y23kj0ACUQkrllqT+v
Tyd6LgDvgGYj6GFYx7ppMY7NrD3sw8YnXBqVyzkhupJQvj2Yuj22mGQiRtWNtnUZKhkeweiMd9B3
zZ1z+ZKarmI/aTuoSgRRhXGdTWEsg9+t47g9Ege9awwIcuSwHAztnwrSmvNVK1NUStOuS+tfgdIa
7+ZRRk/wsvXyyyxLWkSyL63hadAHmBFDW03pFwWh7RpdLFTmQPcVQQa8KMz+Kkr6Lijx1vOT2SPu
f5yGOpnf9Zi6/0UDGJk0KIVzdzejkfDTiZFBwWynEYDZhqk6QQZo8iOU+DDyMMoIFtafjqlNLSwZ
3qNDcaid1PmmWcM0fjTyEdMeoUdSc/OoSf/S5iYwD43mRP1JNDhXNRIm8wGUZdke4ywXKoSuqP0b
yToB+jfo2Ep21YSfzMSeRkRlEiRN07avevoMskTqNHdqSK5d3KoHRaVNdtay0pgPdmnLpxhB3uQr
Ava6er69AzfOnM09+nIK2IDrHvaEMWPcLWeOqhbWVQP6H4qOS0mGVJnX44r7+4kS4y1AJ1BjEL5X
92ZECuobUOnZGar1EfXb7L4tUbLqVWfnbG3teu5A1LtNSum88t/ueoC10EvmMPBCA677xepylL21
JLAbFDsQytnZ+RspPZGP/JqCDGC4ddI7VYAdeDsrbgcw6EJ4DD4b09gc4iQ0T7FEo43K8bAz6OYc
+beCZaT6c9VIR4CiajTVoAvZD43Hx/OfhFOY7zscBM+3N8rWZWkubUgqXPy1fiYtvP9paGr6EgBW
ejpCIqBoYdQordcKKvT4NE2FPEYponmi76zxGIeWXrm3f8XWhMEdLS1XzdCu4r4fKtlkjlQLy3AI
nk0ry49yru0vSPPtwetfsrD1VcYupXa+ALWvQjzsV0tv0UN1axLB6a8OK9Ef9EOt8lCmkQwvKYZA
0wUIfp4+zJESvwtaGmgHvCrMb4ml209ZWjqtp8MyzU/WPGI1gWzc3Lt5ocj4YxSYDnqoo2Hhv4l3
7jO+Sol9HJpWVQ9Gi9nUMac38jfYjfgLqWquXCDuavd4gaJUNNh5/oBDcpT8/pYCz4J3EtqKWDys
9/FITU7RTKG4jpo9J4nu3JWTiecmong733Ij+AG/B3lMb5nPeQXS6WPh+Bg7u13SpotsNHdvAan+
9o7ZqiRRapbIjjEWlb7VjVOUpXTqTPIZIzmi/aHXJyQDIbo7Gksc5/jhoWQTn0cz+Tb0YXQOOu3X
7d+wccnyE6giOUudj5fU26tI6yhk5o7CMYWo5yoyQXWqgAB+BiikXbQkD3ZAAxvHhGuPAj/BHrD6
+u5rZhMh1WZS3ETq/QEX1fQoHSVCvIvYe3tum1+RHJhr76VOtlpemCB6bHS64hoYgrmRGU7u4NTG
DtBxaxQe1gugyxLXRaEor0RYDr7iNoGcjk09I63TIqp7ey6be2UByZmIf9KlXOMpCxtZ+nGigK+i
buk5VRC4OALJ971J5dtwRqypeHaYB9k7Jia8xhwiD1GZH2//jI1Q4mjc53w3oAiA1d9ul9EZ8EdV
Isr6KIi7E7IKi8ZajGiWNVO9GRGWQ2hp5ztuDbpglYAfSMLJuvVf0ZnCc3Kgyx0G5jlQFf9e15r8
ET5x5fZBXn0SqI7sVBg2ggoq1WxQLgKDo7nKTOumisxxLACChVH5RQsxQQlavNEhL0anUamzhzG2
kXcZiZxajrft7YXeOpe8wiWAclNcV23UaJElMyrOJU3OR/zI8pPmlL98m0ojz/5xZ4mvNzF1DcAd
qHFa8rr9FWuIQghcjNxwtsRnCykbnNnzaefsX71MeZXib0GjhsoCfy2/4lV9aBIVfsV0NVynbOyP
dV+X7ztHNKcu7awnpOis44z3RXAAv/TbDw2GhjXIq5T64oJXejt01jl+bAirc5HZ71RE1cLqR+PP
M/oLOZoHv31auQooacAF0GnX0pZ4O1ww2XKeUKh1QWOwafA5UNIDInVz8L63xso8aSWF0OOcl8l0
qHh4CDjxiK4cSKXieAfPsrHsPJDh9y2nh0Rp2eqvlj2OWzSS4rxn7rmDoyjAfazqWY2vcdXZ32y1
6uQlaHQLMbzQ4DFxeytvDL/QDQkwpEdE09U13KEq0g90+BEcrvVjgWE1ORpi2Acslfp3CC5jsJum
1r3osq+/P7IgmV9obFS017eVg80FRZZ6IAD49TGxy/RBzWH1YAOaD3camm64FFXYj86x790eWrs6
UcjKgW0k4aZFRLqy2gG+DTUWpsjgxrPV3yc1flOnKffFCSWoGSn9BkGcuNO/O1PX0zWKmkus6j7m
idhC0MOsD01phP92fu7sXGxXtyk/bAmH/APkEP5Mb3cD5kaYDMaid7tBMb/Yuekc8nK27uAgzJ9r
J9SfO5kOz7eX4+o6o/iGyQ4FBUakArfaAxWGoRpo/M4d4s7q8Q1wYm9Sp/jziJujfq5F1uQ7Z3Dj
A9imREKbjg3SJdZ61w8JBzAoexeFJiR9RDSdVcrg59sT2xwF7JC6VPOJF0u68+psNSg6R4XdcLZ4
kf+ziIE+tQib7HyzrVF4oxGFwAssPZK3o1QytZHipGhRD7Zx1/RjcaEBudcp2BqFhr2lgpLdkAlo
sC1AyGviFVAWyhFRHvM42bW1cx1cI5LYC8ByQNYRC8jlV0tWVlQqTD/rXTlYiLaKIqhPeO8hLq2j
l3iy4oE6AwUQ42lG0/FDlXWFfSIn1RG1Qu94ON3+gldbE/YGOBJ8eElo6Cgs19erL1hYbVhaGlrC
oYIY6QFrIdwm2lTFk8h0CnwHRvKun7fHvFrpZUzKa1h4WmBerurRZRH2DQAwVyE9/dDJtnnKSn/Y
2ZubM4N7ChOGuE5AejszNAwNiLxyJoUJ8FyXTufGXVR9on0r7rQoxMXm9rSubnr64Rw1+mokaWRN
q1MeoOuU89Und0ZR+uwAZ3uHzGf814iPwGHUAutOaEXlBm0U/G4HcRmZXgL/JcZQS347VazQ/A4U
iOoqCJBcJPoqH+VEL8HEozDcmeXy73rz+F7GIp7x9RZQ7PpxaOsIybeIg7lAm+W5xjjhXVub4V9D
jYP6zljXaT+DaQZ3JqGbN6+xfONXu3OkQ4jrgJjdIVWqrzoOXA/ko3aEzUbdO3iJNBFyUI3R/jug
W/tko+f3Po6pCO7kENc7dmnQLl1T0LcaLZu3vwOJqrIPkDFyRSXyD5A18OxQYpxobu+grWEWsqEj
BP+EufJ2mD5rCyO22LJsMD8+BNXU2EdHg+W/cwvtDbSKDokmMqXCv85FuVo+xDVSTfha/DbqiubW
q+m84E5ffT3JJHUznmYXiYfmgAbZ/LGU8b++mPtTpYlxZ1JXoX0ZTqcGBudH0PBdJv1qOERlqCpa
6uxiwYE/eGY0XiQl8nsxCiQ58mEeVuX96Q8+2atBVyuJ5ZhmzHi1uLYxane4A2cIuQ5iZ/9dHzpt
EZJY/uY+o2n+dmroQQfSxG7E9cU4fQjFVJ1bmOFuANVhZ6jrrUHC7hAKOHNEhnWwxYg5bJGt0t1c
ScKTDEHwyK7Zo75dT2gZZTnSVJwNXvVvJ7RULMEcVrrbosN5FFM6HAd9RIu0o/p++wtdxwEAK2wM
GARAR6+esrEUqZ9Equ5O86wulkfqeZpR12qzLEIotFG/3h7vehvCqAY+ry2cCRhN4u3UyH/61OxC
SUEg7e+GTK1+IEGKNGdQBohRpk5Qof3YqTuFmK0VXfoEFsAcUEPrMnABRdgKs0C6ADlD/LbS/phq
NMsLRVd39vzWilKLWeAULCsQrLczRBE8rtQ8lm6VJpUXtl3yHFTm/G6OxfQLOS1y6ttLuhyitzEH
rBlJE9GAyAOd/u2ABgKYURnC/kSptf47jRKrup9jA0KCXmaFIL1tFOMurdF8FVT6vVyK4t/bP2Fj
eZd+LlkS6QSZ7ioSIQLcpGWUW+6MHvihc6zyKBNfO+PNON7dHmrjBFLdBvHPlDcau9MU0qUKMtOd
Cz28gxRnnmbW5nx7lI2PCDWGQwFAlVr6GrYNBdTIeq5RspXKojVnZJehNLoTxFH07NJR2UuPVtOi
E0tgsy2THBPkDwWQtx/RAgWQ02FKPSor9jsDrUGEHMO9993GKFCgiSwgSAAYr7dKWne6MzVpCl8n
yZ+0IKpPc2HvkTxXZ3yZi1BxdVkaLnSxruYiqyQpgX56UsNEN+0SDZ+G9B8Lh8fyICfcfQ9IDe+9
6VbH4GVUADE86qgh08ddZbRd22qwLOrUG4wo/xzTxLrvfbxqDkMe42ldJKjwHXx8BYDIGIH+IcH7
Kf69o/i/3wArmr25cBjW0EtFl9NIUE09tAXtT4ZOwjX6qKtWAWJqZjTXj4qCm7Q5xdk37IfK59u7
dmvhgefRzuMxzXtz+fNXMb5Maf32RV14tJm1Yz0N+nffQoOH/AzzAEXkj5DDuPV+e1QdSj3yAS/6
FmvOBiaCY+NMVeHNkM0+Bq0q7ipzbL406mg/xmXyKwKD8e32mBsbmf1Fx96iyXVdvdHQ3G7nus89
p6j091WhVDieq6l7e5SNLQX8gAAsqNWAuF/VafpgAchVSu5ptmP/wCYsTs5DNSSlS2ZTB6dMBHlx
6OMgNg/4phv1uVz82D/e/hWry3XZVODYKO2T6dPGWre2htZGysZICwym/eabL/t/pxxhawXZ6c+3
R9pa1RfQIRkiF/k6SoYaVh1tlBVe5fstmtmBcZn1Mdm5wTfnwx33EiooLa/iFTp7YS3xNPKamKcn
LcgaAXYfo6tG2YM7XR0IdMt4bxpotFPmM9YU22qSRd5r5uDFTd9+COJUv0zdXDzjQ1G9s/0Ax7VI
3YmFm2OSavCKB09Cde/tIYwmNI+1xcuhx8kwO9Xctw8pmIpTNKp9cS6lmmJAhgGm3Nmtq5jF7lhS
OZO9SCGIUu5qYIy78iSJcf3FOz58chDrxVKpT38WFEl+6XGJ69FvbpdlQLk0KblroOGtBqyRBhpC
0VQeZj8NqpbaAB8nanZUZq425csoEGHg4LEl15UKmjmFooxt5WXFSAfZGTX7oxObYmcyV7tyGYa4
9ULjvf5sGuLOEth67dVDOAdYDTXznUn1fziFetD/d3vlNgYDuq2Be6H0CWxstXJI8U9WFYWt54St
8tCGcXcJRz97mtQy2iHbXN1hy+XBa5mtuGBh13UXZzAMJM/9xivLpmp/5nGIvILopvQpLxejxz6q
jf4eX2L/Q0rDFS1ODTGy29Pd+ISAWTh+lNIoIq4RuWZdzHBOg8Yz/LB7p7Yd3jxYJH+5PcrWoi4E
LWpnPNAA/749eHY0Fy3+f50XZiK8+HP2N/iO7AxMqd+Zz8ZJW842+ZpFrVKs5zOqSAFrI9guM57V
O+BpQYzKtuwXg4y+u2sdrbV2guzG5Hi92yYMVI3HxTq7QT2mHfXaaD21VsYP6FXlF968zoOo5F5B
eV1XWi4SWklkUBxpUDrr9qasnBDTHgMXZuzqs3tZhGF9yBQchQ8Ywcr7BmL7rzyZhr/LBPT/Imby
WQQ4wP3292TDANvhJ6Ast04jsWEcKSgtJisYEH4GNIKngh2hlzBlOILeHmvjizLppQVFtZ7nwiom
WVbGqzSKOi/CiupBIdd/9qsuw6O8MW1xbIa82iOtXw9JiUfn6uQ1DPB4PT1shfI8jeLGS2ssH0bD
PGMU0ZzUEoPbHP7d6fYMr88gw5kOmTHNXFJD++3pmAcKQ2Fr116ohZ3XGjbG9Mx1Z5TrbcooCPMt
2kdwYa4eGJggSn/way9qnfmpRJ/8Lg0cnCA16Pi3J7Qeii+FfAxqwkQe0rM1CFWppB86nYLbBwW6
+6bQG2z1YCjTAf9dSbWXoTjsOhhAEFXr6xqJeCyv6lT1RjXMXWTVvuF1PixG0nsI6fVXWo+0bJpX
Gbw26U6StIWK7ms5XIbON09SkfPO0q1jwjIKLTdEsJZHJ/nz21H6eAIfTlLpaWQj+eJ98GVpLHmo
ClrnvtXic8Hj93HMjeY8atOeluHGJF9qkYvIDDty3fBLNLQalheiJ3CIuc8Vu3OjxRn19v5Yny8m
udSiAWuiS0DRc3Wkcz02ZcTN4uUJrJ06U4HRqvNwQtoGC8rcqHYC7das/pejwBQmjRBvF7WbFbIh
X1E9rAtU2rZzEn+ra8veq05v7HtuRfIgSAuE9XUk6LEmmpTcFACLO0gDvk8B10O3agBjp9VGvhPr
NqYFMIMFfEG4XwUDo0DmYqLBhrCngW8yb6B3fFzLu/2x9GV1XhWxeHXQhILQBnUSbsRVEUu0ZgwO
FcswTnzjfIkKKJteKIvmc1UqGFbZakhJxE+D8JLLZvoC81wIwi34xANme71AVy3Swktrd1Z0CRy1
hmOhas2xRvTOR/k3RBQFHglJcIHjwMeizlvl5OP58GHGWAhx2ZTX+8Ucksj5Pjrq1PwIS9FjFon5
qUC2fwiV+9FXk+7YGnMOBCZNVIwusafb07XY+sBUgqjXL62kK5bEGCByNSep8ELVjr0Zi/RDrPD8
g8G/93E3zgiVbJYdIjYY2ZdM4NV1E8d1jHjbNHvqGPZfrQg7Uhy0h1Mnu/LXOPU/bn/lJcasPjLv
aKqipKKQzdcPBrseunxWGa5GMVI9IgX2n2/19nNQyuKohaN4L5Ik88pM6qfbI78kf1dDAzAiNcT7
8oo0mqVB3FQV3lDgxgPjocxl9A3HFudTr9iGRw3MRrAj7IL3c6dU30TWVRdMSM3PlV+Ir0PbZ+/7
bh7Pt3/VxpemlIlsAw1fnetqdQ9no0YJLpEzz4DGcIO6be4nzCGfsfvaw8ltD4VWAy06OCrrEOYg
IID8j8mXblX9MS1q/ISokz0WlBF2Lt7NoZgXqCqea876wUbdtIpNLCO8MKwwWg77sT2lShh+cpSk
3WEVbmzgRUkSwC+yw6Dml9/yagNXUICduLGhURXFnHwJyO2eR+xOHjtQEdm/QkzKb2aKXFQ67Btk
/UGq8D+rEUFyRwHQ19nThtL6BIjGOGHRpZ6wB0IpOg2qnZ27Lics4wG4QNyDFz1QpdWrpumV0qrg
kHhJGIjTKND36Eu8njCQybC1C/5VeQD+Zub9MiZ7kouYjOeKDeOEoZVlgcEFnFvFp6CzsaDHrxAu
cxr9P4daws+rD9hS+SmC3p68WdhxdM7bafiYJYt+iZKqYtrZmpuLCb0HoailRLrOCejBm3aIUY3n
NIP2MKRlegegKf1vcfp0g7ksv6gkJzt7dOs80FhBSJmUWL0qui+2YeXQoads4JD8NLZheteWdXS3
POl2cpCtCxZKhc1gILjA4r5dzRiEccGlNnrELGTUAwAVeKpreLsngkcF2U/XFAHIaut3Velftsyr
kVeJa2saU6xQl1wSVxt5FAt/JgRhLuqYO64cte5nHza4ntRmke8UiNaakkvugBTpUoMFUwdsZjXr
yih7LEISvmpf1wWRHO1OPNcm2tl5I2PICQBaxlPOs2g4mvghepNE5eSQm75zX8aKrR1U1CIXepkM
woMmpqw9iGn07UNtVM14GBAzK953Q1+k59+PAFSBSH7oJcurTDwLM1+bskT1qtROL4OjWKdyTlOy
R3VPP3nrqiShoLRLtL/2DVB7aaZymKFH1dV0CYqwcR3AYic1mOZ3YVhMd7entnXWYFrT/iHJB965
yr/xLtSDQMcyqnd8R1xkp6NxOODM86HXC2F7ma9oNcympv10e+AXRft1rAexhVcqoZ5MeTWyGRDn
1DbBNFsZRXmipC3/rh01ir3Wquz6DnFUy77kmGZHZ6h34XyZKrx6cYIbjW+DU6r5exMRB3GK1Qjv
Zb+Qg30qp6gLjvacNMml0TLgREXVx8/ZooJy6nO/7C5qGdbBPYah8zPiGiouSpNhYnKHv5b80QaJ
Ux5hF7b/zu08F6fIxsTohNVv9XkawLUcZrsasRDteit/UNVQL/c6ZBs7gGotnT+HaEKWvQolY5w3
prLcDpyXojsapZYqDxC9hh96qcbppelAgF1uf4ytMekML81hiSj5uspRqhWZZatQgS/UcjhVZT6x
7bgZzljyoWrQhD1Fjz8ZE2z+AjOjpLvqBNa0Y8RYM+YkLZ+PoGG52HI3XAxlHP+Csrez4ZYYtdpv
WMIQKlWdHBok9dtbF5C43vs+tmhBNkteZHTAUAQfMjpvtye2caQAaYN0oc2PPNT64eyEiY5LdjZ6
0miq8J2aqnTbwyZTlfM04n57CMJ5fhc3U/z37YE3QhhsA5Rd4CMtTfHlh72K0vMQN6Zq4D4gQl49
x9CMJuds+rB0ULYxxA5YY2vPsEcXCCgouiu9LZmN5VTh+uxV7dzdY2TZYMEYKWI8Idyii7Opp3v3
8EbgpIWBGB6k5qXIs9oydhEGrR5WM55JtZM/tkmh1gcTrRhM2bK/TUV5tHJLH4+53fo7MXvZHevd
g6HDkv4DxL/iBk6TlasNz1OPO6UCb8DcshYLsdqWsZcmUrpmJrITWEllPpR9Ve+s9ta3XXTsLZMM
mtrdavdSAs5IzjVuhTb/aI9D5jWJ9g+qXNlOQFhLZy5xmlzSean90G1ZZyeJZpRDDmzPq0iTxHt0
xiiqQleEZ9iJmI7IwZmz8lG3ugF7y1DLf1RNlbvYSNlfkCTW8UmDyfAPp6Ay7yOcdVovlTZ1pNub
feM4E67A5oGqpN+6xnjhotNaTjbOngwxmhdd2531RuwJZsrltl19d+gfSLwtQupAGldZiwLclXgc
UYQj6qd3fp915UNTYXwDFX3sj7jQQYmIIy1+sGQxjweazfN36rjFfGzHBPNdLD7zO9WKsCW1rFr7
2agIsx9D3MjaQzODDT1Kn+71XVqCJ+OeMPLsjGYPhrSx48TWP6bS2P4xoq4vHngfppNrN9UQnMA2
JcOhjjLLP/hlO/GRoqRMD4i79um7fprif0YZlh9lFAT/idLM2pM/aIGKA7qldkcUaQftmCE1eo82
qkWbXDGn3K3LQdzrKuo9329/rzWdYtlXgG3Bry1KD9eCCKkxZ9HyqvfMMSn8r1jp1Xi+Jv3EtSGd
cvjVgTH+KiJSng+qbKT+WGWhM7pYlJpu1Y0zZoh8qfBIZW36z8LXMtuJSBtbihI/Z4uCHVnqur1g
a6VtppUmPb1QQY0HhvYcBun4m8SwZSF4INL8QjobOsBaKBG513woSkN6kcJFc+r8tpL3CKRD1Q1a
HO8/0XMIf/91Q02FgiTKMAy5vjmDORKRMUodnmGG8is5hBNdBtEF47cJ9uxe620jBCKxA7aGouQG
NDJsJjqNs6Z7mV6Yno5K/F0NnOaQC5F9xW1yuGRquQPA2AgOC72CqhGwKTCSy5+/in68I62+zUNJ
i9vCLg81Z1jbg50NH+rKIZVG09crgzl5cGaoiO7t3b2xdWwDUhzRnowZ+cu3gw/Z3BQySE1M9FLs
Y4Mou0uicfr9O4+ojqoXbdMFH7n8ildTHCJhzsmUm17SGcMhEFZ6ikMt3gl1G6EGQB2kf+qa9PPX
JfK4NRxfkp15Y4FLkqNVMWzUVjnrBW3E28t21cTkLPAgBBGpYWrC6q1mhG3olEYKnuh1/3+cndeO
3EYbpq+IAHM4Jdk9wwnSJEmWTgiFX8yxmK9+H+pgV8MmmtDaBmz4QNVVrPCFN1iaL5uF8aDbXXJK
JGO5tWYEdyO96P7T+0HzY8lO/UUbtINV3QlkVvgJX44q7kpMf7+qJpap0aCnVmDgkvwlT43uxWqU
8FzZo/FlFk501CXemzWAxRWHT++WJ3b9RX99R1vkZt3irLKGvuUbjAvcfRdEI1rHqH0aSxKoMEh8
2TjF5yJKRi9sFsu/vvS7s0YdhhtvRU9uj0sGd2uKc9kK9MLRz5mmMkpqTj5uwainaVZ6lP+vy7h5
SVd1ZprFhIy8AxuYFtYnuQnHwwqwaE5td+qc7NS0eul3NqYhFlpLXpLZyQsoiNyXbFl4jkXxfzZS
hOip//rjoNo3iWk3n6+vxN4PowgKrRF+JSp2m7BZqUZK3rJkcHZt/cUi3nWNfogO5r9zJbLS/2+U
zQ0Bipz3T07MQM6U6OTE/Tfb6dQv06h/H9DLuRNjpx0c5D8QgO2Sg+EGmkb7FUnAzc7uLYn43ebJ
rduil9zakvr2XJVT/aRZ+SpLBhoOW+G8EvPHUsQCa+U6zPpHNe1L7SGTu+Fr11XzLeT7cPia5JIu
PelqqaORnWupcAdgWy3WbrEUee04Zi+hOZq/RaYOpkexFCnlUsqnzzR0JOtmiiJhBHFtCAuNXGW8
iTOYd76GLQ4G6U3ajX7VpkroQ240whc7nAApIahAkTHCOTTyxWhifCzgCB/1c3cPJDBFgl0E4uhS
q+8PpDVFSNBGwqQuVs3OOU2J5G7axpLjWyULsWAXLRIHLooZ1q1i9rPqhWrE5WRYcWgeBOA71+/a
51klotHJV6zNOXGSXqm6eDaDhbbDKTUj+9Skauvxch+B4Nc9t90f3L3wMVaRWNqH76edGRmuyLiH
BUOUxL8yY5xcu6jFqYja+RGf7ukWJaX5jv6+cZAj7525FeJALY1LgU7sZuQCrUZYNWYglmE5lYY6
ePqUHDXO9paShigpI1EW2NfN/jfzZc4S2HWoXk75jyVSCm62VPuSxfGn63fI3kjcbDC0oS6s0eP7
+XRzl2O+UPAyOyGO5llSfcchUHtMOrAV14fau0goHP8xdCCmkTePh1SiHlEjmxIUk6XdRYbUvJlF
oT4kZOAP6jQa3yyzPYitdqdHqkWxhsPBFfh+ehgjaFmasJCWFvXWSSIIK7zEGOoTaorpQaawPxhJ
AjrXBK3q5jDqrdMURjQYQVJq681QEYpLSnpr9LXuX1/Ly6HIYQG/8w6v6ujaZhvOSYKU6MCl7Kj5
ct+0s4xAs7G81kt8VNi93PFruqzB1qa6S6ixGcrQq4xLVTUCY6xkL0SYzStyYZ+vT+gP1/X9kYZ1
AVoRhgIotItKnjPEYaz2KTwxtCecm4kWhvps9NUY3xdTUeZuJTv9/bqvfpWSpN4iQzygB0299E3g
Av3m6IAMvbZIG2VYRSrpoWvzZEkomqVN4YeiU1o/DTv782SZUekqsVr+XrBifR1q7ETPYWXqlCun
MPxp5livY1QQR58wtq6KBxsCtI2EEYVIF2k6SfHsITR/Qj0wtJuknbOfljHZmWvHkvG/Nh60n+2y
lB/TQrd/dE6Prir57IAO2qDWsus0lriJnbq33rDGpt6VLUszvIgpT8t7dODn56U0xuwcDvXyy9ay
trgNq8SZ/XkEH+TJc6O+jeasAUhqgPx6wLxK5UyBTkAZy+G0uxEE6p95FsbDqZrTbva5S/VHvGpM
1DQLNPXv1FAqvksKdk9ub9nw/nNT64+E2HdeJ7rwPOFQBkjgKHi8P31JJ8tzh1pSQBS8CL4g/Ksf
chPzGlJ2S+zY7bJUzdzYdHL7xqDGmVIOt4eEYnXttAfh0k4iz6Fcc0jIPZTDtrnk0A1jVQLSIV6K
X+1GF6eUdv1trlGbbx+xQexOfRvq+B3TxEKNyvFjbDX8vMVDTKK77M/Ul9+u73tlXYPNvl+BbAi8
kkjQit1cwEtRNe2Esnug53Ofpa5pS+VDUqYg1tvFib5YC2iW26lMdNkVQ5KkXuHIi3SHj3CX3xV1
MaVnPcHd6eChU9brePvDVvFnROBB9VErff/xaISBOEW8LFilrYfAQWM6PeXz2DiPsyP33xfJQUBk
EJldeWHfy53X0NJS8eQVUvFZLboJSnSyqJqPRUZee3bWdd9p1M8f60QZfl1fxp1LCsA/4EPw1YQe
21TIsOZGSGqr0TYv5Feko+TJmzVzPiqrOZeLQikejDEgYEYzN2/Y0FtGZ8ewWeWxdL7mQyT7IFzq
jxpxauGiq5gWXq+OeXOaRG5FbpPisn4AEbh8R3lawP9Db6SQCGrw/YeRbLUxs7zhQuY/XvmkttvI
hTogDYw6/qmRZvThAUge5AF7S8wrQH8HmDy6ZJthk7rg3uoWI3CWQT2nRpHekTWoB4d052FTEeWk
hgXFiY72ZoFDxA8k/HP1gH5Ag+pYJZyfvVNHzxAi5fT8z7uGLIM4ktI0lPrt/URIP0xlm2tBVRdG
MCPe+bx0aXRQAd9ZODJHi2ovXVhgD5spNYjSpZk1agExZXQXys7gQjpqDmQI1j9lc1zBcIDbg5Ji
Ily5aTGUS2eFGuyhoEzC0PntjKqZ+TAMdNOdBQfwsaR7fTDmzk5cZTRwfCMyuOyMl4uJdGrVTIHS
aOLbKK84FQFXyhqqxK9TK3uYqyY7+GjaOpPNTHUin1XoYU8QW6D1EieTNgRDNrbtY6E2oOasNqaL
ArCpfWJ5JDWwY3S5MnOO6Hab1mCgOiTiGmU7vjdky7hp/KQoUsWPJtFGHydo8p/GZFn5pUA2Hq28
KVGez+JaeaOWKsj7SQcSV8m4cL9rcRVnX2tSq++IPCjVbcaFIYB0qQlSsnmW4cZAaB295PZQYPtX
HRvJ7609ewqEJrUfqLmbbqsVOxBlm64L0lSbX0NJ5G5CNNEAbOnU80Qlu/EnpRlfrh+ZnW22NunA
7dOpQ3xmPb9/VYDistGyHO/EQMF64QkK1+IZlY0TG8aiz1xW3cEztN4q249NgZKuJNktNcR1Gf4a
j/pXT/QMpDyZYuN5LBXxs6zs2BtjYzphmbX8BHLToGYlyoN9tnNsSSy5g1CjWk/v+hT8NbJRq6IO
W7qhvS4sV2/U7saIjCO+8d4zywicovV2QJJmE143iJ2PTW3ip530WXXXGaEsbs1UUQOzHs2IDVtl
qw+pLUnoA9fxcm8I9sRrr4R0D4deC7tfbVRXxZmLbpCfQrVVQQBVmOaq8hwfqdHvbDtuS7gi0G+x
Rds22fJx1FJU92jnYS5Eo9isn+Y8DwkEOi3r3aQN86BCWdnxr++7vXG5okEWAH5GU2ZzvdWplgz2
Es6BVFn1bd53qKy01eQNQ6Z85JkUGHm1yefrg+5s9j+Fccp+e+q1wzCZfB28zjV7qf0ilTO/sQf7
NPXV57Aa7IN67s6OM3Ek5q0A3kh/enOk2zKT9aFN5kCIXsu4RR1sYPU6PwJqbGWQaOSAjKdQQyjj
8NeWgbMYDY3B2hkDBE8QvB8jLfleUl5ChI26doiZSasHitTMA6CNLHmVpVhXbwa9MR4mWpXz9+vL
vPNtMZCk62LzisBo3JzxKSwl3c5lFENGAjxkpxPruWYf33QoNN1nUiLUk5LH1b9XWdZIkWOxUqpZ
kc1dtmSZnNCPgFs4pOEpDMPYzbNI3A6EBafrU9yJGy0uMN4tijq0Wzbbd3ZmEtWkFtgaxYpnRKbi
Nq3seHKadOdJq8MbJZS7c8JZOsd2tbxdH34vE2NT0UriLqVAsYV2pAso90Stu2DRxiX0USMsbLcU
U/GUSDUeC0gFGum5sXg1TlqS65RYUyX6IsemekRi34nwMMxaI1iYg+ASNvfqRIqdzTkcninrZ98E
rYNyqDT1rS8glx9123eOMDc4XAbOFUry22eSZBcQVydgeY0V2L0u7m9Js3rXqcrQF71cHpSu92aH
swom3wzH/DZnOEZusdactAs6WOuV17Sa3dxM5Rx9HexYqP+markeZDqypGer5wHyI5vRaO3Xojfb
Dl5Z33lY4joe1pFV0KeKdLamububABs/NzkFxOs7yrjMW6m1rGEz01wbtJvPCNAlDascKhFcv4yj
OhCq+4rRF6g8wnqm/wWJ5MOS2+Ork8YOJGzdnr/kiy2NPmg+bPVKnGXRVF3wGvDbsJY1XrlwlP1u
7ASeRkszJe7sjK3i2wvloJMY8zL1RLRaLNk4U8suAmOJgeVWqPwuHA2k+RBGs+Xi7Wi9Khg35e4i
iulD2CvG7wxtkvhsTLQMAnyGlLcqCgvdHdqyB/Ih+ldntFr5jOCTmXphZ0gaH2/u7NNgjc7gUVbI
gPUqYvQN+ImBqcbh+LuKzT4MoO91lmdifFH6bdtFoaeYCSK1rlH0QvWiJjaNg212GRZxlEF1UitD
nfbiGUbYCcqfrMxBgpy2/hqmTur8XmbRxzdZZoIriYsW1knKfYuwo4aG0cH33/8BxEWULWTlAuzX
RHGH0YjEe2zqXfqyCFA22NOI5jEimruhYZR+AOYhPs5wS/+7vvcuz/Sqlke/g/iDS+3PZfdXZJYI
Gm1Lpi1BRD3Hk60s8WV9stzRwAF3HgmLro93eaYJOAgCWWrSHeQi30eCeWbFDap6MA50UZ6SIjNO
Riv/rxv60bs+0uVL+H6k9dD9NbNJVcvEqCGVddWYnbrJ6bFHGJpzyZt4VuO4YAPPzc31QS/DDgbl
FNtox+/IUHTpDDM9Znr4IxJYJ5p9N0zZkX8h/WF+/PtQnnGcPwVrbq2Li78s5rGjfrK2zNNy/KwN
o518c5oq075jrgu+QdZjdbyBd2apbpe0xYzHbZhWfpuHkXHCGNZpsPuF0RJMwNhStzbnbvElHPGy
m6oqFsPVlK5u3DzGEsJb+rpO71MnpyIemVndu30BytbnoumbQNR6PjwRWyyqR6dq+FXrIRzZOGk6
Fa5QuEiukStK6TbZZKGYFgvuVkUoneEpeVhmN5G2zAN8mlnrn6TYIgoF3h1PbwCCpE+IAtaIJedR
H90bA6L0rhOO0e/QtDLL12tLYBfTJ7QddTMW7jLiLoelY5mkNxT96w+0s5P8tFaXlrOaJ+ZHnUYJ
mpBaV/6sCBLPOo5dzzYw+KeWH3+vjo4S+0gtyqYbtmMr/AVnKN2X+jRtHqA2G1Sd0yL5rHSKnXmx
GrYT0+vUD2OnLOl/KKNHiUtZvKPMHs6Ww/NYtPU3O+3t9keXVxRFhyF34nsjQprkwyJL6ecOraTQ
bxoxVmcj1p0bfDG07qejDclr3hdFdmOaYhpv7Whaqie54sj8LKkJtMxXqiNPjU0Bpqtb1NepFfrI
/d6n+ame6r56ShtIap48GXbyXRWUR++E3fK04NyUa55StGrkOkY5OLeVLodJwOFdWm+Z1Bg+ed3Z
ZzNrlfluaCgYemUMGe8jtiLmCEIaOwHftqI+/GrWqXnXdape+1TGqe1rlHv/k4xWDNTDlWx6y5da
dXwbHoz2MUxSvT7Bfygyz5qrxP48RkAJH5YGPOFnU5Oa6nuUZZLiqlbb3WqtylZ0GhnPYz1Vw+hB
6sJodKepJ7pa6Ffr9+2S6OltVFQt+ZQAU+7ipCApPkG4mbgGbQFxnieFVy+3WxoAcmpo9RfkO63x
izAkgXJzo6rfo0aLxX2FdxfbUsR6403cv1itNFI/eZO1hnNOp1UfcTPimkTBzJLPsVXJ1bky++F5
KoD7+nyIsvU7avGJ4GgpyGh2bYjJX9otuFlWRYGaSm2o34YsQR+xXVKKJ3rezc+ZHuq5a0ey88NZ
slDjP83psSqyGek/yIy9l4Gu+BGGrUltKCvS+r60nemXI6yEN2qs+ewUqibtvo4tQwqsDtKCm6dJ
nJwXZDRX01gLXxkyiFzAj5TU3BOD3Smeltvaj9YABHGi7UN7HwkbR/bw9BOFH6mtnPjlJCUFUos9
nio2IUvpJuj2fa6mqr83jVijI26H+bNsdKZxslNQ63cwfIb5rnYUlJGtxQoD7uBs/EgmkTymSC9V
N/lodq1XzCUHy4pnOotTPBfRg6x0o3ab5/L4it9V/BMafDe6ej61qrcYCNP54zhEtYvcbWr4odn2
mReKOjduHDleHufWbu5ZNRad9jV9rIb+E3artlwqpyV12sYHiWL2nye5a61fED9682SLXifUmOaw
JadQeXtno8y8VIAHgdDFk/ULo05T+Tmp8vB5SrrySclV5ZMBYSa6wTY1CcZJFIqPf12j3Td907Y3
/BFaMNhkXm7VGvRrBsCfB8HrTj9mlc8heFzzawTnN6+dndVGkuaJHYSosjZEc7GNfqqqf9eb2XzN
kPL6VhtG/tjWWvuYJJF9FpFqjq6FieC3aCin8DR2kW3RTNKVg5x0J8ZABBSpAej/mFNs+/ySmaj2
1EuQ1sOw8dj29XlynOm+lNv5Xh5K499ffvQlOXhUv0FLq+vv+evl76KulLuatUjJC59ba4onl1cs
vw3Zy/Hq3u68zVXYf/7ntx/gqEJCalBLvOjJL5VYJJB5uDogT+GTpA4PIU278/VRLrPf1d8DEDpb
DoDItnXQA1PunFCxAgkf+NwlKQwnD4l67UOJx+rntonLe92oh4cGSufL0i7Nz+s/YCeCcxiEggei
cSQtm9U1VTlVu5bVXVSz87EGHt06gqwxSeORrMj6R22iHIZasSn0zC8RBzLkVHnqVeZKccwNZSsm
JeNRkHPhIIk3H9m17U6N4gXFQ6QILkTE1FSIkvDcChQ1/q5HJuKMuWO+5OEi315fxJ04EU1NuhiY
/6712DUl+GuL0h9XM64TgHdRTHKUj8oHYxjnl+ujXIbAf1QtESyh3QJVYnMphLOpNoMy2YEhJPk+
TSPprKMsyyJ29S0dgcobVXbP9UEvFxHi+IqWXykSK0nj/dTMxS6QOKegpxax4ZbN0pzIvA3g6YNy
+v8Zip4tO4Qe3vYsdGndhPLYUuaak/hcRZPmxrox3xRpeOQZfPnBKDmBU6Inytm+QN3qok5iAjs7
aGKg9isS/ZGotzm4xi83PKPQCkCoBqQeVZb3a7fkIGvSUbcCbvJQPoHYjHJXiwzr3q6kAr+FJlEK
998XcbVWoFpKNZpX5P2Ycio4DXnqBLglrTEVp0DxeIglz+ya8SDX3lpeUWVZZbTWeve6Q2h0vR+t
sKwKQS3bDMbGjiTP6UPjAx1SQ/foCjhvfaKmv6HlGVhsAtiu3ZU40XqiHUu88EoQgi6FfKs+D6mQ
qhszHEbFH+oozc6D3eMzXDdla/uRY9btEyY3ak8oP0flayRBo3hEOReJFDh+ZnsCx6F1tzPKNKMH
MMAOhqXFS7ROM+0nGJJePbg3L3cQFQYUrzjsyI1fvIJNNSwzWlRW0DVlehu3WnS/IJ/rX/+aO88D
0o4rNQqxAryZNuvr4BZYOxJXWFWP1Us/t9nXZnCq2tXUTtFc0VvxXVnESGSrbVPdJHbRfPnXXwAs
3VSQRgWLQfF98z4Igbm8NmZG0E/FRNilh1GMn3ueAm0egav706TZzxOuPL07I+UW+jR1pyOH6D+C
DO/fDvTrOUm0o6mFX0AuZJGkbYi+X6CNVqn64E7M8nXM6ra/t0tKpB64aqfwclKkt6GCb3KDlEhB
9lJbSfc1lp1m9DtpqspbqG1FeJIxTG/um3S0tNMsjaY4K4XdHBGkLzcJO4PGM3XItQ+8Xbx8saSa
ratTtFCWU5IqhTdFypFN0M4VvZ4p5J+oe3HsN9fMKPWm0yaOEZR4MHpdRpPARROYpK/J1SMFo3XH
bT6EhloftyZl45VT8P7Ep3Wkd5EMK0IiJ/Z6Z5r/G5bRSl0bgOuTTpDaeD1y5w+J1h0KXOysJ5rm
Fo0ZmWoJS/p+cE0eIi0zAdk3FmW7aDYzr5uNo8dhh8YMsBPxNJizSD8AbX8/DOoowmqb3g4capaP
MPOY3lwX4lmoEup05CWzRGFN7tSGLJ2jCfUlIyvISkkbofzLkeKCKFu+Q+cC1UblNeKsVqlSuUgt
dIXb2kuZ0Ptu5fxkZ2l7V3fgur0CMNtjQy8dFHLWt1/NgYgjgpBn9wMCyGojn6DlOT9tpUN3q7Qa
7YNTkOWT/qlS5aHkU2snbSmdzJ3q0fnnGw/ZDbqxWFsRJsL6f78qxVCE/M/UDuxe5CesxrRbDRjO
v79f6MvSA+HWoXqqboKcypFDM5rILhIY+t7UWRm2RKXzMW3mo9drbzdBZ0JeTP6j9LEpXg5qziuq
EgQoqpB9auCGHxOsB9cv0L3T+fcomwlR0EtRR85YNjVZQO3UxTmawuEtxXjgYKidAJEoFIGNFYNN
5LH5QuGY5HUWxXbQy8r4AdRcWLi8IC3wsyR/cBqa9ZDmj6xjdqIc6EscxxXfvqofv98X4dKpMuZV
JqzNLj0bmFye5VGLPRoK06mNG+Xp+oLufTbaOhhekE2AD9jMspDbadDH0Qoy1vLDIqbZA3xmH4Q2
e2u5tuC4WQnd2MfvZ+XkIIaSAWk2KpDO16oTkeMie+Zp06Le1WKUggQ465Gi885mWV2QV54dQenF
g2FT4kMqXDeDfBqnc1JLePrNUeqqTvyPQuuEbquwDY04kly4Z9tsgtsdnF4pO+hOxSU5Z2aoPyVN
mj7Q5ckf4VIWB+C8nU4rIDnEgAHt83LQ9H2/pFPUsIhokAdUf6NHlLasXwAltS/Up5y3CfyjX67G
nig9OH6mFuZzk1bhdL6+ey4jKsA/2BCg+WECmti+X0Q6FdpwVXRXmZTW/QJjo/sFzXIUS1Ar+BwT
1jke9ZYs9hy1jAjSscg60pzfOTKrDs5quMkjBpXh/UpgiACpGgR20CkyZneOjEstKFBp/l0uIVdq
bMbVwe297tfNu03JRkUBDEABAmCb/awbSInGkyMFtrMkwQR+46kaI1AiydzeJjH2a6UTL+5ARnFz
fcV3zisM9xWVCfdFu/jsY1QYtbNQvDSsznoazXJwndLJD87rn8ttO0GLEIgTuypSbR/tFBZptDiN
FITGJCu3poQ21aAUsuVmIxgDFyy3/D9ZsrKnFIZ051I1Tj7Kerp8V5XFWN6KOEtD1yQ4jMmajGX6
UCHIXeC76iAyWyuNqXiONHSqK0dSopxRvbdCr1UwiPPKPnIodBaY3Z8GmKwPAmIlyiV9roywm3Kp
45PO9ugNczJmD0NOn8EdAK0bt3UUKW/QGJzxVgFdTW8jGrQXMYrwC4o9yUvXlrnqZ4lRiROtlLi7
mSHBPi8oYYERH0eF95HcHZj63OizO2ahUFz8paZXM4PJ72WI8U3+NPfKR2eSTBvxsSJ/Gcq4MP2w
N8u3gWgNDy+7JtLoQsmk/ZEAK/XaqWiBYzadJfxicOrC66S+Mt0uUqKO+ERKXnhmBqD9iK/0btxP
Db2caiqfjQozJF+ZkHJD2Cef1CdMy6oSyLhWrv7W9nxXkoz+LoxO/d1HALzrmTU+jVFffEOeMnPc
iXK28GQa1z8gGmtvbZEUP2hphl/7Nmp/2nmizndpny6fIFYppW8z1RYRjt5+gEcLiyu1pPyMFSmZ
Z0h9SHeRDoNIn0NT1D8VkmXGB2/vzs29Rt8AsGg8rxzw90d67m2hKX0vQTRPvsyTildg2ir2SdfL
5OAB3BsKRWnkMojDiZI2EUVTOSM/g0AFk+DpGSGW6qkssF9NIis6/fPZXSGNKsUfyAEXby0NvjRU
bSKKjo7JbdZ384c5HbSDGtPOdWivVAhMd1bE0TasN6u6L6vRsgN9UKT/+IANdlqOnEBT0WxSpgrH
SP/fJwYOBeQPqCqZ4GXzuVIRpTT4KBPMCHBI1jA85irE1euj7H0pYj/WjfLgWtV6P4odj0qTgBcP
RqEsfjYUk6/340/gZNnB9tu5ZFf8EkTJP4RcbX32/qpA6qaUm2bMfKwUWpUmJblv1uFRP3x/Pv93
FH0zHwkWaJmXANEoduZehg7GDY2jxOsgwN5eX7q9CfFeUfZfZW/QOHg/ob5s7GyIHepYSm+cBOWu
X0Ky0h//PArvL++SsTLTLqo4fWXZudTGThCJoThpfTWflaoq//0UQSCUeZTA1BFSbpYtRfuhCLPI
wR8gsRUytDF0bou0HbuDRdv5PmRMlLpW8dJVi+L9onXyEhaFWJ2o675/y8YUoICqoaNGF72J3Otr
tzcYTrpo/OL5AvZ084XUcKD80pHYQMYIfSj2oHAxwXRDXUkPLoid4MUBCqw5tGKIILexamSWRC4q
vZic8ofkCaWkPx5mdqq5cyXVHYCAwf5RxvXMI2ouz9cnunM9oZXMpyPFWb0zNhONNbSsioW6+zxO
hSvNkl0Dsq51KLb1/IaqSXTwGfemy2mGg0tLiL83A+LTqCkp4IwANYjsJ7jflIANX2Sfdl/+QcrB
YMLIkD+IoUUp7/pk974qNAkapEhOUfHfjo1OWdKv2RXw3uWuMweDUMdorUfgH7p6cD/uHHLoXfjA
rxU91LU2gwkukHCxKgtUHh7ireYUH+xCzQ9GuZwSkhR0TWhgrJXa7XIOWr9YsxAhDk+IiINsEG4v
4urjZB06gexw1gAeokSGHbyFJ/t2LACmCl3qOAzKhkKPT5Y+x/5aNsJVatHsT6QU7ehhzG6OvugK
MXlVEULb12u9jFRX14kPT9YkzCOY7eWeWn8YpWq4GHDWtgogMlpDpiiTNT5ZouhM3TP7gdSofq5E
qNQI7olO99Q5ahM3rxojO13fVrvDr0AqOhNcttszNNkV1huyEgZJ3xuFF9PuGxA6Av3pSpGo7odR
1r6Ai8yTUzeicXZwgawb6X1yQKcC9AYSjEhzXEiEV208lrhuhEiEw/rRJcfxS7keTmXoaC9FlB21
6nZyXR4U8mpMpleS+jbdatumobNahYGs1Yk36B10UqQOzJu510qvVzr5ZCgpfiC1PT6lsejOvT7W
L9cXfW/jk3CBIKFgiiveevz+CgrwXBiEcFopiKdR82Zngjmbd+VJLS3j4IxdnuT1AaVkyp2x8tg3
L4+VCTOqxkoK1AmzCj0ln7bUQvv/2EX0qFFMWy3cL3ry1tL1dVna66qm81lW8uYG4Fd6mjI0pHpM
VPw8GzU/sZBzvL6UexuI/i6lNbDExKqbpYx7iHnhoocBCsCm15ia/hj1TenZslR+lOhAHL2uO7rZ
+LrSWuPGAIN40e3NdKFjj9c5wQI8ZM3bikz9hlZY1LwYw2IW57Loyy9W12mfxFDquWeZmWV5ZWgn
lRujM/17gLr3rFWC6s71xdi75cBDAqpeRS1Acq+n/a+NZWT2ksttDSQjN7LiPIxZ9iqbqYpsKzp9
X8ZZVuoz3PHymyw5ke4ikl8+a4mltv7YW+niNVKtZAdb8LKyAwSVcIRTZ6x1ps2PEtkqhdJaVpAm
8svcFw8VguQ3iSOMuzlS8hPhwa/eVhc/ypv8v+srclktZB34ixwGtYgLOXezVGPNLKgWRor52JeZ
n8WtBxAp/5BXMbA3dDdvr4+4c7ZBB2Eqy7Np0w3R3n+CKBoySWsaJ3DCGAC4Iw+nOFfkX7Uy/zu6
gcouQSXPGfrGvCDvh+rrGb4X/dsgsQrV06S296F8dQefb3dCME3WfieiW9vAI0s0glRKMAEwvegE
rL8gw4Bq+LqMGsnGv6+eAc2dP4ZOIWH5+ykhQKXq4UQKHZmACsGelj56OIZrquFRDrhuu83TAxib
C4t3jwbmtlwtV7DWbal3gsIw+uS2G6CQueGESYaL/dRUebKZgERXBzt6ldtMOjqsOzcX4xNmkRPw
ry3Ah9qHTYjFPSLb0uLbEANOi9Y1fmUNuQdp7Ujpe1267Xz5ikgV0rCFzrKJ6eCfqsq8JvO9MMZH
kiEdff3kqOe5NyuKLZC0CMh54DbvzTxI9AFITIIIX9fkzoiU6rVINK5hubbC/oTS0L9j3bmFbZq5
SBLsICvGrLOFGpHFWaP2P1UW7UNdLOEjlbj8iNq5dxZQmpUZjbldnIVZKnpnZI8GUy2PCL2ifNxS
k/RkZI4PqrM7Q9EdRL8bkMGqELr5XPICAkabTS2ILVD0p2Wk80HJzJB+17HIitP1c7f3clCahWa1
XlxIa2yGyxplGRdkiwKQnc3vsdBQAgN3LGdumpMj38xLVU0vWjsu6O5HLeowgwN72s8ytaUKK2Cz
nia5lvOD931n1+IDSx7LQeGYbO841E+arIig8Oe61H5Z5OjLZJTSy/XZ7wzirGkd6RvKVBedMjkO
NaUO0fpTajXyFCqFgTSD7r8+yuXRWAtaQDVWs1n+2b6DYaP0+gpc7O2qfpbM3plx70pMIDhL+j2Z
I/3gMr284RhwVVOlkGKgfbE5ixkyl5ZQENuDxxc+d6ZenKfEqV8rcCPuMsfDf3CNSs9JDXFQ9N+d
6vrgU8MDmr29xoUSdloqDxYg92m+ATVW00zSTE+FcEsnUvt3VQR03LFbReaJl5A29ftnY84ckw5/
Ayw3HKabagqV23YYrX9+2oFUrcUoFWliYsDte6uiskmNyAogL8PzkrXooWyXH446VP++fkiWUiha
dz0d980zqFv9kKkjiEz0s9UPau8Ai+4ECrStpJwXOTEOqpSXYRKdRog0iObRMUZ79/36tdaQxibM
KyAEyKCnZtKeJpQmvEEKpzsp1WcP1Z7h4Dxc3nCkYeT9Jq8Rz/C24wcww1EXUdNTbR3TTyqMQthQ
9WnVgv90/ehdHnBQi8AX1g6bQ56yqcIC9ukZfwpvJzOJnwcxtoFdK+ORwdbOjBiGJxa5NRZxywqe
tQ6BS7h9t5WtS7UnKUrlQ0mcel9Ws6MWwO5g1L2A0K4nfKuWjFgyrtJFEd7OspnfiL7GmclswttY
aY6Q3n/6nu9iBzQraesTk1AsNy7oawq2Z3ZhtvGdNNvgMmPkOayT3GcIIbWz3v2ci3qc/AoNdtOV
2xwtot7o/g9n57UkJ7Kt4SciAm9uoUxXdavlZyTdEHKDSzwk5unPR98cNUUUoX0xsRWjiZ0FZK5c
5jfF92L20uIYOVaBlv841v8WVpn/HgqaTqd+7qeSToMof8SsC1esHuowMK3eEUE61+CdR8NVnLdG
xDfT/SjCudYXc2o6CB0lvQjKokReN9eRRjvMfRaFBy7T6V+jDuvfw5SloBoBdvXIRwHoILJPiBov
jNbAQI2Lv5yLoTgWvdPJoBrC+q2lzLS48jnCJ76djfxf/gMUsuamkP/NadQ8gCuytENceFoPxq4X
ED7UOfswzi40mL/csMsLX+x0mMzSaVzXTDAQ8yLEC+kajm10YNRTXAodgMP9VW62ECBbTiBnkIoL
JOEqzKixgkRBNyqXFkzYZ1OtjIOYtf45DrnT7y91cwJflnpRi2ClG7iyGyMDYVmgM5ymTY6GbPTH
ucj3QASbq3AP0E+irX+DRpxF39voe9BMG4R3RkJSORbw13ae5eZ2Q64F+ZJF5BOixU3Xu5q9JpWu
FV4YLurH0OlEoCl68iX0+vRqNmOy53Kw8Z3ociOauwDfuNBXFw+jsNaecSu+ymzRq21V5xyCxfPj
WO5VRbeATh7OhNCxiCuSxq93XqlNeg0sU7nMcVh/prI0usPSTHvSunSWPs0NKQ+J6MUA1XEeOCqx
3V0xD4w+pHo6ftCLUf04WkYX4003Kr1flnrqHjm4xQ9Gz83e6GvjkxOV0FlZ4i2fY/VutNlOxw4q
28XJi/S92vTJN8iV6o5skLH1CViCaQdjUOA5qxtSizJF1LYHscpVEobwcTR43MkGJcbUwJV7yOTo
zn4bJuizTvhfKQ8RQ/vuQdc693ueeEb83igiRaL9Lq0veALBmIqRijIesiJrJp/5Y+ccB5Xg+ShR
7MkCK7aa+L0WjpmFWExup2jI6p11VpJEaQNYB9n3YjTlFLTSAq+ILGZBhENe0DhaTl/Xp9hAn45W
twrWApzR/B9d4BruWxjqe17RW1+BVFPnH+oiZKZfJxCKlWoWPgb0cVMzJtjW09UIawil96PI1ldY
wN2oB+GhcxNFZKsPVtEX4aU2leJnbxnxm0oTo+nbibT/GvPFSQBgtlytCHF665JIk4h80J4PLyKV
GbTDWfctXeRPIOnk8f5z3WTqy1JQYehU0TO8mXqjot6HRsh0YkpGMxhsdB/yTLjHSZ3lU0tj66wU
mOrUo23/vr/yTXOOlRcBOoILDdyb/rCMUapU3MG71B4QRb+aMushyWkLINxYB4qLHqNuC+B1uTUf
4QKUO5nn1sYBLUHhjigUIWe1cQZtVrlOW+9iFWF8HWJ7DlADyE/3n3Lr/YJgUGnaIj0AQ+719kQs
c5ZWqHgX02mQuEO1UZ6FFYuvC5fvQVGG783gtAGgvL/uGPB+mTgt1xFTDnLD1ysrJeAtPLfDizXM
xrlqDPU8gnICXVwVf9sxIH/nLHMymKXRe1le9R/N39aUKPwt+zV0m+yp0NXisah759RUcq+y3Phq
bFUQIYuS8W2bblpadGiuRFfkxNt/aiNaGJ+53JHv2/hqsNGWuoTxMrXC6t3ZJZyS0USAzpBu9l+k
y+FcSBi2x6oZvG+zlhvENauIz3lWhTs7ZusJF6LOC1x3mRS9fplOprhuxxTsWpW9dYZ/bwwoNsC4
OtzfmcszvM6sATrTC6BAZyZFr/r1Ol43ZwVjg+g6w+47gjN/mHN59JJufMDdZM9he+ONLlQ1aKK0
OtjNqzc6GVNi6nGUXGOjqo9CON6p6icbex07/WzUen3R3bz50kEg2dmcNxXmQlKBJ8PxI8wx9Hv9
nNiQeIhQNslV2GD8Rk1a506I7BOMWeNRzM1/8OPDnQLzJUKvXi5gTgS4cKhgMLWO4FNuAzN0hLhC
TajCI71lBQkht4xa3xncfjx2bZmnpy5JS+MhHLVWXnMQbcDWZBz9K3D2Hf0JlbifMPl1y5dmUlRH
2v7Yhuheb/miLdvONyTb1G9NJTprymgbfuM1lksYs9S3Y2xo4tpIu6uubdyEnV86HfbpCeqXv9x8
gkugeMlFVn2j+1XpJc9ga6MvNg68X8JIHf5LIhXDrqgG6+XHnaf/BG8hvhY4FURHGzGg+NmycObt
Msv8wIB2fnbYsJD1Z9WeAoSW60/39+vmd+TcU98uQj7r/Vp7hdYPAs0CeuTMvfJZ6zQ/173B8ts8
quzzMGHjFoxwgo2dI7lxVVFUszAOqvQoXtghf8Q39FoSdMzz+Jo6vejOQmYROMY2Mq0PZdY2b9jw
ww8FvPRb0uJef0LblbnW/ce/7ZOyj1/21JKPE5xW91WiGaIfjCS5TmnWZe+FxbUNnpGJPUQSwpLf
o6g6Bwo+yj9gqI/vRpyL1AMc3zYOtNqRH2dppMpORXI71uZnoW4I7h7pPygyq3Blj0MYtR2hsiza
Vh5ZqK0CWVcwW0aGkJrv5VpinTVNVl3QTrUlfKu1zcJ3hantVJVb3wlIMYJSBpOcG6SK2QOYoB0Q
XXW4gIdlzHlMqyl8FgKMVZjbOLUqRXFIRthoGUPjn/c/0fKo60MPYJG5H3qPtwVMOMlyaLw8uhZm
U/uuMllPIUn1zjnYyERRF8fFBJQam3I9V59cKkCIVqwSUWkCe0IThVVOQz3vhc7tpZbhKaNd0Nqr
5IUytHVCL+OKyHTv2PWj+d5IteGAhkW9k4duL0WznceCg7ueiVVRTxaTRtE1zYcOjyvVPOTFPPu9
7PemwptblnIW7y3MMBew0esboRlEXJQYIV5EkdmP6M4URyU0rE+GUrTPY1KiEKYWIlBRCD11owbT
ywjFP/f3yuZxBvG/EDkXRuC62q3xGEtijUSm1ybnK2POhBy4bqq3rSpSlEwwj83PY2bGi+434e0N
ZhrlfCgjY/hampri+bpdGHvW1FtBlh28uFJgs3QDT1WzfHaIItGVu03+QId9BMouIvWzE3btI5Ka
8Hr1AUu4+2/jpT+5OjqIRlGJkI/jSm4arz8J7pOSCaKSXJm6IEBf45ryowSX/r0cJ/Vroff1Bzk5
ovigp7JEuaRWe9WH7ZeiryMailKv65wPKOCkn2dkdIWfO7PyHZdAWQTF3GufjMqbYj8p6lr6qjEo
ZoCKjdYfXDue6CooVXOSpanD+fa4WOuhamHj9anzEUMEYV0NuH/4TMUNDrbxHLffGF8U4jHH/vAX
5r+Syl841RFvuBeoOjI3AQpAMbD1SaQf0qmufylpUg5BCQ8AgDx6J2gj5XFqHLOiDFsi41R+b12t
1HzU62t02VIjf0dpqJRfWtcqHwGItsbHaB6zY262c/tYt2P6s46F9TuJ4uHXzge5DWWvvsfqiFTR
5E6Zwe4crOy7LhPnODVOHRRmNj/89UqQ7oGsw+JkwLmOMf1E4TSQB10nE9CbJTHtKgbpHIpktN7d
X2r50atNtsw1FtdMxkPOukwp2hoBZqVLrrL0ysduRhnBLpvycH+VjUiG+ie1EHMvBKzXF6IDCBa/
gTG90hLv/zXDLHkuvDA5FVjn7KSZt9qkACVJMkG2ACbgT6sATXcWPV8rSq+D4tXf20Gdv00wC/9R
0X752Ffd8HZoqvy7VsukekjUeMBkaTD66jiYbvjt/nNvhA7uXd4sZT3SGuvJUWyBMJY1+QnYt+bZ
7WY0iPBlOTHxdY5WmepfPEvYO590o4hxXdoxRA0QqjeCHo0nlKIutfhao7V1hIwAuQMB5Oeob7oA
A5Po8//wkMsgjjblBlcMYa5+jnjKa5ok9JgWtfKPkVY4/FEk4Vem/+Psm3ShjJ0IubV3XeQrmYEA
GrlB3BALkXZiZnuNKXcT3yjcGWPq2P1w//luMWbsKOqVBZduYZG4vocnHMo7R5/iaxOHUJQBCMpP
qikQ7e5CE9mzKhLvFDiYP+siHC+trARSay0+rcchH+qg69RUO9WzrHc+9NapWriJaHez2W/mhJEO
VaLpY7J/XcueB8UZzkPoek/ZnO3N0jZe9SK4R7FIHrJ0p17fRSKWdlFWdXzVY6l+cxrdOHUzLMj7
b3rjuHgIzMJjIFhgGLY6uthZ197smdG11rlwRmM+JH0YTGo6BWEG5apHR+PvIxNwDq5ZWn602Neh
dhgLVDc7TE0LS4iDaUfq2dYYyNsIuexE9Y1zCbYW4Xk8F1hxXawhJpYqqhiSazW1yqNM3f55TlJl
CgRZf3cqlFLvd07IRoeBonARKF7QPwyVX3+2CkSvFmmcENUQzZuazPtj67jTI7Ki6jVO4v7RsltX
YcKXKv3x/sfc2J3LoWGetRydm/m81GfbyVWbNmJl5GfTSb7KWinf6XX9+/5CW3sTVwm4KaDXgQKs
9uaUgTKSy/Es0Rp+C1zouwrcYKeM2lqEpB+0MoRguoirN4mpzGDMNCKuWovJzoiCaHyMDbPZo4Fu
HQEugwUAAwrtZpMollYkccfD9J38WNOGPjO7dk5mJ5IGIqNaBUkDt3pnn2x9K2pVkGLMHW9x2HaB
Hgw2fUQSxQzfNdWQB66GL4xdTnt2zi/RcpVxLPx3WnnQsAisq5odxobRRnYlrpB4x/Ck922dvkUm
v/+vMS2UH6GPoNA2dpF5MOg3Oj4zjO5dhdoE4Nk5/pqmEjVJJwmr7y1QoZ9qFPUfC9GhuZgXVlX7
g1c5e8n47ee3mMss2QRyxcAy9NcHiSNktlM+iWtluPgQ9aF2RGu42mkcbK2yzM3UpUN2O7dxvZ5k
14nokA1FckjRRTlOdVb99cFkGxt0bfjUELlvgkIfj3HX1UgyzrY4seHFuWm06pI1sC3+9mgyrIFO
sgyBGdrcFHSNm+rtMKRXRwFLX4m2OjZlvicgdXtm4E7RAeK4aDTb19PAfOr6POrS9Kp26L/6elfP
XYA+hvM27JjM+no1as1RAjnZg2K81GCvNzMTKdKCZU4ESXI9C7YpplCWTPIr+CBjSURa3Q2k3jfj
ocIWJPZTbTa9gSIrKtsz/Vjb9hV1VL9XQu8/F8iDysOQ9lAquU1thk2yzX/WeadhIlVHaBrGYAKi
J69MYsCvwMR/04Yc31rop9oBpAjzrenFyYdas9FLqXWvyX23zI3xMHeawPOv61z7iFapAaQ8jvTp
zPcqpiARM8rtVihdAYO5NRsY2lreBW6zSLOINjeToKxU85/ZKKFLS88i5KTlRAFoisZFTMjiX9/f
K7cxiFdpkbfTO0PJcD1fABYPntLQuR6LLj0LDL+PelllQelk3k4w39owC9ce/i9YnRuBnCqc4kEx
xuQ6InDqg1i1f5hZA87Xkc1HOCnYs43tX2NxuQSZxxJj6cKhBL0KIbLvNKPOSJNBjmgP7QThRS09
/OBGXTkA56x3zt5t4w+4CgWdTXEHpvmmo9M2HUpHRXrV3NIShySLzZ9pY4faQgbMUIrlBjo5k1cM
RxAvzk89qpEpv/9Nb/OPxWyDdAfDtC35rzTOlDaU5B9VWoSBDKfoE71o8dhOQ/5kd2p9MfWmR1aG
37+z9tZ+otxkzMFrv0WUNwCxJn1g7UIIL1jwj4uGsokqrthr+G7F7cXpzKYOoRO/ftWZUlPi5Oyn
EBHh4+gW1UPp5d1O3L7NH5HXJplC9YSOEMpOr+8gMRkz59bOrrqSB6XI83NI/91Xa6RdgF3s5OLa
xvvDc2gpWnmkWymMKBWZYpVgaCK911EGmCL7IQX99smNizY8LtFgPFhRC+/YlXRz/KbOlCeZgypq
kkQEhYJv4YM9IBsWhBDVH1M12hNLeYHVreIvneVlggUElItz9U7GiIiHrhl3WYQzwHkG/gIShokA
tkwd8uBPGuqC6rHuq/5tFI5mF4DzkuUx6SvxScV/8T98gPP50VaT8mLparfIWjcmDsVJ6hxtKHbp
QZWJCwFRqFV5EfS/lCs+OUIGrrv4QYUIsYzHPLTbDGxmKtudbbyxtwAaoQjiLKUn+pSvv7pNJyOZ
ej6DhhrIJzM3Pd9AR3pHg9FZVJzWL5LxKk6dMB1ATK5e5GwkFfc4QCPPbcbpmqAXr/mlzXzMR3Gl
aB4BdKK53Se1pb23qtJUAiNjfOG31kJl04Hl5ah5TUMYpI5afAyj2UTUA0b66I+92tHSbc0e1Tvp
lr6O7UF+8nrAiUEaFaIJonFy31CPAGGc7Eqdg17Nkp9ZZ/aMImf7R97PxgernAbD14DIJb7axkl6
zPTRtQ9Rr1jtoRVQuo5aX9v6YZCMd+myOOM/ZWPkZiCHKXooS2vo/DzR1G91lYS/8yq0nzV7wsXB
ART7KRmE8QMKPUKNXeFV3mNYIN7sVzQ+w9OUzfJrM8e54hPEUVoQkZIOx7yHUPvkRHQH/XIYlObg
4aP8mQxLyU4zRmOXKRPqLzcsnMFXzKb7kddy4vyC3YzQQkEV3aezkWhvUrMe/9EabNdPLgR4i7xg
MvbK3Y3uGFUMEC2egib7zS072TFORGiBX5p2RJqZXukhNZsoiNR8fLv0CZ+9Ni2ZmHXFm1zp+kPH
DCVwnF7fiWYvlfV6x4F2WgoqcFy3APxIN/JsmNwLoiWGefQiGVeHOm3r5nn2xpqTpcdJ9Jh53pCe
847sAIV7JUse2nRsLL/rvME7A9MKp5NhDGjQ5w7SKhk6yJZv0Zp3nxibTP1vVWuSLkAoibZ3znb5
rPZWK7B/nWMk46MGfs+oSLX8UPWurE5llw0/cuFgD4DuuVa+cd3Ze2PPk20emthu3qWWkn5xK9xd
IWOYWc5/Nrb88i6fpkBpnSH1FdQEviblrGan3FE74OJTQmEyx2Y+fIBUzoGZEEYvrnLqy+vQJj2e
wgSY8SC8SXurGjN2cY7HPtsJJhuJD8XFAu3hmJMYLFfMH0NbWSOeM4+ld9FVLHJrPa89RKId5zBo
7AEla+tDTKa7s+rWpmNZBCrgljNgWo/nwnIB7DaKe4mRJ/BTG/TGkOXlIal6pll9KQI3b8Oga0lH
Vb0aHlHdas5GO+1BbDfyEa5nyhF+C0zfGxwJGuspow9+CNSyw1Bn87Oij92RWZT13PXqiKp97pws
a68RvHGZ6ou2BWKQ6qKFuoriDrgBz6iWza56xSlsUzVIa888LVKN5/s510a7kouKmSGdED71Tati
LBi1mvgAXNxs7N4jrIPnb+qCwfZbY2YGbOfZ/D5NJJL7Tq0yyYQQ1ief+kGZvxk64gk14oywnfwo
CdXirxFm4P7JYhaGJJX0TbNmxHJlWKREXKURxyzJ56sxDvnOKlv7fJmcEd8gidzgvPiLPJ8g2eNt
mCoMtwDOfoKW0iy3R+9dxz5zsGO24mQvE9Q2su6F2cCs3QL9eoOgA5k/OF0dK5coFO14NJpoEU3M
PQvsCn9lgtDvKnShLTn9GK1k/E0s6j6wbxiuFtmkYdobG513tLXQqh/INjP9EDqV/HcCaMYwz0mV
kzs2zO9TatIPO1tn89cv1SzpNpDq9ZyGdvKg6RH89GomUoEjZaZtpaIFJKDl5tNkYGMB+TM6VaWm
Po5hpDc+dbEVwAcznwe8UoJWkcpbzxiV0+z26sdoaocHsCjKF8Nsx3MslD1Nn420GME8bjRqZ2Co
6+q/92an9WIgx8QRcUnnPD4PlZn/Tscx+5TkirbzkjaOMgSZRYmJ7sltuzHOajglHetBnxI/BQyT
Oihl37yLuPT3mAebi9EQdzDBRpFh3Z7uEO/HuM5WLtPYpwdaULi0oBb9gBSbdbr/8TcSTbjqhMYF
oXUr5Vii/4ZIDM/FIHkMtBkV6XKyjJ2qdOtrLRhndjSPw3d7fQPxhKRTcUGNIICeVPUsjiYtonNE
InSIS30PY7f1Arnt6IJDSdvop0JFabAHCS9jbvcHi8zqqGCi7qOm8fdNVCL7IgLGNEbDinvV2DTD
0BlFtDxaMnVPMFNVpJddTL+ETHbi2+ZTAdSlfbfwxG6gAd3AmLXPlItZyeRNr3jjha5l+y3XYse/
vy32llp9MMxmtHiMUo4XoiwnR3VprcEl/hyFyV8r29NZ51qw+YdpKdiG13vDAQM4QPMNLymWPLHf
T0YTYPYyPIwOQeT+Y23cELRFUEJYCmrmZ0sk/CMTUppOT8GUwDfP+ujYmnP6HOcyPTjW/K3u499m
qw07F/PGm/xzSXeVAwzFbGWjNXsXzU6gh+FuN34s0U6VJKftHoRg6/loF4BZeUE7r1OueoHYqPh9
XCrXLp4VHGoes7o1Hwu7RX12iAYuwdnZ6attPeFij7F0XeirrQGt/Mu5a/vQxWNVza523NN7LWf9
FFlDubMtN+IIXpiLsBbDLXRuV9tywr9VaztSylIq3WFGlvEwGB3GeWaSBJTq9vH+ftlabxFlXTBs
GAesZ8Cwg8NeFqg7ZL1MT0k3zL+G1vpqdp1+TWzp7dTjG2+S6oxOD2NQ0tU13zzRkkIRzYI1iWM0
iS1cK3KMd85IS+75jWwuxbd6uT9vebRjmcBbhG1wJfgOT0ZhTc90fex3vQvX6P5L3AB4WeigIdiF
Egcj9fU8wLIFrmd2uKiPetppnHIlqMbCPIzgMs6K5kwUIjPEWghqz41Rdf/kQ1YEulYpj1FEx/v+
z9l6csa+NrgF9tLNJMqoWb/0dMhVqJ4eJwhwD+R0yjGiU7uDStk4jujPsHOWa4/rT38dbmQjw8GR
cPvwQpueqraMHrREUU/NHIlj01rvRqVMd8AnyxFYFdigAriHGNfTP31p+fwR4tQ2FwjbT8olbYvo
6E1F9p5ZRLOjV7z5Ev9YZfVklZqXNi4UykXaaUI9jq2ln3p14qMLDXjp/hfbqiTB58N95Wstbt6r
K6IPxWx22L9doHk43zFFty4DUhQHGcIQIBX1jHc1jm2PXTh6/2h1ZjpBMhtAyerwr1nuVBcQLpZp
BWXGTS1tNBTvqUFqVk2quHa2I65e5O1ZW2y+XiTuFvkaqPvrilVRUydK8yq6toY1Xl0BiMa14u7Z
8/L/YVjHO4USQJq08KVX73YAUZjWNSBad4yBYOpe8SBk/vH+F9w8CIvqG+0HGvPrKwIhAq9xQ6DR
IV4g/uRMeJLYGU6DKTK4UiRt0GfxjhXX1jt8CdzAd7ie1po5gJO00UEg92pOUUtvUC8xh+VtZiGk
4fuPt7nUIipBfON/1sVISfgU6JehHw0DL5imDLONVs0vIfJtO/n68jnWxxtQByLdEEhugd1M0JpS
ranVEGgV5753VSRX+uyEiGp6yPsh/UoBZn3uovF/aEkDTrRJPkGyLGyO18FsGBHQQSyaKB5X3rlE
cuvgJP20M4DYCl8UWLRLSKeX2dnrVVDo1wbL5agDPEYLpFHUS6br2c4doG1tSArHRYkAty1Yf6+X
cXqNcauHZJnSWHPkI1FVg6Lt5KT5NhZVzUPozMZvBmQMUptZG6tD006yOeditpa+1Sgrn0lA5x0c
zwFOu+yN2C/FnP9Si7lpj7Q39b1R0NY2W0SUqWvopJDCvv7Ruj7HI4ZsyqWQ6nSd3Ub89ArdONrO
qP0PB9YBus8UD1HCGzQhOlnNoFaChkaZu4cFRuUnttqfq66QpyybCj8vy3SHa7b1UV6c/dBuo0vv
rnYYyEYvblTgZko4SLQfNSwwMYI4Zpby3nYn6ApQsv6Ho7uQ4W3KU5p0686Up8Oj0fEsvzpaZH7M
yiYJUOJufk7O/PV+kNg4ud5L05tVqErXOztPZ61qU2BuSoFSEuMEs3k0kkh7xvvOw17SivKPdmdW
8xlo6V7hs3GsqE0J8HQi6fSsI5ST4m+FA2x0tUbAt77WqGA2UcBVd17n5jr0wOiELTiTdefCLEM7
rlsLlnyTVYMvrcE5Ddi2//j7d7k4QILdU8mv1u8yzlGSmE1JExOlpCvDZkStJsCgzHvDK7LzXeBF
0ASx/Ngr97cekNYi+awHzu2mNaMz7LLbkDZr0+fyAwOtGrpJs3cpb2U81MPolyNA43AGV2EwxBfF
mWooq3G8SLLOSd26B8gKi8ZuNc20MYeico556uWhDzVlGOnexgPDktnoncBoCqPaSWa3nnwh0oJh
AK1508wu3TGy0hL2fW6q03NL9wFGwLiXnW8+OQUexcICBuX5Xwc5SyCQWEFWucCO0B5GOtNXPLPK
Q2RD8TCEooMHzaNn0Dej78W9vKidVx/6wa13ui2bv2SZvWObAMTwhmY3WL0iObTuRSgomRzyGAgD
vHArqQ+FPTn2AxJEPSKOao3jtE6hcqwQaWlOBlAD188Ue0h3ftLGBeCBpge6stSiN4okFtDKZrKy
8JJNiTg1oHSejHTUTgt48H/42mDSFrULAPw3usD5XIaIiyXsc0eNj1ZXp0dlrPcISBv1NdKJ6CmT
TiBsuL7RxqkIjbbGl8LOQFDFdRU9SFXLgAA14aGa05/3w8bW+wP5xqvT6dbfMPQ8iulSlIszrw3F
X22QhqgKiYOMzMTf32WLVeMCM1rIxevOAf2JGm2qSEHELAnPrdGmim/aTfUk29kyyERjzfAzK57/
uf+IG3coaTZRkdQEpaU1zrJETL3DIJdSCR+Gc9MrzdV1pugxTF2sL5AguI6tsZeYGBs4Ag9CCYGB
kE+5tbq54wp6O0ai5PeVUpjHpEJ8KUhitFiYfxSUYxA5+2uPp7fhp0bc/OwbF6supwYkBxUz5KJX
M1M5QEJxpocOqkbm97Cgy6Bumqk/urEY3k+zp4A9aTKQolrSj6mPFUf6nfbiyGQ9n/Pk1CF/9AX3
zSwK4Ps2X9UO5sm71pMSlzlAUA9p1bhOIAlh0U5KuXW9E7LQnUXMEgTSKm45SlwldVXRclbiElH5
0cme6qnyTrWT0nnO47a8xF7mMf+pkvP9j74VmoHQu/DzCc83CqvCgkReaDUi3rqeHPva6M55Eu6h
CLYOq2fQCwFbtSy1bL0/OgtlznxdHbj6lDoVD5baqOBUMX0OKwuLk9LIdvqKL+jqVa3DJfv/C652
VVPh3QjxANVTp7Tpr7d5sAh0v41GAIL8yfPNCWMkAeDN10N0vpyEScn9V7v50LQAiVL0GyleXz80
zuLoqMBLI2RU9dtR8ZpTMkd6oNSG5UdeuTcpvQ1R8HcYJpCPukgGvkwa/3jJSt2mMkYzBv8SiYG0
NFH+gZVwtEOxVwTdhopXS+mrRytTAEZeusg2u07xY87nIfBQUwqY3RnPLXNq3nG+JxW0dNhff1Me
apFuZmS3WFisvmlNhs10k286pjrvM/TAQwJCObpJKKQv7LZ8n0V0/zylxYBK2H/te7wwhkGUahxR
yOPrwi9rLXce9T6+GkYev43HuXhy+7qaLyng1nBnB299TM4J8gfoy95KYbWyHXQFJ/trFkXi2Qjb
DjeVcHwnyi7dua+3lqIqRLH3hXyxbjWOZjSZaSMAt9pedehSF5MhpAqObYb69f0jsbUU/S+sylwY
Zzf0NrUpKjXqYMYmU6I8TpoifrWG7A7OZIyf7i91e/rogdFrIAVbhO/WfSPR58rEtQPEmtpTabkt
LGOITlk4ZAeaJPPx/nIbKR/rLfZriwkaud/ye/44fU2bTkk0oJmLVKL7STZF6I9zCBpZybWj7PsJ
BJptnHBkmA4YXWVPFTZWwZhpxk4b5PY2odUC84BOCABz3FFe/xBbDLGsJD8kHLr0nVdaXmDY1KbI
FjiBOU6Wn9QK2O9CWjuGHhvd+tdLL5fNH+8AkSNhyX7KrvWsqi1InbbqrKNqZdmb2UWjz6+aOZE+
rWcIxLnWGNceU4Hq2otQPbVczB1vrzb2AsfGbYAVDZoXiB9yhG8kDcaeIZakPr/qBbYRRdHa506Z
k1MqR8q9XFSPhmzTQyely0dr4nNaDur/sPUX9UUc8qhxb2r41tSwq2CPXLPOcoKwaNSvWt93gY27
2c532Nr69HoWd2zasjeQEqlGNS0kiFRZNf+LlEKhBi5qNAelrZyPBZ2EnQCy+X5JYEhWkZ3G43V1
HRixiVaFpcTXMO3FSY81OlzJlBt+r4X2oTRC82g1xK1S1+K3Vk3PFguiZqd/sPXUZDILppf8lRr7
9eZDp94t2gi2nFan7je16ey3csqKE7Ia7aNJBrcnMLa5IO8Xg07wQTdUDkdL01B4xE3NZWtZuSo+
TEqaPzqDEr8XaEPvpGpbly6FDnILKDwQQVcRpoz7zKgwur3mPUoVzjDgMliMGNUVfTpR2srw0KSm
8eF+YNt8StAdC/7zpc3/+rXGEZl/KtEcajw5fh2ruPMLJU6fBytkWBsle13qrVueUc0LNwZq0/qW
1esmV7vCja9ObeO+NyAVo+Xy62SHFpr8+YxxYJwFE9WyX4jp1/2H3drJqDghKQ+zhHi+7ulZsqRN
72FjGTKnwl0w0hC51DTUhs5KZ8+nHNusq97ozgmjgOEN7TLjQyHn2Nkp15dIucp1NPqxsOsQBUP8
efWt7doaYzH20VUwz/YFAgsfq0FRd5KMzVWoMoFxGxyaNXrL5Q27wmVWNCW18YvO3OcaScJ/d97p
xoVEnY5zFmN++ojrfWvQ96j7xSJHLZTZ8mkT0UZM5qR706sVPs4THYKr6sbOF06uyMC+IprqFxJ0
qS96ML++Eodz408em9HHNrSPgtnGcxw3iNrqDn0hF2/JMsuUvUt9uSvXn2Fp1RFEt4y/BHm2l+Qa
pbht1l6gDPH8lI5x656TPjHVh5QcpyT11LsvUa5K6+C4o/qohVn1Per68MkuhZsfyAXKv7YfWOzP
yaIQfAdYdtPGHOBhiMJSAJUp0XAa6844xWDpf+miVN+PxbwnhLe1VchcaCiik7Dwul+HAbaKo0hE
nq86vPSrpYeID/VwaN/d3ywb/Di0+UmgQClRLd7Mw9D7UWK6YNE1F6lwfUhy8fc4tM3P7azX7IQ8
RM0QalL0Xe8dbXyjTEb+gGZRI4MZ9mv7bExl5hz1fKlJoHeOX2PHBiFQubriPjiWcBtEheT0BZS/
86ORaaeetZETf7DdtEb4YM7zj6UbYijqM9Nxu4cBRTHvWPYlfm8WNFTXnzGfGE7DiETDw9S50+xP
Zlk+gu7zIn+QWvaxmCrdfqPGaV/Rhu2j5qyDlfjm8H+S/dfF8NOB1jaRc2wrUqQjfJk6+rjzJje2
LvmvjhcjsLmbSOboc1bOUwdDV52MK+ht+3lo2+Lh/iobdxJzQwIm0Yrm2DpOSS8pEQBg7lKlpfrY
VEP9aBdJexVzlj/DPvzslaH25f6aG0UEZRGhBFwI48T1hLuTVavnJVsfnYUqGHMzv9TMgA8wSJKd
ALBx+QEdgHTMLB3J4HXo4tJPRT0DGprq8mfluZJvmk0fMfvw3oaRV/Q7SeLGevB26BksFyBD7yWU
/pFAT6EbASr5P87OY0lOZVvDT0QE3kyBMk13y7u9J4TMUeK9f/r7oTtRU0QRvSeaSKEsIHPlMr/J
gQiE2gyBcoUMnOtMomElJK2ZPOiWcvL5/vvcW5ShxJoyUXDezAZx6c3quR/Chy6WlNMyqj+saGld
c66QZqyWI0uInc8Hf4N3CXOUwLrt0tdW3EJQYj7RN+VIvi3W6M2/NnSvjLXk4AvuxC3AnHRuuSf/
5IYv36jQtUrI9Yr/KGsUImRM8cAMagcX6c4rRLITHCzqIiuYe5sA65CwK5PxaiMzRDnXKt2Jj+bo
RECgnWYpT1VTCtO//912XuQfhBC1Ju1asBEvHw3DWKNFTVB6qEe9RvNwkc5plTAepNg9eIs7SzFX
AQqxciEYsGyeL2vnJEK0DMBKPZRni/L1eai0KPfq7DBwqTufbE1zKV5WcbGb/jcUUFNSFy0LLHSX
i9MQKtAxzUU2BtcwhsZ0Y8rIn01vxf/Ged7nrq4MUwpNK9P/l6ZJ/UzErRZfa2Aun6pUReN5EpF9
1mdb+QKXxza9yKlUB+JVD0dIGrv2hzKo8i/NFiaGKWUyfrRx0zpyJ997LpIslc4+LZ2bVqs+9XQI
JikNqthpELufKz/ESuQgIu+t8qe3QtcD69Xt8dK5iYxJUIMb+pJdqxGJG0ebj3phe6uAaoQVRoJK
+rHeC38HKqGI2NaGLAAJ2D3F8LK8tuyOzBWPVtmEw75mmVFtsyA2gBJokxmdVbOW/8PmXsPRyjsg
xdneJ8DzYbJDLgmqXJa8UaNfxPytPOuAUw/ixPqDX+aTYAUIEojh/r+41cvXBmpkatslSQMlFHHj
UU00p9DM7Q+DYubC10bDOqP8e9WsNDoo0m+PMFk+bdM/nUvsVjZH2CEvNOVJT4Ol0AuMnWLZ1fRh
DiKpnw+Kl72nBLXIAMtagbZbXFiE+FxB1Z0FWgTJ7RK1SdufG2uyhZcVEOh/qtaAXoGea2HQTTME
3PuBcXd95syQnskkIa+9fMtxk45MonnLXWUUj/oyijf0T2XXbo3omkdT8gYam3yGUdYerLz7khG1
AtNP0XDD6+5Uq4vBibPyIiuLh0e8/cOA8SlcW62O9u3t6UAViOOHwQxL3uRBxVhlfYuSfxBDxsZj
fo6eYOb1l/sv8zbDgzEABIm4Bb//xjsk0YqROW8BYRpJvQL1vsnIfXQI2tIdwprYWkdd+GzSeDka
Gu20VFeyAnogqNeRXG73USOLom+1NA9KJCg+h2UzPWdZYsqnHLWwn1FnDO+7trB8FPb7x1STROql
RVZmrmnjKvYfPi1tO1jVYGhuyfQCRHWCpkZGb7P6VEe59RAZkerDOo4+vf6NA5ZYUaJrHriVfQJl
rHa9GeUByPQMbWFHfj9DWXedrGo/NU5fnC1QkAdD553OBwI7KD+tgwBkBLfxoR1qere5yINiKKvz
bAo0JhRjejfSafZ7S/01171zSZsOUcasLU70PI5mwXsbmi/NTqNvstYtm3MrjSF6BVYaNDTIL31t
a14Crvcg3O8+KagEoKQgUW4nzpJuC0UOjTSYnCZ7j9Hp4LiyOjmJmylVtKLMx/mp7ER0ss04L92i
MsfPCw6GR+Dk26xxBbSuNvYAru2baBGqI3R1bO4CPFXSxa00a/xRpdA+kc6cxKlQ0v9ymJmeEZQV
oNA3NKCmR0u4Jy9YKcRYNdlcro9jy9DfS8fQrN0+jYfUa9ShMQ6Oz963/Xvl9e//Shhof+Nr1CZZ
YJfS8kYfazPAvLg56HzvrkK1S4uCOR3o55erTDRIRV6HfNrWMYoAEmCIzmksese/f0Z3Px2gE0Se
AP/diPpG8ki14XDFhbpanw3tF0pUPzD6Ur3CQbr5/mI7IZhoQBykB7uWhurLp+o7eRJWqiVBOqpq
8ok5SfpVxTFDfZuaVnjBCKF8kOV+ut5fducZofYx0iIuwAvetnw6fdaZUhtovrc9COhhoTrwwoQW
WKym7aNa9MNB9+e294t4KcKQKNiiHXgj+A6sc6jihl6zWYx0192xHtX6yZY6CVSsXQ4fFlkdtHNd
xFn0u0WRqjvno+j0T69/cMCyq3Ah7f2bj4uikpqydBzYAKKfobSWfqU2AzC5UjxFVn8kCrUzN+O5
AdKjRw3f/YYrNBAQGY2gPGNrPSZZUVj5QzzrT429dJfGMrEOiVIkl2a19fDKaTyscB9TSSj/kNYN
B599b7et9y7oqhW8tb11EWnvdZ3GTlBGKR3NrNel/Gy0zvylbuzYH3q9fXAqRbxeehC8M3wp8Asr
0Grb+xCouIVpztRKiDD39aXI/MY+Kzlw/3h4GjrnnZZYxcG1txMwSFIxpFl7A7cDaYBCIBgGh1GZ
HCLfUnXWG2cpj7hgO2khq6ACuEoorKp5Lw9w5Ki5Q6GE4KkhxR7kjOa8KHPozzmetff37t5SEPXW
XbRik7ct/QJAS2ktiDg5ywj/qe4aXJ/SzglRcx5wkLy/2l6IgKIEwYYG/4pof/lgtQTLuI2kJMjl
Cae2GHRLB4Dg6izxjwVc1eujLvUZ7THASHQHtjmKSJZSjxs1CdQ2rx8Yc9t+MWrtAyViekpCoz3I
ffdeJk24tR1NxX6DiCsQEelVifWGsY2CaAyXU4eqjl8iL3S6/yZ3l1qRmUzsdygnmTLNUoxMeiDl
JCXVUqindGqVrx0+TAdv8XbPQyhT1946Kp9Euc1ubFvhOEk1pQGq9OSXVJ4ntYMOef+BdtIsltGx
l+EG2ekZAcE32fgqyyAw7GEzm17WcuZUOcKG1q/Z75APqy8WkqaupEy6b+pNc3Bz3l4o62+wcPyi
skd1b5NRTkmHlNBMRmkYPRuGKH6dBml+Svje3lg5k+ESz0sX1y+0debkiAu9/v8v633WR2sQdVp2
7E17XO6EicKgTT6itk3immbzmNptcxLM97we5I87VMv8vrPS+OBk7n5kDiYtNLzb2Y8vT2antD0y
6zlvP4+604Js+qUtdO3Vu/ZPY5xp6Qo0ge3xchXgpEVcpwhZTZEUeiX/yhsbxfJF20gHgW3vVSpI
XDIPJXO9AXevPHrJ6SqWCrvyOlpWd+6MqXIteXHgTU3yGRTleDa61jjiaO0IpPCY1NkqVRmMn21F
1tZ6p0i0MYJ6KKz3U6knP/PBAP27TiKGC61JzDmySIqfmbxV9dXprPjERdD75tTGn9olAmuCuOOr
Wzr8LMYuAI5IrW9wHkIbhkLSDPJCYdYzyK0k/LAgC9n6UtMAGr5/oPd2FKwC4OPoMEAw3OyoSVSZ
hV10EoSIZ2su+lj2p9ru2tdLAPJUHFYAsSvJarunYovB+xKXCVV/3wznBEnHzzbiwAN6Hfb0WHY5
tT3k5EygSKiFBxWEquwcWZSH0JsFsnkrpW/pQ1Z1Tp4Ey7LU6Qc17yY0yzSxCF9ZlQe/5lM1IOVU
KDHaYmMyqrOvgWTTXFVB/M2Nbb2K8EVIitKVYpCB/mS0dnvNlqX91k1qBSWjrwb0HOfQPFf5PMVX
WR600F1mPdIOAuDttYIy28q5oBxi7257mwaqt3lZpEnQyGoe5Ok0+Z1tZNdu0Y72x27ABzvOMUFJ
hxbYJtiqoaPU7TAkQQSY6m056BpKZahUnWb02U5xHU/PtjEi5wTB7X92F4HIU7BNev0uRcMISTo4
esyZNhEp6eJeGAYCsuAMuzfTMkielefWQdzbOwvkqHjRMYUnb9w0U5EkjorOBraQp/XwYFiNdEUz
zD5qEOx9PdZACJOPhx7H5o0ugz2UyM0xXW0U04/k2PTaDsamkwnrgJV9m8nRgAAZh84XMPQbxS2C
9ggxZSTLWaruWUEgHst2WpbToAz+otmzf/877e4WsJJMzehz0cXZvMI+ndBeXJ2YskWTf6AGNA+n
zioG/TFTrELxG5rhtZuhLpi5TpGW1ru4L+y3ctpBYbr/W/ZeM5q8a5uThOim8qBnKyR7RtI9giTk
23oTBlHiWOcEh7qDx95dihqeGS/n5EY1UQdFAhkUWG8JVnDwlUxulecRnS8P8xbmvvcfbO+jUlfS
OuWD3oJEIqxRZEtKKak6o/AmIE2PIgF74MSh/hMQ5hG8d/ejgg+BaUS9gyT15o5QKxTVabnhfBOO
auaicZg9ap2uV1d0jpfUG0u6B6hTiU9zESX1qQobcU2nSjvqz+y8Z8SV1+Y/emY6+dfLxKTlrYwa
el20TJbJy5UFRxngVsl1KMb64MrYXYvgSn3AKBaGw8u11KznU+NFEwBvVq+mkzQnx4JPlyqQUO5/
0J24w6iXfhOrMELfvl8xNnoEjZjtg1bgJc/b6hzK4REfZe8OJNfBWJRuDFfhn8/8V7NOmydouxAo
AhO1Vt1FkHL6ia+U8i/AJvuNphQlVh1jqBaPfTlUXIZ4D07f0VpPnBNq7dXnzpnl/qQj338tm07I
/lglY6q4mjJji6roqFZ7CZV342Jukq4AHts66XOVOa8/2kBgKIapvdFF2WZueI4zYUa9OJBMDUve
2lbcLBfpNTUz4+Bo7xw2liJ0cu2AQd3WGvkQa4M6xllQoi/+rEh9Z3sNdKR/4l6azpoezsrB8d7b
eFBcIA2REoP5XnfLX58p6hbUOnKyb1wq5ue+1e1LLYkO0cTeOSgndrJvXDwAnZL/gsncPlw1l8sA
rY8pkC3id1LhJA9Lk5rlhZevP0OZswLmmjV2lPAMD77h3qaniCGPAWVE7r+++L8eEy0poBs5a8fo
eJxmwJinzoi7gyfce5mrMhZXOuGS+/blKqU2KGG3TtOcOq9NF1iTgUa7lPw2Fz056CvsbRVwpGDb
qZluSVdoaibI3HcZPm1mcorVqHqcJPGhUofSLyx7PNAG2lsOGMWaukMKYMe8fLQR8aFqBE4XFGWu
+y23zRfRQ2+W9CG95JpxNMDae5W0jMnB0IxisL5JW4w4tRpdz7NgQZfeT9Ux9NmShV9o0utHRvgE
0A6idQjH/wYDQ72ClgoorUAOh/BRqYb6lIj8aKC8+0CIPTA0ASR1o3IIvLrvdZs2VzcLy5vozb4p
K0d3F/R5P9+P8LfdVx4IKg4EbnruN63CdChBR1VZGthNt5wl4iIzsMh+C3Q2v7Rtmz5kdSi/ugvK
oshZkC8TJ28QugUIvroWKYGkJlU2hDJwl1W/7j/Z3i6ElEJfkkyLsdf65H8f4xzLdBXKbKCB4oWC
3rilU89nMQ+1LynFwXs8Wm2zB/W6aLkWUMEeyth4qrL8e1Kn6buOo+dV7Zye7j/c3g4BzEauTpsH
rfXNco46w6soRBrMAzyDHsiBJ0WwT0XJCbi/1O6TAUoGqodC7E0KiQ/vgqAxm1GXJOcca2p2VVvR
eXESy6cmmobz/fX2wi/7HjY7KONb2p2mLo5V2DRenFTJzqTyVRCuqsr3V9l7geROiFtwTd/OuCod
K1+nLxGBswfnZEDDPc10Kq+iV5v/8K2YMFChMm4hSdx8K5uWcTaahEORqPG5DONI86VpmU6IPw/5
wWJ7X8tCUpfBDl2ym2ZrKRarERqxUIpkSIpKNHqxhZCzvDCvs8r2CIGyFz9A3YBMhTQIgG79PX+d
MlAnME8KrrHZyYvPTd61LgK68TmuWvkz+jLLSY2lI9jqzqIkidwwVMJ8vW2WxT7Mm3Ttk/MC2qDM
UE12s87svNnshGdKOWbGfdN+u79ldlclRq7KUFzcW5UmyVLhmFpLErQFVocxFfQlY0R0zprIekSm
pzgvS6m8fp+ugp3MJg1l7dVvKpxqcJahShoWndv0TV8s0YdEiVM/Vyf9ACy2cySo+2mGwS+itth+
StWKdGcI8SWcrEixz6GZ1W9FCnLyoTQpbQ5Ki52NSjxZsR+wIlcVjZcbZ8LNI9OikHo8zax/66gO
L0NftxcjHqXWZdY6Hlw6e5+PIQQl2iqvfQM75iUuxTBg8QgtTvLiGC8RVY/EVYvU4VwAj/d0GSvs
+3tmPdubhvxaDqxj3T8J0ebzqbXdDyY27UFdKNU7S5neUMaa59jCl9OK6vgyi2K6TJh1fbq/8N7H
ZE3KA6TvbvtSStH0KcATGnEIeyUefj1I/+YjLKbBNMP/8C1X0Dptf+L2TXtqVkkZUIePA80so85D
I79qvUqrIpphJZSqd3bBRX9wL+3cE1yA3OsotoNW2GZ9eM7ma8YLHW6dtZhOkT3beHAdfMC9VdAR
o8Ai4yOGbz5gYtbQojp63nVuVH46r+3GaigOovYO9IzzxsjPgvhDYbV9mERkY4V0NkA+hSTCG6j7
vjl1Jb1rOIaJl6JaUbhtUReVq8AE8oXQjchfYoAmsqV1Bx2G/Z+zglNX0vRqhfbycEJOKHMQjKQX
GlgPMZS5V+Cf8aQshfkVl/DqW4FOOd5RUn7NmLv5fVp3z2JCNfL+Nt7/JXRWVzW3HcpY5EwZJ1eh
oM5So/HmSY+fjESK2dJm5gRtKLo3jdLo57k05rcoN8vPUYOnPC463et5roA0ZIftwPwZzaPNW8Ea
2FyKkl5vk0Y/MzRnqNqS1kV0Vb2MiVT/h61H1kXkJ+zf4oRF1gJBMUxSSiVZPhhWnb6NgCocnN2d
QKGR+Su4OqxiedsGNuIb5izQTQ8An42nVrN/zm3UnUmVq4P7ZScWwvgnSHCMVt72etT+ThWG0J6s
QoaM35TVdz0qk+kht9vsjQx7oXLbKC/AvNSYXvT2ZEqX+ztpb3Uav8i7otUEYH2TqIjFrtqMdkUg
0XtlAAzcJqnb8qw0U3RNa928NPgOnFQC2cF33HvDtCGZ6ROIuVvXX/bXc/dCKPOc5bS65XQ+JZZk
+5EVphc6VeVBHNmZPwMeAB4BFZ+QuN2hKLkQhdtRBOnSdoEsdw02Innu5a2YPllo+LsFdmkXK8Ir
0mXI+nqWIAX4eglw4xCYt6N+bCNGzLv5xPOQnmCoLOelW+DZdG3s82UPXuzOjU7E5GdCPaDNu0WD
4HleosHYhA9F4qDGJBnDk21Fs9fIzeynzG1P0SiLT/f30Q5jcGVAoukMeoCyctusbMm8S5FxI8i4
hkynRVhMhc3FzPPTUpc4vAygxVCv1tJSgTc8mh8So4ug4BtmOHiTVSlfFUVgW2Db4295jLLaV1Os
GLymzqWntApFBs9aRaC2wf3KugzLJN7HytTpuAl11WNYpovsIsshknPXtOU3vSmV+UItlWYuQ/ju
O+OiOjoz7Gq+YFEb63x0FFP9OXNi+1oY5hz7uSLKdwX0wN7vkYbMftIep7hDy2E5LV2vi+tUl0L5
qqrd/An/2fYIKbFzHFGMhZrCeJeXuZ26pkgmQnCMo8DIwvqS49RwHnp08DKpSv6XVAxk5rCIIOPE
8vX+B9zZNdARaOCgWEfmuR0bRqFSN8XIkEutojLAVxL25hT17+l6oI8xiAZB1PQIO79zMMnf4dFj
KwLaeZtb1xmWOb0DOzLvRXVylkz2U+Syv9aqlqHSk1WXSRSD11rgz4ap7P+5/8w7WQzdgtW0EBjT
Cp54GYJKa0hSaKEkaAiRP7SxFZ/lbGkOlED2VqHTAoiPPAanhk2Ar3I8spw5XUdsQylcfHwHv8yK
6aC9uL8M44i1HQHjdJuStQvXQwR60RiXInfzWeTfi6g8crbYKVDQNiJgE9D+ZJgv35lYdWrY+dg9
Ro7xXNn4EcWtprotggl+OS5H8+zdxyKZRT8G0g6b5OV62ohTlFOQRBedVAWJ3WUfp2w4mrXsr+Iw
B3W4i/nj5SoI+xu94Kqn34fKvy9m2fBEmsXq69MK/I6BdXLfkYVv0RtWAo0dJBLiRaPeCXdQSuqt
0mqhLY8SIPfX729WolsErUoGnPLyqaJSUZO8BjOXFdifNRWI7Kg5FBrci1mwbGABk5aBStmsYnZ9
X9UgkAJdaNIbjpPlJ4i7PS122qJsOVk+EaXwFGV6vcj2H2sqeDcqShw3LaRFcuCKpcBGlYUB5lzK
2NItUv8e1uC3+29yJ1lhQr6iguFkMMrc7MIxsrWpyfM4EGY1/FMaRc2Txe2nCaD0wUfbO2Cr0j5U
YIZKN87miTNodtzh6Yz/J3OIxgk6Ncs8s1i+dFH39f5z7S7GN6MfvG77ba4A4d6WtFTH7LsX3bNj
xJGb97J9rnDnPk28i4NZ2c45Wx8LcQFa+DS5N3slXnQ1G7USiZo8mc8kEvPDApfUv/9UO1+LVchn
yd2g221Ty7jLxmlWJsy41Xh5O7W44ZhMA5/6djxCce5sfhOMDZklJ+w22TJlvIMwQIkCBi2OHiRy
miW+ufTNtbQlx8Bb0EwuDZv0i1Mv5kHI33tOoKOQNpgpUZdu7q9CK/GNwWcomMasSf1wzJWPYTIm
lS9H6ny+/1L3ak7wBCBTmHLS1NyeASkTYWHWZhFkaBielFkL/VSeMjexOuk8WGp4jRXnE4UiHshG
4UBKViLf7tODo7izZVc3NvwfuH4YFa5//1fdgNZ8HTbJkAeZWoqHAiUcbwKrfjZyhyRtSI5ylJ0v
vJII1wC3Yoy2j63KpaTXsVUEozbJDdIicfRNniS19S0lnMlcYvNtm0axP0NI/HX/ne8cF0B+QEfA
qjBe214XtT1ymYd6HrQ5ED8+cGi8E7LVHWko7SR/gNPI+wD+Y1yy5bCr+dIZEizNIBsHgTLxADWW
+/hUtID8aiS9vbZp8+t/eDg6jmB+EDq9KXxFUqGH1ihFoIdy+5jrTf7QjEl9UF7vPRo1CSxY2nDg
fdbP+9d2AYeqV6k0FwGTIeNnOyzqNVSs9B+nKjXYNAIpJ7SH0yPM+t6XW0fKNEYMwMdbXVxgKsAX
w6igK572p7SxYkQ31fEALrYTAJj0QDNgIoSEw7Y/FtL4hnqUlYGsVaXsAuPR/mmSthywpRSHpmY7
J4GGNCeP3rSC8comeNcdGdoghZyE0HT6q22N7TPTluFb6yhR4Vsa0EkPn91eAX85T6Vxub9h9gDA
/ACIUIwuKRi2NYoeKim7xmaKs0yQU5ZeT2UXnFjzvY2cBCO+2qiW60DYiFwrFfkvDdf6L0vUTj/q
TrUTesudUFwJrnV4cGvvfAlubI6QAshrB3KFfzwagiY/TaClKgt7Pltapl+pfOSD17ATAElBmID/
iUo3hDAJCL9JDywjl6sr31jK4QlzxB5rtNV6Hcr1QRDafe1EWoIQ0I9bR3LJyATsYpAfvRN2b9rE
NN6R+9f2GbfV2T7Hkywt+AdOqey3SD6bgZaZzUfUVlFxt3opkR+WPNWuYPCRs7y/JfZeO9XO2g6E
lobB9svTLVXRWCoTO6JMjPynFM9w2yUkPsLR0F8P8+aNrxfAaiN40/yVVDubyDfQJ9Di30aoO092
0w9njebD59c/FLMtaCi0IFfrqpcPNcEYCmPVyIJ0Tkt/luOY6gqBuVydrYN65E+Ju5nEMClfwaYU
4bcpNC6bxhzFdR50WZj8OxbN8r4bsyV0x9RJH5TR0S8mHRjT1ZMc7R27NE5jR/vm1cfHIbAwYrMp
kG+xKolSSE5SanlQa8qoezAL+9QH67aC2ma1OZIJvd02Ds16Moi13FvJfi/fcJn2gy1HoMutNWyW
6Zx9mU3zO0Kv2qsvOVZiQkk+ChH2pjk+cKsXIeLzgYqDlmvI4fJQl9kR/ub2kmMVdJhQtcQh9yYw
0iYftcGOGUygv/uZfSJfSeLSnxp4O8uVI7M/DTIa8wdf7TYSAQfD1YnAB67vpmeUcmcndTIhSriY
2UeUgFUYzWX7xpz1WlwGLVbU8/2jcXutsiLFLD15eAE3cGWrbCjQDD0OxljgtD12uS9VlnIQYfde
J7sClsWKg7hJu7SSYNcyrg/aOhPXpiyV05z39psYb7UzpUD3cZXzfP1RZGyPUO6fwo8/NplKFFOo
KAvVbJwUqpuGHL3F6SOPRuH8sUHZ9vfItPRB6ZvsjAihcCs448XBJ917wUQ5gEjrNIek8OXJqGx9
5J0wzKGTnl/CyAkfSV6O2iC3fT+GhvAi6VSZIJS3YRt8x6xg/ZAElSTN/WWOdecqcXl/Eipafme1
G2QZ/nuUfQCAG/cek9Tm3et3EghDOq0qO4m48/JBke0TXa5GcAfCQTxomqT4I2K5B72/vRPC0QSz
Sf/KID96uUrPS+47DGoC1RaLN+dT/y5tVPTQhfiRZIBd7j/UXlwjmJv0sAAO3yDkClRccOaBPiAr
BDep0TRcaSL7oUN27GCj7J0RXByVFSG3lmObjTLkqsb2s4B2R1nl944BxBwtUhgmlhmtKsuduC7F
3H+5/4Q7JG26IpB3V44y1/625u1nqRrlkoJbGPUUejZAG2+aQvlJAHn9beRt03lw5pWLIdLZcakV
9fBUL4v9Fs8tifFOIeyf93/T3plZP+7KwCUr3lakOQqIdjMPUdCOsfYjFXbxTh/+g6Hrek3ThQJi
CYR6WwtKtgRTo2E0YBtdGFgjMiyOOszPZiMfSeb/GYi9zAr4sEjgEQAZV93gOamFkZxyCOxJGmeY
uaLm8FTnYz67i1a3YDRSgU2asJD1OidcoZ9wE8zFj0aUEewRtf06mFX/Vu66vPE7sx60i22x5WnR
dYvpLlGpKy4SjhozmAlU7NnuHOOEY07VXqRerk5Va+sZ7YQ6/tZpzjh7WjswB1CmBfSWo8Sl5S3g
dTV3UqR2OIj+O59zleyiX4oS1a1QKqLT5HoSCIqpdD4pfWY+ZwizH5SlOyeVRdjD+HwQC7cRUGiZ
2qWdFgeQizofv3BmAupSPxrDKB/cmTsxCHAumJD1U95WTWqUVnO9Yl70UVbQlF/Gt2OnRs/Wsqjf
C3kaDiLD7nrrrJN9uiPkNVgFkvkWd7SUIZIYx+Y3dDiz60D38i0KvvbBvbn3udDloC6klrplSUiV
M6COEaFT18g98zllOsFQ7w5W2ftePA9axHTabpvctViUtoR5GUxzljwqvVn5paQqHtSw6qCoXyPn
5vCtkuEkAKt0ODfUyzujRI8RFxIADlFjzD9TtCa9nvn9deqz3qskO3mycIp61yWHplU7D4lqIvXU
OpWnna++XFnpFIaLGuJkDm0g44yuZ/omzpPmnyyRun/vB82dXQJIiT4CjC9e6VZlyGy0GWnllU4g
z/EZG4ey83qdmXGRtlLjNoWuHhRwOxsFY16qKuYuEOy2ATTVtKWY4ioPlkgqPXMotMvqOXO6/1x7
7xA6Ae2JtfN841BkSgacxCXOg6bV6XCLKA4w6jU9QGlHUh17S5FDAeMmv6BXvtko6F71DkajeYAO
1/IdR0ERegzkzG8xHL1f9x9r57pHEAbQjcG0lAt/s9ZAcNYTA8PUUh2zZ2Ua58YL81b9GIdqXLiT
qpSopZbZQSzeX5YmGlZxCjOe9Zv+1b3rV3ZyNYOjbeyp6N2esFK5Q5QZp2jSJcNrUC0LZnl0juz2
9t4tUxhQn+DIyVI3zztzSv6fRjROvenH+At+KjScT/NJVj/cf7V7S61NV/rqKxtxm0lJqaFOaW5x
FXSFgeIMAvOuVenZKR814A73F9sLLtw3oHDB3tyqToxYJM+5iR+HPBrm1zabFPRttdZ6MLPGeEiW
SrsqsIeekyLRj0jBew9Kixl6Fi9Vt1Tt5cfUQc7OekdWYdjQXspaX05yHdfnOLbFwVnfiy5/L7XZ
N1k/ZqKaFKbGdp6ci8RuzyO3x+9Fi/EcqqPw9aNWENC4Cv5p/q3kipfPpkltXcUFLgS9Mv6O9SF8
ytr4CKzFPcN/s7kb1ouO7UJriF7cJkIjhBIzZgA0FVaRoX/KKW+W0oUtL8HL7VX5nC1xa7lhqKad
h5iO0XsRCv6UyxBLsF4pityzlF6aL2Ztm5U3C0N+j8uN9tVqc2G5MGuSBj+BfDJ8Wc9a8928pM3v
FIpS4tp243wSqVEUV8dEbuKi2bUiTm1UlK0rIdAdZIqCq7uTp6HsRcU0/jblwsaBpbTlb4pZOKov
QEm+H4Yx/JAO5tKexlwtKt9UJwTcnUQMT9LktN25dhLtm11I0+DraS9qr8i0JfczxjSO3xr10LuY
6EoSRqPL8mZStcp8qMYerPsoAbn3HGiuP42WwvJDSKeNmBGaqXJRq6aF/jgv9GkHJOe8OS7TzOtC
yZrc2egYyS/AFvFEnPOifQPhCKfhOrOziuyinH7kCA6icE1vCWRKIaYvk5jSz0Qpa3nbOhZzKRes
f2b8QmxyQgqiVaJ/2qSOx4e80p1LPsAZeZDUsRUnsnkl8bRUtrNTKGepeZJzoeMioQtVI67FmuSV
WhK/WcALZD5eT+3/iB6T+ahmU6yehCQ14KLGpBg+JzNFjr/Yel68W8q6/VgltfmMvJ7I3cUcp+bd
bFZR5WaNuXyzjdT5OZrLfHYmPKzcPkbo5yopZmNdCrnOUTgch+FNnxZq+jy24zC68E+F7VNXjqT3
uZEKf8kHuKOpM+rLVcYbT7hC5tY7IdNvZb4y93rjVaOJs2FFb6q9pvKg5K7Iqlr3m86JH4t5bHuM
v1PnGxpko+11U2F8rh2jLVwLsI79rErjGBiVMmYoC8P59WQumuk6ROVcI/tg53qMvUmbK27nwJyC
6FONnZ+Bj6oflDQy8d7isqhdexDdr1pH5s8NM8mssatj4uy1uMjLj1W3GF96KYwAgBlJ4WV9gaii
mTKjdmdQbuLdQDHZurlt1tKXYmpU0xPQqwOpapePWoLI/bsCm93FJWdLBjalMw8PU1w3n4e5NTpX
rzrta1Wri3JGaNUsf2NJqeaeipnGUQNp566kLqT/xySPvGNbGVfpJGD8QcQw+lx7BxA3/OTUjv0z
pzb/WLfKr2aq5oPr5CakrwQMJKC4IEl2bpTS29QerRoGAXY6c+y1K9auiqXkNEvGj/sX103LiA4/
as2UpGhjstbmQp5o68vGaOWB2arZP/bk5O+F1plgjpyk+1ahz3np07bk5M3TF/C6SXW6/wNuHpWR
E3UU7UfSVUaJmwg/JVO7ZGONbnTtlO+naJpxaAxHyrYmPf+XpdDOANrNlbJFSSRDUQhHhggYjvA1
80Is0BMq46xK4ZFN1fqrtxcK2RyjQxRsbjkKcbQAdrQL5r31WP9a3bp+Kj2Tstc/0KqNyw25agZt
u4oiRtsNMD/VkzZwbJtlShzPthPj+yofuxxsyr1LkoIX41Mgdyu4+OVdrHeVNjsFBVQKU//JibXx
MjAgni6mNpG21k48PehDoZxKWZmOTuHeNsH5mrYY02ZAKJuOX1EDvqNFxClssY7MO72RXZV1Hwqp
616vhguIBlwAurxA127gNIUZy1200EdVFTj/qUqIsrvp0mJGcvBO/yBPX2yUFbrIVckbxbf2pq5R
TckskWRloJ1kyeivDdPHuXHaH4te2P8zI537Ss7tVHXzpimeU7OJ7OdZrzTJ7yLJzs7hlMX/yGEh
M7IdKWzv77Cbb77+POzWYCIwG73ZYVh2zjp2pXkQhU3h4anOPdIuo+ZnlfN9EJZ2su0p88Kw+D/O
zqw3UqNtw78IiX05Bbrb3bbHsy8+QZlkwr4UO/z692I+6dMYkJGTnESJMtVA1VPPci9HBKpNqsnK
VAqgyxcIKTKdL3dbqcTREIoupwwJxpOkFfkpq6r+YqTW/KDGxnTUX9nssGVBKr6FvkvVsI6ESA+L
QEQsWOBqfCsneeRYVR+hpGQHTarfgWb90WHRUpgwiKQluLz1P8ovXG8mELoWk0h1DnpXHUIQ26M6
GKGva23NvRgIu3TJWBZWpSgEkrZTUj+raVJ+kDFx+qwasT758wQj/q7vEMt2i9hoojvNEdaXvGnM
ASOIKn0GLpD9yNQA7NI08ninXi2V+TQIbf67GCXEPqs+ANyA4KqSYZ1X1+pX9nzXukkzj/2HOqJT
d7IaSKVM2WDYu6Q9Jk01UHo/RBgao0s5YMUeDqOJ43IV9q0blri/vCNspZ9qZKACV5ns4dvrG3MT
YPla8AbpWaOABz9SffkKiyIyx6hA1j7mWU/mHLRfjFhK34qrW1ahC8Y4EwbOJhDIVoL7lZzlNzlr
VeJcLD3WuThStdxCwFiG+RTxiyJkOx2KkyQzMzClt9kK4kuWBcOJfEf2xzjp+P5K4EWZqj9FcRvj
MmfMz1FtaU8Dc2v/9be6yXWWH8IYkMwPEiEsqJdv1RwCmU4Wc/841acTZkQEe6lhNi1ro5/aEnuS
4HhwHPZiDMtxFHT8RzfUOk6aMy/AE3ogYfErNPL+mkihbbnUl9Y50Ev9GX5Y8hggyn1EuNs79Oj5
LMhu8AdkwC8fmK1Vcciq4mZ203Bfy1kP3izAGq13juR/d5dC5JiWKqtt1G0SqaLcW6BLiFHbNDil
EKYKYgFjOtsHic7OZ7RlBqyostKUo9//8qmoIkJtQq/nNjVOeZn0tLpVqWWeFEYNXiWi8l62guJg
0Z3no6GEOgy4SSZI62Sk1oRJZj7nN6S222cNR8pLXHdt58bqbB0h65Sd64F+GVJBtMN3TC9pnFFB
9GyamrLRrXtDuZp1nbtlkyFOGE+yC1w/OdVpZ/87MCr0qxjMXWrKzV0CieYiFbNxpQvWLmqVsxsI
+UjNaCezZtxLNwihJhms4eoCW5SDlHHkPokNC/gUAo85wRKRujPWDuVnzICa7zP44fOYohGF2kY2
3b1+mnff0TIm5cguE6dVjBQ2cJeaUvs2q6l5L3fGewwqUOYccphSOJwc5DJ7yzHXoRnM2HIrbViZ
opiZOOW3ylakL3bZIDxg5CiPVn12mq2pHQ8W3KJsaENCb8FsEozSdmjZ9FXhZHkLZjUwq3fgiMJT
3lYRuktGmvzAm2g4Z6KtLE8rnOlz0Cb9Fa5TeZAj7W18Wu5Q9Kmitv6g6ihlda4DssnNJr7PYT+h
29sLt5Xy+CA+775inLOo08jFAI+9PNh5Js/CTof8Zmdme7LC2Lmgl5LdOVVo3bdzbf14fQftPRq9
fR1gHIgUnvHlemo0VsNgdvBhw6h5ZiVj9lBe1r8YfV/rB59z7+HYPhw6Jk7ora4OTIfZdIiFVYrW
Eu7aqZLOF0Wo4lIiTOJ11hj9h4ejysYRk5Ymu3Z5+D+ysEwpUiuYcUqoOCmXOSg+9s44nmIsUb++
/TX+udLy5H+sBKpECWfSoVvLkNkHFpbS96Lvhn/sUcN074tRT2CNtBAijfWZVxtcYByFknBqqtIt
wfE9Zk2LqxTsty//4akWzCjdUPht62RhgveKGS/oqEQu2ltscdj90ia+DdiwSQel7rLTVinzAtnW
mBr81jtbvcKUVplMlyi5dVHYeYOtTfdRZc8Hqcje21uENUnNjZ3Cb2jMWG+Bw6JTPWtfkjlKT2Nr
zOdqbo5aPHsPRIFDuUFltcwGX+6JPnPoJwkGdU2YoUpEO/kGeOcIwbaTW7ERSF65Bph2r4cgGHCb
yShwG4OwiS6q3ESubk/N1ejN6BTZtGdj0TcXEsKjULX3KsnQoXCAA9zyyXMzA1XApYYsVxLD15Cn
O7pQqZeNaXl+fSPuvkpuOFAiDGw31IXGHDGZiszsRnoN23lq0dTsrSNw4+5tQzYF44uamPng6jpF
XzsaG2spOQKnOyVNMtMolaNPkzYnZ5LLLHHRR2pPWjrTqRu6BsNiqzzgpmxRw9x5CysF+gIX3yZj
DTr0PCl+MrzEWzU8JWpgjvTSE/3cJ0gRACqxc1jBEkR7tyycuruUZY6icZri2Eq1necuUILuSs59
1PTa22zEHH4ZPZMtWLvuw6QIVIYABXDp+8EUDDFMS3qfx+XPIRjlvxzE2p57Rg4HN8feBiA0UDxQ
p23pvWpgm5LmVNltlHvz0WqH+BtSJUfSVHtZNbc84B34ahh5rL4/ZhRqkVZ5frNiK/w778bwuyO1
k6uMkNyBEI2uM6ZH7u57x4hHWjR5FkDoOsi2OhY6douck5Eb8mOuTHnlBo7V6i6QLPXn6wdp7wMu
CnA4g9j0u9cIabNu7FnOWYwfA6VWi4fqgl5EQH5cR/oFTaDo3Sjkwac73RyU2ksAXwX4BatMfQnJ
nY7Polz9xx0ZVVmIKCfxkIGS/lEo0j/pmDn/YsUVUQN3fX0wytzZMy/WW33NOgrU3llG4G2m9Jlb
qO3005nVxH/9le4uAxcaHgkpzSYHJ/xDb4y0FP5+KT1KAr4yQ9yDTGYvNCHAsDApgX7oG610vqbM
3BIbsz5S+/4OoSFaSdi1m74ZZ6biS6YZK65RdKbqRnVbFy4uO3Hm5/iNvXkcjWAV8q0AfCk/OSir
m1q20prgR84oyvxZM1JchO3O9ECdlm+/rbE2wQKBmIwryHp0IAd6rSUtQpNdl5df29Kma1WUsAOz
yfwPmcHyERG0XAYVGwBvz3Bf6zIacTY6E58qKzWeoqQKfGvsrYOyba8dtDQFCTU0JTj5q9QAG5BC
MhtU1YxG7+CeTGr3b55W5c9aFtXDmCjBWckaAYkfD7UTFMr+qmpFp7h42WkH+3cn/rCjcOsFeYYK
heO8PJZTU1e2pJAkq2YUfuvqSfGMoaxvWRZOp9ePyutLAZR6uVSJzXE/O8CkoimIvbLrhI9oVf5O
0iicX19qJ5TDG0DJkD6Ms+BvXi7VaJgBN0tCHqUKmCULfsIYJfHVGdv0IlBGv5uiI+zENhKAXAIu
yH6lgOMGf7nmqMaiTYqaVvoY4MAWhMZn6kb5SBN4G0dZhs1IA2jJy9clmxaFljE79BL73p5OcRhr
j80gFX4gFeZD3DRHQgJ766lIG0IJZtPSkX35WGoqSm1WaPvEUaW4TaUEj+oQpe9UrTfBL2Gc8/qn
23uNMD4BajCUXXrAL9crzNFpGwFPtQl661MnKem7VlbEwSrbvYhJFMYTjCQ1Mpp1GRXr1PImogi3
gdT/bzRzg3PaReOjJqcHQnHbO5eVKEAX9jbVzboOSHXmWVMEfA5KSfX37OCa5FmtbFzsYGQogG7p
1TCYvcY2hpEHx2DvXbLmQv2g4sGX4uW7BMcB21gDVFdiq3RtxlF5iMfqCEm6t0P+WEVdfTE9iKJ8
Ugt2pNHK70N1Ss9VNE1nU+l+SACfL69vkL3l8FdczAvICDcIyKQjMYclj9TxVLVeMUhW4mJgEd7H
ZtdcGv6fA/2yvS/IXJSMVwFutplgm42mBAOsxFutiNE1IwuIDRoKSP2NwScJ7DZNyT75gbG7cxTH
flv+vcya6DmBi2L/LEX/pr4Dz99RUOW3IZlasCEWGZTb4gaueD3zkc+VSBWiqAwSRQu6Wzp20gOo
fYysMIP8Rj5n/oXEalq79pgnOUJVQX+wv7fMAki5DFM5saSUiwXBy01mq6kxMGyA4AcW5GOYlul5
qPvgMxpG/QOe0fMdEC9MrDMsRURuyy6azZoX9o39mJVWdHCwf+/p9RsD0MMvoigmGq9+jiGDhorb
HrYthP7C7cw8qL0k1fTbkA927XaRUcQ+5of5dJaGsip9e0QB1I0VLbM9YE167tpBbdoeYF6cp0Ol
jeL3SVI3ltf2CX5kVj6DvYojmw7/2NaqfPAIy6lcPwF3MjkIIQHY6HIA/syUhR2VsWPmN4fa76TT
RDp3KAzBCbXrRzVA3cfJEIqbqqFAg7U+0rLdOV8GBpvo8y8A2U1Fggmvg1+6WtzsvpaeBrlvz4qR
GZe6nByPntCR3ONOcsth1lBfpDChk76OkBwuqQhDDF5E4sjXCZ8+TxjaN310SuEZ0zxjk1SVIBAg
a/fvhDDyr/Cgxre+dRC6nLJFpAcFjM29WhYmPvFMM684yX4XtZ6/h/5uLmNX466u6vxJm2tQYPKc
LXgs4/p6UNskLMynFoowlNxFI349XOHBTKxCRvPqSHBBSnBjT8yO+kdGD+M5V7E4pXl6RL7+HT1e
7DQEsxcALReUBRXRWNVko+3MdiInztXRkR180FQTkkozpHp6rxuj8xW5aRuRp6yLXbO2xfu+q2TT
xbU+ifwUWa8nenmydBc4E5PDOUjDTwWb951soos66818T/agHtUfm/3Jj0aUALFlOruIbi3h+o/j
QaN6HLNSsq+9iL4lGMxddCtMzw1Uf69tdHGQte4sR15sQjgF/L7l9GAK2ASLYeoVtcbxY2A1jceE
GP/vKZR+2qL+/NaNABkVcAJNtUW4c70RbCuUex3/12upFRoDrTToHrRe/S5lgf4+R7TyDiRoe3Cl
brIhHDnwncXzlc6tTs/y5Ssd80r01EbOFbDRdLV1YXv6hLrgMCBu+PrzbVISlqJNB8uOYSJAo1Vw
67tyDINmZMuZ6Pj5Nupy4Z0OBuSf19fZfjaoCtCEFjIIL3StCNcbnCZ6VdZVDJntJ3omXa0OeE8w
x/G5rYRysE02QRt9Kj4bgkrMlGmnrnZlqw62yNXGvhpdWH9w0rK9EwAq7kKjKm/K6PSuZJXlO3tE
63zS8qP2+TZ+INNBsYMWHX3tDbhF6Jkjz61iXXNNDp6Qdsh+MLbsWNUojGeEDbmUHUuE/utvebtx
WBY5Li4LEqRNst7VLarxcCyukSXNlxR8sYe8qHNGSzw52Dg7HxSCJkkYzSNGH+uNE+YhqoNaL3Hs
5S8AtNXrEMvWGTvuwu+rMfv6+pPtLLeYfyDXA1yck79KI1ArzMtFF/2amPWQu9C9mh+DncbvxjJH
iH+Y3oyHAh0Bc46PyFh/mei+PINTA4GOToBztYfC/iSJSnYTNB+/AztnuqPU/77+fDsbZhGcXEp/
whr75uVyHX5/1KqKcw2Wim6Aa/tuSjvlSZMs4daO0l1nWevOry+6yaSXZ0SogEnPwtZep4rQUICn
zLVzbXPdCS8hTmeV6+QL7GMGZZReEXGUno2sUP4q87o9cirexh6WB56xqLotYWj1TdFi7QbTJJTX
PPR5srX0LuAhD7pWe6vwpyPPyj3OYVx21h/3k51oWhe0tnMVtdC/CTREb2UcvrnvaLBZGPgYgFrg
9q/bqXnYjKEjQZ614oI2vNSop65Kj7LpnfP9YpXVG7NrXQ/p8yOqNjnNSTgVuOFAk126DkfX+s5r
AyfMnuRO4OusA3ZYsu31EEVdq52Fr3STetU6OzgIWLur8GmAeqv0v9fcrzGqnEEio2c+m89XZUzB
yofzm30L+ThMqyzmOBAruBBebgElVJRc1Ig9aknxdW6D7JLXSuwJyxwOslaav/xZL3M48vQFk4H2
HXFxDRlQczGoY4xlcjPY1pNVivB7j37FkzLLUeJ2WorEUFzE+ugOZY7IGrgQNfta9AaU+qDvTJCQ
UQSuVx/iOwQ9cFzQaUo+RVKW/JuqIRwQjjRw34VJlj7GJuphfpR08t9yGZmdC1VD/Wi1FiDRgrYe
zpJJrz9Gdp5Nbq7Tf3ZTUlpMnCX8PSxQt7HntHGvnjOlFepnkvJcdg00ePoT8uMWiWaWy4lfClwC
PYxfmXVNVmm+N+e0kKl5JCs7SYPOzeZ0iv2PbqdyBXsh5L5J61F/b08dtVETzs7sRoOYp3ckuca9
0dQoRvajLf9Vjk7ybxRp1gcovmHgDxJ6866J88kvvc6Kj1mG5NylIPo/oZEUlP5gWuAv5U5KNa/H
9eVbIhXlc9N3ueMNhpHbftZXwYADphV9Tm2YNX4L/e6kBfbQ3QXdaD7iCF/0H8zZ1j5VhjNSiDeB
9j1pIWLQr9cW4E6USqeh08bQNRFjlM6pEouHfBya2BtSKX2OUa2K7wq0v0bXapTaOWOOHRWe7UgC
EGmM4gMkmBHNsU41xBMmZ4rwg7FVK0/PcqFf5wZlJ0Sdkm8l4vACG8YInosUz51wjaa1TddMo17y
oZVZnZeU/OXaklE9oVwspb4IYAz7JrmbzJcyJdoQLbfwu6kGCMXAaNLurdwa60dJzafmQxNq8q+i
nBXNSwXSC24vxCzeq0GaXhKzxGIjpHEluQBe6r8rPnbvDXMaJJ5oCogjuj2WH2ZrHCzXSBxR30mq
Kv5FjiCLrjVL8j1UGDWuEduJ895MKlV+6nuT/gzVSfNAwEVHAThcBSTLyqy/cEiJUphSfZ58DCCX
lgeCFdtTuIz6FyYiYXkrixHYAKN0lJSv3O7Gjz4M2q9cLb3/+v25WQXyIcgrDJbIn7dwnSqaJSbh
WKZhD5S+S1CRerZiwzlIZXdXIYCRzjHnAeH/MnrlfSoFlmSmt574C1ym7m5AerK7Nz4LMZL+AgN3
0ECMPlf5jhkLRYaTF9+mNhzuFa0JToZZ1Ad19d4FZnMbUyqSn27IPROX14i5C+Iw3RD7kKJmxvdd
4tfBcOQ0tLcUbQP6NYvSG1Pyl68NZ0PkR+MMSfhZwkSJgg1sSZxeKB6bA6r7zlJkpnDAaXDtjDdk
tSkHIxHSNUhazUtEnZ8rYYYPWts7R4Cj5Wuv7hfISlgGcCVjeLq+X1rDxEwOJDjGGHp3Mic5PRml
kf0l5WH2MGCGWB8k+pvtR8pEy5pvxYoMplaZaQZfWC37IrjOVjP6OTYVviAwHbUtd5dZRkOLjP9W
wasFYp3hGUuaRgLqZ6JzPKfGwt1GIcQ1B1X/2+jr9M6ccs3PzbC878X0k8OZ+eFsFndDpXZeW5f9
wbHYyctpXiNTR8kBEmGdPTJYwsdmDu1rY1b4F4ROBLxfyKfWsstnfTKNC2nsEcBmZz+xKMDwxTt3
S48NCOFzBhr72tFq9gMERM79HIIN6CTrIFButxOd7GUaQi99UTBfPssf2fE022gLGpV6VcIw69wo
HIP4ay3Dnx6KqIn/KofgSBhi+3RsJ0bzDAyYudLge7lkWEDIHZteucbjYPs14pmnQAX0nhTiKECD
al8fFxahouLv5SE3IJIKTefJFgyWEr23xQnbaPOsymFgem2EcoM7jZX1b1rgyH5OszaxXVnPLfus
lUGVeEj6W19UZnqhTwcwDvxxCCGWAhgauWdLq3RTTW2EH3V4mWNHW6pPMRz7EXPlkjQPjWA9PUvN
YLx3alyHL1kxtc8ZuO1fSpLmXw1nCtWLQ4veucohlgIPGiFL93Im0lyozqj+Y7a10Zyx0Ri+WygE
TncV0kDWKaAd+KPAASiGvJw187nVsuw8K0PPSLAuDeu6UMers+Ikk+2bPYog91LXkKqEKO7ovqFn
sePJ0tChVoEVTHCKyhG8sEKK+JzDHC6xyshF4qowCAw/tqVWdWvdqT81DaxnUg0bTAMKf5bilUFH
hwFteM1CAryvI1ca2zJwJcecVFfPwlT5MealWYKEbzLYKqmW/DTiOg48soD075CRmH4uYsf5LlU2
RBYnLLL7RnGC+lKT6ZRepptNdO4g3f9McyXIzp0xth+VtOoSzA/icnQLmGmZW2qd9jDM8zDfa5UT
hY9OKtm9FwDq+m4MsUkyG1loUOdOOt9H8jRkvo2mS+v1co2Bud4F5T8tprR4+pXoBPpKHKQSZG2t
erCdLO09VGYm3U3GUPs1Z3n+nLatdo/BSjmc1CwcG9eyklDcJWkj3+G8Kbdu5+QAQYZC+kc10T+0
ldp4ngZHukt7NfvZ1Y34XhdYNECA+IiATtkFsX6XBZrzaUq1KTk1YdnFpyUaQl8286Rwoznpf/HR
xWOidbPyHqV/0zzZat9lH7DAwsm0hwJZ+0KVps99PEI5yrO+v0jJFGsnPchbxBmq2HlC60kSkNCH
mEGKOben3FaT6Fp0WlB6pDzVc5bBjHb1uDbac+PMcnpnmYH+qxwrR/iUjhLQtojMx8+6GRrrmBrB
WchhVXhqq3exXzRdyBaQpbGe3EEZm48BXP7FALzUxIMcUj24bdEYlj/IgZa6eA7CPB9nqb0z+2x2
7phPoN444gL7JKRI5zSYw8e5DJzHptTlT1PEgPOuCtssdvPezL4wiMsmvqYe1ifR2nZ4aSyteYbb
ArurgtPY/xWq86D4uSMUyo90MsQlimEH5HFTp+7cijLyIsWuBt+u+vxujJWq9gnC6sdWiYz5nSON
zY+6NJ2fFqYE0j2W8HJ7H0UhNYYUxuX9EJmRfQrbZADzM2qZ4sKIaJ/qVMsgNMIlly6ThKwWJOPA
+YLz2jh8QlOKV6km7HDOJ0H+qSSFaD+hCBo3H2a1aEKvyyhwb3wVFVz93H4LkCszLnoxV5+rshaz
/3o2uLn2yGwXSBHzOjA4m2zQzpHrhmbG1F/E3gjnEUXWTj9lcQ1Bf27MU1++mUSzLEk0AW68aHWt
GWZWyYAQIANY+3wYzm2MV0bV1JFPk6K+WrMV+72eTAf1+ibrWBYFYriodjLdWyeJRVX+VqaGGTg2
wddOTfUPFHdHQmSbG+/3KotHL3gNenyrG69XtBh/4xDexChyj4mo4sHDFx87vTxS/Vqy2hfp4e+l
6LIuwl/IPK3uc8odmuFoKd+4VvrYHboKx5M6Bb+I0kLgtpgDAXAqs3OqxeH3/7Bpfs+tGI7TAlmt
Xcb08poOHBUOWpbXVK1Fk10fT5nVoqwwxqnkcRHIz6+vuvNyATAypmRmQtNljd7K8wjRjWGRwqhi
+yHDKdsVlpQ8o4J61NXfW4pBCR8QTyI+5qr9Bv+3Lcbl5c6znnr9hNy2ouWF3+FL8dauJb1gpFAR
QSDn3M6dNDto9DHD6UItlKeYzPe+Rn3hIOneJH8kR2B6lkPnoPe5rfkAJheLehuia7C1QjnpT7bB
QCYWhe46lPIHtcT2BdJllhf9A8bptGRXtcQgR9jNt9D0w4Qd0Uqydo/66uyF0J0PXuDOsy21Mi+P
1HYrqWz1gQQtFpO7PBT5nUiL9FRnbXsRpVx5KJQcDm+1zcnj2QhcVNAUm2CWX6a1QCwMs42H9Ka3
cTb5AoFHCbtqLfuQS8lc/1KVlNwo0tSB2WwaTe+LEeunPpoUxZ2mBP0bg81111mLVfPrR2Qb5Qjh
MLY4m4s68jooBHqU95GOn7CU2Q1uVkrwoQm67uN/WQWYPB+Y6dta1MfRatohqU3ns1MrX0Js+x0Z
S//P66tstxAHYwFvLXphzJ9WQcZoYbtxe6D00EQB1olB6CLsHX1uu7E+wP7vLYVJIoGUvj7aXaul
ghTTghT+xC1o1eRxGjPjQ5DPw+i26TjEB0dj+40Wr1R6PIyZQaGuUSZQYTUnHJA7Vc1U9gYtis+a
Uh/xU3YeiftnkT7jJkJ8eNUUmcx0LmnlJ9jqSs9pU+T+KOXqFSHS4WA3bFfCnnSBRTKDRW5h3dnv
O2F0VYFsnG6U80Mgpn8ya8K1Pdbe7Ja97Dhovsv9zQxrPaLXk2Fu0ClN0WuHSdwXdGghtEmuGlVH
2JjNVHlZioehGQcseQNKaQF2yWhCc7uWiDSGXW39cKCdnjOkNr+VpWl+4ZH7axWHMHAlsGgH1fqW
jbL8AFCL9OqYauPj+zLI9L1llGXFDTS1lhgveRGbjqsJ2alOVhUUgasxrLM+1Fgu/rLbSkn91mHk
gL9ngE5BltoI27SRabmhIhlvJnfz4xiwANohAGydMFC8crTGoFGph4lyq2ZTv9CVly4lLp8HEW0v
P6U9ojKZRYmNDf3yPSDvNJHW8SGw34XgmyvZO7MwU3cYwIG4UcAooGzmI1zG3ucHNQr8ZBmabijG
LZYBaK6jnY9ZunFCa4FIPgjzolGPX1pGc18Qvp69dIguSnTk3bS90EjpsBmhRQbWeBPELW3A+K8i
zxGSUX7BOE1yQ/Qs3SDX0tTFQkc+6GruvWMgzRC8wKDQ/1vexh+tIcwL5UBqITmMhhF87aNQ8rDN
Cdy0HfLHrkrmpe9RHSTk27DBU/7/oiR0LxeFoU+ITGJSLPTKLwYi4feDWOjk4lAefSfignsAI7kE
XojEqz0EEFh0NvTeWz+qNEPo7T7JQXp0iSx/yjohXww1FsXORUxz+ax/vEUt6iBLBzwQUzL1I263
+bnpjcJDQEtX3HLMzUsSDd8lpTmaG+zsVsSKANtwS4KT3RRUAjilmKbwJlK1/xkifzWzXq0w3FcB
7boIhzniQ1VY1t/aVMj1PTqmyRE6eOclq9BT6I0vDrQbhQul1wT86SLECNycAG9G4VmXyiPy484q
8FEWdBEBSNnkle1cjmS69PoTZArunWGMDM9KKvtod+6uQxsR8SBnMQxYbRlgGWNrInAHZTpW8NTN
wqcMWuDBGdjZMqAecSaix28uM5mXW0axU1Mdckm6ql1eeAxqHby9lZmekVDf2VWiehHC8u9D4GNv
z3ioDs3ftBvwGOtLWzUiuY9ROL7FYYBenSEFJ+TZbb8L5+gguuy8SlqyHHYUSLB3XWNPQq0fVII3
vrmoF7yvB0v5C4ZccrDKTgyji8FPZKnfDO2Xr3KORdxJXRDeShtTyZMiQvWXkZoOkj9jVttnWCvV
eC1Dap2D2monkP0fJYs5FzipNQAtK/q6tFWgGu1At8yJ0tqPp7nyx0KKrm9OicmDbYIL4rKAiFYh
ZlCaOAPMhpZ8FeN5Sv1QAFQM4zMmR+p/eCwuhGWoBvZr009P+xS988AKkTQMO+xVssi8myCiMlaO
i+HIpXPvJTJ0oZwCiAzzfdlEfwTPoTacWoqb+JYKLncLkSZ/EIHh27F0NOjZ249LUQpgzyJjXfdo
bFVp7UydqYWLIHykvThdJG349/UvtcVWYwMPmpmMBWQNw6PVA5VObQwmWduN6qg6JVpaf0A2Cv/1
etBOY9IKn1kvVqSJZJ6CeDCQ55zejIbhNyzqCIi6ocFDdH75UqPY6hI5IDMf5FxcM00oF21AUl2E
zXSwW/ZeKqd7EeRTuAA2O1OKHTkpUFRNs6i9s8dkuoypHR9QS3ffKmRkIGTMspBwWT0RDUUmoNAI
bnKlqH5Uqta5nPPZteDCe53cZf6AqphXokTj1lOXfxCB/mYG0/JWoYSAuEe7bYOHjKepz0K5iuHT
luU5pgEC6rIcXJAv2cFb3TsV1PHETkjxoK9X5z3CCrvqmhpT9zHEM6ybLLcex/p5ag4RDrtLQfUG
N0dttclehKVFugHR/AbzPjmpSKP52hhDho61N2NXkVgBacnhoHkAQWXVP1kUxjQnU3KI9l39CeCM
9RV1EhQTHDMyD4rT5Q2tkrIFTsFyzNAR01jdsBKn29ILdF2krO3Psix37rzwsNU6kS5yUdk/Xz/3
O6+R9VjuNxBtc+xlqUtCVUY4p6vmPEKBWG0fNMqx92C2goPdsXPloSCzLLWgxzcs3V6vBogLC++R
MXniG+R6PjIJToF6QprzL/Q0uaBya316/Rl3shZIKtwI4GFgr677X7JRahUKsmTuajmfarWKiW9y
9qT1jYzQbdIwmOrkpyLLh7dnLTQyUXCFtbJ0albnYcxziVNioIPQDqNvhFHkY5CYncb80CR4L9Sw
R/FCXBQaqR5WoaYxJ+S8MqzFmfDqwrViczxVqjKek8I0ofBrqjh3ZmndVAnglV+OojPvhaN13978
tpfUkJYjDdXtdVVJRhxmqoTHQdDVj5GUNh69N2a9afArVbH0lbGv8ccRqtnrC++EdBY2Yccs4ueb
rYw9vTZVJlVTlKvOI3xx/bGtkvj0+io7B4bmNxEdoSeuDnvZ5H9c/EWYCe4ourcqg5nPitwNZzWc
FkGNQ6XT3Qf6Y6lVLMAwtLdGxo+3dqxM31HmzLfk7qhztHM6FntinYpsERn+TSz844GAuUZVsxTT
6TDkf8HdDb+ocHguFTnHVU+KOIFGaBTMbc2u+PL6y9yJdi/WXp0PVZv6Wqa0velpXpzQ5rIYP9E8
JXoobsy7PdgiW0L9QtqnPUNzZknt14i1UiTN1EgoS4H+DCNABGF2TdrU/kbzCivAoUPTym2A/Pjy
FIQ8uZNpD0ZYzo9IB+ZHIJC9vbToFtCaR4gYtZSXeynRZ74+vnw3rn4E+y2mqo8mWIbK1bWh+/z2
dw3PHaK7ZgAa+h0//vjONAJHzQHWgLhQ9VwwYztHCerKMB1jP1PGNyOFeNPIlSz3CqF+M790kDEC
nTrRDY+d6hbpeuMlli75UWgaB73HvR1MRUrWSIFtbTy21UgEQ6RhqavVoCuAiwbRh0EqEU6POiAv
gxUywqhjMxh9kEbp2/cw2cfSdCUsbHMe8AjTaKApeJPj2QSqI37JE3o3hlp1HxIryQ628M6eQZUF
TxfuUGLQ+kpRBs2eMuDHt77u2/dIR+n/inAQP6pe6o4i6u5aC72UhrK5hZjZBtOgzkRNp7WM8aEI
TOOqAEW7dgYcy9d3595SED5IyA0GAJubsghkZg8KYTVq++jdLA3z2Qzz/nMiCfXy+lI7YZUcl8gN
mYWO+TqdS4vBlMuAOU02Gsn7EWDwHYCP//CdSEt5cyr0qZ3vFDB0Fra8zJxE9GNqWuG1AHYe+67R
Dh5I3TkADPi4biln4MWsj7aEjlwSIPVwG+zZkgAvV1Z9whhdd84jEJvY0+o86TwIZ+Cs1MIyfwaF
jspvUmvyczvjzkxpUk7gNQ0l/dzkI/9L1A4mDilS3yDmm4X8c2tMBpzOgUTYynMbZasOATFM7Kek
95zIkWIfyyE2fFjm2i9MrYfkLBsBLgRxa4Pcef0r7mwYBitL7g8Tahm7vYydoLk64PGwGdBSFSdo
XdPJQXXyKWqG96+vtPd2cY0EDoicBoXU8t//CJySnQZNjaY5Iiwq8sbgMS/2aKYXjBpKjNry3NO6
cMSQDx+811feuR6BCfNRmesvRMjVM3ZWWwe5WmIs1if5KeF9uCJNh0vShq2bF3J/8KQ7JwOEK+N2
nRtpizlh1j3h3AQGujP18FSWwfwdZL1zkI7vfbnfpPGlgb8Di1CjaAbDGN+CGZJe0qvDR2lAnQz1
3aPMf28psM+YGIEgpc5ffzr6hEYYyjQUarP0RRzWZ4gimZvC2D/4VkvetyrcmCouKHjIVlzmy7v9
c5dMMO9lNcCiRU+k4WK2mviuSihZeU4ZxOd8TPIPcE2r8D+cgwVLgCgYCdxmti0GxZrDxGbdCGAg
pKnxRx6M77rAEh9f3427L5NbB1gSGcSmj8BcFkCsYcQ3SwoT5OZC3UNyVPcmpTxKsvc2/rIF6WXT
sfgfZ+fR5LaRhuFfhCrkcAVIDjlBGo2CbV1QkmUh50bqX78PdBJBFFHa3aq9eD3NbnT4whtuHjkx
/mp/zAkCQHMR2BBmv+VhrgaWF83PTkMB5f7Ufjkjrb8eAv8ERpCq2S6rk4ahmA22ExkgZ4ytv2k6
6H81IGc/qKBa/7LqIv405Q0OPYnTxgNy7KH+swI78dGFWKMGau8oc0C8g1GnMzTlBUGCfvbdDtO8
ERdUcepTZ/g2WJ1b0/ZsJrhOk9UUh1avrCdTluaem95Gh4XaARNB1Ij/WZcneSsGE9mY9LHs3YFG
t1L8qMl7v1dO2g6BKU2X+k+rTwdJh+izMbqd3HmUtu4StICWstNCH12fh85yJ6dtHOj90qr+MmyQ
ZVUWTTtYmq1TB+qJ3jZfbpGBvj51kITEYC3IDqWdS4CKSfcwJcVnz5uaM2DhNvDwTD7f3yxb54Ci
64ITp4N1k2hLMs8uNAFfDI7yHcqR9lJnaXzWc9HvFEy2joG7kIoJwSg+rfMDGVGgIOACHSNV5aur
mNo3o8uzCHEzWT2PXbknOLb11HnAcX4BDqEJrpYz9jDtsK3Ftjtu6/cciTnwEgynasU1fbUexRej
U+ZjnrN37y/q7Yc0KGbBtgTyvwGK6gyIKlXFTS28MT9iwzwCmnano4u/bDD1mFo2hRXv7J7b6TIo
eTycSOTcbgB6siGCSVOMO5VQlGddMb+PdmYGuYx03I5y630XVtZBx/9ypy60gZZgZE7molhNz2J9
OtzZMtpkxFfErOrsbxquueWPiZRQEfEWOMJLhvScthkKBMJTRu4dy/sSdl31rsHYSfc7Qlg96IY8
3rt6b1V66HtBR1iYEMYGJAsRdF0nKSSfsVLnC1iOEhwTWurhwdKG8j9cxioLdoGSvu9mUX4vIklA
ZArd+CcDNCp9OodFvvPI3V4m/CZEbuD7kFVSUbs+5lo1VUreE0yrRS/OxoDGqd3CSby/B28PNmUF
0FtoFGwpNDplSuu7ItzywsJ6HJTMjYM6TxTd702v2LOW2dp8pHAg8ihGLNJb13PqtSJxe4UrOosT
5anILdX31Hw6kkyqD4VqzKc+qswnE42fnVBlc54kU+CTUS+9cdCBdgLzsQdqBSYFOsAAcrpteMYU
DeGl+0u6NclFVBvKI+i+m3pLY3RpAZOSWC+Ki0sMASQJytBTzIObKyWWcHPofmnCrn5KJbqtO9vm
9v6k9UK4grTfgsdZx89RGtmpyRd8bIy5C+Y8yT44kRP7shrTB1PP4p03z9m6xeiqUt1GIWWR57n+
pkCe5qSpFqPqwUhfEl2MFUTguhQQLVo04PFmLFo+LsyKQFYu5NScjuU3J/M69+i4/VRdoGjM7RsK
bzBGpOHCno3HZHw3GFK4fw3JqIgjNbO0eJGOXnEr9qBsDuR3lnJu7WwKH7AfTjK/C2fNO8QmHnin
qfE641gMYFzRcw3LzqdU0RuQCobmZbSHVGAYFdpIf+la+FRkA1SDypX2X3Sj3chX46Zc6DKV+RLW
fawG4GKHGma/qN5yJ0FadJwUozoiwlQkx1bCj/CdvKVmFvEuYmth5sMCQjIQGxto/ClMOqkg3QCi
x3ern40J8SZ7+G6ButUPozU5dDjbIeeQJ+7sBGUn8ZPVLdHCc+uUcjxItROwMqYhs/1aWoN+yLvQ
dk96n8San9dqMXF+Y7N+VFIs4U89ivjNmTjO+FyUtdq/FNA96kMzDeqrSoc/8fvQHuKDFKNmvN0/
AhubkLQACc+lDMCeWPbMb4nBVGOUote8qRm+Zn5BryWYm9F8l/K7f9iRM3y6P97GHsQJwVpKnJ6O
JsMKHFVolRRKk6SPedXrSmB6zwWylrkfqpHxYyjV7q0Y3HrnJd26UhZ90kXVjU71euP3qFjwPIMp
mNPIOFC7wn+RGPihGYXYiRQ2h1oMWrg0EXdaH2pBR75J7BxMgSeLE7d0G6AsEz51uKTfX8mNL4eC
DEkI6gzLy7C8Sr99OQuaviySgeYtchaG37d2+kamZT+IyRXfrUbdQ/Evf/A6C0FyhHIwhUxKOTeR
pXDkADCqgelcOKXlK2HU4F2pcF/sXMtbM4N7TiF8IXHeKGOpdm/TK8FBXKppG4z0nA+91gifsuNA
BjPvSaZtfTP6b3BZKHITW6zuxSk0UUx38QsyVFk/YBzVHKps6N56GrjH+x9tcyhkv0gdMcegNHT9
0SJe00Et4/TRVvvhKUII/VGrje44z7b5f+xEsgCSHAMyrLa2jShnoJR5OrGKZWkelS4z/SaK22Ns
Qln481ktlS76r/ZSYljNStj2ZMQ1ktFzMSE4qIxTekYwLQxJMpF0vz/Yxg0C5xadPWpAv6S3rpcw
MbUZaY3F3s9ws8CQntv7wJZ7HxmK+kEglf2OOsYe+OM2ZaVnCBPJADxL1rq+t+q8QltVJR4qJjP5
TluqOWam1rh+a02YiNO9COnH2FCtoLl69udI6b3d4PeWlAsmi38dqWS6FohUXk/dUVveHd7PR1hm
DiWpslHeKd6I3modN/kzijNu8RZBWG5R+AedH+DlU38uVLUgvkhQptn5FBsHFVT84hS1FHhpYl//
nkkr9MFOKqTCpwrJP2Qm/TatdN+K2+xoi3CPj7HRIFu8IaCVs8movairBfB4mcDhETLFeqr7Yvam
c9NL10/r2DlkVpOdbaeqT2Yko2MmZUqxuQ8fpYsr6v1NuHEXYl9P8ROw/kKEW/0QbbDUpHB5NtM8
789OaCUfvMIMT/dH2ZwvZWSaR7TNkVRcHayWdifyz7ikpO6Ct3AL74R7tYnNO1ow3eCWF8er4e+T
BwWthX5K1AHkMSmwP9z/JRv3FgAsymp0QPgp6/ki2ldVDloNj9M8RQc0DblMrEwGWInvVbs2Jw1k
heWlC7L0fK93VdElYVJAs3s0w8YYfLXqXAumq97+IEas38OgTD9XSW+drXh+HpHHJ9Ur9UsXd3ta
/xtXzdImZNrc1QDX1/tbtwlOZM2srU6BWxvnwxPdrf7V7pP+gWS8/ULVYdq7uTeGRcAAbhnPEZzO
dXksEoIKHRXVi1ZOuBJW0o21wEDK9NRCVyoDmOxoCHW1i4bj/c+8MTL8ObqFS22Mv7VCadRO1NmD
yLyLaQnnpNdlefFGZ3pQTCi6KVo/OMyUe+JcG2cJyOzivbIwQ26qgQZ6I05cMmiCmcMJjEx+tAdq
HPentrGDsfyiJUN1gtrjmmUFQN2lT4h8dAp09aA0aXRoTePUQaH+87sBqz7K0NxFFMfW4UQkZQxU
kQuxBnXhT0arv4oo1XdG2UDUoAvMbBYwIgOtM3R8WC2BswpCrziWjcEoGuUt1dyOiGmMEsWXfW2b
LyrI+YURVTeoz8ZdFT03FHbSPw9r+HTcUB5iEWza1b5BYDZ0QlVEjyHJ4qlCteDzmDmWHztyT19w
Y94L6xhUMg/AEggsSf1vcS9Rbw7mDZS3XeKwWnqhnHnnNO17pxeyCVLNa8SxrmX4MVm0IYIy7Yb3
nmiNH/c31PYPIVrkQYJdctPXdJshHnpu6Ec0GkIcpaokwPrWSHwKZSEMxk47dXE9B3qiz4cimXRf
D037v/u/4nZbsxoodfxibN46rc1NZdW4XyuXXq0Reeb3IBTl2igPW8XOCdqcMBuNG4IXmC2nX698
XRVmPESWcskWt7LAiJrU8JPKwBo2Bz1xRlZAFw9VrCqp74SDFZ8KK2ofEUKG13h/2huPBGBH5kth
FOIfwqjXv4XhvExYVkTvrIuBbVe1/TFF7O1dEdXDv6liJNg4SfNtztv50ldoXR9xCDUNv5QxGl33
f81tcHj9Y9YLo6kkzxLGiF6q5VtsOSh6jdrsPDdpPQb5rLkIDkEh89zotUYX7M+vAkIhgK2cQEQU
ETe6Xoymq41+QP7uEVlvFBhMIvxfyOjvODgQ+uVZ7b2bhyo8Iei3qNwp3iNroZQ7t8DtRb5AzYmG
oBU6i+Ha9c9ITTZjZPfRY2Y54lxY9qwEMk+6fmec27CTv00av+AWaa2sv30lHC9WRg02iTlB5nJS
cJlW1Z+kZcc+omjKh/ufd+uMLaYilJY9k1d5VbOIUUqTpjdxuxW1cuimenpo5dD7SI14O7yLraEW
Xh7gGaZHfn+9hKU7RKU7cqeklpL4EU29Q+RKVPpKxDl2ovfNscBkghRcTFzM1edyUqssyjKLHkUa
d5CBAUVanTqBLbP22m2bQy30AJeMlCbKsnN+u7PLDADBFNuI3uZq/AExGfNzYY/DOxy/vL/vf6yt
TbjgoZ0Fr2NTjr8eqgsVLNjtFPaWOYxHsw6Vk5PlxU5k7m4Ns7BjgJISTFATuR7GKCKrCsc5vHhJ
PyUnJzFV8TJDSo9ehaX1fyVtlmtB4Ui6z0PdiG8JzJ30AUW9MgviyqusgAdiTsDweemnYp669BQN
1Ir9Rszqj6nl6fTrcKo6xIHaJMP8ReTmQ0tkIQ+DnKlcdrEd/UzMtK193iKsaGIjmdKganNnOIhO
geMoHSuJA51iy88Soj2pgWVNr3gUTaFPhSif3jdhxXZWEcUUwejpJTlj2jrOOXLVxgyGOLZLntTc
OKG5UTRI2/V2exjENHlHcv5swJABLNGLqkv3c6plU/GMl69ArRpZzONspngtdhhlnXOnLMCHOHWc
nmVmG1/tHEcAPyz7KDxm01DIBycfle6oiQrZzlqtc/eZcH8+RxGCnf6i/fLOUCow0fOo9F9aNy/C
S2y07Q/SWy8+KmqdveiNaFBZGguEc6BDiv4owJCj+xQmqEO2SBpUfqd20UcSJvQn4gjjWb/T8Xvz
y1KbEY/qWupmiWJW36j9J+nOQ7FxDkADLU1TVbOogK5ilzChHayjf3NJzTF/4l3H0jePgHxIqs3x
zvm+7W6QCy/uMDzVyG54y4/57dCFbVsZUdkmj54dJUf6CZOPaLg8FFIVRxQGDmWRoyXoxHsD32YR
IGeoQCy1NAsC5epi6fWqN1rHjR9NNcu+pNgv/DVqY4oYu+6KC9bCvMWijuyd+W68wliyWRRpFlF2
qDrX83WNOOybzKTKG1fde5dFOSM9/340XfmUeua/tDWVh3YaKMRXfbNzcW/0TCnnUV6GGASsAF2Q
69E9S2pmIfrkERnR0kNfa6gfMGeiLtULOIhdaw7VI+qQeucjSFJ8BWfUv/aGRzKJZmvmT1prPCRx
P57v34cbW45KxdJocnm/bgDUThEVMmlVUFMVVpo8neSPaT8dJppiO7t767tjbcilSxbAs7LacAny
a7pM2xglosSGUir7IPeK/1Qjqvy097wjPeO9zvzW9LiCTQ1GygJvWj2YcToX+ehCVIS5r5+4QLRL
iCjZc6poe6rfW0MhJ0oSSXa+aCZcf+FMAD8jwGJba7RbLXo/h6HVBnyxy/nh/kfbiHDIh+kkL/Kl
i//L9VDh6LmAU0wesXQODb/Kveh57KtB0HZPxUMCNUzdOT0bQ9KOXPqRizklBePrISOsWrDdcyOs
xur4iNGA9Yn+U3TyYkTRMmtSdg7MxmZZmrw0LyBk3Za2qtQYqWCgk514Ok90P30s27z6Ci7bDiTX
pG+N8/x/3EyAk1nZhSwFzXR1M+XAwR178sgdk6YP2kG33ytzSfI8dXmA+LIIprr+YwdHvqJmU6tG
wwq5eHs1qI2EoTvYxHSTVSGUGFGSdIKQA+H8H59wiUaIUclJgcFdf0It6iqU3qRyMXCm9mloxIGR
Vu5h0ZF7qJJcOd7fpRsxEEVxKD0Lkpg68Gq8MAuL1BGTcmmztv7quGUfuJm1t1GWv3LddlqYyFTe
6aZRFVsfOyUZZOpkrnLJu1J/GOe+DCpZukFXtdafHzs6hPBzbDYlKf3qhM/T7PW5x1CmHlUvowLh
ozC8v9O0cY8YfO6pOm0dud+GWxNKUzDMNv1hcvfYS/w4trSH2SjFwYpz/Qg6ba9cv7WSgNF4HC2K
/85aZ0wYcTc74eRdZlOOPsJ01SO6pWbQD4rYwepuDbWwjyE7L2L46+LUXEPj0BC+vHRztsylqs9m
PbGKPWzy+7vwVyNrtUHYIQsAjf7ubR2mazlbmRNjDFfq5dlGarwHVJCOF5fm/cukhsR1Y9Z62REv
6/RHa/bt6I+UngEq9TMn0jRmV55FaaDmnZM82x/VxJPiE7q9pjiamMmoAfr0YXMoKqlarzin6Q9u
mVl/paaoxsACm/MU56X90amk9RdqqMTuti1z4x1FOSc88cxXP+rcKBDVHFzxEpILRd9dAs/Zh/eB
vVcyASwLJl2Lk4MDhl31RyV0Pb82gcj7aP0L93snB6EeYbFGXxMcS2Y/t0bVvLhtqY5BmKjD35me
jv0DQjjWF+pxPFJkKEjlGzHidaaiRZk/ON0M9mB20p8FpXM6R/c/xkbMSRmC/y75Kw/Jsi9+izml
bad2UqPoHOuZ/ZSPWXiYNZTWlwYRyQdJswJI5L8ciu/O2d3YcRRdYQ5BsEdqZn1NdBoBlIodL6YY
VnUa+X8c8rij3jNb09v9SW4VwhYYASEuSpqMt7xtv81S1IoAZ2YoFwUHv/NMbgtFTMlm4mt2oJLP
is/jNQZtbJvvzdL4hvZN8+H+j7idL44u4NNpT5g0ZdZNggI7xN4qgSQWovYCGxhvELaO/GSITO48
1bf3/CLeszT5EFeGLLW6FovCLJ3IplU90hg6E90q5zxr+p/3J7Q1ios4k8sQG1UWS4LhqUvCd5wd
tedqHs0LKrb6HuZLu711kVtCmQfwib0AZFeBjpgatIjAWYHWc/sPGhCXb9kwSTtARi4fAiDWlNBR
xhDvyWbFZ9wF5MOcQItNpGZ/g7ya/JuOrQdYWY0/zdgInEe28+f7i/ELvXF9qVFmpeWECh/B7U19
k3JNrrvlGD8iYN09VtRqZl/t4+LnoLjRmbQCoUEdauDzXEYDeW8hPxUyG491qjgHa3DU0+D09vsh
tuXl/k/b2Hh0a5DmoF1Dj8Na7Ya4l8mEOQxC6m43PGAz2J6tEI+b0tbyw58PBWsAyK9OvoxQ2fU5
cxWXNliOrIpQevWg5j2eC2UTHnMj25WR29h+wNFhYvCMgOVcN/hLwgIQccSjEaTvbwMl1MKvKDNm
D6HRj99s9BfroCd5jfzGCvv3wF+GwQftI77ZlDXEs4iQvpjMbjCBhFHtOUzS07/XQLywYHYhy/jI
sMrpFEeqoLSnVE3mN4PRfcLCMfnLbYsx9g3avOdZn9L8kEahtpRequmrZwHGPahW37/WCxb7YNgS
UfVO0VBFLYoJnTItsmoL8pRqfBP0YCj/5pXV+gNvyM9prGLXFwjr2zQk5rQJdAxEQqrRVfKxiaW3
h9/Z2CELpJIMm2o0LaHln/92PSp0vLIuRlelcJMh0CdZHnVg2x8mo9qD7iybbXVMliY8rgh0HLAG
WW3G3sstI/RI/2SZftV6I36QiiUCtzDag+526qsHG+KAJb3qJ6WYd/bnbQ4DH5CCA+0+xHhoYF5P
VANx4PY5heHWyNRD0XriAA25CSLPw10YXgiwxmZPmmdrygYR/mLhivDh+lBEo1NkCvLgj5OauseW
/stF2N2CpevH8K0MwxlQSliED3FdUVdo+haI8P1zuXWHLqSlJU6m30AN9HriSOWMsxfqIarXImPf
eXlxoQ0Uej9nnBu0fz0KTb0/0Pi4CFCTyRmHJx5FSRtdObalqb+OWep+0WVp/TTHakRO0Rko3stR
2UMubC0XzQig+9SGNuoyjQmKy2nDS4FtTQNyAjwZItUJMWBN8cr2RZLoDtwdObXn2o5i9bOWdKa7
s2Qb1wtYanYqcBlw1eoqZCgTlcwoawlPDG8ORt3OX81S1H9MySBBYjvCGFiYquuMTGSZ06HXrlzm
OlHHg6V48dsUoQgaVHPV6if0tetP9/fCxnPK5ncgJ0Gmua2KRDkxZtaJ8GJkWH8eWqW2H7pimL0j
OB3vo0tz//P9ETeuF+Cq7P8FfQMtarX5Oi0Eet5F4aXlQmwIqo/CoF4w5VmxUzv7VY9dXS/E8iiK
IWO6NJtWD5CVNWGWzEK5jJOtvJixlzs+yahUg6Sepu9sOIlxAFgkEMh1WcyXLNWS7yO1m/KglHX7
DY1+o/Fh23n/hTb60b6p2NqLlY3WK/4g0+h3WpNqgdTUCeHLQlG7UzsopfU46zVVM6ejgv6f1qHn
EujROBEDhHXk4WYwtW/9mGBoqs9TCOwt0+vPVtJRVCVJigvMVEglj8PQDEAQwl58p92CVJI+Kean
QZM0l9raK18VOqUXj3oWCYtQTO+NqER9wsFM0w7mYNrVC9f3JD7QqQJl7fZpIQ+hloP7HsxGfjAJ
uZXALb0MGm5RKu05yUp07N2y0eKDorcmHmtYKz540FHzD4T+AHr0akYronW9yQrwCHBEkPS62mOB
XffvG1W0BdVTh+ZpnKufe7gkH3tknVpfiZXhJcmbOkJ0his5kBPoxqrw3I+GQUIFcHtw3hlgwb64
Wle5AGcQnT4kldOYp5iuKTh3mU7yUEo5NX7RDjS7cLiM2kCwLoMvIxyZ/KYMY/fgxrbLfVSEeX/A
jibtD7Ah1BxBFulBMJmqHN6JHimq72R1+Q9MCXyZkFRNv9zf7LdPDMafUNxdmG7Ip65z9qEVlkvv
z7qoFJOPQtGTv3PUmU9qMaAoOVnTCXuCvbhrI8FZ7EbZ9eRxcIrXb0wsSGYsq7UvM+piqCSZjYnO
lVnNFj1JAP6+bbTRf3lrYHhGddLlk+hxO+dPEJaybmcJbs/79Y9ZrtbfwglkiPg4igO7PyuiQ4kn
4bGyG/04qbu2ehurDcYZujZ1LVrMa6KlYxccrFE3Lxo3ZwC8X33srSousLCU3klyUF6EgbrY/W+8
MUFwpQQxXDJLw2S5Yn+bIMw8kfTFYFwGrs2H0FabA9IGcDPGPaX5jZFIzIEK8B9muZZ/TYSNSnmK
hUwPdvvQCCt9E2qsPjW9Ff99f1I378IvVT2AOtYCY+N9WE1qVJJ60CPvUuvKm2RZH7Wx++R1CRqC
0oj2HoWt4XQaazwIzPCm7auVZgUsKcXnFI+ao4yFGRBMaIGXhkZgFnLPg/NmJZfO2pKZEHeCiFyL
vOIUEluhKsHohU7xORxECL5Kwee0LqWyJz9xE8Msg1GwQxKB1+im0IpLYGTlyAperCxJwnMJjsgK
8lIvjo1ud30g5wa/vQF3johbMs7fd70sd8TithaYeO8XC9Li4V19T6nTjsDb1Lm4tK1fotl08ocB
tGlDbJ+XTzVX6E5k8Uvb5+r1ZdqEMwYa+2ScNymZye1dAOzxLnHm2t250bpcHgx6aBCDoSkMgKrw
DCm1xIID5/WlcdDEEP7oylG/CKeHvBy7WfS5TuIRfEPdZR3U+lzs1bxuQjt+JgUY2rogZKn1r46v
4kqeHwU32AYY4ycd1eb/nMH4YwXyZRSkD6GKAf0k6r4+T54OWw2fDUxfy2b6WhezDcZqpscfoZD0
+f7Z3ZrRQhMD0kf54eYwVYY3hpJ+xgW1k+lITNw/JXWiH+6PsnWEEDrx4NssMkPrI0R0VxQkK+zq
dMyCDC+cB+qrtR961FTvD7V1gEjqwYVAW+ElXcVx9tjhuAiA/dJppRr5jjUYf9e82x/6vgj/ykEl
xNgdRS2haziB4LNpm8w7GcDWAQKoh/LYQuNn0tcfUMPUCqOs2b3M4AMXT1DKBpDBuiGlkFsq6gVH
0r15b3xISmmcWlICc1H8vh5zRtSc0Fy3L6Q07qEsi+ZsIPp/ub+6vyCXq4NKhkWcwuXEhbhuq5mt
5iqpitlbBMGq7g6V7Mb2SHyRfiwQFBDHlETWPWhd0wmso2wkPPHcyttXFEyB0MjEqpoABxTF+tpi
jPTahxih+EDEoyhQNSnmdx6yOPG70Imrv0VlCeVJ9ghjBbPnRD8G0yyIsZVSnpDb9bpAtbAHM0MF
k60e/wrMrjrNyC/1WIVfROmkP9w+yz5ihW24B5R9Zvesm/gEBWPbDF9VZwZjMpnj+O8ozGoP3b6x
6RcBZKAfi6ADNYPrL6KOg+tkI8Zljtu2D5oadadyMJRTJbLydP+z3AQz1ENozfHKo2rIw7gaqszn
uLUVnLhnYu0AMIjnd2acHiCFyAdLL0iZkBE73h/0tnC5jErFkl4n/fgbFAYl3Ky2kE28INGjnMjL
S9IB+jcfK03THhNCySgo6em9TENjvZddVrwoFDTeCztLL/bgwSERpm5/9ZDjjXfyuY3jYLHq6NVA
4+fXra4BHi5LpjW1AF2xq39DxZIf5mhq/p91J52Ao6KTEK+D59ToHJE0rndRKjTqUgSCqiDMY7N9
diA09JdU6ap/mzRDUPz+2m/ccoQiywNBQrCQp6/3Vqvnbd2mQ3gBmEyrxxPeQU5eGMx2Wh7HtFIf
xZR7R6FF0xtGvX+MguXLU34guGSDmzf7DV/eOUNZ3yO4tPpLLbwkUNK8OOdtX6NmpeXPrVf0x64f
9VOdW/pOl2Jr9gDy6Md4hGQQIq9nP2t2mmtNQgTouu2XRc7hvWVUKkvvoNandeWh0fLOJ4Ecg8lR
d9HRG/c7lpA8Z4soDL9gOfm/RfHMd3bDMg8v5sLeRS6vK19TN0+1g+il/jpJXSnJENvmv1SOMRsv
c/5prNh8AtExaogmS2M6CxqZX8PQJEgpzSR6nWBH1zvbZOsK8uCcL7z+X6JA1z90bjNcrgdC1zJp
m6+TnjqABdKZPHw0onHnkd84cmDdILfTdVxy2NWRc6JpUtqINEAH1UqnVFg/7Unt/7m/8zfWnvwJ
gAAwXYo167UvYy1XFaXiAcqkfUZ5S/scz0Kc1NBU1EA0f0z/gthLP2xBdKC4exP9Z4Zo67GNvcuY
leFDh5B4enSKvi12MsNbuQsGAmNq6IC3aE38sun8bVNJHSmOMCVwKTWBa0auzbZLDaI3vuKppVQf
vXAevne6iTguD4H4pueJiYOLZ1J7dsqkfkydOhn+fANd/Sj9egPh6+ngdNm4mGW28wmt+PCDjmHw
sVFDuRO43VYilgUArcBLBhqK4OJ6rMYonbaqVfcymWH/MMbgnhLIub5TefW54LYJIFoYPkcmwZl0
okjVl3m2s4k3TgwXm0mVf6mK8LBd/4g6bWSm1B0RPs/ti2kr8NHaKnxEtXfPzW9rqIVtRocSHeKb
ML/sZTtbBTurMkX0sxNDf8SqXHxx7OrT/TOzcTLZuGD1FwI5N/YqPNAsKmkJ2LlLZ3XmsQij6k12
sbOjJbNxMhljAUSCXb4tD0uXxqXVEvUiRSW/qLFIzyN+Ta8JSx0Fmdfb3+9Pa+MZWChIC8+fp5CS
9PW3EmkhnEgt3UvVAVP2nbFJvuaTk05/x1oB5MqsvPibbPP+bcqh6AYDGqp7B2Rr1y6kWBx9EAJA
l2/1IxBtdrqmHJ0Lyp/jV3pz4UOLOXHnu4NRpn5IChD7kPlKSUOibZ/ACMjH2cXqZOf83OAxSDSW
0hLv8dKlWl+/swzRvupV6+LFlD+j3jV8zRqzY6qhclzUufgw91IJLKSEdp7jX+/tKimALcGZXfRN
UAhcHRoHyx1njBr74jq1I4/m1JmnBo9U19cH3RieEbmsW99ADOJceUb4KRZO+Cn1HPlu7rJw7whv
BMN41SyIZC6Rhdx4vS1CUqw4z0Prohdth9ER38cfIT4cbGRRTlrd1ke3aOW3+5tx44whkeigJAgw
+JYgzYUOSL4p7EvR218b2ZRPcBHincrMxpWBojSYZzjRWA6te6CklTkEb6YmEizuC3Vq0A2f+/k7
fnV2c7w/o83BAGnQfQHgjdHKah3TaHHYnqlHp0V1KZFueVwMYg9eN5p/Hq1TgQanSUt76fesPlmr
FnaY25N1oYoDOqOoxWlWrWznhGzuU4JW2OQ8i4gUrqLmSS2MMZxT6yLNqcmOrloWKP8UefoWNloq
gkZq6XOfVGkW4AgZv+troE1+OY04IpdqgSLzn68wdO/Fb5Tu+U1L23OqrsvnjJ2qV/HTQGGp8kd4
d9lBHVyz33natnYo7BXgFQDebkuL1CrNSbqdfVFo7wWCXlKAD3C+kxJt7RpItwBuIRbzlK4+pYnL
0FBWjEIbH7KeYY1BZjbzCfRN/38sHwR13rMFF4XU5fUGRcqwtuqSoeADZH7ujdPFSyfvEEattjPU
1tqxNblBf4Gm11FnnLSKrCGIXlRHKR4HxgPpOO1Ztm08JuitLMU/+gM4NK5LBh6lEhc+OEcuKbwf
AivtMAilEKMv7RmpYw1o6g9iJBuNo0LmmHVXZXYwzJGi1v2tefuY80sWcN8iI0u0vVrbLqJj7iaa
dXEAUb0MWTaArBR2NGAS7RTP+iz0vfxha8gF/rSchKW+tNo5NojVJCJEvOgw1c7wlhZFGChXpwgL
sMfJ6PequbdblfIAsHQ+6i9bhtXTTRF9KAw3cS4QCIZDWrTRiXqSdSxbEIX3l3NzKAoSCMctxeN1
d9mYVAOEpGVfcsUuYE2reLYhWXpqulTdoYguy3T9GDMrej5E0w4x7FpIggiMRjOGahejbp2jGk7D
aRbDNy2ZzGOWOpREYzdEOqvBoGFO90F3Cx3uZnzyv4Xfb9ugua9PpZoaSgz8x7lMOBOBgYjajzhm
aU/qEOIF3GjjgzTaqvcznJcS3yjj8R2yNXtYha0F566jGgZk5TZNHKDKpZYZORe104qTDrkiMI05
P2s6/fr733ajDraAC/m6vC0LR3X5Lb9nbhUIYzjf9gXQNQKqCIDp/+ZpPJO0uMqnHATDg2IV3se2
nezLNJXY3ffQNJ9lro5PrWs0D30ypG9On00/7/8009FvvwbbGwEZ5AQRHl6fYzN1mTqYz0uYRd7w
jfCrNj+MVq4pgaEYTnMypY2CmYNomf4Mq0eAlJ6VefYXhTXtNMUYeNZ+aTXIdSUZaED7Q10rZVc/
W5lpZa9E/F1ybAr+vD+0U5X4g5M1P8GyudV/c2mL6NRoIFifhVqm+nPj0d39ZCVkBH6Psbv7qFdD
BFxoViv5T5x7XRnYnYlunGJ5M3Y6thGl3wD9NONhMObeeFAco9DOwtWEEXh1aJsB+t59+NPBZqsA
cTAhxhbQyY7Sl24YWyRKoadPhwHNeJ4js+q/5XacZicQ+WC44gJhuiBS0BcJSrcvxIH4lp5Eh7zu
/D5O9YHCveJ1ud+1afPYz8kY+gmchMlHxh8BO+SQ9Fc3qeigtF2D+EyWzVoR6EbSEXsCj3ZBGk3D
99aqBjtI9LiPD2rT82+2SRi/Ip33P87OazluLT3btzK1zzFGDi7PHADoxGYmxXSCYkTOGVf/P+DM
b4toFttyaQexKHE1Flb4whvK9iQOS8nb+l4pyitc7MBt177V13dxq6Sy7hoUx43nqa8kf52pteGt
CgVg92owwxFrCDC0U3IPPMMsTocolLJ9H2ljvq4SUoKXPk8H0QHerndONshqvgqzFoGoHNnP6kpM
CiFBZ3Qan6pSy1QXpkdy06BCL7zg252f+3msiC6s+kzrd/VUS0Vjt7ovqmfJiFeNU6rKcDpzo0BT
dI32YrSy5l1Kek21G4W78l7Tyy52kRcGPCY1ASgsmNWyaKOUhuovuiNih+GVJ99B6w/eJaW1iLjk
YThNS8iaG71g+VxDwE2faXEYpU21Pg5s5GGkh9GThfoCstYg2ZWES/cpfR7lXOv0qUctSo3eWuRL
i7vAT5JxQ725P0U3Kk8vJ66EYBX6mhzZURePtd1o+nCCSU7nrfsp7+6QgpEtd5SF/lryNG0virFw
Z438QrN4HLmDQyN12jHwHnPSOs0WKy/u3L4ZJxQRLCkzLLsNjWByoJnkzym9XN9R1UK5rChydHsd
+T0EDUee0VbSVhmdQimx3go4X34ZfdY8N7XZyq6VRnQuRPA67T72qlTZxEKotNuwa7N3qFZF72aY
hb+kVhuXdmxplWIXpKPrqdHD5xDZkKfUwMfW1sUECS1f6K1fYR2IEn2vWGptv2uHK6EQiAWjqAhr
29JoztltqYfSWgXYaa2ROcTzRSANdwfPo8cadIZEjhem2a7Bo3zcxkpaeHxINTyLcHx9a3pTKl1J
KoZfrT/qgYtDj3mpox+Xda5eDYpxNUheqjpK6LXamu46dIVKLYKG7KyVxHulRlhvlyS6n+8rGBGe
4FR6Y4yuAm0aYF+ggbTKihmPWKkG+XVfB5aHJEavEfm1iiJcG2qRGnvqbc2vtKHP92yOcYKhZ916
wZlURZJ+N0RjvCVYBU4f5kENUrdMhr7ZD7GveBeGHIbVWaQVRu6gMGnt6ZQ30coXrPGssMThpYsm
amAQBzAdiKRSvSqCuBEvJ2SaLI5CtGE4SRP1VaIFEjvwVa3hRDFrtdvQiKxPBwoBup3gpOXbObov
qEgC5W4uw2gASel1JY6IEyQR21OkDuRZFWX3PV6NEB7Uduqhl1Obu2yLOjkX0HX3tp1XxN2qpaLk
s+jSUUP+LcyvizyTwB2PzFipTeVNXcZ5fycFrZesfI6Xi6ltIgO6iyA+6YVZXiCo26jIW9aiBLc7
b2C1UpYabdStJ8M2m8a4NBBGU+H7oEx2KhWobFzB4Gsepkpgfyi+WZ1VOmt7HXAfABatYtMRdXg6
Dmrg5ejoCu5bboas4XiP/VU8rn0FONs+n6QQHxh/CPP7QKgbaaPCUL8J2jEz1rxb0zrnsh9bB7ez
7qLwcn9wwAT2/VkxGkDRUIUxGlcJqylGKgIFQDsJxzq11VIMEsfIk65cJ7Gs++siI5zmipPaZKXI
COITkEj5WktxN3NCvwP91cWy9tqqQyPZWSsnCMCTxdkU8li8I7ZhtjEm+fUA8uVFEtrw3TAq5TJJ
0Y6BzphFb2Fd9W9ibOiRW3R+bdg9zALR7dtRvaFSHoFMlSYRkgzr754LuU5dq83HR0sqvZtOH+p9
PmTjx2DqA13jZGx/deTdnBPZ0DQ27oflfS9PCaa5iTBV6ySVsl+GUhePhSeFN9SSAwxv4qRYoXwp
YYgRduaTFlMzxuA2C2M3Q7rnQzfpC5x4YtDlO6nN8sDtu0C8yE0hLnfoO4fnU2v2uhODKPfspsNn
zkFQKviF8HZhkJSwqp1INNJi1wD/jFz63vp42uS6dh8ACfIwh2gN0UbEe/joTTo2KGlhHGVCJjyr
EEBWba3SUBlOdM0/VZOsiG1YLQE67WNTuV5Xc55psTFRCm6amlcGPPAqpd9Cl7Pxh8kRsih8nQpv
UlckFXgJqY1aP3V+LhX3w2Cmd/QWewEqUo4oT6YFnLQ4KwnGrh2LYGfiNJFzbijWU9+NxauKi426
4ihKxcexG0pt7VWehFdDMIrqqimL7Fw20upRQX2PS76Xm7NWqOQH6gnN5GhK3Q620pG/2LnMz9sU
+RjqblkPwF7sJpkK88SAK63ADau7yo6rJEQWAtk3RM31PLvqJ3/QKH2nSet4tejtCCWNB51kL3Yo
sXm3ZoaQrWOOZV1dEkLK3C9JWMDatSIrd0dBmF4zoxM1O28xWXErIArkjoY+KidDI5uRC1d/lFaD
kAziRu60altLjaG5Qh51wWkiG9N11eWlusFDkjUO7Gm4qxLwlE7byEbrBKYVJ7yRkoQ7roDmAkXS
MMsjXijOMXKbxq2Geig5v+9Nvxo/4CktcLXXaR72kqPqPdqJw6ikQgAn15v0t6ypy+r+57D3sBQK
1mSujyHzOeuzLpLXrmM3qEEs7VIjVXexELW924gxYEZlJAWyfdHz9zWS0KdRa0jlkQTsm9QDmSgE
sogyQagtk3jY4mLCjSbtrMSagzQ/vIQNnNqFHh3TJvlmKMCL1HpRSKcbtsz1OJDTRGg4ixGu7l2f
OMoxPK/ejk3xx4o/PBCC+BR1VInq8jKDzRXRz4O+1HZZrWgrD231td+n/tXPb+6bGsAsqEbhVqZK
ddDZzZu0Fdu813ZgiIXJhghT3A2cSTeK11drHeng158H/G4GAbaSvkEUh1C9yFY7tcrTPrEAZBJX
rqSukU/7zEDJK4mP6Yp+sypnQXf4HFgX4GK1qKcOHURBbAdVjp5cKlcTmtIrrxi9bNt4Qr1Bjc/E
56jpM+7GQgqOOXEcTu3cnphXJJUBtBsWT5rGdZj5eQ4gtPHVtSGG3l5OwNaqVie6iOmNR2q6pL/f
5J6YIFMNRAkF0NxiG6aE+VNnyjISg4HwXCBw6OHdwKew9alSEqeqWjF2mqzrOkdPTXGy47quT0tP
EcFlZbgArkYf2i0uJphD87kj81mu8UCyI3ocka36Yle6lcidylWh5FgRlaL1PCrVhD7bLFHlJkbs
Y2irys296nfCcN9npRw7hZppD50YqxxUQhgDbJ4KHeFmj6BNRFU8woE9hVEzVU1B3NQhKkMyUITC
Kpatxjvhp3jTvlDnk57IXqrcoKAzEyOC25sXHriT8bouDTNcCV1amJuhTILLqhBH9amSlEHByEpG
J52AUvKdgoIfijABF5zvJoUlpLYIQc3b6H7Vkxx5Un1tWXU+60vPblnnUSq1wxaohYzAR5gNtFnK
VNAdUWy81lVDBUFNMxIFaUMZeYjdTvA1fR1ag5S5BEFZi1CLXubbcjAIuX1ZjorzTpcQ8oDNUEa/
DHTmBNtEYzXcw1sui5VRqAWiQ9iEY82lQP/4pZLCX0wDGHsn0huldYo2mibHV1CQt/UafAM1n1G8
HFKzS86Ac2s3k2ZFuRNYsFZXXeBL6Uqy/By7b4TfAZXTHFC3RZdPz8MwSXceyj5cxWlR+KeCZNSZ
TX+Lu0dN8xRdlTANqw04vvKytWboFookqUWcJA/zH0SJcSVjhQPHk2J3YI+eMJl0Af1CWDVdFTaO
gWQUtYpWi2onK6z6SlDMlJuBe6xZC03JHDhxPiq3WaEnrW+nlt43dhO3SXmeemFZfURTld3rYqiT
PmjqaO5DyfRPkRHFNpJcKm4dkDveSVnF2LxamWCiQCkmeX2a9nKtbUdBJ3GBqp3eWVlS6tA4ZI19
AAjgvutb/aQoBtna1KMUQa5O/fGkSbQqt4tQ87pNn0bS5Da6mTy0Iaw/hAg7NbCTIVZuWq2wHklz
opvBKuW9TyNScNpAS5PTwgQla1d5JlhbGPLtWaKO0C37eDKiLXL5tefUMY2CdZNEBA4pYOTcxXOz
LWy2qojeUimb53GAphGg5Awtsbr0s8LRuzR/VlXc8tiCifWq+mnQs2+mQl0RbIn0I30fegq6BNLk
yBBhNFQT8+66FTM1PhUTJBrgMY7evZqmU4oKvxk+ECMaiaMn2nRrURb/6KZSnFalnwy38TQU7UaA
bt4gS67MPzMawngdV51+7U/NzNgQjYZCUKZl50WXlDmNT015IwWYhLOxt9qbPkPZ1e6gOIurxAzL
GBrPaBgbz2xDyj0p1hTrHKzGu5DoxQjDBaCg3SmpkmIqoI3XSN6VmRNQY5RtBRuDdGcVWbUJ69Sy
nAZF7twRR8sXHUL4NNsPIUA1dLfEkJfVNhCPJ6tVcjsQFG8VxoVn2aKgl/GajE4hu8NNmpcqaGul
D1q6G5I37Fu5ayOHxsOQwgguaGkbedPfdmFl0uK05Po2qnJDdoEV6LojaWRfdJ4SnJsxjXrwa1+V
N1rpD64XdQXyY3RxAqfxa3EXV8rQrdKqElonHkE37QbZx41A6rzokpxbf0rlNqiOXBGHXRVE/eDW
U6kGysUt8bVwmkiwzBFmUXbTXEKhFVy7cudbx+qz84/5WpFmGABbXHrU3g+kYCQjIykpI3UHMraN
7F6r6wsri7KK/dxn73TVs4uxzrRNHCAualt6VOgzh1RGOlGJHn8OOA6jAMCziJmKSP4Rmi6f2Zww
mDaogeywOMpPLY/8VJDl9oS6n3FFiS9CR9FqbVNN483PI38XAACZ+0ScfNOZa5Kylo26VnZ1JZtX
QztI5BhjulZbMzvvJU840jP79klnD2hgWqiILkMrNUDdsC9KZTeHenZuNblrlkq4Trz8ybNS/YEU
KaVWWXXrnx/0MKZDOp2AbgaaQ7VZBuBC1EFKVHR5pyf+hASW1rqDHJtUtcTxyFCHIQ5DUb5CAA3e
BnaFX1cwpY04ijRf2QF3mNwkrf2zhsPsAnHuaB0rtDw73dCdn5/vm20zW00SrVLXB7I/T/xv/YZO
H+u8nSJx16hlubNa71UbxWP2Bd+sFmgoTB82jLgvLfu4RRfkIQL74m6QGr10zLZPX7DZbc7QerfK
VW2G2hFG6zevjdUCdYd/wRAtMa2h3iKA7ivTbow5QUUtCJFRysJ1K5jpEcTKYY9sNm4GqWERB1Ps
Xbw2rBflLtdaaYc3yLSaKl1+maXFNnDa1JMKRQaH/K5CfKAly0c+9ciJ9M3cIhOlo36B6gP4isXw
YRAnRkK7ZtehAreqOiC8sR55hKVT5LS9+n/YEOBS5jD8U3Bjic9JYzphaSNOu06uRKeY4hwZyLDb
aVqXHAGBHYrjAR5gcc7QGyaYY/3r4qw0vc+0Vhd3qZezs0XBqJ9n+frSlvqgerUSvHIQxlKywo4i
S4gcUr6hgSlaSedtU8ZQHQ2xwyZ5sLI/Ti75aGSVCAfOLfblNKhlU+stsRfSpKF2XSnK+CJ1QxS7
vVmor4VE4eTITv3meOCkBxeF8BkOJ8vOYJnA8tONGFIGaItdJ9aDO04Khoxa0Z7M5odOC23159Ph
cBtR2ZxJZHOep6GU9/UF5FY2SNo0KTvNy5uV1Gf0lHraDBaigH8+FCOBLKbagpPx8oQHR6mHXsKN
ImWaR3etb5MNajH6uIpbhAKOTObhsceRB/WNbJ2DCV7a1wdDVx0jOMGUd1MHnp7aoX42Nap25Gg4
fGWg2MCgwkEDaAWY7esoEaacZVL6IrJGYnhWacS4oZzqp9oInbgTxcIZlUR6/vmdffdoEP7AEGLa
hdbsYlB0JD1DDUVxh0Fguq/VMt7lVntMNO67R2N3glGkwjIDu74+mgmNRlZxjdxBIjIvZGAONNma
+jKOffW2LC3Rs8cApOqROOC7YTnkAOiwQgwsPb4O23D0hFPYijtJKcQrIYwQrEm0cN3RBFMdKYae
QHQQdeWRcb9B00BKYULZDIiTsWi+DsxCktUOHtOO8rUxU2AqOrNJZU73KOqDqSn7SvPcmhB0XYQD
smBSk6ZunNXGMTuXwz3JJ4GcQ39+9qJf3jdCA/9ESksi0HGK1x4F7Z0s1tpKKutjGKJvhkKohCrd
HBkcXm2Z0TRhOrdn1LI490KzOY+lBsWSTJBXf7poP68UHQQW5oFcLV+nF7pZndcYmexk+gKlK3ga
/TAtT6UjO/Jwc0C6nS1kZ1ALh81i2cpDkIQpxi47bYjyU7D+mTt2snjkLPsmWiUYgAgJqQ0E6/Jp
qGVmglao4k4fuAhg00CvWQ9jFMlrMyqLztGaNnoZqaDRSq6z+Njm/IRTLrIUrHXm6qDMOXCwRiBn
qK2vjxJRHWVIu0YuGfZKnJHz03lMCjLasRdtIOnyNQIWtMnhiaqvaMRZD5ZeKK9iPPQPHrboWPPQ
az1vS0r2zhDMcuI93cunWOnl7lmWWupJFe17W2yB0e4UBA4uFBKi5zgwtcdCDoPSxWhdqB2jNtqn
SoumvVLHjYB2HRwPtxip2BzZrN+ERIB25wtrFjI+sL/RIjOvY8B+OwVjA2ptA+Lkgk/fl1TbgWfW
bn9evMttAiXMnBsEIi99hn/N3/8thq5TRc5MHXJe2wUVjTM69aqQFI6QBsXuyFDLsT75tUCDARCC
UufQ+ToWgmKpSVFy4ByK6PjVFPTOE8EY5PMpBkjvWNXQ7FFcwKxA8MPgkStXyG2ts9QLohXzdJjA
vNhwyVDXa2iBy07U51X+EKneaJyXQIKdCmzy8+BhDv9WaYl1KvZNLQ62WQa6TuGo1xA07DQpdhGy
0IKLOhg0uuZV0ebOMHtsOX6iez50c0N8nEZrws0QFdFmPSQiSqlyUVaDK9R6UjvCzL6y8RuDYi1O
Velv20Ec7jVBDkDNpjoP2KSm6btB1BfZZd/39Vobmm48V72UQkaN1Ku1VXsrVC5L2Y+4Xv0uRvOE
ILXYUeIL/U1OfUTfgtMZce8zKfv++vmNLG8kXgj3gkRvBrfaQ7okEiuJwL5od6FZmAhAoLa2UTyv
TfYd3fduS9VRfrDyYPCPMYMP7iSGnpHpM9WdiAmw2Ne1gHmKrAqC3u0Us/JjxwwKXJWCPvefxDw2
OifAQUQ40RsUpndSI0h37FYUztNkAi3/x7NA4MZWE2ntAG2dt+RvW8BoI1DxVN93de11bo6kgh1J
kf5qqSAa9CItHNWo/SOH+ecD/n7MMQG0d0DKgZkD671E0mIcQOGvyNtdD06uI0XXrQsppS6H6FuP
yFmkDlSDg9HLxbN08CFSlH7Z6K4QFTWYHcmPjskEHm5P+BvcL/S3CIr479d5CLIwClGvHHdqllsX
fitEO1PsFXcq6/jIKbe8ygxYTeg1sQDICOQDfG8Ci5Tkt59oAbXRVm3S5KQAfrf5+cV+Nwr6McDc
0etCDnxRH0hja/IEuRN3U9KmbjDFsI+r5Bjf5JulrFDH+vTmYfIOQPsaok+9GXNkhxiiz0rjIjqB
Zr0yylZy5Xi2qoduk4fl3hJK/VzKsv7IIX64j/kE1NCoHqKXQcf365vL+xrcjjqKu7ZPvC2Iu3Bb
Qshdh4Zn7GKlGp1c96cjgcJBhju/ROou7GDUT0knF3GP0iF4l/SILWJrCT5H9gxsagU4zsG6zQZx
1xVxqdKzoNwryWONNJ8qlnvwdkGD6h+9mcDwBQOcJLopRz7bAT3/87OhtADJgbvm4FpLfAvtjqCZ
domUyPs86vW5mWSWL8aEaw2gli4dUIujcePWc9MCTJA1ZTuxq9TAAXLtZw6oUCSixqLPQhtuUypv
q4ZowxEarDNtHdGvylEa8hTHC3r9XlFqfbCrAikat5XL+lInyR4cERDHIx7DdYHOdtnRQKGy/9yz
+y+GNIgq25vDGbtqyjSzRV/sP7C1CKmFNkYU2lpDu8BOwNlfqqjaP4ptUxwzsloGfPNUwRtAQYbX
dCgOquqFF1pNPe0qTfLORS0zTtPIx1VDnWLrLQOV94GncVutjbzSb3/eod+cgpShqckgD0Ap9iB2
hlEm1+yfaQd4N8xXxihrH7GPVoWtxqkxzGAr76KM2ihxag7HzJ2DiPukGfBykNSGavnPH2jOnb+e
yoqMYgW12jkgIlf7upNwV0KxrmzEHQd2L9BkGaMOeSz82SQFIWm7CWJ6QxKIr9QdVSUkohQF5UgW
/M1BjB49ATiHF3X65dUwqELme2PV74q8ioA0iONKFGLvhkCwOHJEfnNyoABKPEZxn2B5SfNUa88j
2J+G3USP5qJsYlrNaVk4vV+IJxknv5vGUfKvSf6P1+E//ff88l/zWf/zv/j6NS/GKmSnLb7850X3
XjVt9f63s+ei/hsHwttzE+bZf80/5L//0tcf8c+z8BUoTf7RLP/Ul7/ESP/+JO5z8/zli1XWhM14
1b5X4/V73SbN5wB85vlP/m+/+bf3z59yOxbv//jrNW+zZv5pPh/+r39/a/f2j7+41H5befPP//c3
z59T/t7de/Y+te8JK+NfP+6//877c9384y9Q3X+nBkyFAqDcLHs5ix3375/fMpS/kxWp8BsJ2+bC
Ft/K8qoJ/vGXpP2dS5WxP9kqqCKw2amBz98S/z4b8/F3YOvPuuFQWv76/4//5ZX9zyv8W9amlzkN
nprn+bpI0T5EpgiyqUXxmLiJs+PrThEz7lQhHz337mKyU/vtKbQvQ/vCt88D+/zyffPr5OPh7eTm
t0n696f4fVT1K6nicNTF/kScztNAOnruU2nfXeX2LdK09gNfvLyf+vYwf/2+WT3eP5/v785Pn399
3Pzav1319rHP8eWYOPwYi8hCTBHPm2IePs/vJPGlCq5+fk7raxp4OMCixkePtaELznPm9sPdFbK8
9tPdw93+5T3ktw/885Tak337cnG9u3i63fn27tq+3F1f707Pr69PnfPV6eZ6t7m+Ppl/tzo5We2f
bs5PnZObE+fx5ty5udlfXDknH/ub85Mrd7//OPL5NfnnCdIXXlGYAeWGgDire/Z09nB1sj17unja
PzxsNrf7swffXp1en642J6er6+uL64v1xfwRT65urvY3q/OTI8HRZ5vrf870g7nUpa8rNYc8X9QQ
HpnLl3nZMJcvL7fvl759mzObk339fhsyl6Ed8tt8/u/m/fad6b0d5tV8z5+8L+zLx8D+eH48/3h7
fL4K7JPnK1bX4+UHq+vq5uPu4y23fX7dXX3cobRoP1ydnj4+v+0/bgL76u3I/Cpfz+3DZ5rn/7ec
BalmrnONZ3LXZ+72zJ3/v7bt1W693ji2Y68cvrC37vZYYDVP1k+TuQg1UegcktAbEBj+XIZXbx/7
l4uU533hjLSvz5mrzD59PLl7vnw+P/Im513109ice78/dNOrfmyOPLSgb0v9PhSf/PgyxAqxKVo7
F+9+3oOfdfTlcCSoFMGQHyMgXcyxFott4seR505FeRb2p22tbFMT7IP6URrpqlfip2l4DgVllXXX
anePJhPfOxGm5zH+1Q+3fnvrK+GRZPXbc5esSaOESt54oKkVJ1MmItg+r+bbl5zT7zq0X14un08v
nx8vz99uRPvu7dh2XqQ4/1puvw+6mIopqEoTL+C5SCyA0703jNGOpf0w3pgWOJrGczNzLzVHemgH
VwyWQ3PbnAB1vtIOvEkEuUX1HaZ1Xvq1a0jhVNlm2vsuPL7p9ee3vRyLbgNyYTrFKZQ3yH4Xa6vq
+qbKG98kTTS6s7ofFQTRe/m6okf6R0YhGITMQxFqz+hDmJDLtnweKqFodZHpJmUz3WgTCsUOqnaw
WJMp/fXzY80f+/c1PI81y2tCQoZ5T7DwdcsYhC+tirmdC3xQu7BqzVshfpccWZTfjUKfGjAn0sGz
kMfXUToIfcGc8LsWrJmN14Mewqj2KH5lefnPD4OkBiw39HUwIF88TKGFSkyGYLhyPejrQFWU+35K
8L3PNMM7IcmSCzv3QN+XMfbZZK7Wa5Rp8JD+fE5hr9LngwRNf37xtEYblCqQOMONhEl3A6uT4d1M
x2CqB3NKJYYqOOEdyArK/YtIp8ZQ3si8VnGpe4UbOCeynfdFsPnDZ6EXMzvZA8Gh1m5Ki43t91HX
B7qBN1opilRPEZMJAst3fx7lYHMxCiUdmOnAYMlrFuESmXAdwUYb3KyXrJOglCxg9ErgSlR5j7wc
ef7EX1b8YqxF5GQBNk8ReKTBXEU2/PTr1DScsm62bevtIqNeJUJ6n5sNqDzD8adiyzpbUZdZS0O7
lfR+ayTDShumZyyoXRxR1pECYA++za8h+tODYP6oc60fqDc9neX5JkqeEvUyHxWBlHzdmMqDYgY0
F6LqGDX3cDExksqrVtg6KJUtFlPcmGmi5AqANyXVz6gwi6eCRsX959e8DFrRb2DzU26hkkKesRRu
zhEOr4ZSHdzQ7IyVTjVxnfSdfK6PE3R5M9B2P4938K5x4yDHoa0JUR4I0BLKHTaCyN1Rja50Wl1q
F+1ddlY9WG/q+QCb5L7aR3fj5XSO9s1HeGmdeKvKPVZ5+1Sj+n25LT/CPPO/BWI9iGYh6fkI+Z1y
I14bF+o5dKKNf6JcIZPRX5owm36Jl9Fol7t6q1wot+qRw3c568tPsDgVu0BRg1YoRxdvamhp2bYC
1i5r/UleGuufJ3y5jGaUEJ0w0GTUiZGoXewtARag2NRN70pdKtiSOVU3lZ+JD0dG+WaYmbLCocRK
5aRfzKlfKJ6Efs7oqkG6M0sYHWMnPZh0BmESd3ZWSQ7GvUjAKpDoh0ZFCfeXkZZOUHiyjTatbZh7
zSofpn7damA3g31S9VsYzm4qnMk5iFAg9qYl2Er0bAUjZMiXpn+UpMdBSyHD7aRx3Ezim8wLFIV7
Q0lAJTUrox+cOHzLm+KJG3StVfExj4lvnhvUl4505ez1Dkrg61rKI9WCqszjoglrvUC/VJ/yNFkd
md3F+cg7JKaiqsR5DFhlqYcN4RMGkzz2rjqmABCq7spI8uEI9eebJ2EQ7mt6i7Qyl7bpgz5WtaDW
2DE0mPhYsZnZSWMeq1x+NwrzhTQwmNkZMfd1vnSr12gjRb0bg705BYWDtsHYmkdOmWWqNU/YzFTB
/4hSpbzUOlZ6Bg5KTMaHOKanB0nmxlKi5mwop3aT+6ECUHiQj2AAl6nO56AG5ViON/bAErLh+Wme
pAlLoavN/MSoqucyg0sPJlZAf78urdiWpiB2E6/9M4kX7qH5eSm3QlWZA9XPQ/e3E02Dk5alccas
akrsNpWAn1mvy9s/X4acJSoqJwRSJDJf351ijiFdU6FzEbg31pGWtCcSt+4RnaiFa8u/Hoa+Nmwt
5ARptC0ORyHJO0qKae9GQB7sLCk0pxxl/xIOknlCr8u0Ayyv1rWeyfwRRVrVfV4/WkOyhReBivrY
436RpLdFb6xC9Rii4zO8+v32mOda13XicyJ0+jfz2f7bXPtyO8Qtt6UrQfyVHa+pshdtkIoLPG7m
syj2rrHKzbYT+SmJNXaXV/WQaph16Qn0HWGSsz/Mg/hEwHjpmRFoUxM+UKBSI8jPUttiydeq23RU
DJtAIVgnbX9s+y6jwnko0HmzFgzSOvCxvj58IFl96zfNbDPh0x4x83y4itRRybdi7tXHPBPnu+nr
VHMOgc6BjkgR9EDgWytMv5DUrnW70JRoVsmwMEKI750OY9orsvB0UsRtMMjXhSge82w6eFTAvOCu
sLTgf/O2+vqoTeVVZitGUNnxMvch3STcQpXRJbh7BkklrX7eXMuQgKsZZwV6qAqJEoMuLlBRSqCW
j2Lh4nx1ATHyoVD6wfaM8Smpy2MuugdHFegq+oAi3ewZLfjJfvttDQuoGQwVCs+QKYxmJY44liDp
2O70pu6ugZChWZ/3ycaL/GPCkQcn8+fIc/zD9LKTFlEteiRtV9VW7OrQ3m1ZKE7hgiEzXgRPFVKZ
WZ75RyLcgxuHEQnY5949JyTowa/vMVTQD6GRxbFYzgDi0U/sZsqPeZEsXh+Sm5wHhACzfCS/lgqo
KYDsBPJwARYh0sAmmmFSX0OoGhQHIIBlbkBkxMd8lBZLlEFnE0kRWCldg1lN7OujZVrhZyZGNK5R
FPUrmJd4k3LD5cjTBMcaXItpnMdCNWvuXXCzwbxZjAV5SPeUWEpdMHrSlRcV3m04gbP4eRd8Nwry
bhBdUOLFg2oRTnnT2OCAgNGWglfZZpKC6LnCtuDITX0wb6wHmoVEF4BxOTMXWzscSl/PJ+YNKHNq
rlOlzu5lEeGYdVuV9ZFYf5luUPQANoHMG35aGEJRhPj6lsZJhnjXRakbgqwxd/ARqYRkvgIFCupQ
ol6JY6hBm8nKcdIvEOzNHiHbY/RTavi+rhIpy4Ex4WkRPKVVUr0IfpxF7yY2Rmd5EmT9ChRIgysf
tEY1QufE1Ot9N8ko6ftRbB2pYh+8IB7GpHfEO6KTJC2DnBLsE2pyPIwyRZaTowFip1HuHYk0DnYT
qBYuGvblLAImH0SJo1V2o1AlrgULENUdtRky5B1SwXQarJyeJG4f7c/iX14TGHduGchcwP8PnqwR
zK6ZtCx1KcmV6JBjequFQ35kgS8QGNrnMGhWEaPxfGT4i30USwg+dZafuiWChnZmBv55byLaCB14
wnvGLG7KZJIdP0APom6HYNWY9WBLUjlsjLL2t5M1Svd/uOl4cp3yJv9ANuMg+bpAUxP1mzQKEPFI
CKLCSOvXkVAdo5AfrhxGIWoEdzNfqkvAyzCMYZqWjBJVWnhjBkFwiZjFMeD0d6NwfMzFjBmtOHd0
f4/OhNoUMqVSExcjkGkftkK7kZGV+j+sFSICOCLEgZAAF1safIgG4NJKiLK7aG0OvexqUHaP1MW+
fRaehEITA2GU9/VZJqEbUfXENgsadfKBikG/qv1ZveLn17+4kj9XJO7oKm+G+g/p5ddhuDdroZmH
SepcuBKiGM20cEIEqQma/8fceS3XrWtL+4m4D3O4ZZhTWbKC0w3LSSTBHACGpz8f515/lSWtsn7f
ndp33svGJAgCA909uo/gcuW5V5Tv3SXebsE09NgUqyCL6On0VzO4FVPWFpyZse/T922U5NOSTayR
NzLUj39+vrfTyAaya+PM3RWSVf7y+UqH7lkzWPIYNJWLkdH0zZVAA9rFfx7n7SOxFgicJWqTSeRg
eTnOjKeQPrYAsSTJuZ+7mUtAH6LrMnG8dCbT+vXn4d6+tl3rTX4DqT5c+14/VmUM7shxzXCt8i4G
dgnnsJJ32eBymdrHcp3LM51Xe/zbYffdAqtLuBDAbv3V9UesDSaJa6VFrt70c+Iao9bTmKu1t0hH
CF4z2LNEnNX18A7yun+5v10GWKYMDNpNqwmdJNStL6d3GVCWL3qusVPO6WXeevV5iVPecVvWFXOB
tT9qVand9IYlYr1u5nee++2RBMJDTCwNAzvB9Rp1R9UxLFWlYVKiF1jVm8GW14e6NtAarbUFINyZ
vjLeWVJvly6DIoXDMpmuF/SuL5/ZV3pb21hPRKnja4m2+6TNQizvjPJ24TIK82sau4U/S+rlKIHA
Cg2kLo2WQW3z1YC6xEY1hVQkLgUL650j8M1wVF2Ye1KuMhb03attLZMLVkU+dt72vOlHWYuPFX1o
Z2aPi9mf1+qb6WOdWGxpAJIQavgUvXwwbZRyGPIUB68pzw/+Bh+TGuX8zvS9+RD3UWC5WJiUrhxu
L0fJsrZvNSI3IjX3zb1JC/5XrBPVF6OwsTXIgrUJkfa8J8N7M4uMygl3upryRbyeRRjJwBqk6Udl
ujQXqN38cFRGSRs2VrB/nsb9AV58eUweHzrrj1sbwvN9mn+7LboFf7TZZHvmpjd8JHlgUR9cWWnF
SuAg3jrX3Gg9+4ggO8PHwlJbs/xtwc6lY0eDAJb5l7CGffkLqtEe4KrIPrJoB4y1zmqWMNDr6WPb
+/a3Pz/tvywajwXqgHHwPwzRX461aqSHtn7tRLkgEEaWGuGidvHeffFfXh8BMMjomRqe6/XSFCve
fRo4YlS3etknmq0FdZKB6mJLid30ewDh2+H2LxzRF+FakJT6K9h1sQc4a07HSEhXXQrCKKKUXstb
PKbq5M/z969D7WAN7P9uuvRqN8lKbHGrlWDDWuv1NVZOb39Ze/qTDr00tXcuCm9fFs/122CvlqZR
dCUpNKsdZbOaD5jKYPPR9O/lm/zbIwG8U69AzPPZ7f//bx8Am/BqriaJ6bL2sPUQ0+DdZ7nnX1mD
7/xdgh4XBGLkscQyyR0zudmfZGa/DbYVFey0ZP5yK3WwhKv0RCctBdtqd/vbM80BPeAwx5iFsWAB
Xz7Xlq6jMAVDGZ4cP+Qbdp0bqvgLTETWGKeV+p3P+F/e1q7pB3cyceXH0+7leDJQg1W0ox21xC0/
qlrPzgKvbuM/L8B/HQWPKjYssLs3AO1oBF07i9KOisIWt42oTHINhPjbi/A+d6D9UPFg4lzvXz7L
kk9mG3h0JtReu2D+1ORHmiPW5M/P8qbq2O02fFAeNl+8oF9fhPmnt9FudAsFe+b95A12CQ62CHn6
Eb7UbEb1zuT9y1LfO8tgZkB6wd5fbRQd/vPkOzfoMzBKbiJ9Gz0bqUSv/wJWhxj98+O9PTrx+wYV
oduDlgIQrJeTWKjKw9OF0ZzFCiJXkLsSNmoOrrO5E/FAe42a9ewdQIZr/f4UL040H0UPnRfobikk
37h7EZS8mVtp4kbY9tNjZ6T9fDZZxXSFnMfCyKVz+hYn31H7YjVtda27+B5F6dr5Sa1twjuUQTN4
hPtMxT12AOueWGcsiM2EvUVycPw5klZWP+CM01t7SuMyRpOLbdiBEnUiuqC384eUT8GhW2BqL32M
jDHI8jO8wzrXdQDwtMV8Mntn/FJPAkcwI+to45RTSzi6t6UoaSbb/mHzl69LtOB+jF8HzUXVbnAZ
21mH2VQpMRE64BG5PtaKLN0h3xUWrZPhnY7t5a9AC4zzprbSib73VFw5GDKDH1ppkEX56IhbpCx1
E2X9XJ0N2lwS69zr7vfWBswKpQQqDqexbK/Gbuj7MC96zTusg2f2eCOI7Euf6p2MHQx6aMXAWP1y
xVa1uphT6YOEKeV3UbeK9lOZqxRTNZHKRy675RdJRm2FexN8VphhaXMv206scbly3IcUecVnMuXG
LQRBbElm2JbxZ2ZgAYlz6Vg+Bn5lredNM/mfSD1oPqBossuwLvY4castPi1jNRWXsnNxxhXKw+Gx
HyEv8Fopg9A0uho3pnRaFF5vvXbnjJv4nBlUcIQ2tb5Menf0oQIETYGQ1lhX72Ho8/U2unV/9KaM
QDW3suYtnJesLEJ76+YzzewGuhlz25qTzM2LLzQh5l8IlNHccBgX0znXSp/vWKK2QADfyCvqfCaN
7pv2Wnf6hX4TfcNILJunOrGE538TRF+YIe5w+DhP3K2tqBoLusQnLEy/46tMf2RdlPYnNazDt3kd
nesqnUh2gUf3LlvV4W8lldfflaaczd0eDJNeeiXH+yzV5iwy7RS/W3NcuwWnPy81wrbDHjz2VlX7
iRo7/BmKLdfiidsBzL1uDU6UlQwWWaWPR4/s6u+luVR3wazanxJr9E95JcUS4Tq8XmbdUH81Onv8
BG+nPeEfbv/ISCHywnRrfRG51NF94uFocZ4XNoWYWyh7TWzZ2JD7lrSWiLZ7/XYKNuxdccYyHv1p
VfiGNsF0N6qi8yIKPN/Fvb3Fe63L3erSYgE955pAGrpkGtGZuHm2vK3Syh4UO/yjwiD7s+br+KUF
Iy1uYbUucxdWtj/NUe5hNmiSvoLjkEEb36GFi8VXTOXbZ5oA9fmAd/Z4DOh/3LWmpddQqcqOqDqM
xT7uHYKXGTdlLPWszv65eqoVkWcsXnnmBqpPMLBy0migdrO5L6QrrUrZENxrebDJCx2o7BNI2eac
Ijiv+7Zyv2Idu0znKCWaSz0l9DZeXWv6UPh+ZR/GdMrOy60X9ElhYTdFNMLK8qChJVLns0lFcdjG
rboePeX8qlx/uXf7hq5ZX6jBDAemYMSpbhr02MSk91Hr/fyjRnrprTmPJh/lirUaopV6cqOpKvyv
m7HgKyf4HkPacbMggSFtnUONYwFpI8viRd2IuXJSWCYbleWRchVObjoMRKSphp4ggBLEjtQhzJ2j
nO9qy+YhzAX+rRxCrneU46pkuBhasxwMzXS20DTrpTksfinuzDX3d29ix3mUhhq3uLNWjC+WaZA3
41aTkqNset6jzvQyOypLjc5Im4/eiOZug6Gd697QcXeahktPz7OfBVH2u01aPn2R4zjebVaXfWib
RvtqAjI8b67o2TVI5QJdpPkzZuGUZaJXtLpGhZ02v4qit3FJbLcqv+111LDwTev6IOoa9Qm9YNmP
bi7q546ltcYLRbk6M9a8UeGSuwHPPamP5iTHi4y+5CoU4yIe7X50v1HA98UBW5/5Bq2B8ZwudXOr
icBZEn9d229zz0cdynK0vgd12y1nNNEXHc4mZfU1J04SIwUt8I7ZAqQQF1bf1hdTUcgfVmqLMuw2
bfmOMmrRDwHzfe2INkiZuppV66KmPrg1woAkXQb+TSPTaI/0tWAuj2ZdqA+5SLUPsLLat1Xf5pv9
vv2VHFvFGVFbxsdG+bWESC0kTAbegdaBqAOw39xZYEHsrYdrrMrcvrCaWv6gmJoe54UY6dD1G/Wg
F8L+kefWHgU777EIAQma3zJXrWyNIuUkcYza5GhuqoJtecwbwoGkY0Tcj9OPPRHRjX650SrbLseJ
dqkPFmaTddKuo9XE3VJ1IipFUN4N9jj9JPkMA7llGn/kA3kCkWx4caw3Fm/YDeb0yMHmfsfD05Fs
38byMVP4rHX47A0Hi5OoibzMqZ+1ZXC/BlVZqUNWdoMKLYkNJby8pr4aZWFt0aIRhcN3hWU9eofq
qvQEdp+5NxtTuLbzwOx484jLTl2WT+Xms98EEw4kcMK2jRlpz84XmbktP1b54s1Rl/JLQ2cjlPjg
VMvCKx22rL+Y87XH438h8T1eKWbNw4Y3fR763marcCsNRg0KZeYH2grrOWJ/dz6m/uasZ64m5YOp
IR3EOz7fQ0rR821I+dusD9M5zazQ6kf11fJ7nmLw87Y99mvtjZGtlqBl07X9T3Ro+yyDLA+GWDaK
B7DRyGJnXyjc623qEXLA+kA+LTg5/hzhhYdYy3zDYlrGYIkCMfs/KqyAPvWYfl7aahVfQd2GW23M
th/4R3Y/tNzIhgjMBe8lFO+pceTcF9d9o6WYe+JnqYXDmhPMbBeUQDjWFStGJqoIDmbhCp1mga58
LGFo9VgNWudQCczkMWt2q32XeKJ97yajlfFYDrT86/3is+lU9ida7ymFxqlK16Nbqpl1OGYpAsqq
XPIQVZiR+nFBwSd42llNxQ8zKG0vDAjw0g6latv2S8D9q4g1zpc21lHcPhSOlQXh5mQ5fyk3CBKz
Cub+SLN79mv29QF16+Zr20GTdf2ZspOOJi4I1XYcscjZJUbQdkT4ttjqLwqX8zjo9/1QtjLH0dmy
O4I3TX/4IZSjywMcY4UTudXJKsxrsdJKU9SauFCgy3a84F2p7Za3de0BTIyVcwFIOvLQldDFpRwz
vEwR980il1GhyS64J6TC0BJ7JsH689LX2aNXLsMcAQ0PZRa33eBmxGsF2vbR14bevZ3gE7fzPZyt
uvCaCtVpWUiqi6ggjKi6xMCy1RIp2yk/Lkpfyw+5lauLTGjrFGeWrukXilrbvHDw8p5+2jlFpgqN
QSurqAYVrBLZ1hIbDhx41+Ms/QK9IQRgkCaaXuhYPahOFRd2SZfKF3IPunQ5g0Tquy60rXQNLhD7
1OPVYKwUfmwntnyoqG/k5aLy1f5gTZyTGLwj7RkS/m1LHFby0YOnrcaeNJod5QdnM1uEfW9R8qTR
DP8oHtouG+onfzbLVXD51svskyf9RQ8nr/D1z6JZyFbiO5FVweHpcGXgv3TIwLR7rIaaOp90rgTo
k8Kyq6cczK0RRuSaJc21FGk1ESUcBg7N5ByXx6Fmn340el7cFQkZuXvhFeOgjqKdUj1e+8JTT4ZR
btudjeWG0Z1jU9oh/5vR5Bf4yjZern75adrIUBT0Vh96S6t1hOFTrn30zLGobnukzES5Dpl0ttjt
nFS/4DJsBQcls7H4OnXw3zU1EdcWI/Jsuh8jZ82Gj+1s12uSScQHj35m4eCJhkvZMSFQ9vJQqKCz
+3DB/ZjdAPuaz6M0+LSUkxvlAdfCgUrPdfYL2TixpVndkjEwr6847zqpUU4FhFkboUF1Md50eqPY
XGnwqPqDamu1XU4pGMJzoAcrYQqLsMxvbtMM/nXr1pO67/zKsY7TUFR71Tj2ZKvQE70f/3NdrZ9W
Y1LNFHqeTIfbesNXh85GTbQDdrD5wJWP9uiJHAW/pFSboPpBJJz8phXoBKOmJeu9VUSMn5tCc7BD
VsZYr3GOM2t1KPK8FFfBmBcjjS3CU3eGvrSYfrq2/OIpWhlurQFSILSGQZc/aeRwmsR3lPq0CJMt
2vdmu49tf8BvOMMc9x4CzGgSC0t/bIxX5MdJr4u5Oco+N8wstLGrNUOMWAb9gH3Q4k0hoVt+nogh
7TtKun5T3nPaerSbL6NGeacwg3tKF1XMUUNVvx7khP3JfU2OhRVP5rZolwDutFgQXKjXYaDZYkEE
KZT5OPESm8NMIWnEaSoa/TtGr7Z75vXZbE20Jk1ee9z6pa0+rKNvDOHqjFN9XQo/La63PkU9tOom
gSGTNm/dAzzF0n+RmuWUl47qxPQ0220j3LDMub+FVd4PxjFApFacZxIT5LCwZqLsp3nonlNnGT8b
3ra1YaoN0jt3VyfDdiAzHXGmsjnDvTrH5jTD3XCIMJ2dq8tMI4YkKrqMLjYJ5o3pYkXIQFBLrlEg
aZpxNzaQUqFhLtxZO78gvkFv5tSNpUt1xJ/wiOfV1PK1VmtWcNIHArMD6BJRDFG7EJa8rGUT3JVo
DNPvxWY0+YXgZulfjmr1y08LVt6YNgt9ba5yazQdPLAJjb/RbJNEkbodHW6fQTXIJqGmtavIJnam
Puv0hfU/zp3t3uW142FlgAu25VHbbVn90ZG51n3dRL/8wpfZcZqzJmWcey+bVgweyf6qk9qo9QvP
HzY2Lmogf32SudX2z2umWyTfETYzGncE9tQfsd9tvWSRenpndw139UI2aSJJKXYPTJh4zvikgkS0
AnfpvFm6gXS3SRYxj+5fVrrwp8tg0Lm+V7hZXKQLlothuTjyynUGh09hbPwmIZo8wztab8znaTaQ
dQEwcDKMZdf/cHAi5iI2esudwFVj5eup8G1o3TJ1QOzaLD/w76GyMzEZ/8wVt92Om1yqJxz+8y2p
SU2pI7/vxzS0ncm+WkXWWkmrWnM8jnu/U8gFpJLHUePjQRCDW3cy4Af0vA3iqFasYo7S7YiQlYZf
hV2Qy6+czTWhFsacjskKkqKFSynKSzKwhyKWRVDOSYFjUWL0Sv9u4XpvnrVi/84HvcdnneyRoDjA
vq5xQcvWIzwFKAJlQ3o/5RV4Xe7M5oAd96p+uLPh/ly8rKkiTS3bfTfVJNzwq/trb8AnIyKix/k0
DUI6XJcR//XkkW/RVJjFtz4Fpj30hVr8I3fKprsZNL1zs7DQF51oDbJpfnreiLp2z0FyRaS5TvnN
2WrnygzSmWSPRQZ64uhCPYCQ9GQuCWN4qHySreLa3Iolmo1Oftw0q0LiS4SMjGcEdF8GHI+yyJ3t
wYzWohxx3rQ6/bknTsZOCF5qlggjsWk7ExoxbaE2iO4XL67ywnXVWizTEQp/9R2SCiM4o5kAbhyB
Pht4pnaRZ04cnhlO11/xfiutQ0cQWRqartK+zM0miPUo29IgoM2RppGsVkYVIrgkymgcG8MI1aIM
ppiEYBDspu2+e5Zo6zjV0jwJ5FL/GolI4A7bys/4hUovKnAv5weTSlTziefWE3188260Dxgajw1u
J9SCbvGoF0Oah9OE00dkruo5bwB4orUrt+4YiMz+SRJhk0cVa+fWShcUjC6VMeilP5XYrwaNvFzJ
bPipOYIQlznw5KMxIyxbytWivsC5yzurpB5gcSfrzrgwqzlv4mDOWiJMSg/DUhxePmOh4JXcdyj6
cSzSt4az2F7bJB8C9SX1S6PHfz2g3rALVM6+ooeD0JVLEhGtLsR+Be+TzDLAzthYJi7AddB+WUxj
aCM71TrIE8LXuZ9ZE3lrZV27WzzMGputsVDVhnzHvsk+OzuAmcM6DxENUAWxcxupXIvs2c9Vagc1
u7rQuArhTXtHMUQ1W/npsoUUh+OvvlgY2W7xXYkKn3MbUdyAImOajKw8JzJB80O3LoSbDDioPGu1
NJ3I8YXzeSmDYoxx+er52Es5a+TGGQDEfa+G/EZh8FISHKLS+brwq4rdp/YrAhjwjqHuKrvuilqx
z6O8VvgJCX3cPtlWDxPrrYNUUcGmxyVzkr2MM1rISHdaF+9XJtM5jxARYFQTOHCpl/Yw0NpWZO34
bd3GBaxRdQaR8faUU1VM1jiFJeTaTDvMTHxBDtICIuPY1UOnV2t9o2m5XyZmHhRfWYzVGvkcuUaM
r396tPJOyHPVu5OW+AD9DRsHNQT6VCMzY6/t6uw4B223JWnqp8NBjjahapCKjRNn09KNobD6JueI
8xRbURMAWchlwEDI8FrjJhhqU8fwahrskFb3aoklVFqTaBqZBbEXTK4VtqWNEbuWNjbmda3m/JLF
hLdjnQNUxYGfZffzZC4PQV1fAEP15CsMLZrGviAjBp/NoSLFSjqrGevKqIeEnDu1xqZshzQ2e1ul
sV9urp4oZy2ea9X7RUQeg5WfV7TzZW7MbUUtD6TdjTJSyPyAjUbLu0l9bjARkkf9l1+nFfd8ysVL
cpSW8Wht5FKEHrcvI54sU91P0rOe+DyGKRpgia9IEjKcsNYqeUNbKziGVpcKggtn/tYRXRYbc8Hn
A+r1RGCpabIWfP1LSncUyQrtCiREHEjZRWMgqupYGAt/exGNByeyCZBwo/UcPIryQtdin2RwLpa0
rz0Moi4yDvdW/2GkheuHGshMfr7NU7Uci72fOTRV090uDSjANaSvLrkxyBW7AywvLwly6rfLeqYg
j7j86s1ZNzl1Fq3NnvaT+aP/5O9pHpFPPVXEG2rEKbuH2Mjru4Hbxk3hUf3Hnq2BFKVr+6PTPDuL
6qmvnoO+3x4JL1y3kKxIrJUox6urolR7sN5i7632Tv4ZRI/G5lIOzZmX+k7BgcYkgymt4+0i5WaF
7PkUSPqSl5cDBvBBUvsuZa+zeBfsnNvn3qFzLtyyjlZpajziRoBUtbNpsWROUFgwAFxp85D/V/v3
d0443a/mYRp+/ZqwwnntbPPCDef/0zPn/6Abzk6a/c//c5t5Y4aDtLetvxfffvfC2f/GP1Y4rvsf
yH/MXBGL4zZ28rv5xwrHN/6DlAPJCN0z6NNeWeH4/AFSPQ+KGL0HhPQ/Vjia/Z9dMYs+F3MduFBi
5P/GCucVzenQZYSMeSdwd70vUtGXxCNCqM4DVakPsO3H1TpwwMaT/h69+Yq93UfZW99pv6TZgSat
V1KIAmFo5cuxPmBcdWj88mpevKORLzeVMu5/m/27/3KXv7vsvBmKws31cXSjDwEFjvuKWk9HyyLl
BGdizwf4yzWq/yTTxVk7+O9Q0q/odYwlXo70Sh/jzqgRNiS8B2Xdz/ZDtTz9+UmMV6QwA6Dp4A2g
4MV2lDf08t0Qc1FMpHmUB7sVef9pHZVrHqamndtPfqnV/U3gG1xAHW1L+2cSihb3ASVk0J2XYzUu
HzusGF3I2Q18l01cm9RZu0jPozFsstXHOmgsK7HVkMq7P//wN2sKlR6GG7gcQJ3TcPJKB8b9HOhw
rcWhUE9rfecK5N3dOxaUbyefBYvJGEnuaHXRHbycm4o00FqNjCGVjBbnwmnHdyj5k6r4N258n36+
WC4ixi5sxubt5RCwxsJctrQ4pM70s9tBA0NwoBMclaon+sNCQoLD3sbRpXlnDb9SeP4zMrKofWTy
RV5JKvTB9TIFnXVwr7P79Tq9my6Ku+U4f/rze3rTYPjfJ0SywQZEf+jrz9KhmhetyUXKCvEW6q6s
UI/AveM2CpLtmD0GR2qtd0SPJ33om2n1dMymEdN5LJWX09oARJH8WJHOdQT3uXHOprP0sF2IG/dM
OzfO//yIr3tOTlOJEzPeAdyNfdt5tfNoWuk0lkdgCXXNEX+b2/ZmOLejJfw1JfNBJSqBgEjS0Iog
nJL33O6t/Z9//bAYE/MV0OiArPrVGvJwCU9NLpKH/JxgLh52uUzP3XM/ns7UGUFk1969c+8Qo91G
UBAg95H4JX5pP607/8a98c6D8ywOYv3SO3/Pf+A0z3/4aa93/rnDr3EbmZklS/I8yVjfI+7pR7+K
OpJTh7AGCsLWsQvrB4jKUbyzEKz9aHnzA9inDRuxOE0nnHG/i8m8pgVnTOfiQJ11Zh2CWDuQJB7N
Z35S3miftc/F5UQMG03toX2X3uILcKmdU6letY/t3XBhn63he+fU210Fqd6+bcGK7xenV69Ldm0H
Ki3zA67oTY7owB/uheGJ5Z3W3rfjcAYin6O7hq2FyIOXj95qVUqIdskO2QKzxGtlYqrMflcsyZ/X
/9utmI0IBefePWqinXr1QPDUPbVtz0CZ/cOtJdpcvpVIbtvf+mdQqVh0zCOLRUWHMH0/zH5T61EA
aI3frVqS9dqRYKDEDC6IqI2s5r0T/iRyfbFw9qFoGiK2gtIFTcLLoXKjhtkfpZYAXt2vN9Ot9n16
cC6H2/IiSPzb8g407HZ7Wpaw+ap/999Ztyc3pVfD2/SKuhgg05lNTfNyeHKjA82cK0LoDt35cJ5e
cNuNg6g+J4Hgpo676Oef3+HrxUIvEqpjsgeQyLpsJa9LNLcg2X3/TsDGkoE2eufvomzYI3E9spA+
noTouy/uyycizt5sIMUA1KI28u+qs/bv1KkOc7Wry0iQ3JtrWIwvB8jQefbeqpVJtoBQ5c4WALTP
3TuL/fVE0cNIjYmxI6USW8rraAytdIdK7lj6qm3Zwer7/BLeZvrLZ8FtnDdPyUxxgObx5Ar720IX
mgUXaJUVVIDWXQuIgPusrtrj3710DkbaghmABFxW+Gv/tqCaRzWtbZ00YjTCueNe3vvc7v9+FCxj
aUPb+yroRHj5XgAM1TJMTZ0sqUeTw8AlFRP3CajjnY/m9T60Pw6qRqSN6Mjpltxf3W+TNs1BkKXm
wOOo1oMPIHRvs+HYiz095O+fCbkmxSFcD4z8q6pZVTufoDFzuen0T5rUu5uqIULsz6PsenF+8+/7
AF0/dP/u5SdUr04o0ctn8uDNxyoghTtNs+oGYBLY+9ZFskHuYdzXiLtCi8yNOho7m1XvlNk2xosD
DBxqk5gfqy0r97gxeNND6eibF1ZZPqpoCKyMiHBvdp+ntbNuKYRJe2mqST9majS+W7T85IkO0XAn
XKtrY6yoaz9esaE/+Lq3TaGwQfxDuzcxna9au82iiQaJPCxyS07Ysivn0R1yAxZz8I2zrN4gc4hU
DKY4mCQqGpd2W/BFtDcpgkS8Li49uCszbnKBE7dZwfx/FISluVFdWsHyYGHQTeJMTiD9FAlrj3X1
qyn3IgfVkeSHlOrDSCyfGcOpiLuqxFz6aGx2QG59MT/65coP7WiZBB1e4ETBMIfqWy+zAbsQH/8b
ejtSushl5lyjOpnwwUKv70Wq8wwV04ExGkcmM693/jm9lbIG8OTtNV1cWcro4okOQkn2Rqd+Wjj0
oDzQZ+/G7aRqEjXbyBIgHtwPcGabTefdptcHmFWFEmBT7U3Dj+oifDrMT8hYB9Ji8wx6DnP7HtvN
YermQ7HsBGO+YTQXGZNTsEt7xdzESszlVbttzp3f+TOY+TptfbjxxePgYJvaHoXaN93FWpFvGZIc
npF/y5K1IrdzGyMEJu++9tZaFybaKA94ONMr79kk0Qgcn/g4FLKehARXYiQ6NwsEsd21ARqFkmfQ
Ms4MLb0rwe6mJPcG3LnPK4+uW3EcSPX7JswVTU9jEO6TeBopsdFqWl2AdmJdrkmr9cd47vHXDqVP
vGsshQOTNdpEfsXBoJYvebk1WigWvRpiEVgUir7YcVhLtkuSd6UPpaRrexMqHPkaiaLZeQZa4p4y
xAbYHtjS2q7UaiMnoR24K848l77txJnVUtHOzQoM+77sDo7RmseVZjZ/Jw1cGzkieabRHDQIcLRp
sz55WNN/hHuvfpqgkd+8VvfwIJhkbUWTgxcB7LTWns1WYTzwTW/O2eBawkgE//W32q0hNTWwwh9Q
T9AAGZLAZ9YWzZ8bPYRGuLXBWoR1OcGkjOaoj/AVTu6dT43tV4eMfkonFgvubSHJb6h0V280mK9Z
778ETruwvIMTipjvgGIPp1qH/Qln7E+Yo9l3xNnOkj001ElNwMlxByc7BDVZqE6Y5XrCL0Ecu1tx
QjVJBwHhzNBX5ec4K4B8NtyDfownPFTfoVHdmkBJoc5BTM0TeuqekFQ69nwr6l2SzaDmT2jrCXlF
IQ0KS+AuiKzYwVlCHsBpCTnxnswdvO1OOG5Guw5g9o7u1jvQ2+yQr++tBNaPOxCMAEXIqEXQ/SR3
oBhwEsx4a1xa+/sTltzvsPKodSDMNDnpv0xojTmavdG7ER2QQmxpSE8j+OVlecgXLFbc2EjJPDnv
cxMsW6yFeIag8vTEhMtIY9YbZ2N/QsGNEyLunNDxdkEfGA4n1Hw9IejBCU1PwdWXHWB3GkP7YI4K
owV1QuDVDsZn2o7LdyeM3j/h9RnijYnksB3Hr06YvtuQAh6mJ6yfc9S4Qf7R5VFwYgOWZsSHoDyx
BPmJMcBgEvZAVrtwSjuxClk79Fvin9iG9cQ8oCKGhRg1BZ9Otx4Frn1iKrydtBjRsoO8n7gMa6c1
yMcOyiSwta2+ybyyfqj4okpiSHBPiPx5kDPC7n5iM22JWY78E3+ynbgU6NvxWyal7SRoICvrUq55
a57ZPZoSjMhy/9e898fDso6DjMWJs/FP/I1z4nJU4W6fgrEL8DI7sT3eTvxUJw5InvggceKGtBNP
NJ84ox5noPxGomcj0BeFALySb3WElZ34JqAW+3PW7CwUeuHiuYeEdBO+9JTEzxNnZSOdzGJx4rLm
TWrQgqDzFiof6K5uxUQAycnWaiEZb9ZddeLG5hNPRh9Y4YZip8/kiUnjxqSGKD8xbO6JbTNPzFtT
SFi4krjhjY/ZIy/ZXHUNCH2sYO1AYwkgJhi4/eKeeD1cQ+H41hPfp0kH/04scbxLNhTFwvgvPaj9
wxZCvqkvGYrtNhHkCO38tMA8iLYIt4zGnXRsT/xjulORqdyyhmNtZyjzxfWR4p+YSzp8TOToO6HZ
Ans9bgGNwOH2v9ydWXPbOra2fxG7OALkrURKnu0kdhLnhpU4Ced5xq8/D7W7v2MpPlalL7++6Orq
XdsQQGBhYa13WBue6dr69A5dUDxWCpy4haWZ3AQ0SmEYFDGo38n6qQ6d1IkncLNNadSh3XTouM7F
kDzSaUeED70Dy/Zdq6M/a02R/b3AVOHXIr1wZui1mdvV0WxtoDCRQMh4XvZVs/7f0+BUmIsqF9sh
fU1LOqzDjY3VT8uwXUS9rE3BzjCC/NBbnv9pNFtr07mXhgo39aEXHa9taa2SQ7MxD91qdlz6tT/0
sHXRkHPYuHp9G+n3rU3JtePNTOpfSCHVLMahJ97ndjVvaYoqm9a7o/8Wo0kHHSgQ3fTu0Fm3dUWT
HR9oWrwaRlIbnukASA8d+eLQnXfWRn3KRWsEYm3fh4dOfmjbtBvBATo3kmzxu33o+rv/QAC0FQ6Q
HpAB3T8wAWgYK2bggB/g9gVLMKywgvaAMLA4UpfDAXdAYHW+5JmdDNu87+Pb5oBRkK2nPi4H5AJo
WEGPOp5ekgOyAYxfCxljBTxU+Ryyv1cYRCKcxdcjy8U+xcicfmcfkBMqbMcIh6KEivJNs8IvxoYF
+VAOOhgN6g5x0FmiMP0cZgUwDlgyBmK0k9Xt1T9Qj8myb2hnkQ+are4U2zqG+BDoK0bE691a7a0V
OZINPY9uveogGeO3AbhkOABNABC4y8Ze8Sf5aANFyQq7eYmWTvV+rc117kN7Mn83WEXFGzqdXhnA
SgDaoqcpSD3DAfBSLwVV3il3CHGN5fXXOQNfs9nHBOD8CkUfVe1ZoKmy3gucFVcDILqFILSibeDZ
1csut0mG9AMcZzGW4jPCsoPxkCypBmInpNXe/O6bRFueqJVb4HpIjDCS0FPtRRVGD0lJ0bOffEXa
P+018NvDRQOlSTzzjqrFXQxCbLodS92t76wiCrMPYw896KKDIjftMzGNFsCvcPoaJ5T8AxQ6aE/w
WCmXfdO6Vu/T+LZgpuYNvizxlM4Zmo2ZTD4AECVrXPIShCWQb2hWaRFmCLRYUfxCqdj9RXeXPnM0
V7Gx15oisz/3sJZqOHm2/mzzc6PL0iiVfgtMWRlXtAcSu9vibI5+ARxYk28/9GEz3yRhNnvOFhCf
uFEUrkjJ87QYvUCOcIeEnwLEBYhmuKHrBZlIlh+jOXtWoPpBfetR7/wMD92q9xlPHOCnSdZot2kK
luHC66ew3RK6HSPaVGBAvdmXbm9SxAEwm+z1NDf6L70DnBSRHzvsEqJLa3zN3MFNV3npPNqbtSqi
+3EcLehENlCtDTk+cubt4Ai1c+ZknK6EV5EmA1MV05XdNW25l/T4CT52iE6JGELvsXcHBcwDrYSv
gOVMD9VnJJ+v5lLTX7wlBYdWpPo0XYhwpJcL2LcdO3AZ8eTsU8gHyWVDawijoEIZVdD182KApLdG
eWeWGe3Z0dTA9ej0/7WNdMco98HzGvbHtNBrcNldWEhwgEh6/jJRMJr3bUuecwXELMyvUkMZiV+W
XM73Nup+5r5JHdP5JMWS6l9G1QJGRsvCyUDPZVnmXLo0tMVzovNZfDVZQmxC8tD+ttNBHWz6wera
714DmiBYqxmrR3EJ7iw3Ad084B8Yz7yZ1DAF4Jhx1/aGfIbDMZVh40MN1KJALwDGQ4IUHUfH6qp8
CzW97VjIGZtfN0djY9umyzIGxBE3eUapeAV19tUyfGyiwslv+sSqXJom4C+2Aoyi7QurlJ9KvVUf
R29wH2bE6as9rnPti1NImD5Y6GT5hyq1pi9NNHjanmjgQWj2oAdAByt643bQq1EPGjmrbKPhNDQ9
m9NiRxfZaFZTAHmiocFvh9DmQGOW34oK8Zu96Ybeb5TY6/wKf6C0vet0PpUv+Zxg+TIcYneraoBx
P8o2w2i5aCuyat3tMrlJPA07JmgqLgyoUfNyfAP4PqPvxjpXYyoz+6dlZVpz1dRhjFvjoHBOv66U
lsAPS+w63sT6yDUbLZRc7oRFK39jaR2bDcRuFAXGhMjwfZXjjnbdpbGaN3lCSXdrD0liuJTiocBu
Gj00inGD4NgQXllm7tqfK1vnUZLX4fjDDgVJCE5en0NtSSw/acT4ZDltM3xyADfgm4oZ06865MW8
w/+7ezE1V+PNXS7qKncTLdtj3KgAZY91s7XTOPrV6/bU+raGAvPPoqvG8DMQ9+Lr0sQxYAiV1Lde
oswIx1BYG5usnUBX2JQPfrpLP6eXhV4mv81ONRpMtdqpvpoVvDUfsRZZXldFqz1r5FLe5dxUWEk7
qi7GPQrzg7guhzniRBtD9mSXvYe6w2RO7QP1pfgpd3K4m0Ym8wzeZp9qm0If3S9wt5ovYx1C9uSJ
Cnypd/QGJIxrJxlIac3UeDzb87SBV0fiKUSN7+EaoYr7fhSgA822nvBAa0ewNKiizjd5QfiAfwX4
eZtzuzC3LkN52ysr4ykuiAhbjT/+KdMjIIFxBjr31jZmUX6au75MHnSvLc2rFPBvdzMCzo3ajSUa
L7qpYVT8cHRLUk0BEi4CZAjLDrGYGvxtb0pV7ipTxB8K3gv9ppQVnXk7UakDDIXG6nZ0Wg2Dp2Zy
G0o+48K9UjW2eYsN72JcJ0htJC/kZ5l3sTTYOG7bsR77m8Vwyochj91xW6PME/kRrAhgpcPSli9d
G4kH1D6LcJ/2s9tsZWsav6m7YDHauF3f7m03jeNNKnAA9dUAaT+wuGZ7IoFVgursgR1vi8aa49sK
zH0dQNtvQKGQcoJLFeQrMOZQiQKSHcLqFLw8H4CGtuomH2IdgMuoFfBBZRzVj0sMVBDYsQaQauGo
AuZfHL27AoAbTptFq6Npk6MD0G/J1kfAMjVI/S3KLXXjwx6acFulEf6t6118yluNvAJ46WB9nuDS
PUNRML9OI/7Ql65MDZu60MIB06BSTBdpFEdQDfpM5Q/LXNqcAKtDd9NB94OiQywUqLg08rYs+pID
eRTQoXLqFTqYan42dLvGfak8i/Mbwfq4NZPBwjAzLI0lGBqzTy+WMXMewlaT30IVo5GahmF4bcda
hsI5rZo9hFL4lvaQcfIyeKQurqF1V+5bUFBX2NnN/VWX9fFDglldtnHGUl3FgDk1PxYlH4hHBs/l
mrW2cZzsKOfNg2ofkxUrTymu1OONLrruW1R2zid7lOpTWGQrygj4YbdFA8uYefhN4/farucfVoZi
qx9Toxw3Y5F0l0aTA8lUcBWnwAir5gn8iP5shXy7APw1nMJ6nGEDjVLjDyXL2AtAJSzQjdvmgEIx
kgNtbbqL8WDJsnFBWDbcit3S1J+mpnI/tFFcgNaiU7Bpez376i0WJqhdNZcNBeq4A4mH0fZDbUEO
2YDZjj62jZSpX8Xa8rPMRZeDo40Qih+gCK2AXkp6shTiDvJC7+xHUcTarksHrdt0BfiNrSfa9gGC
Cnc5RgJ0OoHs/04i2GaQla1ICyp3MU1fIHwK5i/Tkd9PXfoll2GLTmTgxH3ZodNNgYCEJQJv1tVG
PW95R3nTFccHyz7+OJEFoKtMthSb7Btn6GTkZ3peg7FvlxpvEJFISKelF/OobqLU3ZtkDSQ+wouB
e8TTNwMCYbxtyiq6sBU+8NuuNe1PVSjkt2GEx+3Pqc3HJe9pfmNOSNBLS1X2wIxDig5m30e/0tHu
Xry2aeugGOLkt7CqhSq1MRVPfe3Nz02sF/ce3Md6p01Ofz+bJQhH7qfuF0bj2vM4QIXxsypdcorV
wvlQ0Vl4cuq+5OFoFBImoDmomptaGwgPYnIg74CxXa4F2LivPRVX3U+MXL9KsrBJtmMekquZwCxf
mskeqaYmiboWTQN2x0tq7yq3OkfbNKQFBXomCuwzFzbZh7IGDJNlReXW9br8Gxwt+HRaWxoz+Qng
6S3Y1czY5lFbvXRQCJYtuZdBpMBfd9kkDqWujRSiMfiWCzhcOY/lj3zCS9iz7RHutUu43lroAIaB
WsryA5LPBSyBviJVbnlpJz6sCHJofQBlB4ibuHrlVWPxyZTUL4ZUcOE3eiwfgS1Pj8NgFsumjVIn
QOdJN3zQmODHrb5AyT2s8vFnHLsgSRo5kfxV0XcsZKkFkumln4wiNIPcauwr0UYRnKMyHjYJTKBp
E0FNtTZ5KKYvIO/LkCdumt7j3Os991Qgftfh1F2YpmYNAZXlHs6pLrXt+rYEGruLhBjE1vLq6b7i
Rfao4jG/p84W3vTOUjqbJs7Hb5jNq24nuSWvVDTLn46e5HIVYrGqazutCTKqStVj6/b6NSKsxq02
6fC9NS1XP1cMbrahRNt9jdQ8PFfD5MLu1dLlu5fNC7abraQbkthOesNzPge0RYU5ghyaTyAhPNV9
RzvP5tBKa/6NEYXOXwPZ/TSPmQX+hgbagDKH7v2w+5GDx7lrsaokRCpf1V31zdYSSH2QDCw8TMlZ
QM02k/xkDTxiudXq4bbQYlWyR0kmNvooRU5C7dotRaequcznriSfHtvip6s38jN6xYhhDuNSPCZ6
Vz6ZPfUMrBznAocfcMx4cyYpWOk57IrYL+1epx2SJeFdv7Sds4H3alWbOC+9b14clxKKbkg9w1JG
8xGZ6vpHRP5Ub6h3rGUKLcWFD8PpJ7l47VfYGSUn045/UackxIW0viofd+n2ZkWovxR0icuNUxXh
DF3OsC5TY0ybwGvK5CmNu0Hf6pUpP9pRyjs4UWFfsflAyvmR7ubGDtFGKKOtWMUHSney6qBuDNgW
ZUKOsB1qG7J+ZPZqK2uv+Kkod3BWJ4k+ZwaPm9vcjct0i8YYCHhAL92LtMVs8vvG6lbmyB7ic55x
RalMRcNGmUZS7eBWgALSMhYnwD2gJMPJuMs1kZqcOWGOD1NjkBVlvWFw+oHRf5CVVzwpvW7sDYco
/DEPdC83LonwQFtLerzSkHe8X6zSebbNNSnjOhtWYogxOZuJbm6HdPYEyvpzNWNKvXV5pDVrjyyG
sQZHBeqcTS0vMIwhVMFkAgL252FK9E1FHYE5h4lT+DmL2G+SckiXrZd1JuzfIhyFP4ulW9gvdZwE
dDbD4aJXodltXZvnyC3RX5xzXfjDUUuCP0BKl1L3Ko7n4ot41FiN6G45RtHkQS3dYM72aepcqube
NtKrzn4SRro3l34HeiCobHRwPW+rOV0wGNcU5O4Ms/Qb+86i7Ee3G42SYeeMlyPMgdaeLwv3VmnZ
mb7pHz16gdAS3VIDc3tEv05lSRu3Hw0PKnGgqib8CmpE3tlS03bvd2fXHu/r1qzkrYm+JcsiHKSh
T/E1aYdor6GcNHD6XD3qUzveUiaQly6pX+BmzvSXeJ7DeCtcEDgiKiOnyneyp4BCBpQGtQV9qVxS
kkqQb2cQiW/OCmAl/ybYFxDAx996oOUK1MdOg7LXwY6hGX5hOySUtoa5Ww3w9Qw6YN07r1eRhr2x
StWCNKahjtD98XhLrXJHZmhhFWvEmW37Tp/QthCk9NSXtXvkzaIzUzzFCTAkxqDMDqknFET1kymm
iZnHA601vCmhbVfwUqAcdI5v6eU5W6E/h2IfrmJwXCCozIsT7IPWqUWIeXB8zfRg+DTICrURzct5
zM99uNNNj6isZ66YFBN1BITMToYirIilZ7o+BCmqYnHrCr9tDJ4v72/7t8axAYSzHTkAaDodf7B8
sSpUUxLbzybLunAkF341y3OKtX9uCwu1ZhtPNgwQeKOeYMrqpaM1DaDIp/ZvfSTgypWtYBa7DK7u
tyEvaVhYw3xOqv/PySECR5MFyPyqqHeAZb2CkKS5a4TTQvWoFFW9o3piXDZOHe/+dgnBygEblyAl
gIyKkyVMkAXEvSez/dhtxysnsUFATu3fxosDcm0NgShl0uG0VmjJq7k4cxabOS7f/gg4h5e2Pm7z
tJ3PYIhO4wWjADMUUMbZ4aBtreNRkp5HzdDXli9aNdOzCI1dsopwUjZ2/EJPmoe/XjuPVYNLYAtU
Ak+Rvc7UOBN1SMs3cmPYtZo3fkS3bf71/ih/bj8MN1bYnwdwjbvvJCopHFFIARmFR515D8PH2g9O
0z2GpdQeVEYTKHZd0rb3R/0zWqwQVUKFBCtNgD9ZS29QXjTmsUUsNNTGi6iboreI5MNY/1vt+q94
Nf+nW/T/J5wawV79vzk1wcvw/WfVvqbUrP/Cvyk10vnXGn7WWxC0LlQDzui/KTWe+S8ukDUZIjTB
/Vj/0X/cpf/FNQaVAvAeYH5rtST8D6PG+ddBHRdbMFtgdPI3dJqDtvWrOxMTeJT6XcB0WLGTvDjr
Pnp1srUZdZHMVFqgsmo3yOyR/ue2LX6Xjn2Rz95lhdJA/h2oSi5vXDkGPFY3/VxdNuizz425j5HP
0Ofl8tXyPfwz/jukGH4VgQDZaFg40HAgFB3/KtRUQ7dB5y4AYYLq3pyV26mjTdYBCAsSwRv0/fEO
bl9Hy8BFzs2wOkCipW+aJwEuVHY6cp5EgOV9xwNelE5x1wslUFKKs9oCIgTDczOVGho5Qh9S9IGz
UvvUGYCvwHp0Y4naRZPfDWpJgKJHIQ82pIw6bOn0TvtgNHH/pcnmsA1K5BBoVdOR4enE2+9rPdO0
3ERIkn2J0975pg1yjvahtyz1Gm+n9FPZecoICvSz2k1aJU24W2cC3iAfAFuCb3FiWg56u3LV28S9
spr1a+ZpmcHpVWb/MeywldlWS6529WyMzj5BQGuv0aNx/Fwb0B7LzXjYxUWkCzTjLLD/VY4Sd9I4
jbOZkVL6EjmFZQGAig3hl2mZUkUcp+G5sQU6M2nXxLs6TEHxQb7NOz+upaiQ0LEBFZbO7FEX8kKu
dy+KGhB9RqF00B5VScc3Bp8N0XhRLy4NPYjVIY5bV1lUOzVwSwIq7NWuyhBnn5b7jg5oHQhwDjxP
rZT3j8J2CoaxK4s+iFpvCjdlrDnxdtA0R2x0PXeeBtUg8TVXrviMdlVpb6d8MvqLSK/TO2RWRnVm
N60JxclmQvXTtch5Qd1ytRzvXnSIk3zGzSmw8bC5RFPBuxP0SCHCaiDdtiHlqsse/S9alfkAv13n
iXzOgmA9Ice/YdVcX+lMHGqy05MUrjMjNFDofAVVK5tlm6+P8K0aXTO9UrJEZbLWpsKh9wY2cjNL
ilJnEhNjvWFe/QIHYP36oEENl2wSPPXJL1AdPiCDyvRgSibrEQX07oGHPfaCQ9HeAAcpL708Kneh
kXjICybujTbR65CrdCUCbKu+T38O1XuakskVcL3q8yJja4CQXROQV8FOaqJOFh1adWyE+S21iOGe
Ik379H4weXOUVUaZ3A9k96nHBOoYZpoOiUG7ey6vl6TMgzxUVvD+KH/QvaSDbxHbzADST950KtcM
wqYPq5DJ1FXmPnij63ykumD/MmyAfMq177zF+0potv3ajtC0abL4TJQ+2WPO6S84yWwg8+mKpr/h
T7PxW9qgV6uuH0FNKqQ6GhA2UYjQeLOUZ6yqT87XH+Oe3Fkh6qM2YleGP8bDdKVqoV2ljf2tiUHg
bvq6qXfUeJafSykSSPp6tZzJG9dtcrSzWXlQ6HgKYB6JDcZJbqWVoDgiW9N9NnW0C+0i3MaxMzxI
REqv5GKJH2c+9Slye11o+Fi4vJrIS3M7Hu/bhHdlaMKP902vzQLNjaXf6bX5FOdC35qSxqWTZx5w
YG28U4Yz/1pEIT/RdUTt9P2f8ufetjzMFMgpSUqY/skJqnSC86pYgf8YyFjOmPnRbtD2en+U05SZ
+XJCccaTLC81kXUDvDqnk1sZFk1dA5dAPX3svUVdltksH50YIsZSscM3UZyHfydyzbZCtp3Xx0Ev
fFUSOx51AE+c5Stokf4A92w8ZIFC5mn7/tzWzXm8eSjvsEIe/Cb+2z5JbaoqchY+p+7bsot3czE3
e6rw7U1hpPnz+0P9uU8pSGAwuF5E0NbkSVKj6AZZEJPofsbjdFt6U/VZm9ECo7BpByiZpWc4rm9N
TQK0hJxJQQTW9/ECavPslKAedb9KKqxFRo2qWTalPgor8ZmhTqmghGWCnglZTD8k1qdswFiKtkZ9
TQR9040qiIxSAJinZf/DWsIGHYdVUw3YTzOO/pTa04WJxUvpL1FTLzeFrPU+6KNmfpjo0A5BVgMc
uJ0TVGg20YTw7999dH4tmbWgluJS5fDQGjteGZwXbdlWqRnQ08OBGqIMVeJ03ulWea4idco2+2es
lSK/VvcJUicbzFCDGspsMYNBDPq3Sc1pvQGc1j215eC1224pkWtRWZxb+2SerWibRa59BWlwQnQE
PlS7QY+Q3i4Feu87FmGZu7OzkNpzgQbhY9etzmGi6kzbV9KBcBkaC6WN93fuyU5a50DaRI0LuV9v
fQscr1eWIXrmlIkVGIvl3pjoZ10ps12uEVAbPr4/1EmsWYcimpHbw/gS2OKcxNayiVGHFFzPKLXA
yjBs9QEpzo7EMm27wCj18NFp0uFMhDuUtl6FgcOwUNjWi5viFInY8QyrwdXZioUFkiLpPqZNE4Iy
bFttZ7RhpYK+NcZ4KyVl7T6bjYkemGmsGFjQ2eC0afNQqm8NuUFLT1yhhamq/QDwZu+0RYFGSucl
JaZkZu5cozokyz2cqgYoQz8iaJUZqTv57y/jycVwmA8WH9QKiZ8WjYHj+eBmOHWTzivFbKP+1kNQ
0gfrFJ8ZZY0gp6vG1cuHEug0w8g+HoUW4VTUswsmty/zGzEO4mclUhEFSe/GVzT1G5hJk7opB9t7
HLiYzlwRb4zvcZINyJRwVFF1Oh4fPJzZValD9IzKGxR/rmvTvkJj+q4Rya9isPECdOVn8IQv76/u
SSRfV5fyOYU3GvT4PHsn5wE9VDMpqVUFRW2NQQaq7lJHLmErxiZBTA8dlffH+3Oe1EpXmjNOAitp
7GR3gnYVXqRVZpDRsbrxUDz8ZBdxeZnxjC6QZoqtAE6ptre9ZdrKxBbxmTzjwEo8/tI8/TkbNq8H
1DFOa4EQf3BFlA0zjqfwk5SF2yIgRlWaJ24PtaUy0OIG14hcFuJEUGPoFyaDtxEwTp4acMXTmRD+
5wandoP1wFoFYHFOqdZ0CkGot5Yd8E+BNTXlb0tBPX9/3Q/T+t9pk+RBAqQSs0op6KiQnNL/paOh
jgdjN9CzNEQtG8zCS93Fxuy71AvtXUFwf0hKA7/ivMdDG708IGb7SS/j3wJg8rM0PDCHcphVjcQ9
PbgNxKLuGkHypNtZEJpMSjiVUSAsqPIvXZap4iLKXCTA2tRDVlJ1/fLr/UkdKt0nk6JfwVcU1pr3
2Ce7CSZlhQahDQwxx/05MsljUzFtjKEQL2pWs46uXq59S+hItxttbIZ9X6XzyuqCX96p2tzaSel8
sF0te3r/px3fMyw3foPQVTEK5sfZ4rTR4Wl86yVrJRivpPHH3oXmZlLB+eBGhvP5L8fCCwT3cpvu
JzU3+nnHsWMYpqajBSJ9ycXsty5OkgPkuu0sgQv97VC8FQRyqGss5vCcBGMvtvtFYc7uU06ybrIZ
P20KN+Pekbk88xY6eeazhOu7hAKm4NM6BP6TF0FuRa6uasbSIQ4ofhXxCOG0oTDki2dR73ItSkjV
qIadPnjmVSzQLPeaTEdYO8VaKIvsM8/DPz4qgD7SLGe12OXHHWp9r14PJkQDy+gks9fsZddBb6Se
NyFi0S7jXy/08VBrHH01lLRb3Sxzhkriqg1QxkJEvMuJkz3G0+9/0+M8ZV1n6pO0N9degktt/ySt
M9208LDgEBDT9PFhBIT1uQI19REXPffD2EWGn+Wldea++/PorqNy4a62MriWnV547VIusTemksQZ
HEoGtQAioZ1eAnUxL6Ich7ZaomRjxcgNiqSLbwjp1UMskvbnaLRg5UfPGT+qvDH//iPzqhGAN6kS
02Y7OU2qHNOszHrpT+7s7eqmV0jODdMO7pwevL/yb+wnKvEsvIUIDJzKk8t3qqLKngoh/UJV+oUV
deKW9ml2p1cyf3p/qONL5vCRGWot96/XDLWj4/2kjLqpONkMhXvC1smBx+ngr8/s2uO6zb9HoXa0
5rsm45yMIjSnrdHIRnxtliBaTDgSz1YXlddzkWLRMJrecC+qUl27Y3jOQ/DkYv9ncBz9WEwb/JNz
aqrcwSEHvDJIXwlruKKQPqCz39j3oghhPxext48ws/5MVSPfFbLJL0n8k++RnJpzjrPHSc6/fwkN
YYtHGRWH09aHXuL64s04WCTZgqkG+vsvnWjmuwJc6YVV6stOVmb9JCd9eKy7oTyDwXjjQKNhxJki
5h9u/ONvnSVKT/tME77naPN1oenWZ7jk4S4d+kcSf6At2RB/fX9/vTllbMqEaXAB/XETi1IsmjsX
0keiWW0zz6Rkx9v3Egql9oPrdblWtlF8nrpl3qd4oD++P/xbJ4nKkViVNajBipMYBsARu4a5kX7o
Gs0OUu/wMBdZeNub5vDz/aEOajxHSceqrPFqrJPQrGMl1rq5kkChwUHyAneuqrSzICAPzfUiULOU
GVqNqEaOHxw5hXd6NGfPpVWJ2yFb4v8ihlAW4Wzr0PVoCxx/7MVeIpQD2Gv60kx+D12Ug139Jhn6
OwWdf+/qVyOdBkYtKstMY6Qy95ZtSJ0tKI3EoFujN/6ZNV7/1p9r/L+zOskzciBtyFd00jdqMd0r
UUTBvBTmfYzQbC2aNHDhxm3zRmLH0SXWeNtOq8mCOPcsfHNfCR4MlCYp6x9AZ6+u4YE6JU4ozNnC
WcRXTggDderxKjES98yc3xrKsijrIwuzWkCebKs47BYDHwGGQmRhn7e9szOb2fJzqjsX7y/v8aPv
ny/JfkHw0D4g5U6G8nK85MVMcjqVdBeB8pffPL0drm3PLnYqkf1feWP/ZzxSC9JiHpynV2q0DLwP
hoqv2aCqMtCU2kKnn8/kMW+FIIumrqCURGvotPCx+laa2DsR/5XRXTWT0u6smFKdprfA+Mos2noQ
sG4L2yrvMA09p5L3VtR9PfzJlp0RFZftalsELjLEfSt2d8h7FHu4cjoSFL2zpU6U7t//kvYb52RV
K6LN71JyPa1nI26iI6FF3JtwwvKRgsgvgXhnZ0Z5c2tCViTtJfGn4HscY4AOF7UtmVqa66h/l7Oz
1wGvSgmv9f35vBlcOVPUByiWU9s8GSpDPERkvHP8zMvZIVpDGUQk/XyRZ4Nfhgl+JeZY7ZR90WdD
/bVxpPpOL11fgppy7pkd9eY5kVigM2lmfXr6a7uVfduxurAFzAD0U3NrF5Z326F67A9TP1y+P/s3
v+ar8U5ePHq8lDO9fiYP93vb9JGNRIjlnVnjt0ahMojBsAtGkwv/+GuGBQQsSye2drlWfDRa5Ey0
Kdb/i7m8HmXdU68iZ19Oxcov5Mxj7rQfokruulolwfsr9taZJ1G31l406kN/5HzQQo0Sjryf5E17
BUE80fA5SafncaF7tqmspKF4x5t5I4EZGvvcHIczP+GNw7HqKUrqysRH9/RRCHjNCseidHHGiYbr
IR7ULoSOtIUBYH9+f7ZvhBjgp8B5bBpKNOtO7nqhw7OZNTRRZjMqn8ccE0FFyajrqvpbyxW2y6tQ
370/5hu7hTEdFLEAvvI4XH/Tq+/YzQsEhoUxMaVQfpymxpXugOz/L0ZZ7YhR+XQAKq/f+dUochRK
LW3u+kMHvNU1q99WY+VnNv6bywdigP+An+COPR4k76xhEQZfKrEKGXIvoIuOGpx8VnIw7ykvZx+m
1LDOjPrmAlJ5W5GOlslD73hUMnFLxCOjNtQmbim32tdZfLaRa/JXThImUIA6j2myFF7WJ6GjQ65h
KDSD0DGBfc8G2X7pZ6gFblwoSJZ9/5gqS+0hvSHvo0/mPqvN5bIzcxiFWtOcK0m9udQO/ufgYtcY
c7LUI8SmCtQtz824hCgyJdj0WZPZ7HP4AoTuYrpdbJQSzqz1G+FgxUL+v2HXVXq1jeIklhpJk/Sd
ZeoCsx7DX0qrZYAQQuMXUZMuG2m13mZynWULt/Ocu/xbb1BuixUCsvZHOanHPyBBn7/PqwgGgTWR
qlZzj0nDZNFO36hOwH+Let14rOCcf4cWFI+YBqiiCmrMvXQqW5IezPsHy3hzSShoUNkxyIxO77Be
9LE1I5zmk7YCFxlW5pDZ5xq868GFCagZX+fB3qd4lm2hm6gA+y/4WYNYHtVk27+6NnzG4Trcamli
X0LZTXd64qb3iUimBIBpOJ6pDL11XmjM0Y0gYq3AhOMlXHDqcAtgvD4YF8S/Ihlf6is56P11eWuD
4hbm0elFcdw41cZr4rKhz5m6fgsTfFMnk4Z9vMSpzbCiee+VmIZsowqHzTPj/nlbgNkFigxwaoWN
WyeXb1lG6WrY4vqY92GqC6QnaGWc79IeX4D3p/hnMYahLNpJwJF4WJx++SmttcED5uYjYlA8dNNg
wINETmwGpORaRZBZenoz9LosvqHgN5/DiR2g28chiS1nAiKnr3QwLz/+kFONAmXhRqGfDeGAzWbS
ZL8ybSB1AmNo32HC7eEeM+jixoHAqgLRT580vaBB2lkdxoh2iYpcgEwVkn52q9IJU55CQoAVNbay
SFGn0V5vRvt7omYoCwhUh/2Oi9G8c7EtTjemTFr8daXefiQjNz+s9cjvHcZh8OBUXlW7ouwwpqiK
Zr4ve1TjziQGf27kVbPSostFQWrlwxzP36O3bJYpryw02Kegq2T6saW4+dflSkZZ0RicFe6q0/Sj
xvDVibyMkls70Msplbdz1PgLCYf5DDLirf1kMhui2tqNPa3YuoAL0SJjJJCq9aVMLfNJx5RhZ9Ut
tT0N5bLfMKyCSXOsc62AN5fSXdHmAloPicjxUpp9ZhdoqTG03hrVZsJ5JOA6TfaWvsivSEVhtSzq
GpcK2e3GhBuwpUN9TVBD1w66KbI24QcHDuiH94/YG8+V9VXL42DFa/E/TupOEHK42vKRuhOWyhbd
ps78JACBPtL+se9mp0aYBT/N/GXByW6Exu0CmVQuhxAbEi1q4EAPy1+X//hNCJnzAqZORUf5eLGQ
YYo94S345zpudZenfYg396h+GnYFM7pRWFRDxz+Hm3krsAkgqbQyV5nWU2B1a8YcQkgDPooc0zYy
HViMrfxpzAh3nFn0dQJHgcUhozAFW4FcGCzoyQTb0Og8jwKn38DYvHJBKW9qqP7/w955LNeNbdn2
V25UHxnwJqKqGsAxoJVIkRSlDoKSSJgNbHj79TVw0og8Esl334vXq0ZmRFocuI291ppzzGuWm/48
dXGu+Eoy6l/zjpwFSI39vpSuSQu4zq71pai+u7hHf1STrn60FYAbfo5n+p3F95fP7vobeTAQQfGu
EE7x8iZEMemowEP4jQSvfuyhVHyPmih6aIUNlrSVaaLuKzuZnnp+2v2sL+3+7av0yytz9AOOdmDN
KIGomBK4XE+eFlGrt8sA3Pztg/yyJKwHoe5iPw2gH5XGy7PMOgd4G98ZaHTKORO8U5Ebkhhb47yx
hrPOtK6ttnlnf/Dbu4/2lVKLdhLD1ZfHHGsAMvaKknHhF5BIGRcxy55NQuxY71MZK/dvn+ORHJbu
1XqSuI/YXFN84ch7eUBLQbfoKE60cdQ+2sSgVzcZWVvwdzKzeZqGov4mS89C0gePZiam8sIu3qvZ
f3m71t/AhmFVaegOD9TL3zDxnCWxVSqbFG0sZENYn1B/rMu+6qtPb5/vbx+cZ4c62n8x2oyRyfDg
SDmZp5mTXIP8ysO3D/K7m+gy2uWPg6zv6CCzYw5krmfQOLE5Rlu5kLvtu7Wr7qOiVT9P6Nuf3j7i
Lxs+iliuksfdRCSJieHlFVTaeUZ7VXs0kaL2jPS9+QLKZn6VTzEO7qXP8p1ccDT/vx31aKkS5K4P
+dx4+L+9Ektxbz/p9YouaCEOYtmtzgk3it75XP56B/m6IAVcbUEW0oiji1sT22pPiR4RoJ46Z6YK
wIyE+vzk7VP79d3nKChS2OIAf+c4Ly/oymhyF52ArdzTgLomZCdDFmNQm46LDfdiJjusEPOarpjl
6TvPz6/iAGs9uo3gnpb5r8kqAibAlJdWtJmJS75sc7cFgiy7+sY22nNQ/xqBq3V1MreJ86kq8uKH
WC36NiP800bzkjOrrd8r9H93QdjqYa3CA7BKJF9ekCq10kY2cJYyqBjo+0oRTpiz76JG66LA1EuQ
zdKGryp1MkjfvhnoIfi/H38U8YZYrBIIWH8Rgo5aMWPMGEiwMKABxquWLYCCt/TbzKlUlaKf3U/p
VNaHLNam1m8saKyBmo65youn2xmbJ6VpfGHVtrUHKZwa2GPU/DNf++Qzc9ePZWTAra2Y+ZjbpE3g
FCXCkDLwYN8wTS4BbW0BO5r3Sd97RDMbpYMeo2ybj7C6gFRIRRuvTGtQP/Sgo1O4BUXTA0AktnHF
e+RiU7fuYPtMy1BJgytGilRhsVR9QFTGDzwW05NEc3/uLYKUUOE02eeps2Szph9D6tOmxfxkVHN5
16B84Xxgod5ZwlEvosGZpF/nIGl9nOP8mXxaZlizdPI8kMjcvy/dpCdY1Tul83H/2FACoOROp446
DJ3fRYSFB1o5VhM9cED6XpHX2FUXKKp+AsslPievd0a8rjb1NwKr4nhjkzJ/gkKl/zwhjc622E8B
kdmVWyZXyggLoXAz4d4I2Jfk1tYjgK2AFhKJ5YHlKqFaxx7SC9k32rIB9tc4+q3GiIjCyOH8inrj
ohIAFmwVVXSbxgaTDYKiyxsNjqur7QntyQvmgWNT+tJICCI0o2LMt1oiPCNQI0fYG8vuIRjGJBMb
NIFU56EjWe1rMzDzIrAQ+g3YFyCfWGdci103HCaY3NZE3Q+aT7SB5qTT4wBr+apiDv2YjMIhS9ku
1DzIFUDBGxffwnIHCzked9D2IhG2tgkSaVnUjoDIiXnQptIUOw0a0IZAkUl2+qQRlUvbOKeHtala
i6pVFzVEoBxQ3LJ1cKYBKCQOfo1ZXkFE1QFK5B0ARWmsIQLqVm7RvBKMpgPMCJtK85FOC4gjAHYR
hO0D+ig7YJCkMdiX7gGORCAmvJGktAAuVYxuygNDieis+QdTAMhK8wpZqg+8JW1FLw2IGAmyPxCZ
ogOdSbEKcT8fmE1Do+cf2F66V92KdEKLAN1pqcuKLqcutY/zgf8EhqMZ16cSLlQdlS3gvQMvSkND
AGEbhKjwuXMwpTxrUr/oK2iKTg/MKUunoxMssd2cpI2qDj7EGLMBYwGsijnz8GAcCFYMAXEWAqmG
bIX1YflkRbH6iXmn/tU6MLCyAw9r7pfmRh4oWfRO4fYKqPb2Ru9JRPf7agZdRrskfeyIQD8Fpwxw
q83T5GNkrhguQ4MjLQ5wrpavvuuXVjI1G/UA8GJjljEdj5F+1wwH43O3NadrZeV+LSsBzGqdLgnt
LMG2mEcCR3bkElufrNAwU8lW/p90nO9j78UGz99KGFMOtDEkgVBJXOi9blAwxlxohyfQyXrVgFQ2
S8N8rA/8MhBBsMxiUMigLA+Ms5yazvAdfSrTk6QR8kutV/ILyB/jrj1Q0gjXhZjmrPA098BRmw9M
Ne/AVysKkq/8LhWyC2gwwmArO4s9WWMk+zEzxhubOOawtRIF8yYENL9aTnuRp2Q4oyEDnZVn9wn8
oNkHDd+wAFtW860Y4L3FCOS1oHPt7l7rclsLbcuZnXVhAFAEyCm5hbBn3+pZL9odHLqp3cxjWkxf
6JoZ02aYTEts5zTRr6Y0GiYwhgoASy811P572tQ5JOQZHTVYz7R14OPNSncSmZpt7ADsZQRStBMz
bo9YmRLmM1kYQaWgS9rOcS7Id0t6sJdqN6mn6OxVQmfpmiu0m4X6tTIFFNiZpFVicXMFLJSrUeWA
yRvUeeO0JpC4iVwhUP6pjndCYpC34dV1DgjjNr4zLVjcdElBfAfVQEZ8ME+qAvSGlGv1pAQkGYNu
RkkVisIZ925GmhosxEz0oZbbxp2uDH20r0q7KU5aZ4BZraJy8nz0QhF/HuPY2ZE8XaRnuj0p+yRp
1Se9WW2E5qSK/jy3ihH4WMaOOuhbWOq3olNa+RGkzlzuoad0RAcjm+Wf4izN/GpgXrfJXTHe947l
SiLJU+EFGlxZLZQVprhbMqP74kcnsnHcEEqXSr+w2+pM64HmxnZq36q1t9yb7EANgktdcyGHPEo/
Q8TEx5uNGCIuQf4Y5Ra2n8y+kSOak35MeMgTQgSPeaja5/RqDW1WfYKBey9wnER5GJTWK+jD0JrY
5MA9p82iJ+lXZH7T5VKQw3DNoz2SlhFXWphpqfK9Mc2+PzH6qHxQGZEQ+Wu1QJQ6O4pZO7zOW4zT
tM/5CJRS6TQWXm80dyO6HmuL9hIRAQ6DTmyt2Z4/p0Wn3SlGBHQ3TgXrhMI+5MFNoT3CNWp0X0LS
A/ZmduZNbEfKfd2aAyW7MVEPKO1gwOKnSwowqhHJZwCpUFdLAWSqQD2kb+py0J6UeugeR2OZv+CS
HnnxAOmfOREQLTYoMxgObzGBUCWKWp0tDZ3knYTpH+9zJ81PLKu1Z7JEpfmRRkr+VXcS/bKxpD5t
5rksu1ujydILIGtGs/HKpb5s+bci4pqryt6qeiK+JfDnEmJbZWEFAF/ZztluNjzqsO0WOFKRfZ5V
avW1L5ueOG9VE912mDtsx7DUrLNOem13At+t7vZmJYg603KpIy/pkSmTsAy1gd+/WOTtSmFemSSh
f4ok2Pm9U6UQlYfFHN2NPdIGZRvXew5TBZ5rH+NHWfMlRczuUwXJZAPnUosCm8yPB9FJwKJGViht
MHBdLhSIFJ7vlDjFMZjnJGXX2XRKNA35A0bxaAzJBP6xNpWL3EgysVmY1lijjac55RHia0MPadgn
XSnOcreq3Z3qjdmXkvexCwao9NB/mqpfoHibyj1RFbyEVpe0D808T1YwUMFbhLFW7qksDQI7GkXF
U6mhmnuQRIyrRk6Ix8Dv9YtC1/dZ2ajtt4LwchWgVK6ngUkwL3OLyVt9qPSgQTVD5U75+AMwNrKx
VOH2KuNZo/TJJZIxKTZq55jXOThA2oxLGcBN4qwLkbE9JiKGT8moVzk+wKGkui+jpeyQviojIKup
kvUWpsx05hIHARhUQS+wdcYY8jsr/yQ2MMKcbV2UdRfYSVr/MMl7eXJhpUEtje3iwsNgY/lxMyC+
z+fMJs+lAzkbUDY1RO7pSxOxIcJ27UcRjTpfq4FQBRg0CQJm58ty5jGzx9VuWZKg+IxLsxZZ+ntd
68NY4GUhgf2FAQx/XpuIx6JUULTWSkNWNjhREoxB1DEkzzVldQaT3PMjezZOeZiXUCE1I3Sdbvxo
LW69mfI0+pTapXKitM4Sen3sXBeLZ9GYTqMz2QyWb4Gr3pd93gHnMsm3k9BPIQ2gWV+IM8lEC/O1
qm/fLo1+07/BVYqVGVeNCpLi2DQPkXwZo06NNqtcf68Bej0xYUsTcmxaF0RxZKSoR9klG+yEOEQM
W5dtbyfvSKB+beBgmaegpz5bL+5xo9iZvLEhycXbmHpOvoma9desNWzH5Vz/+4X5i0Md1aGK0tV1
mdHpaKWShInQ2k9KDNlOUkTs8xl/xFLVNybb489vX+nf9B2w9eCgAgpDhtahRH02fYXmCRK5Ex51
RQOnUYh6qwDY2L59lN9eSVTMVNiIHt3jzuqiSuHmWeZt8IUVnwvDcVu4d1Bh6bq96835/cEop+kA
OhAPjpocZFrh5SeyglbKRCpYyZCUnee1N1M3vX1av9bvPCA0M/4+0vrPn108ENAJonPuGgOxKUyc
qAzdeaU3Wg6C3bgaA3Aqyc3bB11//tG7TlsT0QDOUV72w3jj2UGtfoySKu+9zbw0hMXpjtik6mVS
nWtR9J7xan3sfjkWxiPGOADAONOXJ9jIuOxap/A2Ua2bj6PXWuPGsDq4rVOnbohskTeJNPJ7sKna
fiot/e7tc/3N00nr1FoHBlCZmNW8PP5oR2y7dfrGhj46d3WOmZGYyeHPcdz/Iov+9Sg7YCEnP/7r
P9ZW3+vIol3zKL8n/9r36YN8eA4uWv+zv8BFlvbH6ldSYVZhkuXZ42b9BS6yzD/QsNC/pLWIkMOw
eI7+AhdZfzBsgHdl2widV0YRj9Bf5CL9DxQXkL0wNzBxoS+o/Tvsoj95HT8fVriCSFboTHsaB6H4
+qWF2mn0HOSIvyeOBnHSK7Bugtl0q4zaSFAdz6R/wIjOrSkPxrQevxhNYvb7sRMlhjo+8vDmKMw2
+LBKNahKtYCCbcTx3oL3bO6Y14tdmnVdse2sZQzLTq/JwWhm1/NTQUZ9QE/JfoBhzv65a5L4Q9Mq
JfHErkmZGVc4oYJIryivDA2566afF+UEXXr75LltcTdURVoShFJ1Vrg4kTkFQ8PWZMuALFL35kzi
FBBtGCpBGyXR9KlHIXI6tkMLHM32mi88CUkXYOa1r4j1MK7sWAxFWMxl9kMoc30tyE/44mnxAHh3
SOr7WO8gHrfTkCmXjhyncFQJq4F0UM+PBaR7AvPoVn3vSz2570CIXMO1LeZNUdKUPSebQDECoK1L
FJStZd7SqBsE2GIlYx88KsUPTY/s4k6NO9u9o6Gk1dDGcYZuXW0wbgZZsJ+MHYfOnbpYPb7xYsip
oe0p7SG6K3CliJW3gdAXcUzsg4f6yJ8Lo+cuJgMBPnSelPpCtAkJcB1xB82+l03q0dOO61PSDusf
yLrUNFBnI6t3jTO7kKoyJl2+iBp9VZ4u5WXRr502LWvb/hRrF3yMnlSv4jSF1Rf7BEvUxDYUOGTg
L1nig6yGltup20VFQqLMkmAh5O1H4k06DBtB1X6C9LO5n1XFfZD6aP6wE9kWPmX3fGdmSvw5V6l9
feHKot7qlWn3IJnxvAFg9XqHUnlsCcaj86tfmE5tPsaylsUHWDmmtktSBdECFPMpu+0QW5ibbpIW
n7ZihbXr/eq6BXEiLjQ8dZLABwCBO6KfevvacaqGylqx1RP8zGuDcqJ9urFpgkKDdeo4uQFHQDHk
p9o8Tn5d8Z5B6Uer20i1MNkBx9M3vUQ4xD57StsNmt7mHg0GJOi6Qf/UFLZ7VSbsfHfGsOTFlYY0
hn6wV47KiZmb41PTRV5KcgsQ/oeumTuXlyAynDMmR03sFzPt9g15kxCyllza0U4WhUKJ2A4VWP5l
gogHDJVuo5YnnQeeXUZdULd1XiHTjgkEXOIyvWdqkjzW9J1QctpOpfmoF6l/G8MYC+6VUYaTFcsr
vPIm0jZmDTxNgud9kzrmGuZTMsDcVpN0CZ9AdZNsFBDFT8TrIFPQsm5152Su3mI1T+SDo4G58kfT
aD4BrCQsJTEaUBGmkkOQBK5g1hd9UnbTVqfZq22UWCXhcSj1/nRsppJc6sKOd5peqWk4KbLYT5lV
warP1eHqQJetkrhRgibv3MtCbSMac57W3eRNkRQbTzfETYyEhGgIfXI+x4XqXVddrn9U4SxdZMZC
5ENs9yXhFyBJN4z/S/jztMDsgLirkoC7tra/skKmnwlInB4ia3bdE5cCIA9YqWuw6lMKJisSkfxA
z2BItvZIGIAfy2z8SN4jkssCyrBJa0oIKJMNBnLaapYHIq0YXQ09qOintdx2QiDMgrp+VtrpNI/6
idQR4hJ56gcXlC7xUlT9h6/X/37Rn33RsYS/9UkPHx+aH/86acHx/fjX+sfF900pH/K//177/DN/
+H/9+Z13jD9QCuE0QXeI2Amg1N+feUf/A4Men3J4R/j16Aj/85VnUPKHB56HicGaxPwn1fAfQKFx
IB7yqUccCEGAjcN//yckyPix/Pjn97s9+uvnMMCXEzt3JQ3p7CXgZzqUzRi1X24JbTOmjcvicKJY
fbGLOto7jTN8VYRstmNEknFvzbdj2d8+u3h//Yznhz3Y0n/uLjjuSqjGQYyjYiUeHc+ivW5xK3j1
2ekgmI5Vausxoxmj8jM7ouIhBzN3XWpVuR0cyHYnnTnNA9kMa19usAVhoOVQbs1KO8t624oDRpIk
nSQEK+0aZLf3hubEyQavb/Vo9D15rX01ZRdznw5PiT2qN7Ty6ycl6/dmDoo+iLR+3maa6C/sSou/
y6a4bUyt6lkqXcX1l1RX7meFDBcSfvfEMUkiTAiLY7EYiVQkWCaDM6pE6gcnT7M/r9T/j3evepSf
uubxsbt4qP5zPcD3kv5XGifdf7/8Sx6Qv46/eegeXvwFuGi2uFf9YzNfP7b0If5+ltZ/8//0H/71
Wt2QtPdf//G97CWfoOvHOC3l87dkVbi/sYd+yMXhZfvznXvxfq3/5d/baOcPWjWoziA344KAMPn3
+6XY2h9UdKsmkNuPynXVBf+1jVbYfasw/DAt0CegJbIqN/95wXj5GJugj18VNiy0+r/zgh3BlBTM
oPixYG6tdfWzwrKhWcybJfJQTNaHKSGzjSCZNGBEjneua4yvaiuUW4dUiftU8Fku02XckfJoB3M0
zQGOA2+P+T/dDsQ83YlmeNdhyPk/K0d//rK1THz2yxIlU4fWNUVIV7M40825AmPQ0OditbkgtSwK
1AYxT41u1NeGOf/UGcvtoCTaToerg+gnsojtJIJtAwFS30U6eAejJHbZKd1pmyOXuH5253+zWhz1
r37+UuPlL1VLulAdn+Wwj9DQGU3f+LlCSgpj9eS7SgLPmW2SojksCdBFK0LC1tVt+Y7o89Wjs3Q/
v06G20bewGSMQbRu7dgBjRslja2tW7Ofa5KuCHGd5ITzjRUj3HEgqyRKg7dP/eX6/PPMj9ROpTRS
IrF1ES7IpaVf2UN6FTMdYp1urcAaPfWabCzC/zrHec9CsD6ZP9fmn8c8ag8MZOXp5HJnYSX4FoxF
D9/ElfkFjpofb5/VERn3n0McC0RcgKaFuowiHLQ4OaMJl5BTIMsbEiuIW1qihPAHojy9eFZJlyhk
WCxDt3Pj5VLk48HMvfFMSRy1aL8RXWfuylTvA03Rondu+sHQ95uLcCwmxulTytYes1AX2RTINs22
xL+0u5yGX2jQejsd4QGeEp5QBA460xtMZhmINKL+yl6NeXnj1sfH4+wNMSWn6qjplxVjjTMDONoJ
3zn0HrXT+gVz0Mu3r+or9+3Yn1S0Y9rlriXDJZoKklIsOtFTNuxJQ/z09hEOIJ7fXZWjbQJ9tzg3
GSiEOJ1zoExGTVAcEg0rr6Yz5H+UTE1a7pm6lTA05oYkUzJihoKQHXXqtSuSeudt0qyZdoTHoE0d
xOdOxmYYV0kfOtnMwAQbWxAt6JhJElO201TCVCFFPtDaXtuKfA5q5uzbIor03dAt8oyJWX0y8WHf
VBan3LTadGbGZu23oqw2fUy3BczdhR73LkGgjfFvqc5/PsJH63o2WwuxZ3YZIqBRg7JK4XfYsIPV
anZ2b1/u11aeY09f3cAA8+aJy+1k7Q5jn7ohrK8IOtlfoqf+THjmF5BqcjMaTu27hTG/c6OPVN0/
z+5oxa2UqAe8YpahSO1+8m0rM+1gpJ1I7yEZHovBdchYyXLHBuszC5OdlebtWw/en1/bk6WGS0c6
6p8FyItd6/Pt4qs/52gJRsJVlUtpcbHBuZ2PC7lACKXSIiQCzmESa55KN84x7Bjgk3vCHhVNCJzH
9RQOZvEeoPPI2/TzqhytxoO0eN1VrQwRJKWh1EFKC9zwZEREt7UxUt+uLYhZ7Shbx9rdLsjf9q67
9O98DdbX7Hev39HKTAPbVGgs5aE7kjio0RDZxGVenxFHmVMawmh7+8F7ZSU59iBGs8ubBcUuHLKp
2LdkYvCxxzemavXN20d42ev/50o66/fu2d6jyT1vgQwiQtH12SZCwEnQLSzy2tL6E2RFmBUQkX1+
+2CvvUfWUcO9l/hninqJQwIVjd0sbHFFuJPCh4dVR2h2u9FdIzlRzOqJMqHZ2FMm33mTDqr/39yz
X3jI9Mjmue6UfUphctpWNPjU0l2+zOBSLipNk1vLoG0WKInV7KNKjycuMy5an46Y9Q2BSUMYKBc+
3hhj6l3KOYqMTWPNfUjoc7FTTBmHRpFqa8aVV30jiq64Bx5X7b1epXNJBgdbtVrWaJBSc57oDzAt
/1B3ttft3768eA5+/1w6R9eX5lkvmT7JEJv1/AOZPMRNVGLzKcNlxduRN0ganmhtcrn7Js/PcgKm
sk3XE5/tV6bHGNClR0l0cNXYzEzFBegyHr60w+yWD664mPLGFjSLZvU7Wq/ooS6o1dBUGdkXMbf9
l0QdYgyWHcJibH3kuDNCQsNo8a3yR1KPCUqWiSf2dpQ6H1WXfO2AqhPYI8yygTjJSb9o+2G+NKJc
77cLc6CTfG5dtneppizbvIhIEmPchujRZge8txGuaphngasAMqW/O8IE+BBbLg4bg0DJs5TQXI0R
akFkmmx15fNsNoKOtFJM246MuuKcdPr4i8W27YwE7sm9HDypbS17Mo0gs4qYcGsaX57fZ2NmBx78
Q3ubVDLeERcfd3s9Ke0b4F5lypmVy5MSEUg9ZikZbpHiWiFAaOOqdunfwfJTzPMms72bucXfvNXM
KK046CyR8A+FbhJ11RMm5kUj4KmE0/OBwy/NlsjzxjqfoWwZSsffpFUZ9kZ+mqvw4H05pWsCFwzq
IdD0PnvIaPXeGGkhPgj6iye1ZLhtxTq96K6xuPO4CysXPVSVzHQQzTEN27llCCUBLhOHkELMX4TU
7m10poY/VsIVwajZ4oONTVA5RTPQPpa2lT9h5/POmtqpCA0jA3PLHqzcaq41oO1Lm64mDrGLBmxx
fSECrZncm8JduMuaGPNrWUhZALHVXUKL0sK+V5aUgB8ilElPrg2PCb8zaMX9WKRE581Lamo0GASC
kUSPlSL0psS4z2Z7CA1XNLdA+rMHTdj29wJ9XgsDp5xhI3aq/R0o16LsKAonQrzpJ8ZXdmrIOtAq
pUzor7rs53Whl9cYuoq7WC9lDJRdF2oo6r6uAkPr1F2UC4nXdGj1E6GA1dmlY7MwvGhtFFQo9s5b
a/aIGlMG8B5plSJCt138hv6UqP2V2fHe+yS6I451UwxZvano8SbtCCQiDVvmm7Gy7E1BvqRvN553
ZjVlv6HPGRF2Fo2d7zYQwN2M4tSPYmJSvdmq6wDQoS0DPZq6T3UFjti3zFnBDNuT8Te6ZrI3p7En
LDjxuqtY47kO+sjlYc+7+MlKZNX5JtF1TCo0og+bUsQWMMWlDhVPK3ZTW1fZh7HT7E9dMvX3japU
3VaxS55DHp14Qyw8myFbNbIrMuXTnMRO2/tW8q7VvpM3zqeor+STYrT2dzcetG6TzIP1WIMMTwOt
7pG1DkTR3mZKqyNWQr/1rRvaLgms1pCPZWxmt2nZErIZM+ToAYkgRfFpYc2aX2u9fKjhfVz2NO0+
z1Pf73QA/Dd2k1YkhyKZPOncMqq2kaVEWhAhpnJbdxtP+Jv8Cnbs0xRbFT481yJG1KpO43yebjqt
oKs/ZUX94PA4Ifcs0E6HellkOzEmRg74xjW+DG0/JVtmx6djoSYnNUpsRjuZVlehiwFghZhlU9iZ
uaMHUa8t34TXVF04t9m8bHWCbM+jdoH1wqJQXEfkebJqdtUX2nJzcapWkXpBKu1yUvdJB/IW5Nyd
2Wbc+N6b3XONtItuK5oapaWCOLCPo/RSq3l9uZF1aNXjZPujBR408AQiMC0nxngu0pyFApRoOMxm
V/jN5HmPVqmm0bbIR/V7ETMtIDMntQht9qb+W01FIHdkMOaaX6F2KwKbVvvF7JUdWiGbLEJfdFUG
w8ZJ+FiuyudRqcwvqtcVD0M+strmRO+tSep1Wvm2EDzP7TBEEWs4a2aQ1l6DfDdJrHMYe7yHb38C
X9kw2UfFQD0aPXOdhv1pN7c7SxrxCQGcs18uRrR5+xBrV+Y3+4hjs9fUF22BqKoM6fo3TFdnI4yJ
WA/f/r8faZ7+2ZDZRxt+ArtLb3F0GU7FQYsjGI56THJ6K54ZQJbtJxK2x92iIyqm7YA8KCLBpG/Y
GnplmuyEhgPFtXqyU80SPwRfwZ25ZOldNTjaXtE7MhPzNg0zi0xwbiFf2VEsp7Xptpdqk5nvVQrr
Vvx3l+moUpgYMEVpt+Rh1o/ZOVNQ4h8z8twz3RzIuJy1bRuX69vmtSc129B9TiDKuVYN+jt751e6
ar+wl9jGFcKt09CaM/UDuJzoYhqr7F6plcWfR1JBcSjEodLLZJ8t8fxOraive63fnfhRbTA7c44m
2UzDKMvqHyivoWalOEK0xBmr894obFRncR/V/lAX421nme1DR7lCP7KfB3VvV4JA1MVrCYNxlqnY
QsROmfSSwMvfiIb6jsqfgadmWwPooTaPb5S8iCnsk7z0toA97C9KNw1n+YiSkiLdiFhASOJ+586+
cl1XMcTzikGaVVayuCLj6iedXU+yNoqqvNv200iO6lRHFnWqTmiED09c/kjarHyPI/DK630c5bg0
hOjYBvWDJ+3iix1P85aBIAaYKqv+LU/nP+/f8QCmgYvfEKmesXPTA+S/xb6QGhtZJf0xGbPzzkV8
5UTItXpxEWNnSbFaVyJMB8M8j5EpML5cVXgAvt9ZCl8rko+hSlIutpIbUx4a1pLsmhEpYZ4a9L0J
lQDMy+cnmKxs/iil1/Dska48uksGRkuPHt9ezI6scT8v5tFi5kB58QY6VLxlXXlSRfO8J88x+Yj6
OL2qCT0mrzdpbqVGUAM9e+siqwvraqlFHcy4I8Mqyot3iqNXXstjyaVs4pQHsxOhwrbZd3OVwbtq
4ZLISyXQijLbOt78l/Tq1T7Ja7f3qD9BN8wBrxaXYe8agMvt2A1QFCtbA9799dvX9rVDHC0z3QxW
bmqMtcmY6buagC42O2IAtoM77e1DvPalO3rTq9nDC0OTm67ipPtG2pYQuDvtHRnqKz2UYz6mG430
AhxbhnVtNQHqqpuSFOGzNkfcPELgfec1eGW5so9KYjmMrgSzJUNgAMtW7dTxMo+VC5x4y3lBalYw
IpwM7N5iizNE70UAH3kg/3nyj0nRkqwTUudlGZJ+Ut8JN+WEbCWjMlFyc7lP0f2SV69mMUXvGKdw
GPKoxP0jsIQFUa2I8y5v1rziKBVPKJXKuxKNlAtpZGgUpOeDqNnQrQW1MrMWLzJnxTesutzP5AZ8
rIppuHfw2wh/RORyouvMKjaRYyYRKQpsN/eqaKnNHKUmX1VHyH+liapCqmI2YAGnrh2u0qgXd3Iu
mDqZsi6Xd27IKy/iMYnW60amWXhAwogQdz/HJLKr2m45NzDMEqcksnuizeN3HrJXxjbW+mg/a29B
zDeq0q3SkNi/R8PorlYQI+VLdpkrg7Zv3TH/asaYQt9+Y15bc4+R9qqdkdfkMqKSfXKuuX1/pZYF
YrtVW+ToabXr28Tb5Z54iBZHuUd2pfo9X+uPbx//lUXB0l+eriDpqyIDRYQmIXpBBuFumzJP3OlF
nr4zkHntEEdLW8PIxZ0GmYSM4vqTKNVV4jrS8iy3i+WdHfZrT8jR0ra4uHGqXonDzijgRIw1XtTa
EudVo1UnU40xpyZa7vv/1SU7zryWa7jg7LlxSO1IGPio2iekm3rBOKnO9u1DvLLSHacgJQ4oITRC
IixoOH3UlkrxXWkgosQIuI86PH1vH+fwP/zN1nMVoz5/2r2utialYXukRbY8IwfdCFq7jDYayq+d
VAzlondbcdqq/QeNF/+jYxfF1tHK6q6XuvZQjkXOLlJ7lJQYviwxQbudehOPmQwH31aiKsyTuvWT
WHxe0tTeLR0Z0xTJBFYqwKrmPhY7pen2SbnKFqvC2g74H+h7DOIDvp/vGS1YKlzMyhkIi3AoMU+q
TlL7fckGaLKT4kpye7eRaPgcY+k5E31Lik+rQ4K3o69Ol9Y7hxr0nQfttdfVXO/Ys+Why1HBuqpO
FeASm51gLMl87JB2YJOzuEH06e6TRlfDRhmj3VDnype4rfvAKHL1nXrvlWfdXF+zZ7+gHLAILIYW
h23hxNi+Fvlp0XE5672q4UjCoOtj+h4e335CjqI3/vksoVV6cTinBrTZzSIOCdRQLxwbwpQRySWs
2qY5GfGb7zu71akaW53Mrv+h7syW48a2a/sr5wOMCmCjfzSQyIZtshEl8QUhURL6vsfXe4CqukVC
IjOqIhzhax/74VRJSAAbu1lrzjH7zImwAruZ6DXHjwyQAWPxwQ4l222ypMaSV8tbbRiRCWfa/GjQ
allahPFGF6nYcAxHEYh77cRn9NajWm0m7R5Hvhl1wd4cx8ZTRS4TB55P+Af1j/heo5s5pcDx/oN6
c2SsZtJpwXVlZRXsCY/P95o6NTs5baevZj/15xFJaWfonogaScPwbkiyAv1l3GyqKDp1t8sb+d23
vJpn48SOIkluudtFmEnOquRmEUS+E/e3zKW/++tXc2zV1HYPmCzYBwrY3Fko0b6Yh9qDH4C7chzN
81IaBeLOOT7UeoULF+DXiSPWMrZ/c+11uoxM1AkcIrYxsg6EsOjGfEMCTAQwWNQn7u+NKXcdIEHR
KdbmCa+ROU3ik+qL8RKR6VNjkaXgUjs5VW96xgr97l5WU641kdUHXzrcJybij8oepxt1mLPzoW7b
jSh8sbNINtgOKbpk8iOjm1x0Eqm+EVs+o4xpY1DbR6YuTV4fmOrZpIt805jGqby/t571aoZD3q+2
k8VyndZ5fOMLysHKLFJaJrry8P5YeusSy3//YgqLJqvocEdH+xaOw+45ECUEGnStddopFvMb27g1
orCBCAK3JOISTdycmYOCDkdK7K3QMxu/aiTIdVM6j55ReWItfeumVpMNsvNqLq022vP6sE+OIjlj
yDauhqj8xE7qLfHN2tGBID/oNSSMe92UwntKsNmut2txTOu6dKdAUjcTzuI7rlsdaLKHezHiftQD
a0bxn3ebUVPwN5uj5s6wnzYaqYAuRYR2U9fjqePTWx/Sahrq7ApPWyRFHJ8wSNuDnrhTbE7bwqDL
Y+IX3r0/iN66zmo+8o1KEmbA/F0rk04zPSOdobDxBVBOc8MMo/7713njva5jG20Ai0VZ6RHV224+
pP0YO5JvS149pNmJueeNmXuNnSvoBhJDjzih7wffm1tbu2yrfPL+3Q2sJhwwG/giMjvf17j1HYhk
uucLVghromv/7y6xmjOSqmhVnPX5Ps4Dekqooq/gZF8jnB9OLK9vvYXlv38xZQQ2eU31lHIToW1d
lwmeZ7uo52OP9PnEW3hjQInVTkcKSXQkqJ7Ar8pvH3xfLrE+JMrBkJvSQQraHt5/WG/sSp53Wi9u
hZ9ej12ixnt0lnegFK6CuDEcBQT+pi990DPaKdjgWw9ttSUhQmaYB+wIe8KHobDnJA/HZqVQRQjt
Ew/tLQHBGqvfBiJvrbKP93GMjg8CrX8mj5FEfHlO8NrQ4EpZWjaC8oIXJQoeeVTxZ3WG0ZxkqJP7
8rde3mo2sEKdskDOMTosqnJ0BttqQfvoivLoA6spwYDE9aEXPngJGKNfsqZQHvWuKQts/pr61E7S
cGYnOkESCWcOpHEpxwhiziigvP/WnzcSv1n3nxnHL157IUU6x3s0u2pXOQnEh7tJ6+jdk3Mq6qT2
wBZpLtJDRL1GYbmNOsHhaOVuawfd4Giprm+Qbk3QjnmNAykJdHvN6mMXKNau1eE+9Zk/emgvZ9Az
Q+DFQQxEJgnP66G5qPqscYoGY1RHOrBMt/CinwLjoxFa/S4L1GTbBfU5b7Da9a2EUzgKxNUoNxul
PjVHvLEir4NX07KKRakwUOj/i0OsjJxT7BjdrVxzWJzFD2kuObvX+JTff+LEFP9+27gmO6LUDBNr
DOP9MNsygueusM6jishrWDwJtuRR7hYvY2rYbgmX5FKJir6jcE99z1P1KNpwfESSgoWbbWbESqs4
5liyog4xYJEayTi5q8xEQpe2fQ0rCtAAz9bFqT48ZimgJfxNkr9rE6s5iIhzgYNbcPwW9j64pJBV
+6hXUn+NrEm9S1UFxibcsm9hlYcKEdZ9Si55ExmXA23oyMGX1IUuxFr/OrMlvdj0kj3cQk4y+k1Q
GkW3lYInuqR5gQfJF1d5C7qGFntCDwJi6Bm4tTLe2HNbwcAAEL0xJxmFekT7cPRAYQWhM1lmuu/m
ka6gZEpzusEjnpie32AGdDBSZN8NCjmbkSBGGKmj2nyuezn6YrUWQkqpqu2FCqBDyoFP7H+RlW58
wDR62xrhcKZP9Fcbxb4ugx4z4wyc2tHqEFBNPxkSnQXi/y4KcAqyA/JG6x0fgE/pcX/Rty5NlQs/
DnzdhfjtdxtEMvXWqIrwizDrhr6mHyPV04FqhJ6aa8onva3EWQog2wtDq6l2cpZTqiA+HOJEMgy1
4lqlX+1ViduJBmJdXIulKzySUqqC3fO7GJ6Fmo/fC7ls+1uUk9VtbMY9rXLLhqOCyMV+qvwmVd1Z
t9N9IGtqsckVw8cSVk4ZnBE1qIer1pbSbzlw4U/pxCnUkQzYXTDXtPiBVEnQEQMolo9DFOqmOxLW
5m86MBIfWnxysdvPQfk17iY+lTlJgX3UwdQflDFWO0emm+6iSajEFolOx5CeBewozKB56jAgh0+T
ohQB1s3e+lAKP/ohIX3C/NJkWbIxs8bfw3WPgYnVOW15bUKG4WiDGi8sMt2HihS0HRE+yQQISq1z
NExdVMVbTiQ6hv4808ZdsuDhVbVXhUekvKa5emhGlwPRyAontUG+GYJwNgmbxt0YCTv8EGDriS4t
JcceIZejrB76eZYVJ4HMlHsFpk/7UDVS/jVqNYPsx661HwfT3voWdW8XI+J0tOxpwjGa2uauh6+g
gufRBjc2iLnGrZk2FwN0/mRLVav6PPVR8KWR52gr9Wm8VLHC2BVGI9tnPe20wq1Ih/TKgTbo2RAp
BEKoVDpucJ6W1p7tHZ0vC8BX6nU1ACmH2Vv7ahPJ9kHyG6zQfBXmWSwUOMhJnsvk/EHsIxpO7z75
XdWf03KEhyKsWo9dukn2XRA1Eliikn4orW27jm+pNBe7PJb0p96Yyg1jQcqczs9man1JFX3oct/8
VnR6wqIdE4bujnbTLHm+eYFKuqJTsG3tcg6Ytf3yMhjGKNmqUtrcBDoJba5F3UN358QmiLq26g7O
C1aHwCnCWUdL0Q3JvYRpFXNjI7IPSKKhEI9JaH0F0MpJM4FzN2NVWPQ5eJr169laRPxF0hvpJjZb
f4dYrg49yfb1eVtRTLxKsxGszsgMEmFSnhWmmrKXcJekDXIySE+SN6lSqWxSFdeAV8wWNBjZL++x
zCD37mXzIlEHQrVDO2u/9T1BaXD6zHk7RbZMm0cZaIJoWpM6MxASyxExo8Fue+rkajtc9lpDHgJ/
n+WK0Q/2td/E4qzr5lLzuHVkg2VYp99sux+6TTYo3bah6PgZPobM1JW0E0+o6nvroGroo5ys0bkD
hm9/Ps4EgTuIc/RrmbzUwLHrdjhk8J5gFtmRfsNXXyEhDO0qdjNG8kQopDW4xQz9cBdQxf+q6/2l
lVUPgUwA5EYhyPh8FFLwPePPMxIQ8zgke0TXWmaqT34YSKDQ4rLEgm4I/RAgrze3asg85RFXSwcW
+Jh5U44NTLNCXqqeY2pqjlGxoIJk63qfrU5L36Ah7xxcfRzQe88UpXKozsif/Am6+L7N/OsqUs3r
TO2V+6ig2whNLCycSpQGQzHGxu7IFH98tFe5dpHSbWOgl4N/HOVU1xytLZXPZmF3hQeOlHHb+NV1
44uWvPjpA4LFRTZhx/m9lMxSjK4ybL6lo1FMboOwCz5bl2SPqZ3y4wqSBhVCvLX6jApjBuGeIbuZ
ykIanDGyZEC7bdLdokgbbkOS8h5JnmymndWqkvCMRK9bwtQictrjnnA3hyVdpj1VBPI+5xGQtZnm
XzHx9vdzkWdXJXAmnNxyMJdOng9VtBklX+rBq47+HmLhBGkwKQasieYYAjGKukjdlRjSnkK+3c9s
DGoBCo38eGR2jb84wYN6XvS6CQxM27dbBBemf9C6nGIfHd3ugr627iDkUvHmC8lBsHYR9XUJXk8X
ze1/2T0Dg12DtevzOPuIXoefBn2v/Pj+huitHdhqjxz7zJKAWewd9KfGIfXuSRvS5tpm7jpkARyq
xmKlIUPePlGveOP8Ia/awUydYx4uF2Q9Km8ShMA/OOcaB0yWT+/f0lv68DWSaJCB9WKLtXdmT1Us
V1V5U2RhsjUipfnaGiYN6LZPN2XW1PsIueGGZJPx64mLv7G/lFcnaxmVqCFRxdv1ynAf6IrsTn2I
mQX7uysCud+IXo88IKKRI5iVD5BO5fOhGvDUa0m+Ucmu2iZy/+X9n/PG65VXh/BxFmVW9oOxk4eC
ZSfojW09582VTfoucZWkcftyRJwom5QTV3zj0LX4r18eylk228QQCUYJKU4eBD6hjZqN7DmYsA6o
9k+FN7w1jlYnc5C1pIIDvNlB2sm9MBXpJXvLflOKKLl5/+G9dQn19a3MqQ/DsjStHRFOVF9s4zod
JySu/nxKXfPWFVaH8SbOFFWiebQzLOlDG6vqMU6VHBHLdCq17K3Xsaq8QeBI6ZlpNACiSngDDJXz
YiyULa7QYqd01qlYnjcKGPJqHvGJeW/KEPxkkISfOMQeYCKjNc7Cb1VUTIfEaM0TTq3nPuSvh2aS
bl6/FqNOaxlRfrj3OxybVZEGR9Ou+2s6TYQRtY2xV40OdWoT55d40FS3qAPFE2E4blQWjwc7tX9A
xGTPErXJRe+PykOcDSoeH3XYCE5GnhWgXtDgPgPFB2SDJtrwRBoZRxW09DYy6bUa1KVRrOXmYZDi
2m0nLfMkupDbSiHXmayR9DqAJbxTzTK59GGZu003DRe9VI5eaMrZIUthag4pNBuW0NnLh5jgGqTq
G7NDKsFJFJbc3EynSjLL+/7dQ1smiBeVhipIYyR0qbSrjLw5KOwzPViAIQDmrtloPhmLcBgx2iaJ
dNZErXwbKgobMis8Rcta5WP/1TQU9mpiTERQidrP/F0/NLYKQ3VOr+kSqqAecVPsTMWoxAbWha2g
NmyaL73os40xGt3Ogu7LCWJKlM0Q6/qVHVOfPlGC+f10LdbxYmoYNK1GSuC+Titll0esSWg5xeZf
zSDPLvIXT71LFMkefb4+HZeAW6RgBnV1arccgk/JHJ4T6n99s6qymnA7DL6hGs7JHoKLveGlTtsy
oMAOqCwgmgN9bhHPA97aavaK3A8+k4BVg5cEIi3EPJ2lgoOdb9XBbh4AsWSN7V/6RO9uKVbgyQzs
Y6Gl6U3SFk+1bkfb95/MWy2vdfJNWPhB3qX0e2Z/JlsH2Z6bAW/d/rRhz615rFXjabQq9SKdNH1v
R7RmRCTDxGRvfFQVmK9IZPn0fM2+00Jdd0RjKyciZ96YNp+liC9enBWAXJ/Bse99qzRvbAPaKZlH
kSvsGX9bbWr79x/DG9PmcwX1xXWSQM6SwBDmLrSnI7CRYpcQReTAW/QdXiLEHlwN71/qrVtarQSZ
1cNEL4S/k+uxv5jQhbmcFYetsGR8h5g9fj66/w3ERf+9brv6+38gXDT/gf367UsLVeI13eInz+Lp
L/bF/w3YxbLlfBt28d/Z9zp6+pL/5+5LVnx5CclY/tyfqAvSHv5QNKAwAKvIbHsGxvxJjFNMeBbQ
GUxNGPDhnikzf6EuFP6RZhJ/t0RLEsezWC7/Ql0o2h+6BqzSVgV5s5hYjX+Cung9XvQFYke6I/MK
V6Ic+AvekITBnnAD8w6PnNgEkwJlChAv3m2OCH7cNidaIOqyrfp7IuM+DTh5ADwE6acagU6rbZeQ
VNBKc9HfI6XFbxH1bRrRIQitM+TsHVgkTVzoAMG2Mqr0fWFrAZ5Wqc83ihaEZ7Hft87YRXrsLLT3
A9kE0/e87D7j0gFnbiqKdluD7H6kM5rsAl+RrqXY7FHVNll0AD8bfxk1vktCEXJ5E5Ld5oLbyc/0
Itwq/oPJlsnk8DtTIxqr7POL8XH8eZMvHdGv94E/bx3br07eqk748bOO5MV0AA4u86esb+8TYWpu
ZIkQAJ76CYalfmJFej3hLFeCRGTpoHCXBFTtV5GXnNZqa2T3uRm19A8C5WBWVJh9s2XF0IKyOO+G
QJya7Zdt4Ot3a7LbhL5L2hlo97UVWQ1DIgXCMbuvKxXwSEQqeNra9QZpzGLwFAlw3iFxyXa8IL3i
aTKa8f79R7xaJ3/eOZRMAIhQT1W+udc7IRljFZGyWXavViTqBVUd7UYLXFqtZ1eFyS3T+Ri8UrKC
bSjPN3LYdAd7YCDKSZJ4SaMLj4iuYWekdfI50XCfTJoZHXoiCs5E/0Ors3ILdbS+TOvpVL75enws
2dGMDRJXieIEFbuaw4O5U1Va/dJdLH80CHIspDNBrMD7T2j9wS8XgU7FBSBZAUlbbdR6xGkAURLp
DiXdziAYIYOp2Nqw1x6eL/S/sUL8fwZBEu+uC873Ouu+vVoQlj/w54JgwAnViM8hjEJjnaeM9zf7
SPsDB7NmsWYwQWDY5h/9uSCo4g8VuhHrhEy3/ieR7M/1gH8koBUxcnitMovJPyIfPUvdX3zChJ4Q
ZUHkGVGaBu6g5+/rxRxVkcZrlKCOtqOSHGixUv/qnIFsA2ItHTFsRv1WwJHok+kqsFCr9u2OHwW9
nO58qFzGZrJbSsrV9NCD6YQP6OYjDVhOQ1nb7P2GBFFJOiONAqz1N619tM0UO1C3t8LgI+fxD12X
k0NtbAm92Cu17OaDa8bFFl3+psUTSr3OCWLUo234MdAa9KDw5ymMhwDXfeylkqGy+VUvkkMM+gUL
YgY0fXDtaKIsnS1VmTy+J4zhE5Sg2zkk9iKSvMRuzwkPUhMV1GWy6fh7lKH+Z9/dLw92te5ZsoGM
02/qbVsVZ/QrCHM5auTr9JV+YhrWXs/Cv1xp+ecvXmGJZQgfA6/QFhjeP/ends3PitfXY4RCNTGN
CpmJBgNydYHKlHDJx0MN4+cykql9W3dzgqkQZD/5K4iBReHa5UA+U3JVhudqkW0T1LlxfN0iHKw5
c6soaes0PGskHY/+x05t4Cg8jAwcTg4Q5tke8+fjtiCRsXDbivAkfanKB+Qg30gTeviCqJ8WZirH
ccrFHpKvpc/t0cBzUH3tob87KhXgQj+r8O68P4WuDrlwdSn3kxxo841wzhJimWNfPGF5qfKWQ19v
awNtc8ES84RJw7W7j13Rw6jIkbs7GpmvGDYgkmLaF/6Wg6L3/u9YTeW//IzVVJ7JYAoxwdTbGOSk
YZMAoOIUJ0WCpfbEmFotTb9calVgKEqtBys7Mi2o80bgHvLZgfXyqTtaJsaXO4g/r2OwOhlMduxJ
Xz9ZO6xxCSY82Ubch6V+iGXfSQf0V6xSUvixti8MZXZb7ayWu9tZuiqK3mvmj8KO3FnjWZcyAQie
73/1++bEyWopPP0y6pW/f9pqddZwdPdN3NVb2dTdkKinJIST0clOXgUeq+quNyRP6oPbf/OS/77s
akNjS+NEohIvuaIDp5OwUIjYbcp+m/rNiXH968SxDOu/L7WaonL0DyXKk3o7ETtGk9gJssf3b+bU
FVYzR9jVMkZ3rjBMj7V533T/6ED/14eJG0PnLsD3rT5MOAOgrk0m2U65bqenzmR0ACyw/af37+O3
n8NCLrR11WDNXX0OkdnaY9ZwnYogL7vfld2DPN+9fw2ohr8bcYjzCKddQgN+EbMQri7LGSMuqxNm
uGFLv9EJI+sgZplankxRz0dWMRM6N2wj47zRZWcO6E6a6sMYZMyh5g+hR9eoHehq0/LvpPFD33YN
MI16aQctjcxocBO/x/GoX2TjhxiihZbm2xBoZx6G1zSWN1mXeGmp7+TyW9AOW8J7wAzMV635JFff
JFrxiVmeSaV8poRXcIgcfL+QigdXS51h9iT1W6N9UBC/1weoIDjOCcyb7UPP+Ss3+borvhrMAkWU
b4PZB2EHamMuDz499lAmoThCqzo/VJJypiIlSuVu3w67spQ9wA9XIv8uI3govka1+UPX+gcgNneW
P9625q4VV0M03nSp+SMmK4BML7dH5uPH8h1yHIBY4XnLgyNqERkphxSKoVFnO1ome5SFNsZwrLGu
SMNjneiOpKk7fdB3RUkqFqiSJLgS4OMYIsesTa6SRlwk1TdEfs68N2/a6mmx7bA2LrcA6WDrKyg1
pNuu+JIbT8H82Gkf68RmcfqChOXoE9xiTN1GG23MmYgtwCAXA+F7tu1NI9lqTXw5j9Y5burdEH4Y
qmpbJcXZ0mfLYN0g2Jbn+DKeqPe0xcUyXLAiVxGADjneYei75fUQvBe7HStF9iyeBRYTim9WNwKJ
8O8GonTcSIZxFyjJBa2XS+xABhFIw5XaD3dlNew7s9mN1Z0fQvOazjPRbMoq8joxuEQ6n5OY7mjS
ElGzlzMdugTLQ8TbHmuyenRXFToihxr9lcTY+CplhNKFzOMSkIdvI/9SBESpzqeN9RX9jGcEgxfZ
CtwM7WAG55RWHd0MD+BbVNQ8yiBveebk02z69lKTf+4IUsONJbh0QezWhM+IiE5wqXpZQZxgb99n
/fUS3cA+xJ6aDXJlr+2+itCr49qxxRVaqkE+ylpI1B1Sxia8LbIe3r22GSGES2r/CbkLqx/B6yNf
WZJtii5w6iDfCqDhiAyZj8UlRB4cQehzipRgFu1LIsePkTZf50ZxhXXithmsi4ytrKw9kdl2ZlLW
NNmEtt1TB+Qly+sHmoac0j/0FXuXkCSq4ms7fR/wIshkxWsjWjpYbkYLa7RuqNnQG5PJKuKMHR67
qHaa+Jvia47ash4qihfx802k6W2w0wY6oX25Uwx20nZ0NUpYmpMlLc015mkTK5KXhvNFmVJqFu15
VhVuKMrLMcgfS/62TgjPKq4LIfELnFiJHdoogAEbnsPgWchbDANmg0R4U/yQggghBm/fSRkDUt8m
5aM/lUe/U71w4T8O06YOSrdt40vLuhsIA/Jl3aXBsutHuuqcwRuppgnjJORNGkF6U2f6YRhoyU/q
IQlGj8TSbWpIri77D6pWE8K3iJshXiACyEMvI9JTgxRBmvh1KhGBVciIUrKSPDuGZdbAgCf5fcr2
c2GAF5/d5Q4Tq0WbO+568dgvYsr8DoNbwssph6umyI8RBaQwzx7RB91EbX02Nv4F2DMclMNulC7I
VyGJCvXd/BhT6FB5CzrTdTvVXk++C99YWxZbhQspZbnVsuGg+ekWlNFe9bvDSAqtPPdbrbO9voFU
B6XBko9sNDeYDDgrIHWShDtl8T6QNnMwXKhW5UHK3fmJeR7WwUebCUpK2otM/JBH22nkY2h353Sn
SX7Bzh9c6FFwY4r+Sq0edRHc1t146PvL0mo26E49CRjrJHJQzNj78kMuSlzvyU5luhvi8QpX8kPt
526soC41+mvFzC7nhfFKj86n4y3odUfNXR30J0rnK+MDSzqHWmi/Jph6gjKUdZSNNBGtF5FIttWj
AukVpwAkjjqU+YLMCVmk2yznSCjizThpjtQlG1JjPM0Kz5NevhzZK9VWf5TCh2QwT/y0X5bn1S9b
bb9NMgyIluOXGZm1wbV/LfvAsuLZ0ZuHlHdpE+Petv/MlPDr81htPRbjQD01Zb0lo8i1tQeQfDt0
Uac2u8te79Vud7k5RaOEhnafXJLl5l8ccUKzUTA9JtycCZqnM/a6xG67a4+dXHsFWlBS2DxlGK6X
DQDNR2+CTWbP3XlfWZ8CXkWqkg1YofRMXLM7F0gXdQRoyxk9HHRHY1zRY/2gVSqHRiTi+rRR+Vsr
+Zse6nw1xmEwHtrbNronSdAZ7cBNGoXABA+WF0fCHp2VX6M+TBy5SDxF+1T6nqqxOwkar0P6XlrD
dgr1HZF5V5RCjxqCMkv9jub1GErNcfnmDKV/0IPsEwy7jT4Hx5R03tTOiN3NUWAPD6GheJY93DSl
eByyyTXDOyOYM2esx202zXeNRAW57/ZQ/h6mwfgEMet25mgiixqGjnBTTmOlGf8YYfp1HV2YrHKJ
nds0GRsNFhI15oMOVff9beNz8+qdN/d8xHrx5pgCSf2l/suwvJKZE8P6TpO2SxnHmq2Lnmc8P3Rn
XVMAu7zz7RM741XleSlbUd9ailGkzmv8v9fjpqmsUa81rl4UuwbtSXkIr6JMv4CC+nOI/qP64n2R
8Z91K+kVRf0yeqqLpvjRvvtv7b4XV1+y7836X1p+zf+xrtSSAPV2V+oOFklW5H+mHjQv21LLH/xZ
hVRMmTwCsnLpxSxBBbykn00pRdf/0BWhahpsCdx9ywHqr56UTrcKMrvMn4DMry7cyP/XkqI8SbGB
f8R8YRAmrv6TltTKWGJh99bIUaIEKuC/a7a+KgKQNKfBYs6iI1lECLaB0tFGTm0UmqAFC7kqvcwG
2Cj3Vu3pRU9/uZyLYz7m8ac5PsmleT2if/4aa5FmUjGnsbI8xZczoZkFY6vZfXxEfm1+IuRQ0Ujz
HdN7tUj978OUNgOizexS10ZojCTpBTdyZUwEnJZL3gCafESEyKDvY8xMQHS0CDX+NMYAzvI0H058
fyvX9s+fi2mJz5CICvwIq4lbTarOSMRE7oHc2kjj+qG8r/uiatwoNaWjNYWAHauptA95lPW3SJ4K
mJGB8RUwjLiSR0V86Al9vYfcN+sOa0b9PaUot5NGw7+ZhJ38EH4fPelaOH+YmqS8S8R4K0OifHgx
bI8/J6yXzbLXpYK/7oMakNCJujDXKH4lbGt243V0NMQQHyyUky7bZeUf1bWer8JwJWZRFrrJf1YF
CeTkVlS1Y3TMainZ9JpCgtVYVeckqZ6Sxiy1h7/n5T8vZamawZimMWUu//zFvNwnkV1aWBuOUtT9
SJEJEs8OyVRSWP1s/cP7T+91geLnxeh1Lj1AmscAcV9fzOoSHTWUFh3Jl9HOg6Kb6HMWxXFUWRXe
v9RvXhQ5DVSC6SYJ8hdW3we93iib5zo+xnkYbQkDGrx5qobNv7gKdil63mSQyGsL3ZSRZDUacnxM
A0iL/Bu1N1qSemLb8+u90DOl3EILTlg2yozXj00oxuCPsxIfmZSg4nZVhxEhPqUXWklXl7ej83/U
OPlrZApIq5peO2pRlIcJQ2E2qIKILNxLtNoBKciOGWQ8wEoIBxjx6M1jgcQcBesJX/2yTXw9GnVL
KIQzkyVjLiWs13ca63lsGn0SH4dQ/OjKuN6pgl5OGAbDRpshQ/Z9jWCsME99cb95xETk0SdmeqeV
tbZpWykJG6mw4mOdd8GmC9OOww4Ei/eHy68fG4GN9CdopLINQeXw+vawJwn+J4qPRFWrrt7rX8SU
f5TSfFMF44kP4HePkqWSqjctO5W+++tr9bEVTg3Eu2Nbp4pX963uzTl1jsoqw4062tXFrGm9k2ZG
ceKjWMmrngfS0hZUmE3Yp/MmV5cOO4sAniY9WuMjIN9LbVK9gcKHFcsHOnn3cQq4KfDdEXwwmSpe
Nt+FU/ylxv8xTlhcE6rY3bf3H/2vLxjxAYGqbCM4QdBhfv2bjL4KhV7M4dFOpejBlmL7Ntb9evf+
VVbQjeXWF9wrAhZcKEvnc/kZL6ZTX22hAuPuWVY04j+BAbvDYLT7wVYiF9asCQJEij8bNTYFDTL/
PsYZsi21YnTf/yW/vn5SmqkFoy1hrsWd8vqHDIpWk5wYx8eQoum+LFXEM61MpgrgV/TXucbJdY7o
mtbhiSv/OsiXfGgmE0VWbZREqyedqQptkZGBN6Iv84qJag9Bxr1nkyh7nUexfOKZvz7wPj9yjoKs
Xsby2K319YTSDJlOxPkR0U50P8PQJwd5hPjrILDVJYc0rTx2k6nKDuRob0PkiKeAYL977exCsZML
FnuiqFaraDkh+NHaLD6SbWefqy1nNoM9i1N2DazgPskPlBnbu3g0cZeEhuFafcTap4bliVbDM3nh
9QyKPmvRdhH4yfypr/pBZChMbT9l7TFCULu0AUuzRYwpis7retLuPbiQKf5ouwjOJan2jKm3yFuo
h4LahZZNCPQyqT9SBcp9r/CzpAGCFMsUGJEMggluRqN3pkaF6Jm0vnVRt7n4XFCUR6UV2JaTjXn7
yey18TaLO6uD01jnF1i7pFtzVOrbLDV8gLtdMxmU6sr6B+RQwmHeH/u/jkB2xsuXyP/yya8NCBER
Ehrei+ZYSL1wm5QNJ4npuJD0mW4kLqO796/367aGDQCiOTJ/LYNt2+qZq2ZvGXE1cn6vISnroUrS
6YSCIC7kf9ZFXwY7l2L6smQqIWjtVh+X0pXVBMq/OUYsyGdSgkTIjGVj+/4N/TpZLjsaeVmqIIYh
xns9eVTEm2FXXgoSssqIGcuPkpb0/+YiVNDo7RmL0m+11odVHxo9YfXHjtz1bYrq1AHbGG3+8a0s
ij6VQDoWXXm9qZmkqhQ60bBHLRAEhPf+1yRUT63rv3leJPIpCjt1leL7Gu5qTQS8NmXUHcG4NBjo
++/9RMDU+3eyrJqrL1tl98cplO3z0oV+/VJa1ni7NafuiGEzPQT6VEM7l9NDbASBN88qQZqDcWoZ
+d2dLYdrSie8I/uZ9fxiPTNM8lBMIObHWEb2kOggzjDwnJIH/+YD0pmr0JuS0oGJfTWqF0ytbo+4
0JOon1yMi9IGviWQLF3PT4yHVSHq+QtC5rgUg9ixqwy/149RzRqrV+exPsbFRJ9HTk2P8ARlW3Ym
GnTR2hcwlkZXivWK7p+ovCGoMMUTAu8ZvTl+EEOrnkA8/ub2DbZLnI6R2FFaWG3VJlwelPPzlq2a
PnpkEJP9UqaTk+TNKfTxszJ/NYo4S1CzRgjJAXPtDmhLLUjlWm+PSREHD9JUA/1vAg1BU1IP4O/y
kd3BnA+e1suLQ3MYpgwaRKwLwomHgHBaSPfNFjDTx6iT6J9VdpGdSqX/zahjJVcRFC+vyVonZ2VT
gCm7LrpjZqJJtxOrPOjkD5947L8bCq8usxoKpO9Clwy5jFKH1laf1OBaCyVKlPoQEoos2kMwmMqx
1G3p2pTJRSXiEoIpYXt0HIIR93x4CrS4Uoo+D0+bnruw+ByeZ/vXwxP4e+hjnoKDWkjlRZw1laPi
B+s2hGsOT4YS6TTbcdPFYA4ky9iSYVYfKQSVstv0bdvSpwpwuk5WWAZuaIb0f0LEpwISSdeabgse
kIgco2u2oS6JwdFJukxcCiXl/3B2HktyKl27viIigMROi3LdrZYoee0JIYu3ib/689D/4Kioiib0
DfZIW8oCMlcu8xrfKtVN07kVsPr/nodUEK0YCrrl4rp+HqeYR3R43c6PayEPadQkx35alA0Gy9nZ
OSbAuZX8Tmx6UIGU/WPQPg4po8dB3yWo9R9wmAiPM1PefYOo1U5MOt2jLNNpwOr9r6FgyIG0NtAX
yZPGpvknQi3Ad4w+xNAt0d8UwVg8DMngnpzYcfZDJDG+0131MELT2iOlMWxca7eHmXhpUGvoNG+o
1VexrFLtjipaHXxVkYqH52DzxbIws04Xt4nXb4TbY+KqGu8Ux2gqLTKC63dbj11vWLM9+EoziVMk
s981bK7z/7CIDd7/5T97fRYVUeOYXqDzSqsN+poS2R4tvi214duUjYYXAE+iEjAwWrnXjzLh9D6T
KIx+n8jfces8JjZTk7bGV7tlGPP6I937RAvWnxoN01saxNeLBYNhonsYjL6Ou96unvvpmKcqTVCl
zg6vL/UST6/jrYvQyNL4XFYT7motIJ5JMJnp5DehWeFG6MQPdZzqR5Qy9X1fKPWjO6XyuxZbOgpF
CBo8OahvoF0lS8nsfciRMomTBpaVgemGfmrtdPiTCAc5mNd/6Z3NhNmwLYDYCv76uoQZJAhclVvY
F9NQeWrnRp7V4J7x+ip3KiVaA5TIwgDPy75dfsZfCUWd64qda7wPLjj1oyuxYWPgbwDrGqymhXNh
q80Z+d++2xlSat9D7NvDIxIKElMWiCD713/PnX1HVw4DZBpOXL7rNqEZhqIRcTX7wxxr32cFZXnO
dOIXqLnssxGR6tfXu9Nkc68WXG10gKlKndcsiFhV8G6a3ewEMyD2sswKHyeQChRHVfAV0Qz1Q5tl
4tiPCOS9/iPu7H+SLDpdxsL+oR11/Q2iEPVURDxmHwGk+oT2aI5hstLu8RzZMtG4uxT7ia6lwe5Z
H7VuRgQ8zofZDyyA14Nb473a9QPSq3ILCXlnQMOr5YRZy1xk6QZcP1YWO4yBBnOm7eSIU0/7eY+J
Y/iUpo1zxhXGoAVRYHceTziHuMB+etHEOGUp1ceg0ZKNnX7bluDXOORadIc1ilBx/WuUqnGKCaU+
fyI47KTWm5/KvEsg2BTyMUWIaacH7XTgiX42Ta9s5Db33jtWivCxrEVLaJ3maXTa2wQQjq/P2dc2
BLCBKctnKZItAPlLbr4KcGSu/3+l1VtHNBxKy6Bofm5N2TPgMqQPNV0uCk9a276bDStKdlmQITY2
CKn5iFPgj9ZVuXWaWwdMiKAN9zFsM8PZTaqp9yAXm3ZP+94tjwq6qj+duAdeZ8OVVd9wQnU06lQn
eYOwu3C9uorCeuN83AbtF6aSoBiBFkUnZRW0AXWNhWYqwm+ctD7idaac3EjmfmSEmgIZDH+Bvati
mL0To15eXFmpX6a0VPtdVTtBCl7GnE927Np/0INWVC6yQfmQItv++fWDvATLv989GAh81oUOIw9p
CQgC13ssjh1rmpNS+jDKTHJSMZ8G5DY3YtbtKjatAAffa9Yz2dDXq6C6k4q2bTraG8n7HtWIBiTE
Ihnw+sOsQzHdM0pMhkMG54Wh6WqZHAS+UzfN4MOTst+EFLQ7ZA/dT0oM4V0Bh/jh9fVehgl/vz2g
qyRNzE9JtZl3OKsFq0xrBUmT6ge1sH+2aZYGyLPboQJyte9DL0OjELwRaXbv8W/o7S7MBAjCmOT/
lxSpaniNDFFW6vso/mLXndT2RlK4OHNoUkMYyFw4GznJE/6+bWS90zCzIsuorfg/yd/Gph5XPAzE
ik7+aBotxECwAjY1KAr86chUcRbBdI4bqQjor8VaI2OvKhvEbhLo8oxB9VTOlAdmj1xYhZlMNBho
BuJ7D/C8BbFS7iNTVM+xgq7/LqGP8/P1V/hisnz9ChmIo4gLNUiDIrQOcl2nqShOyc6HKY3QEvXy
fHYHR31r1D+VSCifUEOcviEyZj04RVyjKdll5Z6pRYI2nJG4jyrSMr8wUVlUmmaAefs8iUW2a9IS
v0NsnzBAHmz1MVrARW9wb58f4kCLgDq2RvsDRbWqPtnAns98Xr5MPriRrzZW8zHKHIYMYeZYXjc3
WBUkXVuJZ9TUsPgJ2rx9zLsWVoawJpVO5JSCUgTiGdaHTvTG5w4TvmYXykQ55SmytTggZki4WYk+
POO/LkAhlpP8DHAP3H/Z0CXxFrRY6smiQ8h3cDrzwhywcrFj1CKkkVvMhPUgmLGsagtQc+40t57R
2s38pAxJpsPiM9pPeloAeO072Tle2IDbe3Jg5zwr4dxfShw/cUAM1f/YYUhNqFGnIb2UBSpqL9Ao
QTDZ0eB4qcCw7GTqA/UqKuAloLm+/BinqHgh7DbiiJi7VQrnPixMbTcaFS5B+YQtY8woALBr0HzW
DUoYyCzRhPLULL4GljaCE1bNxjm9voHWoYVsEzCXS/ePcgkI3CqASezdED7WO1/trPagFXQbK2aT
x39ehY4Z41l7oaDCnL0OYFWWm1gjotnWGA4EHJECKk3NrcLvJrXjYVjG4oEWWCBMnOtlgrLNu0Dp
JiBbsjqrVjsfUtqPKCXOwwnRve9mqSHWNglA4h2VtsR6fKNYW6rp1Xlc8IjLAJPRCz3P658ANDZA
QDTomJ+ipIGa1M+ml9GODnHhZaGZn+vExoZg+v36C76Z+C2PTiSgdiCLJrVcrVu2vS0Up2ZuILuw
hYeiyC85r2Hx1nPdP0Vb9X9cspDUS+zZeltZuDSm8+z6lqIYHuYNn7ViKLCKIzk8TNrU4Bv54i3T
tnq2MSK5+46YSxG3qAGBWVy/I1n0oNI7o/fHHkfPEA3uU64NrpfSzfFSLazAVqOZZUq72kgJ7+x2
IiUDZm5tRoNr9KJqFqPTZVbvd4OWeYOaUNrRwt1YZZ148i3oJcLKtGDx66TD189XaGVr16oy+IOD
+DXaUMC0nXjuwQeRVH3DsC1ydsVUR39apMRqLHuCKd74Dcv3Xu1DDhrDR4BJBoFPXP+GpO+yBok9
ynmMuc7a6MancNLji1n0D27WBB/z1tY/bmzC5R9dL0q6S6OfiYXurEeeqsVsqQ+1yY9VF7pIuyOL
e0v5+FFnmj/VqscFiMOjsQdT7VeE9kxb4JDJfuN33PnMFgnZAhGmsuRAXD98WzctgTek5hnb8cGJ
dOPJVV3jMQc+tisF4kC4VSCMVWnVgeKg8QoTZdR6UlD+6wJ5yHE08YDsiMPGD1sSmtULotJl4y0B
iqp31e/MGhNOSsoPQ5ZjhAAR/XEUWi51EpdnqRMaa7MFMtuH6fcssZzjXKJz2hYksK//kDu7g1MA
0mP5UITz1QtyS6SQlaXoDodO36lj0b0b+0jdqybCkqEox32lTNXD64uu9I6pCElhl7AIv5mjzxG5
/izY/iaVwDvLRwAXFgyWWUcMC+VpmJXgAahYsUPL4UOtZd3BUAx11yQZL4NpARyc1rlQZdnI5eFE
K6O0fmMk5rSDst4+ATJSjk032w89ilM/JzceHkSEH9cI7QjlNc147FXj8zSL6EBUpnLgy++4lBXw
xwHsn3mAVoKlML3ORuw4ToxY2vTAQDHba8Ukno24LzaU8NbJ9svLWCbEsO0ddG5WFY407ABxQm32
5dTIg9OjduFWTb6Pcnf0En3a0ppZLvLV1nMNlULR0rgoXhCcV22flhF92gVsPb0b/NSym32WRu0h
iZry9PqHvnP8yEZpOaNpwUZ/6fr/1WFSQoNLGO1IP9U0C8XlyMCbAOXPf1+FpjbDZR2QGYon17sp
BkCZlGav+tIko9WL3j6jQFxu3Oc3PY3lO1ls3QUSy7D1pZ3218MUsyBtl5HmB2jc9SBmlqRPkFRf
eqtIv4Xj2H8x3ShqHwOe9H0ZIqLq1Zlp10clNdTay8oG0sq/Pzv94AVPDcrAWTOtq0CPhRa5qo8D
FWCStJm8mFi7scqdpGKZPJLH0J1Dd2LdpipNXKNju9D91JxRDuvdEG00NY8x6MWF7bMok+gLHVwI
akEY1n7Si44SLY2hBgyzjP9jhIiXKRbexQ/LieRbDCVhktnWoLmeYSihsxHWbjcev9dlaLVUsgaz
q+stkfRohAFcpcWhTlyrgenstalvN67W25NL0x90HjB2E1WOdcpMoe/MVlfqPk4rg9ehbkKxJdo3
s8yic4LOfr7xHe4uSGN4ucnBk6zPE1ddOE9y1n0rcKK9EwdyB5hJOyCfhfBznG3JpL+kQdexgif8
a8FVoKZFoBV1J3S/ENMutONk74j5MTbsN0kVx0dtKJ1zr7TBIXHxtsplbJxo2KCQ0JX1e/ohxT4s
humxlPX3MXWSQ8244qGwcFLHMPz1k3Ab1vipkGDB7dGzsNcpf2GYCSgXfqpUunjP9druKoCTXhy0
6cZSdz/DX0st2c9fkQCdLgc9dEtHsStv98wL6DBlBqbrw4RIep5spZH3djOnG7kN8AYq7fHr9UJj
SijOct0XsRE+hLHKU03lljnLbSrwcrL5AjaYFmtNzAgq5L6HVGdzmbWF+H1t+4WVJp5BTnIc6QAc
QJO5X17/arcVADMZTo+K2NOicbWK3YWq9W7upMJvZ4GLZpv9USvT+ciM23ojkVn3mKfO34NYsTci
xL1vaKMxZbkLBBFo4/U7FZY+ccIS4Y8mxo5E7WnP/Hl+a+QoMriT3v0P6zkEJM7u0oxe9we7yjQ7
PRyFr7QZ7VdTiZ9Rray8PDImqFJ5uVFa3TkObBdqDtR8LKrQVUeNnneMo30++xQ5JHHJhIdUJ34n
VZhurHRnd4JrBKkMTIn11s3CIO7HITab2U9ErZ6KyH4GB7sFprvzOICBHb4UizCtWn2uQowGXgMk
SV2X1Wdysmg/60xoAsQ9N57nzs5gFgPmmrKB0eQLrO/v0+3mWqNUysyXcvR37ViK5zS18mPWTdqJ
VmD279EEVDw8cFsngbFvHi0KyomeruonyWwc8RPovtRZ958i7PTtnI7RxjjiTm/EJYlhC9pIjMHX
WR25qZRaZcaW6luVOp/k4DYXgf0iaoCBeuS0RsfQqbVdlTn90Wyb4lEOqbJRAdz5nPwGWzfEkrdA
KLo+fYXWdlPOFe47dPSPcV8iIWQl4iTosm683jvbk8xNpdgQ9iJKs7rCEKxoLQvkrd/HevA0jbC/
MRRRN+LYzZwCktEyxKMWdEEDko5dP1FZl07eLxnHZDvVT6HgYTEuGuRmEei4DGTREzZ8wyPejIYn
DEi+1tAqR1FZ+qm0yvwhE/FvpRLaeZiq4likwF5ej7T37nL6HQsLawEo3KTJTpM4k1Rz1Z/cDpKw
PURvzCHpkcCOv40QuU7AweLHLENlPCyKN/aEokM10gfGC8L8okwgx9vGAUfRgxOv8fA6KEXT7Nsi
pbW0kejc2x98NYQPBW0sRmfXbxOz5RSSt6n6duvAlay6/H1vG0t5HmzRiO7cQMukkl4deE5QAaul
dFRhrMwMNR/Ps9gzmT08j01WvG2tRAILdrWFu6VyQ+jtr9e/yL2H5EZAg8e0F8z0Ko0YYl1GST9r
kDzQM8Jq6j9pDuY5S7T+8PpKN6P+ZXdyzS7zAR0Yuro6b07QzilfX/dnp3pbMgk4aWHe/uBqKDCZ
wT+RHpGEAZ9p/2ljqX8yZTadhR1vxJ47KQZxjlJX1VErAQp6/VnHCGfLuel1P9QxuyHcvS0Gx9p3
dErwNWSYFYTah9cf/SV8rlJYZutcGUinmVyFy2/6K5xXaDumY2AKv9Kwv4RzEWVvjBGaFX6VVoY3
wZA+5rEF583BxEJH76QxbRQIsiJmfDOlflGbf5gvNhFOjLF+cCfV/WK5ivVDIdFU8JYLkZJy4go0
VGenxZ8kGTDOyx1ZpR4iQzlCVootkoNjKw6e8bWrf9W6fHo7meNwmieMOZ8NU0aP2KqijcI2r1Ea
yPOnIB0sRrJzUrcMKcwKz4QyMJAiUIb+CXpSz7gKhWj4aGqU5ftJW1wLTCx5J2+MNOudCBidPWv2
pAFkoFAqAUGjauhZZidHL8NcQzm3bJWTiX/6k6oUxU8IY5aFW0OsvJO6BVINKmV5mukZ4ovSOuUX
oQyqvi+C2Zm9Lqr6L9Uc41DhiuRXYDZl9dB2obl0+xq32uVhtUgxuSUKI0EQbkHL721qEEOIjC2d
E0ilq5A7M4hy9UQKH3jOO3uutDcytudPczF2f4xJHR5bSIx7m5nft0INsBbOx0q+1eYyO7++x+5c
MRRCwMy4vjVYPqvTNRipoujBIGixFuEDc0SYiLYTnv55leUI69BeqcX1tRddYUs9SJRA+BhaOMdA
t9ID9Orv/7jIIs2pgQhSkY216N1en5bR0lEvaVvLj9uhPtSG5e4xad66k28iH6vYwgWaZ5s6zJRV
ctppkTGqgWb7Y2JlOzvBWGwpcs61bWyFvpvwzjCLk78wk0m7ySCvH2gYUgOtk1TxSzsRmM1U71N1
anGML5THNtPbveoiDO8Y5Ra86s7CpFguBQahF4rqKmM1E0ziy0EovsVI+mI31YATSd4d4jn/5ahI
GCTp3C4+U1u78f/aAFchD/z7AnSBO6gvgIRVyKtBn86KwAfBwT/LX7o60VGWc/bcSSWe8YibFQbE
WtM/MwtMzqY0sTWMZ3DHOYRTI1RpXFi54r4zkBf6mZeJ/Tmeu/pdjwSq4bmBLMuPNFbwnKvSqQiO
WjhY8kj6Ux5qTFoCikccvpHa05F2kHIsH2tL1+udXQG72RNe7XepZrfdzu2ssvaQkLJzJHmi/tzM
VVgh1jGPvmu6YYyMZBZfLMXtL1nOAfSmsi98rc7dtyjrZN+TUsPwx5EuiihZDuo/xUzrSxJNWo82
2TD8tpq5m5HDkfpvzQ5GFFeGGlfxwX2K0C+Sz0TRRDtJrZ6+tOYQCs8F7BAepTQXOcFEjr/GzhS/
8iZU/5RQgKlKE4n0yYIodRGCjeE9R2akP0xmjBIrjFP5O82zB4XIRPgPAxg9omUznJU0Hd5MiWt8
aM1Z4SHjzDrXw2zhsWZN9nzo3DQ82DkghZ2MzCnaN63ofvVYpmI0N/RIyPW66I/ooxXyQM88PmtK
poeoW3Y0U5yaub1d0EkPSlRa1FD5rxNZ+iVftG75NqWrvDxV8kh3z/BpFCZfDKeWqL8EmNd4XR/J
r60h6/rgkm/5TjcnR8OtwofaTdNvWdMJAKBVJ95GJryXXUQZG2AMVchwI2G/SRKW3UsXgqkR35i+
wOrESlqmpAbxRZVRiLCHquBEJ8t9Z1TtQVZoU1XWpm/FbXeXCYgNF5EIaxD71kRJVakX51snvSgJ
gzhzqKvPsAcnr1aU6qxPQ3Jy6iI7pSWD+CiZ9bNgojvPqfZkSyv+1xIUTjQlC40YxriwwZf4+VfO
klh8XjcN8gu/IzroRiD2yTgYO9nDiA2nwN24Wm5rQnJpkzklQwjWhAFxvSBeeq6RpLK8aEna7QQ+
fye8w81PaZnLd3PvTE9qaqm8/Vw7Yag3vdemVP/2r1cP/QqD0p7vwJV+I8zsKJHjFIl+scOgfHKm
rH+y9HzaqCxu7mrkJyh/yBYWEjfTiesnxbSvqS38gZhM6iapj2ntwVRtdQhvLzhW4V6jd4rUoL5m
/BK5dBtomuGbRhM+20agYS+JLlOAkMDrb+32mrHoN5IVAJp6+XrXz2NGYz+rTWr4s4QQEjH2mIop
ORVIcByGvrRpueI+WQWW+4/88EXHg/yC1s/CE6e0uF64mCLApLE0/EZ3Gw/PI/k9HGvj6A7u9Jha
w7BH9qbECn5WtnbrkoRc3290uhdkOx1fSNr26nhIfTLxTMtNP8inz1PaWh/tzkrAkJrRo7YIcpX1
9EBwifaWUbpvRy15cK0MU/Hox+sv/yUqXP8SLln6NkzX4ZzSYbh+CY6GeVojquQSTbayL+IoPIZp
rn+dswhj+kIJ91XraOdKa0IvdILqIRW1DVRNKB+4c5xDkCbibDmpc461zj5MHQRhLai6iy2L+LEV
E4bu9uijWZS6gN2EfLSlI88W0IhHPbe1fVKgmVRwUWxEoHvbiv4MtSkR2L4ZSlqVZWVuZ5q+DPru
nTnTEthVfaOf1Uz5xraCTws5JieJSedPr7/UJSO7fqf0ZCFEwaukQwVU6Pqdcu0nVR4L04dQMXtO
F+dvYnsMH7DvHt6VjfOUVBnk6YTLIaTQen3xO5GQ1WH8ME4EOAAI8np1ERU29rskwH1conZSxNW5
Dyf5rhhs5z+7TBEgNqSBUmac1xeAR9lhLM1mw9vopgXJ2fr7R6w2uBvYXT8XkcWcp1e9EYuDYzjQ
IzBbtDNQDYgPrz/1nX2MC4AFYxLCPPnkGg4zwogYOjRe/EbNsaPEKSj9Kqwk/25y1703K7C3Xqs6
Wei1VSu+khJpcs9gBXu9WJ+iFgtF/IW9EOHn7NgNEq1GC+DtV3IiYH8Y2FntrgaKW+2SGDdjMnAT
HAhFHZyPNla+yqTB/E4ylz5nmjZILwWm+3NsSNtef9IbohnTDUpG4FhgYuCqm6vdVWNpqriNY/nT
yIS/lIry4MrGfZvkQXekZ6nuVGZakbACMJ39uyQBPG3zY6s2QnNY09Wt2ertt+YHUZ8s3WYVeYDV
hpN6OfRDWVs+mL/mUhTub6LXcLaj3Hka9HFrhHh7/7Ecm5s5BAkGVdj1/o6BO9axOVq+psXijVnm
mA7HffSw8Zpv4wfxEIg4AiLMpqHhXy9jLlhzIrPtG7Vi/gDYT39iii5arLvvdCy7dqHSKl/FpMiP
fTaNz3hmPrWJq/yC+UZhoOeheQj1wEn3qp4HPtaJ4V7FHzT2Cq2fNhAYy3G6jjjLj4UvzniNuLPO
/exMjavOmSx/sMMZXGeIvCS4S9iOcksm+857IbYshfULNGp90FKrwgq3ErafDuV8Cl1XOylzg+qo
MmZnm0YOCs6Du296R90443dWNkmql8wSnvdN27/IRDsndhRetGkez/SdxmMY5haCdgqGmhFsjKaB
hRtEwxY+405MpR9OKsuYnKAO3ud6M0grSCMbl8/LIKOLjvrrIe/r+pEKttpjS4e/7DzMu5S89oKC
7zeBWsXGw98esuUXIFRIokLzEfmxq4S6NHBDV0szugC0oTJEjMBjQNbttBn0YwcGeuP6vLsetQRg
bOIMw53r9VI1t8MJ97RL0tXyJByZn8M6N7y+cZBY4oNvPN9tzbSAh2CLWVzVJjj66/UiwNDZ1NBn
UO0E8YhcQdQleahGt9hNWYi0TIT8/cYRv7OmSR8X+tICvIFieb1mB1ybUbsWX3SUmD9MJuSHXR3l
mfEcTgruqEGRVR8hhYJXTvXW5nboy0zfRWAcITmFYeLsDL0fhp0wEGFuZ0v8zqMhVPfWJPN3Cf7S
W5qVd74KoyZgwcz2gPGsg5KFJXFcOmlyydkEbUPrqY9jg8Iby2oLDcfXX9Dyzq+jCiUGyEMwB0iR
EOOv309jYqjcOmFyMRfnWcBWyV43JSYAdJVP/8tSgH6RoFsq5tWnyGiq59rsxBdgaxgSJ2XyplSj
3AtTKTd29u39wVPx9lxGaUTLddO1T2slbEaZXMRchyfIHMq+NRBFfv2B7n6pv1ZZde0ULW9mM2GV
SDS216kZKEHXfe+otXaEVrNlnnd3OWYDS9aHt8p6K6vj0NtOryYXezKND3VXzV4/TTaCnor72OEF
fn798e4dHRi2tnDQX2MetwpHUaM6RtZDQtbB/B3hlLb7srLwGtFJpUz0/PdTXFv71xe995DLeBlQ
PA9JY+F6P2IlHXbwHpLLQpo5o6oeeYho4OEexT9LkWxl0rdpPDh0mji0cdDAYSNcLxeFphIZ7ZBe
Ek0pdrYontpR+ZDXxh+9Fxd3TN4Yufl2rIt/VQDhkmPKQ2WvL8ZWQA9XC9MkMbWMWBh0BPc4tNGZ
zad+422uZIfBsLIMwY+OP9o+gI5WW7QtAhlEKm0qNE3gc0Coar8U8GjU3ZBSkO3mTDEfVLKZPQNo
mp8dtM5wF/ToDMVYnyFRNxjq726EyjbPQ+nZwSzNgzMk8xE18rnbofyQbtmz3tkDcDw4tdDhFwHP
VUwaU0zZA4XOsD3ky4i/rU+xlcandE4sb4KxuXGO78RAsqqFgM+AE7+gJSn5q5EFXTCbnCChq9b0
32La4Q+J7H9Di9mSfboTlgCbQ0tfYEQsuTz4XwvVY+BidGznF4yVoUyXieG1uj1ufPQ759ZZ5sSL
AAtNHXN1zVr5pBllZ+QXJH+YsqmKtR+grnml5aaHAh2nfaMbzuH1c3sLvlyQL5QeVC6LUN36JeZj
M/VKFxaXQWscD0zlkrKMGA/0o3pyABicmqgcLvlogLUvUWzDoN38XqH9vqeERko5QOQar3fNiwVk
qKZz6rfGvNlEvPOtHVLLZQpG5xbu4PUnGDonD0NrKi5J1qVPjjrTY1eHEeag0258hztfm09Nk5Bh
Fc3KNaajbZF0sqHmX3S0nrymUBB5zhDTfv3F3/BpOeIQLUEgcCu8JA7XT6Tag4b2UlpeIDQZAMaF
+RhgE/d1rvuXU80ohZnrmzkJ+xONnfJYpXr9jCopPQPTrI/V3ELxUarfTVXGR8BTBebR2XjE+Cp+
sPrsm56YUL31av4ZQrPzMgUO2uvPcO9NgVFgOooEHdnIKvVWhkUZsndKElFVIwpLCx2MaItj8oIm
W+U6i1gOFd/C4wENdv2mQiiAgPzc6lK0Rsp2TPr4hJw+km9Kl4ts34kq/hGlcIX3td6Kz/MUVvZu
MIzgO6MJ7dKP+vgp0MPqQzFb1o+gmKQ8unaTXEpTD35CqdMLeowL4rpJWq3apU6Qb5yze69q6YIv
7ecXucTrZ5jdWuBVnVYXYZSLEEIbYPUgc/fb61/kTgcCxhMKxiA+YEmSt1+vE7pWNY4YLFxEECCv
MHwuB8Yp6cA0TNLhlwej0w5JjRz3bEqvG4cHOajP5fxv6vQvFxgdagajTFloo6rL+/grZAq0Bvig
RXKxMG/yEJ0bHxJT9J5IXHly5+HPVNjHLmibT2Issg0kyJ23QKJKKYy7LLA3Rs3Xq2tprSZQ8opL
I3obDqk2fsbFGOsOSCOnBBHxdFcJ7FFMtYyesX0uDpXVY5TeZYlnRY15KAxRbuh03rnTCV8LbxC+
FJCgtUc1fLkwigSNPVuM4fdGphOcXlBc3yarV/KdUuslZiqTE6JdZ8RPSd2IsyFg0+26UFODQ8z/
9SOzNdq+Y5xAL2nr8Q/OKRBYkyJQGfTh17M10XhJ3K4PH+Bz+gkMuBk6IN1y/SqTIB8z2KXUUNJo
3os6sj5l4dKCCxlQoBuF4GS5p/5wA5zy7PqBL1KdUKWOFW+IkcH3ajPo0mNddMaPMlC155aHO+rF
2HDORqUHoGN1CWTAQMEpTRILoTFanQ50f9JTv1cM2Dl2pchvWpzzZ/AEnQHN1j44pBiSvMNYfHL2
laiH6qDBi073rZtMz2ZHjrinyznC7QkdqAPSLQqvDyrFOooaeO4Bv/o49LpGZNV+VmubXhVopQcl
7CL1UZkjeaKxoOc7koziYmmNAV64mRtMa0I0FEEUKHuqQK9N7LeoGs1+NQDSmM3Z+lmiElPvAkNp
Pnat3qWerkbDd7WxjdQD/YmHTCXT4mcQ9OW3NpstHEw0pzi3DmosGA0EuFqMjIszz1D6ACjROCrY
DA2p1dHFLKvG04jviPYGNriTOi/MS5uatU6HNJx+pfCPam9yJRPUBBkla5dmKFHuOimdP5NRMZR9
Pea4N7FtOWoLvo2Op0XzZ5X3CcUwYzgy88WqUyBExANEI+uyUjEyjJ0MBvJskwB2s1ucFDcb1E8J
QNdjrxeoAIIU0dInZoJjtZNlI37r4xh8NPs26Ji5JKHX4JLC6UANEQMWtHv/q/o5aD1YdMMTvHsV
wiuf4H3cUdQdutDQv8VOG+U7bFJhihuiwfpv0sYnfWxnWLlRU7N0povFrk79Hhf6/LlUMw5O3deV
2AeZmvkaClsMm9opzQ4weLPAKzGIqg4pbjw/MCzq9X2pO62+Hzjx5EDuNEDRyBxKO7uvxLcxLuRD
m6KDsUOQM59OZtJP/a4xDOYwY9bqDRYS6F3ZcgLHVYreNY9OV/XaToEx0UJcXzzQ7KhQD0U55ftE
T9zMEzVaDHVoRr+CKixjAJNhlHl5plnRI9w+hQIgEdEfdW7DLyh8Jh+0qMO1qW4sFASrhalgiMW9
kOmGexjyGXzakKVIxSsin59SSNPFgQvS+IaubUCw7MLwe1CHkPAHvYcnN9jR4iIFvNxTlDp4jtI8
Ld+GbaoPOCOban9yJnBnx7kpyw+v77Gb/iIDwQVwQvRY0D3qKtOI4iDJ4q6VlyFxMs+sKvvR0JuL
VMNm15solZrZ8EOOwt1o3i7R7Sr60dGHXMbcmrHFIhh9Hf2mhBwsmafmUqWZ8MoOSeUy1JFhDIz6
1PabbLM7z7lQ12khcYlT0ayeUyaFNjpGwHpZ8NRljN+6QDiAffOnrilO7C3MJnXxz1UtWSjPSKbJ
qJHp52pZ3Qo1Z9Z7eYkWRvQiFH/ILIT5X/+INzk8YwF7gaKCV6INss7j5JxzPNW8v2i1fRm76Hum
Gu6bwWj0jd1yZyFSH4veIZBp9s3y538lH0GLLE6od92lRBh7T9ECR5ORwDGtm600/naD0BMFg8UW
ocVP/+96qUEDtUD+OF4KhIc9YsJ8gFrpPNlTZnvjgoF//R3etrvp9/694KroTUQJaKkbx8tsjNrB
hTPouRNUfJHqiF9wG55wDrU/mybXchXhLkbjvNxIZu+8XxMNEAoy8BQuukfXD21gciYbxx0vrij+
lK6ZPhfTrJEFqM5GiX8Lw+RxqWqXnJk9Q3vheimrSdLabJTxMupaeVJyq39qsM46NMYwPQGScLw6
HJL3RRk055Af7QFO6/ZKbW79knvP/CKyTcOJMmT9Q8YpQSK3bgeqc6PZjUNtHqw2KvcpvsP7jW98
b60FUojPK9NxfY2TRAoG9E7WjBdpilOahf8NjhN/q+t65wTBSXTRPhXhaRrrB1AQTwCrP7Zsw11l
C+XZbiYVNrF1fv033flJfADAjgwSaYKs64q4E7Ezd8snt8bshIDk/2Pvu7YjR64tf0Wrn2YeoJvw
iVm370NEwKVlJn29YLFo4L3H18+O7B6JBdYipiW1pF6qziZZZBoEwhy7zz79MeqBcqwkBJZ+u5zg
ZFbwi9GkHkG+2fYyyqQbFcRATpXaAJ0WR+vrqNdBICmDQOrz2/qYm0bgSEMOEY0xUJgGnMtsfwEH
JQS+Ip56oHjh/630bGUpsL0y0hkGav3CPioEin6bMHlTzmx4uxJEYRfWA3hyI0yZRCZdza9KKM6e
jK2HfhewpyPOpYryhsZLZRMoQO3rhELRYxJC+dJq6N+GKY+foXVaNDPshclF/S9Usz4Am7afPPRs
XDhJ31tAjI57hxfaUf78O5moDHkn+6M2nlQ5l1Eugg5YAcJaZyQXygX367uXWnM6CJwVRDFnZ1bo
2k4YY2E8GWM3sowz/wUpuk/5YzAuHRUeb/1WQSMmh4IqnnhE7EyfrR+44HJp0nAttQl1mjfozqMI
GnjPM9Cay0KwR4WMwGJU1jtYj10vGfnCxPIrzEaAhuqQUNhCYISZKxtkONUBxvd4qhPA/sH9tYKN
5oPvVJjwTzDGPyarPCOwM9Mlhfod5cO1NTLhqPpDMdlM+SDLNalBm0wnFX4NOociB1hpfQnvCB3I
xkH87ecSiVZUPKNAHdjfOdccOgBXna6Pq5OB6h49lMpbOZUbd+hRiv75sfyO2EfpFq91gvUF91Oe
GSQtuttORZKopwloilvPQE4/MtAylZYlSrtIByJfNxeAQ0B/6wR0LsZkDBLzixiYnrLW7z4fzkcH
h6PiEQLG+iIuOC93VEq/A4Go3p3iPItRXFwZ1Oil34zVAHc5oIO85xQP3cy3ciYZYVlKJWKoShBb
fVfhniUlcsUGvRbjrhEXAhLfuas1giMqt8dA6zdHCyAeDwoOv1JOK5D6kD5DEKzKjcb6fO4+7lEe
tQPWy4Aa5ynrb+VOW9QVAua1dsoqNdvEKIZxWl8ObPgRgzN2q9VvRTdBHvA4NkDxfKXmHNteXSbT
qIzaCZkVkaawa8121Ue08xPDaUr0A/z8/j4efxT/AN6EZA3YL/Hz2/tLMx+cEGKgn0RjQMUoqtJR
D9MIrl8i4CZOVU2nbK3bkxC8fH7hy/p8K3igji9ARVDOKhCC315ZCxrQiFSYWXTK6t8UBUa1LyTo
SdYKt5ji+lwgU87Ceg3U/SpBUU6BNqVI8yomSBLGgxioCTUi+WsNCxFEf0F2WoPP2PIaXSGhrmbO
wng/7jdoHzhRkFiXMtuZBqpjtPoaWlk/lYmQmRrKhaje1tGjl4O2bdWDPdLw+pDB3Rp3eZ0V8I79
0BSbQmC1rhUkQBU+jXugdD4f2MdxAUUBVAOPXCDDM4dTeB2mQ/UH/+xJAMPDlpZoBMLKJTXxUVOh
BB0SCSQsuAZ6vny7XMBnoSsxktlnAZHJk1GWAjzxoQWIQiya/ikfPOWklwgf0Al5lbUV+aAVomEo
ijmo/6oeHXljPT8mUHeoxEIf7q9oSdVKmzWaJjlZ5Bt2EEXAkq09FGeToQjRxHj063Jio2o0p7FU
0V1My+Bok5UaVegPq6rpHWjGp62mZVUKXr7AQDUEgOiE5x4nUw+i2IkMo0sfdXRsANVFW6IxcKJr
iYmgTX5vtKjl76ogPkM9py+6HyqNA0aq7LasFCMysyKUzt6k6xY8mvRpVeZBBcoOb0iZhpt5Bd5g
NRFIoelRkmO076qbEVwTcl+hv23RVp7Zi6XoAvYRvYSFGK2g2ZLYp+tUqUpQ2GnFtm6r6K2ETQqG
c8mf7stc0o5R2aYxy6dYPqQSiAdtXUcPHHCCD51PWtDuIa3jFUFiJ33W0SRINOyrEoFW4KaGxpTQ
bnwn+F4ApFahoO9vHWmxuLAfuBH07enl5PyckgegKQTQ5G+3A4g121JPmvAcNaCjN7ReYnKqNw+1
IoDSRe6aTaULspmXSHdN4JNbsNE+ii1c/hK3Q4YLic2Z6RBO6FCjeGgMlMXyQzoEKF4JYo3qfagh
CKu3V0icoPduB37Tz08b/+Bv7htEqzCSgCqHDwMm5tl9ayF61rQAEZyR1qn2Q653rAo0cRMhLGap
XuTvYfQLC0f8w2SrsMyhvXHygFCAx/rtZAsJjiWOk3ROq8C/0daY3RBdx0y/Slbolh17VoFmZCSL
i/wFlbrlgk66mCuzmwY2AhS/AEeCL2Ee+WgqSewxAuU8BRrAaEO7VgUzktT+OKxH8SBGAYK9Xr4q
ZKIpfgtIdqc+yrUC8uB1XnZg0UeT0W0Hn6i3uixTDpXRg8kpS6dVzwqYR2CaRCMFRBUNL7P6yK8B
qAVVDwHbXuubQGQqEVNyxXBj+DMwRidQ7jNRzArQkyEkjs7K6H6OYFNYgq/Q1xuorc+X/YMZgKmH
/MM3tAoDZ87MJ9CaqOorGDdnA2FagLWMFNGRerKKqs9MNAIJ2efX+7C/eQDtEkZDdhVgCj6ed+6O
D/JtNIqM5HOtVfEePY4QilW9dXJbrvKbuFpJj2Xeq49ohlgvlC58UCf8ymAc5GlqqOV57qmShbqW
hFE+99XA+xALCQXwZklpfbSQcRnADsHSi8lE4H02oamRDr1UlPI5HP18ExoJemaq6M+dxgg8Rc3k
g/pPig4iFveLOsYP60YJXVBVL3G8fXD2+DjgJMKDhgWE/Oy3E50UShuFfiufUVEx3qz6LHeMAjm+
oBH8u8/X9Hsz+/5SM1MLBl2qKBCX53SN2ORQCCmFWbSEdvwoK+CewwBHMA8EuoCWfHtDoS6uQLbU
audglEUrXoWpC+S4jBadY+a0RSFufElGq61VO+3HWBQX5OPHAB9ATQh1A34AzDzmc2YnhEoPXa95
yrlQhrUZrVM7DKKEKE25BZD1sctWh3rq3Fypjp0eLl2dz+G3kgroHdjrcKVVDVn12Rx3vS6smixQ
z9M0TPs2FuUTWHWDfRc3EwMNRb+NkyI7xPIq/YJm7bdZHnIi2ypasha5HpgNBMYtrxfDMiDmP9MT
tdHqk16lwnlVwXsgot4jkQ1+luZY4bkrLUWXWFJmQyHTNVju3nq/dRoIWVSU9vVIp6YIRfSaNqKv
n2/CDwdP4fFIFHlBmUjAns3Xp459ILABDztJ7ejbw0rdrf1RdnQll3O0zknHDah86ys1BnSmjFIB
UYg4e6p9OVw6DvOjx/tb8xgZ1IoC03IOEhP1Kgw0BJtPWSGVAatHoYhNKYDlbsRlnFEUmyBVoYIK
ZdoZhRCgmD8tweHmK0bzsMZ7PTaAn30Egq0VZTbJ64Tnv3olNKsJ5ExkpdQaxCaQwWAWzaZs5+lJ
r5MqjwWnShT1uQQSf4fEQl+hJjSsH9dQoy1BHUnRE5CWd1+VdlLujVUR7sp8hdSCDG/JoHmGyj+a
VjxiFvnxcLeWxwaQ3ijdooGgCn6tKJMITLZCYhX8FwEsJsU0ILabZBGiK8j2EnFIw6X2VB94VrgX
BUMB1ZqAuX4kAlr5TSb2RRlf+0pcSe4wAXJDmsAHyWPYrWuJQN7Hr10sJTdoG1QjXjfFzbXUtLID
ozv5GoqRAkAyQsQIFkaGH1AQ8iJ2IaL7ztvCPuRy4P0BwVjRaARAAtS6A6409yeSSc3rNMJYUaAL
Tst4nTS060rRTuVVaytSkLuBmKe2FFXx9ci5K4G96JjYxzFF1HOJVEWcH1j0ckHSBcgTXpYB/Tez
scC0G45VKUjXApqJgDTdQUjaFLUvwRpxjFqzOJ1Lrj2lYnRQJ8xc3jnKEP9GqxqDQB0CWq6CKAcF
Fxe+jndqH0wraqt60uo6yVuNohQTKzCNmt3B3N6k9aokRRH0X3pwRIPEc8Hm+ABUglWLqOelvgxa
GRL0W9XRtI3q6VqqX0/SVZjsa/GYIym7llsGqkrGG6spYOeNorPWGOjk9jCi4EtWCuqr+1R3y2pt
KplIDOk+yiJ7lVbmwpaZu6CX8QEwCfnOxzdviTas+0GIxUS/BjzWTs2125lrMpgBOX1+obkK5dcB
UQXSF9idiOLN5kHpiwH9gzAPMZEoWFFoR1CEQpZsvA+ieH6dmZEXyl7R9RruZ0VFUtOAgRCSmREB
NOSXffVfz8P/8V/zq1/OVf0//43fn/MChCs+Gvl9++v/7MNnWNn5W/Pf/G1/ednsVcfiNbtuqtfX
Zv9UzF/5zRvx+b9enz01T9/8YmZN2Iyn9rUaz681lNrlIhgpf+X/75N/er18ys1YvP7803PeZg3/
ND/Ms59+fcp9+fknziX1X+8//tfnDk8p3kbz57z+0//avr4mYeb/7z+5dfKUvdTzD3h9qpuffzK0
PwMihCiYAeAknEueve5ff31mDZggIgrIgqCgAxsiy6sm+PknQRT/jJw+3gOIC5C8vGQadFC/PCX9
GXsIbwC/FlJvCOv99P8G+s2K/XUF33d0v+zudwITiHgJ3X84BT0QvAC7zgQUmhNEyQBX3Na6lKjd
NvKdsNqChS1N3aZiGnoSgK8oQ8xeQQe4lTM0jiZvwRlGxkxG8ckmgwWUgPKRgD6rCMHn66x6Kmub
ao1GIKaGuJpC64KV9XUX2bJgC55TAbmrU7XcpRJHn7FAAwfbpspcud95mtsHptdSNWFaY6fDtkDX
g9zywJo13qQVwD77YKvf1TfpCzjl34YnwGeUwwiAcPQ4Km7qLcE5+Xn5bIZmPoUEs7ryAgVkfoJZ
fxlf9fv8S/lF0qh6v3rtAqJ/FQumf82/5F/a1ywgcUymrwPwhdeoBvGsdnwdQwBjIPFI3qLWzOmj
bRs9azEA66UdTftapmNkjTmwMeCIAmXrYyK8wYhGQ4eADNFVPy6I5Auf3ie3tJ65J3pS1LLnY9F7
/aGoTuvEWa23qnBbSKgAJofpTTitH9pdejPdxY+yKSQkfoSzVnYU3RuMkoINE2Wkxbn3yAgarQrl
1UTGG98dql/36vu9uTjMmdn9LxqmsrBB5on/P8AGWZIK88KV/zyp8J01B88QjBme/ofbwwN670yq
VASxkJZqsh1m5ZqgxDFBowsE4j2NxWOzVI+wdLWZkP47rza32LhOALUoSKIQngIbwdwiqpQp95UO
xMIt1eyRohsqjVjEcOipYULE0wkPlYYMNfLMZ+qCeIKd/lHkvh/A3GBNk3gqPNC02ordm2A+RDeh
FjBTUiegkyLqw0ibHXCUDao7b9ZPw4uH9jK3cErA64/vQgPAIIk3xTUqg0oUQU42SvTkr+EmHSha
RvNc9G366p8apMI06qOz761wkHXSbMPbFYojdSReCDwaJ1n9+otSkEEn6MnURwBNodyP6GacE8Ti
49qMGtJ4VLvxd81bkDLhVthH5x5t2JGi2PhX/uP0VAzg0qHZoWfd2Veol9CdR9pddacltEjITq+I
9iDe1S+oajiO9/3WZ+m5JCiXDM/gAUAqaqWSG9ka4EyXdEpojtazEe0Da3pELjRg4GUN3wI8+1Y8
Z8/FcxWR3uf/ywXRDi+rgwy1y5uLYMBULm4R3AeKNIltwIsrkCih+QjaYnyRtiGr10h7Eh73vG5s
D+XCACpsAaReImFdXuaZfP+xzH/EZV6SJvMe5P9oaTJLrfwizDgLJ6goJUSfuWx9J6nLbhDXwZgo
diH5r72kgIWiDEmj1+jVBbo0KsjKkr+9dMmZcvhHXHLu9f1ym6iORHgS+E5gCr69zViV4hLAQ8UG
sp8OrKY39wBdHmi7EEtYvNDMHP6bLyR9T+mhiQ+cEoT00LdlNouhlAfSui7Rv8LzPCqv855kOjqn
Af3hSOEwWHUx+I5uoL5KBj2mJSAyRiotVjmrwtrktJzoTDGm7igHxSZAUxOqALQOBs+gtLQRkrc6
lAUyy9oaIjny4ox58c0gKQkI35qlQvg5pu6yQO9vZ7ZAWR1rYRVGim3INKVBj84vdILXNJESXE5r
mnTUz1gSMiizDmR3ZPUwoGdZeQXF4XUEsTN92GdPSUp0gHfpktL97jF9P77ZuvppskIHB4xvhGXv
gq2wcL0EFFo0uq6O6wfNWTvSQwHfYH3sv3b7wa724UJGcGnJ5wRXf/AlV2f67Z+95HzHzbxA2HZ/
OWBzRGkepNlKEmDmlU8l2GFQ/fVUtwTgQPq5H7e0teZZi99jay3d6yx/9Tff64U7aD6pvL2BBDQg
/28mteouSKIJDKj2w8OKHo8+acjj4+319UJU4rI4n11nJk78dQa+Qn6dceOfGxcYQLLaeLbvNO7X
wq1clBeaGoWB7NZkILZgyxT0SgS23a44ZOTpacNMwTY3Gv6ITPqhIPcK0UhGDujDRYxFo16aReYv
8u/9xMzlSzWswxJF4naOXMAZ8s9DmdnJsIIrMTBjWuZ05VYTzUA3dCo25bFaUbQY1VExdqu7Cxty
YSyXbOM7mwBsGr/bWJY2zEXfvhvL37phvqu3383/nP9fDXyEIlNsmM4CrZm2qb+4UDK5rRggJTAX
Wd2W1vuSGXl3X31U1itkKRW7YcNzOjDjmNyAtEEFoidgQcig7wDsaHQSOXJIDfkm7hA8pCVDhV4C
d2kJa7F0Yi4L8W5A//ITs7his4TB37ticz7W+QmdI5lrrTW6OMQOyVKa2yu4xdRzFIWJbzINYvRC
ZcISY8niLpmJy999lyxOwkyu/iMm4XsBRKCBQYzH6/iMD+U8chSLUw9Qnc3Yl5x8Kaze3n8BZTJ7
sCJGXn2T1Kxm6+MjPdWmTJzr6wPy+2RkznakDw5zbiPifC4igaz+jnXwblDKLEactM0aBNYY1MpG
cptB0VDtpJLBCm40ux1Jx4IOv9WbfFtvcJAftD3y3Sdkip7xyoIKzoij31gyuROsl9KRH1XWUsPx
aOmg16K5vvXgnJw883SH0v8rzUTPKiI7Lsoo6ZppLgJpdHDWLLQbolN8mQ2xr5A1tYZtYL2CLsic
aM0K87XaKmgceHOF0JRgwnZ+zfceU64a8ipQ241t3ewwgRqh5mNDYnx8TNcva/aaQNuZtCIb8Cpa
wVeo6q++XVtoTYsXg3SXPl+pe5LurtZMN1XTNaChdFpgHBpLiFlbDVm5HdXxZwWvAHsCDW1vl92H
uKTG1LN+4OEy0V6599Fbs2mte/Sw2+B+nmP6rLHdY8/uD2tyj/AWvb86p9RGl9JdRnIXTK5QxvY9
ngLDPlE3G+Qk8XJ5k/DY28pCY2OyOVyfTkCoEkAEiWZua5M/HsApTrYvwxFNEKyWVqw2G7Zt6cud
BNGfElCAs4i+qHgfKMfNimW7lHTWw7Yl+8QF5plBQbCePuy3kVux0kR06BjsttmOf1jBKitw+033
UKJDAyly0tNxE+0itwWIlSLzQ9pNRNFs7EpC+DDajRv5yC/LR+hRD193aEKMR0xeDo+q7R3X5Ml5
a8nd3eoEnPNAVoSUO5BUYo4Ls2arB/MxdhtTI52Zu481a1nPpk1v6XtMs0AH4vrEHslInIw6Pe5v
4SRw0/CDpfXX0zmnLy5awBNR0KjYKqnNBHeKG9hbbm6H5Lgf2GRlu95kV7qNwu7NY+2a4gZDtEbL
pGzB6luSFPMauH+KpFianxkmqWrKsgFvAZ8fvqm8vX7szT2oRZHi/iKyiRkkpZuncUdN2cYZyMjK
8q92m831aWF6loXWzMz/IbR+CK3/TKE1sx1/z0O5JB9mAdjfU36CBfI7whxpLbS34tSkHxD+gtJ4
UwDyHeimilVsZXP9WJud1Vmt2ZqTNeFnejdYg4XcE+XPjZsSWrK5vI5npPhzgFJa+VPmipZorTcT
k6jIVEsyA5qasRmaERPMztHPndM5AtUYDBpm4GcIi1oFjQGRWqpXVnbXsoFqZNcyszPVTWc++cxg
a5NrUnDyuL0pXI/QokCoWT3+iuaFDHka+OywGBJYNZCmh4gE5PZJpk8F/s5dfBgN9mtK11c5tOM5
tq/OCmtgGHXknNOd1JJ4ZxzKZ9me6A6aNiO7q939o4agQECcBObDXU4MMl20NtT0y/ZOha2AeIZO
YAGOVCWnlrzwuXnjA7p+g/rG8z2e50bFy8sLsqEbGpmx5VuJncJ4VchotVZh8mkBKPO2ZKOlWSkr
bG4UoOaJJfbnehvrubDWM1M+BJFY5lc5Iv9YvRaz19I1vvjKy1DlfCW3HeMZTr6MyqY3Czdz13bh
Dmw0ZWuF1KOEIEoBKzw00SXM8s3AivBbhvh6aqLgHAsuM90KsPz8b6WNZqQIZkRWaNY0wfN4tZXT
0Jyc1I7x7ODEe/i8aJK0OqY5TJqVNcEEBRXQbnxAq2L8rxxFuzJ7q3Ync2Sw9D1TIpI1mKgQgDVd
wAbDzeAhYlSh6eE2NHyNJqw3psPiLs2WptvSlI+aLVorBIISt7MKhiYxsMBVbPs1Via3Gio5BaUZ
8DRm4JDyZuVOB/mU70pX2jU2DUyfAS9LIzJhOOImc0JCYJ6bpZ1ZqWn1bnNoDitrxbINPml/Yqiz
osEG7esouklgC3PTE+1+aAJDEoYhDe86/J6YORvwiR2yyeizRdFkgzVmg6nYIu4EAxT9+cy1qeFL
xw3BaOeHB4EBR98Zu9ByDEDntJvx2FokdH2XghvJDpa2z6KomAWsfoiKP6yoQIXZ56Ji7ux6rSLE
KJrnwbEagqI2AY6FwB8s7zT8qhg8nCUJMoI/oz6AcALyQWQrc8QJ9OwVHYGSyFhkpbZAnzs4rNi0
phuCH+ehhjvQsslMWYj9rOMQJjSxNyzbN/ve1R4G7GeFeIjDTpvxCNgBw6nwzcwC/Jz7Fzi9I0Xy
Hx+pHFfkID0E54YmG8Nt7MbG4bNkG+grNzjkLpL6dH05OZB25uciFZQWC/M0y2hUXYRq2L5SbBkh
AX6iWwpPft9Trh5bU32erI4VUIuTpT4k7gSphN6bTGZcTvKHBkyqRls7YYBBQ2IqZsJqO7ICzJuP
f4NEyPFNjwGEj5++mdv+JjQTq7ZLW/zKZW8MyZpBvkYst4Nr/r4U6BT+2vAUQvkCUsfKPd4H2St+
5Z8gOpFV4v0Bw9qYKfWYgAnvtqnNX/XLK+tX/oocj8Di3/1NYoUb0Slt/MQVQ7OktZ1i3CHWJbHQ
Wh7fY4wsNlOzsDAm3GMGLYBmDBgBl/oeC3AfqY2vfWrz++GRC38TscnJ+Xgs/hPjxJ3keBW/8uXr
yPUEfx+E7aFzUohcLnZ1GBA6AgohvYrdFDbDDh0BYT8kxDipm9pNztFZechdiG/o1uZQ34ibng0W
KPzs9mLkDPDsuTGDYgImstbOsAoKDWgMLdea0BiQ3yA5svOLjM5Zc5hMSHfKtYuE9fIdvh8HrMEK
p8QzC9rQiq4YONXOKhWRUIhZYApXoRVbgRmYDGzSME4EJkC9c9VVQiFUlmeOTmL7UGmjNbIUzzUW
IgncoFAw1s7iqjqweZwCTDZQAiiaPY9MpLu1VbypMCw8GuxBrcdGol4ht7vx2XUO1I+Ntpo0s9fn
yA4Z1LwHveZRGCUjzpYJ1hSqYiaRkjEQBcopeGFslRp26da7eqfb1/sSqrKCGtv30KESBl7RmD2I
loqbrjFBtVlg2/PzBeZBgJ9iS6Y+gFBbZ2u4Pbnjd7jGxGDIGD5zWgf5XKjcFgcEo2WV2bIcoa3C
1E+o+MC1DZNA9XWE6IgaTPTW8aDnYZc5CIW7tStv6p1oSw/Ks/Zcs/HZx86sWbxb7zrHhV+d04k7
2kCUw/xKyRahHLafrAerM4U9lhaWp28DpXYlbAY7MekbiOHo21tCTy9Ip9Pr28NTRG5ve/ICq8/D
gtHWiW61A9tya08kEznzEEtNbvhVSvwjx7UMmIfgEsUFX17uDKdiCIMwvs1Ks3eMKx8rvMZMlbCn
R2wtvqQqW+PllYV4k907+TbHwnBZyGfLw9KU2AcjwPDIC8Hq2QF4hfBeb8mbwNlgJbk5DpIv7Dq+
mZAtxxbyKDh28e8IbwCfHgRsCTuT6nbu6raIiZM32oOA0FBm47boQWIqHTExOxo4PLxHTMM2ZTM9
+se3HOD4yPaw9zM8gGvDLXBBLeOvBpZQZ2DtxscICyEL9QJ/mYeX3nkk85COUqCPaTfUyJNconWl
KV18En5guYXKDwUyKBf/ZHjgvgc/0PkBysfyHTQ7tiZW3aiWyBQq7kQI2Pbgb3X83rgrUw6J7yiU
n12N7rmZqu4K66tI2ltIMZYdL5YqpBqXY7BYrcyKN61dQt7Bej2Nt61dXYNLdl/bIoG0w+sgCW1x
ixalDpfMESRwDl3FZR0sX8Q2Y44SxANuhgFCyONwkq6l63DXPooHdR/vfFc9dPe5PRAB7zJMHiJF
ZPXKgG/AZSGXw2jdxS5SFpohtmOcWw2y8JfPFvCbv1NIBY9JgQ2LbeP41hqHjK8SDzDCtt6K5kCD
u97CqxDO7fCe/qqjmjtsIZnt5No3+RgbBwFbhsBdY8KCzW59lsDGRlz6vr+v7JaVsDtDyLcYn49d
YKIjHcRLhEM8QmlP2E1PFaUwqytsT6wTVjCw668JnJqCSSf4cTj/3AWKbNFFNBS7EOFSbt3iZ2fx
la4QauWqk4tmHl3n/0KYESq/BJCnQjAW3ik2ImwGOzyOiHEK+MTMRmU0PuXyMEHPCtnEw6qQXZiM
ALtaRHy8hVm9goQ17B7uVvF2ABbS0nc8SKtfxJgP2x1PoQolx3e4Gxa3xFuEWAfMGn/7YE7wFQz4
HDLhR5gfVwMC24Cb6mNGEsw5OBiv0nuIOdejKdwZrBV2QgrRxh1eOJ5AjPIERoPP5+5O664IhQTH
cdIvqugyM46Aj9Qf+63gBjjMl4eVbDq7oYabHVYAS2Z33UbdY7l40J0ET8IJitz0rjUkB7CVDh5b
u/i6bMU14Kq/KFTQYd/HGAJ3ItTDmsn44so1vvVc4QzFvE1vO2fYcsUM48HinwBuK3wiNypglFgZ
Cx3uDE44RF/heddujfKHkEAP4cFXI4LQlqydZOnmM9/IIYyC3g7gAsLowBSkO5SNHgvbCa2M0uS1
RaB6jdVtkQgpsX4GC7GVGxuNxUpCX7CPMUF8tpVzYPNdzT3k8p7PNrQinB3s9RuuhoQb/lr+1zWt
Hf5v1Y1s6cw1J/cGAxtuFLxBvJpi2y0YhIs+9py44IeP/cPHbtMr0MA29c8/iUvuxCxcj1pTFK/2
iMZFMH654qhh5D1xMSntl0CZy84LH807AMAP5+WH8/LDefnhvPxwXt6X/74v0OMR0M9cl1lmRxTS
1De4+AbUADFp19ZhEy8UAS5dYwYQ+puuseyEzVIFP5ywH07YDycMdtcPJ+xf74QtWtGzRNXfZUXr
C/J4XqKxWpVxagzIlPRUueQ9CpcnzrOdfOSJVY4cQ/6RIFiB7K56ySEW8E11xI0nppgS8hgqYk0T
4jA8vv1L1Ag4vTV7fuVx2Zi+5gZZvdxPG4S3US9pqnaPsAH6XtABoMec+YC/8YAMj3n8Emfdcv94
Cfe1eKezXMcf904X01+XTPo7z+g/NP0Fos3vGTwgTORMVmBrnEPI+6oDzU/X8M2PaB3idTzmdnf3
cjfSrwiqgoyd3OEPBUM0fQuYYI/vMg+t83gf4lDuxL6eJ3Is8dKaIqh+I5AjoASb7Jgda3t91dxL
V/JB3g8n5aYwCwS0SyBHdKSraoSWyNXV1TNIz8gVopoJuUIoatpMm5ULTOpmskumItTfWjmio4El
0twdAWYtwf8CPhs414FF8O6OTJvHhOint7frgFwjDYCxCuwlZKc35ABk3EOMxB5axdA7DtsUrO3d
FoHvXUs8+vISUWA/kPlD9P+uYndIbSAuqPIbBoQTqJCW/+TP8Ls/3WEuLnOET0anicsrOKjg9PJ5
ZvL7UfR3KzPz7ZMwNuJ13CrAKvPHFikf+qU3B5aTB51YNyjEuUcXYnIeyM2llt0GeJmYOwL8yw4I
mlvUyJhoFcPQWIjwtF2H5IqVIXkVmSESE7iXCDHXuxdAbcbLrL0B+xKZb0utpS5w0g9G9bs7mRnV
Axp0q4OEfID2pXjwXgGztvuNfh0+aSewq52GKzR+ysgQoH81QenjyiCgNBcmou/X1ygOVNDVI+LV
NMPX/FlDko8JwGJHtPZQ4UVROCidNLPrSff4+QrIM6arS/UAAFV/ORszQx2d1MDS6+FsgEQ5RJ72
ladAU/oMDiLCfBLu0VbqNrVSKzFBPX8dXwd7dCZG5i5ERojHtDk++PMxXQrsPpvLmVmPVkCKHBc8
t4IMlUKRiUIqRLaa3Ro4Lp7PAyCG1M4Fa0IblPGLZg4kkHjfWxtgl1AxhcwmsoD1JSkDOnAaYajA
xCBH1COFmeyRM4LVlNnqI0pUF5DH4AJakDf8+XdyOQLztB4KGD/PFqwxXp6kRd5gzyE/I1K2PDvA
80MZgEu96Z85fKlDJs67Q+4HeLTmyNFo9W2Cnzy9zZPMHtLPPJ3O4Uw8/c1B9ny/hzRF9t2uCtNX
mHzybypjWyqsBJs8As+jEwF+XSODWbNwNyBK96QdJ9PhkJ81LaDukfjFKq6ROK2R9+usSzoNQWg+
4sQdLrAkg8XArylHjlfoTHmzgomQIVH8Vtj99uXFM9/ebnevqX2+ymKSZQTnDzIqZPgW4Axevxms
BkKNR8d5zJvrff69R+QbeWskClqH/86zQDxWjvQiguvVJZ+MlO3fub2kWYlEq2ShN8rY8ilZXTAI
qNd1+PT2t7JTEp49C0lAQ4gSCN7NBhLjuqAjKejtitym7Pb2OmepdblDyMTTy0uG2jsuRT8/B9+3
EP96Ni8Fmu/20WrIwk5uMdDynBwV9KNkQJrZnZ1zFJhdYZGmnXS/cNElbXmp/Xl31R/a8p+lLRf3
wwyy/w/ZD0vCWJoF+/91p2VJ7F6Qge827g+x++8ldmcW0r+ZVl8ylC5EEe921z/DUFoyOqWZofTv
YnQumf1zst9/X7Nf59GED6YquNk5o5gKO3omHdW89EE6AlNvffrSAblzzAfHPWbX9V50APJmr0BS
mAl5jfc+LDlgD1h7Cxg9DTcwL5x0A2wPAdgH7t3zQFW7BpYMnFW2Zk37HJGYiACo1+3jC64io7zK
ILg1YHmHMQ1OhY1eTNGpKskpgaeHYs0FU3bx9mb+2R/s9rTvJrLBcC+KoJ5GyzReivDuTK/TOg1B
dIti2ZFmNy0gMsq9zh64ac6xsAODMU6rG7gfcEBiJ95qF6xoSds9x4FGFi8TQStUDS1nCLqhJhy3
x4sHWHQEyMpK9wZcfg45apEh54BLQHmojDUF5buNdrAkF0mv2apoGa35uSG3eHMza+EPdXPyd5Hf
71Zudu7GVexnEgiIbYQJVLI93SGucfcAPxrYuxWiILZ9pSDi0tFLdPLKvjoVKJcRKfyRBXeCq60P
EuDdSGZHpPTAZJSoGMnRcjfXn6/h4m3OdObveJv/l70vW64bx7b8lfoBZhATAb50RJNn0ixZ9pHt
F4aUTnEGZ3D4+l6U61bqUCox3JE3qup2h50eJOcBCWzsvfa4xLyjH73nIlAApr3Y6WqEaqrtXEua
Xk8I0uxiaK+nOfjydHZNvcdvl/sQ/aPx+dk1QjaYToPv3Dyh2BH/rPARQ5vDCuP2O9s3Z3yX39JL
5+BcqEN+H4KF4PDx7s1P9NETL6zjFLiyUAOeGLNtdxcI6H388S80kR99/sLNb8FMV1AJ7VGDIRrN
QKOfHp/mZjJyyX0bv2tUYIrDXKE5V6JnG3LYkYu5bHz24KNdtPnUYLr4c42ufEQs+kvmEyiHwGN+
9mna1h6K0zzTb4NPHz/4yr64S/93cGwrmrAv+d03tI7drTnY71uNP6/EknehrIaoZRUWuGjRRTyh
KhTTsvwCsT2EUC3v8ywZE3zvJ8RVd2feHp1sGl8QuyfQyXh/4Ocft5h186X2voEpy6s9PCUa2uYI
YQQv/Lz2PsEWosHpHnG8Z/BtoSzveeV02bwLH5zukpHMKicrsSO8BLTKiIf/6npfKwSA52jx96v5
K2YD3ibo97kJ6vLbfHjWvvY2Hx/W2r1zF2r83//eLUlHfvXerYnvQuF2f7n4LpTuf6b4LtT1f5f4
rljHJYPhL1nHNQX8Esl6Bd/+bRQwfX9XkIiSoBqaCXKge149uE4t0gin5/unCO1Jzb7A4B4EGx+g
6/x7QJQv0Hcb9FLMSaqVzgVizwrjrWL7c/FFgjSbWlpYbEB/be5X1wk6iib0wo7bq5fJXjf5lh00
iu3ncn4XzVQDhk2hzvNeoBHq6aK+D8HCXXkgOGzgzFTo6Zo1PGZqsIPZBN9Qkr67vrbxHnTznOAt
zF5d2Ej/Jl6Orpxiw/x7G38cz4b93GqUIGAf7+wD+Fm8EF0kSNLMgdZkSw8p/J98l2xzlFjjm+j+
oADQdGNv6OZxxtEVvvGxssXczZXNWXgEYxVjCmWAk9lIdFKPaKaZNf5FAdMzAlbOf7Wh+q++2y/d
NHNvDbqN8RXpff2vLNbchT2gt5ztZhtReHNvwHcX/2eFL8+oae7EmfsR50/7Xnn43s8f0e38bzA/
GE7hZ7SAoYh/LvMvkcxAynBLkRxUHroN/QHtXXOWHSO35r+j3B8dSWgLl+gYMC8NFmBSw3e22nP3
P6v3yTmBgRowj+bjLfsn9ulPcVrYpzwkeVekECcbXlLlPYXeWeV/+gyemBkaNp7e7OYvzDKSb/XZ
9+8P4+aB+ZhcVwL0PD7+wAQb2PDE+3H3fB5D6ks/gjDkm7WzXRX8GeG+unX/Lwn+u2OjlPrzFBdG
taoDbcocp/gC5+dIxfxjPrQZviW7z2ef0UOEXiI0kL+A/hjn+/npCfzM3t3z8YjRA3/8oTD7KYU/
HJzNCA/9tJfnz8/P6CW8P/jPFtKx8+GeU2++z/49WvRitOiU6MPTezS4zfna5Pw+2o7eis5bfbuF
Rf/Pert1pbWw9f9faa0qrYVr+C9TWqtIYeFj/qVI4V2g7RKbgNCGUPYSnHilL4PAibNxgC2ElQL9
M650AQWPUXeTd/7o7MD4e76io98dOateLbl43ZharZNQLBlJ8mOwFaZSqBoELO0Tj9B+aojZ5wmp
N2ma5zs9YUYqJxg1ylMPFFpf+x6D9qtcN75ll7e5oU9lBL4mPdZ7IdPGc3tjrz3xu4DhzyfmCyiX
J2kqggaKE5NIDPpwUZIT+eUZ88YrxAdbNPYeSowB+fI4FyWcX4eYz79igV+i/G8A3atHWAC6vJag
COd4BDjWs4r+FG7nRrl5nF3mzWNh5r7BEHVCd0BX988ZaiE+xgB0RkUfPcECNeVD16RRhSe4mr3j
H3dX80DEmx1m+rXzVJsv54l3t7Lk2r4vYcdfv+8vk8w/eusFnmjKru0tC29NdhWQHOrCKh+xL4Q6
KpQVVPsJ92UejIBJPjNn2DX6+GZomHt3GtUE8QYFEuMBRzKjX4GwP6IcKFJ6Pn68U+/rulfisTDt
gzKWRTUe8whr/TQjTKAywE6ENGZI+3WzNz7mEZXe7Txk8XeOwULz2Mb9dT37IXNj9+HweUYC86P3
czzGRyP68fh8//zxk64K8nzmrxTOXy/Iq0e6sKT/oiNdU5Mz7dnrjfrXq8m127rQ63mYsj4tIYO5
d3V7uRLnXfnwZW3zr334C9HEB7f8pT7ilVAmAxN20MMk4bY0uMAEY0owmMRPr5KH1rucu+BjP7su
UFLVYeQY5mtg3FfpXWM4w1zx9GPOOHzbfnxT1u70svL3X3enyQqIWA6R/ytAxIo1etm8Vyf2F1ij
VSFZ6Nh8ih0J9m8Iie1jlFiIQl6gJViAxp9H3842wfK+Dxv4/HuBIroRAZB0F1yjFnGPWsZ79Ob7
K8hk9ZmW2vTf4ZkW+vWvvEx/p6O8/XmXF/yXi7/+r//dNW39mMWP+m9eV//x2P2teP7bffvYxk0b
/978B1Bfzirgn1NfXs8ElX/U+m9XjzVe8vE97sv5E35yXxLu/Aa+bmAGBWJVSRTsy0/uS8L5b/gS
CGtAjQl+YAGh+jv5JbV/EwKs6bZNQHHpgDHzH+SXhP9GCKVgJmMgJHa44r/CfbnQKPh8R4BJXBEC
JjewYC5sCQEDdTEEYrhNrZptbIt8l2kFJhhtS3Bo68mPaqTVXu3W30XkdcvkDOVeGQGsKakDdmpF
BREOWerbslFSM9Ap306mM7vYBntmVIFq8+NVlnTp8zKMKxgUBRZsF/+d2nVSJlmfU2JuaxLpyyjJ
D1OUDJts4nSTWIPxooaGV2mfng1a3TtZGe5XnuDN5lKhyMzDTNhMCv6SFXulOwtlunGaxvpWFS04
jcvU3fWlEDvbNRht2Yj0PM9txGGjEHXHlaFnVgpCNVa42SElNUYJO/V40UUsvSItCS9CU4ZPzDHR
yk4toaJt05kxmjIpZxJUUPmd7pQ9RTxxCNe3CdPRztEJILQOrX2vc3GY6GTg7U0NB0FBdR1bKLu3
p/IbiaLEz/n0owVl7u+atuw6sevqPA+y4SoKEveQUdntwLzO9mWokh2oocsDt7vb3hn7r4SBY00J
d8QxEOOnra2/O8lwv3IEi8QjXk0RbP8LMTt40J2FR6nz0RoN49mtcFN+Xmky+HIS8aXdh43v1pnt
d7zurzlor7eRHu2ddkG88PFDzADyRN4xZBUT7TmYuCl1wWh7ur1F4/RCiSS97XVLL7JMPCQgO9+y
3ul2o7xxpxCZaqdem9749gII5UJ7uDY4dzmVy4rn1nYb4+g8vO3lGPmTIg9Z1GEkUCKsTZA07iFu
o3sZCGQTwrTZWLWxvI/ffOnLokHIhe6bCbmg51zFF3dQE7fQiaPdG5BWNXsZWqilryb5KdRxv1Ug
jd+T8Z6HyU1DR+QrwKzaxHWwIx1FaB9UKRcpq6KdMtl4l9bqEMVgLdcWBsy15GubUb/FDCQ5uSv9
1m8UlAChJdJJlM/s6cJeGNa05SX4sKl7U8euvB9Fb7btWAUruJPM1+pELvDpimF/FBcEXNiLzaFD
UYSFVNNNnORnQ9hZ+4FASFFr5HWpSHakrYdHVvKnuMOAockZvbxTckUZL90f23YIllZyPh8206ad
SqeV1pE2xURvNAvs66DD7HKWBV9N66IVKyjBOFmxlFxS0GI5XmKbJyEqJ9p0pVQQnCotvglxFTVu
jzFsdR9aGxoYeS36/LtNdUQPUVvNpoTX36euZn98LGBLRDw/vZIgvKdEwY7ZcoHLwoI7ok5d+ybK
xWVtxeG3hkG0ErDRY3IUGQ2qATs3uQITS3ElYy4DbxhMcCaNsNmORyn1+BiR76J3mitUYQQY1cTG
8EoH9rRmDhauFZ6VMkGkLdAgBBr65ZQz6g5p3mjT3rAkrz5RIdp9XwUSqDYlO8sKMffWaHmhx3L4
khdl4wU5KRDbMAqatkpM46dcl4lX5kl7Y0lW7SKtXfPzzv4SgvufSWg+83r/c1S3i5P4NXv5/K9/
IjiLSPUbZTafuW7/Ad4k/82BWZewL0zBygDw/YO5nP4GzQHNy2FZpe26kIT/oi6n5DfJHAdcjLag
3LUp+xX4tqBqEVJxG9LEIU/AhLNxOb29lcriVqBT7jiyCixYVt98NRG3nnRTi5uI6ekmdfJxE0jV
XVtogDlLh2jw+4pmt2PbR/GKwl/otJfnEQB3xAbiAmvhkhPYSsIotHtLHjlN2FnLMZGyyZLigk/S
9YyrMKDSKvRuSqjaZnEWxp5VUj9o03yFR+9Uh788iALAlDgcZrtyif6CibJAux05BrrOtlEYYWLk
ODWHVyLyDpR9KVT/U4fPyxCcI8AljhImfhkuGTPHClpqgqMVZCE4ahl6u3IbCeZIOl4atGo/OO0F
p+7k02bq/xjKGp2VgZBnTpImPkvrbJeTqtsPOZgPHT2FZ6oPgoM2Lt23TZxtgtwMF05mDbu0rPiO
2FHzJW/LXHtNnrhbrutqCxrzNfC6GP38880UwLlNZ8cAVb2nkiXGluaGc3m0tL4oO2sj4vq6IPFl
pcEuKfUBgNFzRrEpC2Qyothno9nwDvpqqA5R2G25Hewow1hOLYFzi12SyMNQmPtWCK+0gr1FwZFj
XX18IG+PHX4Wgcek4E4x/PH0qWkQFqxvW3WMqFMdLJW63lhWzYoqf3cVADkYFykVtZcRiiEoHBVr
dRxFJ3yZ0MkbGznsPn6XRYvSyxHMHHrgn4bHpxy+WCZkFeg/Mxo9AP/Edx3JnBCtiYMBXA6z5q5u
eGXvmEri41iXXbFxaV9fRcquMSUXpgKDZmvaYyJoVoWdV05OXmxzd5ySled8Zzcot11YNAGYCS7F
0z1PszprmMyDY1KW1ta10ERKx0asqJb3rhrkkGPDbZChiuWN7svaDqPWCo4KDt/BFHF5UVG79G0t
Wj8hgvhlk4CJOimb/aQH5Y9tRe/dKtXfBI3HjaUF5sDXUbwbC/0jBmQ59IOebpPWST0nMq0/dg67
dMvG2nWTmTZJ6ZDd2OUaXKOtfZeP03BOE1pcrhzzu/sHulpKXGgTutw/nceUdhP2zw6y/rwe8SZw
/J6I5OleOVr7XZGBmmEoMYi1SusrLYvKK4qMf7IS4px3dmj5Ik7XdPlsOk5Um8TtF/BZlCDQoS8V
IK+8VzGEXHVJGz6ElIcXQ0wwytGy2YUKgMvHmhU+1Fp91eRNt/l4R06BEuR+Xtlx0UTAEZYAC/up
QLVs6pw4SsKHXIEKirjOvbQSBGQC66xNnDVSvFMv/edqDvKkDiwobPlL6f/r9+yLlDGDW+Zmae27
hZw2Xc/Q+FzkzaasSvCpxxVbMRyzz7fY3Bm5zi73jB1e4o2vFp1xq3ILVx0DOE/XUVxKXzOuQeyr
i68ycuV25PqBddO0F6Y3Kzd2VhzL1aFPKH5KBhaQhYOTkClFqK6E/gqNgO+ZfY/sAlORx3SN3G6R
BHrZXQdMoJhECOZpxMIWS1UIjIlMxO7RMnWHsQJV4+xDBH+eTNVFh4r1l7JX8kD66km503gXdOQw
1YPYuKF8NnaO2Q/MKW5ZTL93QzAdrIp/A66Su8minTfS1GzGTFu7jKfPKXfja8bdyic6xYhshL7g
RQb1hejYw2SP9rZ0k9YbR8q3pLPkRdwU8XZUdXkxERsUE5Oz5bK7rTK3PityCyMPijh/HAuBMbm2
aM8KODi7oSkxprVOGp/wCcwXZLRXVN07EikFjBdnAJEU4YtT+W+kGJgpB3nUonZ31GTVNs8DjHOo
csy6cBQq4fJ8bTbkOxIpXcQocdFn3tZl+04iQrtkpeMeGSucy8E4bEOktg45dOlZMY5g3piqcgM/
TN4EVd+tXIh3RBLMfwoQSuH6s2W/aStsdJFnKeQkYrbX5bS9LVl4R/KiWEGGi7jIi0gqOgMEpmz8
SmbF9+ru1XGaOO4YuUcnnvSt6uxuw2JmbxqnQTlhJPpdKmuwz6iR+akpGs9p+/H8YxX3FigjEswQ
nwRUlg6c/wVQGfKm7y1RWMesyPmmbmVxmZek2qd1PniBZPU5nTJ2SccYo52H1t11UREdGruKVoId
7yhbHDoCNDDgCJUtS/Pj1PBBFKU8Dg3J9hzQ1HOTorhORvGpnWyy/fjF35FtlMah/gXIkiEGvAAL
ydhzozVTxzoewLsL1vJdogr70mKjs8+SkV73rvPj4zXfGFi8FocXBmNmQxEtcVSf9fXESa+OjR2B
YzHWj/WQqhWj9XIrT5UqtWFGwLeEM4VYLW5tK42bp20fPxRWabxiqhA1Stl41veO8ymQdXMgzB3O
w7yCPaubeB8Rap2Xsdte5+jv2BqrL9dE/TTENIs6TKiAheSznwon8VTUM1sj5Fg0gBad1lsH8ZDL
xPTThqRBdmjFaO8jxsDeEVfxpopVf970pN9XbTSuHPs78o5oP4yA4i7wBF9C5qIgWR4WRfyA2H8E
lR21B7cozQ3c1uC7FNRs40HqfSG4exBRnp5rYwjiRlG7/1gY3sIaiikQEqFlxCPx3yIai6yZTYeg
ih+ElVQY+d2m5HNFQrjCTRah5GkGfK1X52H00KquYGvxtrd6lsMh5RyAj2Mb4P+faB8+oMvVuMY8
BGk1+UVJ2bZHINBXvKl8oNP+0FuBeajiDHPG00nvUfZf3Sui1UMS8OGyG0zzXThueZNyGt53o208
1Wb1eTPBFhrd5Ldxo5qNdiLL65xAemYc6kOV0clPc0H2idtpT6c2hmhntdkg5uis2K+3KoVzhK8Q
QpX2fCUWr0iKLBoLYucPVREMm7LO6F4l1NkUlWv2zUCHlT19e7/hWAOoYiSVnOPsCykXdTY1pYxw
pLmJvRqlbHtmRXzFQr11xyRAGRUu7vfsWb50ar2yG06V6WxyWfEwOqPywkqc09ylwAjTsGXJyDbV
NHRbRD2tm1z04b6Kmx99TO3fkzSLz1SbY4q6auIjFSxYeba31hMeOphqocTh/bxBWUWeWW1OdfpA
45BtdFikm6Iu2J1dYvLRr94fLhlwMnACVkPk9VR+a9aVAy2ofphGrW/7uiifujGpPJWXmPbeqPiO
0Lbbxe4k1zTsW23GJW4uZ7g4s9lcYMleCdVMtMkeUCBA70MBBcHkYG3t1hkx8qkvnpKAMB/IsfjR
olhiI5WF7uCGkF8W8NlZo3h96BLXtmeBfCUJVS8itMsK/WAhgeoTE4BF1ik2Urul19ilXtnyt7EY
KEDhINRH+RxrtBdGU9A8SzTNwarLpuGhFVOyb3K7vWhZg1SdkuauIj0uel6jU5ImiK0MeeXZSUUv
5ZChYzMQ8GwieMc6yq3zuByAbJIedAZZHF41Ckx8MfgC9yJX4ybJA9tzx264YE5Z35VVH6+8z1sM
AC2OrUOvjiuVWnryYZHZAcmb6KEZ+uxzk4AF0Oah2piqdveGNvVmEolaQ1zzJp3aZ0QNQHvIsI/4
ddmpmRdKxVGQJQ8wlultkBF5XgTG3ifiu3KealvX29xKxotkys11omW1IjRvtRQSwQgSKhjAOfa7
kN6mpXbvJnn2APvYbviIAH8flWZlb99qAqwicC0RjUG+Yuk7j7ktJ6eS6QO3mwxxucFcpEkp98h1
1Ss2/d2lgFxtlyG76NhLTRA5cui7LHvIiiL3GhlUG5awL4lw5MpK72ArB745R54M+heonZ1eODe2
HEuMaf7QhyF4XRAb2FldBbKHnoFEIrVA7tR0Xy1Zqt3Yju1tlw6gO+r6aFs7PN662u1XXOi3p4ls
DgIGriIM4MpZOBFxOlg1T3I8UdC4+xwxPH9yrTVH/e1NcSAojsJYNIHXf8mvvlI0kgRkLEmfPxhV
xpdGGjAxqkHvmiLKDy7vxAYls/2KoL45V1SWIG/hOoidcwQ4l+cKocqmSI0PyDH90Yk62pkmpdsh
bNpPH9uSt64YlkKFBkAzCjWQa13som2HqrXTYnro8izeDo5rtoimIvwdVvo8RGLcs6YWE1LZ0F3q
bgoRmeFrhSJvTlK9GDJcSqRA6ZtnoDMuVQGnD72koLWUZvBSJK1X7uWbk0SmBoMxETS2kapBeuRU
ghEGqrRtsfLB0Do+sxoiLu1hBJs5caZdmKjg0FZlsnJvToEYECYSTdhXW8o5fozk7umiKeF93Sm3
+RIK55J0yV3TJ72XR+QY6/z547Okp/v4czHUjqDBQeJA8dyni418bHNSht2XfAIi82QrSs9y6nTv
uAzk9YU77jPVOpsKVVJbtyb8JkQ6dJtKS5zByJiLyWnCjZ0EjtfpFoSkkWn2ad7Wfq7idFt3o/lE
ZOb68J1AQqRHta9EI/yqaYYVW/HSaPCnrcC7KAYkBcuOiAjHrwt9E+PKWVMwdcextPLz3EpRhggZ
uQqyKkfHZky37tgbn1lVvi1CREkYZc3BxEiJcJHJYytpvLU5L7daJWarHNjQNNfp0ZaZ3ndVX19D
pNV5Ngi1bZs+vbcAYLeqqjAkmAe1l2Dm4QVyGM9D4g77SgfsgSay8hEbT35XLgp2vHbAhEuiZXrO
weh7ocIagwAiQbZxZpe7oeoxD5AgrvjxMb85ZewMmmxn0ZpR8DKJnbU9GSslu2PfJOg4dVpQ2vVY
6uNVFlh7PgCgPAgt/GkbiZxl6RQNotxteWAfR6Mo3n8E2dqg+aYzhfk6jSlGk06x2FW1JQ5BrDK4
QGMM2JPFHoX/cdnkdb6rO6fdjEyWK0/3dg84wsTAERBcDqd/ca1UYNVj7vR4OBcjGjnB8FEkvNyV
y7tsn33ZA6ScJUrlYPaQZzq9UDpBZVTcCfuo+hBsW0CjG2662usynt0gVY13JUGktoy1pY99qVBx
YSlvskYQZQkbrUWic/ygVCTzOpFeI83Qr+zEqTM7HxPCZ3OIAZV8CGM7i3vCo9jYsbLIMU2E2MAz
U74V96ipIML4otMYBVmJaN9Z4Q/V4Jp8LCWnhurn6gBTSIwh8T3nnk43qAyKyCqckB4zNSTnnRzA
pBsiRplHU7tyGG80KeJVwKyODYVqo9V8ob6DtpzqMtPsCGci3/GOgBmryLTPStQQ5oDlKxu7SOy/
vBtcaIA4tLS7COAsFmTI+g6w9Awh+oB/G3POzuyalTcuaTCRGFGETTLm05zYZ2eWNYHfrs6D3dSl
6W2a1sMKJHjv9RFTkCgkA6iEoTzd6chOrRibw45xX44bBMBB0wYHyGOoldroDsN4f/lkIfEIf0vk
FOEszDfwFe6hGgPu0kqyIxR8cAFcCBkqBnKNoq18bafn23qq68GCPttkKBwGNLe4ZiLoVG46yHDX
FPJmQmB4Y3rrzulDZzvxXl5Hdmk/2DKRO5ZloEN1a+rDSx0RqKk/0wKnkDxhBg/KPbeWIKBcG8ia
QXr3GXHHUKaLcg+UnZzuh5PlUTkFnBx7Q/knzvRw1TcFCCDLDuNmkevd5UkhN4WZktuPT2Le6Te7
46JGDH2LAnmcxUlY8JhCrl0CXUfprk8p+ATVVJ/98ioIYNgAg0ThNzXf9FfnLeTE0ym2+FG1EfES
hQBqE2XpylG/8y4Q37lYA3lkBwm201XkECVuFGbi2CBWueWF/lxzsxYHfkcpceB1FHszRL8QBTtd
hFh1QVQ/iiNxIucstC2QT3aFvnBQU33367uGmkrUgRMoJlQ7ny41pigJYhOWanUEIlqNVKVmebdi
8d+RPcRscS6QPiQrl5kKuF4RZlUN/BgD6OynUMp9XiTirh/79GIsyuGysJGpZrVrr5wXedErC+lz
UB8JVI6AIio7FnKfFE6bGObwI+kGN9ragTWCgTJvw8csg9SjdlhbzLdQ630Rxyb5UreW+oTIVXXu
5LH6HZC4uiozx30gUVhrfzIkeLR0Y92FTJQ3bZmpxrO03LXcRk49qWQc+DpLpqd8RJmsbws7fZza
UZOtM8a58mnqIC6AbG156U4UVPSVSWAEepJirkSp6kciGEKQVizUhTZKbJV0tQdtD3d07IIy2rRT
OdSeW7fi9yAO5JNbGfTkNhPDEJBQtCO7jKIY4y40QpmbTHRlsSWycaqLOkMI3Y9VbT9yZuQPcLOX
YjtMA/g1k9xq/ZQUFcijo7S5H3kb3zPelRw5vCK4DVhzFRVpkfktG7V9Vrdc/o4aWCRg4rLptwCM
fbxPphAh44Q0KQbWB0Vy4Yq0d73AjQ0ILTVpL9MqKLVXIVhe+4Ot5bexh1iiCYQq1CLGBMU/IwNW
DjLTTNsmG1izqQqWXVdAYvu5pwcMjg2fWsz3E/VDmyrEoCpkwKNdX/Uwp2II9OOUozqoRXosPNM9
xf4FbGQ/zNAi2AVYB+XbaOe6Qgov3mVlp2u/y/sh9Qo3SRgCWUUNCzlFdnygdhfcG2x/5jmpNsfQ
WM6z22XWIWZJcTO7KGfQqiQ/M6Guf7AgV6HH8hIj4gfLUBvD5YPuC82SAazmgdN+KaupB8Erabuv
alDikNBBEE+wWv5Io2y6ZENTIctcyhbYrEgMZo20OgVsj8fouiKoxPE6S1SZX/JgOuNmKpGO5nq8
rfN2L8eB08OYwNn2eBew3MuHevxqKotK30ab/XkWsmLwhkK0KEpIQvQwZDSovlHII3xk0mJ6TE5E
5UurrjEhBJUwz30xIJ5G4oy2nm1P7EGVdfopiKbJ9eok5pdtaNuYLDMmMt1wZ1A3tC0DH80V0VeS
56z10B/n7MJWJ52P8HUjzoppKp4/1mSn3vEL2oGlRykAsmf2nDg41WTWZCyDMCbK6GBbvgzFiPI2
txosVOtC+L0UdV3bTvN49/Gy70BsgUw7YvnIkM25soVFyGRTDlEggqOjenFVxUH14GqLpp4R9XNV
CwxZL7pkGyKRtyn7rtqYjAeHMKf8TolYb6kqUYRQwffDlVTnacHiFcu43BnkEqHFJTKX3IH1Xfoa
XR1QVui0PabCxNdp2GRbZRLp86kJffQ0kE+AI2sB5/cWFTDICB8gjojo3ulx2MBlyu5yA7QrEz+h
EmN6QgoedMwTcXfS6B8fn8MSXs4viaggcpTzIaDy+nQ9U9JuHKzKHIOp2tcKnv2QjCHqnkh9QCnQ
ikGjp5FgtFzNSAOmDPk/hD0RWDxdruLaGZkR5thPpt9xZ2o3GapZb6IiNocElsFvRIPRTW4MMp88
CQ4RfDw/qBn1kzKpNi1S176MMneLB6+2GqlG3yryZBvFSXPlBhI8wt04rljDdw4FRQszenlJqi3L
FnjWNG4k4v6Y0tHZmZyrWxJRgsuuyYFWHYjee7ZW2/fOybAZySDqijQyaqBPtwqRlz5rK90f3aqu
DqOyrINBhZ+HqtN+k7QmXwH+76w31xCquQGDoVZ+gZ5MmrUNi5rhGIbOpzihFXKgofDT0j0P+Viv
rDY//Wt4AUFQ86RhBLDn7rxlJ1reTlGPCNVwbGqr20ZRFPqOW695GO+8E94HwSSgdwT/llMtDENZ
djpUw1G3FUgsxJift73zCeagvYCLvnZ5311O4qzQeUZQ1raQbsA1W4YxHY5TUuc+6kyGrUAR9Nlo
lT8QeCpWbtM7e4ggGeppgNIQ+FtWLxaD6ftg0uOxVzzaoUQZhAoyJF9+WUPAOkgXihpVZHi3UznU
jqUCdKONR7sVjyLrbl1q/gjH4Q85GL3i67/knxZigdJeBnWErLL7prw3jJQcStSMHHM5dhuaJhg8
Iq1paxLMph5lGR16IC7PUiY+MybGMBLNho2MdOg3Wcz80hbRRgMjfLwHS88CATcX2gqhRExXhqVc
ZAHdOLNqPZLuaIXG7EqVsE1r2epgFzD5Hy/1JvwwryWhJVGLhb4VvryHSMmJOA5Ud+wAwT2Ualuf
KzT1XfalU25ZU6BUgQ2oAHUNqMhcMp4PvCn3wVRmZy2Q+P7/5nGgFxCpRxoIOdDT489IgQJFHhnE
A6zqbKIwvSjQ6K/ziA/eOCH21JiCofQelXo0GPgm76Zq0xHdHOJO9yslU29C3S+7gwbdWeJn8LDQ
UqUp8lC2FsLDqK++sA06LMQAKOuiDGHj0Cn2eJRrDMLOFLp1YnM9xIG7r1QCLDv2tl+X9VZOLejh
kcH1lZXSm2bK1FaUwrruGp2dTxkFSxC6nnwU/g2bLopSr82KfqVAaOnbzS8CxY6QgisFUj0Lw9u5
uTEWikCPNJsSvyhcdp1yuFhR1NqeilxQyCCFcMETfvz4RNl7woy2jFlPwbYgHnh6orZhNSx0YY5Q
HeUGft30GUWpgMeD/D/snVlz3Eiypf/KtfuOMuzL2J15AJALkxRJJTdJLzCpxEJg39dfPx+o6mom
yGGaZp5mbNqsy6yrqxQJIMLD/fg5x+U7rY8ZclPrxnYwqmnXqGOymzLnaxQH6uduLsunwoitjURK
6OmhHO3AgiXXSRRjUw+0um1NktAiOOxcQ2/8rhb61qz6wCtMI3NnRxQPdtrZbsZho+sU1a4i6u5S
gXHoapaYN6WpM96sntJbSVUZFNRM05m87m3Y1CFkqTT06X9p2ppMkogWuuwQTY+GPcXbWSsGCs/I
OPN9375lnYABQLoIFcixVsyYqS7kIYvM+TE0is5D4Wm5kI/yiwqznTMh450HUpeutkobb0nhV9EJ
T3gq5laWHzt4nLtm7qttameB//G+ee+BDLLhhaxNeF4k86+BopCmLJV4ojxCeLFdA9WTO5fOrZ0p
Zy3f+ZNOLwH40bBvEdmTh5Cbnq6UaFZN/6MCfe+VvZwolWcq2edyMg4m4N+Zl/f2HNLaViCEQcME
4HsT2kF2lTpotMfETCxXCids1yez/iQr4HtBG8v7qZCLp1Sez2Esb7MFVuayQ6EMXwAw/fQxZ6nu
qOGF9ugMoXXfhPp3RcjyTylyOt+xrOFMJH/n+5GUQDSm0wpw/2Iu+Aroa/Tcbstw0h7lTFZ8uY6s
XWTjMKBKZvfw8VZhR7z9hKRdaOx0dgUo2eoTKuYY1lMcWI/CDi+bqsztTVS34VVbAFahB9Gt+zFu
m8TTE8m+K1pYI/6g9IntzYOZHxw1gFNeTCShXauT9FIDGRr4gI1snPmfuaCul+OvwLXhQ20h0Ng3
ulIrvqZTv3qxU5Zg41kWu1Vt96Xb5qPQvDAqBhOUIh/ijS6RVnCJ6trk2tjBH6whsY7QH7m71NJx
GzqNj20bQVOcwgK0l1QVSrq0LxurOFpB1naIE4SBVKXqj+WQFqYXDrx4VwWXanxzFuoXs1C08cIa
J+WL0KvjYIwJbuhqGzMHMZPSr7GexN3ORmrQuiFXaeoXzQSHvoz4beHYSBcqEvPaFWkb+VZpUQ53
cvvZiKHig7lMvbrXucLuOxL1n7SjpdthzObOs60yeJimxHGo3+VeeBWErYNcFaRTQvQBqbCcMXCg
ruHk15D7mc4IpqVw5aSt7laFU9JliIwOKCUBcvUScxg/T5UMMGfMUblgOGFy2aEFh85YJF+VbpJ+
EB0A4JCBlcTT1NwryUzcV0tzaFyjSMToOmqcfYMfBBaz4J6GV0yz9DWHAnpfV3qCqM2M1NxNuTlh
BNVz8wB8O8B8hzp1J8tjeNlKYbqrp7C9a2R7/qZY0lDvGpErGKyneg3opg+zubOhesZeCh9l3JgN
ssyHfI6q4MYYnJmZeuEorqW4N+MzRc07sQTtDHwK+rTc7+t+hgL2XKKgmR/zqPFayyz3eZLY21Zo
0nbinLk0rhTfkuMzR/vtBcDcQ7oEINLkjFTyp5GkiowiHYXkPFYjfFOmLZjkiGe1EW/j1SJ3BXhd
OqJQ21ZnutTnQOqLVnokPWsPumM2O3UoJM82KrHJDP1cJvw2YLEe+S8yz6WA01fxcSgCYUW4vj2W
NrzloIhGt2+06waR4fZcvHoTrliKdheCJ2e5ClZLKQHi0LG2pMeoscSlcJR5o4Bo+rLV0tqpNEYL
xk54jNuovWn1Nv8rLMPMd4xB82OzlM7J0k7ZlgtKsvwcy1n8I+ivrjs/dPo60gRVeqyxHvBbUUW3
TR1MBzQBCPq1oNpy9IU766FxqM0SkJPd7bVzdA4TeG9jQfzkFqbKpG+zSmKUXEqiUA3DJwwCE7/T
Z4BKfArOHJt3PjQ3IUUPDCCUEGsZGCh1HQ1Waz6qQqDv0VKxaSZV3ZllO+4//tLvPBCjQvXFuwDl
xRvBX2CYk1QEnfMYp51+oYZ54pcC0vnHq6zIVS8f0FxgFIwdZLqbi3b9da6UOUNi9wmKHl0VgSt3
UXM5ZlmzJQRPG9WhcWFi0LCZw4FBIsVs+KaYpDPtwxXv/+VHLIwRPC7IdumLLXf0qws/ruok0cJa
PAWih8vfWHlwRZUzMQU10osQ8sJyTapBhvuB05UPM0La8sApsB9UR0Ii8vFLWYLQaVa3CF2QnSDQ
Z0TROu2ukkoOA1EgarTqWfXQV4XVVp1Lo/CFFETapky7Vj40VeiEv700TTruchsokcpnLY0PVXsc
c+Lmo6SYnR/Rs/Kgqjtek2Rfk0Z7ZqC4tPn4aRdU5PRpMRpwFnsACMRcBavyLpY62ZwXdXo1Ttpz
ChV4UTY01aPQUwkGQ1D1Gi0Epy0804hUZuPmsMTO5LZvdzvyZbiLMF8hMEKYPN0BZtE5UdSqyINl
Xfh6GzcHXUJ98PGjvgPanC6zQohmE+JJnLFM5ZR0qrCQcy1Cx6VVqcqtJWWMfx3t+iFL4cEyv3r2
qVgsN00icV3WJsK/bqpupiq2z5RgK+7qcgKIpFyNNJ1V7qv1R+iaQJm7SJYeJdUstvxj6SddpvuS
CVFepebsbBIkSX4UZbWXhx0zW6V5/Cap1YgWOWakQDiEZ4rP914WsPcS52B5yvTET79JXTnBHPbj
InHRhl2CJGUTLHmulE6MSZ56Wi459sCtPTzDIHZuSn0wffJEYv6oa55uN6nbOvbw24GR+u2lC8Sd
6xC8Tn9WEYSqSYeJNlCvDS5waeaXSPHOnIq1aczyRagcl2SFwgCSyepCERnqxjEq0RFIWXwvVbP0
lxqp5bSJKiWV4cgrMb5nLfdtp80MhQvybqfJcRe6pdBix1X1xrl1aPd+lmCLWH5TRoarxKMcbdpg
tM6gTe/9XIwGeDHoW0CrjVUcV0RgmXlix0/alNjX80x7TpqS8JrojpPCDEFGs6Tm2IggOhgTCYOY
+uygy1biJqbebItKLneyiYbZ6OrYc+ao79wRosKZg/7ergJzxvWDbpr81kdssoC6hDraj+U0M1w3
zUzwULW61pHU/wjHoP8pxlr/WoRp6zdKS+5uNCMEUNSOi1cGYl2jAMcBL/o9qvpyBgm4EKloWwF3
WW9EV3PcSXo8Oo9tgpTSyIfcD3UJc9HCEWf28Eqs8WstkrgXpNbU+XKnmziSsKxyujl4LGU7u0jU
OqTb2wweOgpzU3Vt5sVFFri1mOZdExrZrkuD8AbeAJO1ORI7zcoHb1RqyZV7VIJNLjDuBo04Vp06
uSkZzENf2e3OcAYZRoTMn4y92saxOskLwyx9/Diwvg3ftMo0/KFkiO50Z1dxtexFIWOfkjwlkCf2
gyXsg1IU3z9eZHknpxfVQvQi17TgnUMtXb0zXQ+UURrk5EmMquOKMDN8cM/OrxV7Opdmv70UIf/Q
FmEbEAQg4Z5+HzWO8kkKg+SpVITpVh0OfFKc11d1VrQbmbOxl8iproqyrn1Gu8gHKxh7IMVOcQXh
axPOmXmD1FLZ2JnZ+FYYh5tGc4KdQXvsLpTnsxr6JfFfvR3wfuhpDsRbSPmreAV0m4ZlPsdPpI0m
hOcgSr9k41ipiwn7kCx0k+oGbkX5ZHRcxa7sJOlFXzcjBBl96hD36OW2HAtxNQRTcG8MViDc3Iiz
I3FkBAE15uSxF4HzecjK5JM0EodcfAshtOVqKY7oKmSk+0klwa7ttOAqdoIq85SixfMmbJroO/hm
JiBfRmyTFtBd4R2bvpNF2O3xRxzsJM9ayu0+u6t1u2LQSjsptWe2Y5eCmqvopji8igTjAX+sXEm7
r3IV5lBt0rY/p2B773WSghH/IY0uifjpBmgMQ0q5FuMnI1fE1jGy2i9BpX4MSSE2rP27LPyFPAcp
HjcokJeFVn66nhSo9MN0KUb4Y5q+VpWRb+OM5Ol67WzUaRzPFOLvJP60NJcGIMoKItCavV6MkjWX
Stzi3NGoADeT7TyJzpru+6EX1cai4f8JQT/C3yxNJSg/coR3T5+nwTkDQOXtYXMAtzE1oa1Ph8FZ
HWz+RMNpK6l/AlipL3Jd1u8Le3C25VAeTMRDB/IP4xbZAGON7PDPSsDdjhz463JX1xezYoQbeeKo
OaMykDNjIggsGm/iYf5G1ZOdcQ96E4YgOHI9wEagNlNwATz9UjbE8jGNWzwQMrLHCHgrmd0h+zsj
/i2LtZvyOb9r6+fn9tP38v8CS1yHSup/bZ62675nr83Tln/6X/a3+h9EdCpA/ipz3tgh/7a/pQIG
W6E4heD+j3+aov2xmL7QVuP2RLK30E/+tk/j/wJipSlLXYuEGmD3d9zTXsRwrwIrnc3FnfXlxy3c
xrWfdrjAPuoQZjeDUbb3dtZ1e1ge8Q+lr2sUvlqP4hJw3NnDiU4vhnng8BSjFm5gmhmtO7RTvY/U
T5C7inFTtUl4zBxHOmryFN3EaIOfYLVE94rRBN/CYtA2RTm4oCrJtVLIU78dQxhvU6I/hNLYgSr2
0pG0X/OjMRgfFGD/2bVHLbkStVX9GcgjTN++/RyNSYKrFtRVa6PqfSG8wZjtQ6aWI7ke2KQbDUN1
RYKi/j2f6rc27v+b3oAUxx/t78uojn5gYP16j7/8K/9yCDTkP8COlm4wIuzFDvCfXW46f1B7k79T
+5oLfeGffY6BILNggBUXJ4DFwZJy5182gYryB5t/+dtwHpYOrfk7G33VzmeJJXuDjkzugFRRXqt2
cIdCFBu2/e2kD+omLHC8SvrpZ59Gw8+qSqwLuCiGX5i57CYyHVNIoJk3dKZ+qVbdOQuQleXo8msW
LIAabEFhsAJZXcDKGMFnD+bkdkjL2a0l7YBZQPo4GkLFHjCv95mSM+41QmlROkg5SqFEBH9nL835
Ny0emBDd2JlfZXZzP4Lb7fpary7MQZM/tRydK8zzvoyRVPuvPvntr7jw2rd6VYj9+t2050wsbggM
wOun18MYB21n9VJ8K5fNRZrLO9w1APiVRvZxfEg+F3WPfd9st4dW7Z3b3FZo3qlJuhtKY7jsmrD+
E1Jd81imwbUxHjJFef74F65qj5dfCH8SKQ4GOgjU1xh8jymYPib8woxC9qhnZf9XFNAkF7VpUCHI
xiUNi9Kd5QrZetdIWBZYydZUBCpyJ/VF01Q3eqYPn7EQaK6tfC52iRNp7iANoVvLWb4doz7dc1XL
N1XbhVfOKE8bc7BNCBBOcGbU2Av/6t/xmb44dzEGVbAQuR9w1Fyyi1fgYdTBQ0mksr5JNHOAhIMC
RodHbehbe2kth5EYB88Q87ExpEC57Fv5RyW15k3UKGXrRf1URm5Lr8ZKy9gPpaa9NigAExdSZ+1V
cyn9mcUQi7zMdNjuqYSAzMhvZ0t0z/nUqLEruty6Lw0ICfgIFo19VVVRu5tnPZPdqq2V1gtmjUkv
ZVpcArHJ2CCUWvpEEY4lAG60WwRcWE/Fo36f4nyVe4UmASA0wL3fgiLAiEVtn/leleKmrawZbids
55oeu5r7Dg5dX/R2ZGZx2AfdIY2U+sx+WQ7aq/eL5y94lGnC3+T4gy+swFk5MaombKLiblYmmmiz
Ym5bu9TPARjLH/PRMiu0Sdey1rALUdzRHCh3UjyLXTrXjgB1DgO0YvYnSrFv7EDhFXGYPWK+m987
WnePe/eXj0/IC8p68luoZsHYQKIXTu0bRxzdGsYYq6HyOGezsuk0c7wG+oa1Yxf2FdVT5hHE691A
J8vDeU35a3IK6SojZF0m9Ty7OajaQa8c0zOs5Z3FQ+9Hk9XekDcus7Iq7SclrLlT9WGfhQNnpTab
SyVLlL2pt7oXanZhQJ+c94Cx1LtyP34Kx6m8qW17dC0RF3ujbORbJx2UI//NXLWKq0e6xvYZoGIF
zZP30HzA2A/a9QKEI78+PV3jZGpBK8bgWGpMGp3mTzHvoYlTb5YZwzKYBxN3grBl4sZQ3FWAOR9/
ihVctKzPd4DNtshI0fyubbZLNWrNVk/0YzDr1cEIJIu3OxzM1MzcKpjS/SAH0V0k5f0G6MR29WTU
4dq3sc/frz1EF+lVkkznOFFvDsXysxYJM9XaUm6viCyLn26nNaN2LJTpyWxV5dqIhH7x8cMvV8XJ
NlwW4SIG51y4k2tl9iSSgG7DrB3DyNZ2pjq4I7qFi65uzxy+02J3ecmLfJbaE64RUx7WrGFVju1G
15LiOMdZCEu5EA10hET4TT6Nj1mh/p7b/bIggRrOOo9H4wmy5umuqkXVd6mitcdQbzZyP93gK+a1
mfmzjxK/jmhY2uY5hu07Wxn2CloaUiXIR9BLTheNSzmB6NuXx9FJ3WGu76h5sSPvdtnY/LBipvLi
qNiRWsux+EtVszMVN4na6mtCkVapb3WsGpiisQpwkZnpjdCH8ThIIqSQNrGrh3foWX073GD88YOf
pB6w0+zPneHVZv3V2IOkjyR1wYbWDGY975qyS7T6Rh/y+VouGSQhKcVhAPuKXaWfMjdtIvhsQVFs
5yQLnnQR9luKjmpfdXb3neuouI2DSj3zRlaFP1QiRJWwVNkLJLY0bleYVYIWHn8qxbwxW1wdO6Dq
Q1YNqkcDMribIWOYYxq4bZBoaHicS6sZmX46Dj8pcUK3svJo35G0bAWQMPHIGvxMZh9Vhsn1UJbz
9uPjuIJMFqcUFaCCaR0qiCCKkOULv8o0JDQ+WPnM0k1e9F6j5a7Ud1eK8cnRJl/NC/QviB+BSgLc
dD5eerV3AKTpQtAcBfuhcQ4IerpyEOZ5XFNJ3kx0gFGxm3u1IeqngzS6ZaoYwPdzvEcMcyb8riLQ
y7qLsTCFNhbZHNXTdYG56IMLMd9oQxT5TVM0G8mCC0VZfo7ZsDzCq2BHfY/pxTKJYmE7UlGvjkc3
DUprRWZyO6WydG0N0lU+S9KGgsXx6IMDUOnj14/f6tpAYPHygLIBtY0bDvRtPdMEJogeTUE9H2XL
meFsFbavJc1MVqbVyt5K52wT9mF2oVWddTE1JvV1HcJcz6EozbWCmxRmLkEW2ztJzqJzHJ2X+P7v
V2K/WI1gZgOlRIXWDpZx+vYNpKg599d0xGzuoYCkBKmqjna2PTlXXa8ZnhpOET17WXyJo2m4CsKo
uY66jmmdUTpcWmlUbOZRj31oGib+ElPqmY1iA/bljfiqY9hyoc65hze05QWRWV5najx/qhO9wjdC
/9LZs7JNtG48aE0f+2fe/WlQ+vVw9DzpK8LUYaOt0kroK4jow34+pnFqMjUm6i61YUg25TzOnVvh
T79NM6U5xPYPfF/gSpej5zhd9plN9KBO8CA9AYPsz49/1ulB41ct9S8u7WxDsHQC9ukr14yqT7pg
UiDQJNpPw+7yvcgry6sWFxLBXJuvdlbUWyWQz2U6b94HKy/Xoq06iHTROJ+uLFujXhh5oRwRfKbb
WkihN06OcuamPz3Qy/MtUjbQLBnkchEJnK4StKE5KJVdHwlx/a7WjKeqwU4Eo5ZzqO7pef610vIy
4VSS7aLYOl1JM2tULlpRH402Dr8YBdxbI3cuVSUK3WFs3Ij+1zlHgFW2uCyKQ89ixkLKSO6+7kPZ
GDHTijK6Y0wtsTUlod6aVd64aiG1dzHBZyOmaXjsICtu5AY3b1vMVBimnsHHHMN9BOHST2KrORdp
liL05Ci//LDlDOOJh6vr6m3MmIhrTRl0RyR8JCCRqnyLVL27DAJtxji3DC6DJGVSqJWnroo53IGr
JQY6SFQ/B6zAW8HAvdgId9i6qYe0aX8Uof2sw3ry2hyU8ONT8MLDXv9c3JbQ9dmLcdeC1L6+6dTc
MRR8iOpjrQ7Gdq4ga7qFKYc7q+q3WCFXBw5pttOtWt86djce+95OYndQZ/ENS0nb489sLhRlFlfI
isNrqqz2h1EhZjCcKLjMwrJ4VvMoO4R1j8tcFUaXTglI0Outio7LcK6EaufQLaLyGnr6Nxk085HA
UOuupCjWNcQrrrsZhxwxBM6xb/H0EjHTiTtw1AP6ospnrgUM2i47NwjrJRlevRvCA/cV6Am0rDUx
wDbHLmO+VnXUAjPEA68I9sFU6QdD6qeDGRXGFQ6y9r4fulsDFewTemHnazD1XxIbuxkib7tJTCN0
VaOevMlJputJ0sUBKkL+4+PPeJrWv5wGSHm441C8Y+60tlONuxyFi5DKY4rWe+9MaelhkV26xZga
aMyNefPxem+P/KKSWzxTl8weN7PTXRO3qWGGRlAeKTPkL5iOwvwF+GBAEjDM1JoXjlGr7sdrvg1o
lGHEaQShNIbhMZ2umVk2YE0dVkecP0y3hqLhi5axPhzn32TBL8FlETqRoNBZQBGz/JRX6R9i7x6m
BEvZGe7aUhyH10WMGXokkvyQdsE5J4q3nw+KhAa1crHLhhS2uiGtzBSCHKQ42o0j3Q/l4HjQ0vAI
kMt+o0hxeaax9ebuIx+nu76MaEDnSGV7+nxN07Y1vGhQj6E297NSly5miP3WjFBXl2YAHbnMiota
7s+5R7xgSCdnakEZoATTblgq3vW1NJqdWcYmjxo50vB1rKLxR6mUM54VxrVaGdoO2FbeJpGsXktw
iLcJIqiLVMD6KRWpw51BLXy7z7sviZrnVMmN5urSAI072pn8sf4IV0rh0gnspt7nuiZ5ld7VT13a
h0/0PN00d+C8TEW01ao2jxinNA37dGi7y2I+N8rhzY5dnhXZNEAsnEcan6evuYQemw092ygUaYNP
WBBtEVjZJLjptP/4cLw5kKulVul70DEsLVAIAHYpj/C2mi8wBCLKBucJqu4XdWoV/+MVX4CP1Zek
SqG2B0bQYdKsYoDeK/hxTHZ6ZKvKCP5sCZ+p1ClQGFSKP3QoHxFP5Uiw1NuqnnufEFFcyxkdqrrO
xKZDOMHhsmf5Qk+njZSVTE+X2nrrxHNER1gzjwXj3y4rDeLCZOBcPEvt81JWbMxeKmR3rOcSV6ti
ji8re/ar0S4ObZafe9BVMciDwfpfov/iDr1YkK1u9FqamGljd8kRX4JNSzS8UqZx8vpZrrd5Jo2+
M+p3otfaAi8uJ3b18fHjV/0mPCw/gFbpS8sUQGEV+dKhB5tP8GnAAQFfECGZ+nM26MOWZL19mIYs
2X284ApA+fXI0DPpyiBSRpS3WlHOaQDFQqRHLarMg90HeB3Ne6PgVs4HVPihVOjXeV+HPgx8040q
fXYNMZ6Dxd5meTw5cmK6aAtFB7rb6QnqascCKgnTYx3j59Y5jtglulXErh0Es9s1z2oQiL0ajvYm
6JvA504GTe/5TEFifO6D2v7OkM8zn+PtscZ/kxKWZhUIC3L41Y9q1LyxJSM/Kvi6PMFgSn0EQtHG
SCTl88cfYtUbe/kQoPEUhtTL4CdrIAJSA1gW9cKxbLChKGyRhO5ElwVzmCbUNn2UhYeOSSFbxeaE
VYWkbmEbd4dpgJiFAiX2DF3SQBLyONkpSti4WloEvDkVFK6t5wtrSfY8BgxinBc4hThzaS9n4zRI
MNdgEWojeUd1tbY/0hWJmYECvFGHHeXmYx5twTnPmSytSbXLEUUMTF2v4jxLUbcC/IgGzBsZ+uLY
S+Fz1Fv7IbKf0EhMTMIxwn1nLHItEQWfNSmqXImpIjuYH9NDAsjjpTKsmI+/23sHaOG547EPocig
/jndI8FMSyxy8uIo5ZTcWYI5RDKpMV7L5j353/wpn24YT7Twked7NWN+Rn+uEFme+dWrB8Rhmy5K
vuWipQBcJRWhpHSq1BbDZwXcYNO1cwdlV/4rM5BsZVZT70LZsrda3ncYHUO1yvozVOdVJcQPwHt8
GfsGpr+IWlfvYJFj0c2T62PZLka185BuiiZ+zGP5e4hnnIdjpI5UpQKa1Zj5+vEXWG28X4s7yGbQ
iC9DlNZFdtoa0CfL5hiO0U9VmvQrwPDs/uNFjDfveMl9l3fMQy6mGKt9Zxo1nj2D2R2BVqFq6syD
melKu3yOonYnTcW9rDSLS0UNi20bCeHqsDE2khDBvVnOyTEp7Pm7GRfJNc6g405jEsOXySnDr2GD
jhmHOrFVxdhtc23qtnbbGlvRqfM2yrD9WwCbfTvYNMjz8CYIBnDTrkfVIaxkZyniS49R3E4bLQfS
lKivzWRiDkAwSJspnpzLeR6LT2KEfWeFVnzfj1g3yY2aboXaYPNU9Tq6vOJbVW2L6bKfombXW3p1
FW4/focv7jEn+5Qqni2PtzAbBgxh2Uavku2sV5A7jNp8rJzoT22yBw+lh3xIMwcaNXZ66lLT2/Cu
I3XYBeFUfmN639cEmqxbw9f/URZZ+6kv6/KzLdpgEwrRbKVSMBUnts3LMu9s38iQyhticjynN3Lf
UANrcDuknJ+0PlCRlofpfq5m+cyjvdmDi5AdwzJGSMD3YLzM6ZNpmWRlgy3kI7UDgw/jUfqc4zl+
+/svkBaLSeOO3i1Fy+oFmpE8OGNQK8eOWcXFGG3CCTE8QLkp6q2ttHfCNvcYQ+8iwl4y5IwVzW+V
bJeHj2FzkzNwzNWmTzayn87JMTfap3V7n0Q4aWNTO1mdy2FzS214NLjxzwTKd74+qKyCA4+jEK4Q
Vp++I1zjwtl0WvvYWUXmW0USerVdkNrr6phezBrOWXU6NSHdi8IQrkqb0K3DuPikV43umjrITj/Z
wivhAHpVPxywqv6zd6xyZ3SGc6hoZ3/uZRoMtiSnPxMH+2puod6N1D70jdCgzamqw76InfTM3b2G
D7iQFoobNSS+nTb6ilXyosT6kAqhSMeRuS/bQCtaWsPhbTr34+089+WnWmLqUGNOra8NneUO1mRc
DxXuasVEZzjC36qS5alyK7zlNJeQwmDkdjT9xGYQ5MebaJXT8FuZOsRFvXRpAA5f+jevDqGVFFYz
OJ16LCRJAWgunIu6nHEpltTftWl9WQq8kOoP3T5n4/SLh9MwpyEcjyMzhAPqryrdOZAhNgnb6/jx
U63zx1+PxXOhluA/b5ykRqNVhrkttaMWz90+0UPFz/C3ADKSL6l/XVEX0UVqJ+FuUlADOJO6d2SM
6xliPvuqwumQ4+JM+mjyfKfxjj4yqkJQWThixIXT59cLnHuNudaOkRj+Ipcuc3XXm8HnVDvrm/zu
UlzCfFCAIVpap0slhiwsAw7CcVSyB8mRJ3Q8kembkhy6VhH2Z3yy39nxRCCGccAjwJaFTv7peqFe
sOPn3Dk6nVb8MCWMsJTQTvw80ns8mWE9fBkH1Wr8SOT7ObCln7bR27Mb5ePM0EVKjttyCjc6VK4n
ienLF3MUlRdMFpVouxXxdOaErormJWNcLFsAeNiIOAOsY08/ZuCJc3yH3WLuS7M6/Klh+rGHI4SN
dap2F3V+1oNjnRouqyInh5VFG4w1XyLiq6PWl/3sKH1W3TWdal7EBa2nLDfL7cSEuZu6hQWSd6P2
nbCM72Lh1Dcz0rCNDvPt1+f6//TN/0Qb/CpQ+N/b7//xnKODnq6/Z8///T+vn4f/8L6nzz+LPPp+
wuFc/r2/icqW+sfSi4Vzhr0I6A0J5N9EZWMZ/4y7McAws1fg/v1D4ZQU+w/gKS4zsNiFXLkAo//i
cKrqH4zNXVgJxDyM5mhZ/I//+nP8b+FzcfsrPjSr//2afbgO2MyqojAk91wUYItN3ulRK2yrDfWw
DI4ZSoXYN+UncQ6+Wh+PlyV4Tn4x+DfSwNMlsAJJJwyVAkAAeROXX1onYht+V8L7ltzw1Qf4+/Fe
P86bU7EsBjUABgw9byDs1WUZRM6AiQGX5TC5wpuunWozVjtbgXfvZfo+36nWmSXfezwVkveiwqVK
WNeMctwqpY7I9tj9VXwrHoBwQOrPLbKOwMtjYR5Gt2+xC3hj9maQlthabkCqim23t0I3C2tPN7D4
Ydb1x6/wneeBO7QYQ9JYXIC5088VoN8PadIFx1bOPUl/KNMvZlm6tGdcMzo38mid2vJcpJzQBGj4
oZhcG4JZ9ViURYWtrEAVZNY32lkjufUG/8WvJXmmeOUvazra0CYCg5QpvCsD+cpWr+WQ6SbdOfHn
Cgmnh7iwj/+9yuoK0CvV7icmi9wF/Qa5i6k9BTe4KdI5t84Z8a1f2bKUpQPjIF2ig/HGz6EJu8B2
QnEHQFV7SbKtDCTWH++Btw6myyILu5uyF3XeWl+P65iWg92LuxrqjD+N3lRu6/xi/FFcqD9E5YoC
P3KX4SbClYWL8ubj9dfb/eUZYc/gjY++Ul1rqVQGOC4TBsVdnz5MenUnhmIPneHPoSo3H6+0RmVf
vhyo8z9LrQIGA2tjizGx4s7pmXPhWkd5m90g3r8aP2VniMfvfrlXS60CYVP3BlpWllLM/qIW2OC0
55pb68PLi4NujQiD9g/0nxfG/qukQDY7pXPSmqchNbMn4xKS4Sa2M69VFHgJ58LS28O1fJ+FB0MA
hISwKhkRVWsl6ER4N+L4kDgE1xaPC//jT/TeIpxbuoQLIY0+8mlA6sQMM68mRhQi+UtS90zxegD9
OLPl334cQCQVbJ4Xt9DwV6vEdk6HQqjiDslCfK8rIvGEFUi/CWSy3ViGmT1kBDQF31yGDOfBlMs2
xJ1NuTzNgFZYaf8eCQv94bKIAfkaKROrrO0oGieN6TyGRNWh3nTptUij2178rjMPqyBHBSl4sR81
1+Pjsmo28XUaojsMxLG3Urxal6YzX0V9GwlOF1l9FrT65YgjQHTnf7q51/aq7jpPjPf0KWz3P463
szf5sl/45UG/ZDxFcadeTu7nj/ffOzuDOQ7UIzLYM3LR1U9IarPAu6XB+jxEBdUmxXWYnxsEcm4N
9XSPCww+nUCu+GJ6urenkW7XmaLq3AqrGg6oTmpFW0Z3Q4sOXhid32KR5f/vvCrKNrr68MCtVYQb
sMsc0LtFd3lS7+PIm6nP/s9WWF207YjKfZx6ViDANbQcRH7mRa3ULi+nh+/974dY9UAtq3PiIRqj
u3qr7satuZv9yL3PPNuPngMEnMfo4fZPazf413TWfwyyGxxt73+ydx5LjiPZmn6Vsd6jDFosZgOA
ZIhk6Ei1gWVWZkADDuFQTz8fom7PDZIxQcu5226ztrKuqmynw9URvzjHbnh3uWDMrgLCgLmPcUlW
Mg59qy7po8zlZYw2Ea2yM4HemSFeX8Y3b0Wc0uZJ0jl99G7xMEQRQNl+vFbHcMT1HlohW9CFaSuv
pLTDXW02yLpFo8Hh/VmEoKYvxLbb1ft8b91ET87m729XF07IOtoPxT7f6hf1tt2hBe7/+vh3vDvR
Nz/jaFcmZdZBIdfSR9d+BNlMGGuFH49w3F87menRtiwALo1V7qSPcxDtoqv5d5dvGrz70L7bOIHt
z2G1KTZiV8gQKbjS9evbePunkjivnxvBc0pwr5Hb0TyXPlPSabTSx9hudsjKlz/gfUa/P57q+n/y
tuz0OgjaGQ5kWhPozvqx3+yaXkgkxFQbBkV9Exnw1JTrWRpBPZ0TNnp31d4MdLR5ENnxxnrgk7pz
GhiugMR/boh3NygMStQa+C/YxqNLcUqw3jV4GR/3P8urYqtda19ilNgunE0TLoERlGEVFIG7kddx
WATSl/79eJFcqdcX/x9vzOpBSX1x5dYfp62ySokJljJ7NCHIGVl5M2n15uOFe0UbHa4c7btVmZeP
CoL5mByCYlK6YMfQPcbV4PzuFmV4RF2mb/3aMBASsWAafBsaa3kR+Kd+Rf64/9HlRvEszCHb28ak
P6Rxnl6hvhfD2psV4Ox4UUR/u1ODbIO74DiPOUTf7GWUqS9TrM1/D3appr4timQ/qlgiEfFoxkJl
nnuBoumggEjXu5XFpte5j2pAdW9XlrrX7Yj/bbWLgZBVieChnxfCzf1GBdMNqLcDmeOlWnUTtVNR
+r2xmA9LUyZ7t1NszV/wuDI2U2/lte8WrdP7NHWhzqWAE1O6lwnNKk9OFkwBDDPgQlla/XV2VXy6
V0MB1c+ooQEOmDr35eNFOInP6VBQCgKBxvGhnXh0RMvKFFWaZsOjbkU3s3ioTevFK2YsW294C85A
d09OEGIDK1h9LcfzFh/TNil65sk4xSqDqahWIVt8lum3xiUHewquBbuWfUVkjqDh0W2gClOPy9pM
n9zCYH3mvhDfML0wftVz1KNBbVbqA9B4ZfCtCYS8bxeWc9VmSfZSpnl8J72GkErvkbPxKc4W7bOM
hy4L0sl0Pkd9RKapIuf8K3L18k6ZJvHSS1v9pXeL/D6X+mojEw0GbExr6qaglK5oNuoiKwGDzsof
7MazGhxTDCxkOg2JzRjP43s396ZnN0F4MXCyJq1AnBhVsVGiCn3ONhfVHlOfvvABk+fWDkUnNEgk
AZp65v09ok8TaHDzUMHHiw14zFrRO7xKHaUB2tkM6ZPiinmvQpH0VQ0KqYyxvoVuX/TfbadTrtyo
VoM+iqF1VfHf8diMm8Sz693HW/O1v3e4lsTyKOqRmFjAFk9+DqpFsmnq/ClXc7FtSi0OpyhyLxTg
g5u61+Jr3QGcCZrWeGyFcHw5G/UzClbQTCdTdpuucYcb3E2mq6gTarDUhfJIDxoxFIRaKMONzmMU
FVtlnOu9Eelyq06Nti1ma77iRqrDbpTLfigcL0xGc/DNrDfO3YFr8epwjli5U60D9kmOR5J8+MnH
Xo1br9fUJ88p1kugNvuXwR3i3Be1pl+ntWJ+g968XBooJY1+jWTs/WjM2XDRqn11i8Sw/lS5c/tD
2st8t+RVggyioT11s8BYZ441G4RuPYq7vix5FWdCAmMIUHbXnuZsbO6hzBPHOaXM97baaqm/NFGk
BtIDmw1MaPqatF3r+JQ/0t9oMMQisN1EqkGiNE1xq9j50ASIvk1gvrsl/g0By/ui5Jl3l3QS9r2a
DRjyDKWTf9WHtPkboYho9DUh1M9gItXHUcn6vZ5LafqD7SlhVOSOea6AeFKDZUOv/QgYtnxpk07O
4UeeHRs92mH0nmTnxV7Yg0vo9p0XQZvuCjk8yRlpurBJOoGRkaQ+F8imc80dKNJcBmgJyc8fb+2T
ixDcF4QEBBOoahnch4c/aMlNgPTmkD91MvPo0KMD1VeOc/fxKCddQguRhlUVmso9RYST7EeNtVSx
0rJ6iiKh+Q1CB5+iTBlCZGgucqkWQeltaBvauwiOKg9mP92OZVQFaTdHqZ+M1l3HGdx+/KvemTvI
nVUWFCrfmq4fzr3u48QqjbF6qkbX3bZ9bW0WSMpn7rLTSIp+xapKBliIOi4jHQ5T5h2yV5qon4qy
7a4TW41uXCW2L9w1XRZz/tjXTflJix1zAyOedVdQxSzRKQsk0gKbWeI91SCLF0xIu/ljpJYXGsbG
4VLmoJnhzEsYBRe2HVkXOBkkFzg7ieveatCHzfIuWGgKbHjj06CLjOJMEWKNNA8ujXVuvNgoldGv
OenvxW5sNU7X1E9jE8dhZztgjkyV0m6OgeTHq7Ve+cdD8fEoprGLVszR4WcEXGUOZrPUTy5dzGsv
yuyNI1TPh11OObmowIANRf7kachaCzH/sWEiM12BkvA4YSvQzjgc3rYB9c12L54ICZVgsqfoRk1S
eUYDWD+JGhiGxsIamUDooi92OIwQqdoJBJyexCLRmekTL/XzpV82eWMnO71M+61JyvUQl7g2R5G2
Rz1HCwbUri70opivSgkDVUw51mX9pPtLnjovqQIgO18azAqJXxNe7zLF1zjWt5OozrGRT8I4clo2
OtW11W1BO+69KkpZAcgbmidvkkugWa3pk8LHgdVZj71Y8SVKf+ajnXQYXoeEa70Ouwp+Hn6zxIgS
3u2lecoVCxBHimqe2y/GZtRQs40UcB/crySaeaGd2f7vTdZhSKICdWX2HK0WjhKDHjdL++TlpQZi
tncjnAWXYmO2Fa1l1ZSPtaufk1M7ubeYL5hXukJAH4kwj9I/tS1NqLlG+5R1dR/MWJ0E5pxYZ+6t
06NNIkviR+8enAHt+8Ovig8C2vBsrqd4QhMVK8+ffb++R2N+zmLi9CvComNOIHg4XzByD0eScTcI
O7GMp7jiaHlehh1K2y27WUECAUUNPbQUIz6zaY4BrcyKLUoJhr4z4CjAhYej6rErVRsh86csnWqM
AazLbsA5wItQ8e/Hq95zr7VEPrV6s+0jt8F+13roI1P4UZ6cib1OF5S8dpUeWo8OUeZ6KbwpHLRG
Z6boYihPSU9LScuclymVdfjx/bnuxcP7cwWpsmcwkAYqfNw4Kgy17PokW40TGm9j67X0az1OQ6N2
S4yWonj38XinMTyxzmsznrwOVuoxONWd4SuoVo/HRWp/Bym8i6M29zMzuZ+iRwsVxY56TzVKsCk5
So+WvoWYduaAnk4aBTwOKPgc0EDoOx1+WQpCpJyG7TwZsPCCSp+Xq5nwhHp8Pe8w8FUvz0x6PRWH
XxkRO6hGZHzADxBxPxywrHi+eC3dpyRVZy1MFl3H6cA17jp9yQYMIN3qwZwXT2J3gApkoOj1mGzR
lzR/9bz75wqZpz08FoGmCnVSYAbs9aO7AsR+ISYs7Z9yQHDbrmm6DQKcgG+UxlP2snXMWwphynUJ
428PSLT2RVd6Xz7+Kqf7m34pbzZ02Veg1NFRK5tiGhxLeE+IAHu+GitKsBTay8eDHGkXkTNCjwWd
uZbf6AATIRx++rlV2yKNzPI5jcRA3WAo2d1u1l+IdtGWwCqG/hKUrmbuelPiNoTd9Zz7cJFreqlp
BuGtdIefqgBGGcDTn+LQNUcP59BUp9dFAn2rFrW1JWfPvy6l49S+JQU17gTNRMWP7ci9I0Wsvgio
VJNPbwTLk1GfunDGAOQuIzW6hSHeqmFfzJI0XEmHS13iOY8mdqR8JpHHVjJLO1yXIBSMPsZcAv0i
yxZlqCAF+mAioP5ce0tJjcmrVAXH5qjil0V4UofA6Kxu22UpziYCC5DbGRmbKeAmUOwgEfVDoTbq
r48/+TvpjIMyF1t6FSDmox998sQYsNloevEce5bcNp4qEDs2lMJfScWBmSHyZEVFfeFk2ZU1QK2N
M5E/N1F/rq13usNQ1AEVtPYp0R9YQUZvb9C6EaUDyS17Vp0ivp7tWPigONpzV9pJjkzbkPzfhoKN
rDralYfDqFanam0eZc9Y92QXTaq617GDeI6jZTlVwii/iNy026RSSR40OTo+G60LP/7op1ca0j1A
naErURtBsvHwN9RRYZtLbafPqtd6e5rZ0/M4tepNWXtPxjy15/DD74xHzRwqKlBrnqfjwFeAZ83r
ZUqfwRYqIXIrw8Wir++hhT6ihSfcmSbTKcCCaGAlJBFu0w0mQTucIIUGZepS1nICdn4xd/0QyM6M
N5x/5K2rpqFUOnL4vNqGnegV2zpyjVCJBkx8Eb0KJietHsep7y6TOE7CjNTlzE88DTjXX8hrQj5H
9nj8SbAxSiT1uezZ1VgCC2GtYGZ4BJIm86LPlymYBtk8V+nZsvw7+5wuK6jGNWUHOXe8ARurySD3
ZM8UzjBFJNTdUt881/B/5+mGVLmy08hDiP6Ou1MYWk7m4NqACRyKabbaa1u6pPPWomCxi+EdbsXg
GH6e2+2n2ZL5lRVnTlglKnZOIDfO7Ph1wQ/fVLIupB5h6KHliynh4YZotKlpFej7z2np3U75/IJ0
2JMdxd8iJ7vp6uHnxwfsNPAlGkU8F7YJJe2T5r3LS+mkdZ0/j4slrm0lth6gUH6lkKqdmdhpSgv8
kQR61a+kNnCsSdLHkYU6j149W4v3PY/V/s4bneImG+Fctxo24VpkjJdlrwHnddEy/+N5krdQkYBw
icr9qxX8m6jTlW6d5nQ6n53FUa/KlkKkQLR+4yDlciaXMF79DQ7XEI6QQWEfqAp4AecoxLUF4OLF
i9pnwREVF+qQIg3lNqYP5B7nX2EqucAMwxi/L3jMqbtIoTDqNzKrf1R1kclrJyqg2ozpoGNRsIgy
93VRW4+a28R3s6Ys8cY2Fn1r2DWUVz0d2yecdOrNoMrE2ChmVdzA4jDdUG9t9Yc2jOZLVlAxGTTR
mld2LJMfE4r4wk8BRduUIQmXEEeTVcRZJiII49ZNv3m1nOUOPR3zeSQ3/+nq0qQZIlPzbpKz+bOK
EW8MZg7oprSNtg36whk/GaLyxjXQmLEB59/zBwoND16VGU+QWWn9eEXUPHcx4PGK44goJDi2K4Qr
oNQhHYESQ2NaOAgYlujtYBgL57HDgXTvwL9YpRq6ZPAnqUfGHn2OEjl/CiEXs2AZ/LXRQf2MEO/S
kVK/iqm3PtWNEr2Qhq90+0mqjk9wMXxdNEnPabHyYiNrqS7g55ypDNKq5u+oQGZQ0lVXaIGKDoK6
yzUxiiCu+0QG6jwS0Cz9nBDm1qOz8xSaTawCTYpMy+flto1z5Rsa+mofVKYG5z1xGsPDe9Ka3XCs
M51+j2U0Vki/DU1SIkZTDSmE5Ru7isQXLBdsfTMPpLnBxLrZd0pT07URHdQSv/JUOfiuJ/IqxMvY
jsI8sYvJj4a2QoZb9nUoobo4vjtoSr+pqYi5fj8283VUxd7PlLLyz2gwSyS64wQXTq+t7Y2lrGro
mDkuJpB+PUpDaVrpJS59CjDT0kyfeSN0JDILF7Ks5wzGjUdwWflOUZMhszGqb8Uis21fUzNXp6nb
cAVYiHQgUAw8vQ9iK51CfUGIJMASfQF/P043HD5V3Npd3ho+BAATm5LaydtgKdsU4/GpeNTVJOvD
yl7iK4gA5R6o0/wjo5BrB/oyle5FZslF9TvFMTI/lrO27bSq/O1aZZT5E1X+p9aLPJbRjZP7noP3
TeaR801It7lT+rn4LWVRfGpNOwUmDN/gelIbHfM+u4t/Nn0Xf6FlqdihKyr1bgHUXPvo0T+bown7
tWjqImwNoHwB2V/52amRZWnsOdmhJpNI39QhzVIhUdMyaDoxf65nagp8onzBuywxu9yP9cq+mr2Z
ztJEXPMl6wR6FLmufm+61oPxt6QYM7St0/ltR5DuL9Fg7ZHubPsgcxcMkU1bqTZZb27auc+fZxSb
b4SWjtgHV3EvblNt0TLfAlrGCPaYfq8U176Nlyr+CXNDcvYV2yiu4L2tC+3dDpVrf43ohreEPIpG
KWR1i6GLSuVgcSfhj3ZsZGGL951HQU2rG8xV8wHXt6mefzWu118PU6ZfuN3IZ5ibJMi7PA7HIVU/
5aNq/0paFzJWUkvji2os4y3Lwc6LKf1ZG3QyugQbxNr4DKl37EJPrT03SAtbPi0TYf5TPi7aGHS9
t/yatFy7lcjK/op1NDT9whbi0YsL50mNuuWnY00mfT/ksZC5GYrdHDvxJjaNikJxI5aXwbL9rlRu
sIK99NRyhswTdb9suiehWUKK1kEDfInN3G4CNrZe+wZM/b0Sk9mAH4+aqzI3e5X0Dmlnv3e1ufan
GM5+oLuz+qIPTXRHtDY+xnjPfi61Zr7yKqJ1Xxkjm3CSKiHFrKSZf2euB+M9bqQZ8cm59QWiiUqA
4QjuZ1NUpCaOek2j+sQvWRyaC3uPOy7VY597Mruv3Dz9pI5ZrYWsXeX6Ker/X1rNiuYzRaRTQBQJ
B0VaInIApSRAR7GqiUOP7kmtfdZ1Aec7m+37sTd/lJ7R3lheo27qtq4Co6nSXWaMfdiW5RSMpVNs
eA9ZB9vp6fD0xidzHLi+CzQ4Red4Pjh2/QYOxrATALd36Bfpm9Fc3Mt+isUD1Yv4yqTKeiYeOY18
1ooFIEyQ52grHqv/ZtyyyGRZ7fOwpIWfzzWqpAmaE2j0WGcKM6eB7NuhToIsT6+Rx1ac9nmWCZ5k
6WiF3rJ4Z+KOdyZkrPU0Wk8WBYhjjviE/9VcqVb1HCnixzh48jZ23SbArNh6+TiYemc+AFRA0dPp
Aih7THQSwLJlnNr1c9tPjj9R5PSt3CzOJKDvjEIEtQbkBFOrlvBhJJxGmdvYQyyek4krti9Q7Mht
7RyM/jS9gcdHAOxR0n7l2RyO0me9ojX53DxHdoeqVGfpQe26iFV7wEKyQvFCOQ7zhYytc7nmsXYN
NZxV9oF6GN1/W8PW8nDodrKNPJ4L+ZxTMsqCiGDyIjGreJNL3RpDtXbckrZHX+T+NM8EamLM5jFQ
sI8IiqrrbrtIzfe6memoklqUcdXcWX4QwXWXs9M5wxZtjdj06Vu09a4orf7WI/hwQj6IBCwztulz
ESMCFug6WVWnOZwDGkpFskvcyVa4tbsiD/SJDg1Smlp8LxHP/VNiPcxMG14rtP6Vw8i3OPwIs6pE
9MyH5nPOSxHU0kwD0QMD+XjHHgs2UhAkh2TLUjCjr0X34nCYpe6tftaj4XPtfw8bv/MXvw6cQPgv
mLIEZyEdx2fxeLijvYtSQBpNNsOpgeXrAaFakG6UDXc5Y2WbK9VPtx/P8LhysY5IWwHoBur37Oij
DgaBAOgeMx4/28K77Q0ic0NkP4tc/la6+kzh9/hkHo91lN9EkJs73VSGz0P5ybT+TrOnj+fyigx4
m0AdD3DU5NK11UYYR6/P157f+J7fh3IzhJc/zQDap68FD0mw42kJ9W3i56HqnyFoHJcEyN6Q2iNN
XLXP4CUdI6aggmBWoBvTc97gqRhE2DRT5ptdbIJFrndXWi6AlIkq69VNXqOMBphsdpC5n9TC3JAz
WLeF2i3VmST2mBD7+ru434mFaZcirHpcEWmh+yt1Mz9HeB99lRoGzblFKusoyXIpGzMKqtqIHpwa
sSTYVv1lX+uRjzT9iP6rsLfSa9vbphnuR60rPuEv0oc4Hscharr5w8dreLRHXn+qAXeXPpe2ajod
HzjyS6I6e3r2FkcJcT8E4zKRWn48ytGu5yiDyOcRJ6mH7Yc2yeGx7szBUMpBOqgWJe59WioqIoCd
DHLKbheRPYp/7pH/cFzhuHJj/L8teFB//X1IbeVf/7c9CSYkFJBclPvgIlNL47b7h9uK16j3FxHW
qmsEDoYxqApVddsn//tfK7nVs7iUqHKxghoPwX+TWzXvL4pxgGcortC6pCL2J+TWI1g2jzt5IWWn
VQXZ4fBYa23qTfVnsQonLjxFPKvKWkwZErVNNpNhXBUL2YAfLU5z02NlQTKuz5Ri5OqbXbW6tqMX
sIz+nE4ZgKtyiT+NeLoOpAfl+AtvHcf2k4wIRW3GFjir6Pao6yc/Qdbk/2js/Wfn/QsB7w933g/Z
yoOtt/77/8Wqtm32ELra8LQwv2GB/73z0C75i79LA4PKD4K8a4Ps3xtP/QvlBoAnHn8CYiOPJpfT
v2nV/EPisjWuNSG9vvpK/Q+2HruOGiA/guAD/gaq0Udbj6CnSKg7RndAK8xQT+iLdt3PuWnnC+Hq
F0auK8BWkY1q3Zhazu9WaZ4UFfGt3oEsgLI9xY3J+ay5QZSk02VayzxQIweNreFvJAZ+vn7a/+yy
f1Fx/miX3f0Q8sf/Wpn8O5lWv38cbLj1j/7XhrO8v1ZbW/JfID/sn/971dEb+YsuCYBSEKWgHdd/
8t8bjp3JbuI/6LYAvF/x3v/ecHgx0WKDqEcCQH2cm/BP9tvRs0saQ1hAFM1fEEnjYBzedCOOksoE
ifxTR3MvAxHfKy8VJICLNx/n7p9Q7C2/ft21bwK0dRh6zsAIUTEk8DyucJfRUiMKKdxPSi+KFfu7
hCaYwptWVNUXpMLML1iF6aBnS/VLk9j2mZ7U6Sw9eKCobSABjoSicxQfKshYdFZlxftKXfqdlmPX
VE7jw8dzfG+Q1/oA0QvLeozBS1SnL2otTvYA5FZP3KYNCh2H249H4YY6+pIrMZPeE4TW9a/rr3jz
NCnLHEfenCZ7lQogVbuq3CzuQhPcLc/J0L43IQTkoAbTNEYu52hv5LJhW7cy2WdzJv/2alfZqmVr
FP/ESAfSEm/3xnvDIG0JqxVpXR3Lg8MZ9YlrzZ5kRtNQ9ptkxMyosPJzOLjjdjxbEN47bcF1dcif
jzWK06GrFW1Qk33s1QI0R01GZ6hrg1T/PXYTpdnOdjeGlO52xEEvHKal3rR4Mf35XqQYB6SKjs9q
d8C5f7uA9EvMSEGWa590CCUmLqBiuTjF94+3yVGg+zrb9RUjgCEuehUCeTuKN1dlNFES3De5+msE
qOB7tri3hAt7WEfD6ePR3llCuEHsE64qUo1jhIHkm6O9bCf7VJpyJzOjo6ODfsbHo7yz9YnM1FU2
mOre6xP9dk4RmsG2XrbZ3limaIe3SoPp2vwbX55zPd6T+WADiUMLqhmoZ6y+AYdrVOatRn04K/d9
lUcAk9g8F5HXaWdujJNFQkAPCWQiYXyq4Tzqh8OAiCxz1xHcGEuZhnZc5r8AZ/S+jTbtPbqy50qY
p9MCXAVHgwXCYAlY3eF4swZfi75Auo8W3G8wd4LaYwBw+3iZTkfRMYZeczhUmJCoWWf95oZqCjk2
bkbHaIIfdblkEBlqkZ+jZJyeZ3hQRHBgZTjSROpHt1O9um20TlTuhW3Cv5noiWV6M/2iJ+dtkz7W
b+dluDfcpnsRQ1vfRvoAYGip5+2fTpdiMKcZk1YkrtCaPJxuahVzrSVVsjcTc94kUvkVQacM/3gQ
7mEEBqgvOEz4aOUon9SySTlgHqZ/m6hq0xC6RPM/HOVoKnUXR11hzMm+13MvSHRz8mP0Hc+McnKM
eVLWw0XcgYMGsLvDD+bNk1uoWl3uS0U3Q2wi5u80zeQGtW737uPP9v5Q1OtxWCNmOqZHqpj7uuAY
aV6Wmv1oGMkQYWA29p9zwI/n+vjrxX0Q4yCuwrMPf2XlMpyoti9tF8+1I+p92RZ3E5iCy2YydT/q
50BTh6BocK12q/Gc6dLpcWNYxNw41OstctxlMfJ5GnraaXv8HRWsZVJQ1nN+TiL+9EsyyuqITiDL
2T4O4NwEWRdFs+p9A6xVBIOuyPK6WbooDuYeubrLjxfunW9Jhr9yEMm+IZ+uP+fNHeKA4+mGJRd7
pzM0xJWbpfhcJLaMtiWOljexs7i/ZkXa+0koaed/PPjptUwwQsyNwyG1Bp7pw8FjcJ+1MTnNvu57
rQoxYXZihNvb7BuS1Mb3pFBhFXw85MnnJfIh3eM6A+nMsEfnWwcW1TVx2WG+ZwF5VIv4bsHVF4Cg
Zp2RxT3ZLwxFAEL+QYec9/RodopKtdIWdb9fqRwvJjCpGwFi/pyn0DszIr7hygJ3Cnj7uPQ4zhLO
blUM+0VqwzU90nJb4jl6GStR9PXjj3eyXkQeZCeEdJxxOLJHH6/2chRErFbuW7fsQjQvi6txaoDR
ukp/YWq9eyaCe2dq4DrJvghYETY8xm4D64Cq4XVyr+hMaGWkhFVbjcEkJufi46mdnIN1amtBi+CA
JPGYJ8vWaycV3t2eaEj7MapFFigxVfTJcsabakE+EueLAbIPlKgzJg3v7BO+JbcKAB5aasc2Qcui
50nfaXI/5pW6bSgxf6+MZDnDNV7LugeX5jrBN6McrZ3dpE0sPV3ujVL9Bixk2uhm6l2USh09ZVkx
BkuUjX8aR76OSZxNLREA3zElxqgMsejwSPejmzuhmSpfmyxpIfLO58SF390pK/SXFJ+K03Ed0daX
tcfvyL0nSmRVjdTwO1h1AX3Jc2HIu0NxP78C66GbHfVzqrGeEKK15X5Bh/wSR2/1qxqpy1XamdWZ
NTtud8DoIawzKM6iv0Y78rhz3On2MMYo2O5dBVMJX9hudrNAMr3SDDveq3LSq4tJOBbsLORpTF/E
pf7badrqFq9H7b5NrEI/c4G+s1vRCllt2hELJLpd//mbB0NACVZ5CIf9PNYAgqIRW9Qhjc48S++N
gjk8MsHkw5Swj4pzS4oFxNIzyjIg/6w0csIgRDM3Hx/6d+4z8nqKJK/SQYiMHc4FG+FeznR09/rI
U5vyBO7UNmsuHSBEX2XXZX98nyEEa5HkI0W3Ih7XrfXm242zl3RKry77MaObnbFQAfTxJgDAJMI/
nRqbhvo+yQG5AX85HGrunKpegK/tM7Xl2iq7Ttd8YVDPCBV43lFQZFN5TpXu9BLF3AakA8cQUjHQ
4MNBY6eMAPbE3t6UkzfvM5yb0p3SV0WLwLMbiQ3+XNVwV2AhVO8LCi/Omc15esmR5dF34sVA1v8E
mCwTXW00mSp7223dqxEw/i1qq92u7BBi9TMKtgjRd1Fqnhn3dLu+glVWJ3juccdef9ebhbUSK+Jp
rqP9Alpig7YSsLAaw4qP1/R0lPV1oKKBKhk1tuPbQNWjGbdYN9pHeb9sZ1NPNkCEzxWj/qGoHDwV
OJuhpAxZhugMSa2jp8ISilmw0PptM/DB7idnUsxN546Wex97VTtt12Kp7k8NhJZPsdfqJrjdqsap
JRPeVG4zeBBDUGol2OElWlQbeY8WgKIalJBEAEtLg8IIIvqqcolXdWuEFooTtV8akPxCSw7RZ8Wu
FMo1s4HaVi4ioYdokdQspIb0A5r1oulCOaXaFJrq6KbQ9QAyfW+zpZwDEZXLl6LS0/wulylnTE9F
Z19XUZdmBXi4XNSP+HN7sPEFlovbdihl9iPNh7HfGoNuRneJBPZ2m0NlebG6Vhv8xCuU5FNVowBx
qVee7O9lEQskaKy47H2zsQv1wuhLNQ8zU3Zf43JxnLDEIjH+5LpRAT14MmD12eBCSz8pbHf4lGqF
+KSqU/G5753W2KAfmqRP9gy6U8Oqw/gxGXOh3yR5J9Jb5MemeZNWi/u9o7z0RdEpZO0WL++TbQd9
MN4t+RjJL0Xe5MqnKZsy53JyIySpNuBTIu0+GzWrQWQf3urtYg7KuIVs4fwwzFlzw6QEq3ZZV90K
GpzwiLxoHDEufoPbJC1oJAscf0DNur8czCwt6b+NmYvDvTI9KsOkFaFQm+xr25ciQbXFKetNZ/JU
BQaGJWUYe1H6QyQrsqUBBJUEPRXdS6WP8yzUuk7tfDGVEM7LPOp+RqNuP/TjRIGQcHIAQNebdbIR
wvR+D33hLrDyiyEN0p6MYRclGC+Fi60Ic49dtDVu88UZcbX3OuLETULBwrktDcXug0YppPOT9xCk
tJI7MqaNWFiNuxHOYqRBrXjoWC9u99Nua6EHwJILuTW7Mc7v8zbVJ6B9pap/nyjLJb/ROxz1CyXF
kXBXRGrRbfAoRG8jie1EbpfJxNrPsbJCvYxojnvbzspHDRJU7sA8pmiH7aerJs10RXeqsy/z3oBa
6luFK00/9YZ+pL/UGFC0clUpwm4BJBx0GNj31zbiG+hHFG2LvsqsNd3WG9Hv2qa50aYb3CjEeIW1
WNN1mFJYU3XtWuNqq61YbPds6Mr0uu2qAoEvW+m1XyOIzEqgP5klYi/xkBsD3O6HmPeiifTLHuHR
dGdlkVB+2ENZV77ABAeDJ12ti93QpWAl6d/a93QTErT5Ic1oqm9HTWxd2l6ix1unEHW7WySY9ss0
5w/7c4ao/WZpexmDJxpxlOKlNNEqH4om8WeypmgzSlXc2XE1AoMdaXLcdm3b534/CN39GhdFXg4+
7Ye2+rxoKKr/WrS+ir/OiBuPwGOLeBIQ0dQykZdYbyCMhPnUZHQ/RNFY/UPOaZ8/KYIsZ5c7JfXv
Xhh9D6YMT3TRhgtapr/SoeoBPFVZrXJnbdWq6uzkarGMmcbg+AJ49OcE7yzItQKJ0F6Kq7bStd+Q
8L71rXMbe0kR2sJ6nLGdx4YGcHXXWurGsbrypZMTYONKl+C9Zs+vwGyXSowCTmrgXN313Q10zS9V
Z7KV0hjUVabf9qliOr615NnzTIjip9TWr6QUOxzluo0H32sFxJe+EcXiJmq0cestpulnzVxvM+DP
YM1g5GtT0txnkdLDXVhcv0ib21SYYD9HR7lwZY1cU0rZTpkt1KHa0bdSe5+1MdDLyFIe/g9p59Uj
t7Gm4V9EgDncstPMSEMlS9b4hrAVmIs5/vp9Smexq2ZzmxjvuTGOZai6ihW+8IaiLs3HXPfeGSIU
pwHhogfEov6Z42E8Zo7y1rC69gSIuDpbVLQuXY8+jTHTepqlsVcONeqrbXQPjptWOJwkxh/9WL71
hnQ5TTPMALSv0gcC2uEgNP39Ysbpse+EdpmH7A3SVI781zB126W5uO3cvsvhGhIRR0im26J6NrXi
L6OwtEOEfHztIDyoDFARoaXXbyhyRF/DMUWgfpq/tppOuU1XR38hMX+y41xcmhqlZrf4YZuYco5h
+GB2djjHaDjUk9bSnYDz96D1cAMOjV3gKufTwBvLT1UX1YBo0q4v349F6i0PgALN/AOsP8s7YGyn
KU/ck16PvX00JA9NVGDyazexW75DgWkU36ZFLNP7uRGOdVSVpnSnQ6piWvpjbuZy+Jklsz589LIy
6oI0NReq8FRJjEvV4IT6o9BBSHe8Y9ay/CGd4YbFVxWY7E81JPfmW15OavNeLQuRHFVOdHpqK6zL
ngoU4bgldTX/qLRG4lzycTHmi5b2BbIeqUbKNkhS1rlr86j8WdQFTkqHmLc2dTFWoErWH1AjM/An
dsxv2uIk3t8hlzT0l1ate+gSeAL5pXC1MUWxKemMhxQA4Iy2Xlpa1aGCZ50fptABoK4Dafw65Eg+
v+X1ckLfjdM4Oyp6lAVlO3nNiSIVHXqnHbwvRVy4PLgg5757nqh0nLPBwb/xihas9lTaBZJA0+gC
Wa8V1MRjbfBUuvhLhSNMXDh8NogLZEtCNX+KDp9ofyysGkMUItIc4ZM0+Ysn3Wh8dJ1rcaiUPn6K
G5iesFMM/LJ1fPCKcz3mKlQbwHxg1ntg32WPLtEfZhfH3+piBDOgDrwqb2vNEzyDLg/10cV6UA06
S+To1YlEtEfWheBtdiezIg2Iqu/d2IbascThswKzPtMfm5TYtN+LqViaBw8lSEC2k1Jn3TnMY2++
NOHixW+bKVbHyC8bzZjepp0TURwvoQ4dC73RlEd3ovJ7UBs4LQcx2JDfl65GNskv8skDyp+mGpJ6
fZ3ygNmFZX2omymNDpHWi4+VR8mHl1nN5ncxeknYztRWa37shRs175s6T7kvE7wX4DeOGFdzrbdl
4OEhw23djB5Jv1Xb9UOijVp4GZ1y1J+cJh6UD4VRoZFU1Gr1F1GB/T7O6bf6Qh+xJEqjqU9OOUH+
X0T5avFUcyRJ6HUj7b73QHreYuw7OLWfxLm+XHgsrPTQ9Vk2TL6RJX13CJfQEpep1mEqlUMcmpds
IAQ9DEOp6j4PcI8+k+YiQ2ZMLXG64qb4xZjoTNvH3EHGBQfhurPVN7TI0Kn3FFok54ab6+c86Gny
yH+OiKPZdl/appqawR8mGUvEzVRlB7fKFLQwpnLSce222DWW2RTKR2HUSB4488y7UEchlB00z1qu
CZ6WCjcnkVffLRloPg6DcKQPUpzScAFqD+ZY55iOF+hGOPho6oTLVLUIY7mEdHH7i15gEOibwB6L
Q5FSAjw2o11lj16nxF8Sp2gkw610Pgk4L65fQ1soL24fet+TREO6p22Q3WNboMzj4wYT/U3ZpBYP
MzG9OOcpwErfiLp0D/t7k61RcNNo5XCp6rSWfplu/ZY1wZtJXC0Z4kDEdhSkCM1zt2jiHQ9ZeCr0
bp5hLo+Gfz+Luqnf/BoVfjbBH83HdQuVoD5rSvD+gcMz9thYIjmhveFIT729Cd7UF+RQaDpSYJBQ
uXWthOK5plXdEgceh8ZvFEDhM+imxC+WUD80epns4GNvMkQGpGhi6OxH6gtrTJMTITVilXocTIXh
fI1cS3vJPHNPqHJzFDq2AAMNLO/WIFy1nvpqwvIz0Ba9bh8UCyfZd968qPH5/qfaGkiWf1Xq57Qg
19jwAdcn5P66JKhh5T3qebuckHrb49NvbQjSahegD2qM+tpWq+raWJlxIA3ArkQPHnAE355S8ezk
9l6BZGtDsB1A08t2ND2I6zpB3swE6+OYBBZueV3ucU2IDAkSs3+hzfv1/uptzot9h54eZ4v66/Vg
aRk7DYiPJBBtbr5TkSX8trRTczBmfa9Qv/mhqGcBzpafa93qELnIS6PLKU5qBn4XXTOE7RfFc+Lh
j/tz2hyI4ivdP66NGxnW3EwSYRCZB2EoYHnZimN/MbBFe6XcN1AwqctjoCYBMhBPy/WH4lXAjChN
0TPI+j+d2Z66Y7lU+SvVshlHyuZLOCPlOtpwcsP8dgUutQj1pWdDODGC31Gs6efZceNPr101uqxw
w7BcwR+TpO16FAR3Zl7TOgvcZpre5vWgvi3sLN+hod3uN3gc0u5Z1ob4OquSYz7QllG9wXnuy1w9
hABm8HvEhZP6n3567YSuh1pVqNQ2H1DknJ1nZ+y151oV7juaU2LnpdjYbIQeAMBkKZWy7eoAuVFV
1KYYvecqVZzHuh8iH/uabqfUfbtswAzof0qFIFh867by4OXsxLyJgmqIR7QpC52U36yVyc9rL/3y
2oVDfoeHzwObAqxxrdzgDA7ikoUXBUoeqc07AVaweKa9a57vj7PxtF+NsyqIYjxQeLFSxEGn44M9
COWktT8UB7UnJ7SWc+tG3eX+iFvLCDyErjkKBvJyuN7j2dS5iQzAAxSf8v6gZ2PxhMqdnjyM1hx/
uz/Yxs5AgR4IMZxLA+qS/DG/HdtZH1MFpYQ4SApHCxytyxyiZNRv7w9zOyfKxUDLcHgFo++uqRoU
P1FXIVoN2ihPXxb07M5WX5Lr5zhUH/5/Y8na/m9TSt3chYG8ZMGQ6MsHsKXmsWzV8US1ZU+T63b1
ZFkZaUE0FIGL/CLT/DZUT7UvjKYpCbrCCL9QGNDO9Fed1zZbYDzILp30tGK0dTOisCvDbJIiDYYs
aZ2TZmN7+LEB1TYcvGxxjZ1jvDkpPhUQXwtcyvqyUKHhOVZvEEWMIxUBmPaHToPHff8ryb7XVWne
BfDFE8vLJJFf6upc6bLeb/U8tOGQTCSDQEhqLiVLyt+65dveHdO3qRIrgWmWE9UPrUAL8P5P2NiU
UEYAt6G4RMvaW20Uq02pA811GjgtJXNStgVRz75Myz+1SEpb3B9N/m03E4Y5J7sev3xZrrelGZnV
GCtNGpi90Z7Jgmhy2lV3kJznJzvtuzeRaPWHxqPje3/kjQ8K2Vu2dIhw5f+uR06GJPFyBMmCdM7z
o1dryakf9Xlnl26NguQ4mDawTEiyrW4Sy50ytcCDPYCuPvxpq2lcHPmXSbRzvOUTv15HJKOQvWUM
4tzVbEJKHaE1sY5oei2f7M6sPqVOFB7skKyrov7r7Qy4tU0IoDh7sIiAQMof9NshLxzsP6NRSQKU
3CyqHMpwzlvFe+rQgvl0/0vJ334zNy5hFNcA8t9kPUIsaZ2aYRJkUdufORMRGNLnatDVL2XqDMd0
GfYafpuzkx+MqAqtxHXAO1KNzxMlSQNr0MxzQSb55CiT4qM60V7uz27rBNDNJICHIEscp18vZJN0
4DYm7rE+6fJPNtL4b+pOKZ7GTqjHQbNSy2/CyntqM2c43R96c5bwCeREKYesbYomyuKmhcYtZgd2
+5fhdSnMgXZBn2Y2wm6vO765RVEBQhGf+4Ub7nqicVzUMzoVaeD20DnDyqgQLsyykxg08cZWF/Pl
/uw2t81v48m79vcdWjUUtqh7BcWIDW/q5D+iXkGKD6HRJxpXiCFnebGD6NhaURT5QRFCOyLVXMXI
yNjHo6fIymYYIvySxu4I6a0XL2GMmeTO3bmWXZTZBW3i/x1ttXUoO9HdSvU00Jq2Mo+TqBE/GZTw
fdrjQS5SEdNTpBA8d27v+K1jiD+hj+xFFmuN0//8DMkXBMgCenJd5/HCePHGBJWsYRypeIrcEd/r
LKae1DkGFdsBh9r8IGyahrSwMLJvMO5+3ydV9FCg/fo44bNzivGd+G/S6P9JiNjaATq6gTxjXFQY
cV3vABcxFBsrjDSYtT6GL5yO7VloGQVicAx9dhmF8w+PfbVTpdncBCi2AWojMUcRdDVs44Zh39MI
7y16PchNfVnSUD3Vua3s3B1brwv5GFGWhNnfWBDXrtKEbsfdYUw0h4ZQYCA6D3v251s3FMUt2ra/
QpM1XqArkVBt+zkNSoAz6FHb7ac8Htq3ujkWHxen894Yodk9aHUY7UAsN1cS7Ue+HTpx8LiuV9Js
MrVqhZYGmZdZJ69d6lOkD8YTmJN6JxyQf9X6kQFQguAFLESEnI3roXjA+oQwPAuWqflReGzVrq2X
H21t6C/U/uZLHLvzS+mWxQ96nu0ORnDzDMHa1qGQAejGcfF6+FyNav4kzIKGnOCCvnUHpWVJ0fzT
p6r5lFVJ9yeqTTld+1H7PhXWyywG81y5vfGpURW6v7E1Li/3b9CtDw8bBa1ZhPGIfeX2++0Gzea5
oXRMiKSWBsXTBpOlc1gt3d/6OA+U6nLxF12F9qOi6fbOgmwODWKLt9cGrbKOzkYjG7xSBQ7nlOHo
HOLUSWmBpPTJULdRR1yeDYvGr4byRnnMC8/rd47W1t2Bh59kSBuARtelVgW5b5KBNg30Bb2jGmjF
Z3hG6bM2KUjQq7F18eLB2LPb23ojwfLDYaGEKM/09Yqj9jhRfavSIMeoJvKt0ixl8ypW3g1Uyh8N
oe15hG0dMZNaMrkUYT+s2OsRozmeMjpaadAYWh2hGoRl/DGfFERYkCXJ96KdrWU1kTWBeEQqT+Rx
PdywhGrhokcXaAhSMc5Y/4NOFbgdL07i8ziO3s+YTOvL/Y28uaxSuh3UAIo2Nx4MVdbbCWTJoB8m
+qlLlBe0zOm5XiRRsj8bvdZ+vj/k1rqSmSI1TlKESMJqXacuLWc0XxhyMsQ7J46m+Vg10RADRTez
D/9iMIQpwG0DKCVtu17VJMLLYhYdyb3V5F+sHnTguZyS/J/GyWig3x/sFrVK2MFgmNJixwgebwWr
nDzR1hhxSFVM8hglReFPAcd6oiO7HGwtOgy5qX1I1FYcnVSPj/Pi0P6JWrSMlSnea8JsXdyA8ngh
QE1RbFjtKFmm6p2kyOi99tlLWHRdkJUxxUniHTcwsql+1yN2ZvsGfde3lksTYOfpuGVQyQXhroKQ
y0vFHX69/DU0otpS+AlN1poHT2vV6e0yWPMRd6PlXeV6inRiHN93Wme+VRJHw7NX6yEljONeHrh1
b4KQpg9ESkahdhXyDFEa10bUZAEK6O6ZwhVSteYS1W/6yp3PfR9738ypyJ+rEvXBnX0hv/v6CSUY
5eaCvQVIe7Uv2qafo1zJ8kAUoFN9bi3za+em/VcFR9fmYM9tezGGHm2+Zaw6KaVUTxbgXxjV5/s/
ZeuWIZuiigEThI262hPpWORZhrNNoKFMOGA7Rn/pYGLzgpDfTMX/3GVR+FNRcnXZif22RnZo0Omk
Odyo68ZCx7wEYnW5xPhojh+hXxifeqUzP+Y90AS/AX106KUk0s7qb903MItlyxO5ISQPrvegOXnl
bGIvFORWmb/Vpno8mKqoPw564uzkHVtzhMvJFiMwY6qrtEOxlzgBykG7AXD7OZw6gc+HZj+C+1Xe
tEX8JRWDurOu29P73zFX4VlrucACK5EFKpWxN+McfQRLIN6EZVU83t87W28FVUt61g49PEi41wtZ
AvGrVdAGQVjWzuSPOsqil1r0vXdwdBH1/tgrzU60szkmpESPAg6A7vUFEnoG9KS5yoJR0I73TWxo
FJ8TDnMqM7wTLox7z/7WPUFAKYMrDE6tdY12UpK+zgw9C6YE3FpYVKDhdBHWD7qe2W9GJ4k7vKKK
/qh4zV7zbXP/EFFRVpHRtiH//LewMh5Abw06+0eJmqcSoyI7nSB12P0HJcEXYy726hybiTK6Ef8z
4uqCFpiNae6UZoHQwc8iVqYe26oOTwDKmycH7e/j4oiXQp9w0O6G5ZLEvb5zJW2latJrjuge2gd3
8/WkqdkChq3YVnohrEuCiL3volO2U27c/Ky2h6a2RCVQdbweJV9iA3etNguwGs/OFrV9/C9sF/Pa
IX47AFk/D92MlaeCg++r24NIb/w29Oqr2jECxeCbaGbQHVZ8z87jz7UL5tFXHQkivn9KN5dTqg/I
QwOAYPVFo6QdGrPN82BWFvQJ3WEgsqrqcdqrbmxdPADlJFIelIKz7tHoHQV5LZGJmYvqqp/a1tQB
/tUKCgqNCib+/rw2hyMal2Q/9B3XnadKr5YkjVx2qk3HAdOSvP4TEGz7U7HDPv8Xe5LcTramZafG
WIWN+ZTGilgUrro+r44teH08A6d4Z09uTgkRKAnzpX2yJsvDDGjLyEvyoKOnoWJ6ATb2Yoi4+zS2
jtvu1KW3rlJCQRjxcJgQ+FgFIUpLl9zrmzzoSyP71Jnd/NIYXvwVeRbTPbSUEP5FlYmEDY0IDeIP
ueoq2AiFJlC4WPLAchSHGL+oLoPXgUXMgaYfyng239dhOz+8eqOgYYk7gyzA46+xOukdjheuIQi2
zMXAYhCx+ZzmIfg031VafSe/2IpwIbj+SsZRVoJae32vcGOHdqNT/WlyAW8DQ46nxMzzx3oW88WO
Gv3c6WHxNgV5VvlWo9ZHxWydr7nWip3dtPF9kZf6pbUIlZM85PqX2G2o5Nyg6NcP5lQ99k0IojAs
VLCiTbIYf3Siaf+6v9Qb7xW6Q7I8D6uLbbWKCPAi5VpZRmI66qz/aGUEZ6VJ1FOhDsY7KF/hGQC8
M+zcBBs3HGVLyVflbOJouFryNq7QgUfWMDDFMivHJnY6MJKj7man+9Pbqj1xw8Flpsgj5XZWsRUk
REcpRYPncTOb2UlrPBpwWDfln5cO6WwJ6U8fUowv08FKT4QNxTGuI9jVqK88h3lbP9hiUt7f/1Vb
31l2zSxOMTHmmnK1IB9ek0EXAeAn7dTh0pr7CrLXF4g06iNk1Orl/oBbQQJGjbL4h30Qp3n1Quvh
2A0FksQBEVCIeHXnHZZKn2E6qKNkVaBwSAMYHf0eVKzKiv2hKpnYmfbWXuOqJPSkH8MjsHrX6C8B
D/I41pRVlz+SevnbVfL5QTEH51MFXv/MdtvTW5A7aZW3IZ4lu/VSo/XGCmXKclMZ6ToHbmHMH/tI
tZc3FeX75uBRU0BpPf8zoyU1g/Tpo9lH5cpYvtxf/K2vTThIKRteIU391R1ajRBLLFS46UTNjdTb
FaZ1tEgPfziNGLo33tJb5c5LsbXU+HJq0iuVtH2tZdU0iPijZ58HrZIPn/V0UR4LNTWfnXmocE9S
lYcYOuD5/kQ3B6VcT6mZxjM6StfX1zRZs9F0URE4+lCeIHApF3VO4BljnPQAcaF7GTOl29lUv7bu
+guDfKSYSTkEyuhqayt5F+adYhU4myflnxR7EwDjzvilWcrxohoR2uzJfAK6v/iKGUZHG2WnAy2d
6lFbuvjkNqV5KSvIe/cXY/PmQYmSwj4hNyWc1c0TlkrCna0WgXChEAxK5x2B5Y34RoIJOCgavC+8
SWx/SGYU2NF/pRMx+zBAwwNirA3l3zjdeVe3diJpCZk0IQSCNKufhAFNNepxXQS0mZ0RPz6oqKxO
L0mIidrwygyz2FNT3TqBsu0gs2n+ua5XaF0Zh2isFoEyV9rZamr9EXuI5BEKf32eLDADnovB1lBM
YeTD3Zv3NsjWtkT1kyowwSDSO/LPf0vJ8mSMhaDrHOD6hFLH2NOn8wfDgEYAnn25YDphPbO5DjUM
T7RsKHzbkC99LhXkN/ENe0rbZv6JUwI1jqmRjuFdhN2wqo/59/ubRu7V673MqZMZjuw2Ih2+eo0R
CGrMNAQi2lfq2B9gS2ifjbwxl52Tehu2wvSV/UxuRoqc6w5Elk7oqcjeWldTtZv5vxaPYNWXT1ru
QFd89axgCgISlNuOwVbbrl56D7qCDZg3N+0Ib+ayXi5mlNTjq8MK1g1BKUwgZfC4xm3gElOg6U9X
HPuCGj5ZWeAOEu1J0clnavWRsJmUCrIgeWVn8no/KbrRMlvKCzTAywT4l1u5R2AkSe+LxIi/FIoo
YNC1gFX8WvWy4e/7y3l7oHjNEBmVqQ3h8Rq/gQ8SPtBpkgUgrZz3Hsyl5ST0QY2+VkpTUYuEevwN
85KEp6Xr2vY0KuX8arY6CirUICW+FDleFE2vF6GO6UgkypgFTjLnpzzD8JMmfFJmnBhtBvFUuxyW
Otdf7k/+9grjQQN8IEHUnJF16ORESVQSqpDWNZMeHtBFw7doat1ivlgFwx/jwaxejwhlUJCuJjkX
n32NfBDIQlb6xBdvzHz5TjlwOTiDNVzM3KjfkpgnX2tv8HY+88ZMAb/ToKPRIsWwVmGDgsF11fcU
PW1z9KjzEr6jCZILaJfG5CVQoXLV3QkbNu4FGY8SKWo8qWiSXH/VNM7jIlsosSwqdOxjXwxO9pDX
Rm34bqH0f7z6W8qmhkRTcuGZa5X+mmoAxnMFyaU9GlCFBfwm/GCUz27bjQHV9k7ZuSA25kcHEq1D
0+J6Bdx1Pb8SKIVdeWEeaHqn2o9Lp9bjqaP9Un1B76F59XMrZaHBiiPUQbl13eFfzLS3Zt0QgZEv
5VFFYyEYigZ6GqWsi0mX4vOr11O6oZFPAJWjPr166JBMywQuEzBhUzt/WDrD8AtPn38Iu22nQweX
de8qvH1a0YaSYiAS3aUTX1+vp5LHWposvQggVujKsZrCdyHCHT7eX/kDhlveGy/HjG9nl268kpQH
uICpSADQWfdiqFXEgGcXEXAB6Z8VCHP/1HU8P95fzc1RkMFCCBQk/Y2qktZEZp8Czw/KqSxPsdEO
B1cZ98LEjVPO2kHdYf0kHG+1I1FvFbVZTyXQDPLhs5mAN/LHxEr186K7sX5u9VnLdo7B7aDgX2EE
ItFDYgIX5fqzGXHUJH3riSDuEuujEy/mJwPRgR9LHFqf8rK3reNr1xKGEhkfIFEJc1/TlFIh9WhV
owx621ZOfQU9PBw6ZaePsjUt5FuputOlQztwtRtFZJppjLNh0BcOzEQ9hwVelCHs24ZS8aIb538x
KwnjAAIiA47Vt0vn0OlcVAICWxmN57iDjGmU884zcHvE+PtN+fqQVwE9V6+/VacodNmarA7GXKRP
IsQaPYyGgXe2wMcPkZrpaxi5obazRW5vSjkspRMEcWHGrHutVQhWczK8KkBAZXiHOaWG11SLIAAO
EJny+u0BzAidKAM0jLTWvp5j0pPD6VFcB409fOurosdZ6/U6NyhJsvPkScPZ4WZ31FDDZ28YmyDt
a2H4lL7rr3NL5e90f1ds7EJCa0wk0IBiV6x5cnMozCinoBXoeIP7Q+VET/hZ/NTzSgSTUu1BvW+H
4wamho/hDcCaGwm9uTQR3ciWMYjL6GWqXeegqO0H2xpc3I3mPRLgbez7677/FYNRF17rvRUd1iVo
W0yBVio2eLUQv+JQTbvsxPPtvRVDEXsoedVFfRqxbNxrw98eBi5L6FP09nhYqehcbxRXAO0XWT1z
whGAFm7zZ6ctXyLwVIfaGt+JSq3Pr/yaPGpAHSXOhQIDidn1iL2FV6whjb5j/PKOzWSeFB1Zi1i4
vG+L9tqI4ddoDscOlAPru7rBNLWFg1ZpynOS6+oDCZo0SUq65YEH38ZSgvthZ8Sbcy79DIDAyURQ
p9m0WlHpXlnmNRknUm6LfZywDu78KNSd740aT9bO2bh5UxmNd1smTUyOWPp6NWnCGqAoJHtmwNvO
nHrlg9nPe4DDrTlJrXzEzzkQeMNejzKNTWRwCyTBOC3Ie7i4yLuFqzwpuRhfGyQwIUl947xLYfz1
k5PHVirQSk6DupyqJ5A8+WnWRn2nhS4/wlXGySgIbcp8jsDnhqLKbY9DI1pMQU955Y8SwCgarklK
MbErolD8M4okU3M8HSItetMbIR70OF7q3p6y3dbCEsfS7GL5kOlbLWysqGGEgxK4QdMLy1Ov12V7
RObBGp5Tz+7/xWYBnkk8yz1KWVH+mt/qNl47WL2DG2HgCoDWuqqWybErRdftvD5bs+JFkAA6IjFa
EtfjjM1czOBsANTkTor6bp+43xNXXw5aiHLNvxoM7AgFOFK7NX46xPIMRgeDAQIdqBp4aXRCLaD5
uBTFvKdRe3vcuESwYAaubaLcd4O4xNm8iCMK7sNcmacEMQ8cDRbvtV2rX2vH0w0cUL4JqwhlRM+n
s0eFHmhRezC6rKZLkKAw0m9Q05N3ul2krz51fC2eO3TKqYDgynL9xYoKyRTqY0VAt0LygEZHKOeu
KNEAe+3tD2KFmxESCVcrZJnrgYZUhLHVULts8m6ofbXSMAdGtqmcj85QJZFf17LOcX/Qm0eO9eSM
8b1IVJnm6pTZC1lqUhdREJWmEiSqop4VNLZQfmmKh6VqX/Q2NnaizJsogiYgKb+8xqhU37TJUlok
aQLyNzDTKTl1TWW+lF49fuTlSDGGR/lxZ5K3h44dKT1FaLiCgDZWnxAPa2+aRhoU2UTt4+iVTvtN
UaP5j0bBuvZyf0VvZ0cvhA6MC3QP+LuzeuTqEhdLG9xcUEyKUh50vVGr41jNSo0GjxMjSWUV9Z4H
x+1nRL4ARIyEeZNnrQU0Us/Mbbvo8sDDe/kJ7WYkwvLZ7D7qhI9+l04RYmh9ou28Fbdn3kQrl/NO
o48IaQ1+QsWsR2KMtoM3LmBSvRR45uQ051evKIhQcJCEgHTt1uq4tgCOtzh0MDGH/NEZcfIzF6L/
4pqiBoxKC/3T/fFW24UeMSkdqo4SBQzjfH3iF9CQraKX0zN3anjQZP/ORVnpGHfOnsr2agHlUOxI
nfYVsFcHhs31mVcBT6mVa8/PAnX2T01S2lRUl2Qn7toahUYMXjr8Ysptq0PeLehEiW6enlWzpV7C
+3NKTWPX7VTevb9FDnIy8kBTJQabAhl09YZaIQbQZWzNz5LPkx0MLa31k/AapByTmrNy9IbWmQ5O
7cw/ow4/eB+oi/02Ijk0ghFdxhctKp2PpdrV06kVhaH7dpdP5cG020Q5MQdV8SMQYRhQFcBhH0cV
ibEns0yV7rkdOCGHcsSL/Ez32Rwv+myU8VnNw8J+1zdjPRx1M/Z+eE5hzrRfRlI/fzadKHqb2k4b
P2eV24qTV83NeIjURmWlTJK3BxXYzfwovLr4nGWxs/hhUxnT6/b4r7UDyk/UT4WLI7X6RIuuVYg0
uepz3Yv2Mcwr76QVOVprXlqjqlbrryMEyfEomgPvoSVDrr+uymhFpphKMWrPxlibB82orJMEN/r9
YqQ7F+LG7nM1nXCHV5sm8TrkoTMx2HO4aM9q1nV+H4F6WNpo7/WUC7TafC6gcbqNbEHEZVcLaDqo
02XNZDxjYaKgsNhM4Xl0Wu0UaZly0Of+Z5dqdnmeByh09++LrQnCdyLAcgAv3bT9DWUcMLPMp+fa
EsVR4Fv+QdVzZ2eHrK54vhhlTTBXFO5ohlCKvL4qDPQz7Qnhk2eUtv6wE0S0Jlf1axH/iJCV8edw
L7O5nZapc/JoEUoABS3c6wEV0Y92IxTtOUU28KFNxefZrPYocZuD/BL0oEgiw7rrQbyy7bvUrvXn
qAPC30dafOa+WI73v9DtjU5tHN9vZIF/uT6vosYurzpDoXf+DAgiLM9DtbSWD7ia+jhqtLtswo1P
RRENUjzqwwBz15NynK4O53Awn6fY0156lAsfDWjxTyAWoucaav55yuZ05y3emCN4WIaFugLIai3X
pVhaOyPUZz6TFCvfTbcJPy9jAsEL/5T6dVE4exFQN6cNd1SarOa6zW6Ns5Y0qWs+IxKGtrliZUez
imGXIQF4DGnK7ZywVUz1n/FkA05qKVAXkbvot+wsK+wxCinIPKdhNh6n0CoOztSiIVkOvY+05PTh
/n65/YAyIv7l90Hrkcbj9XhJmUAcRCvjmVjYGQ7hbFTdo6O4onnUvNap37TwdADr50Vm7cSqt/eY
ZdBcg9OAHYYszFwP3amEeOOiWc8JkqSHcFLDfwBCA5YCJ3WZmmj+aMJmPEzasCcitrHIElUKNJcK
ACxR43rklI52NLtoBdFPHY9VGnYISs4harJI4Qkx2a/+qFRNuKktGhHydVj1HCFk1xVEWKpdTiR8
KOTZJVuS+GAkeTb49TAPP+9/1du7hvHQPCcRBkBLKnA9wdlbYjNPOuWZ1Tf9rhPogrj1XvthDfFk
szIMFCo5MfoeNzpF02JmTmYrz5ZiBcLMlmM7YGdvqT+tzoh8N+k+JbHbHh11fjdq1oObTtPOJlrV
cP7zE6CucEiZLffe9UzBjQP4JLIJetPu46M9YST8KStJBpCO9NwOPVh0BYoL2t5x+KPXNFQjHRUx
xZ179/Yckd3RiCHnIq2li379OxZTr+MsyaLAq0PPn5u+0ujTt9XfdgUBt0phLprxVO8VWW6nT6Iu
ky8qlSRFa0WbwfEmGqVFEpT2bD9ADmjnk1kVleq3sW7PqFuq9t+GPluWXy1G91lotfnjtXuNVgaF
VUM2onisV8fYcRrVSUbgaTEiU89tpqUnS9Tjzo6+PbLUkmTpH5slNtwaY5VOTpjl4IUDoeiqP6bj
E70j1/cG5QkcwV6t4Pb8MBr1MeAQGOgQNV5/TS6rrk6jrgiw0hEvmSHMk+ul48P9lfuVjVxHcnIY
Fg+RPFS+1nX3GC1xc9GVMkhSd7F1v2b1Mr9pKIxe+l5LfpTCVJejJ8YK+VEFUfTxKUIRYzy6ArVK
u1IH52AXOCZ9QubN+x7RJdF8zQN+fEhbtS6Ps+ZFxiM3jpPucDe2lohqM68vbQPZOrheoiLtnVL0
XhGkWm8faP4rB6dE4ff+Et0+9QCcpJMihCPwxjfFygmHmtkLReDgV4avp2sfxzC3DxUw6PP9oW4m
RFEP9BYwXkJOUrtVfNaHi10JJyyDTvOSwzjEysFFKHanmXpzTzAKZ4U9RQ5E/291X5Vh2gstHysO
bJGc68YglGhmW/HDELMdHzD8cO5tPd7ZahuTk3oWxEvQtZnmakMbxpjbKJngnG13y6FVeli3pjad
Xr2E5Ffkw/jjUrVclyzzYkqyGROEYAy14dC1XUTaWSXH+6Pc7AlE6uQtSyeQ9xTflOudh7q7ldTJ
yFyQAH5YZjt9zgltjlR+9pqOt0MhkPQr1oSnC+1ttWzTghXM4C1VsIytfWl70zkOkQ1tUYlf/YAQ
AEE9gZ5B9U4i4K5nRSUmM1D3rYNem/Q/+TYZKihYD57Sep4Svx77ENmbRX9tfCuHxb8LP8dfSMLV
DNUuFXpcNXWQ6gaEum5OkXEPl5cwi4uzV+TKK9lKsDoZENACoTS51k3xPOlqWYkQdaC6efXggtK+
xFnWnfrMeWXb79dQLKbEftIxpmp4vaSTpfVm3mgMlWjVg5oi1dkmZn/KqA29SZFy/XB/Y94eMjRV
CIao3JHhYf9yPZ7pVKmnhEYdAE+2T2VhiXOhKa8Emf5nVlQIOQJA/imhXI9i1b2Z5INXB0iQqsfI
1Qo/H+3lbOlztRO3bk6IMiRtMmxsIbNdD+VomT12i1sHi6WFf4O0Gt+33bzs3PG3VyLL9tsoq89E
ywvvhKJqAmgi1iGxnW46GKne4IsBrvW7Yo3fentIP/+Lj4Uqvbyr+GTrxK52hPVfnJ3ZjtxGE6Wf
iAD35Za1dbekolqyJFs3hCXL3Hcmt6efLzXAjIssFNE/dCPAsLIymUvEiRPnaDR2t9clcqOXUSqu
GxhavH0F2e6QWMgj0VhY2zhbZh8qcWu3V4G0L0c5xU4lTuY334hEJJLaLKXHaDtcvcUhYvxN67LR
uzDNDibysVe3iaYXB3uCj4+X7c6NiJM4BTTZd8wTsdrjEBcjGteW5hoNXvQ5bxf1edbid9GcDDtP
1t2RwBSgw0ru7RrKTYDtrLJ3GtQ7VXF0OzfxtTh1D3NCfeHxpO7sc+mJxb0LW0bSt2/3OWFMbwxF
2l77KVIORa2XZz0yPv0Pg4BESjSB6us6gi1UW9hdXLZXTWb2fbGMfj9re4dpEyf/3gmEvrJbBBBy
dZ+3Azr7tRjYcJzU56ZG57+ZsTAhWGueo6Lcc5++95V0SZSRUSxGwPJw/wevcBJQLU/MzCoJp5Q4
cBbKuVSSPhCDVYmdPXHvQ8EchI0mRUQA7G5HM2g1DYt5aWn/NupLEqmYD1t4/zz+Uvfn9P9GWXPD
Qo/WNDRW22uXJO0RmL88NCneNFUc/Xo80r35UEEgiCEwM+AA3M6HHsR+AZhsr62SDM/puJiHqJvC
0/8wChkiH4ntt6E8R3pZIUTotdcaabtjq80/tQJXif9hECmWQzWEiH0dqSdtMyrRmHXXUI9xFh77
8RLP1tuDdIJnXj4+DgzBDfcX5UHXE27VXSFMuN81Y7C8ZxOjTv3yP8yGBljZ48Zbvk5qsaLq7SUs
OpRi22XxvWxSbb8ty2ZPOvXuDoBW+7unjGKI3Iv/OT+9Z/U0dCUsWzHPR1IDx8eg7M35LHe2pCxA
skccizfvdpRcWFMymEjL4XVlnMK6wzzKgYrx5kUjR5OiOkhR0cegr0YZ4EZbrY2AXT5ohzRNlKNR
i7ffcAQj8Em4cdgDG15JNKQ2FqIWXQNYUXzUk0T9SSec8RotffY8cQn9/XhWMp66SdKBlZgPdT7g
LlD11ePqlkPlTC5k7MWpVfFUxX2jfB7jWSwfwnGumg/lFIb2OXFw636iEN1Hbw7RQQ5Bgg1iJCnV
vlrWsWDJJ3Oor1nbAdHGUaT9qnNcJQ90hyl/IjAk9m7A7StC1sOIUi+ZPbMOKEwvxStrNjlmRDDi
UJaKWZzhMSwXw8IMxXf0otiDg7djSt0rSdoGuSFSWp0EVdAomkKTu0azOsZHT80b+1u+GEP0RTFb
xfi7ztJoB8SQ/+btt70dU/6m/5y+qBuHCcy3v/ZC1d9ngGNHOy76P+eMGPTxNtoedHmdcNVTcZfW
zKuv6LpLZypoPF7p2FKOUwuLOm+ieueBvLeIbFW03MHKwHxWE0oGrR/UrhHX2ci+FmYnfCy03otF
fxZptRfc3ls96XZLjZv2Y9whb1evqrQlA9IVV4zmuhcExX7AbJ4v7oIx+ePF24wkby92ND0IlLV4
Ym5HUgyQv7qf+qtb1coxRS2UhiSj85NlbneG2nwn7i1eZNjSJuHMpveimJsqsfF5voYlql9Z6olj
2td7B+zOhIgCIYBDs5Ls6dWF3DXToCUYm6F8kjS6H/XJP1MWFhieW9iPv3nxQMdtCAucZQqdqz1h
4pjdjK4+QEKyK7rUa3pVsUDytPrQ4Fy5N7XNffmbUQ87jmxE3h+rXUHcZLVdYY5X3R15BgRUw/KA
W4bdPuFGZlE2njt8tCjVDV8bUj6xE4hsl5ZAVKpx8g4Bdm24ozPuHXxi9WrneXIagFoOnRaKy7hY
e3oLm8wVhJiNSaMeZ5u66yrYhty0xM1YGLB8MRnFi64iO3HTM9bM5lXPW+dHboTJW6ufFMy4m3mT
pPQzqfPtWXCjqaGS2zpX4dIbcaECFFkXNNk1bHwHZd5TXtqeB1BX5JfZO1TLqIHeDjeNYsiivnJp
bh7UQx9rtq/qu7fj9qOhAkd8QokV/ith6u0oioG+mWekyzWPaS0/tm7P7nT6zi1xfkQ4bOeQy+N1
c+8jDEvdimIcLQWSo307XK2l0qBhNq5YkZvHuILyZM9ue9atScVVutEPnUioJwMCP3WNvvcWbPYN
/Xm/9bMpBnLLrOVt7BgORyGc5YrIWxud3bFliM7o+vwdZa7WwlgUR0psJ/GbOT++DDank6EhjcBN
AXsmjTJuZ25qMf6aYaWhUu7W9TkdjFg7e3Uc6ydO6jAdeXYt92DFU76caqUz3yi2IxlTMOlYfXjX
0hlmlTA2NlFUpQ3mNV1wn7Myz/2oxcRS8dhpn/Fi3SuybD41tDM4OeQK/KESurppe1F4ybLYFj1S
SvukK2FmP1uVlVOm5I08ZWWCcd/YOFAjzF7H+cwkUzZOj1d9c4jkj5Cm4rJbyyE0vl11BZZEMeeZ
BcCA8A5XUv6ylJa+U1vYHCJaAJCPJl8BY9WhZd6OUnT14g4u4mhjrFUv4+xkxxrc/yisXRv6u0PJ
civUeS5Zb3WAqJSQtGhueLW83pzPPR4yxSHCenA5mAI9WP+t64ekMCg1fwiDgZBvZ+YYjVNMQ+9c
J6+OfDtCarlJknon6dsET1LcjmQPZikoykYau9Y9ik2Z61wHcLrAcVv9pwOR5bke8Sb3ilL9/nhW
20VkU5Atw7tkIflwt7PKB8VYeuF613h2M9pQkEM4UNDNX21k19564/E6AbrLar3s5V97kbS6lWPz
2YVXeulLVNaVuT0qdVuf1M60sAvF4heqpOIW+klTYjtH/N5cdtb3znwpPlHxlLLvsnhzO9+0tlzq
KWyaCs33p0oT4pgUlXsaHDG/Pl7a373jNze8QfQLZs3rTNkZTvTtWLaRy26LMQvaUGt6P8b/uL6k
fHgjyNRGtCc74cI9YqeIZ0pLpNCf1bZtzUs9zLPyxI2YkwtYUUcnxij9QVMjTucvaLyU7VlJkzH0
9bK3s3ftYrTD0U0869+2a6zKr6xBmzGSzYth8O2mRoQ6zjxDfG3nxGQUBNHbYypy0R/nPK0QaJo5
TaafRS1tlXR5leEfmWmG45OaVW7kt1woij9qdneZAajDA7JCpnHJzH4KtKK3x9fQs8PwORXQ5d5r
o9K0H7Soadtj59XoaUxlYhrPpW5VKS6jZl9AoMvN4hv9bfNybs02nA5zukzFH8KhOffSRmoUnVK9
75ajapEX+W5uT3+j71KmB9XgQJySokAgsE5p3D25RTS5/uguRvOadfqAzXNrW8oTqsLhcOCcjdGZ
dVXN05Ih1/MqSkp3na/N8+id1cTp2m+xyJDt9nOyMQMJkabpzaBVxuYvwfcavqRD6xbfJ12I4qOS
tODAUR1l4R9Tg0MapvLhFIcvrpGU4mM46er8yTOqboaTkmjR8zK2Wu3XyFPVFwhOFvEvkaf9CnHW
rZ4eb7rt/QG2C5YHb5vCJLHM7Z6De9rhFFhkAeGm8X1smuVrbGCyYNRucVbUutyJBLdvOdkrBS48
F6nNoAF6O145aQtCTEMdVGNuvdN4sYdjiLz5N8Dn+GWkUvsB6tXwq5u0aSdx3kYwFJ9IybAP57Wi
reJ26NAwu3lQ5P1v5/oRp6Pqj1ZFnPdUCgXbHbMrPQvMOR3+fLzE24cU6JzporjF1jHWfXVIRCQt
PkhpoDTpiC3yPJp+7DZ2uZNEbD8lhQfUXFGwp5BHBfh2fk2VmargUQvGrOcMDpWe/5vTL/yVwwHN
qM01qz49ntr2dmRIZsT0QDYhr98OacQ6Bm+NkQVKtlT6WcduPT+VdAwP75GNWNydzbpdSbIgFCOl
Tpqk864en6QCw3FVtBMK1K1P+TBr57B4a0s80R40AEg0MuLkL97qSJTTGC00Q4bXzDD7Sw118lMl
luFJRRLvlEGREG+OFBiQDyYFRWShYBVe6mZqppjGhFe66vSLl2JvgVnUGz0a5bTotoTEwWP2W5nr
9lsVIFSlbSdp4HHKAmOJ7YOjRM7OJ5Ln9/YNc8nbpVIpXWbSXet2lCyPCoyEzSYo6WAdnuoyR4QW
EY8Fk5/ZcKrLjNBH/zJqNJ9dFqpLO8z57RZhfHIEyYGg2rIWph6chICpMuogxuTi1GGL6dd61O3s
++0oKIfQfQy2yV4k1bydZWF1RZ2LfAwAFsVrXZjDKY31var5nVHkJFhP6H5QruR//w/Sl0f6Ampg
j4Gpl/MLWtehXwDM7Hyxe6Mgbi/TKznImtIaZoD4tpVPwW96Z1Moya+prpc9fZDtVQHmwF1ByMge
R678djIllDE6goYpSNvyXRwqziHroxTrHJpqHl9Kv90fb/egpHaTkZO6wA5eozlLYjZGa6RzgIvr
UsLEj+JPjT1jqO3ki14eB31c3I91F7XqifjDaj5Omd1r/kiryvh3VCjgZ824lJGfWkJxT1bojO+t
MVKsf7wYM5idzXRnZWSPETEfbcP83tWtpjh5pBH1zAEBkEQic/Vp0noRuA7RzOOl2T4R6P8RX3Iw
OKEUIm4/QmSog1hoqwuIaIfW7+gbfirjcfinovz6h2KPbXd+POK9yRHxkN4hIcQjscqCjDBrx8xK
l2DIxPBCu2JxmMEXj+7iaDvreGcje2SRsjcfmR0YNLeTC9tMicw+KwJ1VrWnPlriAw2v2c4SbqMI
IgjuUJTvQUJJvW5HcRLVWBSaaQPRDOJJT836Kx2T1kkBF/Q91CyPuRDzTjnl3tSgYEvJdOSKNqmr
VISPJq9n0JpG/Dopi4MORrp3cO58LJgYIFoIp/CYryOVqB1EqqRlGSQ1cIJHIeMCF6k8jKqRfTTn
pf4uEAIofJrGxkvYji+Tao7fzTTKX3J8Gt9RPW9PUQXNzTaLPXWLzRoAVkpxZckZoRnvt8jif25D
pJVnfXaEFgxFCUhguZ2vKo7+/Hi/bkeREDrUUNg9YJbrE0JVjgazCCPeeIazuySZdnLh3e9s1bVS
JUcPCJ0wVPYjSSbqahel5LxVpvfimuvFbPueSWT6C4kH0b2PFqtRP5SClPaJkvRMS97iuPUlV9zF
fWmiMtIPoUjT/oQT+zL5kz0OwCfLXOwJu222g1RVIu5mlwM6wv683eq2RpFQtK246ore+GliwLND
1MdX9Ezf2XrbZZdtBkBscP/BitdgCSwCEjD6uK9UUtrD4MTVxUgz7/jWjyuPLCPIQaSYze2EcsSG
8S1vhutkdnBMPD2+gJ4Wbw3nZIex5OXANAYuXJsTq2bWaXDp1eui2NpLNWTFURWzsrOFNlf571Ho
BgEnxJ1yzWVu6GmDJ98yCkmML1LrhzCWp6rBeMYOoz3D1u1WAMRiI1CfkEW6NUxnjSnJZ25oYN1e
mPhGRjuI1TURSHdufHv8le6OJWvl0pcKW5PV2ajCjhZO5C6vSpmiLt7G5qFSeDc8G8D38VDbbce0
pKUOqmXQWNcJBX55uUCEQbuOfWQfNDUKj8nS7FWJN08GnwruLw3EKJBwia9e3SXLx15fWDw85arj
KMoZfEYon3uD1p3WqOqzZid7TWB3pwZyq8pMcJvtTrYbd0CH2nWZ5+5slGCCcSb2ILq7oxBS0EMC
v5l3/vZEaaKPurgytWts2MVBdGXzzhDRnrHF/VGg0CBOLps2Vni43U/z1MDnxNeqtw5hmjbPitLt
dVjdHYU+b24hGig27MrMipHonF32Xeug359yLze9skcFubsZ6N+SrS+kzGsyYjFnpT2QOF1xkVoO
epEEthr+kVfGH2lVfxjK8G1Wnbw0bL7/P94axo/V1MIfhy+U1v33MsLqRHhRfbRKsccG31Qt5Egk
XtS8QZI21jwd8snCnBXtaoyYcQ66+5RE5ZMTIwRiNMuXZqm+hyJ8xe/hjQoSv+fIatIJCz5AVVN+
2f+EBl3eWn2asD8QQggvuhhmOMZe+ZSDMb01nmWSkl4FuYb0AgD8dqisZ1ssC5skFp5+wCjb9SvP
AI0c+7085t5+5MKFCM4zQkSyugdVAOeOcq2OraeHK6FXKC82XdSXx1fgvdvWBoqTNDjgv3X/dzKZ
wprbRr+2oeOesOH5FUKPOLpRtldkXxuq8ZlgBAFsU9eFUkLR4nbtaObo6lBUy7U0shj90gnu0Vzr
h7xyysuInUUglnj6IAZtONdaH57BO+unso9GYFBnT0lpu7yQxIkjkeMgGqNJ6/bXFKUxW+ZiLtfJ
iuZDmXuIbS+l8ebAhkQUDpbk7FC/XStOU/tpI2RG9WvJsh6jfvhuTc2ePMF2KlyL7EdEdyggbFQw
KflmoLjGfI2UWjlr0YAPmtubOztlE3EgXQIXg3K3bDjncb5dsDCMhRZ7sXNNGvv97FofBlo5/Rj5
LsrPe5tlMyWLaguy1HRIwgmCknE7mDchJzqknXVFUss8joWJ7U1h7Elu3huFtkpJMaS6wze6HQXi
75B602BdrdZqfFsfvLOZib3+6LujgMrStwodAYbH7Siu20LGoU/gSpt7QtOwYuBwH4WfHx/kO6NI
bQr5SCILQMHsdpQa2oW50CR6jYxqOWIEr52GXpmOj0fZXBeU5OiFQaZX8rU3IfQ0e303KamLQlbX
f25yqkaJkfU/0UURO0fn3lBoO9GgyeeRFM3bCbkJgs4tP+RaiKH0q0UfLo5JkTHx0vatVWhmBaFJ
OqASE5H93g4FLpqjJFVQaVSy+Ij/KtojKvrkXbHs0cLufCYMj2RXKPV1tt1qqKSq+kLpKGpGKoav
ItTEB83t57e++nJCdA8BkpPoUKm9nVAbg/clRsKEPPOvBFvoZ0N4yA6401vRQyncADMJCzliTQQO
bgcqe3RckqiIAgO1oZNb6z8rROl2Mioa8fhnbiA9MgGQeHI38LxtB5ZaEkvptnCvY9vO1bHW3ehj
g0/ddBDUykxoznrlBDymTX6M52yMviZzNbmvDh6R+ktEKWH8lidqVp7mskFczSZ8rA8UGfVr3WZD
+E0bx3rxY6OnAFppymD5ejrYxnNtKW7rYxRAq4rf292EYTKaw+UF49OsOxbePOd+5aqRctTxyJkO
mU1EfA77vLN9TU9H81Sp02icC2/sm7OndWNxiXBHnF7E4NrNxXPC4pwgJ+bMPvWTSf80F9Uy/gnZ
jQKr3UzuS5TFZvOECKsXP49eVv2bcwZ/EcAa2nkZUzd675WxmZylwLzo/clc1OQ41vBZPk0Tcftr
mJlxfJlHrQWjUZK5fa+ProXdAagsNrFamU++0YXe96oQbHgCVE+l5R8HCD+pyuKzHUMAPUy1qWd+
hVhw+Z6nfGrPjZkun9S8c/7KtDGv+LV5HR+nRTG/uybgwcmdy0X/bA+G1T8lGOLqB1q/FN1HHaJB
3NgJa1s/2TAY6n+6QmSvMEU0DRkQQq9z2VtY5RYtDlpBqqFz9jK39Thepg67pXOW0hb+FJIdIgCB
MNrwOiba8JcCygtXhrfQyg9erITmL+DHSD3Yy5TP/2LU5uiHFCuS/lBORd0dcjsNnU8LIZZ3bgaz
Hg5lMSzDxdJKK33qbWeiHb+o5lH5wJNIP6PZmtHHiiVKfnjOGGYnFdQsPjduZvwZW6VpHGjuy+uT
N2aF86pmc0639xDGn6JR8fJDbXe1guyS2jTHwUlHlY0hBv04TnGMlyi92+a7LBsy7aUYwzkhUZy9
9GNPl/L8ZLZltvh8DIUyfOc07qGgwX8+UOxP43+XOerdgxe1xc8w6spPdoTrmG8Ra3WHOhrTT2I2
JvWPfBHGh1mdcpyP2Wmahx6ZraaHubSU6oidarU8971a9Ee7AyB5tRYzT499bCpJoJm5kl5Scsvo
AkvEjk+LUrn6aY57AStDfoZvTa11+hmAQLcOapqO9Xmq0lq9wBER+kHLnLjxKXh704X6UDr7cZIv
3xHxswdp+cF58s0mNPNjgs7M90HDrejYwYmofZr2J/3oGo1mHWss4a1T23eq/UvTmkI9xEarZ/Az
PP1jY6iJ/VFTq67KfDqyuj8zzq12sK0s0mGP5Vp/rjpT/fn4Zdxe7FwvMMUoLdM9t8EnRRMlgKsa
lfSx/ITba/xFQXnz0xsH4RUHRNcAmBzKTmtKDPVlkQzZUgaDSim57VBad3RlPDweZfPy2iBKUhWf
VmW4omvAQhvVccyVqg0iIKxz79XJk5Uo+te2R9L38VCbVZPBChYWkJgIk8kfb98PnEesWO+6NrDq
3n6Kh7E4GINmHN84CsU6ip/0NJK6SQ7l7Si0/YeUA4Y+yLzBtY7FOKrvrMmb3mj7TQcRndCg1Hwk
aBVAprfj6J0xzTV9XohE0spYZ/FQ+BAU0y/UEczTBBvnHNmijHamJxOn29eRehfiO9AFpZXPutsi
T+Ip7Eci88YZwmfH+ZFqIw5iUUcDbFZSkY9729dboby5Rwd+IK3YFK8RKkaLZzXfSEUyaalt+1rW
2nQxpWUaukOfH3+87eyIykhMf4foFizB20VtjcUopGLX1XBD5WwrpvEupRZ3tGrXPOeZ/i5PEG7x
utF4c2xDPEhqiOokAQJxzu3Ahmh4WYzeu44N6xfBuHrXYYi2E3tu0yoo52Q6ZDvkVRunP3KQphlt
xbu2IkxfvcxJz5pZK9/6mLI1GgHLl8fLuRlPnjhZ70XzgGhqXVUue0rAmMG3QQMm8EJ3R0v3LRk/
bRhnTAD+eTza9nxD4APP5xYhNyX7uV3DRvFCNR9TEXjVOKPNZ1e+GqnN6fEo23qKRDrRm6XzVoqf
rBm6NFQ6IuLaCmalKEdfU0oMtJo6otE8TDVd+JlruPGpywpR/KN5s9RxzZQQSl02Vt37Ms+q6Zw3
NI5/yJzcEj6O7uFeFW97rfIjgdF5GSXVat2jqdX8w3HojQG3r0rU0qbHlFDYj8W05xt7ZygSPKpL
RP+s/brsGkXs2HhSRVBY83BEly77gmqm8a6uFLFTm7w7FAgzrEUqhrT6335hJW5mb4xNEbRJNDkH
LjogHSuKBLGi2jb2eedTyzvl5rIDRJHFOWkUQ/Jhyt/zH7BvrvNe1WdnDHq+YhHQuqlgj7XkFoqQ
LtZuh07wvz2XVuvofmUMavPFNfHshd1Ypw7y31oSPeGITsVk1OJkD4vZZCr8PEjbvANsQ2k3e/vz
3FHpe3j5Q+AoWnIwxpS4lTLa+0T3KDlZDe2Zk7JXYbhzygAk6QKi5RxgTZc/6j9rEhuofMwUXgMe
CBH7ON5YH0PWZGftt59anmV2lGxj3Gbkc47uZlYsU6ALSsIHQ6mWABtWLzmKeTGjndDgzmj/t+vF
kXTjDVw4F8migZ0tAQ2S81OSCEisYZK8pxfox+M9tf1mslMSmFVmy4hSrV4Yr8LYtpjDKeC2Ul7R
aoysZzBz/VgWrlGckYNp5kOejW18ePPAFNtBkbm6fuvZ3n633ImgnMBUDYAf6iOQuuLHmjIehepV
gdY0+dMo4/nHg24fAGhmBF2A5fL1dlZXsrMgyl0N0RyU+ex9SoYlelcqlodcXzK874oMRfnHA975
kICTJOhcEfi8rtVTNVN0ZIYlA7L4HyInRdMETfAvYdgnl8dDbQ8CDzY4JR8SrN9b1yntMtSMxSnm
oFPd+J2eZqgQFsmeU8K9FSQioF8YNdMt1FaZRqSRnc2BGcbzV8dKumOkWflFFWl4FChk75Da7iwg
9pFoiOmcBHbqKhDpF7tDRqJUAy33bDxZa8FLjZld2k57xjl3FpChkLmReuqSMni7I7HiGaqka9TA
iMbwhKS5+WQa6ZsRUYAcThtQJTVD7srVhIwiz+MSwevAGnvzORu9+QNYzp7Ow525oPEH3spFDDNo
Xd0dy66jPN1qQefAlsjyfqKzdCqOj7fcbye02weJGYDuIgDLxU/x8HbJRieJFNcJ1WCgZmgcw9qA
PFcBvCAiWE3qD2VyobT3sI5f5zZuvDPU/y6KQI1qxXuaW1XPDnroTV9nZ5qXv/WxzJ1TqTrCOmAP
OrpBq5dqflBtKIYvWdi2P50wsfuXqkkG9wu5aK2iLZZQqTSsOE7Pczwob7SHJz2jeiFtmmHTsZxr
5kSPOls+lI0WmEXiXInn0PXP6kSyEjXt2+MFvXO6ZLMjR5i8EFRvtTmmtuASSVUtyCuVvm3NghXr
01tnfAQobrtTm6e6vROEb7cKbyKFZdAw6UG3rpK6PfJl01TiG6Nk+kV3E3hMi9ntbBX5y293Cmg2
bdQso2zX1Vczy3RtKDNEGgLProYfudUNZzau8alcwLXmqbW/mfh6P2uzau5w37c3CJkpRFISbXQo
uEdu96gIDShDMXsUEY36fd7O2leRwfAfZ0DMx5/vzlIyFHVgMAran9Z0Rh6cXukqhgqNfPxgsFVe
El04z49H2T7ZRAQgE3SUcoGgA3Y7IadHsxobeCMA+G2PpTVa52Iq3Q+T3kafs8TO//Hwjj8/HnQ7
NRS5UVWDw0rnJ9Tf20FRWs7bqtSNgCqMd7DbLPnqerH15oBaMqH4SkjCU0ZfO6TNdWrOFdZRAaaO
yXuceTnq7mh/sBtnj/u73RbALpBOuSQJqvn77YSKyfFqhSJo4Knxj3bx+mdV1PN5jLu9et6dWxI1
OgjT1KeQK+TCvB0qtgGYzcawAujpmYKnMQ1+6SlLEX561kz8Ho+JOdZ0H2GqpL3Y8bJ0x8ZuqkD1
Grc96clUz9+SZPJQKh1MWeGaTDV9ipwh+djMWTQf51Zp/sHzOUpeHXgi0ZOOxEZxsks1iWlRcjF8
1kSReD6clSak/Snv5r1QRy7Y7QnngNOHh0Yce4AE+3aW6LOX4ehWRtB2yb9V3xgHxxTPdUgDkJ50
f89D/DxnLZ5myk4Ie2dryi4eQARCEkkIux3YzrtlBPXWA8Or7PeLqSh/51ar7RyA3zy81fyotPMI
oMnCOGu4bkCRpV3c1gpoiXIP4P/WNXdtcYzSvn/VnK4LVFR8L7MlqsM0j/VHbAeSY2X3ez5x250r
bYt50wkqKUdq8n74T8ZDEicSZAjcwMF2wgetVA7t1FSg90t2euupl51/8jDyAEq1rduheruKipBa
WmAqbnIyMLegKkJp5PEodyYEpZicEegQw44193ZesrpW3NwiJAIDL6wkugz6giN2zN55PNT2GXJk
FZ/AVSKim3o04m6ZJ+rOCrTIUY5zJPovtpYNh6h1QT40N6YjcNLm9DgZeb3T/7Xdp4wNSM7FzW4F
irpdzDFX60TVGTtNEu+4JEZOsqMnx8czvLuY+BnQeAskjlb17SjOkONY0w1WkCy1uESY9r6PScTO
mNHv5QLbE8+EHEkEl1YNMMduh2paZcJSVbWCGUom2qG8EZ+8pOi+xWzbY2YYxT95m4o/QzDOyI8i
29tTML03WWnQy66h7LB5L8zEjAf2jhXUdDp8npR4+IDWYvTNLqw9rPLO+efJRayPDQoTe+NVUrUm
UhWhbgcI+gzOU7gMiuNnje3RHemkqXOovHj8WnVJWxC8TvlwUb0uaT7YrYbjVAMhq9zJ+O6tPwEz
rxgZPHHqakOZ2eygANragRl1M9hiXlB2nf+ou+ZkVrbld6H2o/Ois1blbxb6hStP3yS0EQ0YCmb+
7adfsDwZpUNNQOjsHoZEDWGkR+0laXuxM8t731jqrvCGsvx0AdwO1VE4AR6OnWAoJ92H02QHSm+j
UZKF5qfHZ2dL02JaCNewoYhAQHtWY/UjnuxNNDrsp35QjrS+jb/SvEGlsVCK5XXUunn2nUXkwTxm
yXSkyzbMzn3Vi09dWtjTxcj0eA8pkYPePjwypSfwAkUAQlzzqIYy6rumit1gVFvzWg3F8GGCTfbH
47nfGYUcBwFH9FClRdTqi9pJVNNDIrzAGcUE56Tsqu+DZc87F/Cdryn7GGiEIsvmY61oR3YVO2JR
CpcXpcigHc3zp9HSxrMW2+bOjGTAsVo3rkG5ZMTICCmv3kknNRdHDKob5G4/fBmsOHwHvY7yrZOr
vmqG4uubVxAhG+jAtI9Q7TRXN2+pVI0OpuUGthPmft3ndPa6/Z4h+r0F/F3AkDKbvMurBRRDZ0Se
m3lBVpTiFLpCHLTKKRDkVffsre5sid8da5CCpLTYWnPVsiIncprcC7qpmY9jX9cHFO/2ZAbujSLd
FuDxsWpoYd2e77htp0mA/gRWj/dJj7jeMQXmeXrzx6HShNy15MhSh1jdlZMWl1Rrsugjr6J1KatR
+KoR7jW33JkLZCp2AfuN+2MdmtnoCSOzgSRUPRr5QSRO9pxxQ+5hYpsohnP6W+SXsjHB2dog1U1H
zSmw1P1oFq5YjjOX1vJFy7oSXKyfFPdZ8NaWxxTNJv3QdLpK867dw+zOJ9fsXlEx16dPmGZCvgAY
aPMDwTnu21JmQkl9i2vur0RFdMVv8LD1jtg9efw9E6XylIeAVR9cd6wgdKhOSV0lsaziS4uQycee
uyXBcNfuVd8TIzJcqCvM+Y8Kx872Q+UgqeBrUZR/KkUm5j/GEo38zNft1DQPTMHo3tVtCCfIiJQE
hQX8PD0/063055jhL/opSa2+emr1SrdOJspG47sJTSvHVzWQ4r/GVk0WNKu02X6nmInmBImXV81z
gpFCSBvKiLJUqc8eRdOlW2YfN4yh9hUkSrP2GMEXNH9oPV48v9648Ryoxb8Bdi69rb7WQAiAWsjs
BoIA4GgbRXTsC2TkH4+yuevkKDT20CEnA5R1KNYpiqbTEuUGbiXSjzZ2RX4xROa73JimUzjm3Z+P
x9tsdKm5b1H7Blih32d9jXtm41X8Vy1IRVKdGx3J2rg1rTfPSvYbEmSCOwBt26urwaJpQ0V4Qg/a
yGmPlZPWZzrSlHdWPSnPlt7sdR1vV5EcUnY3w47WeHTluftvZpWqirDbzgjwXzI/4n/nxX4MV/tr
FBpK5KsCQ+fH6yhncPNGAYdBWpayBZKIuwan5s7r68wYCOHaonCOllM3v8xxjuuLXXL9XhpLmawz
pguTvQO1/Jb7Ww1NWw6MVnjNElpfPVewCaUnnecFRTeJ+VpPXv4zc8rsz9YZs+jsZLr4jt0Qlbw8
m6IJhUcPdRXhheJX3Red8uzlWEf5hp0r3pE96cIbNKg+f4ltt9MvJIztckwS06GJspn6+i/DKSKE
5EQ6W4c6a0VyqkB72qNIrKr/7IW2/W+oD843mkuNwU9mFAp9FSbi30NH6fb8eOE3sTOVShtNGRr2
ZTa2FkKO8p7q7YIaQFun46c2i8Q19UaLW8dWlB/2on4p3eE4I6v/s62G7q/Ho28ecQndEc2B9EDx
Jqa73WhtDJULTQUvUNIsuYx9q7VUjPUoO8x9lu0AoJvXwiUGArGTwvCyB3r1ocPR6Muu7bzAiyAx
jqRLPn2r3+2pMP1SaS5lqb9GLtf/4zluroj/Q9l3LUeuJEv+yrV5xyy0WLszDwlZGlVF/QIjmySA
hMiEFl+/Du7sblexjbU9dmz69KFAAciMjPDwcEdNiElrsHLAW8EI2LLZfttMvVJjBAXA1EGWi9Zr
G0yZFTHGRf72KgBCwHwAEoqyXv/2JGujELUspeGQsu5pEFhOoGMsP/x8le/vC1fBtIQEogXu5BrY
1aoZhl5ZScOmFzLfKCRxW45z5gHculVZfYtBKNlxIYAEAAsApF3HIGtoCgisAXLJLfhI6OPzmMWG
HWEYv+365Eb8+X5jmG9dYC2cUDLkFq6uFiflyGLO47Aeem4DO0CPOefKXiq6vzYjBPABZjagcdwU
8CT5cj0U4wh9PLhXhHRkaO9UdeH1OfRgfn5T31cd7gLyiYAlgEOiXry8igCYjsllhTOwjnIbGUey
YjS2/J+v8ofHttRKOJzQwQZQvUSX39Z2lRjMyIYkw2PLlNjhzOIv5oxBXkKbMhGdn6/27ZBAuwRn
LO7IgDowehmXV9OidNCLAee6qMUz0QpoqlmV8Kvm/UagPfPBJb2luPiHG8QZCL45FGeWs/fqkh0i
kj5nbRaC4M5Xkdai6TW1Qo7d1Ub9jWj4h3dmLX0THPTLDOIXA/63p5kYY6yKMYdcFGvinQVZ6juq
Fsz9+Sn+6Spou8o43xfBp+un2MsTwKjcLEKIxEJUq2ktt7emW+/qT1dZGq9QrMS2Ahp9+a6SmEol
JAuKUO7MyMNkiv4aJxp9+dt7gYyUCoLUIkEOEPjqKnoDOwxliIpQj8YMViJwT8taSFP+fJXvBweu
ouGlYEwMQpbXO3Y2xFlmTVmGLFdmv8A8l2tN2exBS6pdqYI8kgrK4Zu2KvRbBJjvS15ZlAgQkFCL
LKMcl48xGiQO5nRShEwy+uEk14VO95iKkcewRhFZ3k0y7950Hmn0ryXev7wYFOinoF8IbGv5aL+t
xobnjUSHhoV5og+mzbgFCzrY6/79FkPfHO0gJEV4g9AmurxOnk6RMZsxC6MeSi2YEyhsrYDsmZXr
xl8HxUVsAecXTi4otl5nmQotGLjnLQtLPncecBE9ZLRlNzLK7wjpoumA4SiI3CB7AcPm8o7Shiqd
IOQs7Gk2BHqmZl5iCJGPKix15YHrTlGACwxk3LRHWE65vTmo+xIx70Z4/n6GYl4fWx0d7aV3cb16
sLdzIJQGCzlMdvyhKnVSDEnpKkIdOVKGDtrPG+X7psf1MK0PwBCg+zf+O6smrdJiysOIpRRDWtUE
N+HyVsr6p7tCOYsDexED+daCLeVcRfjqeIi5ntieFYvapRVhmlSOuFvMYhP8fFd/2IMYEASZGwUK
6I3X1RCKlrmeaoOH2CqKjeNJcVM0tj0rB7/RnAEqgBwcv/580T88SuQHC9q5TDwBv7tcQ4jbEfQV
F12iSLbsCDqYmi0jgzVvvLI/PEyAWgCvMb8Fc6ZrpoUErvaoTWIVsrYUP1O9ZKci08uHBt5+rszT
v2alYkgMg1o4S8FlgibeVV5iyvWAiG3yEOxcZb2oaXvyqOo2VdSnn5/gEjcu6jpcCXEFSCTCFzLW
q3S/ritQPmPcGQAYxW3ivOptiIVhxqqSM0iYpHkh3usTZratPmlXNeXsxif4w8IBjoxRNbDQEEGv
Eb2mk6t+nmkTIsYxxUW8rmVXkYauWFtM4tUKqgbCqWSixm5UA1+Ty5c3D9YMeqM4PJYU8Fo8PUlS
CjpQp4V5BQsNAweUxqGfCt0DHq8h/VmlK4uDE7VNoG1ef3JjnA1fHAranEtjxvAcyZg+65+S3rBq
I4yKNfntKFfNMpkklqufX9X1IsQ8BpYC3tFCrVhKtMvF3g1gWvezlIe9UTZOP2frWIjCUo0f0Tb+
20ppuRi4N0CJlmrwm8SqLLFOMmZahglrJJi95j3sV8W/LV9wFag2I0gtLCbUSle31ORcbouyrUMY
F+q2pgmWj6V2r1mc2SBJtDfOnOvFvlwOZD2U8Kgs0J5bnvBvhzVXQdo0zakJUy4YfqvijMmtXnIx
F9bbgznmfjMNplvXemzLU5XciCLX0QqXx1QekiSkRzjHr/Vu8pY3LRKvNlQE2M4ouRR7go4Bu5+X
yferYB9/iTwgKiIkX8UOvYHyrzLHXQiBGnNXYeStCMaiGm5lyF8dkd93j4wpdwlgCOQQAJXr13mC
3uRCaXXdEAIYgoGOrNDR9BtrFteQmp1LLzdn+qxqQiUdkxpaE7ODySUox4IU0EImyRS7pgKCIWO6
N+dxekd7RZx9TOfR0Tb7AeoyUw+hGQyKWpSSLtPN2Y+jQn/LDLG4SyNgE6SoEwqTZTO2nibIwGKq
QRTuFb3R6V8mRbhZwAaoe8HVWiwHrxopSoaBxbEqx5BZwovcq4mfMKrf2OHfpjOWq5iIglAPwKWw
zS8XqFLFslmkfAIm20uSW49aq5IKfLfJmYUSgk/WOAIPE8bWglBvPMZlmCvY/T7VYrPxYHFNocVS
A0YkI2RtBAc9JmX4y9JosV3ASsa2RU8XKMpVtccrcwDcN/Owt0wk24Vk7IWiQ8/+ax3/j1/j/4w/
GKoA8OzL5t//jb//YnzC0EPSXv313wf+UZ7b+uOj3b3y/15+9P9+6+UP/nuXAllr2Gd7/V0XP4Tf
/5/rO6/t68Vf3LJN2+nYfdTT6aPp8vbrAviky3f+/37xvz6+fsvdxD/+9Y9frEPowm+LMfv7j/98
afX+r3+ATvLbll5+/3++uH8t8HO717pJXvP8v1ZN/lq+N99+9OO1afFbDOmfoNaBzYC9t1h1I3gO
H19f0cV/LoQVBHAMEyHTxKFeMswc4ofUf8LHGi1VxECEwq9ZgYZ1y5fUfy5vFCkcJPtwCkNP4B//
5xFcvKz/9/L+q4QoM0vLtvnXP64OK5SbGNwH1IFscIFOr3XKBqnIi0FMi1M9irUtVRKZRfPcD7pC
4JRt3kjhl5j2Wyj6uhrgr0WAX1uo81f7RqfxMOYCL06wrMu84ijP8WFQKKZa2h1TkpQgFU+D317K
f+749zv8wzXRLgYtCI8YGNI117ygUSJ3xZid+sk4jKnFgrEdfd6krtgzw0/lbJNat/jgf3isX5AY
oCRkhd8ea6/3VsekPD/JszYHfWuu2tF6bAUTs336LZ1I2G9fP1fI9yC1Ro69PFfMy1zGIyh1lSbN
Rf2EfmvvYSBUSR0zexdHIo0xVDHfUxBHyvKpi88SRXdnb7YHpQw0+FxHthg7cmvP0qs1k4Xun7yb
8bvJ7scKouCh2K/a/lNRVyZ1oZbeJl5O79TmoCebHIQ5zU1720jsuvDN5nmG2XAZczLWtnzX1asm
cdQtPbLEnZT3id2p/TkpIbl2mI1neD3M3DdNP9JOigEFhKOonkyNkkaKkdTKwLSPrSj40K/ojCD1
RzkQYtiroOGnnMxopfjGWgFolhQESgnWw/yqJ06htfaYr9Nn9TF7k7mdCeGs/cqFYpfq3AZrvWLh
AC6oWnyY4vNknjXztQLYMPUdKflRrt5AC3EaBsd6+aOPXkC5hYM9iTuvUVY9KyEamEP86Smaj1Hp
QBdBHNBa7XrcMcL99GTQnEjKo5Bu6nGt6zPJZ04saSNyDM+SJixTMONBCbVZHNux5WEtQLuqzjZq
5BjDcyfYuupDeiFlK3RYft4IX2ffxe7DKkFPaHFw+mosXp2NMFOv42Kw9NOQFpWt65EKjfApcsDO
TrAQItUzm1TZlkMFWFCo7lir3qLdf9sXS9mJMIA+Ovoz35KeyWjRCZl09dSar+3UJnY7NHDB5oNF
ZKSCNxK5P10NMOeimYuWBWr4y22hCRCkZMBvT3ln3UcJT4ihd6A79HQ71kl742rfAg0A3S9BPACr
mFy+dpKIBqMXOmXM70aIixNkIY7aGvcGj1btUGx0K72f6vJWvvNFPrh4qbgqAEnURkjR0Ym+OuWn
KIYTQWZkd/WkPbdGkBSYobDaSCSpmVWuRJuZ1Ik+YlR0CNBYx1rmyV1a9Ed9KE3SdKayKtqMuais
UDrQ08+L7guVufh86A3AZAsy7jgI4Qi1PLXfcvlU1kAJkmPrXPKd0fl424Zit2agyY6l2Gg1qmIw
ZYHkjStxcHkEEQmScFf4yLAILXRnSY/O1rkNqGBTr9jVG2ldrbS1gQyUdGhQV7a10zvco41vrGuC
n5MGp8KchY3ZXCUnUBnzREKRoIlEeBe2zZoFGif6vnmLz8la3tQv+Tr2Eh/jQa4MOoFAZINI1IlO
2vPPT+MrEH9/Gmiho1MI/s31ARhzlNdTlVln836YbOVXXNkUQ53YAjWBLGT0aWzYfd4SOcw3eBCQ
8oxEh0OYxCLwc6kfoJgtVHZ15rthQz/YG+7D4KS/taq+FKV/+pwLGPDbW4P9xDDMfWKd6Ypv1YkA
Mk1Wtcc2LBCCEmH0U8Kzfcr2sxcd+yfpUG6ndecaJILKvOwDv4p2ycoKUBbIJ2WlLJ5cXsoCq3NZ
7giVkycOlFXmbEtV2xzv28QpFTJUZGyJ1tg4wXqTZG4yECMwNtFqCKXjeAK7vTUIL/CNzqiRNHGq
zs91oswHddzMmtdEO4uFE1QC2HPbnsrKVmqiPuX7iDBPDWA+cuQ7dsB8EjvXO+oL3s/v96vrev3c
0PoFzxDTZgt79fK5ZWBCFTALMM/pg7iWDtJqPtBtsy/2FtEC4VF9aEhx7CqsVpJlJB6JBrmaxoZM
lwCzztYeXorRzUvbZHYzruohrGvo5IKgBWkMGz+X135nukbqzZqfVHAmcMzBTjtnor4JIUlOOtjk
qq6U2M2WbrTMKV9w7kAHT0jWFcem8/KX6iysu5X5SF/0R2nX72GLEeLgUaCIe0RJV8BIBMHj3IlE
U89Wv0o0B/uhYoGiOgKD7wpc3ByrdyFHL7akSAi9Qan+sjT//hQXfVE8y2US+/IpThQ5TqHK5jna
Rbv0oVsrq+Q+srmTb6vEFkdXEAljXtLYYIyi7VPs9FXn5Ztyk/qVYx3ZanRlT/XgTCw/Ti3Jd7dc
RlDk4TP8/hkBRMMqDbg4OkIWJmyv4i5XGRQ8o2o65qafFj6T1tQicC/TsR/jXEb832Q8Io3lFvEq
jtc8XeXGUe+PtFyJ1ho0p4Y/q9a92a4byCLEO22yRcWZooCmdvWLm17cE6D57ed0SCIHAybKsWxJ
LRJZIup7VhHrFYy0T1l3O3YfT09mfZBGF19XajufCE0g4WibnasZ9jBAAsqrmZPK55k5TeVMw5rR
PYZJ6tyJUj9PPMyQt0aJ3CaxYU9GLAXTautevEdbHM40+znb8cpP6BJkkf2l1CBzuW/V1O4My5HL
e12B1LGDjdmDSWJ6VesboktPUOzp3oBMKfo56zZU9lh27AVfn94m5Ip6CWoX6Cd6SSpDcTOMeteQ
4MtV3CI+jMoA8tXIBKkdFURAjIQ3PZZomWTgkGASFq4gmqPDIhJmW6Q2tsV4MpKw73YwKvd68yE1
7jCGSQqKp3VLU+Y6uQAfUAfjEFsdnW+UUFdbPSrkBsKZiXiCnQ8EtUa6ivRJcatIbkB7M26cHN+u
9mUWBy0WVIMgg10nF2JBVZ2lkN+JTfO9qZG6KVlGiQhZHhyX8g1yyTXAAfQcpSpoZ8voD8zSrzU1
2lTUG2DB8ZnqRUU6qQLppyx/obG85PlrODaJdmqsyr5XtjGUn4CxOuoc1/BsMtY1U27J8v7hAy1t
eRSqSK2WaW9U5r8fSMJA1VSEAMQJfmeP9ZBoHhJHkhj6NlY69K/jyG8VHKpCAcURAYqOxlHTWYFq
RDwaEyZ4fg7017keMjykNZCmQdaF7s03Bz/ZHGNouMwniMb7KpQCYaPQQi4MgmizJDhzwSKytGD+
N9ZyAbX8XssuQeUi6GiLIiLSB6DgYMVcd4jHVGkNcAHFU5fyxhWzRrR7KW6gZIaV97d3uMBoyFIw
DIAHb1wtbyHO1SSGfNqphWYwYZHbjgbUt+YkQWX5oihUdzJJvXF+Ijn/doeQO0FDEz0GxH3gVpfv
eaxlrtScy6csw5CgXdBVor5buWJnDI7WEDEOOmtvxK8QNSNKbxE6IyiIe1PcaVZGOHvWqju1PUX8
oRTDcdyU43niD1PzVrVYJeM5ybdD+5bqG7XdIlvOyg0m6s0pKKvdNAdAKiXVhcsYijgY26qF/QT+
Xlv0Nl0ZVZDJDMEPFZ55mIHrzUFNyciPRopdH5bdTtODQnwWKwRwVdhXc6BOu0z4ZKg5YJZtN3JK
IPhj4OhVn/T41Fkngz1UBiqhwMAHMQ9C7MnKr5w9aJPLxn0TO4Me4IzrjWMurixtUxeOVH5aBkU+
sNUtWGrgpgtHwKh+2pMetgUTmQXXEh5Nei/Pezk5ocI2dCfCPaV4isJaVj9gxKr1rxKDbu0xre5y
lLcYv6aSnwwcrjYrimcl4KCtHUPYpm3n8AJouxk5iraDOGr3K2ECbMxeJQnPVHuBoilk2gjX/Vyy
kwaKesdyQrET1AtVeMXRelNXqJ91467v7hJ8a5rpdq2c4YA+mg+d5UmKKysBMIo0QuG8xOqGuwrd
DLdGUb+d2kjLlqY5xtuBDiPMXS6vKi2HGJLK6ilJ4xwFOzS+OTdbUsJhh0yaUNupxG816r9l08Bg
IYANSiYCKS57nSskc7xMX4jKadbfyx5g+AxlXlesYmKyTVZ9NsIeLRt1xGEaH5V2HUPGqPSlaKdW
D23hIaA047NgermxK8YdpH5SGXKG2tFEKaAdJ+kFXs+qSjjwBCSN9XrI3RjQjr6ewG1TqaNQPNlp
XTGvtxyYlhjbkhTKPbK6OYwiW7eOVt+5YkIGxdFir1c8GdxqwW7MNQRYCRfXpbgem4+49FTNbXOX
vUe6L+LZiWvr2Ge7/ayQejgk9IlNGtHymlQpxpY6zG0eucGIUT8Yyjru7bQ+5IpnjKRMbwy8Y6Ln
W+gAsQSMPsy9Q58YrfvLd2s2kEeaSkU+pcoaWs/IFvptvoJujJvbw2cPGczd3JP6STUwNmtHE2bX
yKKJ3kdHcV6PrCKQLlTs0djxZJurb8tfYgj2p8VDBJZj7+QlmbkjK9BCsKGuKJynPZvX1Ngl5e7A
gLVlttiVyJrVlYqzWZk+xh4yDcpTZ+IRMPyxZeOqkLgHJqyVv1jp60R3FjAf9MRhJJWeEzAqxkB4
46HU7DDKKMWbuHdK/SGa7vuut80YWoPTa6weFd6jUNrBHlLQD1whCvIAUSrsYkBAqA/T9Gp2W4uJ
KJhOQoqxiG7bO6yyo/YkCsDsmA3dpNKU0bVwYo2g6VPrfqKQIr5rNOZG3ZuUDhjZyIhW30FFfnlk
E+rBLgtEHAP1TkZxTVHDp3ACtatsJLrhTA/StpN3leLLA9HFvZqe6tcBUiLhgLmCuSOmsMt1lcTV
QYv2ER2cFMKU9buC2Jbs5G4M0hbql4O2Leuw0R6kOAqyGOU4P1St+6pBZFvr3tiobSHXsIJIEDHH
ivAR8nBOYXyIekKqgpNmTjAd55c1JJIqz2h/ge1sFBHiugfDrqUUijCxPEOos0bMzCYiqHcFX0fT
aoQPSwdcr+vCWMHQqv7G83dNuZMJ7CWF0dcyHwTnOg/oIsiOswBpvsdMco+X6ZcvD/KbwL0ErKrI
E0WHnoT7TnSk9xhu1CheKg89HovZVoaO0S5LfJwH/bHdjzNKYA+TaegW2zT3MVJNvcjwmZgSVrhV
tp5yh9+38Lm0UcDlZHZHNI44UeKV6IDa6Q/Qp4Litxs3u7RzE8PTA8tpXMSH5DmDMMdLvLE8ts9e
hbBKSCGR/jS63WoIOqDDhw5Yqr4ygLuckpe4JKNAxKA6pxSfblJxltnpim/oo0rEyJ6Oteqoj7ds
FL+aqpepDeR7Fn7PQjFCBX2FEzHk8kUG/dYTrcHV6FMukhEcBxSICYGnKhSZJMulYiljgwLXivPO
wbDCBnKnKoF+9x7jsPeNYGwbMbvRjb5q1EICEXPvkAJcuBcLm/8q9bTAaU2FqBtPNMk7O9Zk5mRl
f0vo51tGiVuH4j8GzWCVikG6q5NJadOoMukknihk1AjXugcxEUM4R6LIn19bcQ4Hat2ImRgcvo6Z
wCoBWi4uNXjy6CFcxky0+gWZ0kk6FWj3zrZoOIUYAIhKZ0QCryod4N+jAnJXUMp7KvgJ1un8kCPG
AoXnK/NDSp03hB/eLpBFB+ts6RRTjMoLz0ZV2WO/TzXEjM2UfHR6OA8fUvFkNBsxf+u7EHxeRh/K
/nM2PVMBimVLNbyBSCUQdBoy6kAwBjmnBBSeGJWHNUATr5xsOPRi5pghk6LrtF6VhjMOjtzZeWpj
xwyYXpgIOg9JvjYBK3uarQbyBoBGgETk2LgoJm3ghQ6gK1/yJrtye69x4715jF7YZ3SfffIn5moO
26CPgu9D18irXN3tn7PH4k16rjbSSn6ZjgL+1MIB+t0imuRoo8BvzcE/ZRzMkpfNp14IpnKlGNtx
OJa+qQS8eOuzX1MBUY+N2HtCvxPpoR1WQlMSKLeRlAe9dqbVVmRPhVNWW2zwWfbSai1lGwsgTrzK
06BUPCvzx5HgwIalGygR+P/+JN5Vz1CVLZ4nwNwMMg0EzTxBRQgkUEM2ntO3nwsEFLrfF49hLo32
BQH5Xo1MLcQxzLybT4nkKFUw6gGlW1X1pNGLLBdJJf67qjtyukILjojcxsJWXyw4y6tuz+9K461j
e2Dx5rxrkVhDKFfy+5TwxE1mT4PDLMo3Cp9Zuznlz8ITL2y2b2wk10AIcqKf28gdJIcWrnyIztMT
/JKzyWOMaEf1qX+QPpNT+VBgNRzjLQ/wgdbVLvEy/ALrJR+cEcMZ2+jQeYaLz7gqH/ir9tD70P4v
iaDZ2Rnh/lOriYEFB3UP3Uklp+MkxQcMkoMR5JyIryD4GIG+4rCzkO4wN+3xdfJSMjtXSe42q/YT
SCAOTok0z9ouw0fbKTvNtWzBLfzM153Gi7c6wWFiix54uBkRXikAGmwoaiuY1CXiOdpGd+IAvAOo
j/gur2KfAuOBjTAl1Q4O43sl6AP9vUG0dpknv8mPdIOJPO0IhpR6Vw0EO25Gc8uls5Nl7jCtNWCo
kjuXgYieVf/OjePUryblnPDZ18atlXi0sfE1TOsth0JJjJP4XD5mO/25G+DMROJdcV9VBP8Y3MU/
4F/qQqAzD6LEUksa3U4yG9oVAy43BNai0b0x+x0bRKB1T820BnnHQHx/6wPDNwu7nYHau0Pip4rT
H7PWlu6Hd+2j38ktuhikxm8ySYEeZQZLZGyboNbtPLYjuGpkfqP5crvP8p1oeobq4JtZZpdwpP1I
MAkDEwRqj9QxJ0fsvEhbR5ZT0w2ExjV4rSorSfJMtk6GYwaINQ707lNNkU+dFbSI+yCt/EbdQaJf
aQ4DShPqtq2D/9gZBAZmjDntgFBHZiwXmG1A+YFAq3Oy0L5DJ/JG7f8dAoHHyNLpAUlURYp7TcBT
tboAj7KYT0VnQM9zwA6P0jEnWY9+B4ix6zY7SfVWl7uwZK6pFbIj4H82RmkA8SrZDZT2GyKFj4Nj
A+YMy4giGl6XR0et1CPmbRPpJD1ZpTW5ooZJYs7Q1hjNG+cUWn3fQg34wsgMrMXUANDAFRoh5pEC
CXE+n0anCKp1tx+3w4PsUs9yhxBbI62g+m4Xybob73hmg5koASK+l0P1bqLEDIGS0z7ExD8FYi6g
HkEl7EE5pyltOfXNhJi/5vtJJLb2WkCwWSN6a+cGyaHMb3oN1nYoG27RHvLGHnrXKJYDqqPuyJwa
ZRms20P6uWz0w/Tc9YFC72J1P/UuZHzFcAr5Rn6ug3hVbFt3Xsd+6lunzBfcdjOFqpP5wFYf8X0H
hPeH8nXY8r3sDYhLyl5VSEX3BpZk5DTU1WYozq6n1G+z3dzC5XNXqPgcjhqO1Abiq1ZLOIwUtL9c
wThKOHIkWzXwbuwhFO6X2LgTQ3z8+AVa/PG9GKK/Jj4pnwJiZL4BTmzEJHqeZwd9GBREiDF6qJx0
R3eYLRHNm7fIbz2V4Lx1ZG/+BEtMtIhwX76Btwz1eXze7H7AvjNJ9YEHvYSaYF7rT8mpYSS9Y3co
hYQ1P+YVNmhfLqem9W6Fg2CrEnTfCf5789YjaKGVlKHAIN0nc8tddUifAJuszX23tgL9RD9inM/D
ut7md9qvaS3vsjcw+hF2jRCgMP4UxjW9VxS0lR21QwlNWmmjKctWnfVt3h+baGM2+8FyBC9j67wP
phHSVMeuDVN1F6teWnud7giKwyUvNRF0EB6cXPCtxrcUR+iCOfUh5w9SHFAMldv6CwBrvUHgdorG
1ihWC8kerZIszAKB6O7UhrzbyXIwdZ48nWR1lzU2PIsb3He5Fbpd3kICAzQ6bWelDyC2Rg0xbuC6
f9iz6FSAhLSMhYGzfNVYMTtIvUZjO5/mueAHAXbtm76QRhL1o+pWrTb9dYyAijZG5jHRssiVXzen
KdMnOgxCdoLutG63qYmIWVdrJmbvkync8pf6shq7qCEA7iDngIIS6JuLatRlSLIoV2BdYGYn2kTc
gYHkmybDkF6BbD0IjL9ECQFzQpWUtAwzL2BcJGNp52WJIxXCXHZbYPgFp5VuTYIPjh4ceqyu9ay4
+fVz6nT9GvDkgQYt6Dq010DevQI5q7ETaUuL9MRni6G102GZ6nrroNix50HuVj9f7ovT//tzWa4H
/jh6kgsNAjOIl88l41Yx8yZPT2Y6D5u8mrYjjUwva5IGs7zzr0pHRTVRJXUnc0ajJTEND9BwaTM1
rzd9jZoR91MTgapRADmEDrAeN7bwALpxxn2NXF58UszdYZ4enDeM16M2uXoyTSFUGNxX5rP80uF6
Esl7kt8JB9XXzpFvrguXHdEvTc7xmn0ojwj1aIqmL3lmCwXwWlKnnk5DlXmYggVck4MA0e0LAC6p
J6ReljlISbTIkQH9SCnO/3On7tU+sE4F3cTSpoxsDVZTHAxzm9YEktsK5rQhhTO7mtljanwFTfGu
RhLhofVpDcivnarYlTLA26MQnQak+9RNKxeYABKRaYN/VQSSvjF3OlYFmlwE6gSIEkAyegUQiZ0i
XUIuh/PosUX0A8fKsDFtklCnRhKIkerhxiP+Ir1cP2LwxNHW+ZrzV69iQKZLBuDXXDzPvN6COZg5
ijFqdp7goOTCKBPs2tcebueEZ8iuCvGgStEnhU3LCk2R8OeleY3Z6VAKhgL+YuiD6T3MCV6uTJTC
iY4tW55liOShi5MfVHXo/Sj9BY1zZK33U88COozWDS7UNQ78dV1M2SE4QV0dc7KX1y0VGHPoTVqe
e0vwWgmkLj7SmaQ6HMnlVAaYpd+yWP+26XGri2ANCiZ0OL64pRcdLFVqG0mpijNltHdrYzMpeoQi
D9k8LTLv5+f6h4stGwmyBxAggKTMFZqAyX4t5ZqG50qrpzQpkWAr5geTuvspT29lptfJGX49QARQ
G5AOLsfKVSaowJ8E4HY8nKM5A+RWNsi1ZbRsfr6lr8PicuFi6hw4OlpDy2jANbWbgtjdSJXenyGK
CTCLzWS8SygZdCLO2P5I+mwTRW8amHmoQcBYdCH7poHQWt536YqVG5qcBOvAxw3XXBr5zNJsLfdy
zZULUN7dbnRg9KzUd7xxckgrNv4oOJYaNJnTpp4WbVoJ9gWr0trEqjupbj0HVuRaGlrUjvSJchJd
a0j+InOE0VZ6V9xJD8YIlVtXSW2+R+6Fr+cPWU9ERqrElSobwglyb8PGnaFlmO8xVdOmmAHYUwOK
lUsRD+8iU7ChsVhXHgysIR1BN20RiJGfDX6/K/1bFmXXKBRe5cKXg+wbwoMJpt7lvlBFoYB/jdid
xWyGP21/QI+PzJY82n1bP3UaO2BI+lZEWiLO5YuFvA76zFhGy2K91uItjQQKwTCxPmPIl6IMHB1Y
PycuqO3gdvWN6mAGBpBQPwal0MZuxfit9vL3215m8hVQtDEyoBpfx9JvdCcxnuFgpY3lORfUhzwt
UrtWk8imVVm5LZVlh7JPeK7kN+78+y5FCAYfczFWAfn62l2l6SCdmfa8Pk/QJ1m3pi+Ai6clml1I
seD/vH2+sT+BKSIHWHwG4Ba9CHdcvlqhFbtoqBkuNpjnCobyEBaiaAl8JkPIhBKiOTAPtmcLLaSc
sxuJ4B+uDubpMvULFiBKV/MKRGU475MSRl1noRQt9CxmBwpoO6XTKkdL093/Yu/MeuLI1i79V6xz
01dBxzxIX7d0MkmSZDZgsOsmBDaOeZ6j1f+9n52AKwcOWT5Z0odaJ8tl2YBjx57fYb1rDWddEYYk
Ab07MnNf3+/69jDDkIH8O3wVFERw9K73XNWD3GvttLypkuoU4iRR0+JwXjTmpHeqnefU1mqmNcJi
FDoLVP9mINuBzw2In1HdAK2ojwlkdfWil0Zv0qjmnSaI5NQ0H0gwR/aO5bSFBQUCTi+ZYgK5oFI0
db2jPr2xpJwMWAJhvBqV8q0PHjptbppaOk1LaDpalZR0X1vSxOFCmIIQtWd6sDAdDwhmHstH9Sgf
WZ1u3lTk2d+fhi3znNejeFHjtiexD9fqxmUf5rEEGNeTr4cCYS+vH376bVEdmVleTdSI7D7GgAV0
nVSmE/WczDVOdOHf14FKsktP9KPabrJZYmLu5do1VaTNrExAvOXhjlfdWjHAVakdomaZjYmlvvGm
LfzVZp+a+Y2Tg98eKzImTl4oVK5G35EH2SX3u3WBCkw2fCcsUIUy6U3VIadqKiX1rOwGwnQNSDm4
ldht4h170Ng6Z6kAA0JD3IZEAEjcjcO9M5DmrtQ4uCkAqwWTxFG/aUp/Xfnjwi+C7MzUQat5w0gS
WC/yU9PgPRwp1s77xrx0Zc+5ylwHepQReE9vGSctWjMXObKMpxHMZRNz/KrbCandMjQvkaoDNzQ2
CPqp322AvJLvPjqeLy14DaKlBIXVuL9wCoNoNzIKUyi8QRvIGCq1Lp1IkZtdOwlsZ1rNBIyjPs8t
ufrcEB11a7v9PFqzmFria2AFA/xhV1aB5GQd7DBPtz0nhgwYIvUxXE9cThsI8ipABaKp4vBmrJNw
igazNm3lIju0YiWbyiMhvyCs3ZOmia44zG8p/ukmtew8ybV8TgX3TOv19h6G0+lYEgcoVac8gvtN
32EaLUtK125Q8Zq8omDTFIIpGxu/UFOvcew0uDE6KZhrXatdKnUmzSBAU2H4YDk1bgaaIMclygic
amQX5ZK97zeFdJhrSnQoVS1oQGjaxmgMFiOUMYkFIUSkN3N4paszXfJOa1dRj98/FLZuXhYi9QCO
uHwpDdhkI9SatJR8o2sFrsuZayyNMzJsE08GwG47XTaJbaScfr9Njkloa2DGB0q6Yfx3qgFO127L
azWsv49x9ZT48X3sRovEdrkKyX5J8i4tdmWTR0HowcELwjLC0oEKffNegDi3VE0kG67T4FBLz039
xnIgJ+7v0hQprmbiKV+N5JxqpLo4SUyQOyA0gwmjgqfqQbZVzIIAvl2qeoZkKlOZEdjVoYa/Vg2g
C9xx4o0AMtRHqwYE/GjC/JRppyVhPyqA1PayhSUq1o/DFJHEa7W/aMH45NGxO1zV8aE1zNIIjxN3
6K6Ki2mbf0mUx66YVSTxGmOBeqXj/wT8G/vEB825S1w90b+Y2bF9n5qHXfpV0047ym0EQd20ujLs
WTOQDwP2Q7LUnJnNdFkb2v+U8mtIZidJcZj2i8g6181Lq/ziEsUz7/VYn9nRJeWSk/IaPuo2O8o9
WLCJx14M+eFgT6RvnL2kvQJj4VpHlgCb8qhZlFJiwaUOHHKu5Dtu1e27wMENpYwb6SMVS23j1Izl
AQ1LE2rFStPAT/SEON3gwgNcm3VttGNpPrPRrW9lmmMnONwJjvjj+h0eGEkiB4XeXTf6Uad+zsyJ
O15WFZMnF1Ojmhkx4QLjq2U/OPk5qqxA8278+qvfnFTaN01/UvSnviPQlV95+VMsnfvupBhnenQ/
NlCSkXE7dWUyMV8U+8swNHCG3XvQSdaNM4Gr7SggWSaF09olrwG0ogU50kULt7nu/PNMnXv218YB
KJX/UKsSsgqiGMxQ1QRThUreushZz/eOezL45QTab3wzAx1OouvEU/qqXrS+NNM6WH6nHTA6vWsI
oHSE5ggvR0iAtoAkyKg5GVUNIcSVA5FJGc1YsoBN4k0k7UkxfgRSPkmVK+drj0tVUv0lAedPiRl4
X4ssmbe8+kBUu+S7KoVMnYuWpnkHNmYiB/ApV9wpEWnu9pvxBwUEHRH5chLetUCW4qlqfy7z6zD6
oZNCjlSHqMDC9uOJ49063ueg/JaZ1zK4GR8124ljnhbQRI+UFQF3S8Jrl5fRnYWTzZv8GyAqwMz9
YayBoWDFNnMU/mzQ6cSji4WtTsa7jJtv6voTx5kSbSGb1nxRfyo3vX9IHlzRgXhFZyr1CvrU4oX9
WZN/lj6TG2wftdM+mRKlD+ZZOtXLGSKTxKMQrKqI2oBhUw8z8HxclfJhZD926p3kzDJvRkYo8Q9b
5JiimadNKZw3m7kVHsNh7eAhuycBYMbuD6ciMLlQrUUxHIXlUSdq8oYSWMhZuPxyP1xSHc8I8/X+
XvYHsnLfmuxbTzYXLG7nH1p33Y8RsvBg1thzSgxJ05bqrROdwN6VIl9cf/XsBTKpVvswsjJtSlhs
jA6RsW78WcQ5xjohN+rMs2am2Yd2fwoqnqOQX2l7Vko3EfioaIFn1iMhEwMfOEuaWZhfmMBF0uox
ElnlfhJVi1T5rPPyUv6jVT638Y3b34SkHCvIRvtTu1yY3OtZ9CX1z1P3QlPmqjf3kxPdm7vhWdSc
hPFJ0QgnXxuPwUim46WSnprKYaofJcb10N1Tzqe1X5r4KFk02eVgz3v9KA9uy4gCwWuluWpI/7v3
sKFOxn5hODPHPgPOnhjHanrskCgFDHVikpbcVfa/5HHaOEgssHB4ejASYvRt2bAZ+lf10F6PpAED
EKZxWE+stB6OBkW+CcO4W4yF2V3qdaFPqsSD+w7aehfumbkvE0spGpXocNQLslZwc0WEEWy1Wj21
zAQ0Q+KSSJk0Tntrh+lt7YosrprNYksGAyHgYCmQrTrx+3nRe8Rh2lw+aiuuqdiRo6nh3zu1pkxy
KynAzMJlgjFiFvU0iE1Qn2M2j1oAWu/f+9tOKJYRdYfCG4RcHdaW9bNVyo0qVHwpvlFdubsy/faw
0NJDVXfbydgqXMYtJS2299g3VTWRZW8X6bki7LC1OeEFRJWgqIAUPriw0FfiDEYDx/xoGPENLpx+
5qEmIWvDUV7rP4MKAGFdNw0lPoSIy6Hvpogj/6B0nMxTzkJ/fyzE7G+9CcoaKkkgod6+Ydh2Y+w7
cdgmN2Msf/OMkbt7wO/KMHjnpnoBs8cunfilWbXVpAmLNkB+Aydwww1PEw1ND1UnAFqhgWxnaTet
I+u7ljv2VaJ7lE806sIs0wRUbOXOXL28RCD5VuMyPCnsAVyfmXzxoNyhfHAoMYHSdlqX0cRRn6ye
S4sa6H7HKC2xXevvTK0BKi8IPJA/kTcN62B0g2gIiggwHOujVVJ/3vayOu3cpj1UuqCe5XE7TlQP
p8kEswsJnXdVA7TwSDo2adwe6Z6jzAdZbuZqo0+MosqmEUS+R55bmUdGmjlz2xKVMEkIJKOqq3ml
5ObxkIG9gvfm+5Ba1dmgJPNuUH+T1Y6JEISNHBJIH1DMscmqWA1572b6GN2olFZMOru6HRCgeX+d
LSmQNkdwtZGNWXc9I1LVyAVOU8mkO9CyOwqUMgdNw2+6Td2fhYi1acYEZGMzmJmV87VoLtM+zo9C
C/Zz+GinCmzBvU2VUNcC/CL3NJUBNByOUCRixHIz9FQwJdBCgeC3j3Pdozghl6wj55DZ1Y7e79Ib
u1iE1FViWWglgCHf2MV5gFC44Y/StVkDb4KEbZwVckuIwPa6hZ/jtAj5iMY7M3oR5PW8kuJa2wSm
1dk7FugmNZKYQ/IXJpBJkcjYIkWrHd1FrTSTrpsinhu11s4RSg1m0qgvMkOlVEFF/mgEm6dHUG4p
g3bpBDVGAtUSM8/ACDMS8i2htQvO+OaLoQgAgpDtrkFVsX7UpXmXhnFZSteFM4zT2uuutbFYYB/E
h5xtlACn9be2cQ97lzlMfOlUJpowtQawUi0KJGhx+jdZ0n99f+7eOITw5Tn1mD30giFzX3+tsoF6
ZfBy7yZ27fRixJ81tWbuxnZ3OqbuwnSd8jCPbG/a67081fmpqVnl5qlhKLNQOu2zM41cqS5Dmu5V
dYKtYP5MHX84KoZURiEoe15sv8Wu8i85U9Z4Vt7lYPmA7CowK63M3Ra7ym2WCpa5Z6IWwcay/Pln
ShUJGu8DwjKCSRJ4rqkLAp5nThW+5RyAS0JujMI8pAeEFOMLqYqkGAfip22ER1A1pMaNW/GFVUVS
9QPYmEThPlLGMJOgV/QbtCobYC2DDLaQy8KRE1FnqEA2rC8L8mIDLV7jS29nzpleZ9XCCRPpMA0p
/DHivj1WIzm91QOUEydZBCuJnqr9AmblcsphAn92jVgs4qnluMMKEkbOnwcyb0b4D1orylc5OKAS
2TiQkz6XPS+Q6i+u7JcE03ChC7NQrsisRUelpO/S2NXfao/pICINPwmx3/Ud57ckdMfBa794FdIW
cUfhAsRsyg4vfcO2e+4WKUiY6YRmM0VyG824eaS4qd9+yS1QjqnkZGB3fVuiFt3prhFUoII9tOuz
RDW1w9qq2qlUlM2OeKEYu7WxhdMCQRdSoMDUuFE3Dr0gCvXKdezsTjKk4bhSVenrUADet1F0uEcY
swYYkDRXapHJwOjBaa3skKvnhlbLA7cHgdgx1hyMwiTTuQ822pd0oxqVTMSUamqo3AwsW6P29pUm
18pFZlgtkOpQPdWKqr8Ie/1rEwHJff8dtqYbqiMOVkEuC2ieXPf6PKR1JI1V7NV3paq6wD1xIurS
Mne0IjqyPtC0wv7l3kPBbKv6uu/DrlD8vr4rTK1cqEEEQNZHAqQMJX9HUxuACVYWDgMFpyq7GNwl
eKb1Ho152ylw2g93g1IZoPDq6ELKgI7Kke2ctCoSpZMs90FB1tJXs6OMJiZNeRxIaXDveq6aTNEE
28Xzv26+P78TACLkpGVStaqxYb7ruE1h0pTdnalJfzSk3gjdpsdhb3yGX2niB/murNb2gKMPSZYW
S5HzkTKF9UFQbXQ1zDwe7rIe6VmUP5xDD0Y42HcCa8cq3moK3wyNMx0sFwCNZyzoipNUF8ZQGXHW
3sUNxTwJWgOHI6SW1LxU6o7AuQimrS0jmsIIhhuYggtgY+KsXGkqzYsw992uuWukNDnqLUc6cRuz
nLqlYVxngynPFKu0kBNJdpXXvtVJTE+iwgI5Qa59veWwbvxcj8r+LsF5P1bqRqKOPYuPdGPYxQa/
deALXxeZDYgUEF+FUmG9qR46+MAZ1f7O1d0zq4q+IpcUT3orgOKr0h7f3/5bC5PGuD8JPECAYzKo
641ZuWrFbYsKU9Tn1IYhHZNOo9CqjvMhyc/GQEpOmxQY4G+3qhi4zKRpuMMpjl5vtRzHCEfJl+/G
KHEfo45KdcQU51qgSsdSU2kEuCXt5/ttimHbWDsgehhXfHWIlfSNHcFb6G3rFPJd61HY6HRuNB15
wPFvt7Jk3dThowcssCwtXV2hbQfTUO2Od2blOzPfqOqJrfW7dGA3qq84T7DRBd0lhzf4DyyX9QF0
YXRtc6M178LcPk+A+OceFS11DtkrhYPlTNHgFjImTnjsx3c9JMGhPMCjNlD8h/nQ373f6Tc2h7AU
8K9EtT823PrbFJqfQzidmHc2ILgKlOGY9YcqVJXvN/NmrwWYCE1aoau4iQIbIguSG6LPdxS1k5Ds
oPY6Dc7tm06faaQaJ+qi+A7LkPcDGK+7C4L2VidXG9/YKVCgx05SVuZd6pzrzZllXXj+Dtz8dhOq
Kni3wQLAmwDQdH0cW6Q95VgK63utl+N5PCLOkERWOwljI/rtdcpNzMbHrgQKyp/Wm5K6RNf9qHHu
is7sZpFKiS+Q2nzHeb3kz1nfdOpST0CsDCx4fePeQ5KxDAivOXe23WYRgMysfvKQYHKnbkjK4NDN
SExMzGwsKIKOk3le1/7PIo2JjntKL+QcC13/JjcJ0leKa/rRIfm+9EdipHDDpbUC+tXV/QL3z46C
eu4bseVSQRXFUKlo9XCq50V7BXAEZKgNYBdAi07NVyNl8rEXFKyVShfUWxrUST/tLEh2HXTbhw79
h74NDI8I3S3djpXjwFCiglBTZ92lVZzNcmRcCQ5Wu5hDt8xYkk+c3fgJIFkEJGp9MlP4jUvVrpy7
weXsjFyFonW3ziz1RHUCQhyFPtRnTUdNYuhGgmSsipPfQmCIA4mQNSwb+OmQ1lLtsv4KIzR/VR9I
3p3Rqc4CLbnqUJWj6FjqsnQW+YT83z8LtgdWqHhhu6MRBXGsbq63RxisSJSyju7k0osOrRF+EzMB
L/x+K9sDSys8HgprkEFwQ663ovaK24dqFd353NQkc7XcOELPjSrnrjWuUq8tT72UMIRWkNcdPC/f
cSC82b5wS0m3C7nGjV5CEafHI2pQd45uBBd53X6TCsDLQYaRYyYoPnV9TyG5lklfC1/ZFQHeSIGL
SaX74OwQ56Z16GnXu9/HnS35vhnexZRmdXA7cr2Wpxa05jOknvPb0PcoJx/IvFCokE7NYoyPi0HR
d6ytN+aanAhcNUBtVPCxG68Bsb5u5BKzAFR+nPdBDfyoyar5+3P9ZiuEVhVsHOD3m4Lu3eg5RWGx
orKiTmZV3PcnuRzuYup5sxXOW4db2xFQ6vUhjbsE0RA7iu5QpFYmXefnVABZ1Y5zd1mRsH7uClsO
+W9ZJgXOPllvpnFbBGJaObwbpMiGYy+rziWjpKzRqwwUEZOrkbinOnEG3bnPusI/jxMn+YK+jfxd
6OVOM9ftUZqG387q25+W3IAO6jvE2ifSmA4/lUhS53qvjdAN1OUwi4MIWhGXmjy3Vcgqvz8zb+wC
OgPqUvRGuOvrnVF7jxCh24R3yUjQtLHY6whXkDyVFPKPg6pPJTd7TBDQytthF/hkI3q83ASg3WEO
wnBk1jZdtyyhEAOhNAqf49KYMXYkzqVcWZQytQVRroTzQeut465o5KPC6Ay0Yd3hunfl4MiLXP/f
2AtwoohALczg+uZYmER+nC5Jwzsnlq1FJaP71/n6Lk1jMaJbywfbYNkOIbYNW7l1rL6s2zG4G+0u
mrpRD9+Y4yWLIEnGxZgZ/Y6998YgC5ZThhhoMKVHm2YzQemS5VpWd07XfsstyngzXzUmnWIOi7HX
zK9K3X5tdQh22qwLF0ojU44qt9WpVma75Na3ojIi3YUFhplpCyyZiDquepl+kJB7HdL6zkO0r4BE
oa5OcJSSmedU/pxVX90zcOmR6emgHHJfYGALecei34pIirfgLod1iugM/u7Gqi8k5jnSrFqEDGxK
9Yv6HvPUW3QyOfZOpo4mSUEdI1mYHg1GFD/WjTbcupL6lDrQSw/19WCUzo6AmSUMtpWVwV0g4ivQ
egleHuyNTYMu6+wU2FX71eK2P/OaPPxqVhVoHpfCEWg3LBuip6oEHzkBh2Oce3ZcfDWLQa9h6Bwh
/BhiLb4o0sb9w1dqQU1ixca5aflaNWk7wOOQeMQmEEKvVW4TvQc/JA1+dlmbYwxsimT0V8hJm34y
1l16i/4lSAxJM+KrqquUz4TbgAcEQFJv1SrXesqBCnhxyswr/vCC2P8O3Y1+GydZSJ3mWIFT6XHT
QJnkI8l21XCL67aT0j/SpFTuBtuBtNJoMir9dc2FSw/QjP+gyvUIpMePnNOsN9NzINre9zbRUm4l
uCYetRHi5EzxtR/AdiloDKNEfdRahBinqtkjb+p4xWd9lCGhQ2LFI7eTI0k/GVlLcDdp/vfcsRIq
6TuMc81A/HqCPGR5K1UZ8JokzJ2RbPwI3VPm5+E3OU3cZ9fgPykMUhJsov/5mibYTmE07UPcrOcw
+Ae/chjOAVRQON1EMNn4IlHxwgtvmQcyYmPsCfIbxFGxv19TGMYBXLqE7imHRveRLAUGwWsKQ5EP
IIUXdoDKP8OC/J0MxjJBt7IzMVqgUeLkFNXmOI/6hhNQWXpeG7lRg20BtZOAgTvtNdAzRtLox0FT
2Yu06pO56ZXZldpq+Ymeu/lRPJjjVaX17WkTRTFVZenc88C821kRnTlOXdwqSp+eWSk2nwk5+bFe
VuNpoIwyFDdG5ULwCc0atNvlDhNm3RcWLj72Lmx2BMYJz3MvrB/Csl4aEF5r+g36s96hl6T2LLTt
7/B3S4uVSb56HqLVKLywhf4cuJeWkAIlAuYQcdtEczdJ5YRd3hg3akJtke/3NlcOfDGpkScgxnzz
PG9yziEnVsYdh/wbnaRF/CahnKJCorfeSd/Os95OZPfGCCBohVrTO41dHaSJYQ6z93u51RSLDDpx
6MzQkGKpbIxnyLppnTYpbqXOrI/8wXxITF9G8kLZpResCXt8bUDJVaGFwDKkPAnUzMbNZWWy6SXm
UNxGlnyUeNWCuPGRPdZnaSHPij45QiZhYmiLFKXVVr/nhP6sZOo0pKTTfYAXitjatJSqY7+rT4bk
Si7BwLX6ItEJh8Q3RuN/6ZFp0xLB6VGdUpd7WragOHzomRpV2XHjiZdd74xOzFkYnqCAcMQ2DHa7
H0LTV+PoVok6GGxk8CC9m6qTZKizaaBLu4JcW6uRkh/B5UkAiGwJK2N9SeQddEkhYYpb0EjmfHR7
qtaknlr/xE0Xed85nyPJAhpQ7lwh664J+4CWRQ6UnQdMgSD7estWGPbUlXB1NhYhIS9PoTBQ3WTH
btsEGtAMXhxsnCTcwJHLlniNlZCIkitZKFG3etu4CrWikh8d6+Sg5lFiQbxix4fAvauJ64Hh80qg
EZXrm5NSR9MmTEqc4CbVZtIAOqd4eH+HbI08nEqoX4L4JoIJRejGAZr3Rdxkoet9CVwvm7px3Vxa
CuhyNwdsqoDcnrUKFYkWRA3vN7zhrTHywiE0sfb4n2yNtrHGFESaZN80yi+1DroVRC05KuoJu/Rz
UQ33pdbehvEwTC3PkYX99FgjAdFpMB0lugvfTnPld5hPQDEeMqQLo0Z98hStnhCrfURHC9QOXnOO
zw6H0ftvvmEq8+ZYyrgH+GSCLwAQ9PpkSmDBdI+Y7JfCUM/d0Zx3cX6Y2c5F5UB4nupTo04ngaTf
Ky9F8v+xUv7BsbkyC1tWyj0SNkH1CQWbT0dN3aSs8hXQhfi3vwwWE4iEiChTM8Hk/ClkA+jCPkBi
SgAxhB3xaqwo2oGwa8gHU10pOCc4An4ZK/qBqFITUoTEoShUVn7HWtk4BfCq8QaEMLBJbILIzqbD
53VWEwSKXH8JmxAzvNSS+KJPA0ueGgQP56IqbxL2nhfNxkFtH4umhGvalivAhJoZfXGLuriIey25
VgbErSr8xx33pThn/zz3ly8IqgQYIUJ2pHI2qTA64GtyScz4SxFCBEJ1+wlsNDZIwaTQdxyJ6wfv
S1OkT8hsEPxnvtY3Ud1aHbC7sf4ySAOkbF3pzTzZD3fQ4m0ZiOL2p5pd5L7YrluUzB3oYakE4XuH
C93MFRMYcUItaQ+4YUrFUEEhW5NTDlW7XHbxYF+MhXQelfFp6bsQ7Cheit8djTNItI2bxGbEJcWJ
DsNhiI4s9zqyqEGL2jA/Dj3S2Xnlu3PKlQyo5x15V7xAuODrs0MCDMua0xIdToKj60M2YBmWQ1L5
d5Yl+T8s7oQrQmnVFCMLvzzIHQD8ykmvwwbc6KiPtvE49YZIPkxqhHVKiLPiKikptbw19DactZEX
PE/qf84nzifnvfPp5iHJNs4kfv7XmaQcAEZwMLRFgpsKnVcnijNJPYApHR104t3YIuvnEgqhmK5g
J6i7xnpYO5c4Qrg/dYJ0XKBQBL86eFfPK+ZZ/Oxtea1lQmptYWF2kUch985L4JJtWORe0UhJYo8K
PPQBQMeS4kjqXN0x/5EHLkR3tWFMJE/x+ik+Q5xNbWV0qY9BlUqwq8tFh2pGnkLiZTlwFHZdMk6q
2DSvdHx2pEpkrYqmXjSo1mGoDtlNOEp/lG0FI1aqdtmjTER1EOTGpIgo25SuyfeMvkhxtclEjdsh
nzWy4f9IzNwmOpamRoxwQAkfY1LH+VWgYSIXddcW005t+2aWB0UhfaNgz7kMeo+IQ0JYeBHFLQAf
L4Xfrhj6cYfBvHWaEZWkXphgHnkgCDs2jJmSmQ2I0yq3sRy4cGg35TRJ9PZwZU29TNyq07Z1PNOK
Qk0NuUNR57X0QVasyLjEPCvygBhRqlez1M/Ko16rmiOJgu2Z1ia7lELeWBh0BU9UMMgTRrI2LJ1G
TVKUS43h1pTzgaxP1n7rNVvSjjrXKcxJDjQrnqhK6MwLDm8Wg2J1yaTScqrz+owEdV67Iao2qf49
SeX6yZUzBykqaFqsaW111Hx6Q6bf6AHCYFM114cvjTUYFO5q2pDNghyYfTp0ZTUjF0p5Hhd0lB2O
ozKYk6jpxnrq5xYKy1Rdh5eVUsHaqGv5AI0jCi+SQ2HvoannEJu5VnFt+m7/B+QtqGlLVaM9GIFZ
/tSTKMTG1inxmOggQpLJb86YACpAZqUr5ELFKK4f2R1kIHXTm/1t7aU/3TE79STGZlSdY4qHg6Nl
Y/85ff8BIQNHJAkP4cgD3SFbtTIPW9YiJKp5/lTWWfoie7hqLb75rNeTWnYOIL3BgycqT1Js1Xrk
W5zBQNlJEODnCzTvqw6ifCCE1MlDA5Ei4y2cqBcLkmgX2ClQecICwdChUvI3Dmp8snUTYHMYNnMU
sHwFTdDo4aJJTn09nFjKU8IpqZPql+DAVIYLygbV7nBADHX8Unioy8wAi4fGzIaW2j0hnOzD8cLu
02dZdGx9j9g9EFub10VxZboXozNHD0aPj63xHm7u0PohWLhT8O5B/b3QPyv6mevdtu7CJzxlTSET
V4yHwL+xgRs2F1Z+UqinFRLv9pkeXpGpiPj9VHJPx+Cy6ue2DZOZe6pQOagGF6VEbBvY/VhfWEJP
Dm7w6NFKj10oqpw7I7jM0Ncq0wnsV6UALThwXUGmGZ8nkGe1C1M5at1TaMDN9JaQdaRN1eJQCo/V
cuF3D2qLflEGJZhbTcPmOhlufO12lBdSdK+Mf7TRwvLP3eo4qRcmB1s3L3lOd2Rix1Gh4JyZCoiK
+M5BVSia1j3g58t+mJsB0LdL3zlTulkYn1b5ce+faN350F5By1i5FMOcjKSrKUGGLBfHUwuvYLFw
tWMLOtDxK7z1x1D+iV/Z0ajf+/3nJrrNO6L54WkCRZdxUeo3RXXjxuehfwzBa4i8lD0LUsERGo2H
NXk386SUjtHvUSFkVI7UfF74l79/jtxmCb/+Rv3Tl1NM7NXZpjrqL2NFfHcpAnoLX+KGhOpf+qHX
zfX2g158xl2KqgJcuxYwX77SUs31vSfED7xx8wPRVVU9wNMDqAYy7Pnzj08xpQIv3xbgf1FzwoFG
YRsfjhLaWxmhfzUG73dvW2p2+znvdeBPj1qwbuw1Arp5IIIjokB8revqAdBcoXkvrOHl56N1XdX3
7bvmHIhUqmBkeZ5eltPK7EuOcwDUghVARnH5eW7wA02/UBzZa/qtAwIpXNZgF54/dHFlCBSSSo4w
YAVC+4Ot/E0373f3vk3Xl7f969Zf77qkHBDDlql4fp57fv9oQ0Dd0Z7TjzA0Ji8fUduxMu+qcwBj
EW4rIKvnz8frO57bXkufvuukSwlqc6qv9F0S31jCeSg7+Jidp9x7z86r2gEZDsqKRCBjrfOyyqFI
z/nvo825vu9pp5kHhugz3Eu/Znal84pMHSC6GcCpPlrXBfhxr9UuaTpHOaFs4gTPfV+/7yWT71P4
izP1chd8uDEQUZT9xgAnj6pBPgIquzLxkkFqYXn/LWms+dNzUx/ophehyP06rxoHTC8pPFzg12Nt
ZQxweTnzYZJm/S+H4nnFfaQhEGfVXmPgHIi1jaz9i723cetZ7BDB5gHk//nz4ew9AXjbawREmAOx
dC629R2g2QdCEoH49Yun8+Fmf8lrvlffqclmWiksAb7wxgbgDOCr8By/bg+C67T3gTYAyf89p99g
B0A/CHID0Jf40MfVMwBzkOg4tH9/jtAHGwKBDNprFXDPAWeiBASfd/lZvwcd68Ba0pdQWLH8fLib
gMT0nkNgHYDncpATfz7ol7fdyirA+DfhEwKY/+EOAQHW2mv2wRDoosoZ3MHz9NLFla4LTgcuQVyC
56vmA21+gZjcr+uAPbnkRQHfW13H1Rcy89z/L7ffh5t80CJ7DoHK7QeVAEgy1tHqtIuMgUj6vpg+
H9D+2zvYJakH2P4ktnBvnj/rZz8eIcg3hgDv6PmzHOwPtAOAbO45/1jAdH7dwFtfBhqct2TwX6+/
DxfyAbG65xgo5oHY4UAp/9znq2OgHoiSLBUqqpfPh7sAOb72HQOg7Sx12PPWL39JYN5Jon9gA4jz
ed/OY+HgAlE3unYGkupg0kF3vn4+4Pn/bJE/69v/Shz9RroHxNcBvj94DKrwlp/161/ESEAYC86b
5SB/oMNv77tPUQ44/on0g69/o+s68CZh95Ls+HU7fDDTf+/wn6IeQKIkqAnXlz6hfqEWhD384Rz+
JXRoL7PPPqBskfoAAVFbfjg/Vs57shzc9xZyIS+fD7ftBQfkXiNAlg+oHCxsLx6dyOKujAAXnsiB
oJfwUVe+vm+aB5cXVifiO68JjXXTD6cI7hkAvoLV94NtekEqsNfs26TwgXIT2n6Z3vW9r+P2gJpD
i/ujZroo+NhzCDSZo1/U3VHgt/ysTz+3HrVlorr55fNsYfyly+8v/NAvOMgUracfS7RI8FQtb+1n
HMTOH3gFU2w/4AUkIQgdgY9b8i/M1vJHBXzk+eHPgAnx9//9PQOvkvKFZWRv5Rv/hV2x8tfs+9ND
uuNnvmdNCoHA9ZMXZGm19cMvg7P6LqtfmgngzOtQvNnH1y8eB0/lQ/kd6vMl1ual1xcPCRCWf/4s
g+8Pq7g5DrrXv74CaF66vLKO3n1kWtNavfFYcXjs+dwqWHtRFYbF/Z44a8osf3p9hlgGgKNFpOTP
ifxf//g143+x+xdZWfuf/pk8bQ4sfqEont3n2f9sqrp8iDfGAZ9jz4G4yZq33xkubpHI3eedL8VO
WH9jlD+hH0AmBs4krCmqUDij9mnjCjyZl222Igp5INMSRBLw2lng3jdbaVb231+cXtbMw8ZCpMgH
OD2koqB/RQ4EnpW/oaHJQ8we+nRTP9RP1evzxBqlFprNZEMDSf+gk3AEjGd99P6Nfp0/VVme1Q/J
+lSJKk0Kv8Xhjwgfjt/2Ev53Gnvw/PLp8fW1l71CDk78J6odqMOC92hrr/wbDU0fyuDxkQX46eKp
9p/KmMqytcHEZRUUzIJ8nhUCJEZQoOwYzLdO4V+Znu1bZh2u9/vff3kdMUjPR8jrub56M6zfPms3
y9bF8s7P/jfdQtOH9OHH2uGubZ1oK7P/F7fqvHx6SsWMv86oGEIBzviX8/sXH3z+1Affs9fniKcu
ITX7PvbmIUjrT1fc1uXTsgTyPCiaJ3yN1ZZQIn796+v1/Psj8yUN6qcfb5wtS1Tkvv2Y8gBuqTfv
QO6qLfNi5f3Zm7/M9fdsjF/7+nUslpNAXFLosb5+7Y3xeX7+f98GphYaLM6+G3j1/UUnsVJXvzT7
WyzDyYNfsiBfB3M5wO9doH915oa8bJiG50Umnioq7p7/9saE/cWnzh/GB5ZzGeSvz3peEO+ttb/4
6EX5sD4Iwqfc930XVfnwFL8+Z/muwk/b+7HlQ/H6lOVDRcp/34eeZOWPjSEQzFz7Pva06R6C+vU5
y7cVDDb7Pvbs6fEhXT8yl9XA+z73MtkYA8Equu9DP2O3lq+PWQ7BtiXc/Gmj/sUVe/PQ/Ag+/bN8
eFy35ZYx+31f+WYoN54qmFz3ferLhSTe+dMsCcpNm3cJ39m3kfunqv40eUij1/cVI459+/rXf//4
+faUPK0dEss6933f9yL7xKL7H9WnTRvGEADDfZ+Ogg1m8U3z+CPAqQy+r21Fgp1/x7F8i7jjS2ne
2pFPbR9xKUHlum8v/vnYfDpvqjXb8eXpf8MY/Z/r2c3s+m52+H8/icXzVDJgm+sfDwlyE5ScEdPC
LQMNv/M+e+uyfucK/zsdiGWsYF/74+M5EG8GRgTodd/1RTTnZxZHb9SXmqjEY21Stk/SD/Ypsr67
mvvvm/fnuNb/h/Mec9uv30d/gw3xz/RHVpZrZwox732X0nKNrr+r4MXc97GTp9gLmuT1Qcs77W84
WCdZxcAu3dDjp3J88rI22KTjeW3z3784efmHDXdgO6jb/LYFNGlij8jP2gxqf8M9f/iUJg/lmv0g
CG32ncJFyTCshykEqfG+j51VVMavDwI5jr0fOx2fvvsbj/0bxvYo2IrViOr/fQfh6KHMnt6yQd4N
ZP5FS/sI3/D70+tLiq0nKmr3feV58Ej4ZMMzECRSez+4wYKp/h9319LcRm6E/8rcslsVlU3Kj+SS
KpGiHqaoVURKqdobSGJJmEOCmYcU6pRLfkTOOfmQW4656Z/kl+TrGcLFxoxEiWhbLl227N2tJqYB
NPrx9dd65STRggnJHyxXJ3BUuVgJPSB/x7VLgPPQxYIQFw3czDQ03grIPckxIy5hSkCvVPh6T0cV
44DpIAJyMxXz1dJok1DtftKJd8DQ/isgFqFKT614kFXMcQxd8JnKbrzT8E5Au2Aznua+awLe0HBV
9DFtSs38JQvo+MzArmd6gTjHS/sRdCpYz/nf9Hxo82TiZJH1AZGS++vuTkTPxmPoxAkq5NKsp9Al
9+xCeWn+9wJXpEe23a2uWOwHgd17oL6FLmz3U7srGEHQreK2QuJpBhOW5/UUI1BDt+0CBfh8onh2
VaLsc2nxyvGLB0xYuHrpRmtfsETw2i+sZmIWrFaFGW4Ca156tQGUTwWkgqN8qJKxk0S3o9mUUPGt
HvPHo+iGCz1qfQzVviurynzJAhf6akblF+ZcAmDgfmb3y7xOtXbNYjK2PGysIn/yZ4de13CuRjh3
bZMxi1GMhQzVNywyHigNFnenh+KESEQ1fZ346XJi5Qpd8Wka68j+BueF5Ycx9EKihlJijXpqpMd+
pEcTlQQeq65N7Q3TNpjZ3n2oAo6ef1Lu/0Hmvy40A6UOiHOIOmYffL1gY9v+cy+XWiO83GtMrE0A
YGNuisCrcbCY4M13t4rurkCA1LJZegsAyaZYorYJvbotvMns0hKUPFgouJwXY+MEkQqoWyRUbHuq
2KMp8VBc6mU+jAFBg/kCdipqg9mMWQKiEQ1d+KGe2xHKffiZ7b8ncALbQL0mlteHtxdsUPAAxe6j
gBQ7t4lNnUJoX98L+C1foTQFTHfxVUfsdwSis7Za6uhaJ2PmbzwKmHxiiuzws0HUl7ETT91IoQen
M1ktMyeG1E3dB8FC/5qrzMLuxdFxDueL2ZQPAjalk5gs4WIlvIxONgXzMjfX1OkXqo8Brv2xmnuO
EbU/h0o+VkN+CbdXz7ZfwuOp9wxs9xueILRyEIoO0lAFtO//k+lo/LvTG2sSduvAIBKu365erNjp
rQHL58927s/M0PcKirbqUGWcAXycTdnjAiczXAtYr6cFEPMGn90esKoTlY486I7EM4Icp80yfhwe
RSQ/0Qoj56RumQ0GWYOEJmJPqIAR7uEhHfl5N4Er0VM5rC+GgbnvplcDdGXur7uH1KVkPzdUEE6E
3oyevSP7CxywW2a5aoFjfG7g4jOpEk9GIZW/RA1i3gpVRPke77VMmqrciSt0UW1Qeb5hu7z/ki/Q
hcUFCyj5EpEJR7Y33wq4sX29Gk11HGt2mEG+5D5g98O87gWq9IVhxJ+AcMre8NRsU6KY1SfQvIrO
tPUyZsTxHHr0+sj7+j1XEiDgfu7hagtG1tDVDiyP0ooe8FCh/ft/2QhE4fdfCkTIRXL/78XI8N65
5r6AroEYNF57VTERJfQDBmpx5xtokPaEH46rSeWCS9QPW3kyA94mOlIpc4uaErU4tH4az6cHsVG4
LjrIw6A7lrkEYMoKF/xrJQYB05CAWDMfquEte1pBdRAuuLSh1fstUYxrmSQawJlj9S3gT8NXfTBc
abZ3YLlBChZjXUHjDnwrYBJbL8zL5WFBtY3WotBM7Ob66Q39Nq01OjZ3/NQJHLq2TTMVXXp91yL3
Oo76Kr5RQEW6U0aeF40JCrXLx0i4aDyvLFatdornzw5VT+xiTK26bomFqyjRO3cOBSdqkrMVNx7t
antikHaB7MWci92Ozto8sJ1149f3wZIXHf2h9+0HhJLX0heA6d2dpIdc65fbiYIJ4RXuxG8TJPTQ
ncJrpwIP/wGK9kNlPnPBAlHqQYJGIB79CmRE0LM0idVYp1N3BsmaSeDqeitFiGYmVmLB09zfNIEH
roXSGXdQ9gXWiorQ0I75nkl48P3ERGdoNmMGXQJhgbZ/XuyUCAnwXE6iLv2jf3C5eRwaEumKUzRU
LLQX1zVoKkGo/wDJfOsaEhH/J7XkpqEh0eTYXSWT1Z1vzuBgh6uhBIJ0rVdbatCIulAVl8FMjWyB
K91F3/ZsWlWJwL0+U7wcCyxJuC4AtVG2ckUwLjpYy4A2ARvhnWUJ5x2pfwzv44nCBhFUh54Lqims
/DstUYU910ueIsRE7/DlXsBrB5S+Dm+EseAS8mcVV6Uh0bVxAeIzzLlEOZoFM48T5Dwx5OgDBaiW
MBvu+wvHggaah56OwVQZH97bpClxwYLVZ1PVNDIVEqIN0vVOTuljSawYuTxyC30zB8Jc91sPxRTb
y9NXd0Ndow4JXP210RkiUrfGQh8Spu4X9Jvbm+g0AxZqGb2JOoBc2Cyv6bFtYJ6EwAasf7CbL1Q6
RfrsTeT+aOp+9COmv7qP3n1j+kvAmuJVnb0Bf5eE79Mz4zHQpR2VZm65tEclx8zD9wxW5EkcO2ut
9admBl6wBbT29Y9AtXrIfbD7gR5sa3pw+3kuXhWFDUpM/L+//zOdqZWKjpMVau5YwQlgI3Pldo3Z
Q6T/QMC/NUrfvoKBAZRrD5AEXocnBtB9mh8SasD6GkHBzB339M2hUXaFeMlEfwY0ULF0/x8xR74p
UZY9tLOxhQIHaoYw0vA0Ewh8QSUnsHldlZvEsP7YxlvQMWDgfLjeLtRebPZGaD3dS9PcyaMTv/4N
gb1Hx8SkRrKADTpTy2zquTWlarY+Ai+XWALSqWTUCk0ubX7CN0urHyT5kEXbAm75AVKqyPUWVc+W
SoYo2W6eD4EMODDRuYl5AlzCAaPVImPPbKRERwBhAsENhkw1Ey0RILfVCh1WdS+mhDvT9k6HBADq
0M5R7+QEuhLOg5Nbj/iViN5AjuhzLkrw8aCeMwZlYc6hARIQnROwhbHqJOZtuqu4u5f2CefY2z9w
XYfL7amEKuE+bksCE05NUCnBXZjX15DgsboAQUBmqYbIvJCmBN9UyW7ZNVmWFtb0XN8YbkEkXP3y
V87yEc+kNEUsHzopzViNi+UP7BCUw+6gFLFRUyJsRqxY6qeNc2nTOmPYlKBIKRV1bcBfAdJRePNF
j0dpFSqpBgnUbIvAl+k0ujbJxNQaeRBpOX3ufqGv+o/+gsCD3UJbuAfZbkqUwtsoVyO76FRQHCkJ
17+vuFeE6TXuN3ZXMxJHWdTJkdLwEbVNCbRneTrhwmTT+y+xnq/cikkr72UQg/iAnsIv8L5gwF0k
cpjlB5SvQPRTyRPz8+ZH7INuemvAsuk2d75rcb8kfg91+3/A6n4yofidF9AkkjEtJO89IhGJDt9W
ou441IvmWIemINpIKbOUr0TepG1j67cKSaQLOyP4lBx5RAPsQ3VwBAd4NKU+L69pSAKkd6Ti2YPd
zQKJluMchXsWiSIHEq6TPrJuyPiyo9GQIMqi4gvCaGbGGzRHK3QXL3SSOylFKkiij+wqyf3FNiVu
yDXQ73dgdGcbh9kD7gMeeo5f7hmom9TxCh+FclgLyF3V3LLNkfA0WmBH89NGAo5un8ytrXWkJRAF
bUvRx09dDazqYvJzXRwiERUUwAXi1YWrRIa47nckuJza1joSVxZ0ShA6HZnPxl1hskES1eoj8NUQ
C7Yb0lBwiJhRUoXRPDrv4ImlnvVbCEKmVQWmI4FsXcsvkCS02RRuIrNajokilNSYbYrEw4BEFKtc
ShCrn2hwE61PaPENvdEhgsHY/Tv2EaDcdYfiIbu+vRbVRTlliBDLSSqeOIk+m/Y0QT0aOdz15/Af
EFj5ub6N2iquIaaRYOs5N15DpEQX/bVaAI3O3QmJWPkcjadcqsSdJQX/qoHB4cSxIM5xe7n7sbsw
2Qg5jtrHBQOuBH5ALVFUoU+o8iw0ZIqFsd8mKnCo8UilKOLVg4gkuhbKtMGJjpGc/310kCI5l6It
tcw40o1FeQSF8Ha+mDI/BXPHwjdlYGfwTdlJbUq4EgNA2/hqJWCJgxxkcd5iBU7mX7C9pszAHuUZ
ECNOr2R6MQbN/XX3y1VxMpsSpfc2YcQoe+8urVsorZumtX/8iEFnmEyPcvy79xL0jVebQ6SiHlgG
k+iXHJAX+Iu1btxHghm8xbCEP4A2H6P/thOqvGDgUzM8MDTw2fwaOj6P95Zt/t+dde5vY+wpW8yz
/vs65qZzUTe5kAleL/ORPF5lutzmurd/ZekCUT7q62xXt4DH6JaOtUUVgd1NCQznZZ56gNamRJFx
cP9fdPOu9OaVxCg/99eHTMmmJt0Of5/WrroRk25bir365uei7tulT3/dbMtX+JU1gzVf31fWzfH8
wb5yy5FevwajGEHmn/4PAAD//w==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0.67391</cdr:x>
      <cdr:y>0.14731</cdr:y>
    </cdr:from>
    <cdr:to>
      <cdr:x>0.78698</cdr:x>
      <cdr:y>0.48272</cdr:y>
    </cdr:to>
    <cdr:sp macro="" textlink="">
      <cdr:nvSpPr>
        <cdr:cNvPr id="5" name="Oval 4">
          <a:extLst xmlns:a="http://schemas.openxmlformats.org/drawingml/2006/main">
            <a:ext uri="{FF2B5EF4-FFF2-40B4-BE49-F238E27FC236}">
              <a16:creationId xmlns:a16="http://schemas.microsoft.com/office/drawing/2014/main" id="{FC3463F6-53BE-4E5A-BBE7-EDB7D8E32E6D}"/>
            </a:ext>
          </a:extLst>
        </cdr:cNvPr>
        <cdr:cNvSpPr/>
      </cdr:nvSpPr>
      <cdr:spPr>
        <a:xfrm xmlns:a="http://schemas.openxmlformats.org/drawingml/2006/main">
          <a:off x="1985598" y="375947"/>
          <a:ext cx="333150" cy="855988"/>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0.63768</cdr:x>
      <cdr:y>0</cdr:y>
    </cdr:from>
    <cdr:to>
      <cdr:x>0.63768</cdr:x>
      <cdr:y>1</cdr:y>
    </cdr:to>
    <cdr:cxnSp macro="">
      <cdr:nvCxnSpPr>
        <cdr:cNvPr id="2" name="Straight Connector 1">
          <a:extLst xmlns:a="http://schemas.openxmlformats.org/drawingml/2006/main">
            <a:ext uri="{FF2B5EF4-FFF2-40B4-BE49-F238E27FC236}">
              <a16:creationId xmlns:a16="http://schemas.microsoft.com/office/drawing/2014/main" id="{8B0705DD-E429-4E88-83C2-BE79722B03AD}"/>
            </a:ext>
          </a:extLst>
        </cdr:cNvPr>
        <cdr:cNvCxnSpPr/>
      </cdr:nvCxnSpPr>
      <cdr:spPr>
        <a:xfrm xmlns:a="http://schemas.openxmlformats.org/drawingml/2006/main">
          <a:off x="3168352" y="0"/>
          <a:ext cx="0" cy="3654962"/>
        </a:xfrm>
        <a:prstGeom xmlns:a="http://schemas.openxmlformats.org/drawingml/2006/main" prst="line">
          <a:avLst/>
        </a:prstGeom>
        <a:ln xmlns:a="http://schemas.openxmlformats.org/drawingml/2006/main" w="31750">
          <a:solidFill>
            <a:schemeClr val="tx1"/>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0.57242</cdr:x>
      <cdr:y>0.17731</cdr:y>
    </cdr:from>
    <cdr:to>
      <cdr:x>0.93483</cdr:x>
      <cdr:y>0.17731</cdr:y>
    </cdr:to>
    <cdr:cxnSp macro="">
      <cdr:nvCxnSpPr>
        <cdr:cNvPr id="3" name="Straight Arrow Connector 2">
          <a:extLst xmlns:a="http://schemas.openxmlformats.org/drawingml/2006/main">
            <a:ext uri="{FF2B5EF4-FFF2-40B4-BE49-F238E27FC236}">
              <a16:creationId xmlns:a16="http://schemas.microsoft.com/office/drawing/2014/main" id="{D9E8C5EB-1C5E-4C7A-9CEB-B4B848C6D2FA}"/>
            </a:ext>
          </a:extLst>
        </cdr:cNvPr>
        <cdr:cNvCxnSpPr/>
      </cdr:nvCxnSpPr>
      <cdr:spPr>
        <a:xfrm xmlns:a="http://schemas.openxmlformats.org/drawingml/2006/main">
          <a:off x="2844092" y="648072"/>
          <a:ext cx="1800648" cy="0"/>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0.1214</cdr:x>
      <cdr:y>0.16334</cdr:y>
    </cdr:from>
    <cdr:to>
      <cdr:x>0.95722</cdr:x>
      <cdr:y>0.16334</cdr:y>
    </cdr:to>
    <cdr:cxnSp macro="">
      <cdr:nvCxnSpPr>
        <cdr:cNvPr id="2" name="Straight Arrow Connector 1">
          <a:extLst xmlns:a="http://schemas.openxmlformats.org/drawingml/2006/main">
            <a:ext uri="{FF2B5EF4-FFF2-40B4-BE49-F238E27FC236}">
              <a16:creationId xmlns:a16="http://schemas.microsoft.com/office/drawing/2014/main" id="{0924FDB0-9FD7-4968-871C-FDC2014468B6}"/>
            </a:ext>
          </a:extLst>
        </cdr:cNvPr>
        <cdr:cNvCxnSpPr/>
      </cdr:nvCxnSpPr>
      <cdr:spPr>
        <a:xfrm xmlns:a="http://schemas.openxmlformats.org/drawingml/2006/main">
          <a:off x="555039" y="448072"/>
          <a:ext cx="3821369" cy="0"/>
        </a:xfrm>
        <a:prstGeom xmlns:a="http://schemas.openxmlformats.org/drawingml/2006/main" prst="straightConnector1">
          <a:avLst/>
        </a:prstGeom>
        <a:ln xmlns:a="http://schemas.openxmlformats.org/drawingml/2006/main" w="34925">
          <a:solidFill>
            <a:schemeClr val="tx1"/>
          </a:solidFill>
          <a:prstDash val="sysDash"/>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ABDD14-CBED-4313-A942-6161137FAC33}" type="datetimeFigureOut">
              <a:rPr lang="en-GB" smtClean="0"/>
              <a:pPr/>
              <a:t>24/04/2025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Revenue forecasting, 30 May 2012</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97434E-1EAE-47A0-B751-65BC3D4FF810}" type="slidenum">
              <a:rPr lang="en-GB" smtClean="0"/>
              <a:pPr/>
              <a:t>‹#›</a:t>
            </a:fld>
            <a:endParaRPr lang="en-GB"/>
          </a:p>
        </p:txBody>
      </p:sp>
    </p:spTree>
    <p:extLst>
      <p:ext uri="{BB962C8B-B14F-4D97-AF65-F5344CB8AC3E}">
        <p14:creationId xmlns:p14="http://schemas.microsoft.com/office/powerpoint/2010/main" val="38417168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F7B1EB-8906-4CE6-9FFA-8BC441559884}" type="datetimeFigureOut">
              <a:rPr lang="en-US" smtClean="0"/>
              <a:pPr/>
              <a:t>4/24/2025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Revenue forecasting, 30 May 2012</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95D02-6589-47AC-B281-08E789FD2BC5}" type="slidenum">
              <a:rPr lang="en-US" smtClean="0"/>
              <a:pPr/>
              <a:t>‹#›</a:t>
            </a:fld>
            <a:endParaRPr lang="en-US"/>
          </a:p>
        </p:txBody>
      </p:sp>
    </p:spTree>
    <p:extLst>
      <p:ext uri="{BB962C8B-B14F-4D97-AF65-F5344CB8AC3E}">
        <p14:creationId xmlns:p14="http://schemas.microsoft.com/office/powerpoint/2010/main" val="331126892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337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0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3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latin typeface="Garamond" panose="02020404030301010803" pitchFamily="18" charset="0"/>
                <a:ea typeface="Calibri" panose="020F0502020204030204" pitchFamily="34" charset="0"/>
              </a:rPr>
              <a:t>REER depreciated due to the depreciation of the NEER (rate of crawl) and lower inflation in Botswana than in trading partner countries,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64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Diversifying Revenue sources is key to safeguarding fiscal sustainability. </a:t>
            </a:r>
            <a:r>
              <a:rPr lang="en-GB" sz="1200" b="0" i="0" kern="1200" dirty="0">
                <a:solidFill>
                  <a:schemeClr val="tx1"/>
                </a:solidFill>
                <a:effectLst/>
                <a:latin typeface="+mn-lt"/>
                <a:ea typeface="+mn-ea"/>
                <a:cs typeface="+mn-cs"/>
              </a:rPr>
              <a:t>The importance of SACU revenues in the revenue mix is also critical now that mineral revenues are so low.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472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62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34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97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81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defTabSz="457200">
              <a:buClr>
                <a:schemeClr val="tx2"/>
              </a:buClr>
              <a:buSzPct val="80000"/>
              <a:buFont typeface="Arial" panose="020B0604020202020204" pitchFamily="34" charset="0"/>
              <a:buChar char="•"/>
              <a:defRPr/>
            </a:pPr>
            <a:r>
              <a:rPr kumimoji="0" lang="en-GB" sz="1600" b="0" u="none" strike="noStrike" kern="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Arial" panose="020B0604020202020204" pitchFamily="34" charset="0"/>
              </a:rPr>
              <a:t>China and India are expected to lead the pack in Asia with average growth of 4% and 6.2% over the next two years.</a:t>
            </a:r>
          </a:p>
          <a:p>
            <a:pPr marL="285750" lvl="0" indent="-285750" defTabSz="457200">
              <a:buClr>
                <a:schemeClr val="tx2"/>
              </a:buClr>
              <a:buSzPct val="80000"/>
              <a:buFont typeface="Arial" panose="020B0604020202020204" pitchFamily="34" charset="0"/>
              <a:buChar char="•"/>
              <a:defRPr/>
            </a:pPr>
            <a:r>
              <a:rPr kumimoji="0" lang="en-GB" sz="1600" b="0" u="none" strike="noStrike" kern="0" cap="none" spc="0" normalizeH="0" baseline="0" noProof="0" dirty="0">
                <a:ln>
                  <a:noFill/>
                </a:ln>
                <a:solidFill>
                  <a:prstClr val="black"/>
                </a:solidFill>
                <a:effectLst/>
                <a:uLnTx/>
                <a:uFillTx/>
                <a:latin typeface="Tahoma" panose="020B0604030504040204" pitchFamily="34" charset="0"/>
                <a:ea typeface="Calibri" panose="020F0502020204030204" pitchFamily="34" charset="0"/>
                <a:cs typeface="Arial" panose="020B0604020202020204" pitchFamily="34" charset="0"/>
              </a:rPr>
              <a:t>Economic activity is both these countries is key for foreign exchange inflows in BW either in the Mining Space and Tourism space</a:t>
            </a:r>
          </a:p>
        </p:txBody>
      </p:sp>
      <p:sp>
        <p:nvSpPr>
          <p:cNvPr id="4" name="Slide Number Placeholder 3"/>
          <p:cNvSpPr>
            <a:spLocks noGrp="1"/>
          </p:cNvSpPr>
          <p:nvPr>
            <p:ph type="sldNum" sz="quarter" idx="5"/>
          </p:nvPr>
        </p:nvSpPr>
        <p:spPr/>
        <p:txBody>
          <a:bodyPr/>
          <a:lstStyle/>
          <a:p>
            <a:fld id="{85825A4A-E948-4C41-914A-68B9DB5F6DFC}" type="slidenum">
              <a:rPr lang="en-US" smtClean="0"/>
              <a:t>3</a:t>
            </a:fld>
            <a:endParaRPr lang="en-US"/>
          </a:p>
        </p:txBody>
      </p:sp>
    </p:spTree>
    <p:extLst>
      <p:ext uri="{BB962C8B-B14F-4D97-AF65-F5344CB8AC3E}">
        <p14:creationId xmlns:p14="http://schemas.microsoft.com/office/powerpoint/2010/main" val="45527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37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68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152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932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W" sz="14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4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683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4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ysClr val="windowText" lastClr="000000"/>
                </a:solidFill>
                <a:latin typeface="Arial"/>
                <a:cs typeface="Arial"/>
              </a:rPr>
              <a:t>depleted buffers (both fiscal buffers in the form of Government Savings in the Government Investment Account) and the external buffers in the form of (foreign exchange reserves). Largely demonstrating the impact prolonged twin deficits (Fiscal Deficits (Government is spending more that it is earns (in both tax and non- revenue)  and Current Account Deficit ( where the country imports exceeds our exports)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32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indent="-285750">
              <a:spcBef>
                <a:spcPts val="95"/>
              </a:spcBef>
              <a:buClrTx/>
              <a:buSzTx/>
            </a:pPr>
            <a:r>
              <a:rPr lang="en-GB" sz="1200" kern="0" dirty="0">
                <a:solidFill>
                  <a:sysClr val="windowText" lastClr="000000"/>
                </a:solidFill>
                <a:latin typeface="Arial"/>
                <a:cs typeface="Arial"/>
              </a:rPr>
              <a:t>Medium-term risks to the global economy are tilted to the downside, while the near-term outlook is characterized by divergent risks.</a:t>
            </a: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r>
              <a:rPr lang="en-GB" sz="1200" kern="0" dirty="0">
                <a:solidFill>
                  <a:sysClr val="windowText" lastClr="000000"/>
                </a:solidFill>
                <a:latin typeface="Arial"/>
                <a:cs typeface="Arial"/>
              </a:rPr>
              <a:t>The world’s two largest economies, China and the United States caught up in restrictive trade policies </a:t>
            </a: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r>
              <a:rPr lang="en-GB" sz="1200" kern="0" dirty="0">
                <a:solidFill>
                  <a:sysClr val="windowText" lastClr="000000"/>
                </a:solidFill>
                <a:latin typeface="Arial"/>
                <a:cs typeface="Arial"/>
              </a:rPr>
              <a:t>These policy-generated disruptions could interrupt supply chains and the easing cycle, with implications on Emerging Market Economies.</a:t>
            </a: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r>
              <a:rPr lang="en-GB" sz="1200" kern="0" dirty="0">
                <a:solidFill>
                  <a:sysClr val="windowText" lastClr="000000"/>
                </a:solidFill>
                <a:latin typeface="Arial"/>
                <a:cs typeface="Arial"/>
              </a:rPr>
              <a:t>Persisting geo-political tensions</a:t>
            </a: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endParaRPr lang="en-GB" sz="1200" kern="0" dirty="0">
              <a:solidFill>
                <a:sysClr val="windowText" lastClr="000000"/>
              </a:solidFill>
              <a:latin typeface="Arial"/>
              <a:cs typeface="Arial"/>
            </a:endParaRPr>
          </a:p>
          <a:p>
            <a:pPr marL="298450" indent="-285750">
              <a:spcBef>
                <a:spcPts val="95"/>
              </a:spcBef>
              <a:buClrTx/>
              <a:buSzTx/>
            </a:pPr>
            <a:endParaRPr lang="en-GB" sz="1200" kern="0" dirty="0">
              <a:solidFill>
                <a:sysClr val="windowText" lastClr="000000"/>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12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8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76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56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by 0.1 percentage point to 2.8% in March 2025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79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5825A4A-E948-4C41-914A-68B9DB5F6DFC}" type="slidenum">
              <a:rPr lang="en-US" smtClean="0"/>
              <a:t>9</a:t>
            </a:fld>
            <a:endParaRPr lang="en-US"/>
          </a:p>
        </p:txBody>
      </p:sp>
    </p:spTree>
    <p:extLst>
      <p:ext uri="{BB962C8B-B14F-4D97-AF65-F5344CB8AC3E}">
        <p14:creationId xmlns:p14="http://schemas.microsoft.com/office/powerpoint/2010/main" val="3931766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2C006-79F5-46DA-B1B6-9DE8FC87C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16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1BA2C27-2871-A146-8A6C-003BD4EB7F55}" type="datetimeFigureOut">
              <a:rPr lang="en-US" smtClean="0"/>
              <a:t>4/24/2025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92F1207-8F18-8A42-A4EB-8184FEA27EB7}" type="slidenum">
              <a:rPr lang="en-US" smtClean="0"/>
              <a:t>‹#›</a:t>
            </a:fld>
            <a:endParaRPr lang="en-US"/>
          </a:p>
        </p:txBody>
      </p:sp>
    </p:spTree>
    <p:extLst>
      <p:ext uri="{BB962C8B-B14F-4D97-AF65-F5344CB8AC3E}">
        <p14:creationId xmlns:p14="http://schemas.microsoft.com/office/powerpoint/2010/main" val="41446873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BA2C27-2871-A146-8A6C-003BD4EB7F55}"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F1207-8F18-8A42-A4EB-8184FEA27EB7}" type="slidenum">
              <a:rPr lang="en-US" smtClean="0"/>
              <a:t>‹#›</a:t>
            </a:fld>
            <a:endParaRPr lang="en-US"/>
          </a:p>
        </p:txBody>
      </p:sp>
    </p:spTree>
    <p:extLst>
      <p:ext uri="{BB962C8B-B14F-4D97-AF65-F5344CB8AC3E}">
        <p14:creationId xmlns:p14="http://schemas.microsoft.com/office/powerpoint/2010/main" val="308046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81BA2C27-2871-A146-8A6C-003BD4EB7F55}" type="datetimeFigureOut">
              <a:rPr lang="en-US" smtClean="0"/>
              <a:t>4/24/2025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92F1207-8F18-8A42-A4EB-8184FEA27EB7}" type="slidenum">
              <a:rPr lang="en-US" smtClean="0"/>
              <a:t>‹#›</a:t>
            </a:fld>
            <a:endParaRPr lang="en-US"/>
          </a:p>
        </p:txBody>
      </p:sp>
    </p:spTree>
    <p:extLst>
      <p:ext uri="{BB962C8B-B14F-4D97-AF65-F5344CB8AC3E}">
        <p14:creationId xmlns:p14="http://schemas.microsoft.com/office/powerpoint/2010/main" val="33751513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36" b="1" i="0">
                <a:solidFill>
                  <a:srgbClr val="231F20"/>
                </a:solidFill>
                <a:latin typeface="Roboto Bk"/>
                <a:cs typeface="Roboto Bk"/>
              </a:defRPr>
            </a:lvl1pPr>
          </a:lstStyle>
          <a:p>
            <a:endParaRPr/>
          </a:p>
        </p:txBody>
      </p:sp>
      <p:sp>
        <p:nvSpPr>
          <p:cNvPr id="3" name="Holder 3"/>
          <p:cNvSpPr>
            <a:spLocks noGrp="1"/>
          </p:cNvSpPr>
          <p:nvPr>
            <p:ph sz="half" idx="2"/>
          </p:nvPr>
        </p:nvSpPr>
        <p:spPr>
          <a:xfrm>
            <a:off x="642659" y="2677887"/>
            <a:ext cx="3116644" cy="260712"/>
          </a:xfrm>
          <a:prstGeom prst="rect">
            <a:avLst/>
          </a:prstGeom>
        </p:spPr>
        <p:txBody>
          <a:bodyPr wrap="square" lIns="0" tIns="0" rIns="0" bIns="0">
            <a:spAutoFit/>
          </a:bodyPr>
          <a:lstStyle>
            <a:lvl1pPr>
              <a:defRPr sz="1694" b="1" i="0">
                <a:solidFill>
                  <a:schemeClr val="bg1"/>
                </a:solidFill>
                <a:latin typeface="Roboto Bk"/>
                <a:cs typeface="Roboto Bk"/>
              </a:defRPr>
            </a:lvl1pPr>
          </a:lstStyle>
          <a:p>
            <a:endParaRPr/>
          </a:p>
        </p:txBody>
      </p:sp>
      <p:sp>
        <p:nvSpPr>
          <p:cNvPr id="4" name="Holder 4"/>
          <p:cNvSpPr>
            <a:spLocks noGrp="1"/>
          </p:cNvSpPr>
          <p:nvPr>
            <p:ph sz="half" idx="3"/>
          </p:nvPr>
        </p:nvSpPr>
        <p:spPr>
          <a:xfrm>
            <a:off x="4713117" y="1577340"/>
            <a:ext cx="3980982" cy="4462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284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3375"/>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159832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311325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a:prstGeom prst="rect">
            <a:avLst/>
          </a:prstGeom>
        </p:spPr>
        <p:txBody>
          <a:bodyPr anchor="b"/>
          <a:lstStyle>
            <a:lvl1pPr>
              <a:defRPr sz="3375"/>
            </a:lvl1pPr>
          </a:lstStyle>
          <a:p>
            <a:r>
              <a:rPr lang="en-GB"/>
              <a:t>Click to edit Master title style</a:t>
            </a:r>
            <a:endParaRPr lang="en-US"/>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238549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143930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p:cNvSpPr>
            <a:spLocks noGrp="1"/>
          </p:cNvSpPr>
          <p:nvPr>
            <p:ph sz="quarter" idx="4"/>
          </p:nvPr>
        </p:nvSpPr>
        <p:spPr>
          <a:xfrm>
            <a:off x="4629151"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188203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1975334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297547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81BA2C27-2871-A146-8A6C-003BD4EB7F55}"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92F1207-8F18-8A42-A4EB-8184FEA27EB7}"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62675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1800"/>
            </a:lvl1pPr>
          </a:lstStyle>
          <a:p>
            <a:r>
              <a:rPr lang="en-GB"/>
              <a:t>Click to edit Master title style</a:t>
            </a:r>
            <a:endParaRPr lang="en-US"/>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70600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1800"/>
            </a:lvl1pPr>
          </a:lstStyle>
          <a:p>
            <a:r>
              <a:rPr lang="en-GB"/>
              <a:t>Click to edit Master title style</a:t>
            </a:r>
            <a:endParaRPr lang="en-US"/>
          </a:p>
        </p:txBody>
      </p:sp>
      <p:sp>
        <p:nvSpPr>
          <p:cNvPr id="3" name="Picture Placeholder 2"/>
          <p:cNvSpPr>
            <a:spLocks noGrp="1"/>
          </p:cNvSpPr>
          <p:nvPr>
            <p:ph type="pic" idx="1"/>
          </p:nvPr>
        </p:nvSpPr>
        <p:spPr>
          <a:xfrm>
            <a:off x="3887391" y="987428"/>
            <a:ext cx="4629150" cy="4873625"/>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531804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1598503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5BB427F-16A6-714F-8352-28728DEE69AA}" type="datetimeFigureOut">
              <a:rPr lang="en-GB" smtClean="0"/>
              <a:t>24/04/2025</a:t>
            </a:fld>
            <a:endParaRPr lang="en-GB"/>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F291A80-6621-6B4A-93E3-2AE40589F8CF}" type="slidenum">
              <a:rPr lang="en-GB" smtClean="0"/>
              <a:t>‹#›</a:t>
            </a:fld>
            <a:endParaRPr lang="en-GB"/>
          </a:p>
        </p:txBody>
      </p:sp>
    </p:spTree>
    <p:extLst>
      <p:ext uri="{BB962C8B-B14F-4D97-AF65-F5344CB8AC3E}">
        <p14:creationId xmlns:p14="http://schemas.microsoft.com/office/powerpoint/2010/main" val="8901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81BA2C27-2871-A146-8A6C-003BD4EB7F55}" type="datetimeFigureOut">
              <a:rPr lang="en-US" smtClean="0"/>
              <a:t>4/24/2025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92F1207-8F18-8A42-A4EB-8184FEA27EB7}"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154822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81BA2C27-2871-A146-8A6C-003BD4EB7F55}" type="datetimeFigureOut">
              <a:rPr lang="en-US" smtClean="0"/>
              <a:t>4/24/2025</a:t>
            </a:fld>
            <a:endParaRPr lang="en-US"/>
          </a:p>
        </p:txBody>
      </p:sp>
      <p:sp>
        <p:nvSpPr>
          <p:cNvPr id="10" name="Slide Number Placeholder 9"/>
          <p:cNvSpPr>
            <a:spLocks noGrp="1"/>
          </p:cNvSpPr>
          <p:nvPr>
            <p:ph type="sldNum" sz="quarter" idx="16"/>
          </p:nvPr>
        </p:nvSpPr>
        <p:spPr/>
        <p:txBody>
          <a:bodyPr rtlCol="0"/>
          <a:lstStyle/>
          <a:p>
            <a:fld id="{092F1207-8F18-8A42-A4EB-8184FEA27EB7}"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292080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81BA2C27-2871-A146-8A6C-003BD4EB7F55}" type="datetimeFigureOut">
              <a:rPr lang="en-US" smtClean="0"/>
              <a:t>4/24/2025</a:t>
            </a:fld>
            <a:endParaRPr lang="en-US"/>
          </a:p>
        </p:txBody>
      </p:sp>
      <p:sp>
        <p:nvSpPr>
          <p:cNvPr id="12" name="Slide Number Placeholder 11"/>
          <p:cNvSpPr>
            <a:spLocks noGrp="1"/>
          </p:cNvSpPr>
          <p:nvPr>
            <p:ph type="sldNum" sz="quarter" idx="16"/>
          </p:nvPr>
        </p:nvSpPr>
        <p:spPr/>
        <p:txBody>
          <a:bodyPr rtlCol="0"/>
          <a:lstStyle/>
          <a:p>
            <a:fld id="{092F1207-8F18-8A42-A4EB-8184FEA27EB7}"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14373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BA2C27-2871-A146-8A6C-003BD4EB7F55}"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92F1207-8F18-8A42-A4EB-8184FEA27EB7}" type="slidenum">
              <a:rPr lang="en-US" smtClean="0"/>
              <a:t>‹#›</a:t>
            </a:fld>
            <a:endParaRPr lang="en-US"/>
          </a:p>
        </p:txBody>
      </p:sp>
    </p:spTree>
    <p:extLst>
      <p:ext uri="{BB962C8B-B14F-4D97-AF65-F5344CB8AC3E}">
        <p14:creationId xmlns:p14="http://schemas.microsoft.com/office/powerpoint/2010/main" val="308889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A2C27-2871-A146-8A6C-003BD4EB7F55}"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92F1207-8F18-8A42-A4EB-8184FEA27EB7}" type="slidenum">
              <a:rPr lang="en-US" smtClean="0"/>
              <a:t>‹#›</a:t>
            </a:fld>
            <a:endParaRPr lang="en-US"/>
          </a:p>
        </p:txBody>
      </p:sp>
    </p:spTree>
    <p:extLst>
      <p:ext uri="{BB962C8B-B14F-4D97-AF65-F5344CB8AC3E}">
        <p14:creationId xmlns:p14="http://schemas.microsoft.com/office/powerpoint/2010/main" val="390390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81BA2C27-2871-A146-8A6C-003BD4EB7F55}"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92F1207-8F18-8A42-A4EB-8184FEA27EB7}"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2635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1BA2C27-2871-A146-8A6C-003BD4EB7F55}" type="datetimeFigureOut">
              <a:rPr lang="en-US" smtClean="0"/>
              <a:t>4/24/2025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92F1207-8F18-8A42-A4EB-8184FEA27EB7}"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extLst>
      <p:ext uri="{BB962C8B-B14F-4D97-AF65-F5344CB8AC3E}">
        <p14:creationId xmlns:p14="http://schemas.microsoft.com/office/powerpoint/2010/main" val="19762875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1BA2C27-2871-A146-8A6C-003BD4EB7F55}" type="datetimeFigureOut">
              <a:rPr lang="en-US" smtClean="0"/>
              <a:t>4/24/2025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92F1207-8F18-8A42-A4EB-8184FEA27EB7}" type="slidenum">
              <a:rPr lang="en-US" smtClean="0"/>
              <a:t>‹#›</a:t>
            </a:fld>
            <a:endParaRPr lang="en-US"/>
          </a:p>
        </p:txBody>
      </p:sp>
    </p:spTree>
    <p:extLst>
      <p:ext uri="{BB962C8B-B14F-4D97-AF65-F5344CB8AC3E}">
        <p14:creationId xmlns:p14="http://schemas.microsoft.com/office/powerpoint/2010/main" val="1019850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634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14/relationships/chartEx" Target="../charts/chartEx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725843" y="990600"/>
            <a:ext cx="1846980" cy="276999"/>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w Cen MT"/>
                <a:ea typeface="+mn-ea"/>
                <a:cs typeface="Times New Roman" pitchFamily="18" charset="0"/>
              </a:rPr>
              <a:t>REPUBLIC</a:t>
            </a:r>
            <a:r>
              <a:rPr kumimoji="0" lang="en-US" sz="900" b="1" i="0" u="none" strike="noStrike" kern="0" cap="none" spc="0" normalizeH="0" baseline="0" noProof="0" dirty="0">
                <a:ln>
                  <a:noFill/>
                </a:ln>
                <a:solidFill>
                  <a:prstClr val="black"/>
                </a:solidFill>
                <a:effectLst/>
                <a:uLnTx/>
                <a:uFillTx/>
                <a:latin typeface="Tw Cen MT"/>
                <a:ea typeface="+mn-ea"/>
                <a:cs typeface="Times New Roman" pitchFamily="18" charset="0"/>
              </a:rPr>
              <a:t> </a:t>
            </a:r>
            <a:r>
              <a:rPr kumimoji="0" lang="en-US" sz="1200" b="1" i="0" u="none" strike="noStrike" kern="0" cap="none" spc="0" normalizeH="0" baseline="0" noProof="0" dirty="0">
                <a:ln>
                  <a:noFill/>
                </a:ln>
                <a:solidFill>
                  <a:prstClr val="black"/>
                </a:solidFill>
                <a:effectLst/>
                <a:uLnTx/>
                <a:uFillTx/>
                <a:latin typeface="Tw Cen MT"/>
                <a:ea typeface="+mn-ea"/>
                <a:cs typeface="Times New Roman" pitchFamily="18" charset="0"/>
              </a:rPr>
              <a:t>OF BOTSWANA</a:t>
            </a:r>
            <a:endParaRPr kumimoji="0" lang="en-US" sz="3200" b="0" i="0" u="none" strike="noStrike" kern="0" cap="none" spc="0" normalizeH="0" baseline="0" noProof="0" dirty="0">
              <a:ln>
                <a:noFill/>
              </a:ln>
              <a:solidFill>
                <a:prstClr val="black"/>
              </a:solidFill>
              <a:effectLst/>
              <a:uLnTx/>
              <a:uFillTx/>
              <a:latin typeface="Tw Cen MT"/>
              <a:ea typeface="+mn-ea"/>
              <a:cs typeface="+mn-cs"/>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394" y="58831"/>
            <a:ext cx="1285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descr="banner"/>
          <p:cNvPicPr>
            <a:picLocks/>
          </p:cNvPicPr>
          <p:nvPr/>
        </p:nvPicPr>
        <p:blipFill>
          <a:blip r:embed="rId4">
            <a:extLst>
              <a:ext uri="{28A0092B-C50C-407E-A947-70E740481C1C}">
                <a14:useLocalDpi xmlns:a14="http://schemas.microsoft.com/office/drawing/2010/main" val="0"/>
              </a:ext>
            </a:extLst>
          </a:blip>
          <a:srcRect t="-986" r="18877" b="4402"/>
          <a:stretch>
            <a:fillRect/>
          </a:stretch>
        </p:blipFill>
        <p:spPr bwMode="auto">
          <a:xfrm>
            <a:off x="0" y="4876800"/>
            <a:ext cx="9144000" cy="1981200"/>
          </a:xfrm>
          <a:prstGeom prst="rect">
            <a:avLst/>
          </a:prstGeom>
          <a:noFill/>
          <a:ln>
            <a:noFill/>
          </a:ln>
          <a:effectLst>
            <a:reflection stA="88000" dir="5400000" sy="-100000" algn="bl" rotWithShape="0"/>
          </a:effectLst>
        </p:spPr>
      </p:pic>
      <p:sp>
        <p:nvSpPr>
          <p:cNvPr id="8" name="Title 1">
            <a:extLst>
              <a:ext uri="{FF2B5EF4-FFF2-40B4-BE49-F238E27FC236}">
                <a16:creationId xmlns:a16="http://schemas.microsoft.com/office/drawing/2014/main" id="{94DDFDE5-9670-49F3-B180-F6E6DBD30DE9}"/>
              </a:ext>
            </a:extLst>
          </p:cNvPr>
          <p:cNvSpPr txBox="1">
            <a:spLocks/>
          </p:cNvSpPr>
          <p:nvPr/>
        </p:nvSpPr>
        <p:spPr>
          <a:xfrm>
            <a:off x="724999" y="1540428"/>
            <a:ext cx="7832748" cy="147834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900" b="1" dirty="0">
                <a:solidFill>
                  <a:schemeClr val="accent2">
                    <a:lumMod val="50000"/>
                  </a:schemeClr>
                </a:solidFill>
              </a:rPr>
              <a:t>Ministry of Finance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dirty="0">
              <a:solidFill>
                <a:schemeClr val="accent2">
                  <a:lumMod val="50000"/>
                </a:schemeClr>
              </a:solidFill>
            </a:endParaRPr>
          </a:p>
        </p:txBody>
      </p:sp>
      <p:sp>
        <p:nvSpPr>
          <p:cNvPr id="11" name="Subtitle 2">
            <a:extLst>
              <a:ext uri="{FF2B5EF4-FFF2-40B4-BE49-F238E27FC236}">
                <a16:creationId xmlns:a16="http://schemas.microsoft.com/office/drawing/2014/main" id="{2A03ED48-1376-4C51-BAAD-ED6DB9745F1C}"/>
              </a:ext>
            </a:extLst>
          </p:cNvPr>
          <p:cNvSpPr txBox="1">
            <a:spLocks/>
          </p:cNvSpPr>
          <p:nvPr/>
        </p:nvSpPr>
        <p:spPr>
          <a:xfrm>
            <a:off x="1489926" y="2904541"/>
            <a:ext cx="6400800" cy="17526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accent2">
                  <a:lumMod val="50000"/>
                </a:schemeClr>
              </a:solidFill>
              <a:effectLst/>
              <a:uLnTx/>
              <a:uFillTx/>
              <a:latin typeface="Calibri"/>
              <a:ea typeface="+mn-ea"/>
              <a:cs typeface="+mn-cs"/>
            </a:endParaRPr>
          </a:p>
          <a:p>
            <a:pPr lvl="0">
              <a:defRPr/>
            </a:pPr>
            <a:r>
              <a:rPr lang="en-GB" sz="4400" dirty="0">
                <a:solidFill>
                  <a:schemeClr val="accent2">
                    <a:lumMod val="50000"/>
                  </a:schemeClr>
                </a:solidFill>
                <a:latin typeface="+mj-lt"/>
                <a:ea typeface="+mj-ea"/>
                <a:cs typeface="+mj-cs"/>
              </a:rPr>
              <a:t>Recent Economic Developments</a:t>
            </a:r>
          </a:p>
          <a:p>
            <a:pPr lvl="0">
              <a:defRPr/>
            </a:pPr>
            <a:r>
              <a:rPr lang="en-GB" sz="4400" dirty="0">
                <a:solidFill>
                  <a:schemeClr val="accent2">
                    <a:lumMod val="50000"/>
                  </a:schemeClr>
                </a:solidFill>
                <a:latin typeface="+mj-lt"/>
                <a:ea typeface="+mj-ea"/>
                <a:cs typeface="+mj-cs"/>
              </a:rPr>
              <a:t>and Prospects</a:t>
            </a:r>
          </a:p>
          <a:p>
            <a:pPr lvl="0">
              <a:defRPr/>
            </a:pPr>
            <a:endParaRPr lang="en-US" sz="4400" dirty="0">
              <a:solidFill>
                <a:schemeClr val="accent2">
                  <a:lumMod val="50000"/>
                </a:schemeClr>
              </a:solidFill>
              <a:latin typeface="+mj-lt"/>
              <a:ea typeface="+mj-ea"/>
              <a:cs typeface="+mj-cs"/>
            </a:endParaRPr>
          </a:p>
        </p:txBody>
      </p:sp>
    </p:spTree>
    <p:extLst>
      <p:ext uri="{BB962C8B-B14F-4D97-AF65-F5344CB8AC3E}">
        <p14:creationId xmlns:p14="http://schemas.microsoft.com/office/powerpoint/2010/main" val="347414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Diamond-sector weakness – Cyclical or structural?</a:t>
            </a:r>
          </a:p>
        </p:txBody>
      </p:sp>
      <p:sp>
        <p:nvSpPr>
          <p:cNvPr id="8195" name="Rectangle 3"/>
          <p:cNvSpPr>
            <a:spLocks noGrp="1" noChangeArrowheads="1"/>
          </p:cNvSpPr>
          <p:nvPr>
            <p:ph idx="1"/>
          </p:nvPr>
        </p:nvSpPr>
        <p:spPr>
          <a:xfrm>
            <a:off x="0" y="1628800"/>
            <a:ext cx="9144000" cy="4464496"/>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sz="2200" dirty="0">
              <a:solidFill>
                <a:sysClr val="windowText" lastClr="000000"/>
              </a:solidFill>
              <a:latin typeface="Calibri"/>
            </a:endParaRP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3" name="Picture 2">
            <a:extLst>
              <a:ext uri="{FF2B5EF4-FFF2-40B4-BE49-F238E27FC236}">
                <a16:creationId xmlns:a16="http://schemas.microsoft.com/office/drawing/2014/main" id="{FAC8765F-3E93-415B-A99F-5AC056D9BE6F}"/>
              </a:ext>
            </a:extLst>
          </p:cNvPr>
          <p:cNvPicPr>
            <a:picLocks noChangeAspect="1"/>
          </p:cNvPicPr>
          <p:nvPr/>
        </p:nvPicPr>
        <p:blipFill rotWithShape="1">
          <a:blip r:embed="rId4"/>
          <a:srcRect t="68034"/>
          <a:stretch/>
        </p:blipFill>
        <p:spPr>
          <a:xfrm>
            <a:off x="597158" y="2438936"/>
            <a:ext cx="8079298" cy="380655"/>
          </a:xfrm>
          <a:prstGeom prst="rect">
            <a:avLst/>
          </a:prstGeom>
        </p:spPr>
      </p:pic>
      <p:pic>
        <p:nvPicPr>
          <p:cNvPr id="5" name="Picture 4">
            <a:extLst>
              <a:ext uri="{FF2B5EF4-FFF2-40B4-BE49-F238E27FC236}">
                <a16:creationId xmlns:a16="http://schemas.microsoft.com/office/drawing/2014/main" id="{271D9C1F-100A-4F51-B17E-C011511B28E4}"/>
              </a:ext>
            </a:extLst>
          </p:cNvPr>
          <p:cNvPicPr>
            <a:picLocks noChangeAspect="1"/>
          </p:cNvPicPr>
          <p:nvPr/>
        </p:nvPicPr>
        <p:blipFill>
          <a:blip r:embed="rId5"/>
          <a:stretch>
            <a:fillRect/>
          </a:stretch>
        </p:blipFill>
        <p:spPr>
          <a:xfrm>
            <a:off x="201622" y="2795117"/>
            <a:ext cx="4370378" cy="2743438"/>
          </a:xfrm>
          <a:prstGeom prst="rect">
            <a:avLst/>
          </a:prstGeom>
        </p:spPr>
      </p:pic>
      <p:pic>
        <p:nvPicPr>
          <p:cNvPr id="6" name="Picture 5">
            <a:extLst>
              <a:ext uri="{FF2B5EF4-FFF2-40B4-BE49-F238E27FC236}">
                <a16:creationId xmlns:a16="http://schemas.microsoft.com/office/drawing/2014/main" id="{1CAF909E-B43B-41AB-974C-BC546BA52E03}"/>
              </a:ext>
            </a:extLst>
          </p:cNvPr>
          <p:cNvPicPr>
            <a:picLocks noChangeAspect="1"/>
          </p:cNvPicPr>
          <p:nvPr/>
        </p:nvPicPr>
        <p:blipFill>
          <a:blip r:embed="rId6"/>
          <a:stretch>
            <a:fillRect/>
          </a:stretch>
        </p:blipFill>
        <p:spPr>
          <a:xfrm>
            <a:off x="4575746" y="2887751"/>
            <a:ext cx="4572396" cy="2743438"/>
          </a:xfrm>
          <a:prstGeom prst="rect">
            <a:avLst/>
          </a:prstGeom>
        </p:spPr>
      </p:pic>
      <p:pic>
        <p:nvPicPr>
          <p:cNvPr id="2" name="Picture 1">
            <a:extLst>
              <a:ext uri="{FF2B5EF4-FFF2-40B4-BE49-F238E27FC236}">
                <a16:creationId xmlns:a16="http://schemas.microsoft.com/office/drawing/2014/main" id="{DB07ED8A-1B25-4C31-B1DE-F6C4803282DC}"/>
              </a:ext>
            </a:extLst>
          </p:cNvPr>
          <p:cNvPicPr>
            <a:picLocks noChangeAspect="1"/>
          </p:cNvPicPr>
          <p:nvPr/>
        </p:nvPicPr>
        <p:blipFill>
          <a:blip r:embed="rId7"/>
          <a:stretch>
            <a:fillRect/>
          </a:stretch>
        </p:blipFill>
        <p:spPr>
          <a:xfrm>
            <a:off x="827584" y="1700808"/>
            <a:ext cx="6839905" cy="847482"/>
          </a:xfrm>
          <a:prstGeom prst="rect">
            <a:avLst/>
          </a:prstGeom>
        </p:spPr>
      </p:pic>
    </p:spTree>
    <p:extLst>
      <p:ext uri="{BB962C8B-B14F-4D97-AF65-F5344CB8AC3E}">
        <p14:creationId xmlns:p14="http://schemas.microsoft.com/office/powerpoint/2010/main" val="2755265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Diamond-sector weakness – Cyclical or structural?</a:t>
            </a:r>
          </a:p>
        </p:txBody>
      </p:sp>
      <p:sp>
        <p:nvSpPr>
          <p:cNvPr id="8195" name="Rectangle 3"/>
          <p:cNvSpPr>
            <a:spLocks noGrp="1" noChangeArrowheads="1"/>
          </p:cNvSpPr>
          <p:nvPr>
            <p:ph idx="1"/>
          </p:nvPr>
        </p:nvSpPr>
        <p:spPr>
          <a:xfrm>
            <a:off x="0" y="1506005"/>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sz="2200" dirty="0">
              <a:solidFill>
                <a:sysClr val="windowText" lastClr="000000"/>
              </a:solidFill>
              <a:latin typeface="Calibri"/>
            </a:endParaRP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6" name="Picture 5">
            <a:extLst>
              <a:ext uri="{FF2B5EF4-FFF2-40B4-BE49-F238E27FC236}">
                <a16:creationId xmlns:a16="http://schemas.microsoft.com/office/drawing/2014/main" id="{2FB7CF7E-65CE-41F1-9C69-91CE7BB569D9}"/>
              </a:ext>
            </a:extLst>
          </p:cNvPr>
          <p:cNvPicPr>
            <a:picLocks noChangeAspect="1"/>
          </p:cNvPicPr>
          <p:nvPr/>
        </p:nvPicPr>
        <p:blipFill rotWithShape="1">
          <a:blip r:embed="rId4"/>
          <a:srcRect b="92647"/>
          <a:stretch/>
        </p:blipFill>
        <p:spPr>
          <a:xfrm>
            <a:off x="0" y="1561730"/>
            <a:ext cx="3662776" cy="274608"/>
          </a:xfrm>
          <a:prstGeom prst="rect">
            <a:avLst/>
          </a:prstGeom>
        </p:spPr>
      </p:pic>
      <p:pic>
        <p:nvPicPr>
          <p:cNvPr id="7" name="Picture 6">
            <a:extLst>
              <a:ext uri="{FF2B5EF4-FFF2-40B4-BE49-F238E27FC236}">
                <a16:creationId xmlns:a16="http://schemas.microsoft.com/office/drawing/2014/main" id="{48CE06D8-677F-40C5-AA1B-9DC38C23F0EB}"/>
              </a:ext>
            </a:extLst>
          </p:cNvPr>
          <p:cNvPicPr>
            <a:picLocks noChangeAspect="1"/>
          </p:cNvPicPr>
          <p:nvPr/>
        </p:nvPicPr>
        <p:blipFill rotWithShape="1">
          <a:blip r:embed="rId5"/>
          <a:srcRect t="3970" b="91853"/>
          <a:stretch/>
        </p:blipFill>
        <p:spPr>
          <a:xfrm>
            <a:off x="3777079" y="1683835"/>
            <a:ext cx="2892023" cy="152502"/>
          </a:xfrm>
          <a:prstGeom prst="rect">
            <a:avLst/>
          </a:prstGeom>
        </p:spPr>
      </p:pic>
      <p:sp>
        <p:nvSpPr>
          <p:cNvPr id="8" name="Title 1">
            <a:extLst>
              <a:ext uri="{FF2B5EF4-FFF2-40B4-BE49-F238E27FC236}">
                <a16:creationId xmlns:a16="http://schemas.microsoft.com/office/drawing/2014/main" id="{9856BA8B-C3B8-4B58-95AB-0D529EB36A89}"/>
              </a:ext>
            </a:extLst>
          </p:cNvPr>
          <p:cNvSpPr txBox="1">
            <a:spLocks/>
          </p:cNvSpPr>
          <p:nvPr/>
        </p:nvSpPr>
        <p:spPr>
          <a:xfrm>
            <a:off x="6847917" y="1561730"/>
            <a:ext cx="2248692" cy="4070724"/>
          </a:xfrm>
          <a:prstGeom prst="rect">
            <a:avLst/>
          </a:prstGeom>
        </p:spPr>
        <p:txBody>
          <a:bodyPr vert="horz" lIns="68580" tIns="34290" rIns="68580" bIns="34290" rtlCol="0" anchor="ctr">
            <a:normAutofit fontScale="77500" lnSpcReduction="20000"/>
          </a:bodyPr>
          <a:lstStyle>
            <a:lvl1pPr algn="l" defTabSz="1219353" rtl="0" eaLnBrk="1" latinLnBrk="0" hangingPunct="1">
              <a:spcBef>
                <a:spcPct val="0"/>
              </a:spcBef>
              <a:buNone/>
              <a:defRPr sz="3201" b="1" kern="1200">
                <a:solidFill>
                  <a:schemeClr val="tx1"/>
                </a:solidFill>
                <a:latin typeface="+mj-lt"/>
                <a:ea typeface="+mj-ea"/>
                <a:cs typeface="+mj-cs"/>
              </a:defRPr>
            </a:lvl1pPr>
          </a:lstStyle>
          <a:p>
            <a:pPr defTabSz="914515"/>
            <a:r>
              <a:rPr lang="en-GB" sz="2101" b="0" dirty="0">
                <a:solidFill>
                  <a:prstClr val="black"/>
                </a:solidFill>
                <a:latin typeface="Garamond" panose="02020404030301010803" pitchFamily="18" charset="0"/>
                <a:cs typeface="Arial" panose="020B0604020202020204" pitchFamily="34" charset="0"/>
              </a:rPr>
              <a:t>Significant adverse impact on:</a:t>
            </a: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r>
              <a:rPr lang="en-GB" sz="2101" dirty="0">
                <a:solidFill>
                  <a:prstClr val="black"/>
                </a:solidFill>
                <a:latin typeface="Garamond" panose="02020404030301010803" pitchFamily="18" charset="0"/>
                <a:cs typeface="Arial" panose="020B0604020202020204" pitchFamily="34" charset="0"/>
              </a:rPr>
              <a:t>Fiscus </a:t>
            </a:r>
            <a:r>
              <a:rPr lang="en-GB" sz="2101" b="0" dirty="0">
                <a:solidFill>
                  <a:prstClr val="black"/>
                </a:solidFill>
                <a:latin typeface="Garamond" panose="02020404030301010803" pitchFamily="18" charset="0"/>
                <a:cs typeface="Arial" panose="020B0604020202020204" pitchFamily="34" charset="0"/>
              </a:rPr>
              <a:t>– given the current expenditure pressures.</a:t>
            </a: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r>
              <a:rPr lang="en-GB" sz="2101" dirty="0">
                <a:solidFill>
                  <a:prstClr val="black"/>
                </a:solidFill>
                <a:latin typeface="Garamond" panose="02020404030301010803" pitchFamily="18" charset="0"/>
                <a:cs typeface="Arial" panose="020B0604020202020204" pitchFamily="34" charset="0"/>
              </a:rPr>
              <a:t>Balance of Payment </a:t>
            </a:r>
            <a:r>
              <a:rPr lang="en-GB" sz="2101" b="0" dirty="0">
                <a:solidFill>
                  <a:prstClr val="black"/>
                </a:solidFill>
                <a:latin typeface="Garamond" panose="02020404030301010803" pitchFamily="18" charset="0"/>
                <a:cs typeface="Arial" panose="020B0604020202020204" pitchFamily="34" charset="0"/>
              </a:rPr>
              <a:t>position – given the low export diversification. </a:t>
            </a: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endParaRPr lang="en-GB" sz="2101" b="0" dirty="0">
              <a:solidFill>
                <a:prstClr val="black"/>
              </a:solidFill>
              <a:latin typeface="Garamond" panose="02020404030301010803" pitchFamily="18" charset="0"/>
              <a:cs typeface="Arial" panose="020B0604020202020204" pitchFamily="34" charset="0"/>
            </a:endParaRPr>
          </a:p>
          <a:p>
            <a:pPr defTabSz="914515"/>
            <a:r>
              <a:rPr lang="en-GB" sz="2101" dirty="0">
                <a:solidFill>
                  <a:prstClr val="black"/>
                </a:solidFill>
                <a:latin typeface="Garamond" panose="02020404030301010803" pitchFamily="18" charset="0"/>
                <a:cs typeface="Arial" panose="020B0604020202020204" pitchFamily="34" charset="0"/>
              </a:rPr>
              <a:t>Foreign exchange reserves </a:t>
            </a:r>
            <a:r>
              <a:rPr lang="en-GB" sz="2101" b="0" dirty="0">
                <a:solidFill>
                  <a:prstClr val="black"/>
                </a:solidFill>
                <a:latin typeface="Garamond" panose="02020404030301010803" pitchFamily="18" charset="0"/>
                <a:cs typeface="Arial" panose="020B0604020202020204" pitchFamily="34" charset="0"/>
              </a:rPr>
              <a:t>– Putting pressure on the current exchange mechanism which requires enough reserves to support the Peg. </a:t>
            </a:r>
            <a:endParaRPr lang="en-US" sz="2101" b="0" dirty="0">
              <a:solidFill>
                <a:prstClr val="black"/>
              </a:solidFill>
              <a:latin typeface="Garamond" panose="02020404030301010803" pitchFamily="18" charset="0"/>
              <a:cs typeface="Arial" panose="020B0604020202020204" pitchFamily="34" charset="0"/>
            </a:endParaRPr>
          </a:p>
        </p:txBody>
      </p:sp>
      <p:pic>
        <p:nvPicPr>
          <p:cNvPr id="2" name="Picture 1">
            <a:extLst>
              <a:ext uri="{FF2B5EF4-FFF2-40B4-BE49-F238E27FC236}">
                <a16:creationId xmlns:a16="http://schemas.microsoft.com/office/drawing/2014/main" id="{A12766D5-A5A0-428B-9178-31DC12EE3C41}"/>
              </a:ext>
            </a:extLst>
          </p:cNvPr>
          <p:cNvPicPr>
            <a:picLocks noChangeAspect="1"/>
          </p:cNvPicPr>
          <p:nvPr/>
        </p:nvPicPr>
        <p:blipFill>
          <a:blip r:embed="rId6"/>
          <a:stretch>
            <a:fillRect/>
          </a:stretch>
        </p:blipFill>
        <p:spPr>
          <a:xfrm>
            <a:off x="44623" y="2014167"/>
            <a:ext cx="3731075" cy="3231160"/>
          </a:xfrm>
          <a:prstGeom prst="rect">
            <a:avLst/>
          </a:prstGeom>
        </p:spPr>
      </p:pic>
      <p:pic>
        <p:nvPicPr>
          <p:cNvPr id="3" name="Picture 2">
            <a:extLst>
              <a:ext uri="{FF2B5EF4-FFF2-40B4-BE49-F238E27FC236}">
                <a16:creationId xmlns:a16="http://schemas.microsoft.com/office/drawing/2014/main" id="{5B84AC36-C3BB-48D6-8B9B-B854CE97D050}"/>
              </a:ext>
            </a:extLst>
          </p:cNvPr>
          <p:cNvPicPr>
            <a:picLocks noChangeAspect="1"/>
          </p:cNvPicPr>
          <p:nvPr/>
        </p:nvPicPr>
        <p:blipFill>
          <a:blip r:embed="rId7"/>
          <a:stretch>
            <a:fillRect/>
          </a:stretch>
        </p:blipFill>
        <p:spPr>
          <a:xfrm>
            <a:off x="3703703" y="2014166"/>
            <a:ext cx="3151905" cy="3078747"/>
          </a:xfrm>
          <a:prstGeom prst="rect">
            <a:avLst/>
          </a:prstGeom>
        </p:spPr>
      </p:pic>
    </p:spTree>
    <p:extLst>
      <p:ext uri="{BB962C8B-B14F-4D97-AF65-F5344CB8AC3E}">
        <p14:creationId xmlns:p14="http://schemas.microsoft.com/office/powerpoint/2010/main" val="228594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External position weakening on lower mineral receipts…</a:t>
            </a:r>
          </a:p>
        </p:txBody>
      </p:sp>
      <p:sp>
        <p:nvSpPr>
          <p:cNvPr id="8195" name="Rectangle 3"/>
          <p:cNvSpPr>
            <a:spLocks noGrp="1" noChangeArrowheads="1"/>
          </p:cNvSpPr>
          <p:nvPr>
            <p:ph idx="1"/>
          </p:nvPr>
        </p:nvSpPr>
        <p:spPr>
          <a:xfrm>
            <a:off x="0" y="1502230"/>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9" name="Title 1">
            <a:extLst>
              <a:ext uri="{FF2B5EF4-FFF2-40B4-BE49-F238E27FC236}">
                <a16:creationId xmlns:a16="http://schemas.microsoft.com/office/drawing/2014/main" id="{55A7754F-5859-4AE3-98F9-E6B77C349DB8}"/>
              </a:ext>
            </a:extLst>
          </p:cNvPr>
          <p:cNvSpPr txBox="1">
            <a:spLocks/>
          </p:cNvSpPr>
          <p:nvPr/>
        </p:nvSpPr>
        <p:spPr>
          <a:xfrm>
            <a:off x="6228748" y="1772816"/>
            <a:ext cx="2618341" cy="4392488"/>
          </a:xfrm>
          <a:prstGeom prst="rect">
            <a:avLst/>
          </a:prstGeom>
        </p:spPr>
        <p:txBody>
          <a:bodyPr vert="horz" lIns="68580" tIns="34290" rIns="68580" bIns="34290" rtlCol="0" anchor="ctr">
            <a:normAutofit fontScale="97500"/>
          </a:bodyPr>
          <a:lstStyle>
            <a:lvl1pPr algn="l" defTabSz="1219353" rtl="0" eaLnBrk="1" latinLnBrk="0" hangingPunct="1">
              <a:spcBef>
                <a:spcPct val="0"/>
              </a:spcBef>
              <a:buNone/>
              <a:defRPr sz="3201" b="1" kern="1200">
                <a:solidFill>
                  <a:schemeClr val="tx1"/>
                </a:solidFill>
                <a:latin typeface="+mj-lt"/>
                <a:ea typeface="+mj-ea"/>
                <a:cs typeface="+mj-cs"/>
              </a:defRPr>
            </a:lvl1pPr>
          </a:lstStyle>
          <a:p>
            <a:pPr marL="342900" indent="-342900" algn="just" defTabSz="914515">
              <a:buFont typeface="Arial" panose="020B0604020202020204" pitchFamily="34" charset="0"/>
              <a:buChar char="•"/>
            </a:pPr>
            <a:r>
              <a:rPr lang="en-GB" sz="1500" b="0" dirty="0">
                <a:solidFill>
                  <a:prstClr val="black"/>
                </a:solidFill>
                <a:latin typeface="Garamond" panose="02020404030301010803" pitchFamily="18" charset="0"/>
                <a:cs typeface="Arial" panose="020B0604020202020204" pitchFamily="34" charset="0"/>
              </a:rPr>
              <a:t>Trade Balance has been persistently in deficits </a:t>
            </a:r>
          </a:p>
          <a:p>
            <a:pPr marL="342900" indent="-342900" algn="just" defTabSz="914515">
              <a:buFont typeface="Arial" panose="020B0604020202020204" pitchFamily="34" charset="0"/>
              <a:buChar char="•"/>
            </a:pPr>
            <a:endParaRPr lang="en-GB" sz="1500" b="0" dirty="0">
              <a:solidFill>
                <a:prstClr val="black"/>
              </a:solidFill>
              <a:latin typeface="Garamond" panose="02020404030301010803" pitchFamily="18" charset="0"/>
              <a:cs typeface="Arial" panose="020B0604020202020204" pitchFamily="34" charset="0"/>
            </a:endParaRPr>
          </a:p>
          <a:p>
            <a:pPr marL="342900" indent="-342900" defTabSz="914515">
              <a:buFont typeface="Arial" panose="020B0604020202020204" pitchFamily="34" charset="0"/>
              <a:buChar char="•"/>
            </a:pPr>
            <a:endParaRPr lang="en-GB" sz="1500" b="0" dirty="0">
              <a:solidFill>
                <a:prstClr val="black"/>
              </a:solidFill>
              <a:latin typeface="Garamond" panose="02020404030301010803" pitchFamily="18" charset="0"/>
              <a:cs typeface="Arial" panose="020B0604020202020204" pitchFamily="34" charset="0"/>
            </a:endParaRPr>
          </a:p>
          <a:p>
            <a:pPr marL="342900" indent="-342900" algn="just" defTabSz="914515">
              <a:buFont typeface="Arial" panose="020B0604020202020204" pitchFamily="34" charset="0"/>
              <a:buChar char="•"/>
            </a:pPr>
            <a:r>
              <a:rPr lang="en-GB" sz="1500" b="0" dirty="0">
                <a:solidFill>
                  <a:prstClr val="black"/>
                </a:solidFill>
                <a:latin typeface="Garamond" panose="02020404030301010803" pitchFamily="18" charset="0"/>
                <a:cs typeface="Arial" panose="020B0604020202020204" pitchFamily="34" charset="0"/>
              </a:rPr>
              <a:t>Trend could continue into the rest of 2025, given projected low diamond receipts  with implications on revenue, foreign reserves…</a:t>
            </a:r>
          </a:p>
          <a:p>
            <a:pPr marL="342900" indent="-342900" defTabSz="914515">
              <a:buFont typeface="Arial" panose="020B0604020202020204" pitchFamily="34" charset="0"/>
              <a:buChar char="•"/>
            </a:pPr>
            <a:endParaRPr lang="en-GB" sz="1500" b="0" dirty="0">
              <a:solidFill>
                <a:prstClr val="black"/>
              </a:solidFill>
              <a:latin typeface="Garamond" panose="02020404030301010803" pitchFamily="18" charset="0"/>
              <a:cs typeface="Arial" panose="020B0604020202020204" pitchFamily="34" charset="0"/>
            </a:endParaRPr>
          </a:p>
          <a:p>
            <a:pPr marL="342900" indent="-342900" algn="just" defTabSz="914515">
              <a:buFont typeface="Arial" panose="020B0604020202020204" pitchFamily="34" charset="0"/>
              <a:buChar char="•"/>
            </a:pPr>
            <a:r>
              <a:rPr lang="en-GB" sz="1500" b="0" dirty="0">
                <a:solidFill>
                  <a:prstClr val="black"/>
                </a:solidFill>
                <a:latin typeface="Garamond" panose="02020404030301010803" pitchFamily="18" charset="0"/>
                <a:cs typeface="Arial" panose="020B0604020202020204" pitchFamily="34" charset="0"/>
              </a:rPr>
              <a:t>…and budget – </a:t>
            </a:r>
            <a:r>
              <a:rPr lang="en-GB" sz="1500" dirty="0">
                <a:solidFill>
                  <a:prstClr val="black"/>
                </a:solidFill>
                <a:latin typeface="Garamond" panose="02020404030301010803" pitchFamily="18" charset="0"/>
                <a:cs typeface="Arial" panose="020B0604020202020204" pitchFamily="34" charset="0"/>
              </a:rPr>
              <a:t>particularly development spending as much of raw materials for the Public Investment Programme is imported. </a:t>
            </a:r>
            <a:endParaRPr lang="en-US" sz="1500" dirty="0">
              <a:solidFill>
                <a:prstClr val="black"/>
              </a:solidFill>
              <a:latin typeface="Garamond" panose="02020404030301010803" pitchFamily="18" charset="0"/>
              <a:cs typeface="Arial" panose="020B0604020202020204" pitchFamily="34" charset="0"/>
            </a:endParaRPr>
          </a:p>
        </p:txBody>
      </p:sp>
      <p:pic>
        <p:nvPicPr>
          <p:cNvPr id="2" name="Picture 1">
            <a:extLst>
              <a:ext uri="{FF2B5EF4-FFF2-40B4-BE49-F238E27FC236}">
                <a16:creationId xmlns:a16="http://schemas.microsoft.com/office/drawing/2014/main" id="{8B2FF0ED-D649-45E6-9760-C418BB2D98F7}"/>
              </a:ext>
            </a:extLst>
          </p:cNvPr>
          <p:cNvPicPr>
            <a:picLocks noChangeAspect="1"/>
          </p:cNvPicPr>
          <p:nvPr/>
        </p:nvPicPr>
        <p:blipFill>
          <a:blip r:embed="rId4"/>
          <a:stretch>
            <a:fillRect/>
          </a:stretch>
        </p:blipFill>
        <p:spPr>
          <a:xfrm>
            <a:off x="225467" y="1772816"/>
            <a:ext cx="5694158" cy="3889585"/>
          </a:xfrm>
          <a:prstGeom prst="rect">
            <a:avLst/>
          </a:prstGeom>
        </p:spPr>
      </p:pic>
    </p:spTree>
    <p:extLst>
      <p:ext uri="{BB962C8B-B14F-4D97-AF65-F5344CB8AC3E}">
        <p14:creationId xmlns:p14="http://schemas.microsoft.com/office/powerpoint/2010/main" val="156906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External position weakening on lower mineral receipts…</a:t>
            </a:r>
          </a:p>
        </p:txBody>
      </p:sp>
      <p:sp>
        <p:nvSpPr>
          <p:cNvPr id="8195" name="Rectangle 3"/>
          <p:cNvSpPr>
            <a:spLocks noGrp="1" noChangeArrowheads="1"/>
          </p:cNvSpPr>
          <p:nvPr>
            <p:ph idx="1"/>
          </p:nvPr>
        </p:nvSpPr>
        <p:spPr>
          <a:xfrm>
            <a:off x="0" y="1477549"/>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7" name="Rectangle 3">
            <a:extLst>
              <a:ext uri="{FF2B5EF4-FFF2-40B4-BE49-F238E27FC236}">
                <a16:creationId xmlns:a16="http://schemas.microsoft.com/office/drawing/2014/main" id="{0C3352A8-749B-4FCA-BD00-640359A069C8}"/>
              </a:ext>
            </a:extLst>
          </p:cNvPr>
          <p:cNvSpPr txBox="1">
            <a:spLocks noChangeArrowheads="1"/>
          </p:cNvSpPr>
          <p:nvPr/>
        </p:nvSpPr>
        <p:spPr>
          <a:xfrm>
            <a:off x="6560717" y="1526911"/>
            <a:ext cx="2483768" cy="4479370"/>
          </a:xfrm>
          <a:prstGeom prst="rect">
            <a:avLst/>
          </a:prstGeom>
        </p:spPr>
        <p:style>
          <a:lnRef idx="2">
            <a:schemeClr val="accent1"/>
          </a:lnRef>
          <a:fillRef idx="1">
            <a:schemeClr val="lt1"/>
          </a:fillRef>
          <a:effectRef idx="0">
            <a:schemeClr val="accent1"/>
          </a:effectRef>
          <a:fontRef idx="minor">
            <a:schemeClr val="dk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dk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dk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dk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dk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dk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dk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dk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dk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dk1"/>
                </a:solidFill>
                <a:latin typeface="+mn-lt"/>
                <a:ea typeface="+mn-ea"/>
                <a:cs typeface="+mn-cs"/>
              </a:defRPr>
            </a:lvl9pPr>
          </a:lstStyle>
          <a:p>
            <a:pPr marL="298450" lvl="0" indent="-285750">
              <a:spcBef>
                <a:spcPts val="95"/>
              </a:spcBef>
              <a:buClrTx/>
              <a:buSzTx/>
            </a:pPr>
            <a:r>
              <a:rPr lang="en-GB" sz="1400" dirty="0">
                <a:solidFill>
                  <a:prstClr val="black"/>
                </a:solidFill>
                <a:latin typeface="Arial" panose="020B0604020202020204" pitchFamily="34" charset="0"/>
                <a:cs typeface="Arial" panose="020B0604020202020204" pitchFamily="34" charset="0"/>
              </a:rPr>
              <a:t>Foreign Reserves remain low by historical standards.</a:t>
            </a:r>
          </a:p>
          <a:p>
            <a:pPr marL="12700" lvl="0" indent="0">
              <a:spcBef>
                <a:spcPts val="95"/>
              </a:spcBef>
              <a:buClrTx/>
              <a:buSzTx/>
              <a:buNone/>
            </a:pPr>
            <a:endParaRPr lang="en-GB" sz="1400" dirty="0">
              <a:solidFill>
                <a:prstClr val="black"/>
              </a:solidFill>
              <a:latin typeface="Arial" panose="020B0604020202020204" pitchFamily="34" charset="0"/>
              <a:cs typeface="Arial" panose="020B0604020202020204" pitchFamily="34" charset="0"/>
            </a:endParaRPr>
          </a:p>
          <a:p>
            <a:pPr marL="298450" lvl="0" indent="-285750">
              <a:spcBef>
                <a:spcPts val="95"/>
              </a:spcBef>
              <a:buClrTx/>
              <a:buSzTx/>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at December 2024, the foreign exchange reserves stood at P48.1 billon or </a:t>
            </a:r>
            <a:r>
              <a:rPr lang="en-GB" sz="1400" kern="0" dirty="0">
                <a:solidFill>
                  <a:prstClr val="black"/>
                </a:solidFill>
                <a:latin typeface="Arial" panose="020B0604020202020204" pitchFamily="34" charset="0"/>
                <a:cs typeface="Arial" panose="020B0604020202020204" pitchFamily="34" charset="0"/>
              </a:rPr>
              <a:t>3.5 </a:t>
            </a: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billion US$.</a:t>
            </a:r>
          </a:p>
          <a:p>
            <a:pPr marL="12700" lvl="0" indent="0">
              <a:spcBef>
                <a:spcPts val="95"/>
              </a:spcBef>
              <a:buClrTx/>
              <a:buSzTx/>
              <a:buNone/>
            </a:pPr>
            <a:endParaRPr lang="en-GB" sz="1400" kern="0" dirty="0">
              <a:solidFill>
                <a:prstClr val="black"/>
              </a:solidFill>
              <a:latin typeface="Arial" panose="020B0604020202020204" pitchFamily="34" charset="0"/>
              <a:cs typeface="Arial" panose="020B0604020202020204" pitchFamily="34" charset="0"/>
            </a:endParaRPr>
          </a:p>
          <a:p>
            <a:pPr marL="298450" lvl="0" indent="-285750">
              <a:spcBef>
                <a:spcPts val="95"/>
              </a:spcBef>
              <a:buClrTx/>
              <a:buSzTx/>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represents about 5.</a:t>
            </a:r>
            <a:r>
              <a:rPr lang="en-GB" sz="1400" kern="0" dirty="0">
                <a:solidFill>
                  <a:prstClr val="black"/>
                </a:solidFill>
                <a:latin typeface="Arial" panose="020B0604020202020204" pitchFamily="34" charset="0"/>
                <a:cs typeface="Arial" panose="020B0604020202020204" pitchFamily="34" charset="0"/>
              </a:rPr>
              <a:t>6</a:t>
            </a: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months of import cover of non-diamond goods and services </a:t>
            </a: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endParaRPr>
          </a:p>
          <a:p>
            <a:pPr marL="298450" marR="0" lvl="0" indent="-285750" algn="l" defTabSz="914400" rtl="0" eaLnBrk="1" fontAlgn="auto" latinLnBrk="0" hangingPunct="1">
              <a:lnSpc>
                <a:spcPct val="100000"/>
              </a:lnSpc>
              <a:spcBef>
                <a:spcPts val="95"/>
              </a:spcBef>
              <a:spcAft>
                <a:spcPts val="0"/>
              </a:spcAft>
              <a:buClrTx/>
              <a:buSzTx/>
              <a:buFont typeface="Wingdings"/>
              <a:buChar char=""/>
              <a:tabLst/>
              <a:defRPr/>
            </a:pP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endParaRPr>
          </a:p>
          <a:p>
            <a:pPr marL="298450" marR="0" lvl="0" indent="-285750" algn="l" defTabSz="914400" rtl="0" eaLnBrk="1" fontAlgn="auto" latinLnBrk="0" hangingPunct="1">
              <a:lnSpc>
                <a:spcPct val="100000"/>
              </a:lnSpc>
              <a:spcBef>
                <a:spcPts val="95"/>
              </a:spcBef>
              <a:spcAft>
                <a:spcPts val="0"/>
              </a:spcAft>
              <a:buClrTx/>
              <a:buSzTx/>
              <a:buFont typeface="Wingdings"/>
              <a:buChar char=""/>
              <a:tabLst/>
              <a:defRPr/>
            </a:pPr>
            <a:r>
              <a:rPr kumimoji="0" lang="en-GB" sz="1400" b="0" i="0" u="none" strike="noStrike" kern="0" cap="none" spc="0" normalizeH="0" baseline="0" noProof="0" dirty="0">
                <a:ln>
                  <a:noFill/>
                </a:ln>
                <a:solidFill>
                  <a:sysClr val="windowText" lastClr="000000"/>
                </a:solidFill>
                <a:effectLst/>
                <a:uLnTx/>
                <a:uFillTx/>
                <a:latin typeface="Arial"/>
                <a:ea typeface="+mn-ea"/>
                <a:cs typeface="Arial"/>
              </a:rPr>
              <a:t>Low reserves comprising ability to cushion VS future shocks</a:t>
            </a:r>
          </a:p>
          <a:p>
            <a:pPr marL="298450" marR="0" lvl="0" indent="-285750" algn="l" defTabSz="914400" rtl="0" eaLnBrk="1" fontAlgn="auto" latinLnBrk="0" hangingPunct="1">
              <a:lnSpc>
                <a:spcPct val="100000"/>
              </a:lnSpc>
              <a:spcBef>
                <a:spcPts val="95"/>
              </a:spcBef>
              <a:spcAft>
                <a:spcPts val="0"/>
              </a:spcAft>
              <a:buClrTx/>
              <a:buSzTx/>
              <a:buFont typeface="Wingdings"/>
              <a:buChar char=""/>
              <a:tabLst/>
              <a:defRPr/>
            </a:pP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endParaRPr>
          </a:p>
          <a:p>
            <a:pPr marL="298450" marR="0" lvl="0" indent="-285750" algn="l" defTabSz="914400" rtl="0" eaLnBrk="1" fontAlgn="auto" latinLnBrk="0" hangingPunct="1">
              <a:lnSpc>
                <a:spcPct val="100000"/>
              </a:lnSpc>
              <a:spcBef>
                <a:spcPts val="95"/>
              </a:spcBef>
              <a:spcAft>
                <a:spcPts val="0"/>
              </a:spcAft>
              <a:buClrTx/>
              <a:buSzTx/>
              <a:buFont typeface="Wingdings"/>
              <a:buChar char=""/>
              <a:tabLst/>
              <a:defRPr/>
            </a:pPr>
            <a:r>
              <a:rPr kumimoji="0" lang="en-GB" sz="1400" b="0" i="0" u="none" strike="noStrike" kern="0" cap="none" spc="0" normalizeH="0" baseline="0" noProof="0" dirty="0">
                <a:ln>
                  <a:noFill/>
                </a:ln>
                <a:solidFill>
                  <a:sysClr val="windowText" lastClr="000000"/>
                </a:solidFill>
                <a:effectLst/>
                <a:uLnTx/>
                <a:uFillTx/>
                <a:latin typeface="Arial"/>
                <a:ea typeface="+mn-ea"/>
                <a:cs typeface="Arial"/>
              </a:rPr>
              <a:t>Comprising sustainability of exchange rate regime </a:t>
            </a:r>
          </a:p>
          <a:p>
            <a:pPr marL="298450" marR="0" lvl="0" indent="-285750" algn="l" defTabSz="914400" rtl="0" eaLnBrk="1" fontAlgn="auto" latinLnBrk="0" hangingPunct="1">
              <a:lnSpc>
                <a:spcPct val="100000"/>
              </a:lnSpc>
              <a:spcBef>
                <a:spcPts val="95"/>
              </a:spcBef>
              <a:spcAft>
                <a:spcPts val="0"/>
              </a:spcAft>
              <a:buClrTx/>
              <a:buSzTx/>
              <a:buFont typeface="Wingdings"/>
              <a:buChar char=""/>
              <a:tabLst/>
              <a:defRPr/>
            </a:pPr>
            <a:endParaRPr kumimoji="0" lang="en-GB" sz="1400" b="0" i="0" u="none" strike="noStrike" kern="0" cap="none" spc="0" normalizeH="0" baseline="0" noProof="0" dirty="0">
              <a:ln>
                <a:noFill/>
              </a:ln>
              <a:solidFill>
                <a:sysClr val="windowText" lastClr="000000"/>
              </a:solidFill>
              <a:effectLst/>
              <a:uLnTx/>
              <a:uFillTx/>
              <a:latin typeface="Arial"/>
              <a:ea typeface="+mn-ea"/>
              <a:cs typeface="Arial"/>
            </a:endParaRPr>
          </a:p>
        </p:txBody>
      </p:sp>
      <p:graphicFrame>
        <p:nvGraphicFramePr>
          <p:cNvPr id="8" name="Chart 7">
            <a:extLst>
              <a:ext uri="{FF2B5EF4-FFF2-40B4-BE49-F238E27FC236}">
                <a16:creationId xmlns:a16="http://schemas.microsoft.com/office/drawing/2014/main" id="{00000000-0008-0000-1200-0000C81D0000}"/>
              </a:ext>
            </a:extLst>
          </p:cNvPr>
          <p:cNvGraphicFramePr>
            <a:graphicFrameLocks/>
          </p:cNvGraphicFramePr>
          <p:nvPr>
            <p:extLst>
              <p:ext uri="{D42A27DB-BD31-4B8C-83A1-F6EECF244321}">
                <p14:modId xmlns:p14="http://schemas.microsoft.com/office/powerpoint/2010/main" val="875456796"/>
              </p:ext>
            </p:extLst>
          </p:nvPr>
        </p:nvGraphicFramePr>
        <p:xfrm>
          <a:off x="107504" y="1700808"/>
          <a:ext cx="6048672" cy="42807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706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Lower Foreign Reserves putting pressure on Sustainability of Exchange Rate Policy…</a:t>
            </a:r>
          </a:p>
        </p:txBody>
      </p:sp>
      <p:sp>
        <p:nvSpPr>
          <p:cNvPr id="8195" name="Rectangle 3"/>
          <p:cNvSpPr>
            <a:spLocks noGrp="1" noChangeArrowheads="1"/>
          </p:cNvSpPr>
          <p:nvPr>
            <p:ph idx="1"/>
          </p:nvPr>
        </p:nvSpPr>
        <p:spPr>
          <a:xfrm>
            <a:off x="0" y="1502230"/>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9" name="Rectangle 8">
            <a:extLst>
              <a:ext uri="{FF2B5EF4-FFF2-40B4-BE49-F238E27FC236}">
                <a16:creationId xmlns:a16="http://schemas.microsoft.com/office/drawing/2014/main" id="{FE8028EE-3D51-4785-BD01-9A7EF20080C7}"/>
              </a:ext>
            </a:extLst>
          </p:cNvPr>
          <p:cNvSpPr/>
          <p:nvPr/>
        </p:nvSpPr>
        <p:spPr>
          <a:xfrm>
            <a:off x="5985035" y="1711577"/>
            <a:ext cx="2979732" cy="4455066"/>
          </a:xfrm>
          <a:prstGeom prst="rect">
            <a:avLst/>
          </a:prstGeom>
        </p:spPr>
        <p:txBody>
          <a:bodyPr wrap="square">
            <a:spAutoFit/>
          </a:bodyPr>
          <a:lstStyle/>
          <a:p>
            <a:pPr marL="214313" indent="-214313" algn="just" defTabSz="685800" fontAlgn="base" hangingPunct="0">
              <a:buFont typeface="Arial" panose="020B0604020202020204" pitchFamily="34" charset="0"/>
              <a:buChar char="•"/>
            </a:pPr>
            <a:r>
              <a:rPr lang="en-GB" sz="1350" dirty="0">
                <a:solidFill>
                  <a:prstClr val="black"/>
                </a:solidFill>
                <a:latin typeface="Garamond" panose="02020404030301010803" pitchFamily="18" charset="0"/>
                <a:ea typeface="Calibri" panose="020F0502020204030204" pitchFamily="34" charset="0"/>
              </a:rPr>
              <a:t>In January 2025, Pula basket weights were changed to 50/50 (SDR/RSA), including implementation of an annual downward rate of crawl of 1.51 percent. </a:t>
            </a:r>
          </a:p>
          <a:p>
            <a:pPr marL="214313" indent="-214313" algn="just" defTabSz="685800" fontAlgn="base" hangingPunct="0">
              <a:buFont typeface="Arial" panose="020B0604020202020204" pitchFamily="34" charset="0"/>
              <a:buChar char="•"/>
            </a:pPr>
            <a:endParaRPr lang="en-GB" sz="1350" dirty="0">
              <a:solidFill>
                <a:prstClr val="black"/>
              </a:solidFill>
              <a:latin typeface="Garamond" panose="02020404030301010803" pitchFamily="18" charset="0"/>
              <a:ea typeface="Calibri" panose="020F0502020204030204" pitchFamily="34" charset="0"/>
              <a:cs typeface="Times New Roman" panose="02020603050405020304" pitchFamily="18" charset="0"/>
            </a:endParaRPr>
          </a:p>
          <a:p>
            <a:pPr marL="214313" indent="-214313" algn="just" defTabSz="685800" fontAlgn="base" hangingPunct="0">
              <a:buFont typeface="Arial" panose="020B0604020202020204" pitchFamily="34" charset="0"/>
              <a:buChar char="•"/>
            </a:pPr>
            <a:r>
              <a:rPr lang="en-GB" sz="1350" dirty="0">
                <a:solidFill>
                  <a:prstClr val="black"/>
                </a:solidFill>
                <a:latin typeface="Garamond" panose="02020404030301010803" pitchFamily="18" charset="0"/>
                <a:ea typeface="Calibri" panose="020F0502020204030204" pitchFamily="34" charset="0"/>
              </a:rPr>
              <a:t>Nominal effective exchange rate (NEER) depreciated in line with crawl.</a:t>
            </a:r>
          </a:p>
          <a:p>
            <a:pPr marL="214313" indent="-214313" algn="just" defTabSz="685800" fontAlgn="base" hangingPunct="0">
              <a:buFont typeface="Arial" panose="020B0604020202020204" pitchFamily="34" charset="0"/>
              <a:buChar char="•"/>
            </a:pPr>
            <a:endParaRPr lang="en-GB" sz="1350" dirty="0">
              <a:solidFill>
                <a:prstClr val="black"/>
              </a:solidFill>
              <a:latin typeface="Garamond" panose="02020404030301010803" pitchFamily="18" charset="0"/>
              <a:ea typeface="Calibri" panose="020F0502020204030204" pitchFamily="34" charset="0"/>
            </a:endParaRPr>
          </a:p>
          <a:p>
            <a:pPr algn="just" defTabSz="685800" fontAlgn="base" hangingPunct="0"/>
            <a:endParaRPr lang="en-GB" sz="1350" dirty="0">
              <a:solidFill>
                <a:prstClr val="black"/>
              </a:solidFill>
              <a:latin typeface="Garamond" panose="02020404030301010803" pitchFamily="18" charset="0"/>
              <a:ea typeface="Calibri" panose="020F0502020204030204" pitchFamily="34" charset="0"/>
            </a:endParaRPr>
          </a:p>
          <a:p>
            <a:pPr marL="214313" indent="-214313" algn="just" defTabSz="685800" fontAlgn="base" hangingPunct="0">
              <a:buFont typeface="Arial" panose="020B0604020202020204" pitchFamily="34" charset="0"/>
              <a:buChar char="•"/>
            </a:pPr>
            <a:r>
              <a:rPr lang="en-US" sz="1350" dirty="0">
                <a:solidFill>
                  <a:prstClr val="black"/>
                </a:solidFill>
                <a:latin typeface="Garamond" panose="02020404030301010803" pitchFamily="18" charset="0"/>
                <a:ea typeface="Calibri" panose="020F0502020204030204" pitchFamily="34" charset="0"/>
              </a:rPr>
              <a:t>The real effective exchange rate (REER) depreciated by 1.6 percent in the same review period, </a:t>
            </a:r>
            <a:r>
              <a:rPr lang="en-US" sz="1350" b="1" dirty="0">
                <a:solidFill>
                  <a:prstClr val="black"/>
                </a:solidFill>
                <a:latin typeface="Garamond" panose="02020404030301010803" pitchFamily="18" charset="0"/>
                <a:ea typeface="Calibri" panose="020F0502020204030204" pitchFamily="34" charset="0"/>
              </a:rPr>
              <a:t>suggesting a gain in Botswana’s export competitiveness, by this measure. </a:t>
            </a:r>
            <a:endParaRPr lang="en-BW" sz="1350" b="1" dirty="0">
              <a:solidFill>
                <a:prstClr val="black"/>
              </a:solidFill>
              <a:latin typeface="Garamond" panose="02020404030301010803" pitchFamily="18" charset="0"/>
              <a:ea typeface="Calibri" panose="020F0502020204030204" pitchFamily="34" charset="0"/>
            </a:endParaRPr>
          </a:p>
          <a:p>
            <a:pPr marL="214313" indent="-214313" algn="just" defTabSz="685800" fontAlgn="base" hangingPunct="0">
              <a:buFont typeface="Arial" panose="020B0604020202020204" pitchFamily="34" charset="0"/>
              <a:buChar char="•"/>
            </a:pPr>
            <a:endParaRPr lang="en-GB" sz="1350" dirty="0">
              <a:solidFill>
                <a:prstClr val="black"/>
              </a:solidFill>
              <a:latin typeface="Garamond" panose="02020404030301010803" pitchFamily="18" charset="0"/>
              <a:ea typeface="Calibri" panose="020F0502020204030204" pitchFamily="34" charset="0"/>
            </a:endParaRPr>
          </a:p>
          <a:p>
            <a:pPr marL="214313" indent="-214313" algn="just" defTabSz="685800" fontAlgn="base" hangingPunct="0">
              <a:buFont typeface="Arial" panose="020B0604020202020204" pitchFamily="34" charset="0"/>
              <a:buChar char="•"/>
            </a:pPr>
            <a:r>
              <a:rPr lang="en-GB" sz="1350" dirty="0">
                <a:solidFill>
                  <a:prstClr val="black"/>
                </a:solidFill>
                <a:latin typeface="Garamond" panose="02020404030301010803" pitchFamily="18" charset="0"/>
                <a:ea typeface="Times New Roman" panose="02020603050405020304" pitchFamily="18" charset="0"/>
                <a:cs typeface="Times New Roman" panose="02020603050405020304" pitchFamily="18" charset="0"/>
              </a:rPr>
              <a:t>Overall sustainability of the current exchange rate framework is contingent on the adequate level of reserves needed to sustain the peg. </a:t>
            </a:r>
            <a:endParaRPr lang="en-BW" sz="1350" dirty="0">
              <a:solidFill>
                <a:prstClr val="black"/>
              </a:solidFill>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87A519B-6858-464B-B6AD-3DE0D20CEB3E}"/>
              </a:ext>
            </a:extLst>
          </p:cNvPr>
          <p:cNvPicPr>
            <a:picLocks noChangeAspect="1"/>
          </p:cNvPicPr>
          <p:nvPr/>
        </p:nvPicPr>
        <p:blipFill>
          <a:blip r:embed="rId4"/>
          <a:stretch>
            <a:fillRect/>
          </a:stretch>
        </p:blipFill>
        <p:spPr>
          <a:xfrm>
            <a:off x="179512" y="1785363"/>
            <a:ext cx="5574534" cy="4019901"/>
          </a:xfrm>
          <a:prstGeom prst="rect">
            <a:avLst/>
          </a:prstGeom>
        </p:spPr>
      </p:pic>
    </p:spTree>
    <p:extLst>
      <p:ext uri="{BB962C8B-B14F-4D97-AF65-F5344CB8AC3E}">
        <p14:creationId xmlns:p14="http://schemas.microsoft.com/office/powerpoint/2010/main" val="201878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3" name="Content Placeholder 2">
            <a:extLst>
              <a:ext uri="{FF2B5EF4-FFF2-40B4-BE49-F238E27FC236}">
                <a16:creationId xmlns:a16="http://schemas.microsoft.com/office/drawing/2014/main" id="{BC669946-97D4-4F33-8268-1F0EA14D7699}"/>
              </a:ext>
            </a:extLst>
          </p:cNvPr>
          <p:cNvSpPr>
            <a:spLocks noGrp="1"/>
          </p:cNvSpPr>
          <p:nvPr>
            <p:ph sz="quarter" idx="1"/>
          </p:nvPr>
        </p:nvSpPr>
        <p:spPr>
          <a:xfrm>
            <a:off x="117348" y="3140968"/>
            <a:ext cx="9144000" cy="1333241"/>
          </a:xfrm>
        </p:spPr>
        <p:txBody>
          <a:bodyPr>
            <a:normAutofit/>
          </a:bodyPr>
          <a:lstStyle/>
          <a:p>
            <a:pPr marL="0" indent="0" algn="ctr">
              <a:buNone/>
            </a:pPr>
            <a:r>
              <a:rPr lang="en-GB" sz="2800" b="1" dirty="0">
                <a:solidFill>
                  <a:srgbClr val="7030A0"/>
                </a:solidFill>
                <a:latin typeface="Garamond" panose="02020404030301010803" pitchFamily="18" charset="0"/>
                <a:ea typeface="+mj-ea"/>
                <a:cs typeface="Arial" panose="020B0604020202020204" pitchFamily="34" charset="0"/>
              </a:rPr>
              <a:t>FISCAL DEVELOPMENTS &amp; OUTLOOK</a:t>
            </a:r>
            <a:endParaRPr lang="en-BW" sz="1600" dirty="0"/>
          </a:p>
        </p:txBody>
      </p:sp>
      <p:sp>
        <p:nvSpPr>
          <p:cNvPr id="6" name="Title 5">
            <a:extLst>
              <a:ext uri="{FF2B5EF4-FFF2-40B4-BE49-F238E27FC236}">
                <a16:creationId xmlns:a16="http://schemas.microsoft.com/office/drawing/2014/main" id="{39B188DD-0FA7-4E8B-BBD2-2D8D8D723F4A}"/>
              </a:ext>
            </a:extLst>
          </p:cNvPr>
          <p:cNvSpPr>
            <a:spLocks noGrp="1"/>
          </p:cNvSpPr>
          <p:nvPr>
            <p:ph type="title"/>
          </p:nvPr>
        </p:nvSpPr>
        <p:spPr/>
        <p:txBody>
          <a:bodyPr/>
          <a:lstStyle/>
          <a:p>
            <a:endParaRPr lang="en-BW"/>
          </a:p>
        </p:txBody>
      </p:sp>
    </p:spTree>
    <p:extLst>
      <p:ext uri="{BB962C8B-B14F-4D97-AF65-F5344CB8AC3E}">
        <p14:creationId xmlns:p14="http://schemas.microsoft.com/office/powerpoint/2010/main" val="36912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Fiscal position has deteriorated on lower revenue sources</a:t>
            </a:r>
          </a:p>
        </p:txBody>
      </p:sp>
      <p:sp>
        <p:nvSpPr>
          <p:cNvPr id="8195" name="Rectangle 3"/>
          <p:cNvSpPr>
            <a:spLocks noGrp="1" noChangeArrowheads="1"/>
          </p:cNvSpPr>
          <p:nvPr>
            <p:ph idx="1"/>
          </p:nvPr>
        </p:nvSpPr>
        <p:spPr>
          <a:xfrm>
            <a:off x="6357" y="1477549"/>
            <a:ext cx="9030139"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8" name="TextBox 7">
            <a:extLst>
              <a:ext uri="{FF2B5EF4-FFF2-40B4-BE49-F238E27FC236}">
                <a16:creationId xmlns:a16="http://schemas.microsoft.com/office/drawing/2014/main" id="{30F86208-81E5-935E-9286-EA8B9640801F}"/>
              </a:ext>
            </a:extLst>
          </p:cNvPr>
          <p:cNvSpPr txBox="1"/>
          <p:nvPr/>
        </p:nvSpPr>
        <p:spPr>
          <a:xfrm>
            <a:off x="236950" y="1724806"/>
            <a:ext cx="8796098" cy="400110"/>
          </a:xfrm>
          <a:prstGeom prst="rect">
            <a:avLst/>
          </a:prstGeom>
          <a:noFill/>
        </p:spPr>
        <p:txBody>
          <a:bodyPr wrap="square" rtlCol="0">
            <a:spAutoFit/>
          </a:bodyPr>
          <a:lstStyle/>
          <a:p>
            <a:r>
              <a:rPr lang="en-GB" sz="2000" dirty="0"/>
              <a:t>Revenue Growth is largely Mineral Driven while wages dominate recurrent spending </a:t>
            </a:r>
          </a:p>
        </p:txBody>
      </p:sp>
      <p:graphicFrame>
        <p:nvGraphicFramePr>
          <p:cNvPr id="9" name="Chart 8">
            <a:extLst>
              <a:ext uri="{FF2B5EF4-FFF2-40B4-BE49-F238E27FC236}">
                <a16:creationId xmlns:a16="http://schemas.microsoft.com/office/drawing/2014/main" id="{E7509E5D-A5BF-4B00-B7EE-ACBA9259F0A2}"/>
              </a:ext>
            </a:extLst>
          </p:cNvPr>
          <p:cNvGraphicFramePr>
            <a:graphicFrameLocks/>
          </p:cNvGraphicFramePr>
          <p:nvPr>
            <p:extLst>
              <p:ext uri="{D42A27DB-BD31-4B8C-83A1-F6EECF244321}">
                <p14:modId xmlns:p14="http://schemas.microsoft.com/office/powerpoint/2010/main" val="1826060406"/>
              </p:ext>
            </p:extLst>
          </p:nvPr>
        </p:nvGraphicFramePr>
        <p:xfrm>
          <a:off x="4540754" y="2124916"/>
          <a:ext cx="4572000" cy="2988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3E1AC95B-A298-46CC-85B9-1232F970D8CC}"/>
              </a:ext>
            </a:extLst>
          </p:cNvPr>
          <p:cNvGraphicFramePr>
            <a:graphicFrameLocks/>
          </p:cNvGraphicFramePr>
          <p:nvPr>
            <p:extLst>
              <p:ext uri="{D42A27DB-BD31-4B8C-83A1-F6EECF244321}">
                <p14:modId xmlns:p14="http://schemas.microsoft.com/office/powerpoint/2010/main" val="4054652090"/>
              </p:ext>
            </p:extLst>
          </p:nvPr>
        </p:nvGraphicFramePr>
        <p:xfrm>
          <a:off x="102852" y="2222607"/>
          <a:ext cx="4181116"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752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6531" y="0"/>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Fiscal position has deteriorated on inefficiency in spending</a:t>
            </a:r>
          </a:p>
        </p:txBody>
      </p:sp>
      <p:sp>
        <p:nvSpPr>
          <p:cNvPr id="8195" name="Rectangle 3"/>
          <p:cNvSpPr>
            <a:spLocks noGrp="1" noChangeArrowheads="1"/>
          </p:cNvSpPr>
          <p:nvPr>
            <p:ph idx="1"/>
          </p:nvPr>
        </p:nvSpPr>
        <p:spPr>
          <a:xfrm>
            <a:off x="597158" y="1502230"/>
            <a:ext cx="8062747"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2" name="Picture 1">
            <a:extLst>
              <a:ext uri="{FF2B5EF4-FFF2-40B4-BE49-F238E27FC236}">
                <a16:creationId xmlns:a16="http://schemas.microsoft.com/office/drawing/2014/main" id="{4CE69381-EF7C-44C6-84BC-1C9CE8B8B82F}"/>
              </a:ext>
            </a:extLst>
          </p:cNvPr>
          <p:cNvPicPr>
            <a:picLocks noChangeAspect="1"/>
          </p:cNvPicPr>
          <p:nvPr/>
        </p:nvPicPr>
        <p:blipFill>
          <a:blip r:embed="rId4"/>
          <a:stretch>
            <a:fillRect/>
          </a:stretch>
        </p:blipFill>
        <p:spPr>
          <a:xfrm>
            <a:off x="1187624" y="2372407"/>
            <a:ext cx="5976422" cy="3743268"/>
          </a:xfrm>
          <a:prstGeom prst="rect">
            <a:avLst/>
          </a:prstGeom>
        </p:spPr>
      </p:pic>
      <p:sp>
        <p:nvSpPr>
          <p:cNvPr id="5" name="TextBox 4">
            <a:extLst>
              <a:ext uri="{FF2B5EF4-FFF2-40B4-BE49-F238E27FC236}">
                <a16:creationId xmlns:a16="http://schemas.microsoft.com/office/drawing/2014/main" id="{09F2FAEA-45A8-6D7E-C0FE-9DD0C96CC6CD}"/>
              </a:ext>
            </a:extLst>
          </p:cNvPr>
          <p:cNvSpPr txBox="1"/>
          <p:nvPr/>
        </p:nvSpPr>
        <p:spPr>
          <a:xfrm>
            <a:off x="1547664" y="1775761"/>
            <a:ext cx="5904656" cy="369332"/>
          </a:xfrm>
          <a:prstGeom prst="rect">
            <a:avLst/>
          </a:prstGeom>
          <a:noFill/>
        </p:spPr>
        <p:txBody>
          <a:bodyPr wrap="square" rtlCol="0">
            <a:spAutoFit/>
          </a:bodyPr>
          <a:lstStyle/>
          <a:p>
            <a:r>
              <a:rPr lang="en-GB" dirty="0"/>
              <a:t>Development Budget consistently underspent – on average</a:t>
            </a:r>
            <a:endParaRPr lang="en-BW" dirty="0"/>
          </a:p>
        </p:txBody>
      </p:sp>
    </p:spTree>
    <p:extLst>
      <p:ext uri="{BB962C8B-B14F-4D97-AF65-F5344CB8AC3E}">
        <p14:creationId xmlns:p14="http://schemas.microsoft.com/office/powerpoint/2010/main" val="1189818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Overall fiscal balance trends (% of GDP) </a:t>
            </a:r>
          </a:p>
        </p:txBody>
      </p:sp>
      <p:sp>
        <p:nvSpPr>
          <p:cNvPr id="8195" name="Rectangle 3"/>
          <p:cNvSpPr>
            <a:spLocks noGrp="1" noChangeArrowheads="1"/>
          </p:cNvSpPr>
          <p:nvPr>
            <p:ph idx="1"/>
          </p:nvPr>
        </p:nvSpPr>
        <p:spPr>
          <a:xfrm>
            <a:off x="540626" y="1576703"/>
            <a:ext cx="8062747"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7" name="Content Placeholder 4">
            <a:extLst>
              <a:ext uri="{FF2B5EF4-FFF2-40B4-BE49-F238E27FC236}">
                <a16:creationId xmlns:a16="http://schemas.microsoft.com/office/drawing/2014/main" id="{4E92ECBE-7C0E-4CD0-9C11-4D44EA58FDDC}"/>
              </a:ext>
            </a:extLst>
          </p:cNvPr>
          <p:cNvSpPr txBox="1">
            <a:spLocks/>
          </p:cNvSpPr>
          <p:nvPr/>
        </p:nvSpPr>
        <p:spPr>
          <a:xfrm>
            <a:off x="6051375" y="1737518"/>
            <a:ext cx="2197100" cy="3832623"/>
          </a:xfrm>
          <a:prstGeom prst="rect">
            <a:avLst/>
          </a:prstGeom>
        </p:spPr>
        <p:txBody>
          <a:bodyPr>
            <a:normAutofit fontScale="925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GB" sz="1800" dirty="0">
                <a:latin typeface="Garamond" panose="02020404030301010803" pitchFamily="18" charset="0"/>
              </a:rPr>
              <a:t>Long-term downward </a:t>
            </a:r>
            <a:r>
              <a:rPr lang="en-GB" dirty="0">
                <a:latin typeface="Garamond" panose="02020404030301010803" pitchFamily="18" charset="0"/>
              </a:rPr>
              <a:t>trend in both revenues and spending – but faster decline for revenues.</a:t>
            </a:r>
          </a:p>
          <a:p>
            <a:pPr marL="0" indent="0">
              <a:buFont typeface="Arial" panose="020B0604020202020204" pitchFamily="34" charset="0"/>
              <a:buNone/>
            </a:pPr>
            <a:endParaRPr lang="en-GB" dirty="0">
              <a:latin typeface="Garamond" panose="02020404030301010803" pitchFamily="18" charset="0"/>
            </a:endParaRPr>
          </a:p>
          <a:p>
            <a:r>
              <a:rPr lang="en-GB" dirty="0">
                <a:latin typeface="Garamond" panose="02020404030301010803" pitchFamily="18" charset="0"/>
              </a:rPr>
              <a:t>Emergence of structural deficits.</a:t>
            </a:r>
          </a:p>
          <a:p>
            <a:pPr marL="0" indent="0">
              <a:buFont typeface="Arial" panose="020B0604020202020204" pitchFamily="34" charset="0"/>
              <a:buNone/>
            </a:pPr>
            <a:endParaRPr lang="en-GB" dirty="0">
              <a:latin typeface="Garamond" panose="02020404030301010803" pitchFamily="18" charset="0"/>
            </a:endParaRPr>
          </a:p>
          <a:p>
            <a:r>
              <a:rPr lang="en-GB" dirty="0">
                <a:latin typeface="Garamond" panose="02020404030301010803" pitchFamily="18" charset="0"/>
              </a:rPr>
              <a:t>Balanced budgets in 2021/22 and 2022/23</a:t>
            </a:r>
          </a:p>
          <a:p>
            <a:pPr lvl="1"/>
            <a:r>
              <a:rPr lang="en-GB" i="1" dirty="0">
                <a:latin typeface="Garamond" panose="02020404030301010803" pitchFamily="18" charset="0"/>
              </a:rPr>
              <a:t>But due to underspending on development budget – large deficits were planned.</a:t>
            </a:r>
          </a:p>
          <a:p>
            <a:pPr marL="169884" lvl="1" indent="0">
              <a:buFont typeface="Arial" panose="020B0604020202020204" pitchFamily="34" charset="0"/>
              <a:buNone/>
            </a:pPr>
            <a:endParaRPr lang="en-GB" dirty="0">
              <a:latin typeface="Garamond" panose="02020404030301010803" pitchFamily="18" charset="0"/>
            </a:endParaRPr>
          </a:p>
          <a:p>
            <a:r>
              <a:rPr lang="en-GB" dirty="0">
                <a:latin typeface="Garamond" panose="02020404030301010803" pitchFamily="18" charset="0"/>
              </a:rPr>
              <a:t>There is also anticipation of budget deficits in 2024/25 and 2025/26.</a:t>
            </a:r>
          </a:p>
          <a:p>
            <a:r>
              <a:rPr lang="en-GB" dirty="0">
                <a:latin typeface="Garamond" panose="02020404030301010803" pitchFamily="18" charset="0"/>
              </a:rPr>
              <a:t>Achievement of fiscal sustainability pushed further into the future.</a:t>
            </a:r>
          </a:p>
        </p:txBody>
      </p:sp>
      <p:pic>
        <p:nvPicPr>
          <p:cNvPr id="2" name="Picture 1">
            <a:extLst>
              <a:ext uri="{FF2B5EF4-FFF2-40B4-BE49-F238E27FC236}">
                <a16:creationId xmlns:a16="http://schemas.microsoft.com/office/drawing/2014/main" id="{63D2D83D-DB26-450F-AD45-8AA5C82B1219}"/>
              </a:ext>
            </a:extLst>
          </p:cNvPr>
          <p:cNvPicPr>
            <a:picLocks noChangeAspect="1"/>
          </p:cNvPicPr>
          <p:nvPr/>
        </p:nvPicPr>
        <p:blipFill>
          <a:blip r:embed="rId4"/>
          <a:stretch>
            <a:fillRect/>
          </a:stretch>
        </p:blipFill>
        <p:spPr>
          <a:xfrm>
            <a:off x="783445" y="1549871"/>
            <a:ext cx="5121084" cy="4035902"/>
          </a:xfrm>
          <a:prstGeom prst="rect">
            <a:avLst/>
          </a:prstGeom>
        </p:spPr>
      </p:pic>
    </p:spTree>
    <p:extLst>
      <p:ext uri="{BB962C8B-B14F-4D97-AF65-F5344CB8AC3E}">
        <p14:creationId xmlns:p14="http://schemas.microsoft.com/office/powerpoint/2010/main" val="414597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Fiscal position has deteriorated on more frequent deficits</a:t>
            </a:r>
          </a:p>
        </p:txBody>
      </p:sp>
      <p:sp>
        <p:nvSpPr>
          <p:cNvPr id="8195" name="Rectangle 3"/>
          <p:cNvSpPr>
            <a:spLocks noGrp="1" noChangeArrowheads="1"/>
          </p:cNvSpPr>
          <p:nvPr>
            <p:ph idx="1"/>
          </p:nvPr>
        </p:nvSpPr>
        <p:spPr>
          <a:xfrm>
            <a:off x="21496" y="1514391"/>
            <a:ext cx="9036496"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5" name="Picture 4">
            <a:extLst>
              <a:ext uri="{FF2B5EF4-FFF2-40B4-BE49-F238E27FC236}">
                <a16:creationId xmlns:a16="http://schemas.microsoft.com/office/drawing/2014/main" id="{25DE8D56-5BBD-4137-B1E4-6A76DE684DD1}"/>
              </a:ext>
            </a:extLst>
          </p:cNvPr>
          <p:cNvPicPr>
            <a:picLocks noChangeAspect="1"/>
          </p:cNvPicPr>
          <p:nvPr/>
        </p:nvPicPr>
        <p:blipFill rotWithShape="1">
          <a:blip r:embed="rId4"/>
          <a:srcRect l="48772" b="92676"/>
          <a:stretch/>
        </p:blipFill>
        <p:spPr>
          <a:xfrm>
            <a:off x="4644008" y="1502230"/>
            <a:ext cx="4250583" cy="342595"/>
          </a:xfrm>
          <a:prstGeom prst="rect">
            <a:avLst/>
          </a:prstGeom>
        </p:spPr>
      </p:pic>
      <p:pic>
        <p:nvPicPr>
          <p:cNvPr id="2" name="Picture 1">
            <a:extLst>
              <a:ext uri="{FF2B5EF4-FFF2-40B4-BE49-F238E27FC236}">
                <a16:creationId xmlns:a16="http://schemas.microsoft.com/office/drawing/2014/main" id="{4C42E2A7-02B0-48EF-8831-455C11A67CE9}"/>
              </a:ext>
            </a:extLst>
          </p:cNvPr>
          <p:cNvPicPr>
            <a:picLocks noChangeAspect="1"/>
          </p:cNvPicPr>
          <p:nvPr/>
        </p:nvPicPr>
        <p:blipFill>
          <a:blip r:embed="rId5"/>
          <a:stretch>
            <a:fillRect/>
          </a:stretch>
        </p:blipFill>
        <p:spPr>
          <a:xfrm>
            <a:off x="602382" y="1502230"/>
            <a:ext cx="3381847" cy="476316"/>
          </a:xfrm>
          <a:prstGeom prst="rect">
            <a:avLst/>
          </a:prstGeom>
        </p:spPr>
      </p:pic>
      <p:pic>
        <p:nvPicPr>
          <p:cNvPr id="6" name="Picture 5">
            <a:extLst>
              <a:ext uri="{FF2B5EF4-FFF2-40B4-BE49-F238E27FC236}">
                <a16:creationId xmlns:a16="http://schemas.microsoft.com/office/drawing/2014/main" id="{A995BBE1-BC3F-45B9-AF8B-0991C4736E0A}"/>
              </a:ext>
            </a:extLst>
          </p:cNvPr>
          <p:cNvPicPr>
            <a:picLocks noChangeAspect="1"/>
          </p:cNvPicPr>
          <p:nvPr/>
        </p:nvPicPr>
        <p:blipFill>
          <a:blip r:embed="rId6"/>
          <a:stretch>
            <a:fillRect/>
          </a:stretch>
        </p:blipFill>
        <p:spPr>
          <a:xfrm>
            <a:off x="4657504" y="1908756"/>
            <a:ext cx="4237087" cy="3517697"/>
          </a:xfrm>
          <a:prstGeom prst="rect">
            <a:avLst/>
          </a:prstGeom>
        </p:spPr>
      </p:pic>
      <p:graphicFrame>
        <p:nvGraphicFramePr>
          <p:cNvPr id="7" name="Chart 6">
            <a:extLst>
              <a:ext uri="{FF2B5EF4-FFF2-40B4-BE49-F238E27FC236}">
                <a16:creationId xmlns:a16="http://schemas.microsoft.com/office/drawing/2014/main" id="{4E6838F0-BFA2-282C-F2AC-30267957355B}"/>
              </a:ext>
            </a:extLst>
          </p:cNvPr>
          <p:cNvGraphicFramePr>
            <a:graphicFrameLocks/>
          </p:cNvGraphicFramePr>
          <p:nvPr>
            <p:extLst>
              <p:ext uri="{D42A27DB-BD31-4B8C-83A1-F6EECF244321}">
                <p14:modId xmlns:p14="http://schemas.microsoft.com/office/powerpoint/2010/main" val="3951510635"/>
              </p:ext>
            </p:extLst>
          </p:nvPr>
        </p:nvGraphicFramePr>
        <p:xfrm>
          <a:off x="222890" y="2260483"/>
          <a:ext cx="4572000" cy="340774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9859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BB5-22C0-D548-AB63-BC33E820822D}"/>
              </a:ext>
            </a:extLst>
          </p:cNvPr>
          <p:cNvSpPr>
            <a:spLocks noGrp="1"/>
          </p:cNvSpPr>
          <p:nvPr>
            <p:ph type="title"/>
          </p:nvPr>
        </p:nvSpPr>
        <p:spPr>
          <a:xfrm>
            <a:off x="2483768" y="188640"/>
            <a:ext cx="5785085" cy="409072"/>
          </a:xfrm>
        </p:spPr>
        <p:txBody>
          <a:bodyPr/>
          <a:lstStyle/>
          <a:p>
            <a:r>
              <a:rPr lang="en-GB" sz="3600" b="1" dirty="0">
                <a:latin typeface="Garamond" panose="02020404030301010803" pitchFamily="18" charset="0"/>
              </a:rPr>
              <a:t>Contents</a:t>
            </a:r>
            <a:r>
              <a:rPr lang="en-GB" sz="2700" b="1" dirty="0">
                <a:latin typeface="Garamond" panose="02020404030301010803" pitchFamily="18" charset="0"/>
              </a:rPr>
              <a:t> </a:t>
            </a:r>
          </a:p>
        </p:txBody>
      </p:sp>
      <p:sp>
        <p:nvSpPr>
          <p:cNvPr id="3" name="Content Placeholder 2">
            <a:extLst>
              <a:ext uri="{FF2B5EF4-FFF2-40B4-BE49-F238E27FC236}">
                <a16:creationId xmlns:a16="http://schemas.microsoft.com/office/drawing/2014/main" id="{B3129FDE-CD4B-0A44-BF3E-6A4738BAC129}"/>
              </a:ext>
            </a:extLst>
          </p:cNvPr>
          <p:cNvSpPr>
            <a:spLocks noGrp="1"/>
          </p:cNvSpPr>
          <p:nvPr>
            <p:ph idx="1"/>
          </p:nvPr>
        </p:nvSpPr>
        <p:spPr>
          <a:xfrm>
            <a:off x="107504" y="980728"/>
            <a:ext cx="8809956" cy="5400600"/>
          </a:xfrm>
        </p:spPr>
        <p:txBody>
          <a:bodyPr/>
          <a:lstStyle/>
          <a:p>
            <a:r>
              <a:rPr lang="en-GB" sz="2000" dirty="0">
                <a:latin typeface="Garamond" panose="02020404030301010803" pitchFamily="18" charset="0"/>
              </a:rPr>
              <a:t>Global Economic Review </a:t>
            </a:r>
          </a:p>
          <a:p>
            <a:pPr marL="0" indent="0">
              <a:buNone/>
            </a:pPr>
            <a:endParaRPr lang="en-GB" sz="2000" dirty="0">
              <a:latin typeface="Garamond" panose="02020404030301010803" pitchFamily="18" charset="0"/>
            </a:endParaRPr>
          </a:p>
          <a:p>
            <a:r>
              <a:rPr lang="en-GB" sz="2000" dirty="0">
                <a:latin typeface="Garamond" panose="02020404030301010803" pitchFamily="18" charset="0"/>
              </a:rPr>
              <a:t>Domestic Economic Review</a:t>
            </a:r>
          </a:p>
          <a:p>
            <a:pPr marL="557213" lvl="1" indent="-300038">
              <a:buFont typeface="+mj-lt"/>
              <a:buAutoNum type="romanLcPeriod"/>
            </a:pPr>
            <a:r>
              <a:rPr lang="en-GB" sz="2000" i="1" dirty="0">
                <a:latin typeface="Garamond" panose="02020404030301010803" pitchFamily="18" charset="0"/>
              </a:rPr>
              <a:t>Economic Growth</a:t>
            </a:r>
          </a:p>
          <a:p>
            <a:pPr marL="557213" lvl="1" indent="-300038">
              <a:buFont typeface="+mj-lt"/>
              <a:buAutoNum type="romanLcPeriod"/>
            </a:pPr>
            <a:r>
              <a:rPr lang="en-GB" sz="2000" i="1" dirty="0">
                <a:latin typeface="Garamond" panose="02020404030301010803" pitchFamily="18" charset="0"/>
              </a:rPr>
              <a:t>Unemployment </a:t>
            </a:r>
          </a:p>
          <a:p>
            <a:pPr marL="557213" lvl="1" indent="-300038">
              <a:buFont typeface="+mj-lt"/>
              <a:buAutoNum type="romanLcPeriod"/>
            </a:pPr>
            <a:r>
              <a:rPr lang="en-GB" sz="2000" i="1" dirty="0">
                <a:latin typeface="Garamond" panose="02020404030301010803" pitchFamily="18" charset="0"/>
              </a:rPr>
              <a:t>Inflation Developments </a:t>
            </a:r>
          </a:p>
          <a:p>
            <a:pPr marL="557213" lvl="1" indent="-300038">
              <a:buFont typeface="+mj-lt"/>
              <a:buAutoNum type="romanLcPeriod"/>
            </a:pPr>
            <a:r>
              <a:rPr lang="en-GB" sz="2000" i="1" dirty="0">
                <a:latin typeface="Garamond" panose="02020404030301010803" pitchFamily="18" charset="0"/>
              </a:rPr>
              <a:t>External Sector Developments</a:t>
            </a:r>
          </a:p>
          <a:p>
            <a:pPr marL="557213" lvl="1" indent="-300038">
              <a:buFont typeface="+mj-lt"/>
              <a:buAutoNum type="romanLcPeriod"/>
            </a:pPr>
            <a:r>
              <a:rPr lang="en-GB" sz="2000" i="1" dirty="0">
                <a:latin typeface="Garamond" panose="02020404030301010803" pitchFamily="18" charset="0"/>
              </a:rPr>
              <a:t>Foreign Reserves</a:t>
            </a:r>
          </a:p>
          <a:p>
            <a:pPr marL="557213" lvl="1" indent="-300038">
              <a:buFont typeface="+mj-lt"/>
              <a:buAutoNum type="romanLcPeriod"/>
            </a:pPr>
            <a:r>
              <a:rPr lang="en-GB" sz="2000" i="1" dirty="0">
                <a:latin typeface="Garamond" panose="02020404030301010803" pitchFamily="18" charset="0"/>
              </a:rPr>
              <a:t>Diamond Prospects</a:t>
            </a:r>
          </a:p>
          <a:p>
            <a:pPr marL="557213" lvl="1" indent="-300038">
              <a:buFont typeface="+mj-lt"/>
              <a:buAutoNum type="romanLcPeriod"/>
            </a:pPr>
            <a:r>
              <a:rPr lang="en-GB" sz="2000" i="1" dirty="0">
                <a:latin typeface="Garamond" panose="02020404030301010803" pitchFamily="18" charset="0"/>
              </a:rPr>
              <a:t>Fiscal Developments and Outlook</a:t>
            </a:r>
          </a:p>
          <a:p>
            <a:pPr marL="257175" lvl="1" indent="0">
              <a:buNone/>
            </a:pPr>
            <a:endParaRPr lang="en-US" sz="2000" dirty="0">
              <a:latin typeface="Garamond" panose="02020404030301010803" pitchFamily="18" charset="0"/>
            </a:endParaRPr>
          </a:p>
          <a:p>
            <a:r>
              <a:rPr lang="en-GB" sz="2000" dirty="0">
                <a:latin typeface="Garamond" panose="02020404030301010803" pitchFamily="18" charset="0"/>
              </a:rPr>
              <a:t>Tourism Developments </a:t>
            </a:r>
          </a:p>
          <a:p>
            <a:pPr marL="0" indent="0">
              <a:buNone/>
            </a:pPr>
            <a:endParaRPr lang="en-GB" sz="2000" dirty="0">
              <a:latin typeface="Garamond" panose="02020404030301010803" pitchFamily="18" charset="0"/>
            </a:endParaRPr>
          </a:p>
          <a:p>
            <a:r>
              <a:rPr lang="en-GB" sz="2000" dirty="0">
                <a:latin typeface="Garamond" panose="02020404030301010803" pitchFamily="18" charset="0"/>
              </a:rPr>
              <a:t>Macro-Fiscal Risks</a:t>
            </a:r>
          </a:p>
          <a:p>
            <a:pPr marL="0" indent="0">
              <a:buNone/>
            </a:pPr>
            <a:endParaRPr lang="en-GB" sz="2000" dirty="0">
              <a:latin typeface="Garamond" panose="02020404030301010803" pitchFamily="18" charset="0"/>
            </a:endParaRPr>
          </a:p>
          <a:p>
            <a:r>
              <a:rPr lang="en-GB" sz="2000" dirty="0">
                <a:latin typeface="Garamond" panose="02020404030301010803" pitchFamily="18" charset="0"/>
              </a:rPr>
              <a:t>Conclusion </a:t>
            </a:r>
          </a:p>
          <a:p>
            <a:pPr marL="257175" lvl="1" indent="0">
              <a:buNone/>
            </a:pPr>
            <a:endParaRPr lang="en-GB" sz="2000" dirty="0">
              <a:solidFill>
                <a:srgbClr val="FF0000"/>
              </a:solidFill>
              <a:latin typeface="Garamond" panose="02020404030301010803" pitchFamily="18" charset="0"/>
            </a:endParaRPr>
          </a:p>
          <a:p>
            <a:pPr marL="257175" lvl="1" indent="0">
              <a:buNone/>
            </a:pPr>
            <a:endParaRPr lang="en-GB"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418750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Debt rising on lower buffers…</a:t>
            </a:r>
          </a:p>
        </p:txBody>
      </p:sp>
      <p:sp>
        <p:nvSpPr>
          <p:cNvPr id="8195" name="Rectangle 3"/>
          <p:cNvSpPr>
            <a:spLocks noGrp="1" noChangeArrowheads="1"/>
          </p:cNvSpPr>
          <p:nvPr>
            <p:ph idx="1"/>
          </p:nvPr>
        </p:nvSpPr>
        <p:spPr>
          <a:xfrm>
            <a:off x="0" y="1502230"/>
            <a:ext cx="9036496"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graphicFrame>
        <p:nvGraphicFramePr>
          <p:cNvPr id="6" name="Chart 5">
            <a:extLst>
              <a:ext uri="{FF2B5EF4-FFF2-40B4-BE49-F238E27FC236}">
                <a16:creationId xmlns:a16="http://schemas.microsoft.com/office/drawing/2014/main" id="{FE92B528-7D28-4BCB-BD5B-9D82C86BE8FF}"/>
              </a:ext>
            </a:extLst>
          </p:cNvPr>
          <p:cNvGraphicFramePr/>
          <p:nvPr/>
        </p:nvGraphicFramePr>
        <p:xfrm>
          <a:off x="-1" y="1502230"/>
          <a:ext cx="4571999" cy="36549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1600-000003000000}"/>
              </a:ext>
            </a:extLst>
          </p:cNvPr>
          <p:cNvGraphicFramePr/>
          <p:nvPr/>
        </p:nvGraphicFramePr>
        <p:xfrm>
          <a:off x="4571998" y="1502230"/>
          <a:ext cx="4087905" cy="36549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3640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Botswana is the one of the highest-rated sovereign in Africa…</a:t>
            </a:r>
          </a:p>
        </p:txBody>
      </p:sp>
      <p:sp>
        <p:nvSpPr>
          <p:cNvPr id="8195" name="Rectangle 3"/>
          <p:cNvSpPr>
            <a:spLocks noGrp="1" noChangeArrowheads="1"/>
          </p:cNvSpPr>
          <p:nvPr>
            <p:ph idx="1"/>
          </p:nvPr>
        </p:nvSpPr>
        <p:spPr>
          <a:xfrm>
            <a:off x="597158" y="1502230"/>
            <a:ext cx="8062747"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6" name="object 12">
            <a:extLst>
              <a:ext uri="{FF2B5EF4-FFF2-40B4-BE49-F238E27FC236}">
                <a16:creationId xmlns:a16="http://schemas.microsoft.com/office/drawing/2014/main" id="{E4ED3D49-DCB8-4A4D-9DCD-03000AFDA0E2}"/>
              </a:ext>
            </a:extLst>
          </p:cNvPr>
          <p:cNvSpPr txBox="1"/>
          <p:nvPr/>
        </p:nvSpPr>
        <p:spPr>
          <a:xfrm>
            <a:off x="6444209" y="1860080"/>
            <a:ext cx="2102634" cy="2500043"/>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r>
              <a:rPr lang="en-GB" sz="1600" dirty="0">
                <a:solidFill>
                  <a:schemeClr val="tx1"/>
                </a:solidFill>
                <a:latin typeface="Arial"/>
                <a:cs typeface="Arial"/>
              </a:rPr>
              <a:t>But this has been slowly </a:t>
            </a:r>
            <a:r>
              <a:rPr sz="1600" dirty="0">
                <a:solidFill>
                  <a:schemeClr val="tx1"/>
                </a:solidFill>
                <a:latin typeface="Arial"/>
                <a:cs typeface="Arial"/>
              </a:rPr>
              <a:t>deteriorating owing</a:t>
            </a:r>
            <a:r>
              <a:rPr sz="1600" spc="-55" dirty="0">
                <a:solidFill>
                  <a:schemeClr val="tx1"/>
                </a:solidFill>
                <a:latin typeface="Arial"/>
                <a:cs typeface="Arial"/>
              </a:rPr>
              <a:t> </a:t>
            </a:r>
            <a:r>
              <a:rPr sz="1600" dirty="0">
                <a:solidFill>
                  <a:schemeClr val="tx1"/>
                </a:solidFill>
                <a:latin typeface="Arial"/>
                <a:cs typeface="Arial"/>
              </a:rPr>
              <a:t>to</a:t>
            </a:r>
            <a:r>
              <a:rPr sz="1600" spc="-25" dirty="0">
                <a:solidFill>
                  <a:schemeClr val="tx1"/>
                </a:solidFill>
                <a:latin typeface="Arial"/>
                <a:cs typeface="Arial"/>
              </a:rPr>
              <a:t> </a:t>
            </a:r>
            <a:r>
              <a:rPr lang="en-GB" sz="1600" spc="-25" dirty="0">
                <a:solidFill>
                  <a:schemeClr val="tx1"/>
                </a:solidFill>
                <a:latin typeface="Arial"/>
                <a:cs typeface="Arial"/>
              </a:rPr>
              <a:t>increasing vulnerabilities</a:t>
            </a:r>
          </a:p>
          <a:p>
            <a:pPr marL="12700">
              <a:lnSpc>
                <a:spcPct val="100000"/>
              </a:lnSpc>
              <a:spcBef>
                <a:spcPts val="95"/>
              </a:spcBef>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latin typeface="Arial"/>
                <a:cs typeface="Arial"/>
              </a:rPr>
              <a:t>The outlook has recently been revised from </a:t>
            </a:r>
            <a:r>
              <a:rPr lang="en-GB" sz="1600" spc="-25" dirty="0">
                <a:solidFill>
                  <a:schemeClr val="tx1"/>
                </a:solidFill>
                <a:latin typeface="Arial"/>
                <a:cs typeface="Arial"/>
              </a:rPr>
              <a:t>stable to negative by both </a:t>
            </a:r>
            <a:r>
              <a:rPr lang="en-GB" sz="1600" spc="-25" dirty="0" err="1">
                <a:solidFill>
                  <a:schemeClr val="tx1"/>
                </a:solidFill>
                <a:latin typeface="Arial"/>
                <a:cs typeface="Arial"/>
              </a:rPr>
              <a:t>Moodys</a:t>
            </a:r>
            <a:r>
              <a:rPr lang="en-GB" sz="1600" spc="-25" dirty="0">
                <a:solidFill>
                  <a:schemeClr val="tx1"/>
                </a:solidFill>
                <a:latin typeface="Arial"/>
                <a:cs typeface="Arial"/>
              </a:rPr>
              <a:t> and S&amp;P</a:t>
            </a:r>
            <a:endParaRPr sz="1600" dirty="0">
              <a:solidFill>
                <a:schemeClr val="tx1"/>
              </a:solidFill>
              <a:latin typeface="Arial"/>
              <a:cs typeface="Arial"/>
            </a:endParaRPr>
          </a:p>
        </p:txBody>
      </p:sp>
      <p:pic>
        <p:nvPicPr>
          <p:cNvPr id="2" name="Picture 1">
            <a:extLst>
              <a:ext uri="{FF2B5EF4-FFF2-40B4-BE49-F238E27FC236}">
                <a16:creationId xmlns:a16="http://schemas.microsoft.com/office/drawing/2014/main" id="{46DE5EB5-1DB8-48D8-BEE7-2B11985E3372}"/>
              </a:ext>
            </a:extLst>
          </p:cNvPr>
          <p:cNvPicPr>
            <a:picLocks noChangeAspect="1"/>
          </p:cNvPicPr>
          <p:nvPr/>
        </p:nvPicPr>
        <p:blipFill>
          <a:blip r:embed="rId4"/>
          <a:stretch>
            <a:fillRect/>
          </a:stretch>
        </p:blipFill>
        <p:spPr>
          <a:xfrm>
            <a:off x="251520" y="1524182"/>
            <a:ext cx="6048672" cy="4457418"/>
          </a:xfrm>
          <a:prstGeom prst="rect">
            <a:avLst/>
          </a:prstGeom>
        </p:spPr>
      </p:pic>
    </p:spTree>
    <p:extLst>
      <p:ext uri="{BB962C8B-B14F-4D97-AF65-F5344CB8AC3E}">
        <p14:creationId xmlns:p14="http://schemas.microsoft.com/office/powerpoint/2010/main" val="2881597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3" name="Content Placeholder 2">
            <a:extLst>
              <a:ext uri="{FF2B5EF4-FFF2-40B4-BE49-F238E27FC236}">
                <a16:creationId xmlns:a16="http://schemas.microsoft.com/office/drawing/2014/main" id="{BC669946-97D4-4F33-8268-1F0EA14D7699}"/>
              </a:ext>
            </a:extLst>
          </p:cNvPr>
          <p:cNvSpPr>
            <a:spLocks noGrp="1"/>
          </p:cNvSpPr>
          <p:nvPr>
            <p:ph sz="quarter" idx="1"/>
          </p:nvPr>
        </p:nvSpPr>
        <p:spPr>
          <a:xfrm>
            <a:off x="117348" y="3140968"/>
            <a:ext cx="9144000" cy="1333241"/>
          </a:xfrm>
        </p:spPr>
        <p:txBody>
          <a:bodyPr>
            <a:normAutofit/>
          </a:bodyPr>
          <a:lstStyle/>
          <a:p>
            <a:pPr marL="0" indent="0" algn="ctr">
              <a:buNone/>
            </a:pPr>
            <a:r>
              <a:rPr lang="en-GB" sz="2800" b="1" dirty="0">
                <a:solidFill>
                  <a:srgbClr val="7030A0"/>
                </a:solidFill>
                <a:latin typeface="Garamond" panose="02020404030301010803" pitchFamily="18" charset="0"/>
                <a:ea typeface="+mj-ea"/>
                <a:cs typeface="Arial" panose="020B0604020202020204" pitchFamily="34" charset="0"/>
              </a:rPr>
              <a:t>TOURISM DEVELOPMENTS</a:t>
            </a:r>
            <a:endParaRPr lang="en-BW" sz="1600" dirty="0"/>
          </a:p>
        </p:txBody>
      </p:sp>
      <p:sp>
        <p:nvSpPr>
          <p:cNvPr id="6" name="Title 5">
            <a:extLst>
              <a:ext uri="{FF2B5EF4-FFF2-40B4-BE49-F238E27FC236}">
                <a16:creationId xmlns:a16="http://schemas.microsoft.com/office/drawing/2014/main" id="{39B188DD-0FA7-4E8B-BBD2-2D8D8D723F4A}"/>
              </a:ext>
            </a:extLst>
          </p:cNvPr>
          <p:cNvSpPr>
            <a:spLocks noGrp="1"/>
          </p:cNvSpPr>
          <p:nvPr>
            <p:ph type="title"/>
          </p:nvPr>
        </p:nvSpPr>
        <p:spPr/>
        <p:txBody>
          <a:bodyPr/>
          <a:lstStyle/>
          <a:p>
            <a:endParaRPr lang="en-BW"/>
          </a:p>
        </p:txBody>
      </p:sp>
    </p:spTree>
    <p:extLst>
      <p:ext uri="{BB962C8B-B14F-4D97-AF65-F5344CB8AC3E}">
        <p14:creationId xmlns:p14="http://schemas.microsoft.com/office/powerpoint/2010/main" val="3259185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897276"/>
          </a:xfrm>
          <a:solidFill>
            <a:schemeClr val="accent1">
              <a:lumMod val="20000"/>
              <a:lumOff val="80000"/>
            </a:schemeClr>
          </a:solidFill>
          <a:ln>
            <a:solidFill>
              <a:schemeClr val="tx1">
                <a:lumMod val="50000"/>
                <a:lumOff val="50000"/>
              </a:schemeClr>
            </a:solidFill>
          </a:ln>
        </p:spPr>
        <p:txBody>
          <a:bodyPr>
            <a:normAutofit/>
          </a:bodyPr>
          <a:lstStyle/>
          <a:p>
            <a:r>
              <a:rPr lang="en-US" dirty="0"/>
              <a:t>Tourism sector performance </a:t>
            </a:r>
            <a:endParaRPr lang="en-GB" dirty="0"/>
          </a:p>
        </p:txBody>
      </p:sp>
      <p:sp>
        <p:nvSpPr>
          <p:cNvPr id="8195" name="Rectangle 3"/>
          <p:cNvSpPr>
            <a:spLocks noGrp="1" noChangeArrowheads="1"/>
          </p:cNvSpPr>
          <p:nvPr>
            <p:ph idx="1"/>
          </p:nvPr>
        </p:nvSpPr>
        <p:spPr>
          <a:xfrm>
            <a:off x="597158" y="1502230"/>
            <a:ext cx="8546842"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8" name="object 12">
            <a:extLst>
              <a:ext uri="{FF2B5EF4-FFF2-40B4-BE49-F238E27FC236}">
                <a16:creationId xmlns:a16="http://schemas.microsoft.com/office/drawing/2014/main" id="{A35D027A-3F77-4432-865B-E5856FEDBE64}"/>
              </a:ext>
            </a:extLst>
          </p:cNvPr>
          <p:cNvSpPr txBox="1"/>
          <p:nvPr/>
        </p:nvSpPr>
        <p:spPr>
          <a:xfrm>
            <a:off x="6429014" y="1760775"/>
            <a:ext cx="2318659" cy="3320781"/>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r>
              <a:rPr lang="en-GB" sz="1400" dirty="0">
                <a:solidFill>
                  <a:schemeClr val="tx1"/>
                </a:solidFill>
                <a:latin typeface="Arial"/>
                <a:cs typeface="Arial"/>
              </a:rPr>
              <a:t>Accommodation and food services + trave</a:t>
            </a:r>
            <a:r>
              <a:rPr lang="en-GB" sz="1400" dirty="0">
                <a:latin typeface="Arial"/>
                <a:cs typeface="Arial"/>
              </a:rPr>
              <a:t>l agencies + air travel</a:t>
            </a:r>
            <a:r>
              <a:rPr lang="en-GB" sz="1400" dirty="0">
                <a:solidFill>
                  <a:schemeClr val="tx1"/>
                </a:solidFill>
                <a:latin typeface="Arial"/>
                <a:cs typeface="Arial"/>
              </a:rPr>
              <a:t> used as a proxy for tourism sector</a:t>
            </a:r>
          </a:p>
          <a:p>
            <a:pPr marL="298450" indent="-285750">
              <a:lnSpc>
                <a:spcPct val="100000"/>
              </a:lnSpc>
              <a:spcBef>
                <a:spcPts val="95"/>
              </a:spcBef>
              <a:buFont typeface="Wingdings" panose="05000000000000000000" pitchFamily="2" charset="2"/>
              <a:buChar char="q"/>
            </a:pPr>
            <a:endParaRPr lang="en-GB" sz="1400" dirty="0">
              <a:latin typeface="Arial"/>
              <a:cs typeface="Arial"/>
            </a:endParaRPr>
          </a:p>
          <a:p>
            <a:pPr marL="298450" indent="-285750">
              <a:lnSpc>
                <a:spcPct val="100000"/>
              </a:lnSpc>
              <a:spcBef>
                <a:spcPts val="95"/>
              </a:spcBef>
              <a:buFont typeface="Wingdings" panose="05000000000000000000" pitchFamily="2" charset="2"/>
              <a:buChar char="q"/>
            </a:pPr>
            <a:r>
              <a:rPr lang="en-GB" sz="1400" dirty="0">
                <a:solidFill>
                  <a:schemeClr val="tx1"/>
                </a:solidFill>
                <a:latin typeface="Arial"/>
                <a:cs typeface="Arial"/>
              </a:rPr>
              <a:t>One of the highest performing sectors of the economy</a:t>
            </a:r>
            <a:endParaRPr lang="en-GB" sz="14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endParaRPr lang="en-GB" sz="14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400" spc="-25" dirty="0">
                <a:solidFill>
                  <a:schemeClr val="tx1"/>
                </a:solidFill>
                <a:latin typeface="Arial"/>
                <a:cs typeface="Arial"/>
              </a:rPr>
              <a:t>But contribution to growth remains weak</a:t>
            </a:r>
          </a:p>
          <a:p>
            <a:pPr marL="298450" indent="-285750">
              <a:lnSpc>
                <a:spcPct val="100000"/>
              </a:lnSpc>
              <a:spcBef>
                <a:spcPts val="95"/>
              </a:spcBef>
              <a:buFont typeface="Wingdings" panose="05000000000000000000" pitchFamily="2" charset="2"/>
              <a:buChar char="q"/>
            </a:pPr>
            <a:endParaRPr lang="en-GB" sz="14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400" spc="-25" dirty="0">
                <a:latin typeface="Arial"/>
                <a:cs typeface="Arial"/>
              </a:rPr>
              <a:t>…with slowing growth over the past years</a:t>
            </a:r>
            <a:endParaRPr sz="1400" dirty="0">
              <a:solidFill>
                <a:schemeClr val="tx1"/>
              </a:solidFill>
              <a:latin typeface="Arial"/>
              <a:cs typeface="Arial"/>
            </a:endParaRPr>
          </a:p>
        </p:txBody>
      </p:sp>
      <p:graphicFrame>
        <p:nvGraphicFramePr>
          <p:cNvPr id="11" name="Chart 10">
            <a:extLst>
              <a:ext uri="{FF2B5EF4-FFF2-40B4-BE49-F238E27FC236}">
                <a16:creationId xmlns:a16="http://schemas.microsoft.com/office/drawing/2014/main" id="{1BC32164-57C0-4EAE-80DD-1EE5A1A25ECD}"/>
              </a:ext>
            </a:extLst>
          </p:cNvPr>
          <p:cNvGraphicFramePr>
            <a:graphicFrameLocks/>
          </p:cNvGraphicFramePr>
          <p:nvPr>
            <p:extLst>
              <p:ext uri="{D42A27DB-BD31-4B8C-83A1-F6EECF244321}">
                <p14:modId xmlns:p14="http://schemas.microsoft.com/office/powerpoint/2010/main" val="1813889611"/>
              </p:ext>
            </p:extLst>
          </p:nvPr>
        </p:nvGraphicFramePr>
        <p:xfrm>
          <a:off x="755575" y="1899387"/>
          <a:ext cx="5277111" cy="3742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5065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US" dirty="0"/>
              <a:t>Tourism sector performance </a:t>
            </a:r>
            <a:endParaRPr lang="en-GB" dirty="0"/>
          </a:p>
        </p:txBody>
      </p:sp>
      <p:sp>
        <p:nvSpPr>
          <p:cNvPr id="8195" name="Rectangle 3"/>
          <p:cNvSpPr>
            <a:spLocks noGrp="1" noChangeArrowheads="1"/>
          </p:cNvSpPr>
          <p:nvPr>
            <p:ph idx="1"/>
          </p:nvPr>
        </p:nvSpPr>
        <p:spPr>
          <a:xfrm>
            <a:off x="597158" y="1502230"/>
            <a:ext cx="8062747"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pPr marL="0" indent="0">
              <a:buNone/>
            </a:pPr>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8" name="object 12">
            <a:extLst>
              <a:ext uri="{FF2B5EF4-FFF2-40B4-BE49-F238E27FC236}">
                <a16:creationId xmlns:a16="http://schemas.microsoft.com/office/drawing/2014/main" id="{7A14550F-0B3B-4385-99C6-CF35B5E8D88E}"/>
              </a:ext>
            </a:extLst>
          </p:cNvPr>
          <p:cNvSpPr txBox="1"/>
          <p:nvPr/>
        </p:nvSpPr>
        <p:spPr>
          <a:xfrm>
            <a:off x="6441440" y="1828800"/>
            <a:ext cx="2105403" cy="2266646"/>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The sector has not yet recovered from the scarring effects of COVID-19</a:t>
            </a:r>
          </a:p>
          <a:p>
            <a:pPr marL="298450" indent="-285750">
              <a:lnSpc>
                <a:spcPct val="100000"/>
              </a:lnSpc>
              <a:spcBef>
                <a:spcPts val="95"/>
              </a:spcBef>
              <a:buFont typeface="Wingdings" panose="05000000000000000000" pitchFamily="2" charset="2"/>
              <a:buChar char="q"/>
            </a:pPr>
            <a:endParaRPr lang="en-GB" sz="1600" spc="-25" dirty="0">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Performance remains below pre-Crisis levels</a:t>
            </a:r>
            <a:endParaRPr sz="1600" dirty="0">
              <a:solidFill>
                <a:schemeClr val="tx1"/>
              </a:solidFill>
              <a:latin typeface="Arial"/>
              <a:cs typeface="Arial"/>
            </a:endParaRPr>
          </a:p>
        </p:txBody>
      </p:sp>
      <p:graphicFrame>
        <p:nvGraphicFramePr>
          <p:cNvPr id="7" name="Chart 6">
            <a:extLst>
              <a:ext uri="{FF2B5EF4-FFF2-40B4-BE49-F238E27FC236}">
                <a16:creationId xmlns:a16="http://schemas.microsoft.com/office/drawing/2014/main" id="{392AC336-842D-4738-BCD9-BD5ED9A2B5C3}"/>
              </a:ext>
            </a:extLst>
          </p:cNvPr>
          <p:cNvGraphicFramePr>
            <a:graphicFrameLocks/>
          </p:cNvGraphicFramePr>
          <p:nvPr>
            <p:extLst>
              <p:ext uri="{D42A27DB-BD31-4B8C-83A1-F6EECF244321}">
                <p14:modId xmlns:p14="http://schemas.microsoft.com/office/powerpoint/2010/main" val="2831986592"/>
              </p:ext>
            </p:extLst>
          </p:nvPr>
        </p:nvGraphicFramePr>
        <p:xfrm>
          <a:off x="827584" y="1700808"/>
          <a:ext cx="4968552" cy="36549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9932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External position  vs ROW (Travel)</a:t>
            </a:r>
          </a:p>
        </p:txBody>
      </p:sp>
      <p:sp>
        <p:nvSpPr>
          <p:cNvPr id="8195" name="Rectangle 3"/>
          <p:cNvSpPr>
            <a:spLocks noGrp="1" noChangeArrowheads="1"/>
          </p:cNvSpPr>
          <p:nvPr>
            <p:ph idx="1"/>
          </p:nvPr>
        </p:nvSpPr>
        <p:spPr>
          <a:xfrm>
            <a:off x="597158" y="1502230"/>
            <a:ext cx="8062747"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graphicFrame>
        <p:nvGraphicFramePr>
          <p:cNvPr id="6" name="Chart 5">
            <a:extLst>
              <a:ext uri="{FF2B5EF4-FFF2-40B4-BE49-F238E27FC236}">
                <a16:creationId xmlns:a16="http://schemas.microsoft.com/office/drawing/2014/main" id="{75DF9F8D-73B4-433E-B07B-1D776F3614A6}"/>
              </a:ext>
            </a:extLst>
          </p:cNvPr>
          <p:cNvGraphicFramePr>
            <a:graphicFrameLocks/>
          </p:cNvGraphicFramePr>
          <p:nvPr/>
        </p:nvGraphicFramePr>
        <p:xfrm>
          <a:off x="683568" y="1939673"/>
          <a:ext cx="5559018" cy="4222188"/>
        </p:xfrm>
        <a:graphic>
          <a:graphicData uri="http://schemas.openxmlformats.org/drawingml/2006/chart">
            <c:chart xmlns:c="http://schemas.openxmlformats.org/drawingml/2006/chart" xmlns:r="http://schemas.openxmlformats.org/officeDocument/2006/relationships" r:id="rId4"/>
          </a:graphicData>
        </a:graphic>
      </p:graphicFrame>
      <p:sp>
        <p:nvSpPr>
          <p:cNvPr id="8" name="object 12">
            <a:extLst>
              <a:ext uri="{FF2B5EF4-FFF2-40B4-BE49-F238E27FC236}">
                <a16:creationId xmlns:a16="http://schemas.microsoft.com/office/drawing/2014/main" id="{0FD33D0F-B08B-42DC-B00D-0ECE9E404161}"/>
              </a:ext>
            </a:extLst>
          </p:cNvPr>
          <p:cNvSpPr txBox="1"/>
          <p:nvPr/>
        </p:nvSpPr>
        <p:spPr>
          <a:xfrm>
            <a:off x="6441440" y="1828800"/>
            <a:ext cx="2105403" cy="2266646"/>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Scarring effects of COVID-19 also noticeable within travel services</a:t>
            </a:r>
          </a:p>
          <a:p>
            <a:pPr marL="298450" indent="-285750">
              <a:lnSpc>
                <a:spcPct val="100000"/>
              </a:lnSpc>
              <a:spcBef>
                <a:spcPts val="95"/>
              </a:spcBef>
              <a:buFont typeface="Wingdings" panose="05000000000000000000" pitchFamily="2" charset="2"/>
              <a:buChar char="q"/>
            </a:pPr>
            <a:endParaRPr lang="en-GB" sz="1600" spc="-25" dirty="0">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Performance remains below pre-Crisis levels</a:t>
            </a:r>
            <a:endParaRPr sz="1600" dirty="0">
              <a:solidFill>
                <a:schemeClr val="tx1"/>
              </a:solidFill>
              <a:latin typeface="Arial"/>
              <a:cs typeface="Arial"/>
            </a:endParaRPr>
          </a:p>
        </p:txBody>
      </p:sp>
    </p:spTree>
    <p:extLst>
      <p:ext uri="{BB962C8B-B14F-4D97-AF65-F5344CB8AC3E}">
        <p14:creationId xmlns:p14="http://schemas.microsoft.com/office/powerpoint/2010/main" val="315813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Tourism Prospects</a:t>
            </a:r>
          </a:p>
        </p:txBody>
      </p:sp>
      <p:sp>
        <p:nvSpPr>
          <p:cNvPr id="8195" name="Rectangle 3"/>
          <p:cNvSpPr>
            <a:spLocks noGrp="1" noChangeArrowheads="1"/>
          </p:cNvSpPr>
          <p:nvPr>
            <p:ph idx="1"/>
          </p:nvPr>
        </p:nvSpPr>
        <p:spPr>
          <a:xfrm>
            <a:off x="0" y="1502230"/>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7" name="object 12">
            <a:extLst>
              <a:ext uri="{FF2B5EF4-FFF2-40B4-BE49-F238E27FC236}">
                <a16:creationId xmlns:a16="http://schemas.microsoft.com/office/drawing/2014/main" id="{2041121F-54DC-4435-B746-87613960D2BB}"/>
              </a:ext>
            </a:extLst>
          </p:cNvPr>
          <p:cNvSpPr txBox="1"/>
          <p:nvPr/>
        </p:nvSpPr>
        <p:spPr>
          <a:xfrm>
            <a:off x="6487588" y="1502230"/>
            <a:ext cx="2548908" cy="2797561"/>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latin typeface="Arial"/>
                <a:cs typeface="Arial"/>
              </a:rPr>
              <a:t>Prospects remain broadly stable and positive</a:t>
            </a:r>
          </a:p>
          <a:p>
            <a:pPr marL="298450" indent="-285750">
              <a:lnSpc>
                <a:spcPct val="100000"/>
              </a:lnSpc>
              <a:spcBef>
                <a:spcPts val="95"/>
              </a:spcBef>
              <a:buFont typeface="Wingdings" panose="05000000000000000000" pitchFamily="2" charset="2"/>
              <a:buChar char="q"/>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latin typeface="Arial"/>
                <a:cs typeface="Arial"/>
              </a:rPr>
              <a:t>Growth anticipated to remain above potential </a:t>
            </a:r>
          </a:p>
          <a:p>
            <a:pPr marL="298450" indent="-285750">
              <a:lnSpc>
                <a:spcPct val="100000"/>
              </a:lnSpc>
              <a:spcBef>
                <a:spcPts val="95"/>
              </a:spcBef>
              <a:buFont typeface="Wingdings" panose="05000000000000000000" pitchFamily="2" charset="2"/>
              <a:buChar char="q"/>
            </a:pP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latin typeface="Arial"/>
                <a:cs typeface="Arial"/>
              </a:rPr>
              <a:t>But this remains low with room for much  higher growth prospects </a:t>
            </a:r>
            <a:endParaRPr lang="en-GB" sz="1600" spc="-25" dirty="0">
              <a:solidFill>
                <a:schemeClr val="tx1"/>
              </a:solidFill>
              <a:latin typeface="Arial"/>
              <a:cs typeface="Arial"/>
            </a:endParaRPr>
          </a:p>
          <a:p>
            <a:pPr marL="298450" indent="-285750">
              <a:lnSpc>
                <a:spcPct val="100000"/>
              </a:lnSpc>
              <a:spcBef>
                <a:spcPts val="95"/>
              </a:spcBef>
              <a:buFont typeface="Wingdings" panose="05000000000000000000" pitchFamily="2" charset="2"/>
              <a:buChar char="q"/>
            </a:pPr>
            <a:endParaRPr lang="en-GB" sz="1600" spc="-25" dirty="0">
              <a:latin typeface="Arial"/>
              <a:cs typeface="Arial"/>
            </a:endParaRPr>
          </a:p>
        </p:txBody>
      </p:sp>
      <p:graphicFrame>
        <p:nvGraphicFramePr>
          <p:cNvPr id="9" name="Chart 8">
            <a:extLst>
              <a:ext uri="{FF2B5EF4-FFF2-40B4-BE49-F238E27FC236}">
                <a16:creationId xmlns:a16="http://schemas.microsoft.com/office/drawing/2014/main" id="{01F0FEF4-CD9C-4DD6-AE10-1D849B17B1FD}"/>
              </a:ext>
            </a:extLst>
          </p:cNvPr>
          <p:cNvGraphicFramePr>
            <a:graphicFrameLocks/>
          </p:cNvGraphicFramePr>
          <p:nvPr>
            <p:extLst>
              <p:ext uri="{D42A27DB-BD31-4B8C-83A1-F6EECF244321}">
                <p14:modId xmlns:p14="http://schemas.microsoft.com/office/powerpoint/2010/main" val="3946755976"/>
              </p:ext>
            </p:extLst>
          </p:nvPr>
        </p:nvGraphicFramePr>
        <p:xfrm>
          <a:off x="107504" y="1502230"/>
          <a:ext cx="6048671" cy="43030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717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Tourism Prospects</a:t>
            </a:r>
          </a:p>
        </p:txBody>
      </p:sp>
      <p:sp>
        <p:nvSpPr>
          <p:cNvPr id="8195" name="Rectangle 3"/>
          <p:cNvSpPr>
            <a:spLocks noGrp="1" noChangeArrowheads="1"/>
          </p:cNvSpPr>
          <p:nvPr>
            <p:ph idx="1"/>
          </p:nvPr>
        </p:nvSpPr>
        <p:spPr>
          <a:xfrm>
            <a:off x="0" y="1502230"/>
            <a:ext cx="9144000" cy="4733662"/>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ZA" sz="3000" dirty="0">
              <a:solidFill>
                <a:prstClr val="black"/>
              </a:solidFill>
              <a:latin typeface="Calibri"/>
            </a:endParaRPr>
          </a:p>
          <a:p>
            <a:endParaRPr lang="en-US" dirty="0"/>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7" name="object 12">
            <a:extLst>
              <a:ext uri="{FF2B5EF4-FFF2-40B4-BE49-F238E27FC236}">
                <a16:creationId xmlns:a16="http://schemas.microsoft.com/office/drawing/2014/main" id="{2041121F-54DC-4435-B746-87613960D2BB}"/>
              </a:ext>
            </a:extLst>
          </p:cNvPr>
          <p:cNvSpPr txBox="1"/>
          <p:nvPr/>
        </p:nvSpPr>
        <p:spPr>
          <a:xfrm>
            <a:off x="6441440" y="1828800"/>
            <a:ext cx="2523048" cy="1761380"/>
          </a:xfrm>
          <a:prstGeom prst="rect">
            <a:avLst/>
          </a:prstGeom>
        </p:spPr>
        <p:txBody>
          <a:bodyPr vert="horz" wrap="square" lIns="0" tIns="12065" rIns="0" bIns="0" rtlCol="0">
            <a:spAutoFit/>
          </a:bodyPr>
          <a:lstStyle/>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A prolonged V-shaped recovery anticipated </a:t>
            </a:r>
          </a:p>
          <a:p>
            <a:pPr marL="298450" indent="-285750">
              <a:lnSpc>
                <a:spcPct val="100000"/>
              </a:lnSpc>
              <a:spcBef>
                <a:spcPts val="95"/>
              </a:spcBef>
              <a:buFont typeface="Wingdings" panose="05000000000000000000" pitchFamily="2" charset="2"/>
              <a:buChar char="q"/>
            </a:pPr>
            <a:endParaRPr lang="en-GB" sz="1600" spc="-25" dirty="0">
              <a:latin typeface="Arial"/>
              <a:cs typeface="Arial"/>
            </a:endParaRPr>
          </a:p>
          <a:p>
            <a:pPr marL="298450" indent="-285750">
              <a:lnSpc>
                <a:spcPct val="100000"/>
              </a:lnSpc>
              <a:spcBef>
                <a:spcPts val="95"/>
              </a:spcBef>
              <a:buFont typeface="Wingdings" panose="05000000000000000000" pitchFamily="2" charset="2"/>
              <a:buChar char="q"/>
            </a:pPr>
            <a:r>
              <a:rPr lang="en-GB" sz="1600" spc="-25" dirty="0">
                <a:solidFill>
                  <a:schemeClr val="tx1"/>
                </a:solidFill>
                <a:latin typeface="Arial"/>
                <a:cs typeface="Arial"/>
              </a:rPr>
              <a:t>The sector is not anticipated to recover to its pre-COVID levels at least until 2029</a:t>
            </a:r>
            <a:endParaRPr sz="1600" dirty="0">
              <a:solidFill>
                <a:schemeClr val="tx1"/>
              </a:solidFill>
              <a:latin typeface="Arial"/>
              <a:cs typeface="Arial"/>
            </a:endParaRPr>
          </a:p>
        </p:txBody>
      </p:sp>
      <p:graphicFrame>
        <p:nvGraphicFramePr>
          <p:cNvPr id="8" name="Chart 7">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005177029"/>
              </p:ext>
            </p:extLst>
          </p:nvPr>
        </p:nvGraphicFramePr>
        <p:xfrm>
          <a:off x="435429" y="1828800"/>
          <a:ext cx="5432714" cy="33854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3623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Macro-fiscal risks gradually building up</a:t>
            </a:r>
          </a:p>
        </p:txBody>
      </p:sp>
      <p:sp>
        <p:nvSpPr>
          <p:cNvPr id="8195" name="Rectangle 3"/>
          <p:cNvSpPr>
            <a:spLocks noGrp="1" noChangeArrowheads="1"/>
          </p:cNvSpPr>
          <p:nvPr>
            <p:ph idx="1"/>
          </p:nvPr>
        </p:nvSpPr>
        <p:spPr>
          <a:xfrm>
            <a:off x="6660232" y="1502230"/>
            <a:ext cx="2483768" cy="4733662"/>
          </a:xfrm>
          <a:ln/>
        </p:spPr>
        <p:style>
          <a:lnRef idx="2">
            <a:schemeClr val="accent1"/>
          </a:lnRef>
          <a:fillRef idx="1">
            <a:schemeClr val="lt1"/>
          </a:fillRef>
          <a:effectRef idx="0">
            <a:schemeClr val="accent1"/>
          </a:effectRef>
          <a:fontRef idx="minor">
            <a:schemeClr val="dk1"/>
          </a:fontRef>
        </p:style>
        <p:txBody>
          <a:bodyPr>
            <a:normAutofit/>
          </a:bodyPr>
          <a:lstStyle/>
          <a:p>
            <a:pPr marL="298450" indent="-285750">
              <a:spcBef>
                <a:spcPts val="95"/>
              </a:spcBef>
              <a:buClrTx/>
              <a:buSzTx/>
            </a:pPr>
            <a:r>
              <a:rPr lang="en-GB" sz="1400" kern="0" dirty="0">
                <a:solidFill>
                  <a:sysClr val="windowText" lastClr="000000"/>
                </a:solidFill>
                <a:latin typeface="Arial"/>
                <a:cs typeface="Arial"/>
              </a:rPr>
              <a:t>Despite recovery from COVID-19 and recent commodity price shocks, other risks to the domestic economy have been gradually building up. </a:t>
            </a:r>
          </a:p>
          <a:p>
            <a:pPr marL="298450" indent="-285750">
              <a:spcBef>
                <a:spcPts val="95"/>
              </a:spcBef>
              <a:buClrTx/>
              <a:buSzTx/>
            </a:pPr>
            <a:endParaRPr lang="en-GB" sz="1400" kern="0" dirty="0">
              <a:solidFill>
                <a:sysClr val="windowText" lastClr="000000"/>
              </a:solidFill>
              <a:latin typeface="Arial"/>
              <a:cs typeface="Arial"/>
            </a:endParaRPr>
          </a:p>
          <a:p>
            <a:pPr marL="298450" indent="-285750">
              <a:spcBef>
                <a:spcPts val="95"/>
              </a:spcBef>
              <a:buClrTx/>
              <a:buSzTx/>
            </a:pPr>
            <a:r>
              <a:rPr lang="en-GB" sz="1400" kern="0" dirty="0">
                <a:solidFill>
                  <a:sysClr val="windowText" lastClr="000000"/>
                </a:solidFill>
                <a:latin typeface="Arial"/>
                <a:cs typeface="Arial"/>
              </a:rPr>
              <a:t>The main risks are related to: </a:t>
            </a:r>
          </a:p>
          <a:p>
            <a:pPr marL="12700" indent="0">
              <a:spcBef>
                <a:spcPts val="95"/>
              </a:spcBef>
              <a:buClrTx/>
              <a:buSzTx/>
              <a:buNone/>
            </a:pPr>
            <a:endParaRPr lang="en-GB" sz="1400" kern="0" dirty="0">
              <a:solidFill>
                <a:sysClr val="windowText" lastClr="000000"/>
              </a:solidFill>
              <a:latin typeface="Arial"/>
              <a:cs typeface="Arial"/>
            </a:endParaRP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uncertainty in the diamond industry</a:t>
            </a: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Weak global growth </a:t>
            </a: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depleted buffers </a:t>
            </a: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widening fiscal and current account deficits </a:t>
            </a: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steadily rising debt levels.</a:t>
            </a:r>
          </a:p>
          <a:p>
            <a:pPr marL="618490" lvl="1" indent="-285750">
              <a:spcBef>
                <a:spcPts val="95"/>
              </a:spcBef>
              <a:buClrTx/>
              <a:buSzTx/>
              <a:buFont typeface="Courier New" panose="02070309020205020404" pitchFamily="49" charset="0"/>
              <a:buChar char="o"/>
            </a:pPr>
            <a:r>
              <a:rPr lang="en-GB" sz="1400" kern="0" dirty="0">
                <a:solidFill>
                  <a:sysClr val="windowText" lastClr="000000"/>
                </a:solidFill>
                <a:latin typeface="Arial"/>
                <a:cs typeface="Arial"/>
              </a:rPr>
              <a:t>Global Trade Wars</a:t>
            </a:r>
          </a:p>
          <a:p>
            <a:pPr marL="298450" indent="-285750">
              <a:spcBef>
                <a:spcPts val="95"/>
              </a:spcBef>
              <a:buClrTx/>
              <a:buSzTx/>
            </a:pPr>
            <a:endParaRPr lang="en-GB" sz="1400" kern="0" dirty="0">
              <a:solidFill>
                <a:sysClr val="windowText" lastClr="000000"/>
              </a:solidFill>
              <a:latin typeface="Arial"/>
              <a:cs typeface="Arial"/>
            </a:endParaRP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9" name="Picture 8">
            <a:extLst>
              <a:ext uri="{FF2B5EF4-FFF2-40B4-BE49-F238E27FC236}">
                <a16:creationId xmlns:a16="http://schemas.microsoft.com/office/drawing/2014/main" id="{CEA608BC-035E-4086-B674-50EF882DCD77}"/>
              </a:ext>
            </a:extLst>
          </p:cNvPr>
          <p:cNvPicPr/>
          <p:nvPr/>
        </p:nvPicPr>
        <p:blipFill>
          <a:blip r:embed="rId4">
            <a:extLst>
              <a:ext uri="{28A0092B-C50C-407E-A947-70E740481C1C}">
                <a14:useLocalDpi xmlns:a14="http://schemas.microsoft.com/office/drawing/2010/main" val="0"/>
              </a:ext>
            </a:extLst>
          </a:blip>
          <a:stretch>
            <a:fillRect/>
          </a:stretch>
        </p:blipFill>
        <p:spPr>
          <a:xfrm>
            <a:off x="331180" y="1844824"/>
            <a:ext cx="5943600" cy="3841229"/>
          </a:xfrm>
          <a:prstGeom prst="rect">
            <a:avLst/>
          </a:prstGeom>
        </p:spPr>
      </p:pic>
    </p:spTree>
    <p:extLst>
      <p:ext uri="{BB962C8B-B14F-4D97-AF65-F5344CB8AC3E}">
        <p14:creationId xmlns:p14="http://schemas.microsoft.com/office/powerpoint/2010/main" val="3804561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59639" y="576486"/>
            <a:ext cx="8023145" cy="5336488"/>
            <a:chOff x="464883" y="431812"/>
            <a:chExt cx="6630238" cy="4451692"/>
          </a:xfrm>
        </p:grpSpPr>
        <p:pic>
          <p:nvPicPr>
            <p:cNvPr id="3" name="object 3"/>
            <p:cNvPicPr/>
            <p:nvPr/>
          </p:nvPicPr>
          <p:blipFill>
            <a:blip r:embed="rId2" cstate="print"/>
            <a:stretch>
              <a:fillRect/>
            </a:stretch>
          </p:blipFill>
          <p:spPr>
            <a:xfrm>
              <a:off x="464883" y="431812"/>
              <a:ext cx="6630238" cy="4451692"/>
            </a:xfrm>
            <a:prstGeom prst="rect">
              <a:avLst/>
            </a:prstGeom>
          </p:spPr>
        </p:pic>
        <p:sp>
          <p:nvSpPr>
            <p:cNvPr id="4" name="object 4"/>
            <p:cNvSpPr/>
            <p:nvPr/>
          </p:nvSpPr>
          <p:spPr>
            <a:xfrm>
              <a:off x="524897" y="3788960"/>
              <a:ext cx="2587625" cy="245110"/>
            </a:xfrm>
            <a:custGeom>
              <a:avLst/>
              <a:gdLst/>
              <a:ahLst/>
              <a:cxnLst/>
              <a:rect l="l" t="t" r="r" b="b"/>
              <a:pathLst>
                <a:path w="2587625" h="245110">
                  <a:moveTo>
                    <a:pt x="2464930" y="0"/>
                  </a:moveTo>
                  <a:lnTo>
                    <a:pt x="0" y="0"/>
                  </a:lnTo>
                  <a:lnTo>
                    <a:pt x="0" y="122301"/>
                  </a:lnTo>
                  <a:lnTo>
                    <a:pt x="9610" y="169903"/>
                  </a:lnTo>
                  <a:lnTo>
                    <a:pt x="35818" y="208778"/>
                  </a:lnTo>
                  <a:lnTo>
                    <a:pt x="74693" y="234990"/>
                  </a:lnTo>
                  <a:lnTo>
                    <a:pt x="122301" y="244602"/>
                  </a:lnTo>
                  <a:lnTo>
                    <a:pt x="2587231" y="244602"/>
                  </a:lnTo>
                  <a:lnTo>
                    <a:pt x="2587231" y="122301"/>
                  </a:lnTo>
                  <a:lnTo>
                    <a:pt x="2577619" y="74698"/>
                  </a:lnTo>
                  <a:lnTo>
                    <a:pt x="2551407" y="35823"/>
                  </a:lnTo>
                  <a:lnTo>
                    <a:pt x="2512532" y="9611"/>
                  </a:lnTo>
                  <a:lnTo>
                    <a:pt x="2464930" y="0"/>
                  </a:lnTo>
                  <a:close/>
                </a:path>
              </a:pathLst>
            </a:custGeom>
            <a:solidFill>
              <a:srgbClr val="3D4F6B"/>
            </a:solidFill>
          </p:spPr>
          <p:txBody>
            <a:bodyPr wrap="square" lIns="0" tIns="0" rIns="0" bIns="0" rtlCol="0"/>
            <a:lstStyle/>
            <a:p>
              <a:endParaRPr sz="2178" dirty="0"/>
            </a:p>
          </p:txBody>
        </p:sp>
        <p:pic>
          <p:nvPicPr>
            <p:cNvPr id="5" name="object 5"/>
            <p:cNvPicPr/>
            <p:nvPr/>
          </p:nvPicPr>
          <p:blipFill>
            <a:blip r:embed="rId3" cstate="print"/>
            <a:stretch>
              <a:fillRect/>
            </a:stretch>
          </p:blipFill>
          <p:spPr>
            <a:xfrm>
              <a:off x="1319657" y="533299"/>
              <a:ext cx="4946103" cy="330009"/>
            </a:xfrm>
            <a:prstGeom prst="rect">
              <a:avLst/>
            </a:prstGeom>
          </p:spPr>
        </p:pic>
      </p:grpSp>
      <p:sp>
        <p:nvSpPr>
          <p:cNvPr id="6" name="object 6"/>
          <p:cNvSpPr txBox="1">
            <a:spLocks noGrp="1"/>
          </p:cNvSpPr>
          <p:nvPr>
            <p:ph type="title"/>
          </p:nvPr>
        </p:nvSpPr>
        <p:spPr>
          <a:xfrm>
            <a:off x="214914" y="171989"/>
            <a:ext cx="9866299" cy="313420"/>
          </a:xfrm>
          <a:prstGeom prst="rect">
            <a:avLst/>
          </a:prstGeom>
        </p:spPr>
        <p:txBody>
          <a:bodyPr vert="horz" wrap="square" lIns="0" tIns="15368" rIns="0" bIns="0" rtlCol="0" anchor="ctr">
            <a:spAutoFit/>
          </a:bodyPr>
          <a:lstStyle/>
          <a:p>
            <a:pPr marL="135241">
              <a:spcBef>
                <a:spcPts val="121"/>
              </a:spcBef>
            </a:pPr>
            <a:r>
              <a:rPr lang="en-GB" spc="-24" dirty="0"/>
              <a:t>AGENDA FOR REFORM:</a:t>
            </a:r>
            <a:r>
              <a:rPr dirty="0"/>
              <a:t>BUILDING</a:t>
            </a:r>
            <a:r>
              <a:rPr spc="-12" dirty="0"/>
              <a:t> </a:t>
            </a:r>
            <a:r>
              <a:rPr dirty="0"/>
              <a:t>AN</a:t>
            </a:r>
            <a:r>
              <a:rPr spc="-18" dirty="0"/>
              <a:t> </a:t>
            </a:r>
            <a:r>
              <a:rPr dirty="0"/>
              <a:t>INCLUSIVE</a:t>
            </a:r>
            <a:r>
              <a:rPr spc="-12" dirty="0"/>
              <a:t> </a:t>
            </a:r>
            <a:r>
              <a:rPr dirty="0"/>
              <a:t>AND</a:t>
            </a:r>
            <a:r>
              <a:rPr spc="-18" dirty="0"/>
              <a:t> </a:t>
            </a:r>
            <a:r>
              <a:rPr dirty="0"/>
              <a:t>DEEP</a:t>
            </a:r>
            <a:r>
              <a:rPr spc="-12" dirty="0"/>
              <a:t> ECONOMY</a:t>
            </a:r>
          </a:p>
        </p:txBody>
      </p:sp>
      <p:grpSp>
        <p:nvGrpSpPr>
          <p:cNvPr id="7" name="object 7"/>
          <p:cNvGrpSpPr/>
          <p:nvPr/>
        </p:nvGrpSpPr>
        <p:grpSpPr>
          <a:xfrm>
            <a:off x="553251" y="739589"/>
            <a:ext cx="8042109" cy="5341172"/>
            <a:chOff x="457200" y="444500"/>
            <a:chExt cx="6645909" cy="4413885"/>
          </a:xfrm>
        </p:grpSpPr>
        <p:sp>
          <p:nvSpPr>
            <p:cNvPr id="8" name="object 8"/>
            <p:cNvSpPr/>
            <p:nvPr/>
          </p:nvSpPr>
          <p:spPr>
            <a:xfrm>
              <a:off x="457200" y="444500"/>
              <a:ext cx="6645909" cy="4413885"/>
            </a:xfrm>
            <a:custGeom>
              <a:avLst/>
              <a:gdLst/>
              <a:ahLst/>
              <a:cxnLst/>
              <a:rect l="l" t="t" r="r" b="b"/>
              <a:pathLst>
                <a:path w="6645909" h="4413885">
                  <a:moveTo>
                    <a:pt x="0" y="4413605"/>
                  </a:moveTo>
                  <a:lnTo>
                    <a:pt x="6645605" y="4413605"/>
                  </a:lnTo>
                  <a:lnTo>
                    <a:pt x="6645605" y="0"/>
                  </a:lnTo>
                  <a:lnTo>
                    <a:pt x="0" y="0"/>
                  </a:lnTo>
                  <a:lnTo>
                    <a:pt x="0" y="4413605"/>
                  </a:lnTo>
                  <a:close/>
                </a:path>
              </a:pathLst>
            </a:custGeom>
            <a:ln w="25400">
              <a:solidFill>
                <a:srgbClr val="69B3E3"/>
              </a:solidFill>
            </a:ln>
          </p:spPr>
          <p:txBody>
            <a:bodyPr wrap="square" lIns="0" tIns="0" rIns="0" bIns="0" rtlCol="0"/>
            <a:lstStyle/>
            <a:p>
              <a:endParaRPr sz="2178"/>
            </a:p>
          </p:txBody>
        </p:sp>
        <p:sp>
          <p:nvSpPr>
            <p:cNvPr id="9" name="object 9"/>
            <p:cNvSpPr/>
            <p:nvPr/>
          </p:nvSpPr>
          <p:spPr>
            <a:xfrm>
              <a:off x="569184" y="2150597"/>
              <a:ext cx="2526665" cy="266700"/>
            </a:xfrm>
            <a:custGeom>
              <a:avLst/>
              <a:gdLst/>
              <a:ahLst/>
              <a:cxnLst/>
              <a:rect l="l" t="t" r="r" b="b"/>
              <a:pathLst>
                <a:path w="2526665" h="266700">
                  <a:moveTo>
                    <a:pt x="2392895" y="0"/>
                  </a:moveTo>
                  <a:lnTo>
                    <a:pt x="0" y="0"/>
                  </a:lnTo>
                  <a:lnTo>
                    <a:pt x="0" y="133146"/>
                  </a:lnTo>
                  <a:lnTo>
                    <a:pt x="6788" y="175236"/>
                  </a:lnTo>
                  <a:lnTo>
                    <a:pt x="25690" y="211790"/>
                  </a:lnTo>
                  <a:lnTo>
                    <a:pt x="54512" y="240615"/>
                  </a:lnTo>
                  <a:lnTo>
                    <a:pt x="91062" y="259518"/>
                  </a:lnTo>
                  <a:lnTo>
                    <a:pt x="133146" y="266306"/>
                  </a:lnTo>
                  <a:lnTo>
                    <a:pt x="2526042" y="266306"/>
                  </a:lnTo>
                  <a:lnTo>
                    <a:pt x="2526042" y="133146"/>
                  </a:lnTo>
                  <a:lnTo>
                    <a:pt x="2519254" y="91062"/>
                  </a:lnTo>
                  <a:lnTo>
                    <a:pt x="2500352" y="54512"/>
                  </a:lnTo>
                  <a:lnTo>
                    <a:pt x="2471529" y="25690"/>
                  </a:lnTo>
                  <a:lnTo>
                    <a:pt x="2434979" y="6788"/>
                  </a:lnTo>
                  <a:lnTo>
                    <a:pt x="2392895" y="0"/>
                  </a:lnTo>
                  <a:close/>
                </a:path>
              </a:pathLst>
            </a:custGeom>
            <a:solidFill>
              <a:srgbClr val="E33C59"/>
            </a:solidFill>
          </p:spPr>
          <p:txBody>
            <a:bodyPr wrap="square" lIns="0" tIns="0" rIns="0" bIns="0" rtlCol="0"/>
            <a:lstStyle/>
            <a:p>
              <a:endParaRPr sz="2178"/>
            </a:p>
          </p:txBody>
        </p:sp>
        <p:sp>
          <p:nvSpPr>
            <p:cNvPr id="10" name="object 10"/>
            <p:cNvSpPr/>
            <p:nvPr/>
          </p:nvSpPr>
          <p:spPr>
            <a:xfrm>
              <a:off x="3615260" y="2150597"/>
              <a:ext cx="2170430" cy="266700"/>
            </a:xfrm>
            <a:custGeom>
              <a:avLst/>
              <a:gdLst/>
              <a:ahLst/>
              <a:cxnLst/>
              <a:rect l="l" t="t" r="r" b="b"/>
              <a:pathLst>
                <a:path w="2170429" h="266700">
                  <a:moveTo>
                    <a:pt x="2036902" y="0"/>
                  </a:moveTo>
                  <a:lnTo>
                    <a:pt x="0" y="0"/>
                  </a:lnTo>
                  <a:lnTo>
                    <a:pt x="0" y="133146"/>
                  </a:lnTo>
                  <a:lnTo>
                    <a:pt x="6788" y="175236"/>
                  </a:lnTo>
                  <a:lnTo>
                    <a:pt x="25690" y="211790"/>
                  </a:lnTo>
                  <a:lnTo>
                    <a:pt x="54512" y="240615"/>
                  </a:lnTo>
                  <a:lnTo>
                    <a:pt x="91062" y="259518"/>
                  </a:lnTo>
                  <a:lnTo>
                    <a:pt x="133146" y="266306"/>
                  </a:lnTo>
                  <a:lnTo>
                    <a:pt x="2170049" y="266306"/>
                  </a:lnTo>
                  <a:lnTo>
                    <a:pt x="2170049" y="133146"/>
                  </a:lnTo>
                  <a:lnTo>
                    <a:pt x="2163260" y="91062"/>
                  </a:lnTo>
                  <a:lnTo>
                    <a:pt x="2144358" y="54512"/>
                  </a:lnTo>
                  <a:lnTo>
                    <a:pt x="2115536" y="25690"/>
                  </a:lnTo>
                  <a:lnTo>
                    <a:pt x="2078986" y="6788"/>
                  </a:lnTo>
                  <a:lnTo>
                    <a:pt x="2036902" y="0"/>
                  </a:lnTo>
                  <a:close/>
                </a:path>
              </a:pathLst>
            </a:custGeom>
            <a:solidFill>
              <a:srgbClr val="F1B31C"/>
            </a:solidFill>
          </p:spPr>
          <p:txBody>
            <a:bodyPr wrap="square" lIns="0" tIns="0" rIns="0" bIns="0" rtlCol="0"/>
            <a:lstStyle/>
            <a:p>
              <a:endParaRPr sz="2178"/>
            </a:p>
          </p:txBody>
        </p:sp>
        <p:sp>
          <p:nvSpPr>
            <p:cNvPr id="11" name="object 11"/>
            <p:cNvSpPr/>
            <p:nvPr/>
          </p:nvSpPr>
          <p:spPr>
            <a:xfrm>
              <a:off x="3594466" y="3666404"/>
              <a:ext cx="2170430" cy="245110"/>
            </a:xfrm>
            <a:custGeom>
              <a:avLst/>
              <a:gdLst/>
              <a:ahLst/>
              <a:cxnLst/>
              <a:rect l="l" t="t" r="r" b="b"/>
              <a:pathLst>
                <a:path w="2170429" h="245110">
                  <a:moveTo>
                    <a:pt x="2047748" y="0"/>
                  </a:moveTo>
                  <a:lnTo>
                    <a:pt x="0" y="0"/>
                  </a:lnTo>
                  <a:lnTo>
                    <a:pt x="0" y="122301"/>
                  </a:lnTo>
                  <a:lnTo>
                    <a:pt x="9610" y="169903"/>
                  </a:lnTo>
                  <a:lnTo>
                    <a:pt x="35818" y="208778"/>
                  </a:lnTo>
                  <a:lnTo>
                    <a:pt x="74693" y="234990"/>
                  </a:lnTo>
                  <a:lnTo>
                    <a:pt x="122301" y="244602"/>
                  </a:lnTo>
                  <a:lnTo>
                    <a:pt x="2170049" y="244602"/>
                  </a:lnTo>
                  <a:lnTo>
                    <a:pt x="2170049" y="122301"/>
                  </a:lnTo>
                  <a:lnTo>
                    <a:pt x="2160438" y="74698"/>
                  </a:lnTo>
                  <a:lnTo>
                    <a:pt x="2134230" y="35823"/>
                  </a:lnTo>
                  <a:lnTo>
                    <a:pt x="2095355" y="9611"/>
                  </a:lnTo>
                  <a:lnTo>
                    <a:pt x="2047748" y="0"/>
                  </a:lnTo>
                  <a:close/>
                </a:path>
              </a:pathLst>
            </a:custGeom>
            <a:solidFill>
              <a:srgbClr val="42ADAD"/>
            </a:solidFill>
          </p:spPr>
          <p:txBody>
            <a:bodyPr wrap="square" lIns="0" tIns="0" rIns="0" bIns="0" rtlCol="0"/>
            <a:lstStyle/>
            <a:p>
              <a:endParaRPr sz="2178"/>
            </a:p>
          </p:txBody>
        </p:sp>
      </p:grpSp>
      <p:sp>
        <p:nvSpPr>
          <p:cNvPr id="12" name="object 12"/>
          <p:cNvSpPr txBox="1">
            <a:spLocks noGrp="1"/>
          </p:cNvSpPr>
          <p:nvPr>
            <p:ph sz="half" idx="2"/>
          </p:nvPr>
        </p:nvSpPr>
        <p:spPr>
          <a:xfrm>
            <a:off x="688761" y="2674343"/>
            <a:ext cx="4459303" cy="3238630"/>
          </a:xfrm>
          <a:prstGeom prst="rect">
            <a:avLst/>
          </a:prstGeom>
        </p:spPr>
        <p:txBody>
          <a:bodyPr vert="horz" wrap="square" lIns="0" tIns="97587" rIns="0" bIns="0" rtlCol="0">
            <a:spAutoFit/>
          </a:bodyPr>
          <a:lstStyle/>
          <a:p>
            <a:pPr marL="122178">
              <a:spcBef>
                <a:spcPts val="768"/>
              </a:spcBef>
            </a:pPr>
            <a:r>
              <a:rPr dirty="0"/>
              <a:t>Phase</a:t>
            </a:r>
            <a:r>
              <a:rPr spc="12" dirty="0"/>
              <a:t> </a:t>
            </a:r>
            <a:r>
              <a:rPr spc="-61" dirty="0"/>
              <a:t>1</a:t>
            </a:r>
          </a:p>
          <a:p>
            <a:pPr marL="0" marR="394965" indent="0">
              <a:spcBef>
                <a:spcPts val="460"/>
              </a:spcBef>
              <a:buNone/>
            </a:pPr>
            <a:r>
              <a:rPr sz="1210" dirty="0">
                <a:solidFill>
                  <a:srgbClr val="231F20"/>
                </a:solidFill>
              </a:rPr>
              <a:t>Halting</a:t>
            </a:r>
            <a:r>
              <a:rPr sz="1210" spc="-12" dirty="0">
                <a:solidFill>
                  <a:srgbClr val="231F20"/>
                </a:solidFill>
              </a:rPr>
              <a:t> </a:t>
            </a:r>
            <a:r>
              <a:rPr sz="1210" dirty="0">
                <a:solidFill>
                  <a:srgbClr val="231F20"/>
                </a:solidFill>
              </a:rPr>
              <a:t>the</a:t>
            </a:r>
            <a:r>
              <a:rPr sz="1210" spc="-12" dirty="0">
                <a:solidFill>
                  <a:srgbClr val="231F20"/>
                </a:solidFill>
              </a:rPr>
              <a:t> </a:t>
            </a:r>
            <a:r>
              <a:rPr sz="1210" dirty="0">
                <a:solidFill>
                  <a:srgbClr val="231F20"/>
                </a:solidFill>
              </a:rPr>
              <a:t>financial</a:t>
            </a:r>
            <a:r>
              <a:rPr sz="1210" spc="-6" dirty="0">
                <a:solidFill>
                  <a:srgbClr val="231F20"/>
                </a:solidFill>
              </a:rPr>
              <a:t> </a:t>
            </a:r>
            <a:r>
              <a:rPr sz="1210" dirty="0">
                <a:solidFill>
                  <a:srgbClr val="231F20"/>
                </a:solidFill>
              </a:rPr>
              <a:t>haemorrhaging</a:t>
            </a:r>
            <a:r>
              <a:rPr sz="1210" spc="-12" dirty="0">
                <a:solidFill>
                  <a:srgbClr val="231F20"/>
                </a:solidFill>
              </a:rPr>
              <a:t> </a:t>
            </a:r>
            <a:r>
              <a:rPr sz="1210" spc="-30" dirty="0">
                <a:solidFill>
                  <a:srgbClr val="231F20"/>
                </a:solidFill>
              </a:rPr>
              <a:t>in </a:t>
            </a:r>
            <a:r>
              <a:rPr sz="1210" spc="-12" dirty="0">
                <a:solidFill>
                  <a:srgbClr val="231F20"/>
                </a:solidFill>
              </a:rPr>
              <a:t>Government</a:t>
            </a:r>
            <a:endParaRPr sz="1210" dirty="0"/>
          </a:p>
          <a:p>
            <a:pPr marL="135241" indent="-89136">
              <a:buChar char="•"/>
              <a:tabLst>
                <a:tab pos="135241" algn="l"/>
              </a:tabLst>
            </a:pPr>
            <a:r>
              <a:rPr sz="1210" b="0" spc="-12" dirty="0">
                <a:solidFill>
                  <a:srgbClr val="231F20"/>
                </a:solidFill>
                <a:latin typeface="Roboto"/>
                <a:cs typeface="Roboto"/>
              </a:rPr>
              <a:t>Drive</a:t>
            </a:r>
            <a:r>
              <a:rPr sz="1210" b="0" dirty="0">
                <a:solidFill>
                  <a:srgbClr val="231F20"/>
                </a:solidFill>
                <a:latin typeface="Roboto"/>
                <a:cs typeface="Roboto"/>
              </a:rPr>
              <a:t> </a:t>
            </a:r>
            <a:r>
              <a:rPr sz="1210" b="0" spc="-12" dirty="0">
                <a:solidFill>
                  <a:srgbClr val="231F20"/>
                </a:solidFill>
                <a:latin typeface="Roboto"/>
                <a:cs typeface="Roboto"/>
              </a:rPr>
              <a:t>revenue</a:t>
            </a:r>
            <a:r>
              <a:rPr sz="1210" b="0" dirty="0">
                <a:solidFill>
                  <a:srgbClr val="231F20"/>
                </a:solidFill>
                <a:latin typeface="Roboto"/>
                <a:cs typeface="Roboto"/>
              </a:rPr>
              <a:t> </a:t>
            </a:r>
            <a:r>
              <a:rPr sz="1210" b="0" spc="-12" dirty="0">
                <a:solidFill>
                  <a:srgbClr val="231F20"/>
                </a:solidFill>
                <a:latin typeface="Roboto"/>
                <a:cs typeface="Roboto"/>
              </a:rPr>
              <a:t>maximisation</a:t>
            </a:r>
            <a:r>
              <a:rPr sz="1210" b="0" dirty="0">
                <a:solidFill>
                  <a:srgbClr val="231F20"/>
                </a:solidFill>
                <a:latin typeface="Roboto"/>
                <a:cs typeface="Roboto"/>
              </a:rPr>
              <a:t> and </a:t>
            </a:r>
            <a:r>
              <a:rPr sz="1210" b="0" spc="-12" dirty="0">
                <a:solidFill>
                  <a:srgbClr val="231F20"/>
                </a:solidFill>
                <a:latin typeface="Roboto"/>
                <a:cs typeface="Roboto"/>
              </a:rPr>
              <a:t>collection..</a:t>
            </a:r>
            <a:endParaRPr sz="1210" dirty="0">
              <a:latin typeface="Roboto"/>
              <a:cs typeface="Roboto"/>
            </a:endParaRPr>
          </a:p>
          <a:p>
            <a:pPr marL="46105" marR="35346" indent="89136">
              <a:buChar char="•"/>
              <a:tabLst>
                <a:tab pos="135241" algn="l"/>
              </a:tabLst>
            </a:pPr>
            <a:r>
              <a:rPr sz="1210" b="0" spc="-12" dirty="0">
                <a:solidFill>
                  <a:srgbClr val="231F20"/>
                </a:solidFill>
                <a:latin typeface="Roboto"/>
                <a:cs typeface="Roboto"/>
              </a:rPr>
              <a:t>Strengthen oversight</a:t>
            </a:r>
            <a:r>
              <a:rPr sz="1210" b="0" spc="-6" dirty="0">
                <a:solidFill>
                  <a:srgbClr val="231F20"/>
                </a:solidFill>
                <a:latin typeface="Roboto"/>
                <a:cs typeface="Roboto"/>
              </a:rPr>
              <a:t> </a:t>
            </a:r>
            <a:r>
              <a:rPr sz="1210" b="0" dirty="0">
                <a:solidFill>
                  <a:srgbClr val="231F20"/>
                </a:solidFill>
                <a:latin typeface="Roboto"/>
                <a:cs typeface="Roboto"/>
              </a:rPr>
              <a:t>and</a:t>
            </a:r>
            <a:r>
              <a:rPr sz="1210" b="0" spc="-6" dirty="0">
                <a:solidFill>
                  <a:srgbClr val="231F20"/>
                </a:solidFill>
                <a:latin typeface="Roboto"/>
                <a:cs typeface="Roboto"/>
              </a:rPr>
              <a:t> </a:t>
            </a:r>
            <a:r>
              <a:rPr sz="1210" b="0" spc="-12" dirty="0">
                <a:solidFill>
                  <a:srgbClr val="231F20"/>
                </a:solidFill>
                <a:latin typeface="Roboto"/>
                <a:cs typeface="Roboto"/>
              </a:rPr>
              <a:t>regulatory institutions</a:t>
            </a:r>
            <a:r>
              <a:rPr sz="1210" b="0" spc="-18" dirty="0">
                <a:solidFill>
                  <a:srgbClr val="231F20"/>
                </a:solidFill>
                <a:latin typeface="Roboto"/>
                <a:cs typeface="Roboto"/>
              </a:rPr>
              <a:t> </a:t>
            </a:r>
            <a:r>
              <a:rPr sz="1210" b="0" dirty="0">
                <a:solidFill>
                  <a:srgbClr val="231F20"/>
                </a:solidFill>
                <a:latin typeface="Roboto"/>
                <a:cs typeface="Roboto"/>
              </a:rPr>
              <a:t>to</a:t>
            </a:r>
            <a:r>
              <a:rPr sz="1210" b="0" spc="-18" dirty="0">
                <a:solidFill>
                  <a:srgbClr val="231F20"/>
                </a:solidFill>
                <a:latin typeface="Roboto"/>
                <a:cs typeface="Roboto"/>
              </a:rPr>
              <a:t> </a:t>
            </a:r>
            <a:r>
              <a:rPr sz="1210" b="0" dirty="0">
                <a:solidFill>
                  <a:srgbClr val="231F20"/>
                </a:solidFill>
                <a:latin typeface="Roboto"/>
                <a:cs typeface="Roboto"/>
              </a:rPr>
              <a:t>address</a:t>
            </a:r>
            <a:r>
              <a:rPr sz="1210" b="0" spc="-12" dirty="0">
                <a:solidFill>
                  <a:srgbClr val="231F20"/>
                </a:solidFill>
                <a:latin typeface="Roboto"/>
                <a:cs typeface="Roboto"/>
              </a:rPr>
              <a:t> </a:t>
            </a:r>
            <a:r>
              <a:rPr sz="1210" b="0" spc="-24" dirty="0">
                <a:solidFill>
                  <a:srgbClr val="231F20"/>
                </a:solidFill>
                <a:latin typeface="Roboto"/>
                <a:cs typeface="Roboto"/>
              </a:rPr>
              <a:t>structural</a:t>
            </a:r>
            <a:r>
              <a:rPr sz="1210" b="0" spc="-18" dirty="0">
                <a:solidFill>
                  <a:srgbClr val="231F20"/>
                </a:solidFill>
                <a:latin typeface="Roboto"/>
                <a:cs typeface="Roboto"/>
              </a:rPr>
              <a:t> </a:t>
            </a:r>
            <a:r>
              <a:rPr sz="1210" b="0" dirty="0">
                <a:solidFill>
                  <a:srgbClr val="231F20"/>
                </a:solidFill>
                <a:latin typeface="Roboto"/>
                <a:cs typeface="Roboto"/>
              </a:rPr>
              <a:t>and</a:t>
            </a:r>
            <a:r>
              <a:rPr sz="1210" b="0" spc="-12" dirty="0">
                <a:solidFill>
                  <a:srgbClr val="231F20"/>
                </a:solidFill>
                <a:latin typeface="Roboto"/>
                <a:cs typeface="Roboto"/>
              </a:rPr>
              <a:t> market barriers.</a:t>
            </a:r>
            <a:endParaRPr sz="1210" dirty="0">
              <a:latin typeface="Roboto"/>
              <a:cs typeface="Roboto"/>
            </a:endParaRPr>
          </a:p>
          <a:p>
            <a:pPr marL="135241" indent="-89136">
              <a:buChar char="•"/>
              <a:tabLst>
                <a:tab pos="135241" algn="l"/>
              </a:tabLst>
            </a:pPr>
            <a:r>
              <a:rPr sz="1210" b="0" spc="-12" dirty="0">
                <a:solidFill>
                  <a:srgbClr val="231F20"/>
                </a:solidFill>
                <a:latin typeface="Roboto"/>
                <a:cs typeface="Roboto"/>
              </a:rPr>
              <a:t>Strengthen</a:t>
            </a:r>
            <a:r>
              <a:rPr sz="1210" b="0" spc="6" dirty="0">
                <a:solidFill>
                  <a:srgbClr val="231F20"/>
                </a:solidFill>
                <a:latin typeface="Roboto"/>
                <a:cs typeface="Roboto"/>
              </a:rPr>
              <a:t> </a:t>
            </a:r>
            <a:r>
              <a:rPr sz="1210" b="0" spc="-12" dirty="0">
                <a:solidFill>
                  <a:srgbClr val="231F20"/>
                </a:solidFill>
                <a:latin typeface="Roboto"/>
                <a:cs typeface="Roboto"/>
              </a:rPr>
              <a:t>procurement</a:t>
            </a:r>
            <a:r>
              <a:rPr sz="1210" b="0" spc="6" dirty="0">
                <a:solidFill>
                  <a:srgbClr val="231F20"/>
                </a:solidFill>
                <a:latin typeface="Roboto"/>
                <a:cs typeface="Roboto"/>
              </a:rPr>
              <a:t> </a:t>
            </a:r>
            <a:r>
              <a:rPr sz="1210" b="0" spc="-12" dirty="0">
                <a:solidFill>
                  <a:srgbClr val="231F20"/>
                </a:solidFill>
                <a:latin typeface="Roboto"/>
                <a:cs typeface="Roboto"/>
              </a:rPr>
              <a:t>model</a:t>
            </a:r>
            <a:endParaRPr sz="1210" dirty="0">
              <a:latin typeface="Roboto"/>
              <a:cs typeface="Roboto"/>
            </a:endParaRPr>
          </a:p>
          <a:p>
            <a:pPr marL="132167" indent="-86062">
              <a:buChar char="•"/>
              <a:tabLst>
                <a:tab pos="132167" algn="l"/>
              </a:tabLst>
            </a:pPr>
            <a:r>
              <a:rPr sz="1210" b="0" spc="-24" dirty="0">
                <a:solidFill>
                  <a:srgbClr val="231F20"/>
                </a:solidFill>
                <a:latin typeface="Roboto"/>
                <a:cs typeface="Roboto"/>
              </a:rPr>
              <a:t>Transform</a:t>
            </a:r>
            <a:r>
              <a:rPr sz="1210" b="0" spc="18" dirty="0">
                <a:solidFill>
                  <a:srgbClr val="231F20"/>
                </a:solidFill>
                <a:latin typeface="Roboto"/>
                <a:cs typeface="Roboto"/>
              </a:rPr>
              <a:t> </a:t>
            </a:r>
            <a:r>
              <a:rPr sz="1210" b="0" spc="-12" dirty="0">
                <a:solidFill>
                  <a:srgbClr val="231F20"/>
                </a:solidFill>
                <a:latin typeface="Roboto"/>
                <a:cs typeface="Roboto"/>
              </a:rPr>
              <a:t>Government</a:t>
            </a:r>
            <a:r>
              <a:rPr sz="1210" b="0" spc="24" dirty="0">
                <a:solidFill>
                  <a:srgbClr val="231F20"/>
                </a:solidFill>
                <a:latin typeface="Roboto"/>
                <a:cs typeface="Roboto"/>
              </a:rPr>
              <a:t> </a:t>
            </a:r>
            <a:r>
              <a:rPr sz="1210" b="0" spc="-12" dirty="0">
                <a:solidFill>
                  <a:srgbClr val="231F20"/>
                </a:solidFill>
                <a:latin typeface="Roboto"/>
                <a:cs typeface="Roboto"/>
              </a:rPr>
              <a:t>machinery.</a:t>
            </a:r>
            <a:endParaRPr sz="1210" dirty="0">
              <a:latin typeface="Roboto"/>
              <a:cs typeface="Roboto"/>
            </a:endParaRPr>
          </a:p>
          <a:p>
            <a:pPr marL="79147">
              <a:spcBef>
                <a:spcPts val="315"/>
              </a:spcBef>
            </a:pPr>
            <a:r>
              <a:rPr dirty="0"/>
              <a:t>Phase</a:t>
            </a:r>
            <a:r>
              <a:rPr spc="12" dirty="0"/>
              <a:t> </a:t>
            </a:r>
            <a:r>
              <a:rPr spc="-61" dirty="0"/>
              <a:t>2</a:t>
            </a:r>
          </a:p>
          <a:p>
            <a:pPr marL="0" indent="0">
              <a:spcBef>
                <a:spcPts val="175"/>
              </a:spcBef>
              <a:buNone/>
            </a:pPr>
            <a:r>
              <a:rPr sz="1210" dirty="0">
                <a:solidFill>
                  <a:srgbClr val="231F20"/>
                </a:solidFill>
              </a:rPr>
              <a:t>Stabilization</a:t>
            </a:r>
            <a:r>
              <a:rPr sz="1210" spc="24" dirty="0">
                <a:solidFill>
                  <a:srgbClr val="231F20"/>
                </a:solidFill>
              </a:rPr>
              <a:t> </a:t>
            </a:r>
            <a:r>
              <a:rPr sz="1210" dirty="0">
                <a:solidFill>
                  <a:srgbClr val="231F20"/>
                </a:solidFill>
              </a:rPr>
              <a:t>and</a:t>
            </a:r>
            <a:r>
              <a:rPr sz="1210" spc="24" dirty="0">
                <a:solidFill>
                  <a:srgbClr val="231F20"/>
                </a:solidFill>
              </a:rPr>
              <a:t> </a:t>
            </a:r>
            <a:r>
              <a:rPr sz="1210" dirty="0">
                <a:solidFill>
                  <a:srgbClr val="231F20"/>
                </a:solidFill>
              </a:rPr>
              <a:t>preparation</a:t>
            </a:r>
            <a:r>
              <a:rPr sz="1210" spc="30" dirty="0">
                <a:solidFill>
                  <a:srgbClr val="231F20"/>
                </a:solidFill>
              </a:rPr>
              <a:t> </a:t>
            </a:r>
            <a:r>
              <a:rPr sz="1210" dirty="0">
                <a:solidFill>
                  <a:srgbClr val="231F20"/>
                </a:solidFill>
              </a:rPr>
              <a:t>for</a:t>
            </a:r>
            <a:r>
              <a:rPr sz="1210" spc="24" dirty="0">
                <a:solidFill>
                  <a:srgbClr val="231F20"/>
                </a:solidFill>
              </a:rPr>
              <a:t> </a:t>
            </a:r>
            <a:r>
              <a:rPr sz="1210" spc="-12" dirty="0">
                <a:solidFill>
                  <a:srgbClr val="231F20"/>
                </a:solidFill>
              </a:rPr>
              <a:t>take-</a:t>
            </a:r>
            <a:r>
              <a:rPr sz="1210" spc="-30" dirty="0">
                <a:solidFill>
                  <a:srgbClr val="231F20"/>
                </a:solidFill>
              </a:rPr>
              <a:t>off</a:t>
            </a:r>
            <a:endParaRPr sz="1210" dirty="0"/>
          </a:p>
          <a:p>
            <a:pPr marL="104504" indent="-89136">
              <a:buChar char="•"/>
              <a:tabLst>
                <a:tab pos="104504" algn="l"/>
              </a:tabLst>
            </a:pPr>
            <a:r>
              <a:rPr sz="1210" b="0" spc="-12" dirty="0">
                <a:solidFill>
                  <a:srgbClr val="231F20"/>
                </a:solidFill>
                <a:latin typeface="Roboto"/>
                <a:cs typeface="Roboto"/>
              </a:rPr>
              <a:t>Financial</a:t>
            </a:r>
            <a:r>
              <a:rPr sz="1210" b="0" spc="-18" dirty="0">
                <a:solidFill>
                  <a:srgbClr val="231F20"/>
                </a:solidFill>
                <a:latin typeface="Roboto"/>
                <a:cs typeface="Roboto"/>
              </a:rPr>
              <a:t> </a:t>
            </a:r>
            <a:r>
              <a:rPr sz="1210" b="0" spc="-12" dirty="0">
                <a:solidFill>
                  <a:srgbClr val="231F20"/>
                </a:solidFill>
                <a:latin typeface="Roboto"/>
                <a:cs typeface="Roboto"/>
              </a:rPr>
              <a:t>partner</a:t>
            </a:r>
            <a:r>
              <a:rPr sz="1210" b="0" spc="-18" dirty="0">
                <a:solidFill>
                  <a:srgbClr val="231F20"/>
                </a:solidFill>
                <a:latin typeface="Roboto"/>
                <a:cs typeface="Roboto"/>
              </a:rPr>
              <a:t> </a:t>
            </a:r>
            <a:r>
              <a:rPr sz="1210" b="0" dirty="0">
                <a:solidFill>
                  <a:srgbClr val="231F20"/>
                </a:solidFill>
                <a:latin typeface="Roboto"/>
                <a:cs typeface="Roboto"/>
              </a:rPr>
              <a:t>and</a:t>
            </a:r>
            <a:r>
              <a:rPr sz="1210" b="0" spc="-18" dirty="0">
                <a:solidFill>
                  <a:srgbClr val="231F20"/>
                </a:solidFill>
                <a:latin typeface="Roboto"/>
                <a:cs typeface="Roboto"/>
              </a:rPr>
              <a:t> </a:t>
            </a:r>
            <a:r>
              <a:rPr sz="1210" b="0" spc="-12" dirty="0">
                <a:solidFill>
                  <a:srgbClr val="231F20"/>
                </a:solidFill>
                <a:latin typeface="Roboto"/>
                <a:cs typeface="Roboto"/>
              </a:rPr>
              <a:t>Investor</a:t>
            </a:r>
            <a:r>
              <a:rPr sz="1210" b="0" spc="-18" dirty="0">
                <a:solidFill>
                  <a:srgbClr val="231F20"/>
                </a:solidFill>
                <a:latin typeface="Roboto"/>
                <a:cs typeface="Roboto"/>
              </a:rPr>
              <a:t> </a:t>
            </a:r>
            <a:r>
              <a:rPr sz="1210" b="0" spc="-12" dirty="0">
                <a:solidFill>
                  <a:srgbClr val="231F20"/>
                </a:solidFill>
                <a:latin typeface="Roboto"/>
                <a:cs typeface="Roboto"/>
              </a:rPr>
              <a:t>Framework.</a:t>
            </a:r>
            <a:endParaRPr sz="1210" dirty="0">
              <a:latin typeface="Roboto"/>
              <a:cs typeface="Roboto"/>
            </a:endParaRPr>
          </a:p>
          <a:p>
            <a:pPr marL="15368" marR="139851" indent="86062">
              <a:buChar char="•"/>
              <a:tabLst>
                <a:tab pos="101431" algn="l"/>
              </a:tabLst>
            </a:pPr>
            <a:r>
              <a:rPr sz="1210" b="0" spc="-12" dirty="0">
                <a:solidFill>
                  <a:srgbClr val="231F20"/>
                </a:solidFill>
                <a:latin typeface="Roboto"/>
                <a:cs typeface="Roboto"/>
              </a:rPr>
              <a:t>Transforming</a:t>
            </a:r>
            <a:r>
              <a:rPr sz="1210" b="0" spc="-42" dirty="0">
                <a:solidFill>
                  <a:srgbClr val="231F20"/>
                </a:solidFill>
                <a:latin typeface="Roboto"/>
                <a:cs typeface="Roboto"/>
              </a:rPr>
              <a:t> </a:t>
            </a:r>
            <a:r>
              <a:rPr sz="1210" b="0" dirty="0">
                <a:solidFill>
                  <a:srgbClr val="231F20"/>
                </a:solidFill>
                <a:latin typeface="Roboto"/>
                <a:cs typeface="Roboto"/>
              </a:rPr>
              <a:t>SOEs</a:t>
            </a:r>
            <a:r>
              <a:rPr sz="1210" b="0" spc="-42" dirty="0">
                <a:solidFill>
                  <a:srgbClr val="231F20"/>
                </a:solidFill>
                <a:latin typeface="Roboto"/>
                <a:cs typeface="Roboto"/>
              </a:rPr>
              <a:t> </a:t>
            </a:r>
            <a:r>
              <a:rPr sz="1210" b="0" dirty="0">
                <a:solidFill>
                  <a:srgbClr val="231F20"/>
                </a:solidFill>
                <a:latin typeface="Roboto"/>
                <a:cs typeface="Roboto"/>
              </a:rPr>
              <a:t>into</a:t>
            </a:r>
            <a:r>
              <a:rPr sz="1210" b="0" spc="-42" dirty="0">
                <a:solidFill>
                  <a:srgbClr val="231F20"/>
                </a:solidFill>
                <a:latin typeface="Roboto"/>
                <a:cs typeface="Roboto"/>
              </a:rPr>
              <a:t> </a:t>
            </a:r>
            <a:r>
              <a:rPr sz="1210" b="0" dirty="0">
                <a:solidFill>
                  <a:srgbClr val="231F20"/>
                </a:solidFill>
                <a:latin typeface="Roboto"/>
                <a:cs typeface="Roboto"/>
              </a:rPr>
              <a:t>high</a:t>
            </a:r>
            <a:r>
              <a:rPr sz="1210" b="0" spc="-42" dirty="0">
                <a:solidFill>
                  <a:srgbClr val="231F20"/>
                </a:solidFill>
                <a:latin typeface="Roboto"/>
                <a:cs typeface="Roboto"/>
              </a:rPr>
              <a:t> </a:t>
            </a:r>
            <a:r>
              <a:rPr sz="1210" b="0" spc="-12" dirty="0">
                <a:solidFill>
                  <a:srgbClr val="231F20"/>
                </a:solidFill>
                <a:latin typeface="Roboto"/>
                <a:cs typeface="Roboto"/>
              </a:rPr>
              <a:t>performance organizations</a:t>
            </a:r>
            <a:endParaRPr sz="1210" dirty="0">
              <a:latin typeface="Roboto"/>
              <a:cs typeface="Roboto"/>
            </a:endParaRPr>
          </a:p>
          <a:p>
            <a:pPr marL="15368" marR="188261" indent="89136">
              <a:buChar char="•"/>
              <a:tabLst>
                <a:tab pos="104504" algn="l"/>
              </a:tabLst>
            </a:pPr>
            <a:r>
              <a:rPr sz="1210" b="0" dirty="0">
                <a:solidFill>
                  <a:srgbClr val="231F20"/>
                </a:solidFill>
                <a:latin typeface="Roboto"/>
                <a:cs typeface="Roboto"/>
              </a:rPr>
              <a:t>Successful</a:t>
            </a:r>
            <a:r>
              <a:rPr sz="1210" b="0" spc="-48" dirty="0">
                <a:solidFill>
                  <a:srgbClr val="231F20"/>
                </a:solidFill>
                <a:latin typeface="Roboto"/>
                <a:cs typeface="Roboto"/>
              </a:rPr>
              <a:t> </a:t>
            </a:r>
            <a:r>
              <a:rPr sz="1210" b="0" dirty="0">
                <a:solidFill>
                  <a:srgbClr val="231F20"/>
                </a:solidFill>
                <a:latin typeface="Roboto"/>
                <a:cs typeface="Roboto"/>
              </a:rPr>
              <a:t>conclusion</a:t>
            </a:r>
            <a:r>
              <a:rPr sz="1210" b="0" spc="-42" dirty="0">
                <a:solidFill>
                  <a:srgbClr val="231F20"/>
                </a:solidFill>
                <a:latin typeface="Roboto"/>
                <a:cs typeface="Roboto"/>
              </a:rPr>
              <a:t> </a:t>
            </a:r>
            <a:r>
              <a:rPr sz="1210" b="0" dirty="0">
                <a:solidFill>
                  <a:srgbClr val="231F20"/>
                </a:solidFill>
                <a:latin typeface="Roboto"/>
                <a:cs typeface="Roboto"/>
              </a:rPr>
              <a:t>of</a:t>
            </a:r>
            <a:r>
              <a:rPr sz="1210" b="0" spc="-42" dirty="0">
                <a:solidFill>
                  <a:srgbClr val="231F20"/>
                </a:solidFill>
                <a:latin typeface="Roboto"/>
                <a:cs typeface="Roboto"/>
              </a:rPr>
              <a:t> </a:t>
            </a:r>
            <a:r>
              <a:rPr sz="1210" b="0" dirty="0">
                <a:solidFill>
                  <a:srgbClr val="231F20"/>
                </a:solidFill>
                <a:latin typeface="Roboto"/>
                <a:cs typeface="Roboto"/>
              </a:rPr>
              <a:t>De</a:t>
            </a:r>
            <a:r>
              <a:rPr sz="1210" b="0" spc="-42" dirty="0">
                <a:solidFill>
                  <a:srgbClr val="231F20"/>
                </a:solidFill>
                <a:latin typeface="Roboto"/>
                <a:cs typeface="Roboto"/>
              </a:rPr>
              <a:t> </a:t>
            </a:r>
            <a:r>
              <a:rPr sz="1210" b="0" dirty="0">
                <a:solidFill>
                  <a:srgbClr val="231F20"/>
                </a:solidFill>
                <a:latin typeface="Roboto"/>
                <a:cs typeface="Roboto"/>
              </a:rPr>
              <a:t>Beers</a:t>
            </a:r>
            <a:r>
              <a:rPr sz="1210" b="0" spc="-42" dirty="0">
                <a:solidFill>
                  <a:srgbClr val="231F20"/>
                </a:solidFill>
                <a:latin typeface="Roboto"/>
                <a:cs typeface="Roboto"/>
              </a:rPr>
              <a:t> </a:t>
            </a:r>
            <a:r>
              <a:rPr sz="1210" b="0" spc="-12" dirty="0">
                <a:solidFill>
                  <a:srgbClr val="231F20"/>
                </a:solidFill>
                <a:latin typeface="Roboto"/>
                <a:cs typeface="Roboto"/>
              </a:rPr>
              <a:t>Group negotiations.</a:t>
            </a:r>
            <a:endParaRPr sz="1210" dirty="0">
              <a:latin typeface="Roboto"/>
              <a:cs typeface="Roboto"/>
            </a:endParaRPr>
          </a:p>
        </p:txBody>
      </p:sp>
      <p:grpSp>
        <p:nvGrpSpPr>
          <p:cNvPr id="13" name="object 13"/>
          <p:cNvGrpSpPr/>
          <p:nvPr/>
        </p:nvGrpSpPr>
        <p:grpSpPr>
          <a:xfrm>
            <a:off x="688761" y="1371990"/>
            <a:ext cx="8054028" cy="3795913"/>
            <a:chOff x="569184" y="967110"/>
            <a:chExt cx="6655759" cy="3136900"/>
          </a:xfrm>
        </p:grpSpPr>
        <p:sp>
          <p:nvSpPr>
            <p:cNvPr id="14" name="object 14"/>
            <p:cNvSpPr/>
            <p:nvPr/>
          </p:nvSpPr>
          <p:spPr>
            <a:xfrm>
              <a:off x="569184" y="1134006"/>
              <a:ext cx="5634990" cy="888365"/>
            </a:xfrm>
            <a:custGeom>
              <a:avLst/>
              <a:gdLst/>
              <a:ahLst/>
              <a:cxnLst/>
              <a:rect l="l" t="t" r="r" b="b"/>
              <a:pathLst>
                <a:path w="5634990" h="888364">
                  <a:moveTo>
                    <a:pt x="0" y="0"/>
                  </a:moveTo>
                  <a:lnTo>
                    <a:pt x="28524" y="887996"/>
                  </a:lnTo>
                  <a:lnTo>
                    <a:pt x="5634812" y="348005"/>
                  </a:lnTo>
                  <a:lnTo>
                    <a:pt x="5565660" y="198005"/>
                  </a:lnTo>
                  <a:lnTo>
                    <a:pt x="0" y="0"/>
                  </a:lnTo>
                  <a:close/>
                </a:path>
              </a:pathLst>
            </a:custGeom>
            <a:solidFill>
              <a:srgbClr val="CECECE">
                <a:alpha val="75999"/>
              </a:srgbClr>
            </a:solidFill>
          </p:spPr>
          <p:txBody>
            <a:bodyPr wrap="square" lIns="0" tIns="0" rIns="0" bIns="0" rtlCol="0"/>
            <a:lstStyle/>
            <a:p>
              <a:endParaRPr sz="2178"/>
            </a:p>
          </p:txBody>
        </p:sp>
        <p:sp>
          <p:nvSpPr>
            <p:cNvPr id="15" name="object 15"/>
            <p:cNvSpPr/>
            <p:nvPr/>
          </p:nvSpPr>
          <p:spPr>
            <a:xfrm>
              <a:off x="5655858" y="967110"/>
              <a:ext cx="1569085" cy="3136900"/>
            </a:xfrm>
            <a:custGeom>
              <a:avLst/>
              <a:gdLst/>
              <a:ahLst/>
              <a:cxnLst/>
              <a:rect l="l" t="t" r="r" b="b"/>
              <a:pathLst>
                <a:path w="1569084" h="3136900">
                  <a:moveTo>
                    <a:pt x="1308531" y="3124200"/>
                  </a:moveTo>
                  <a:lnTo>
                    <a:pt x="1222833" y="3124200"/>
                  </a:lnTo>
                  <a:lnTo>
                    <a:pt x="1243668" y="3136900"/>
                  </a:lnTo>
                  <a:lnTo>
                    <a:pt x="1304372" y="3136900"/>
                  </a:lnTo>
                  <a:lnTo>
                    <a:pt x="1308531" y="3124200"/>
                  </a:lnTo>
                  <a:close/>
                </a:path>
                <a:path w="1569084" h="3136900">
                  <a:moveTo>
                    <a:pt x="912228" y="2019300"/>
                  </a:moveTo>
                  <a:lnTo>
                    <a:pt x="877646" y="2019300"/>
                  </a:lnTo>
                  <a:lnTo>
                    <a:pt x="912888" y="2654300"/>
                  </a:lnTo>
                  <a:lnTo>
                    <a:pt x="907288" y="2654300"/>
                  </a:lnTo>
                  <a:lnTo>
                    <a:pt x="896871" y="2679700"/>
                  </a:lnTo>
                  <a:lnTo>
                    <a:pt x="876234" y="2705100"/>
                  </a:lnTo>
                  <a:lnTo>
                    <a:pt x="839213" y="2717800"/>
                  </a:lnTo>
                  <a:lnTo>
                    <a:pt x="727719" y="2717800"/>
                  </a:lnTo>
                  <a:lnTo>
                    <a:pt x="724649" y="2730500"/>
                  </a:lnTo>
                  <a:lnTo>
                    <a:pt x="721462" y="2730500"/>
                  </a:lnTo>
                  <a:lnTo>
                    <a:pt x="719745" y="2743200"/>
                  </a:lnTo>
                  <a:lnTo>
                    <a:pt x="720236" y="2755900"/>
                  </a:lnTo>
                  <a:lnTo>
                    <a:pt x="1055712" y="2755900"/>
                  </a:lnTo>
                  <a:lnTo>
                    <a:pt x="1057998" y="2768600"/>
                  </a:lnTo>
                  <a:lnTo>
                    <a:pt x="1060970" y="2781300"/>
                  </a:lnTo>
                  <a:lnTo>
                    <a:pt x="1068184" y="2794000"/>
                  </a:lnTo>
                  <a:lnTo>
                    <a:pt x="1175423" y="2794000"/>
                  </a:lnTo>
                  <a:lnTo>
                    <a:pt x="1193774" y="2895600"/>
                  </a:lnTo>
                  <a:lnTo>
                    <a:pt x="1182601" y="2908300"/>
                  </a:lnTo>
                  <a:lnTo>
                    <a:pt x="1173530" y="2921000"/>
                  </a:lnTo>
                  <a:lnTo>
                    <a:pt x="1167031" y="2921000"/>
                  </a:lnTo>
                  <a:lnTo>
                    <a:pt x="1163573" y="2933700"/>
                  </a:lnTo>
                  <a:lnTo>
                    <a:pt x="1162865" y="2933700"/>
                  </a:lnTo>
                  <a:lnTo>
                    <a:pt x="1169081" y="2946400"/>
                  </a:lnTo>
                  <a:lnTo>
                    <a:pt x="1183042" y="2959100"/>
                  </a:lnTo>
                  <a:lnTo>
                    <a:pt x="1205572" y="2971800"/>
                  </a:lnTo>
                  <a:lnTo>
                    <a:pt x="1210830" y="2997200"/>
                  </a:lnTo>
                  <a:lnTo>
                    <a:pt x="1203223" y="2997200"/>
                  </a:lnTo>
                  <a:lnTo>
                    <a:pt x="1204493" y="3009900"/>
                  </a:lnTo>
                  <a:lnTo>
                    <a:pt x="1206555" y="3009900"/>
                  </a:lnTo>
                  <a:lnTo>
                    <a:pt x="1209567" y="3035300"/>
                  </a:lnTo>
                  <a:lnTo>
                    <a:pt x="1211626" y="3048000"/>
                  </a:lnTo>
                  <a:lnTo>
                    <a:pt x="1210830" y="3060700"/>
                  </a:lnTo>
                  <a:lnTo>
                    <a:pt x="1206613" y="3060700"/>
                  </a:lnTo>
                  <a:lnTo>
                    <a:pt x="1200846" y="3073400"/>
                  </a:lnTo>
                  <a:lnTo>
                    <a:pt x="1195316" y="3073400"/>
                  </a:lnTo>
                  <a:lnTo>
                    <a:pt x="1191704" y="3086100"/>
                  </a:lnTo>
                  <a:lnTo>
                    <a:pt x="1194815" y="3098800"/>
                  </a:lnTo>
                  <a:lnTo>
                    <a:pt x="1200546" y="3111500"/>
                  </a:lnTo>
                  <a:lnTo>
                    <a:pt x="1208303" y="3124200"/>
                  </a:lnTo>
                  <a:lnTo>
                    <a:pt x="1312401" y="3124200"/>
                  </a:lnTo>
                  <a:lnTo>
                    <a:pt x="1314723" y="3111500"/>
                  </a:lnTo>
                  <a:lnTo>
                    <a:pt x="1315854" y="3111500"/>
                  </a:lnTo>
                  <a:lnTo>
                    <a:pt x="1316151" y="3098800"/>
                  </a:lnTo>
                  <a:lnTo>
                    <a:pt x="1288237" y="3073400"/>
                  </a:lnTo>
                  <a:lnTo>
                    <a:pt x="1283157" y="3035300"/>
                  </a:lnTo>
                  <a:lnTo>
                    <a:pt x="1250175" y="3009900"/>
                  </a:lnTo>
                  <a:lnTo>
                    <a:pt x="1243774" y="2971800"/>
                  </a:lnTo>
                  <a:lnTo>
                    <a:pt x="1295310" y="2971800"/>
                  </a:lnTo>
                  <a:lnTo>
                    <a:pt x="1345681" y="2959100"/>
                  </a:lnTo>
                  <a:lnTo>
                    <a:pt x="1394495" y="2959100"/>
                  </a:lnTo>
                  <a:lnTo>
                    <a:pt x="1436145" y="2933700"/>
                  </a:lnTo>
                  <a:lnTo>
                    <a:pt x="1465021" y="2908300"/>
                  </a:lnTo>
                  <a:lnTo>
                    <a:pt x="1491653" y="2908300"/>
                  </a:lnTo>
                  <a:lnTo>
                    <a:pt x="1521683" y="2895600"/>
                  </a:lnTo>
                  <a:lnTo>
                    <a:pt x="1537204" y="2895600"/>
                  </a:lnTo>
                  <a:lnTo>
                    <a:pt x="1543177" y="2882900"/>
                  </a:lnTo>
                  <a:lnTo>
                    <a:pt x="1544561" y="2870200"/>
                  </a:lnTo>
                  <a:lnTo>
                    <a:pt x="1227366" y="2870200"/>
                  </a:lnTo>
                  <a:lnTo>
                    <a:pt x="1193533" y="2679700"/>
                  </a:lnTo>
                  <a:lnTo>
                    <a:pt x="1192515" y="2654300"/>
                  </a:lnTo>
                  <a:lnTo>
                    <a:pt x="1191374" y="2641600"/>
                  </a:lnTo>
                  <a:lnTo>
                    <a:pt x="1190204" y="2628900"/>
                  </a:lnTo>
                  <a:lnTo>
                    <a:pt x="1189101" y="2616200"/>
                  </a:lnTo>
                  <a:lnTo>
                    <a:pt x="1185710" y="2603500"/>
                  </a:lnTo>
                  <a:lnTo>
                    <a:pt x="953020" y="2603500"/>
                  </a:lnTo>
                  <a:lnTo>
                    <a:pt x="912228" y="2019300"/>
                  </a:lnTo>
                  <a:close/>
                </a:path>
                <a:path w="1569084" h="3136900">
                  <a:moveTo>
                    <a:pt x="109156" y="2895600"/>
                  </a:moveTo>
                  <a:lnTo>
                    <a:pt x="52724" y="2895600"/>
                  </a:lnTo>
                  <a:lnTo>
                    <a:pt x="47218" y="2908300"/>
                  </a:lnTo>
                  <a:lnTo>
                    <a:pt x="20967" y="2908300"/>
                  </a:lnTo>
                  <a:lnTo>
                    <a:pt x="16725" y="2921000"/>
                  </a:lnTo>
                  <a:lnTo>
                    <a:pt x="17322" y="2921000"/>
                  </a:lnTo>
                  <a:lnTo>
                    <a:pt x="18349" y="2933700"/>
                  </a:lnTo>
                  <a:lnTo>
                    <a:pt x="19542" y="2946400"/>
                  </a:lnTo>
                  <a:lnTo>
                    <a:pt x="20787" y="2959100"/>
                  </a:lnTo>
                  <a:lnTo>
                    <a:pt x="21970" y="2959100"/>
                  </a:lnTo>
                  <a:lnTo>
                    <a:pt x="23240" y="2971800"/>
                  </a:lnTo>
                  <a:lnTo>
                    <a:pt x="15659" y="2971800"/>
                  </a:lnTo>
                  <a:lnTo>
                    <a:pt x="8674" y="2984500"/>
                  </a:lnTo>
                  <a:lnTo>
                    <a:pt x="0" y="2984500"/>
                  </a:lnTo>
                  <a:lnTo>
                    <a:pt x="13969" y="3022600"/>
                  </a:lnTo>
                  <a:lnTo>
                    <a:pt x="97396" y="3009900"/>
                  </a:lnTo>
                  <a:lnTo>
                    <a:pt x="101803" y="2997200"/>
                  </a:lnTo>
                  <a:lnTo>
                    <a:pt x="110045" y="2959100"/>
                  </a:lnTo>
                  <a:lnTo>
                    <a:pt x="109473" y="2946400"/>
                  </a:lnTo>
                  <a:lnTo>
                    <a:pt x="97993" y="2933700"/>
                  </a:lnTo>
                  <a:lnTo>
                    <a:pt x="97535" y="2921000"/>
                  </a:lnTo>
                  <a:lnTo>
                    <a:pt x="109156" y="2895600"/>
                  </a:lnTo>
                  <a:close/>
                </a:path>
                <a:path w="1569084" h="3136900">
                  <a:moveTo>
                    <a:pt x="471500" y="1308100"/>
                  </a:moveTo>
                  <a:lnTo>
                    <a:pt x="464680" y="1308100"/>
                  </a:lnTo>
                  <a:lnTo>
                    <a:pt x="456882" y="1346200"/>
                  </a:lnTo>
                  <a:lnTo>
                    <a:pt x="460120" y="1346200"/>
                  </a:lnTo>
                  <a:lnTo>
                    <a:pt x="484428" y="1358900"/>
                  </a:lnTo>
                  <a:lnTo>
                    <a:pt x="461479" y="1447800"/>
                  </a:lnTo>
                  <a:lnTo>
                    <a:pt x="452297" y="1447800"/>
                  </a:lnTo>
                  <a:lnTo>
                    <a:pt x="439673" y="1485900"/>
                  </a:lnTo>
                  <a:lnTo>
                    <a:pt x="452297" y="1498600"/>
                  </a:lnTo>
                  <a:lnTo>
                    <a:pt x="280161" y="2120900"/>
                  </a:lnTo>
                  <a:lnTo>
                    <a:pt x="257213" y="2120900"/>
                  </a:lnTo>
                  <a:lnTo>
                    <a:pt x="245744" y="2184400"/>
                  </a:lnTo>
                  <a:lnTo>
                    <a:pt x="267538" y="2197100"/>
                  </a:lnTo>
                  <a:lnTo>
                    <a:pt x="69011" y="2882900"/>
                  </a:lnTo>
                  <a:lnTo>
                    <a:pt x="61577" y="2895600"/>
                  </a:lnTo>
                  <a:lnTo>
                    <a:pt x="107607" y="2895600"/>
                  </a:lnTo>
                  <a:lnTo>
                    <a:pt x="102298" y="2882900"/>
                  </a:lnTo>
                  <a:lnTo>
                    <a:pt x="292785" y="2209800"/>
                  </a:lnTo>
                  <a:lnTo>
                    <a:pt x="306565" y="2209800"/>
                  </a:lnTo>
                  <a:lnTo>
                    <a:pt x="324916" y="2146300"/>
                  </a:lnTo>
                  <a:lnTo>
                    <a:pt x="318033" y="2133600"/>
                  </a:lnTo>
                  <a:lnTo>
                    <a:pt x="493610" y="1524000"/>
                  </a:lnTo>
                  <a:lnTo>
                    <a:pt x="506653" y="1511300"/>
                  </a:lnTo>
                  <a:lnTo>
                    <a:pt x="514726" y="1511300"/>
                  </a:lnTo>
                  <a:lnTo>
                    <a:pt x="514492" y="1498600"/>
                  </a:lnTo>
                  <a:lnTo>
                    <a:pt x="509676" y="1498600"/>
                  </a:lnTo>
                  <a:lnTo>
                    <a:pt x="517740" y="1473200"/>
                  </a:lnTo>
                  <a:lnTo>
                    <a:pt x="510819" y="1473200"/>
                  </a:lnTo>
                  <a:lnTo>
                    <a:pt x="509676" y="1460500"/>
                  </a:lnTo>
                  <a:lnTo>
                    <a:pt x="539508" y="1371600"/>
                  </a:lnTo>
                  <a:lnTo>
                    <a:pt x="551052" y="1371600"/>
                  </a:lnTo>
                  <a:lnTo>
                    <a:pt x="560095" y="1346200"/>
                  </a:lnTo>
                  <a:lnTo>
                    <a:pt x="557542" y="1333500"/>
                  </a:lnTo>
                  <a:lnTo>
                    <a:pt x="549846" y="1333500"/>
                  </a:lnTo>
                  <a:lnTo>
                    <a:pt x="553354" y="1320800"/>
                  </a:lnTo>
                  <a:lnTo>
                    <a:pt x="497052" y="1320800"/>
                  </a:lnTo>
                  <a:lnTo>
                    <a:pt x="471500" y="1308100"/>
                  </a:lnTo>
                  <a:close/>
                </a:path>
                <a:path w="1569084" h="3136900">
                  <a:moveTo>
                    <a:pt x="1463964" y="1930400"/>
                  </a:moveTo>
                  <a:lnTo>
                    <a:pt x="1207757" y="1930400"/>
                  </a:lnTo>
                  <a:lnTo>
                    <a:pt x="1213241" y="1943100"/>
                  </a:lnTo>
                  <a:lnTo>
                    <a:pt x="1221930" y="1968500"/>
                  </a:lnTo>
                  <a:lnTo>
                    <a:pt x="1232788" y="2019300"/>
                  </a:lnTo>
                  <a:lnTo>
                    <a:pt x="1244775" y="2070100"/>
                  </a:lnTo>
                  <a:lnTo>
                    <a:pt x="1256855" y="2108200"/>
                  </a:lnTo>
                  <a:lnTo>
                    <a:pt x="1276277" y="2159000"/>
                  </a:lnTo>
                  <a:lnTo>
                    <a:pt x="1300305" y="2222500"/>
                  </a:lnTo>
                  <a:lnTo>
                    <a:pt x="1321756" y="2260600"/>
                  </a:lnTo>
                  <a:lnTo>
                    <a:pt x="1333449" y="2286000"/>
                  </a:lnTo>
                  <a:lnTo>
                    <a:pt x="1335780" y="2286000"/>
                  </a:lnTo>
                  <a:lnTo>
                    <a:pt x="1335163" y="2298700"/>
                  </a:lnTo>
                  <a:lnTo>
                    <a:pt x="1333442" y="2324100"/>
                  </a:lnTo>
                  <a:lnTo>
                    <a:pt x="1332458" y="2349500"/>
                  </a:lnTo>
                  <a:lnTo>
                    <a:pt x="1338334" y="2387600"/>
                  </a:lnTo>
                  <a:lnTo>
                    <a:pt x="1351483" y="2451100"/>
                  </a:lnTo>
                  <a:lnTo>
                    <a:pt x="1365184" y="2501900"/>
                  </a:lnTo>
                  <a:lnTo>
                    <a:pt x="1372717" y="2540000"/>
                  </a:lnTo>
                  <a:lnTo>
                    <a:pt x="1375541" y="2565400"/>
                  </a:lnTo>
                  <a:lnTo>
                    <a:pt x="1378367" y="2578100"/>
                  </a:lnTo>
                  <a:lnTo>
                    <a:pt x="1379352" y="2590800"/>
                  </a:lnTo>
                  <a:lnTo>
                    <a:pt x="1376654" y="2603500"/>
                  </a:lnTo>
                  <a:lnTo>
                    <a:pt x="1368686" y="2616200"/>
                  </a:lnTo>
                  <a:lnTo>
                    <a:pt x="1357868" y="2641600"/>
                  </a:lnTo>
                  <a:lnTo>
                    <a:pt x="1348340" y="2654300"/>
                  </a:lnTo>
                  <a:lnTo>
                    <a:pt x="1344244" y="2667000"/>
                  </a:lnTo>
                  <a:lnTo>
                    <a:pt x="1339353" y="2667000"/>
                  </a:lnTo>
                  <a:lnTo>
                    <a:pt x="1336762" y="2679700"/>
                  </a:lnTo>
                  <a:lnTo>
                    <a:pt x="1336930" y="2692400"/>
                  </a:lnTo>
                  <a:lnTo>
                    <a:pt x="1340319" y="2705100"/>
                  </a:lnTo>
                  <a:lnTo>
                    <a:pt x="1342558" y="2730500"/>
                  </a:lnTo>
                  <a:lnTo>
                    <a:pt x="1323471" y="2794000"/>
                  </a:lnTo>
                  <a:lnTo>
                    <a:pt x="1282694" y="2832100"/>
                  </a:lnTo>
                  <a:lnTo>
                    <a:pt x="1227366" y="2870200"/>
                  </a:lnTo>
                  <a:lnTo>
                    <a:pt x="1544561" y="2870200"/>
                  </a:lnTo>
                  <a:lnTo>
                    <a:pt x="1544697" y="2857500"/>
                  </a:lnTo>
                  <a:lnTo>
                    <a:pt x="1544189" y="2844800"/>
                  </a:lnTo>
                  <a:lnTo>
                    <a:pt x="1543868" y="2832100"/>
                  </a:lnTo>
                  <a:lnTo>
                    <a:pt x="1544561" y="2819400"/>
                  </a:lnTo>
                  <a:lnTo>
                    <a:pt x="1544757" y="2806700"/>
                  </a:lnTo>
                  <a:lnTo>
                    <a:pt x="1543208" y="2781300"/>
                  </a:lnTo>
                  <a:lnTo>
                    <a:pt x="1541107" y="2768600"/>
                  </a:lnTo>
                  <a:lnTo>
                    <a:pt x="1539646" y="2755900"/>
                  </a:lnTo>
                  <a:lnTo>
                    <a:pt x="1545601" y="2743200"/>
                  </a:lnTo>
                  <a:lnTo>
                    <a:pt x="1558551" y="2717800"/>
                  </a:lnTo>
                  <a:lnTo>
                    <a:pt x="1568923" y="2679700"/>
                  </a:lnTo>
                  <a:lnTo>
                    <a:pt x="1567141" y="2616200"/>
                  </a:lnTo>
                  <a:lnTo>
                    <a:pt x="1560715" y="2590800"/>
                  </a:lnTo>
                  <a:lnTo>
                    <a:pt x="1556956" y="2540000"/>
                  </a:lnTo>
                  <a:lnTo>
                    <a:pt x="1554854" y="2501900"/>
                  </a:lnTo>
                  <a:lnTo>
                    <a:pt x="1553400" y="2451100"/>
                  </a:lnTo>
                  <a:lnTo>
                    <a:pt x="1552562" y="2413000"/>
                  </a:lnTo>
                  <a:lnTo>
                    <a:pt x="1551289" y="2374900"/>
                  </a:lnTo>
                  <a:lnTo>
                    <a:pt x="1548488" y="2311400"/>
                  </a:lnTo>
                  <a:lnTo>
                    <a:pt x="1543070" y="2260600"/>
                  </a:lnTo>
                  <a:lnTo>
                    <a:pt x="1533941" y="2209800"/>
                  </a:lnTo>
                  <a:lnTo>
                    <a:pt x="1520012" y="2171700"/>
                  </a:lnTo>
                  <a:lnTo>
                    <a:pt x="1508356" y="2108200"/>
                  </a:lnTo>
                  <a:lnTo>
                    <a:pt x="1498998" y="2057400"/>
                  </a:lnTo>
                  <a:lnTo>
                    <a:pt x="1492771" y="2019300"/>
                  </a:lnTo>
                  <a:lnTo>
                    <a:pt x="1490510" y="2006600"/>
                  </a:lnTo>
                  <a:lnTo>
                    <a:pt x="1485032" y="1993900"/>
                  </a:lnTo>
                  <a:lnTo>
                    <a:pt x="1475308" y="1968500"/>
                  </a:lnTo>
                  <a:lnTo>
                    <a:pt x="1466032" y="1943100"/>
                  </a:lnTo>
                  <a:lnTo>
                    <a:pt x="1463964" y="1930400"/>
                  </a:lnTo>
                  <a:close/>
                </a:path>
                <a:path w="1569084" h="3136900">
                  <a:moveTo>
                    <a:pt x="1039264" y="2755900"/>
                  </a:moveTo>
                  <a:lnTo>
                    <a:pt x="723671" y="2755900"/>
                  </a:lnTo>
                  <a:lnTo>
                    <a:pt x="751087" y="2768600"/>
                  </a:lnTo>
                  <a:lnTo>
                    <a:pt x="808975" y="2781300"/>
                  </a:lnTo>
                  <a:lnTo>
                    <a:pt x="876252" y="2794000"/>
                  </a:lnTo>
                  <a:lnTo>
                    <a:pt x="931837" y="2794000"/>
                  </a:lnTo>
                  <a:lnTo>
                    <a:pt x="973904" y="2768600"/>
                  </a:lnTo>
                  <a:lnTo>
                    <a:pt x="1011370" y="2768600"/>
                  </a:lnTo>
                  <a:lnTo>
                    <a:pt x="1039264" y="2755900"/>
                  </a:lnTo>
                  <a:close/>
                </a:path>
                <a:path w="1569084" h="3136900">
                  <a:moveTo>
                    <a:pt x="1177092" y="2552700"/>
                  </a:moveTo>
                  <a:lnTo>
                    <a:pt x="992672" y="2552700"/>
                  </a:lnTo>
                  <a:lnTo>
                    <a:pt x="983881" y="2565400"/>
                  </a:lnTo>
                  <a:lnTo>
                    <a:pt x="979069" y="2565400"/>
                  </a:lnTo>
                  <a:lnTo>
                    <a:pt x="976830" y="2578100"/>
                  </a:lnTo>
                  <a:lnTo>
                    <a:pt x="958608" y="2578100"/>
                  </a:lnTo>
                  <a:lnTo>
                    <a:pt x="955052" y="2590800"/>
                  </a:lnTo>
                  <a:lnTo>
                    <a:pt x="953020" y="2603500"/>
                  </a:lnTo>
                  <a:lnTo>
                    <a:pt x="1185710" y="2603500"/>
                  </a:lnTo>
                  <a:lnTo>
                    <a:pt x="1181125" y="2578100"/>
                  </a:lnTo>
                  <a:lnTo>
                    <a:pt x="1177092" y="2552700"/>
                  </a:lnTo>
                  <a:close/>
                </a:path>
                <a:path w="1569084" h="3136900">
                  <a:moveTo>
                    <a:pt x="1467250" y="1320800"/>
                  </a:moveTo>
                  <a:lnTo>
                    <a:pt x="956754" y="1320800"/>
                  </a:lnTo>
                  <a:lnTo>
                    <a:pt x="963887" y="1346200"/>
                  </a:lnTo>
                  <a:lnTo>
                    <a:pt x="969698" y="1358900"/>
                  </a:lnTo>
                  <a:lnTo>
                    <a:pt x="973610" y="1371600"/>
                  </a:lnTo>
                  <a:lnTo>
                    <a:pt x="975042" y="1371600"/>
                  </a:lnTo>
                  <a:lnTo>
                    <a:pt x="969489" y="1473200"/>
                  </a:lnTo>
                  <a:lnTo>
                    <a:pt x="968002" y="1498600"/>
                  </a:lnTo>
                  <a:lnTo>
                    <a:pt x="966279" y="1536700"/>
                  </a:lnTo>
                  <a:lnTo>
                    <a:pt x="936053" y="1536700"/>
                  </a:lnTo>
                  <a:lnTo>
                    <a:pt x="969136" y="1714500"/>
                  </a:lnTo>
                  <a:lnTo>
                    <a:pt x="975009" y="1841500"/>
                  </a:lnTo>
                  <a:lnTo>
                    <a:pt x="977464" y="1905000"/>
                  </a:lnTo>
                  <a:lnTo>
                    <a:pt x="978966" y="1930400"/>
                  </a:lnTo>
                  <a:lnTo>
                    <a:pt x="978217" y="1968500"/>
                  </a:lnTo>
                  <a:lnTo>
                    <a:pt x="977376" y="2006600"/>
                  </a:lnTo>
                  <a:lnTo>
                    <a:pt x="982978" y="2044700"/>
                  </a:lnTo>
                  <a:lnTo>
                    <a:pt x="1001560" y="2082800"/>
                  </a:lnTo>
                  <a:lnTo>
                    <a:pt x="1002567" y="2133600"/>
                  </a:lnTo>
                  <a:lnTo>
                    <a:pt x="1005970" y="2197100"/>
                  </a:lnTo>
                  <a:lnTo>
                    <a:pt x="1010111" y="2247900"/>
                  </a:lnTo>
                  <a:lnTo>
                    <a:pt x="1015497" y="2311400"/>
                  </a:lnTo>
                  <a:lnTo>
                    <a:pt x="1015810" y="2349500"/>
                  </a:lnTo>
                  <a:lnTo>
                    <a:pt x="1012097" y="2413000"/>
                  </a:lnTo>
                  <a:lnTo>
                    <a:pt x="1001560" y="2451100"/>
                  </a:lnTo>
                  <a:lnTo>
                    <a:pt x="990354" y="2489200"/>
                  </a:lnTo>
                  <a:lnTo>
                    <a:pt x="984858" y="2501900"/>
                  </a:lnTo>
                  <a:lnTo>
                    <a:pt x="982952" y="2514675"/>
                  </a:lnTo>
                  <a:lnTo>
                    <a:pt x="993218" y="2527300"/>
                  </a:lnTo>
                  <a:lnTo>
                    <a:pt x="999218" y="2527300"/>
                  </a:lnTo>
                  <a:lnTo>
                    <a:pt x="1003191" y="2540000"/>
                  </a:lnTo>
                  <a:lnTo>
                    <a:pt x="1007440" y="2540000"/>
                  </a:lnTo>
                  <a:lnTo>
                    <a:pt x="1008043" y="2552700"/>
                  </a:lnTo>
                  <a:lnTo>
                    <a:pt x="1194752" y="2552700"/>
                  </a:lnTo>
                  <a:lnTo>
                    <a:pt x="1203676" y="2501900"/>
                  </a:lnTo>
                  <a:lnTo>
                    <a:pt x="1208064" y="2451100"/>
                  </a:lnTo>
                  <a:lnTo>
                    <a:pt x="1213123" y="2387600"/>
                  </a:lnTo>
                  <a:lnTo>
                    <a:pt x="1217924" y="2324100"/>
                  </a:lnTo>
                  <a:lnTo>
                    <a:pt x="1221541" y="2247900"/>
                  </a:lnTo>
                  <a:lnTo>
                    <a:pt x="1223046" y="2197100"/>
                  </a:lnTo>
                  <a:lnTo>
                    <a:pt x="1221511" y="2159000"/>
                  </a:lnTo>
                  <a:lnTo>
                    <a:pt x="1217319" y="2108200"/>
                  </a:lnTo>
                  <a:lnTo>
                    <a:pt x="1215247" y="2070100"/>
                  </a:lnTo>
                  <a:lnTo>
                    <a:pt x="1213360" y="2044700"/>
                  </a:lnTo>
                  <a:lnTo>
                    <a:pt x="1209725" y="2019300"/>
                  </a:lnTo>
                  <a:lnTo>
                    <a:pt x="1206780" y="2006600"/>
                  </a:lnTo>
                  <a:lnTo>
                    <a:pt x="1207516" y="1993900"/>
                  </a:lnTo>
                  <a:lnTo>
                    <a:pt x="1206779" y="1981200"/>
                  </a:lnTo>
                  <a:lnTo>
                    <a:pt x="1204860" y="1968500"/>
                  </a:lnTo>
                  <a:lnTo>
                    <a:pt x="1203953" y="1955800"/>
                  </a:lnTo>
                  <a:lnTo>
                    <a:pt x="1204704" y="1943100"/>
                  </a:lnTo>
                  <a:lnTo>
                    <a:pt x="1207757" y="1930400"/>
                  </a:lnTo>
                  <a:lnTo>
                    <a:pt x="1463964" y="1930400"/>
                  </a:lnTo>
                  <a:lnTo>
                    <a:pt x="1461897" y="1917700"/>
                  </a:lnTo>
                  <a:lnTo>
                    <a:pt x="1464579" y="1879600"/>
                  </a:lnTo>
                  <a:lnTo>
                    <a:pt x="1469050" y="1828800"/>
                  </a:lnTo>
                  <a:lnTo>
                    <a:pt x="1469944" y="1765300"/>
                  </a:lnTo>
                  <a:lnTo>
                    <a:pt x="1461897" y="1727200"/>
                  </a:lnTo>
                  <a:lnTo>
                    <a:pt x="1452172" y="1701800"/>
                  </a:lnTo>
                  <a:lnTo>
                    <a:pt x="1450271" y="1689100"/>
                  </a:lnTo>
                  <a:lnTo>
                    <a:pt x="1454183" y="1663700"/>
                  </a:lnTo>
                  <a:lnTo>
                    <a:pt x="1461897" y="1651000"/>
                  </a:lnTo>
                  <a:lnTo>
                    <a:pt x="1468415" y="1651000"/>
                  </a:lnTo>
                  <a:lnTo>
                    <a:pt x="1471045" y="1638300"/>
                  </a:lnTo>
                  <a:lnTo>
                    <a:pt x="1471207" y="1625600"/>
                  </a:lnTo>
                  <a:lnTo>
                    <a:pt x="1470317" y="1612900"/>
                  </a:lnTo>
                  <a:lnTo>
                    <a:pt x="1473941" y="1600200"/>
                  </a:lnTo>
                  <a:lnTo>
                    <a:pt x="1482618" y="1574800"/>
                  </a:lnTo>
                  <a:lnTo>
                    <a:pt x="1490192" y="1549400"/>
                  </a:lnTo>
                  <a:lnTo>
                    <a:pt x="1490510" y="1524000"/>
                  </a:lnTo>
                  <a:lnTo>
                    <a:pt x="1488038" y="1485900"/>
                  </a:lnTo>
                  <a:lnTo>
                    <a:pt x="1487941" y="1473200"/>
                  </a:lnTo>
                  <a:lnTo>
                    <a:pt x="1487843" y="1460500"/>
                  </a:lnTo>
                  <a:lnTo>
                    <a:pt x="1487745" y="1447800"/>
                  </a:lnTo>
                  <a:lnTo>
                    <a:pt x="1487647" y="1435100"/>
                  </a:lnTo>
                  <a:lnTo>
                    <a:pt x="1483782" y="1384300"/>
                  </a:lnTo>
                  <a:lnTo>
                    <a:pt x="1470888" y="1333500"/>
                  </a:lnTo>
                  <a:lnTo>
                    <a:pt x="1467250" y="1320800"/>
                  </a:lnTo>
                  <a:close/>
                </a:path>
                <a:path w="1569084" h="3136900">
                  <a:moveTo>
                    <a:pt x="835939" y="1485900"/>
                  </a:moveTo>
                  <a:lnTo>
                    <a:pt x="812545" y="1485900"/>
                  </a:lnTo>
                  <a:lnTo>
                    <a:pt x="841705" y="1993900"/>
                  </a:lnTo>
                  <a:lnTo>
                    <a:pt x="854570" y="2006600"/>
                  </a:lnTo>
                  <a:lnTo>
                    <a:pt x="870864" y="2019300"/>
                  </a:lnTo>
                  <a:lnTo>
                    <a:pt x="924902" y="2019300"/>
                  </a:lnTo>
                  <a:lnTo>
                    <a:pt x="931773" y="2006600"/>
                  </a:lnTo>
                  <a:lnTo>
                    <a:pt x="944638" y="1993900"/>
                  </a:lnTo>
                  <a:lnTo>
                    <a:pt x="940346" y="1943100"/>
                  </a:lnTo>
                  <a:lnTo>
                    <a:pt x="867079" y="1943100"/>
                  </a:lnTo>
                  <a:lnTo>
                    <a:pt x="835939" y="1485900"/>
                  </a:lnTo>
                  <a:close/>
                </a:path>
                <a:path w="1569084" h="3136900">
                  <a:moveTo>
                    <a:pt x="820013" y="1257300"/>
                  </a:moveTo>
                  <a:lnTo>
                    <a:pt x="764285" y="1257300"/>
                  </a:lnTo>
                  <a:lnTo>
                    <a:pt x="776846" y="1435100"/>
                  </a:lnTo>
                  <a:lnTo>
                    <a:pt x="770153" y="1435100"/>
                  </a:lnTo>
                  <a:lnTo>
                    <a:pt x="774331" y="1473200"/>
                  </a:lnTo>
                  <a:lnTo>
                    <a:pt x="792810" y="1485900"/>
                  </a:lnTo>
                  <a:lnTo>
                    <a:pt x="885761" y="1485900"/>
                  </a:lnTo>
                  <a:lnTo>
                    <a:pt x="915339" y="1930400"/>
                  </a:lnTo>
                  <a:lnTo>
                    <a:pt x="867079" y="1943100"/>
                  </a:lnTo>
                  <a:lnTo>
                    <a:pt x="934338" y="1943100"/>
                  </a:lnTo>
                  <a:lnTo>
                    <a:pt x="911186" y="1536700"/>
                  </a:lnTo>
                  <a:lnTo>
                    <a:pt x="966279" y="1536700"/>
                  </a:lnTo>
                  <a:lnTo>
                    <a:pt x="960932" y="1498600"/>
                  </a:lnTo>
                  <a:lnTo>
                    <a:pt x="955789" y="1498600"/>
                  </a:lnTo>
                  <a:lnTo>
                    <a:pt x="948067" y="1447800"/>
                  </a:lnTo>
                  <a:lnTo>
                    <a:pt x="835939" y="1447800"/>
                  </a:lnTo>
                  <a:lnTo>
                    <a:pt x="820013" y="1257300"/>
                  </a:lnTo>
                  <a:close/>
                </a:path>
                <a:path w="1569084" h="3136900">
                  <a:moveTo>
                    <a:pt x="1484234" y="850900"/>
                  </a:moveTo>
                  <a:lnTo>
                    <a:pt x="822782" y="850900"/>
                  </a:lnTo>
                  <a:lnTo>
                    <a:pt x="829853" y="863600"/>
                  </a:lnTo>
                  <a:lnTo>
                    <a:pt x="835631" y="876300"/>
                  </a:lnTo>
                  <a:lnTo>
                    <a:pt x="839909" y="889000"/>
                  </a:lnTo>
                  <a:lnTo>
                    <a:pt x="842479" y="889000"/>
                  </a:lnTo>
                  <a:lnTo>
                    <a:pt x="849532" y="901700"/>
                  </a:lnTo>
                  <a:lnTo>
                    <a:pt x="859308" y="914400"/>
                  </a:lnTo>
                  <a:lnTo>
                    <a:pt x="870820" y="927100"/>
                  </a:lnTo>
                  <a:lnTo>
                    <a:pt x="883081" y="939800"/>
                  </a:lnTo>
                  <a:lnTo>
                    <a:pt x="895070" y="1206500"/>
                  </a:lnTo>
                  <a:lnTo>
                    <a:pt x="751738" y="1206500"/>
                  </a:lnTo>
                  <a:lnTo>
                    <a:pt x="757593" y="1257300"/>
                  </a:lnTo>
                  <a:lnTo>
                    <a:pt x="858926" y="1257300"/>
                  </a:lnTo>
                  <a:lnTo>
                    <a:pt x="881087" y="1447800"/>
                  </a:lnTo>
                  <a:lnTo>
                    <a:pt x="948067" y="1447800"/>
                  </a:lnTo>
                  <a:lnTo>
                    <a:pt x="932624" y="1346200"/>
                  </a:lnTo>
                  <a:lnTo>
                    <a:pt x="942924" y="1333500"/>
                  </a:lnTo>
                  <a:lnTo>
                    <a:pt x="946353" y="1320800"/>
                  </a:lnTo>
                  <a:lnTo>
                    <a:pt x="1467250" y="1320800"/>
                  </a:lnTo>
                  <a:lnTo>
                    <a:pt x="1459972" y="1295400"/>
                  </a:lnTo>
                  <a:lnTo>
                    <a:pt x="1461049" y="1282700"/>
                  </a:lnTo>
                  <a:lnTo>
                    <a:pt x="1467045" y="1270000"/>
                  </a:lnTo>
                  <a:lnTo>
                    <a:pt x="1470888" y="1257300"/>
                  </a:lnTo>
                  <a:lnTo>
                    <a:pt x="1469053" y="1244600"/>
                  </a:lnTo>
                  <a:lnTo>
                    <a:pt x="1464651" y="1206500"/>
                  </a:lnTo>
                  <a:lnTo>
                    <a:pt x="1460158" y="1155700"/>
                  </a:lnTo>
                  <a:lnTo>
                    <a:pt x="1458050" y="1092200"/>
                  </a:lnTo>
                  <a:lnTo>
                    <a:pt x="1458600" y="1079500"/>
                  </a:lnTo>
                  <a:lnTo>
                    <a:pt x="916355" y="1079500"/>
                  </a:lnTo>
                  <a:lnTo>
                    <a:pt x="903312" y="952500"/>
                  </a:lnTo>
                  <a:lnTo>
                    <a:pt x="1470888" y="952500"/>
                  </a:lnTo>
                  <a:lnTo>
                    <a:pt x="1479021" y="901700"/>
                  </a:lnTo>
                  <a:lnTo>
                    <a:pt x="1484234" y="850900"/>
                  </a:lnTo>
                  <a:close/>
                </a:path>
                <a:path w="1569084" h="3136900">
                  <a:moveTo>
                    <a:pt x="745261" y="698500"/>
                  </a:moveTo>
                  <a:lnTo>
                    <a:pt x="669772" y="698500"/>
                  </a:lnTo>
                  <a:lnTo>
                    <a:pt x="497052" y="1320800"/>
                  </a:lnTo>
                  <a:lnTo>
                    <a:pt x="553354" y="1320800"/>
                  </a:lnTo>
                  <a:lnTo>
                    <a:pt x="721753" y="711200"/>
                  </a:lnTo>
                  <a:lnTo>
                    <a:pt x="746218" y="711200"/>
                  </a:lnTo>
                  <a:lnTo>
                    <a:pt x="745261" y="698500"/>
                  </a:lnTo>
                  <a:close/>
                </a:path>
                <a:path w="1569084" h="3136900">
                  <a:moveTo>
                    <a:pt x="746218" y="711200"/>
                  </a:moveTo>
                  <a:lnTo>
                    <a:pt x="721753" y="711200"/>
                  </a:lnTo>
                  <a:lnTo>
                    <a:pt x="759269" y="1206500"/>
                  </a:lnTo>
                  <a:lnTo>
                    <a:pt x="783551" y="1206500"/>
                  </a:lnTo>
                  <a:lnTo>
                    <a:pt x="746218" y="711200"/>
                  </a:lnTo>
                  <a:close/>
                </a:path>
                <a:path w="1569084" h="3136900">
                  <a:moveTo>
                    <a:pt x="898855" y="698500"/>
                  </a:moveTo>
                  <a:lnTo>
                    <a:pt x="757021" y="698500"/>
                  </a:lnTo>
                  <a:lnTo>
                    <a:pt x="763992" y="711200"/>
                  </a:lnTo>
                  <a:lnTo>
                    <a:pt x="778129" y="749300"/>
                  </a:lnTo>
                  <a:lnTo>
                    <a:pt x="785164" y="762000"/>
                  </a:lnTo>
                  <a:lnTo>
                    <a:pt x="858901" y="1206500"/>
                  </a:lnTo>
                  <a:lnTo>
                    <a:pt x="880656" y="1206500"/>
                  </a:lnTo>
                  <a:lnTo>
                    <a:pt x="822782" y="850900"/>
                  </a:lnTo>
                  <a:lnTo>
                    <a:pt x="1484234" y="850900"/>
                  </a:lnTo>
                  <a:lnTo>
                    <a:pt x="1486907" y="787400"/>
                  </a:lnTo>
                  <a:lnTo>
                    <a:pt x="1487420" y="723900"/>
                  </a:lnTo>
                  <a:lnTo>
                    <a:pt x="922997" y="723900"/>
                  </a:lnTo>
                  <a:lnTo>
                    <a:pt x="920879" y="711200"/>
                  </a:lnTo>
                  <a:lnTo>
                    <a:pt x="908474" y="711200"/>
                  </a:lnTo>
                  <a:lnTo>
                    <a:pt x="898855" y="698500"/>
                  </a:lnTo>
                  <a:close/>
                </a:path>
                <a:path w="1569084" h="3136900">
                  <a:moveTo>
                    <a:pt x="1470888" y="952500"/>
                  </a:moveTo>
                  <a:lnTo>
                    <a:pt x="924369" y="952500"/>
                  </a:lnTo>
                  <a:lnTo>
                    <a:pt x="916355" y="1079500"/>
                  </a:lnTo>
                  <a:lnTo>
                    <a:pt x="1458600" y="1079500"/>
                  </a:lnTo>
                  <a:lnTo>
                    <a:pt x="1460801" y="1028700"/>
                  </a:lnTo>
                  <a:lnTo>
                    <a:pt x="1470888" y="952500"/>
                  </a:lnTo>
                  <a:close/>
                </a:path>
                <a:path w="1569084" h="3136900">
                  <a:moveTo>
                    <a:pt x="997733" y="444500"/>
                  </a:moveTo>
                  <a:lnTo>
                    <a:pt x="666915" y="444500"/>
                  </a:lnTo>
                  <a:lnTo>
                    <a:pt x="661771" y="457200"/>
                  </a:lnTo>
                  <a:lnTo>
                    <a:pt x="659701" y="469900"/>
                  </a:lnTo>
                  <a:lnTo>
                    <a:pt x="662104" y="469900"/>
                  </a:lnTo>
                  <a:lnTo>
                    <a:pt x="669628" y="482600"/>
                  </a:lnTo>
                  <a:lnTo>
                    <a:pt x="683412" y="482600"/>
                  </a:lnTo>
                  <a:lnTo>
                    <a:pt x="687936" y="495300"/>
                  </a:lnTo>
                  <a:lnTo>
                    <a:pt x="694848" y="508000"/>
                  </a:lnTo>
                  <a:lnTo>
                    <a:pt x="701132" y="520700"/>
                  </a:lnTo>
                  <a:lnTo>
                    <a:pt x="703770" y="520700"/>
                  </a:lnTo>
                  <a:lnTo>
                    <a:pt x="703770" y="558800"/>
                  </a:lnTo>
                  <a:lnTo>
                    <a:pt x="713866" y="571500"/>
                  </a:lnTo>
                  <a:lnTo>
                    <a:pt x="704132" y="571500"/>
                  </a:lnTo>
                  <a:lnTo>
                    <a:pt x="706545" y="584200"/>
                  </a:lnTo>
                  <a:lnTo>
                    <a:pt x="885685" y="584200"/>
                  </a:lnTo>
                  <a:lnTo>
                    <a:pt x="916896" y="609600"/>
                  </a:lnTo>
                  <a:lnTo>
                    <a:pt x="932822" y="622300"/>
                  </a:lnTo>
                  <a:lnTo>
                    <a:pt x="938436" y="622300"/>
                  </a:lnTo>
                  <a:lnTo>
                    <a:pt x="938707" y="635000"/>
                  </a:lnTo>
                  <a:lnTo>
                    <a:pt x="931837" y="647700"/>
                  </a:lnTo>
                  <a:lnTo>
                    <a:pt x="927388" y="647700"/>
                  </a:lnTo>
                  <a:lnTo>
                    <a:pt x="924966" y="660400"/>
                  </a:lnTo>
                  <a:lnTo>
                    <a:pt x="925929" y="673100"/>
                  </a:lnTo>
                  <a:lnTo>
                    <a:pt x="929014" y="685800"/>
                  </a:lnTo>
                  <a:lnTo>
                    <a:pt x="932285" y="698500"/>
                  </a:lnTo>
                  <a:lnTo>
                    <a:pt x="933805" y="711200"/>
                  </a:lnTo>
                  <a:lnTo>
                    <a:pt x="932668" y="723900"/>
                  </a:lnTo>
                  <a:lnTo>
                    <a:pt x="1487420" y="723900"/>
                  </a:lnTo>
                  <a:lnTo>
                    <a:pt x="1486153" y="660400"/>
                  </a:lnTo>
                  <a:lnTo>
                    <a:pt x="1483487" y="596900"/>
                  </a:lnTo>
                  <a:lnTo>
                    <a:pt x="1479800" y="558800"/>
                  </a:lnTo>
                  <a:lnTo>
                    <a:pt x="1475474" y="508000"/>
                  </a:lnTo>
                  <a:lnTo>
                    <a:pt x="1470888" y="495300"/>
                  </a:lnTo>
                  <a:lnTo>
                    <a:pt x="1459651" y="457200"/>
                  </a:lnTo>
                  <a:lnTo>
                    <a:pt x="1007322" y="457200"/>
                  </a:lnTo>
                  <a:lnTo>
                    <a:pt x="997733" y="444500"/>
                  </a:lnTo>
                  <a:close/>
                </a:path>
                <a:path w="1569084" h="3136900">
                  <a:moveTo>
                    <a:pt x="890566" y="609600"/>
                  </a:moveTo>
                  <a:lnTo>
                    <a:pt x="690626" y="609600"/>
                  </a:lnTo>
                  <a:lnTo>
                    <a:pt x="683412" y="622300"/>
                  </a:lnTo>
                  <a:lnTo>
                    <a:pt x="678256" y="647700"/>
                  </a:lnTo>
                  <a:lnTo>
                    <a:pt x="666915" y="660400"/>
                  </a:lnTo>
                  <a:lnTo>
                    <a:pt x="659701" y="698500"/>
                  </a:lnTo>
                  <a:lnTo>
                    <a:pt x="914819" y="698500"/>
                  </a:lnTo>
                  <a:lnTo>
                    <a:pt x="909154" y="660400"/>
                  </a:lnTo>
                  <a:lnTo>
                    <a:pt x="898842" y="660400"/>
                  </a:lnTo>
                  <a:lnTo>
                    <a:pt x="899999" y="647700"/>
                  </a:lnTo>
                  <a:lnTo>
                    <a:pt x="900385" y="647700"/>
                  </a:lnTo>
                  <a:lnTo>
                    <a:pt x="899999" y="635000"/>
                  </a:lnTo>
                  <a:lnTo>
                    <a:pt x="898842" y="622300"/>
                  </a:lnTo>
                  <a:lnTo>
                    <a:pt x="890566" y="609600"/>
                  </a:lnTo>
                  <a:close/>
                </a:path>
                <a:path w="1569084" h="3136900">
                  <a:moveTo>
                    <a:pt x="884072" y="584200"/>
                  </a:moveTo>
                  <a:lnTo>
                    <a:pt x="710996" y="584200"/>
                  </a:lnTo>
                  <a:lnTo>
                    <a:pt x="717219" y="609600"/>
                  </a:lnTo>
                  <a:lnTo>
                    <a:pt x="851433" y="609600"/>
                  </a:lnTo>
                  <a:lnTo>
                    <a:pt x="851433" y="596900"/>
                  </a:lnTo>
                  <a:lnTo>
                    <a:pt x="884047" y="596900"/>
                  </a:lnTo>
                  <a:lnTo>
                    <a:pt x="884072" y="584200"/>
                  </a:lnTo>
                  <a:close/>
                </a:path>
                <a:path w="1569084" h="3136900">
                  <a:moveTo>
                    <a:pt x="911155" y="342900"/>
                  </a:moveTo>
                  <a:lnTo>
                    <a:pt x="464883" y="342900"/>
                  </a:lnTo>
                  <a:lnTo>
                    <a:pt x="409092" y="368300"/>
                  </a:lnTo>
                  <a:lnTo>
                    <a:pt x="407161" y="381000"/>
                  </a:lnTo>
                  <a:lnTo>
                    <a:pt x="407161" y="393700"/>
                  </a:lnTo>
                  <a:lnTo>
                    <a:pt x="407530" y="393700"/>
                  </a:lnTo>
                  <a:lnTo>
                    <a:pt x="473138" y="520700"/>
                  </a:lnTo>
                  <a:lnTo>
                    <a:pt x="499719" y="533400"/>
                  </a:lnTo>
                  <a:lnTo>
                    <a:pt x="511403" y="533400"/>
                  </a:lnTo>
                  <a:lnTo>
                    <a:pt x="526433" y="520700"/>
                  </a:lnTo>
                  <a:lnTo>
                    <a:pt x="543175" y="508000"/>
                  </a:lnTo>
                  <a:lnTo>
                    <a:pt x="556369" y="495300"/>
                  </a:lnTo>
                  <a:lnTo>
                    <a:pt x="560755" y="495300"/>
                  </a:lnTo>
                  <a:lnTo>
                    <a:pt x="560639" y="482600"/>
                  </a:lnTo>
                  <a:lnTo>
                    <a:pt x="568142" y="482600"/>
                  </a:lnTo>
                  <a:lnTo>
                    <a:pt x="572084" y="469900"/>
                  </a:lnTo>
                  <a:lnTo>
                    <a:pt x="600951" y="469900"/>
                  </a:lnTo>
                  <a:lnTo>
                    <a:pt x="607876" y="457200"/>
                  </a:lnTo>
                  <a:lnTo>
                    <a:pt x="645013" y="457200"/>
                  </a:lnTo>
                  <a:lnTo>
                    <a:pt x="660312" y="444500"/>
                  </a:lnTo>
                  <a:lnTo>
                    <a:pt x="991730" y="444500"/>
                  </a:lnTo>
                  <a:lnTo>
                    <a:pt x="990996" y="431800"/>
                  </a:lnTo>
                  <a:lnTo>
                    <a:pt x="991733" y="431800"/>
                  </a:lnTo>
                  <a:lnTo>
                    <a:pt x="989522" y="419100"/>
                  </a:lnTo>
                  <a:lnTo>
                    <a:pt x="979944" y="419100"/>
                  </a:lnTo>
                  <a:lnTo>
                    <a:pt x="961387" y="406400"/>
                  </a:lnTo>
                  <a:lnTo>
                    <a:pt x="939353" y="381000"/>
                  </a:lnTo>
                  <a:lnTo>
                    <a:pt x="920128" y="368300"/>
                  </a:lnTo>
                  <a:lnTo>
                    <a:pt x="907834" y="368300"/>
                  </a:lnTo>
                  <a:lnTo>
                    <a:pt x="900849" y="355600"/>
                  </a:lnTo>
                  <a:lnTo>
                    <a:pt x="902668" y="355600"/>
                  </a:lnTo>
                  <a:lnTo>
                    <a:pt x="911155" y="342900"/>
                  </a:lnTo>
                  <a:close/>
                </a:path>
                <a:path w="1569084" h="3136900">
                  <a:moveTo>
                    <a:pt x="1397508" y="368300"/>
                  </a:moveTo>
                  <a:lnTo>
                    <a:pt x="983771" y="368300"/>
                  </a:lnTo>
                  <a:lnTo>
                    <a:pt x="1007565" y="381000"/>
                  </a:lnTo>
                  <a:lnTo>
                    <a:pt x="1032281" y="393700"/>
                  </a:lnTo>
                  <a:lnTo>
                    <a:pt x="1047699" y="406400"/>
                  </a:lnTo>
                  <a:lnTo>
                    <a:pt x="1055943" y="406400"/>
                  </a:lnTo>
                  <a:lnTo>
                    <a:pt x="1064275" y="419100"/>
                  </a:lnTo>
                  <a:lnTo>
                    <a:pt x="1070212" y="431800"/>
                  </a:lnTo>
                  <a:lnTo>
                    <a:pt x="1064197" y="431800"/>
                  </a:lnTo>
                  <a:lnTo>
                    <a:pt x="1051509" y="444500"/>
                  </a:lnTo>
                  <a:lnTo>
                    <a:pt x="1033957" y="444500"/>
                  </a:lnTo>
                  <a:lnTo>
                    <a:pt x="1025118" y="457200"/>
                  </a:lnTo>
                  <a:lnTo>
                    <a:pt x="1459651" y="457200"/>
                  </a:lnTo>
                  <a:lnTo>
                    <a:pt x="1445133" y="419100"/>
                  </a:lnTo>
                  <a:lnTo>
                    <a:pt x="1425147" y="393700"/>
                  </a:lnTo>
                  <a:lnTo>
                    <a:pt x="1397508" y="368300"/>
                  </a:lnTo>
                  <a:close/>
                </a:path>
                <a:path w="1569084" h="3136900">
                  <a:moveTo>
                    <a:pt x="1278283" y="304800"/>
                  </a:moveTo>
                  <a:lnTo>
                    <a:pt x="958722" y="304800"/>
                  </a:lnTo>
                  <a:lnTo>
                    <a:pt x="962507" y="317500"/>
                  </a:lnTo>
                  <a:lnTo>
                    <a:pt x="970769" y="317500"/>
                  </a:lnTo>
                  <a:lnTo>
                    <a:pt x="975366" y="330200"/>
                  </a:lnTo>
                  <a:lnTo>
                    <a:pt x="976020" y="330200"/>
                  </a:lnTo>
                  <a:lnTo>
                    <a:pt x="972495" y="342900"/>
                  </a:lnTo>
                  <a:lnTo>
                    <a:pt x="969887" y="355600"/>
                  </a:lnTo>
                  <a:lnTo>
                    <a:pt x="969121" y="355600"/>
                  </a:lnTo>
                  <a:lnTo>
                    <a:pt x="971118" y="368300"/>
                  </a:lnTo>
                  <a:lnTo>
                    <a:pt x="1320053" y="368300"/>
                  </a:lnTo>
                  <a:lnTo>
                    <a:pt x="1302130" y="342900"/>
                  </a:lnTo>
                  <a:lnTo>
                    <a:pt x="1287971" y="330200"/>
                  </a:lnTo>
                  <a:lnTo>
                    <a:pt x="1278283" y="304800"/>
                  </a:lnTo>
                  <a:close/>
                </a:path>
                <a:path w="1569084" h="3136900">
                  <a:moveTo>
                    <a:pt x="892657" y="152400"/>
                  </a:moveTo>
                  <a:lnTo>
                    <a:pt x="703770" y="241300"/>
                  </a:lnTo>
                  <a:lnTo>
                    <a:pt x="685469" y="241300"/>
                  </a:lnTo>
                  <a:lnTo>
                    <a:pt x="627748" y="254000"/>
                  </a:lnTo>
                  <a:lnTo>
                    <a:pt x="619505" y="266700"/>
                  </a:lnTo>
                  <a:lnTo>
                    <a:pt x="594766" y="292100"/>
                  </a:lnTo>
                  <a:lnTo>
                    <a:pt x="603008" y="304800"/>
                  </a:lnTo>
                  <a:lnTo>
                    <a:pt x="566940" y="317500"/>
                  </a:lnTo>
                  <a:lnTo>
                    <a:pt x="511276" y="342900"/>
                  </a:lnTo>
                  <a:lnTo>
                    <a:pt x="922553" y="342900"/>
                  </a:lnTo>
                  <a:lnTo>
                    <a:pt x="936823" y="330200"/>
                  </a:lnTo>
                  <a:lnTo>
                    <a:pt x="943943" y="330200"/>
                  </a:lnTo>
                  <a:lnTo>
                    <a:pt x="946038" y="317500"/>
                  </a:lnTo>
                  <a:lnTo>
                    <a:pt x="945235" y="317500"/>
                  </a:lnTo>
                  <a:lnTo>
                    <a:pt x="944181" y="304800"/>
                  </a:lnTo>
                  <a:lnTo>
                    <a:pt x="1278283" y="304800"/>
                  </a:lnTo>
                  <a:lnTo>
                    <a:pt x="1273963" y="292100"/>
                  </a:lnTo>
                  <a:lnTo>
                    <a:pt x="1275905" y="279400"/>
                  </a:lnTo>
                  <a:lnTo>
                    <a:pt x="1283233" y="254000"/>
                  </a:lnTo>
                  <a:lnTo>
                    <a:pt x="1294006" y="215900"/>
                  </a:lnTo>
                  <a:lnTo>
                    <a:pt x="1296037" y="203200"/>
                  </a:lnTo>
                  <a:lnTo>
                    <a:pt x="934554" y="203200"/>
                  </a:lnTo>
                  <a:lnTo>
                    <a:pt x="929766" y="190500"/>
                  </a:lnTo>
                  <a:lnTo>
                    <a:pt x="921281" y="177800"/>
                  </a:lnTo>
                  <a:lnTo>
                    <a:pt x="915982" y="165100"/>
                  </a:lnTo>
                  <a:lnTo>
                    <a:pt x="897813" y="165100"/>
                  </a:lnTo>
                  <a:lnTo>
                    <a:pt x="892657" y="152400"/>
                  </a:lnTo>
                  <a:close/>
                </a:path>
                <a:path w="1569084" h="3136900">
                  <a:moveTo>
                    <a:pt x="1170721" y="0"/>
                  </a:moveTo>
                  <a:lnTo>
                    <a:pt x="1073627" y="0"/>
                  </a:lnTo>
                  <a:lnTo>
                    <a:pt x="1046988" y="25400"/>
                  </a:lnTo>
                  <a:lnTo>
                    <a:pt x="1028599" y="50800"/>
                  </a:lnTo>
                  <a:lnTo>
                    <a:pt x="1015379" y="76200"/>
                  </a:lnTo>
                  <a:lnTo>
                    <a:pt x="1005866" y="88900"/>
                  </a:lnTo>
                  <a:lnTo>
                    <a:pt x="998601" y="101600"/>
                  </a:lnTo>
                  <a:lnTo>
                    <a:pt x="990720" y="101600"/>
                  </a:lnTo>
                  <a:lnTo>
                    <a:pt x="981916" y="114300"/>
                  </a:lnTo>
                  <a:lnTo>
                    <a:pt x="974583" y="114300"/>
                  </a:lnTo>
                  <a:lnTo>
                    <a:pt x="971118" y="127000"/>
                  </a:lnTo>
                  <a:lnTo>
                    <a:pt x="971666" y="127000"/>
                  </a:lnTo>
                  <a:lnTo>
                    <a:pt x="973323" y="139700"/>
                  </a:lnTo>
                  <a:lnTo>
                    <a:pt x="973877" y="152400"/>
                  </a:lnTo>
                  <a:lnTo>
                    <a:pt x="971118" y="165100"/>
                  </a:lnTo>
                  <a:lnTo>
                    <a:pt x="964454" y="165100"/>
                  </a:lnTo>
                  <a:lnTo>
                    <a:pt x="956136" y="177800"/>
                  </a:lnTo>
                  <a:lnTo>
                    <a:pt x="948188" y="190500"/>
                  </a:lnTo>
                  <a:lnTo>
                    <a:pt x="941235" y="190500"/>
                  </a:lnTo>
                  <a:lnTo>
                    <a:pt x="938199" y="203200"/>
                  </a:lnTo>
                  <a:lnTo>
                    <a:pt x="1296037" y="203200"/>
                  </a:lnTo>
                  <a:lnTo>
                    <a:pt x="1302129" y="165100"/>
                  </a:lnTo>
                  <a:lnTo>
                    <a:pt x="1301509" y="114300"/>
                  </a:lnTo>
                  <a:lnTo>
                    <a:pt x="1286053" y="63500"/>
                  </a:lnTo>
                  <a:lnTo>
                    <a:pt x="1249667" y="25400"/>
                  </a:lnTo>
                  <a:lnTo>
                    <a:pt x="1170721" y="0"/>
                  </a:lnTo>
                  <a:close/>
                </a:path>
              </a:pathLst>
            </a:custGeom>
            <a:solidFill>
              <a:srgbClr val="10608E"/>
            </a:solidFill>
          </p:spPr>
          <p:txBody>
            <a:bodyPr wrap="square" lIns="0" tIns="0" rIns="0" bIns="0" rtlCol="0"/>
            <a:lstStyle/>
            <a:p>
              <a:endParaRPr sz="2178"/>
            </a:p>
          </p:txBody>
        </p:sp>
      </p:grpSp>
      <p:sp>
        <p:nvSpPr>
          <p:cNvPr id="16" name="object 16"/>
          <p:cNvSpPr txBox="1"/>
          <p:nvPr/>
        </p:nvSpPr>
        <p:spPr>
          <a:xfrm>
            <a:off x="4860032" y="2664933"/>
            <a:ext cx="3449507" cy="3426742"/>
          </a:xfrm>
          <a:prstGeom prst="rect">
            <a:avLst/>
          </a:prstGeom>
        </p:spPr>
        <p:txBody>
          <a:bodyPr vert="horz" wrap="square" lIns="0" tIns="126018" rIns="0" bIns="0" rtlCol="0">
            <a:spAutoFit/>
          </a:bodyPr>
          <a:lstStyle/>
          <a:p>
            <a:pPr marL="39188">
              <a:spcBef>
                <a:spcPts val="992"/>
              </a:spcBef>
            </a:pPr>
            <a:r>
              <a:rPr sz="1815" b="1" dirty="0">
                <a:solidFill>
                  <a:srgbClr val="FFFFFF"/>
                </a:solidFill>
                <a:latin typeface="Roboto Bk"/>
                <a:cs typeface="Roboto Bk"/>
              </a:rPr>
              <a:t>Phase</a:t>
            </a:r>
            <a:r>
              <a:rPr sz="1815" b="1" spc="18" dirty="0">
                <a:solidFill>
                  <a:srgbClr val="FFFFFF"/>
                </a:solidFill>
                <a:latin typeface="Roboto Bk"/>
                <a:cs typeface="Roboto Bk"/>
              </a:rPr>
              <a:t> </a:t>
            </a:r>
            <a:r>
              <a:rPr sz="1815" b="1" spc="-61" dirty="0">
                <a:solidFill>
                  <a:srgbClr val="FFFFFF"/>
                </a:solidFill>
                <a:latin typeface="Roboto Bk"/>
                <a:cs typeface="Roboto Bk"/>
              </a:rPr>
              <a:t>3</a:t>
            </a:r>
            <a:endParaRPr sz="1815" dirty="0">
              <a:latin typeface="Roboto Bk"/>
              <a:cs typeface="Roboto Bk"/>
            </a:endParaRPr>
          </a:p>
          <a:p>
            <a:pPr marL="15368">
              <a:spcBef>
                <a:spcPts val="575"/>
              </a:spcBef>
            </a:pPr>
            <a:r>
              <a:rPr lang="en-GB" sz="1210" b="1" dirty="0">
                <a:solidFill>
                  <a:srgbClr val="231F20"/>
                </a:solidFill>
                <a:latin typeface="Roboto Bk"/>
                <a:cs typeface="Roboto Bk"/>
              </a:rPr>
              <a:t> </a:t>
            </a:r>
            <a:r>
              <a:rPr sz="1210" b="1" dirty="0">
                <a:solidFill>
                  <a:srgbClr val="231F20"/>
                </a:solidFill>
                <a:latin typeface="Roboto Bk"/>
                <a:cs typeface="Roboto Bk"/>
              </a:rPr>
              <a:t>Initial</a:t>
            </a:r>
            <a:r>
              <a:rPr sz="1210" b="1" spc="-24" dirty="0">
                <a:solidFill>
                  <a:srgbClr val="231F20"/>
                </a:solidFill>
                <a:latin typeface="Roboto Bk"/>
                <a:cs typeface="Roboto Bk"/>
              </a:rPr>
              <a:t> </a:t>
            </a:r>
            <a:r>
              <a:rPr sz="1210" b="1" dirty="0">
                <a:solidFill>
                  <a:srgbClr val="231F20"/>
                </a:solidFill>
                <a:latin typeface="Roboto Bk"/>
                <a:cs typeface="Roboto Bk"/>
              </a:rPr>
              <a:t>tangible</a:t>
            </a:r>
            <a:r>
              <a:rPr sz="1210" b="1" spc="-24" dirty="0">
                <a:solidFill>
                  <a:srgbClr val="231F20"/>
                </a:solidFill>
                <a:latin typeface="Roboto Bk"/>
                <a:cs typeface="Roboto Bk"/>
              </a:rPr>
              <a:t> </a:t>
            </a:r>
            <a:r>
              <a:rPr sz="1210" b="1" dirty="0">
                <a:solidFill>
                  <a:srgbClr val="231F20"/>
                </a:solidFill>
                <a:latin typeface="Roboto Bk"/>
                <a:cs typeface="Roboto Bk"/>
              </a:rPr>
              <a:t>steps</a:t>
            </a:r>
            <a:r>
              <a:rPr sz="1210" b="1" spc="-30" dirty="0">
                <a:solidFill>
                  <a:srgbClr val="231F20"/>
                </a:solidFill>
                <a:latin typeface="Roboto Bk"/>
                <a:cs typeface="Roboto Bk"/>
              </a:rPr>
              <a:t> </a:t>
            </a:r>
            <a:r>
              <a:rPr sz="1210" b="1" dirty="0">
                <a:solidFill>
                  <a:srgbClr val="231F20"/>
                </a:solidFill>
                <a:latin typeface="Roboto Bk"/>
                <a:cs typeface="Roboto Bk"/>
              </a:rPr>
              <a:t>of</a:t>
            </a:r>
            <a:r>
              <a:rPr sz="1210" b="1" spc="-24" dirty="0">
                <a:solidFill>
                  <a:srgbClr val="231F20"/>
                </a:solidFill>
                <a:latin typeface="Roboto Bk"/>
                <a:cs typeface="Roboto Bk"/>
              </a:rPr>
              <a:t> </a:t>
            </a:r>
            <a:r>
              <a:rPr sz="1210" b="1" spc="-12" dirty="0">
                <a:solidFill>
                  <a:srgbClr val="231F20"/>
                </a:solidFill>
                <a:latin typeface="Roboto Bk"/>
                <a:cs typeface="Roboto Bk"/>
              </a:rPr>
              <a:t>change</a:t>
            </a:r>
            <a:endParaRPr sz="1210" dirty="0">
              <a:latin typeface="Roboto Bk"/>
              <a:cs typeface="Roboto Bk"/>
            </a:endParaRPr>
          </a:p>
          <a:p>
            <a:pPr marL="15368" marR="1021222" indent="89136">
              <a:buChar char="•"/>
              <a:tabLst>
                <a:tab pos="104504" algn="l"/>
              </a:tabLst>
            </a:pPr>
            <a:r>
              <a:rPr sz="1210" spc="-12" dirty="0">
                <a:solidFill>
                  <a:srgbClr val="231F20"/>
                </a:solidFill>
                <a:latin typeface="Roboto"/>
                <a:cs typeface="Roboto"/>
              </a:rPr>
              <a:t>Diversify</a:t>
            </a:r>
            <a:r>
              <a:rPr sz="1210" spc="-30" dirty="0">
                <a:solidFill>
                  <a:srgbClr val="231F20"/>
                </a:solidFill>
                <a:latin typeface="Roboto"/>
                <a:cs typeface="Roboto"/>
              </a:rPr>
              <a:t> </a:t>
            </a:r>
            <a:r>
              <a:rPr sz="1210" dirty="0">
                <a:solidFill>
                  <a:srgbClr val="231F20"/>
                </a:solidFill>
                <a:latin typeface="Roboto"/>
                <a:cs typeface="Roboto"/>
              </a:rPr>
              <a:t>the</a:t>
            </a:r>
            <a:r>
              <a:rPr sz="1210" spc="-30" dirty="0">
                <a:solidFill>
                  <a:srgbClr val="231F20"/>
                </a:solidFill>
                <a:latin typeface="Roboto"/>
                <a:cs typeface="Roboto"/>
              </a:rPr>
              <a:t> </a:t>
            </a:r>
            <a:r>
              <a:rPr sz="1210" spc="-12" dirty="0">
                <a:solidFill>
                  <a:srgbClr val="231F20"/>
                </a:solidFill>
                <a:latin typeface="Roboto"/>
                <a:cs typeface="Roboto"/>
              </a:rPr>
              <a:t>economy</a:t>
            </a:r>
            <a:r>
              <a:rPr sz="1210" spc="-30" dirty="0">
                <a:solidFill>
                  <a:srgbClr val="231F20"/>
                </a:solidFill>
                <a:latin typeface="Roboto"/>
                <a:cs typeface="Roboto"/>
              </a:rPr>
              <a:t> </a:t>
            </a:r>
            <a:r>
              <a:rPr sz="1210" spc="-12" dirty="0">
                <a:solidFill>
                  <a:srgbClr val="231F20"/>
                </a:solidFill>
                <a:latin typeface="Roboto"/>
                <a:cs typeface="Roboto"/>
              </a:rPr>
              <a:t>(tourism, </a:t>
            </a:r>
            <a:r>
              <a:rPr sz="1210" spc="-24" dirty="0">
                <a:solidFill>
                  <a:srgbClr val="231F20"/>
                </a:solidFill>
                <a:latin typeface="Roboto"/>
                <a:cs typeface="Roboto"/>
              </a:rPr>
              <a:t>manufacturing,</a:t>
            </a:r>
            <a:r>
              <a:rPr sz="1210" spc="6" dirty="0">
                <a:solidFill>
                  <a:srgbClr val="231F20"/>
                </a:solidFill>
                <a:latin typeface="Roboto"/>
                <a:cs typeface="Roboto"/>
              </a:rPr>
              <a:t> </a:t>
            </a:r>
            <a:r>
              <a:rPr sz="1210" dirty="0">
                <a:solidFill>
                  <a:srgbClr val="231F20"/>
                </a:solidFill>
                <a:latin typeface="Roboto"/>
                <a:cs typeface="Roboto"/>
              </a:rPr>
              <a:t>information</a:t>
            </a:r>
            <a:r>
              <a:rPr sz="1210" spc="12" dirty="0">
                <a:solidFill>
                  <a:srgbClr val="231F20"/>
                </a:solidFill>
                <a:latin typeface="Roboto"/>
                <a:cs typeface="Roboto"/>
              </a:rPr>
              <a:t> </a:t>
            </a:r>
            <a:r>
              <a:rPr sz="1210" spc="-12" dirty="0">
                <a:solidFill>
                  <a:srgbClr val="231F20"/>
                </a:solidFill>
                <a:latin typeface="Roboto"/>
                <a:cs typeface="Roboto"/>
              </a:rPr>
              <a:t>technology).</a:t>
            </a:r>
            <a:endParaRPr sz="1210" dirty="0">
              <a:latin typeface="Roboto"/>
              <a:cs typeface="Roboto"/>
            </a:endParaRPr>
          </a:p>
          <a:p>
            <a:pPr marL="104504" indent="-89136">
              <a:buChar char="•"/>
              <a:tabLst>
                <a:tab pos="104504" algn="l"/>
              </a:tabLst>
            </a:pPr>
            <a:r>
              <a:rPr sz="1210" spc="-12" dirty="0">
                <a:solidFill>
                  <a:srgbClr val="231F20"/>
                </a:solidFill>
                <a:latin typeface="Roboto"/>
                <a:cs typeface="Roboto"/>
              </a:rPr>
              <a:t>Revamp</a:t>
            </a:r>
            <a:r>
              <a:rPr sz="1210" spc="-6" dirty="0">
                <a:solidFill>
                  <a:srgbClr val="231F20"/>
                </a:solidFill>
                <a:latin typeface="Roboto"/>
                <a:cs typeface="Roboto"/>
              </a:rPr>
              <a:t> </a:t>
            </a:r>
            <a:r>
              <a:rPr sz="1210" spc="-36" dirty="0">
                <a:solidFill>
                  <a:srgbClr val="231F20"/>
                </a:solidFill>
                <a:latin typeface="Roboto"/>
                <a:cs typeface="Roboto"/>
              </a:rPr>
              <a:t>low-</a:t>
            </a:r>
            <a:r>
              <a:rPr sz="1210" spc="-24" dirty="0">
                <a:solidFill>
                  <a:srgbClr val="231F20"/>
                </a:solidFill>
                <a:latin typeface="Roboto"/>
                <a:cs typeface="Roboto"/>
              </a:rPr>
              <a:t>income</a:t>
            </a:r>
            <a:r>
              <a:rPr sz="1210" spc="-6" dirty="0">
                <a:solidFill>
                  <a:srgbClr val="231F20"/>
                </a:solidFill>
                <a:latin typeface="Roboto"/>
                <a:cs typeface="Roboto"/>
              </a:rPr>
              <a:t> </a:t>
            </a:r>
            <a:r>
              <a:rPr sz="1210" spc="-12" dirty="0">
                <a:solidFill>
                  <a:srgbClr val="231F20"/>
                </a:solidFill>
                <a:latin typeface="Roboto"/>
                <a:cs typeface="Roboto"/>
              </a:rPr>
              <a:t>housing</a:t>
            </a:r>
            <a:r>
              <a:rPr sz="1210" spc="-6" dirty="0">
                <a:solidFill>
                  <a:srgbClr val="231F20"/>
                </a:solidFill>
                <a:latin typeface="Roboto"/>
                <a:cs typeface="Roboto"/>
              </a:rPr>
              <a:t> </a:t>
            </a:r>
            <a:r>
              <a:rPr sz="1210" spc="-12" dirty="0">
                <a:solidFill>
                  <a:srgbClr val="231F20"/>
                </a:solidFill>
                <a:latin typeface="Roboto"/>
                <a:cs typeface="Roboto"/>
              </a:rPr>
              <a:t>programme.</a:t>
            </a:r>
            <a:endParaRPr sz="1210" dirty="0">
              <a:latin typeface="Roboto"/>
              <a:cs typeface="Roboto"/>
            </a:endParaRPr>
          </a:p>
          <a:p>
            <a:pPr marL="15368"/>
            <a:r>
              <a:rPr sz="1210" dirty="0">
                <a:solidFill>
                  <a:srgbClr val="231F20"/>
                </a:solidFill>
                <a:latin typeface="Roboto"/>
                <a:cs typeface="Roboto"/>
              </a:rPr>
              <a:t>•Ramp</a:t>
            </a:r>
            <a:r>
              <a:rPr sz="1210" spc="-42" dirty="0">
                <a:solidFill>
                  <a:srgbClr val="231F20"/>
                </a:solidFill>
                <a:latin typeface="Roboto"/>
                <a:cs typeface="Roboto"/>
              </a:rPr>
              <a:t> </a:t>
            </a:r>
            <a:r>
              <a:rPr sz="1210" dirty="0">
                <a:solidFill>
                  <a:srgbClr val="231F20"/>
                </a:solidFill>
                <a:latin typeface="Roboto"/>
                <a:cs typeface="Roboto"/>
              </a:rPr>
              <a:t>up</a:t>
            </a:r>
            <a:r>
              <a:rPr sz="1210" spc="-42" dirty="0">
                <a:solidFill>
                  <a:srgbClr val="231F20"/>
                </a:solidFill>
                <a:latin typeface="Roboto"/>
                <a:cs typeface="Roboto"/>
              </a:rPr>
              <a:t> </a:t>
            </a:r>
            <a:r>
              <a:rPr sz="1210" spc="-12" dirty="0">
                <a:solidFill>
                  <a:srgbClr val="231F20"/>
                </a:solidFill>
                <a:latin typeface="Roboto"/>
                <a:cs typeface="Roboto"/>
              </a:rPr>
              <a:t>capacity</a:t>
            </a:r>
            <a:r>
              <a:rPr sz="1210" spc="-36" dirty="0">
                <a:solidFill>
                  <a:srgbClr val="231F20"/>
                </a:solidFill>
                <a:latin typeface="Roboto"/>
                <a:cs typeface="Roboto"/>
              </a:rPr>
              <a:t> </a:t>
            </a:r>
            <a:r>
              <a:rPr sz="1210" dirty="0">
                <a:solidFill>
                  <a:srgbClr val="231F20"/>
                </a:solidFill>
                <a:latin typeface="Roboto"/>
                <a:cs typeface="Roboto"/>
              </a:rPr>
              <a:t>to</a:t>
            </a:r>
            <a:r>
              <a:rPr sz="1210" spc="-42" dirty="0">
                <a:solidFill>
                  <a:srgbClr val="231F20"/>
                </a:solidFill>
                <a:latin typeface="Roboto"/>
                <a:cs typeface="Roboto"/>
              </a:rPr>
              <a:t> </a:t>
            </a:r>
            <a:r>
              <a:rPr sz="1210" dirty="0">
                <a:solidFill>
                  <a:srgbClr val="231F20"/>
                </a:solidFill>
                <a:latin typeface="Roboto"/>
                <a:cs typeface="Roboto"/>
              </a:rPr>
              <a:t>execute</a:t>
            </a:r>
            <a:r>
              <a:rPr sz="1210" spc="-36" dirty="0">
                <a:solidFill>
                  <a:srgbClr val="231F20"/>
                </a:solidFill>
                <a:latin typeface="Roboto"/>
                <a:cs typeface="Roboto"/>
              </a:rPr>
              <a:t> </a:t>
            </a:r>
            <a:r>
              <a:rPr sz="1210" dirty="0">
                <a:solidFill>
                  <a:srgbClr val="231F20"/>
                </a:solidFill>
                <a:latin typeface="Roboto"/>
                <a:cs typeface="Roboto"/>
              </a:rPr>
              <a:t>mega</a:t>
            </a:r>
            <a:r>
              <a:rPr sz="1210" spc="-42" dirty="0">
                <a:solidFill>
                  <a:srgbClr val="231F20"/>
                </a:solidFill>
                <a:latin typeface="Roboto"/>
                <a:cs typeface="Roboto"/>
              </a:rPr>
              <a:t> </a:t>
            </a:r>
            <a:r>
              <a:rPr sz="1210" spc="-12" dirty="0">
                <a:solidFill>
                  <a:srgbClr val="231F20"/>
                </a:solidFill>
                <a:latin typeface="Roboto"/>
                <a:cs typeface="Roboto"/>
              </a:rPr>
              <a:t>projects</a:t>
            </a:r>
            <a:endParaRPr sz="1210" dirty="0">
              <a:latin typeface="Roboto"/>
              <a:cs typeface="Roboto"/>
            </a:endParaRPr>
          </a:p>
          <a:p>
            <a:pPr marL="104504" indent="-89136">
              <a:buChar char="•"/>
              <a:tabLst>
                <a:tab pos="104504" algn="l"/>
              </a:tabLst>
            </a:pPr>
            <a:r>
              <a:rPr sz="1210" dirty="0">
                <a:solidFill>
                  <a:srgbClr val="231F20"/>
                </a:solidFill>
                <a:latin typeface="Roboto"/>
                <a:cs typeface="Roboto"/>
              </a:rPr>
              <a:t>Energy</a:t>
            </a:r>
            <a:r>
              <a:rPr sz="1210" spc="-36" dirty="0">
                <a:solidFill>
                  <a:srgbClr val="231F20"/>
                </a:solidFill>
                <a:latin typeface="Roboto"/>
                <a:cs typeface="Roboto"/>
              </a:rPr>
              <a:t> </a:t>
            </a:r>
            <a:r>
              <a:rPr sz="1210" spc="-12" dirty="0">
                <a:solidFill>
                  <a:srgbClr val="231F20"/>
                </a:solidFill>
                <a:latin typeface="Roboto"/>
                <a:cs typeface="Roboto"/>
              </a:rPr>
              <a:t>Sector</a:t>
            </a:r>
            <a:r>
              <a:rPr sz="1210" spc="-30" dirty="0">
                <a:solidFill>
                  <a:srgbClr val="231F20"/>
                </a:solidFill>
                <a:latin typeface="Roboto"/>
                <a:cs typeface="Roboto"/>
              </a:rPr>
              <a:t> </a:t>
            </a:r>
            <a:r>
              <a:rPr sz="1210" dirty="0">
                <a:solidFill>
                  <a:srgbClr val="231F20"/>
                </a:solidFill>
                <a:latin typeface="Roboto"/>
                <a:cs typeface="Roboto"/>
              </a:rPr>
              <a:t>a</a:t>
            </a:r>
            <a:r>
              <a:rPr sz="1210" spc="-30" dirty="0">
                <a:solidFill>
                  <a:srgbClr val="231F20"/>
                </a:solidFill>
                <a:latin typeface="Roboto"/>
                <a:cs typeface="Roboto"/>
              </a:rPr>
              <a:t> </a:t>
            </a:r>
            <a:r>
              <a:rPr sz="1210" dirty="0">
                <a:solidFill>
                  <a:srgbClr val="231F20"/>
                </a:solidFill>
                <a:latin typeface="Roboto"/>
                <a:cs typeface="Roboto"/>
              </a:rPr>
              <a:t>key</a:t>
            </a:r>
            <a:r>
              <a:rPr sz="1210" spc="-30" dirty="0">
                <a:solidFill>
                  <a:srgbClr val="231F20"/>
                </a:solidFill>
                <a:latin typeface="Roboto"/>
                <a:cs typeface="Roboto"/>
              </a:rPr>
              <a:t> </a:t>
            </a:r>
            <a:r>
              <a:rPr sz="1210" spc="-12" dirty="0">
                <a:solidFill>
                  <a:srgbClr val="231F20"/>
                </a:solidFill>
                <a:latin typeface="Roboto"/>
                <a:cs typeface="Roboto"/>
              </a:rPr>
              <a:t>driver</a:t>
            </a:r>
            <a:r>
              <a:rPr sz="1210" spc="-30" dirty="0">
                <a:solidFill>
                  <a:srgbClr val="231F20"/>
                </a:solidFill>
                <a:latin typeface="Roboto"/>
                <a:cs typeface="Roboto"/>
              </a:rPr>
              <a:t> </a:t>
            </a:r>
            <a:r>
              <a:rPr sz="1210" dirty="0">
                <a:solidFill>
                  <a:srgbClr val="231F20"/>
                </a:solidFill>
                <a:latin typeface="Roboto"/>
                <a:cs typeface="Roboto"/>
              </a:rPr>
              <a:t>for</a:t>
            </a:r>
            <a:r>
              <a:rPr sz="1210" spc="-30" dirty="0">
                <a:solidFill>
                  <a:srgbClr val="231F20"/>
                </a:solidFill>
                <a:latin typeface="Roboto"/>
                <a:cs typeface="Roboto"/>
              </a:rPr>
              <a:t> </a:t>
            </a:r>
            <a:r>
              <a:rPr sz="1210" spc="-12" dirty="0">
                <a:solidFill>
                  <a:srgbClr val="231F20"/>
                </a:solidFill>
                <a:latin typeface="Roboto"/>
                <a:cs typeface="Roboto"/>
              </a:rPr>
              <a:t>diversification</a:t>
            </a:r>
            <a:endParaRPr sz="1210" dirty="0">
              <a:latin typeface="Roboto"/>
              <a:cs typeface="Roboto"/>
            </a:endParaRPr>
          </a:p>
          <a:p>
            <a:pPr marL="69926"/>
            <a:endParaRPr lang="en-GB" sz="1210" dirty="0">
              <a:latin typeface="Roboto"/>
              <a:cs typeface="Roboto"/>
            </a:endParaRPr>
          </a:p>
          <a:p>
            <a:pPr marL="69926"/>
            <a:r>
              <a:rPr sz="1936" b="1" dirty="0">
                <a:solidFill>
                  <a:srgbClr val="FFFFFF"/>
                </a:solidFill>
                <a:latin typeface="Roboto Bk"/>
                <a:cs typeface="Roboto Bk"/>
              </a:rPr>
              <a:t>Phase</a:t>
            </a:r>
            <a:r>
              <a:rPr sz="1936" b="1" spc="18" dirty="0">
                <a:solidFill>
                  <a:srgbClr val="FFFFFF"/>
                </a:solidFill>
                <a:latin typeface="Roboto Bk"/>
                <a:cs typeface="Roboto Bk"/>
              </a:rPr>
              <a:t> </a:t>
            </a:r>
            <a:r>
              <a:rPr sz="1936" b="1" spc="-61" dirty="0">
                <a:solidFill>
                  <a:srgbClr val="FFFFFF"/>
                </a:solidFill>
                <a:latin typeface="Roboto Bk"/>
                <a:cs typeface="Roboto Bk"/>
              </a:rPr>
              <a:t>4</a:t>
            </a:r>
            <a:endParaRPr sz="1936" dirty="0">
              <a:latin typeface="Roboto Bk"/>
              <a:cs typeface="Roboto Bk"/>
            </a:endParaRPr>
          </a:p>
          <a:p>
            <a:pPr marL="46105">
              <a:spcBef>
                <a:spcPts val="307"/>
              </a:spcBef>
            </a:pPr>
            <a:r>
              <a:rPr lang="en-GB" sz="1210" b="1" dirty="0">
                <a:solidFill>
                  <a:srgbClr val="231F20"/>
                </a:solidFill>
                <a:latin typeface="Roboto Bk"/>
                <a:cs typeface="Roboto Bk"/>
              </a:rPr>
              <a:t>  </a:t>
            </a:r>
            <a:r>
              <a:rPr sz="1210" b="1" dirty="0">
                <a:solidFill>
                  <a:srgbClr val="231F20"/>
                </a:solidFill>
                <a:latin typeface="Roboto Bk"/>
                <a:cs typeface="Roboto Bk"/>
              </a:rPr>
              <a:t>Building</a:t>
            </a:r>
            <a:r>
              <a:rPr sz="1210" b="1" spc="-18" dirty="0">
                <a:solidFill>
                  <a:srgbClr val="231F20"/>
                </a:solidFill>
                <a:latin typeface="Roboto Bk"/>
                <a:cs typeface="Roboto Bk"/>
              </a:rPr>
              <a:t> </a:t>
            </a:r>
            <a:r>
              <a:rPr sz="1210" b="1" dirty="0">
                <a:solidFill>
                  <a:srgbClr val="231F20"/>
                </a:solidFill>
                <a:latin typeface="Roboto Bk"/>
                <a:cs typeface="Roboto Bk"/>
              </a:rPr>
              <a:t>a</a:t>
            </a:r>
            <a:r>
              <a:rPr sz="1210" b="1" spc="-6" dirty="0">
                <a:solidFill>
                  <a:srgbClr val="231F20"/>
                </a:solidFill>
                <a:latin typeface="Roboto Bk"/>
                <a:cs typeface="Roboto Bk"/>
              </a:rPr>
              <a:t> </a:t>
            </a:r>
            <a:r>
              <a:rPr sz="1210" b="1" dirty="0">
                <a:solidFill>
                  <a:srgbClr val="231F20"/>
                </a:solidFill>
                <a:latin typeface="Roboto Bk"/>
                <a:cs typeface="Roboto Bk"/>
              </a:rPr>
              <a:t>New</a:t>
            </a:r>
            <a:r>
              <a:rPr sz="1210" b="1" spc="-18" dirty="0">
                <a:solidFill>
                  <a:srgbClr val="231F20"/>
                </a:solidFill>
                <a:latin typeface="Roboto Bk"/>
                <a:cs typeface="Roboto Bk"/>
              </a:rPr>
              <a:t> </a:t>
            </a:r>
            <a:r>
              <a:rPr sz="1210" b="1" spc="-12" dirty="0">
                <a:solidFill>
                  <a:srgbClr val="231F20"/>
                </a:solidFill>
                <a:latin typeface="Roboto Bk"/>
                <a:cs typeface="Roboto Bk"/>
              </a:rPr>
              <a:t>Botswana</a:t>
            </a:r>
            <a:endParaRPr sz="1210" dirty="0">
              <a:latin typeface="Roboto Bk"/>
              <a:cs typeface="Roboto Bk"/>
            </a:endParaRPr>
          </a:p>
          <a:p>
            <a:pPr marL="132167" indent="-86062">
              <a:buChar char="•"/>
              <a:tabLst>
                <a:tab pos="132167" algn="l"/>
              </a:tabLst>
            </a:pPr>
            <a:r>
              <a:rPr sz="1210" spc="-24" dirty="0">
                <a:solidFill>
                  <a:srgbClr val="231F20"/>
                </a:solidFill>
                <a:latin typeface="Roboto"/>
                <a:cs typeface="Roboto"/>
              </a:rPr>
              <a:t>Transform</a:t>
            </a:r>
            <a:r>
              <a:rPr sz="1210" spc="-6" dirty="0">
                <a:solidFill>
                  <a:srgbClr val="231F20"/>
                </a:solidFill>
                <a:latin typeface="Roboto"/>
                <a:cs typeface="Roboto"/>
              </a:rPr>
              <a:t> </a:t>
            </a:r>
            <a:r>
              <a:rPr sz="1210" dirty="0">
                <a:solidFill>
                  <a:srgbClr val="231F20"/>
                </a:solidFill>
                <a:latin typeface="Roboto"/>
                <a:cs typeface="Roboto"/>
              </a:rPr>
              <a:t>Creative</a:t>
            </a:r>
            <a:r>
              <a:rPr sz="1210" spc="-6" dirty="0">
                <a:solidFill>
                  <a:srgbClr val="231F20"/>
                </a:solidFill>
                <a:latin typeface="Roboto"/>
                <a:cs typeface="Roboto"/>
              </a:rPr>
              <a:t> </a:t>
            </a:r>
            <a:r>
              <a:rPr sz="1210" spc="-24" dirty="0">
                <a:solidFill>
                  <a:srgbClr val="231F20"/>
                </a:solidFill>
                <a:latin typeface="Roboto"/>
                <a:cs typeface="Roboto"/>
              </a:rPr>
              <a:t>Industry</a:t>
            </a:r>
            <a:r>
              <a:rPr sz="1210" spc="-6" dirty="0">
                <a:solidFill>
                  <a:srgbClr val="231F20"/>
                </a:solidFill>
                <a:latin typeface="Roboto"/>
                <a:cs typeface="Roboto"/>
              </a:rPr>
              <a:t> </a:t>
            </a:r>
            <a:r>
              <a:rPr sz="1210" dirty="0">
                <a:solidFill>
                  <a:srgbClr val="231F20"/>
                </a:solidFill>
                <a:latin typeface="Roboto"/>
                <a:cs typeface="Roboto"/>
              </a:rPr>
              <a:t>and</a:t>
            </a:r>
            <a:r>
              <a:rPr sz="1210" spc="-6" dirty="0">
                <a:solidFill>
                  <a:srgbClr val="231F20"/>
                </a:solidFill>
                <a:latin typeface="Roboto"/>
                <a:cs typeface="Roboto"/>
              </a:rPr>
              <a:t> </a:t>
            </a:r>
            <a:r>
              <a:rPr sz="1210" spc="-12" dirty="0">
                <a:solidFill>
                  <a:srgbClr val="231F20"/>
                </a:solidFill>
                <a:latin typeface="Roboto"/>
                <a:cs typeface="Roboto"/>
              </a:rPr>
              <a:t>Agriculture</a:t>
            </a:r>
            <a:r>
              <a:rPr sz="1210" dirty="0">
                <a:solidFill>
                  <a:srgbClr val="231F20"/>
                </a:solidFill>
                <a:latin typeface="Roboto"/>
                <a:cs typeface="Roboto"/>
              </a:rPr>
              <a:t> </a:t>
            </a:r>
            <a:r>
              <a:rPr sz="1210" spc="-12" dirty="0">
                <a:solidFill>
                  <a:srgbClr val="231F20"/>
                </a:solidFill>
                <a:latin typeface="Roboto"/>
                <a:cs typeface="Roboto"/>
              </a:rPr>
              <a:t>sector.</a:t>
            </a:r>
            <a:endParaRPr sz="1210" dirty="0">
              <a:latin typeface="Roboto"/>
              <a:cs typeface="Roboto"/>
            </a:endParaRPr>
          </a:p>
          <a:p>
            <a:pPr marL="46105" marR="6147" indent="89136">
              <a:buChar char="•"/>
              <a:tabLst>
                <a:tab pos="135241" algn="l"/>
              </a:tabLst>
            </a:pPr>
            <a:r>
              <a:rPr sz="1210" dirty="0">
                <a:solidFill>
                  <a:srgbClr val="231F20"/>
                </a:solidFill>
                <a:latin typeface="Roboto"/>
                <a:cs typeface="Roboto"/>
              </a:rPr>
              <a:t>Creation</a:t>
            </a:r>
            <a:r>
              <a:rPr sz="1210" spc="-36" dirty="0">
                <a:solidFill>
                  <a:srgbClr val="231F20"/>
                </a:solidFill>
                <a:latin typeface="Roboto"/>
                <a:cs typeface="Roboto"/>
              </a:rPr>
              <a:t> </a:t>
            </a:r>
            <a:r>
              <a:rPr sz="1210" dirty="0">
                <a:solidFill>
                  <a:srgbClr val="231F20"/>
                </a:solidFill>
                <a:latin typeface="Roboto"/>
                <a:cs typeface="Roboto"/>
              </a:rPr>
              <a:t>of</a:t>
            </a:r>
            <a:r>
              <a:rPr sz="1210" spc="-30" dirty="0">
                <a:solidFill>
                  <a:srgbClr val="231F20"/>
                </a:solidFill>
                <a:latin typeface="Roboto"/>
                <a:cs typeface="Roboto"/>
              </a:rPr>
              <a:t> </a:t>
            </a:r>
            <a:r>
              <a:rPr sz="1210" spc="-12" dirty="0">
                <a:solidFill>
                  <a:srgbClr val="231F20"/>
                </a:solidFill>
                <a:latin typeface="Roboto"/>
                <a:cs typeface="Roboto"/>
              </a:rPr>
              <a:t>Sovereing</a:t>
            </a:r>
            <a:r>
              <a:rPr sz="1210" spc="-36" dirty="0">
                <a:solidFill>
                  <a:srgbClr val="231F20"/>
                </a:solidFill>
                <a:latin typeface="Roboto"/>
                <a:cs typeface="Roboto"/>
              </a:rPr>
              <a:t> </a:t>
            </a:r>
            <a:r>
              <a:rPr sz="1210" dirty="0">
                <a:solidFill>
                  <a:srgbClr val="231F20"/>
                </a:solidFill>
                <a:latin typeface="Roboto"/>
                <a:cs typeface="Roboto"/>
              </a:rPr>
              <a:t>Wealth</a:t>
            </a:r>
            <a:r>
              <a:rPr sz="1210" spc="-30" dirty="0">
                <a:solidFill>
                  <a:srgbClr val="231F20"/>
                </a:solidFill>
                <a:latin typeface="Roboto"/>
                <a:cs typeface="Roboto"/>
              </a:rPr>
              <a:t> </a:t>
            </a:r>
            <a:r>
              <a:rPr sz="1210" dirty="0">
                <a:solidFill>
                  <a:srgbClr val="231F20"/>
                </a:solidFill>
                <a:latin typeface="Roboto"/>
                <a:cs typeface="Roboto"/>
              </a:rPr>
              <a:t>Fund</a:t>
            </a:r>
            <a:r>
              <a:rPr sz="1210" spc="-30" dirty="0">
                <a:solidFill>
                  <a:srgbClr val="231F20"/>
                </a:solidFill>
                <a:latin typeface="Roboto"/>
                <a:cs typeface="Roboto"/>
              </a:rPr>
              <a:t> </a:t>
            </a:r>
            <a:r>
              <a:rPr sz="1210" dirty="0">
                <a:solidFill>
                  <a:srgbClr val="231F20"/>
                </a:solidFill>
                <a:latin typeface="Roboto"/>
                <a:cs typeface="Roboto"/>
              </a:rPr>
              <a:t>and</a:t>
            </a:r>
            <a:r>
              <a:rPr sz="1210" spc="-36" dirty="0">
                <a:solidFill>
                  <a:srgbClr val="231F20"/>
                </a:solidFill>
                <a:latin typeface="Roboto"/>
                <a:cs typeface="Roboto"/>
              </a:rPr>
              <a:t> </a:t>
            </a:r>
            <a:r>
              <a:rPr sz="1210" dirty="0">
                <a:solidFill>
                  <a:srgbClr val="231F20"/>
                </a:solidFill>
                <a:latin typeface="Roboto"/>
                <a:cs typeface="Roboto"/>
              </a:rPr>
              <a:t>National</a:t>
            </a:r>
            <a:r>
              <a:rPr sz="1210" spc="-30" dirty="0">
                <a:solidFill>
                  <a:srgbClr val="231F20"/>
                </a:solidFill>
                <a:latin typeface="Roboto"/>
                <a:cs typeface="Roboto"/>
              </a:rPr>
              <a:t> </a:t>
            </a:r>
            <a:r>
              <a:rPr sz="1210" spc="-24" dirty="0">
                <a:solidFill>
                  <a:srgbClr val="231F20"/>
                </a:solidFill>
                <a:latin typeface="Roboto"/>
                <a:cs typeface="Roboto"/>
              </a:rPr>
              <a:t>Fund </a:t>
            </a:r>
            <a:r>
              <a:rPr sz="1210" dirty="0">
                <a:solidFill>
                  <a:srgbClr val="231F20"/>
                </a:solidFill>
                <a:latin typeface="Roboto"/>
                <a:cs typeface="Roboto"/>
              </a:rPr>
              <a:t>of</a:t>
            </a:r>
            <a:r>
              <a:rPr sz="1210" spc="18" dirty="0">
                <a:solidFill>
                  <a:srgbClr val="231F20"/>
                </a:solidFill>
                <a:latin typeface="Roboto"/>
                <a:cs typeface="Roboto"/>
              </a:rPr>
              <a:t> </a:t>
            </a:r>
            <a:r>
              <a:rPr sz="1210" spc="-12" dirty="0">
                <a:solidFill>
                  <a:srgbClr val="231F20"/>
                </a:solidFill>
                <a:latin typeface="Roboto"/>
                <a:cs typeface="Roboto"/>
              </a:rPr>
              <a:t>Funds.</a:t>
            </a:r>
            <a:endParaRPr sz="1210" dirty="0">
              <a:latin typeface="Roboto"/>
              <a:cs typeface="Roboto"/>
            </a:endParaRPr>
          </a:p>
          <a:p>
            <a:pPr marL="135241" indent="-89136">
              <a:buChar char="•"/>
              <a:tabLst>
                <a:tab pos="135241" algn="l"/>
              </a:tabLst>
            </a:pPr>
            <a:r>
              <a:rPr sz="1210" spc="-12" dirty="0">
                <a:solidFill>
                  <a:srgbClr val="231F20"/>
                </a:solidFill>
                <a:latin typeface="Roboto"/>
                <a:cs typeface="Roboto"/>
              </a:rPr>
              <a:t>Research</a:t>
            </a:r>
            <a:r>
              <a:rPr sz="1210" spc="-48" dirty="0">
                <a:solidFill>
                  <a:srgbClr val="231F20"/>
                </a:solidFill>
                <a:latin typeface="Roboto"/>
                <a:cs typeface="Roboto"/>
              </a:rPr>
              <a:t> </a:t>
            </a:r>
            <a:r>
              <a:rPr sz="1210" dirty="0">
                <a:solidFill>
                  <a:srgbClr val="231F20"/>
                </a:solidFill>
                <a:latin typeface="Roboto"/>
                <a:cs typeface="Roboto"/>
              </a:rPr>
              <a:t>and</a:t>
            </a:r>
            <a:r>
              <a:rPr sz="1210" spc="-42" dirty="0">
                <a:solidFill>
                  <a:srgbClr val="231F20"/>
                </a:solidFill>
                <a:latin typeface="Roboto"/>
                <a:cs typeface="Roboto"/>
              </a:rPr>
              <a:t> </a:t>
            </a:r>
            <a:r>
              <a:rPr sz="1210" spc="-12" dirty="0">
                <a:solidFill>
                  <a:srgbClr val="231F20"/>
                </a:solidFill>
                <a:latin typeface="Roboto"/>
                <a:cs typeface="Roboto"/>
              </a:rPr>
              <a:t>Development.</a:t>
            </a:r>
            <a:endParaRPr sz="1210" dirty="0">
              <a:latin typeface="Roboto"/>
              <a:cs typeface="Roboto"/>
            </a:endParaRPr>
          </a:p>
        </p:txBody>
      </p:sp>
      <p:sp>
        <p:nvSpPr>
          <p:cNvPr id="17" name="object 17"/>
          <p:cNvSpPr txBox="1"/>
          <p:nvPr/>
        </p:nvSpPr>
        <p:spPr>
          <a:xfrm>
            <a:off x="4571212" y="6106160"/>
            <a:ext cx="119871" cy="236650"/>
          </a:xfrm>
          <a:prstGeom prst="rect">
            <a:avLst/>
          </a:prstGeom>
        </p:spPr>
        <p:txBody>
          <a:bodyPr vert="horz" wrap="square" lIns="0" tIns="13063" rIns="0" bIns="0" rtlCol="0">
            <a:spAutoFit/>
          </a:bodyPr>
          <a:lstStyle/>
          <a:p>
            <a:pPr marL="15368">
              <a:spcBef>
                <a:spcPts val="103"/>
              </a:spcBef>
            </a:pPr>
            <a:endParaRPr sz="1452" dirty="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9967" y="1920085"/>
            <a:ext cx="4692719" cy="415498"/>
          </a:xfrm>
          <a:prstGeom prst="rect">
            <a:avLst/>
          </a:prstGeom>
          <a:noFill/>
          <a:ln w="19050" cap="flat" cmpd="sng" algn="ctr">
            <a:noFill/>
            <a:prstDash val="solid"/>
          </a:ln>
          <a:effectLst/>
        </p:spPr>
        <p:txBody>
          <a:bodyPr wrap="square" rtlCol="0">
            <a:spAutoFit/>
          </a:bodyPr>
          <a:lstStyle/>
          <a:p>
            <a:pPr marL="214377" indent="-214377" defTabSz="343003">
              <a:buClr>
                <a:schemeClr val="tx2"/>
              </a:buClr>
              <a:buSzPct val="80000"/>
              <a:buFont typeface="Arial" panose="020B0604020202020204" pitchFamily="34" charset="0"/>
              <a:buChar char="•"/>
              <a:defRPr/>
            </a:pPr>
            <a:endParaRPr lang="en-GB" sz="1050" i="1" kern="0" dirty="0">
              <a:solidFill>
                <a:prstClr val="black"/>
              </a:solidFill>
              <a:latin typeface="Arial" panose="020B0604020202020204" pitchFamily="34" charset="0"/>
              <a:cs typeface="Arial" panose="020B0604020202020204" pitchFamily="34" charset="0"/>
            </a:endParaRPr>
          </a:p>
          <a:p>
            <a:pPr marL="214377" indent="-214377" defTabSz="343003">
              <a:buClr>
                <a:schemeClr val="tx2"/>
              </a:buClr>
              <a:buSzPct val="80000"/>
              <a:buFont typeface="Arial" panose="020B0604020202020204" pitchFamily="34" charset="0"/>
              <a:buChar char="•"/>
              <a:defRPr/>
            </a:pPr>
            <a:endParaRPr lang="en-US" sz="1050" i="1" kern="0"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3B9CBA4-D8F2-41A7-A8C7-B278EE0343A9}"/>
              </a:ext>
            </a:extLst>
          </p:cNvPr>
          <p:cNvSpPr/>
          <p:nvPr/>
        </p:nvSpPr>
        <p:spPr>
          <a:xfrm>
            <a:off x="457321" y="5510801"/>
            <a:ext cx="1123777" cy="398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BW" sz="1801"/>
          </a:p>
        </p:txBody>
      </p:sp>
      <p:sp>
        <p:nvSpPr>
          <p:cNvPr id="10" name="Rectangle 9">
            <a:extLst>
              <a:ext uri="{FF2B5EF4-FFF2-40B4-BE49-F238E27FC236}">
                <a16:creationId xmlns:a16="http://schemas.microsoft.com/office/drawing/2014/main" id="{9DB961D6-3F4F-4C74-B40B-E38DFD81556E}"/>
              </a:ext>
            </a:extLst>
          </p:cNvPr>
          <p:cNvSpPr/>
          <p:nvPr/>
        </p:nvSpPr>
        <p:spPr>
          <a:xfrm>
            <a:off x="5554755" y="5658431"/>
            <a:ext cx="3247822" cy="25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BW" sz="1801"/>
          </a:p>
        </p:txBody>
      </p:sp>
      <p:sp>
        <p:nvSpPr>
          <p:cNvPr id="8" name="Rectangle 7">
            <a:extLst>
              <a:ext uri="{FF2B5EF4-FFF2-40B4-BE49-F238E27FC236}">
                <a16:creationId xmlns:a16="http://schemas.microsoft.com/office/drawing/2014/main" id="{3B2BA978-3301-48D9-8FF7-16EC2F3A561C}"/>
              </a:ext>
            </a:extLst>
          </p:cNvPr>
          <p:cNvSpPr/>
          <p:nvPr/>
        </p:nvSpPr>
        <p:spPr>
          <a:xfrm>
            <a:off x="-35715" y="6163469"/>
            <a:ext cx="1612901" cy="241541"/>
          </a:xfrm>
          <a:prstGeom prst="rect">
            <a:avLst/>
          </a:prstGeom>
        </p:spPr>
        <p:txBody>
          <a:bodyPr wrap="square">
            <a:spAutoFit/>
          </a:bodyPr>
          <a:lstStyle/>
          <a:p>
            <a:pPr marL="337661">
              <a:lnSpc>
                <a:spcPct val="115000"/>
              </a:lnSpc>
              <a:spcAft>
                <a:spcPts val="750"/>
              </a:spcAft>
            </a:pPr>
            <a:r>
              <a:rPr lang="en-GB" sz="900" i="1" dirty="0">
                <a:latin typeface="Times New Roman" panose="02020603050405020304" pitchFamily="18" charset="0"/>
                <a:ea typeface="Calibri" panose="020F0502020204030204" pitchFamily="34" charset="0"/>
                <a:cs typeface="Times New Roman" panose="02020603050405020304" pitchFamily="18" charset="0"/>
              </a:rPr>
              <a:t>Source: IMF</a:t>
            </a:r>
            <a:endParaRPr lang="en-BW" sz="9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
            <a:extLst>
              <a:ext uri="{FF2B5EF4-FFF2-40B4-BE49-F238E27FC236}">
                <a16:creationId xmlns:a16="http://schemas.microsoft.com/office/drawing/2014/main" id="{2F24443B-C472-4E31-BF0C-6280A1A4237E}"/>
              </a:ext>
            </a:extLst>
          </p:cNvPr>
          <p:cNvSpPr>
            <a:spLocks noGrp="1" noChangeArrowheads="1"/>
          </p:cNvSpPr>
          <p:nvPr>
            <p:ph idx="1"/>
          </p:nvPr>
        </p:nvSpPr>
        <p:spPr>
          <a:xfrm>
            <a:off x="5652120" y="1556792"/>
            <a:ext cx="3411680" cy="5112568"/>
          </a:xfrm>
          <a:noFill/>
          <a:ln w="15875">
            <a:solidFill>
              <a:schemeClr val="tx1">
                <a:alpha val="97000"/>
              </a:schemeClr>
            </a:solid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298450" indent="-285750">
              <a:spcBef>
                <a:spcPts val="95"/>
              </a:spcBef>
              <a:buClrTx/>
              <a:buSzTx/>
            </a:pPr>
            <a:r>
              <a:rPr lang="en-GB" sz="1500" kern="0" dirty="0">
                <a:solidFill>
                  <a:sysClr val="windowText" lastClr="000000"/>
                </a:solidFill>
                <a:latin typeface="Arial"/>
                <a:cs typeface="Arial"/>
              </a:rPr>
              <a:t>Global growth has slowed down in recent years  due to a series of shocks which include persistent geo-political conflicts, recurring extreme weather events and high commodity prices. </a:t>
            </a:r>
          </a:p>
          <a:p>
            <a:pPr marL="12700" indent="0">
              <a:spcBef>
                <a:spcPts val="95"/>
              </a:spcBef>
              <a:buClrTx/>
              <a:buSzTx/>
              <a:buNone/>
            </a:pPr>
            <a:endParaRPr lang="en-GB" sz="1500" kern="0" dirty="0">
              <a:solidFill>
                <a:sysClr val="windowText" lastClr="000000"/>
              </a:solidFill>
              <a:latin typeface="Arial"/>
              <a:cs typeface="Arial"/>
            </a:endParaRPr>
          </a:p>
          <a:p>
            <a:pPr marL="12700" indent="0">
              <a:spcBef>
                <a:spcPts val="95"/>
              </a:spcBef>
              <a:buClrTx/>
              <a:buSzTx/>
              <a:buNone/>
            </a:pPr>
            <a:endParaRPr lang="en-GB" sz="1400" kern="0" dirty="0">
              <a:solidFill>
                <a:sysClr val="windowText" lastClr="000000"/>
              </a:solidFill>
              <a:latin typeface="Arial"/>
              <a:cs typeface="Arial"/>
            </a:endParaRPr>
          </a:p>
          <a:p>
            <a:pPr marL="298450" indent="-285750">
              <a:spcBef>
                <a:spcPts val="95"/>
              </a:spcBef>
              <a:buClrTx/>
              <a:buSzTx/>
            </a:pPr>
            <a:r>
              <a:rPr lang="en-GB" sz="1500" kern="0" dirty="0">
                <a:solidFill>
                  <a:sysClr val="windowText" lastClr="000000"/>
                </a:solidFill>
                <a:latin typeface="Arial"/>
                <a:cs typeface="Arial"/>
              </a:rPr>
              <a:t>The IMF has revised global growth prospects down to 2.8%.  Global growth is expected to pick up 3% in 2026.</a:t>
            </a:r>
          </a:p>
          <a:p>
            <a:pPr marL="12700" indent="0">
              <a:spcBef>
                <a:spcPts val="95"/>
              </a:spcBef>
              <a:buClrTx/>
              <a:buSzTx/>
              <a:buNone/>
            </a:pPr>
            <a:endParaRPr lang="en-GB" sz="1500" kern="0" dirty="0">
              <a:solidFill>
                <a:sysClr val="windowText" lastClr="000000"/>
              </a:solidFill>
              <a:latin typeface="Arial"/>
              <a:cs typeface="Arial"/>
            </a:endParaRPr>
          </a:p>
          <a:p>
            <a:pPr marL="298450" indent="-285750">
              <a:spcBef>
                <a:spcPts val="95"/>
              </a:spcBef>
              <a:buClrTx/>
              <a:buSzTx/>
            </a:pPr>
            <a:r>
              <a:rPr lang="en-GB" sz="1500" kern="0" dirty="0">
                <a:solidFill>
                  <a:sysClr val="windowText" lastClr="000000"/>
                </a:solidFill>
                <a:latin typeface="Arial"/>
                <a:cs typeface="Arial"/>
              </a:rPr>
              <a:t>Global growth remail below the historical (2000–19) average of 3.7 percent. </a:t>
            </a:r>
          </a:p>
          <a:p>
            <a:pPr marL="12700" indent="0">
              <a:spcBef>
                <a:spcPts val="95"/>
              </a:spcBef>
              <a:buClrTx/>
              <a:buSzTx/>
              <a:buNone/>
            </a:pPr>
            <a:endParaRPr lang="en-GB" sz="1500" kern="0" dirty="0">
              <a:solidFill>
                <a:sysClr val="windowText" lastClr="000000"/>
              </a:solidFill>
              <a:latin typeface="Arial"/>
              <a:cs typeface="Arial"/>
            </a:endParaRPr>
          </a:p>
          <a:p>
            <a:pPr marL="298450" indent="-285750">
              <a:spcBef>
                <a:spcPts val="95"/>
              </a:spcBef>
              <a:buClrTx/>
              <a:buSzTx/>
            </a:pPr>
            <a:r>
              <a:rPr lang="en-GB" sz="1500" kern="0" dirty="0">
                <a:solidFill>
                  <a:sysClr val="windowText" lastClr="000000"/>
                </a:solidFill>
                <a:latin typeface="Arial"/>
                <a:cs typeface="Arial"/>
              </a:rPr>
              <a:t>All economic jurisdictions are expected to slowdown in 2025. Growth is expected to improve in 2026.</a:t>
            </a:r>
          </a:p>
          <a:p>
            <a:pPr marL="12700" indent="0">
              <a:spcBef>
                <a:spcPts val="95"/>
              </a:spcBef>
              <a:buClrTx/>
              <a:buSzTx/>
              <a:buNone/>
            </a:pPr>
            <a:endParaRPr lang="en-GB" sz="1500" kern="0" dirty="0">
              <a:solidFill>
                <a:sysClr val="windowText" lastClr="000000"/>
              </a:solidFill>
              <a:latin typeface="Arial"/>
              <a:cs typeface="Arial"/>
            </a:endParaRPr>
          </a:p>
          <a:p>
            <a:pPr marL="298450" indent="-285750">
              <a:spcBef>
                <a:spcPts val="95"/>
              </a:spcBef>
              <a:buClrTx/>
              <a:buSzTx/>
            </a:pPr>
            <a:r>
              <a:rPr lang="en-GB" sz="1500" kern="0" dirty="0">
                <a:solidFill>
                  <a:sysClr val="windowText" lastClr="000000"/>
                </a:solidFill>
                <a:latin typeface="Arial"/>
                <a:cs typeface="Arial"/>
              </a:rPr>
              <a:t>Asia remains one of the World’s primary growth engine</a:t>
            </a:r>
          </a:p>
          <a:p>
            <a:pPr marL="298450" indent="-285750">
              <a:spcBef>
                <a:spcPts val="95"/>
              </a:spcBef>
              <a:buClrTx/>
              <a:buSzTx/>
            </a:pPr>
            <a:endParaRPr lang="en-GB" sz="1500" kern="0" dirty="0">
              <a:solidFill>
                <a:sysClr val="windowText" lastClr="000000"/>
              </a:solidFill>
              <a:latin typeface="Arial"/>
              <a:cs typeface="Arial"/>
            </a:endParaRPr>
          </a:p>
          <a:p>
            <a:pPr marL="298450" indent="-285750">
              <a:spcBef>
                <a:spcPts val="95"/>
              </a:spcBef>
              <a:buClrTx/>
              <a:buSzTx/>
            </a:pPr>
            <a:endParaRPr lang="en-GB" sz="1500" b="1" kern="0" dirty="0">
              <a:solidFill>
                <a:sysClr val="windowText" lastClr="000000"/>
              </a:solidFill>
              <a:latin typeface="Arial"/>
              <a:cs typeface="Arial"/>
            </a:endParaRPr>
          </a:p>
          <a:p>
            <a:pPr marL="298450" indent="-285750">
              <a:spcBef>
                <a:spcPts val="95"/>
              </a:spcBef>
              <a:buClrTx/>
              <a:buSzTx/>
            </a:pPr>
            <a:endParaRPr lang="en-GB" sz="1500" kern="0" dirty="0">
              <a:solidFill>
                <a:sysClr val="windowText" lastClr="000000"/>
              </a:solidFill>
              <a:latin typeface="Arial"/>
              <a:cs typeface="Arial"/>
            </a:endParaRPr>
          </a:p>
          <a:p>
            <a:pPr marL="298450" indent="-285750">
              <a:spcBef>
                <a:spcPts val="95"/>
              </a:spcBef>
              <a:buClrTx/>
              <a:buSzTx/>
            </a:pPr>
            <a:endParaRPr lang="en-GB" sz="1500" kern="0" dirty="0">
              <a:solidFill>
                <a:sysClr val="windowText" lastClr="000000"/>
              </a:solidFill>
              <a:latin typeface="Arial"/>
              <a:cs typeface="Arial"/>
            </a:endParaRPr>
          </a:p>
          <a:p>
            <a:pPr marL="298450" indent="-285750">
              <a:spcBef>
                <a:spcPts val="95"/>
              </a:spcBef>
              <a:buClrTx/>
              <a:buSzTx/>
            </a:pPr>
            <a:endParaRPr lang="en-GB" sz="1500" kern="0" dirty="0">
              <a:solidFill>
                <a:sysClr val="windowText" lastClr="000000"/>
              </a:solidFill>
              <a:latin typeface="Arial"/>
              <a:cs typeface="Arial"/>
            </a:endParaRPr>
          </a:p>
          <a:p>
            <a:pPr marL="298450" indent="-285750">
              <a:spcBef>
                <a:spcPts val="95"/>
              </a:spcBef>
              <a:buClrTx/>
              <a:buSzTx/>
            </a:pPr>
            <a:endParaRPr lang="en-GB" sz="1500" kern="0" dirty="0">
              <a:solidFill>
                <a:sysClr val="windowText" lastClr="000000"/>
              </a:solidFill>
              <a:latin typeface="Arial"/>
              <a:cs typeface="Arial"/>
            </a:endParaRPr>
          </a:p>
          <a:p>
            <a:pPr marL="298450" indent="-285750">
              <a:spcBef>
                <a:spcPts val="95"/>
              </a:spcBef>
              <a:buClrTx/>
              <a:buSzTx/>
            </a:pPr>
            <a:endParaRPr lang="en-GB" sz="1400" kern="0" dirty="0">
              <a:solidFill>
                <a:sysClr val="windowText" lastClr="000000"/>
              </a:solidFill>
              <a:latin typeface="Arial"/>
              <a:cs typeface="Arial"/>
            </a:endParaRPr>
          </a:p>
        </p:txBody>
      </p:sp>
      <p:sp>
        <p:nvSpPr>
          <p:cNvPr id="9" name="Rectangle 2">
            <a:extLst>
              <a:ext uri="{FF2B5EF4-FFF2-40B4-BE49-F238E27FC236}">
                <a16:creationId xmlns:a16="http://schemas.microsoft.com/office/drawing/2014/main" id="{45B7CA34-D6E3-4FB1-B12D-8C40206B992C}"/>
              </a:ext>
            </a:extLst>
          </p:cNvPr>
          <p:cNvSpPr>
            <a:spLocks noGrp="1" noChangeArrowheads="1"/>
          </p:cNvSpPr>
          <p:nvPr>
            <p:ph type="title"/>
          </p:nvPr>
        </p:nvSpPr>
        <p:spPr>
          <a:xfrm>
            <a:off x="-30480" y="35859"/>
            <a:ext cx="917448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solidFill>
                  <a:schemeClr val="tx1"/>
                </a:solidFill>
              </a:rPr>
              <a:t>Global Growth to moderate in 2025..</a:t>
            </a:r>
          </a:p>
        </p:txBody>
      </p:sp>
      <p:graphicFrame>
        <p:nvGraphicFramePr>
          <p:cNvPr id="4" name="Chart 3">
            <a:extLst>
              <a:ext uri="{FF2B5EF4-FFF2-40B4-BE49-F238E27FC236}">
                <a16:creationId xmlns:a16="http://schemas.microsoft.com/office/drawing/2014/main" id="{0407DB28-9ED2-19F9-1856-BA57EF5CFB4E}"/>
              </a:ext>
            </a:extLst>
          </p:cNvPr>
          <p:cNvGraphicFramePr>
            <a:graphicFrameLocks/>
          </p:cNvGraphicFramePr>
          <p:nvPr>
            <p:extLst>
              <p:ext uri="{D42A27DB-BD31-4B8C-83A1-F6EECF244321}">
                <p14:modId xmlns:p14="http://schemas.microsoft.com/office/powerpoint/2010/main" val="1991262341"/>
              </p:ext>
            </p:extLst>
          </p:nvPr>
        </p:nvGraphicFramePr>
        <p:xfrm>
          <a:off x="80200" y="2156118"/>
          <a:ext cx="5470643" cy="40924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E21EFCB-808C-CE98-5D86-272275E17A23}"/>
              </a:ext>
            </a:extLst>
          </p:cNvPr>
          <p:cNvSpPr txBox="1"/>
          <p:nvPr/>
        </p:nvSpPr>
        <p:spPr>
          <a:xfrm>
            <a:off x="105624" y="1724710"/>
            <a:ext cx="3960440" cy="369332"/>
          </a:xfrm>
          <a:prstGeom prst="rect">
            <a:avLst/>
          </a:prstGeom>
          <a:noFill/>
        </p:spPr>
        <p:txBody>
          <a:bodyPr wrap="square" rtlCol="0">
            <a:spAutoFit/>
          </a:bodyPr>
          <a:lstStyle/>
          <a:p>
            <a:r>
              <a:rPr lang="en-GB" b="1" dirty="0"/>
              <a:t>GDP growth forecast for 2025, % </a:t>
            </a:r>
            <a:endParaRPr lang="en-BW" b="1" dirty="0"/>
          </a:p>
        </p:txBody>
      </p:sp>
    </p:spTree>
    <p:extLst>
      <p:ext uri="{BB962C8B-B14F-4D97-AF65-F5344CB8AC3E}">
        <p14:creationId xmlns:p14="http://schemas.microsoft.com/office/powerpoint/2010/main" val="159435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 y="203243"/>
            <a:ext cx="9174480" cy="848899"/>
          </a:xfrm>
          <a:solidFill>
            <a:schemeClr val="accent1">
              <a:lumMod val="20000"/>
              <a:lumOff val="80000"/>
            </a:schemeClr>
          </a:solidFill>
          <a:ln>
            <a:solidFill>
              <a:schemeClr val="tx1">
                <a:lumMod val="50000"/>
                <a:lumOff val="50000"/>
              </a:schemeClr>
            </a:solidFill>
          </a:ln>
        </p:spPr>
        <p:txBody>
          <a:bodyPr>
            <a:normAutofit/>
          </a:bodyPr>
          <a:lstStyle/>
          <a:p>
            <a:r>
              <a:rPr lang="en-GB" dirty="0">
                <a:solidFill>
                  <a:schemeClr val="tx1"/>
                </a:solidFill>
              </a:rPr>
              <a:t>Geopolitical economics and hotspots</a:t>
            </a: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105624" y="6534028"/>
            <a:ext cx="9144000" cy="897276"/>
          </a:xfrm>
          <a:prstGeom prst="rect">
            <a:avLst/>
          </a:prstGeom>
          <a:noFill/>
          <a:ln>
            <a:noFill/>
          </a:ln>
          <a:effectLst>
            <a:reflection stA="88000" dir="5400000" sy="-100000" algn="bl" rotWithShape="0"/>
          </a:effectLst>
        </p:spPr>
      </p:pic>
      <mc:AlternateContent xmlns:mc="http://schemas.openxmlformats.org/markup-compatibility/2006" xmlns:cx4="http://schemas.microsoft.com/office/drawing/2016/5/10/chartex">
        <mc:Choice Requires="cx4">
          <p:graphicFrame>
            <p:nvGraphicFramePr>
              <p:cNvPr id="5" name="Chart 4">
                <a:extLst>
                  <a:ext uri="{FF2B5EF4-FFF2-40B4-BE49-F238E27FC236}">
                    <a16:creationId xmlns:a16="http://schemas.microsoft.com/office/drawing/2014/main" id="{2128F70C-41F6-E2C9-8523-7CEB77792942}"/>
                  </a:ext>
                </a:extLst>
              </p:cNvPr>
              <p:cNvGraphicFramePr/>
              <p:nvPr>
                <p:extLst>
                  <p:ext uri="{D42A27DB-BD31-4B8C-83A1-F6EECF244321}">
                    <p14:modId xmlns:p14="http://schemas.microsoft.com/office/powerpoint/2010/main" val="997552453"/>
                  </p:ext>
                </p:extLst>
              </p:nvPr>
            </p:nvGraphicFramePr>
            <p:xfrm>
              <a:off x="-468560" y="1556792"/>
              <a:ext cx="7848872" cy="451319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5" name="Chart 4">
                <a:extLst>
                  <a:ext uri="{FF2B5EF4-FFF2-40B4-BE49-F238E27FC236}">
                    <a16:creationId xmlns:a16="http://schemas.microsoft.com/office/drawing/2014/main" id="{2128F70C-41F6-E2C9-8523-7CEB77792942}"/>
                  </a:ext>
                </a:extLst>
              </p:cNvPr>
              <p:cNvPicPr>
                <a:picLocks noGrp="1" noRot="1" noChangeAspect="1" noMove="1" noResize="1" noEditPoints="1" noAdjustHandles="1" noChangeArrowheads="1" noChangeShapeType="1"/>
              </p:cNvPicPr>
              <p:nvPr/>
            </p:nvPicPr>
            <p:blipFill>
              <a:blip r:embed="rId5"/>
              <a:stretch>
                <a:fillRect/>
              </a:stretch>
            </p:blipFill>
            <p:spPr>
              <a:xfrm>
                <a:off x="-468560" y="1556792"/>
                <a:ext cx="7848872" cy="4513194"/>
              </a:xfrm>
              <a:prstGeom prst="rect">
                <a:avLst/>
              </a:prstGeom>
            </p:spPr>
          </p:pic>
        </mc:Fallback>
      </mc:AlternateContent>
      <p:sp>
        <p:nvSpPr>
          <p:cNvPr id="2" name="TextBox 1">
            <a:extLst>
              <a:ext uri="{FF2B5EF4-FFF2-40B4-BE49-F238E27FC236}">
                <a16:creationId xmlns:a16="http://schemas.microsoft.com/office/drawing/2014/main" id="{0683D4B6-CAE2-F28F-53B5-CF47AB0ABE9A}"/>
              </a:ext>
            </a:extLst>
          </p:cNvPr>
          <p:cNvSpPr txBox="1"/>
          <p:nvPr/>
        </p:nvSpPr>
        <p:spPr>
          <a:xfrm>
            <a:off x="6156176" y="2557016"/>
            <a:ext cx="2262158" cy="938719"/>
          </a:xfrm>
          <a:prstGeom prst="rect">
            <a:avLst/>
          </a:prstGeom>
          <a:noFill/>
        </p:spPr>
        <p:txBody>
          <a:bodyPr wrap="none" rtlCol="0">
            <a:spAutoFit/>
          </a:bodyPr>
          <a:lstStyle/>
          <a:p>
            <a:r>
              <a:rPr lang="en-GB" sz="1100" b="1" dirty="0"/>
              <a:t>China</a:t>
            </a:r>
            <a:r>
              <a:rPr lang="en-GB" sz="1100" dirty="0"/>
              <a:t> </a:t>
            </a:r>
          </a:p>
          <a:p>
            <a:r>
              <a:rPr lang="en-GB" sz="1100" dirty="0">
                <a:solidFill>
                  <a:srgbClr val="00B050"/>
                </a:solidFill>
              </a:rPr>
              <a:t>Relations with US</a:t>
            </a:r>
          </a:p>
          <a:p>
            <a:r>
              <a:rPr lang="en-GB" sz="1100" i="1" dirty="0">
                <a:solidFill>
                  <a:srgbClr val="7030A0"/>
                </a:solidFill>
              </a:rPr>
              <a:t>Increased Global Trade fragmentation</a:t>
            </a:r>
          </a:p>
          <a:p>
            <a:r>
              <a:rPr lang="en-GB" sz="1100" i="1" dirty="0">
                <a:solidFill>
                  <a:srgbClr val="7030A0"/>
                </a:solidFill>
              </a:rPr>
              <a:t>Supply side disruptions</a:t>
            </a:r>
          </a:p>
          <a:p>
            <a:r>
              <a:rPr lang="en-GB" sz="1100" i="1" dirty="0">
                <a:solidFill>
                  <a:srgbClr val="7030A0"/>
                </a:solidFill>
              </a:rPr>
              <a:t>Global Inflationary pressures </a:t>
            </a:r>
            <a:endParaRPr lang="en-BW" sz="1100" i="1" dirty="0">
              <a:solidFill>
                <a:srgbClr val="7030A0"/>
              </a:solidFill>
            </a:endParaRPr>
          </a:p>
        </p:txBody>
      </p:sp>
      <p:sp>
        <p:nvSpPr>
          <p:cNvPr id="10" name="TextBox 9">
            <a:extLst>
              <a:ext uri="{FF2B5EF4-FFF2-40B4-BE49-F238E27FC236}">
                <a16:creationId xmlns:a16="http://schemas.microsoft.com/office/drawing/2014/main" id="{CEF298D0-D937-F2C2-627B-166A553CBC4D}"/>
              </a:ext>
            </a:extLst>
          </p:cNvPr>
          <p:cNvSpPr txBox="1"/>
          <p:nvPr/>
        </p:nvSpPr>
        <p:spPr>
          <a:xfrm>
            <a:off x="2598246" y="4864909"/>
            <a:ext cx="2088232" cy="600164"/>
          </a:xfrm>
          <a:prstGeom prst="rect">
            <a:avLst/>
          </a:prstGeom>
          <a:noFill/>
        </p:spPr>
        <p:txBody>
          <a:bodyPr wrap="square">
            <a:spAutoFit/>
          </a:bodyPr>
          <a:lstStyle/>
          <a:p>
            <a:r>
              <a:rPr lang="en-GB" sz="1100" dirty="0"/>
              <a:t>Territory</a:t>
            </a:r>
          </a:p>
          <a:p>
            <a:r>
              <a:rPr lang="en-GB" sz="1100" dirty="0">
                <a:solidFill>
                  <a:srgbClr val="00B050"/>
                </a:solidFill>
              </a:rPr>
              <a:t>Risk Type</a:t>
            </a:r>
          </a:p>
          <a:p>
            <a:r>
              <a:rPr lang="en-GB" sz="1100" dirty="0">
                <a:solidFill>
                  <a:srgbClr val="7030A0"/>
                </a:solidFill>
              </a:rPr>
              <a:t>Potential Impact</a:t>
            </a:r>
          </a:p>
        </p:txBody>
      </p:sp>
      <p:sp>
        <p:nvSpPr>
          <p:cNvPr id="12" name="TextBox 11">
            <a:extLst>
              <a:ext uri="{FF2B5EF4-FFF2-40B4-BE49-F238E27FC236}">
                <a16:creationId xmlns:a16="http://schemas.microsoft.com/office/drawing/2014/main" id="{3568C58A-F263-E9D3-0E86-75DB73452DAB}"/>
              </a:ext>
            </a:extLst>
          </p:cNvPr>
          <p:cNvSpPr txBox="1"/>
          <p:nvPr/>
        </p:nvSpPr>
        <p:spPr>
          <a:xfrm>
            <a:off x="502935" y="2280849"/>
            <a:ext cx="3065263" cy="938719"/>
          </a:xfrm>
          <a:prstGeom prst="rect">
            <a:avLst/>
          </a:prstGeom>
          <a:noFill/>
        </p:spPr>
        <p:txBody>
          <a:bodyPr wrap="none" rtlCol="0">
            <a:spAutoFit/>
          </a:bodyPr>
          <a:lstStyle/>
          <a:p>
            <a:r>
              <a:rPr lang="en-GB" sz="1100" b="1" dirty="0"/>
              <a:t>USA</a:t>
            </a:r>
            <a:r>
              <a:rPr lang="en-GB" sz="1100" dirty="0"/>
              <a:t> </a:t>
            </a:r>
          </a:p>
          <a:p>
            <a:r>
              <a:rPr lang="en-GB" sz="1100" dirty="0">
                <a:solidFill>
                  <a:srgbClr val="00B050"/>
                </a:solidFill>
              </a:rPr>
              <a:t>Relations with `China and Global Reciprocal Tariffs</a:t>
            </a:r>
          </a:p>
          <a:p>
            <a:r>
              <a:rPr lang="en-GB" sz="1100" i="1" dirty="0">
                <a:solidFill>
                  <a:srgbClr val="7030A0"/>
                </a:solidFill>
              </a:rPr>
              <a:t>Increased Global Trade fragmentation</a:t>
            </a:r>
          </a:p>
          <a:p>
            <a:r>
              <a:rPr lang="en-GB" sz="1100" i="1" dirty="0">
                <a:solidFill>
                  <a:srgbClr val="7030A0"/>
                </a:solidFill>
              </a:rPr>
              <a:t>Supply side disruptions</a:t>
            </a:r>
          </a:p>
          <a:p>
            <a:r>
              <a:rPr lang="en-GB" sz="1100" i="1" dirty="0">
                <a:solidFill>
                  <a:srgbClr val="7030A0"/>
                </a:solidFill>
              </a:rPr>
              <a:t>Global Inflationary pressures </a:t>
            </a:r>
            <a:endParaRPr lang="en-BW" sz="1100" i="1" dirty="0">
              <a:solidFill>
                <a:srgbClr val="7030A0"/>
              </a:solidFill>
            </a:endParaRPr>
          </a:p>
        </p:txBody>
      </p:sp>
      <p:sp>
        <p:nvSpPr>
          <p:cNvPr id="13" name="TextBox 12">
            <a:extLst>
              <a:ext uri="{FF2B5EF4-FFF2-40B4-BE49-F238E27FC236}">
                <a16:creationId xmlns:a16="http://schemas.microsoft.com/office/drawing/2014/main" id="{56F3EF9D-A87D-D5BC-9DA4-7963923299C1}"/>
              </a:ext>
            </a:extLst>
          </p:cNvPr>
          <p:cNvSpPr txBox="1"/>
          <p:nvPr/>
        </p:nvSpPr>
        <p:spPr>
          <a:xfrm>
            <a:off x="1979712" y="3344029"/>
            <a:ext cx="2061783" cy="600164"/>
          </a:xfrm>
          <a:prstGeom prst="rect">
            <a:avLst/>
          </a:prstGeom>
          <a:noFill/>
        </p:spPr>
        <p:txBody>
          <a:bodyPr wrap="none" rtlCol="0">
            <a:spAutoFit/>
          </a:bodyPr>
          <a:lstStyle/>
          <a:p>
            <a:r>
              <a:rPr lang="en-GB" sz="1100" b="1" dirty="0"/>
              <a:t>Africa/Sahel Region </a:t>
            </a:r>
          </a:p>
          <a:p>
            <a:r>
              <a:rPr lang="en-GB" sz="1100" dirty="0">
                <a:solidFill>
                  <a:srgbClr val="00B050"/>
                </a:solidFill>
              </a:rPr>
              <a:t>Political</a:t>
            </a:r>
            <a:r>
              <a:rPr lang="en-GB" sz="1100" i="1" dirty="0">
                <a:solidFill>
                  <a:srgbClr val="7030A0"/>
                </a:solidFill>
              </a:rPr>
              <a:t> </a:t>
            </a:r>
            <a:r>
              <a:rPr lang="en-GB" sz="1100" dirty="0">
                <a:solidFill>
                  <a:srgbClr val="00B050"/>
                </a:solidFill>
              </a:rPr>
              <a:t>Instability</a:t>
            </a:r>
          </a:p>
          <a:p>
            <a:r>
              <a:rPr lang="en-GB" sz="1100" i="1" dirty="0">
                <a:solidFill>
                  <a:srgbClr val="7030A0"/>
                </a:solidFill>
              </a:rPr>
              <a:t>Regime collapse, terrorism spread </a:t>
            </a:r>
          </a:p>
        </p:txBody>
      </p:sp>
      <p:sp>
        <p:nvSpPr>
          <p:cNvPr id="14" name="TextBox 13">
            <a:extLst>
              <a:ext uri="{FF2B5EF4-FFF2-40B4-BE49-F238E27FC236}">
                <a16:creationId xmlns:a16="http://schemas.microsoft.com/office/drawing/2014/main" id="{6CDEAD56-C33E-6ED9-5BBC-ACA8F125B9CD}"/>
              </a:ext>
            </a:extLst>
          </p:cNvPr>
          <p:cNvSpPr txBox="1"/>
          <p:nvPr/>
        </p:nvSpPr>
        <p:spPr>
          <a:xfrm>
            <a:off x="5054710" y="1657055"/>
            <a:ext cx="1619354" cy="600164"/>
          </a:xfrm>
          <a:prstGeom prst="rect">
            <a:avLst/>
          </a:prstGeom>
          <a:noFill/>
        </p:spPr>
        <p:txBody>
          <a:bodyPr wrap="none" rtlCol="0">
            <a:spAutoFit/>
          </a:bodyPr>
          <a:lstStyle/>
          <a:p>
            <a:r>
              <a:rPr lang="en-GB" sz="1100" b="1" dirty="0"/>
              <a:t>Russia/Ukraine</a:t>
            </a:r>
          </a:p>
          <a:p>
            <a:r>
              <a:rPr lang="en-GB" sz="1100" dirty="0">
                <a:solidFill>
                  <a:srgbClr val="00B050"/>
                </a:solidFill>
              </a:rPr>
              <a:t>Conflict</a:t>
            </a:r>
            <a:endParaRPr lang="en-GB" sz="1100" i="1" dirty="0">
              <a:solidFill>
                <a:srgbClr val="7030A0"/>
              </a:solidFill>
            </a:endParaRPr>
          </a:p>
          <a:p>
            <a:r>
              <a:rPr lang="en-GB" sz="1100" i="1" dirty="0">
                <a:solidFill>
                  <a:srgbClr val="7030A0"/>
                </a:solidFill>
              </a:rPr>
              <a:t>Fiscal pressure in the West</a:t>
            </a:r>
            <a:endParaRPr lang="en-BW" sz="1100" i="1" dirty="0">
              <a:solidFill>
                <a:srgbClr val="7030A0"/>
              </a:solidFill>
            </a:endParaRPr>
          </a:p>
        </p:txBody>
      </p:sp>
      <p:sp>
        <p:nvSpPr>
          <p:cNvPr id="15" name="TextBox 14">
            <a:extLst>
              <a:ext uri="{FF2B5EF4-FFF2-40B4-BE49-F238E27FC236}">
                <a16:creationId xmlns:a16="http://schemas.microsoft.com/office/drawing/2014/main" id="{DCABF994-5EA3-9406-3FAE-069A6ACCD01B}"/>
              </a:ext>
            </a:extLst>
          </p:cNvPr>
          <p:cNvSpPr txBox="1"/>
          <p:nvPr/>
        </p:nvSpPr>
        <p:spPr>
          <a:xfrm>
            <a:off x="4318326" y="4226272"/>
            <a:ext cx="3268844" cy="938719"/>
          </a:xfrm>
          <a:prstGeom prst="rect">
            <a:avLst/>
          </a:prstGeom>
          <a:noFill/>
        </p:spPr>
        <p:txBody>
          <a:bodyPr wrap="none" rtlCol="0">
            <a:spAutoFit/>
          </a:bodyPr>
          <a:lstStyle/>
          <a:p>
            <a:r>
              <a:rPr lang="en-GB" sz="1100" b="1" dirty="0"/>
              <a:t>SADC</a:t>
            </a:r>
            <a:r>
              <a:rPr lang="en-GB" sz="1100" dirty="0"/>
              <a:t> (</a:t>
            </a:r>
            <a:r>
              <a:rPr lang="en-GB" sz="1100" b="1" dirty="0"/>
              <a:t>DRC/Mozambique</a:t>
            </a:r>
            <a:r>
              <a:rPr lang="en-GB" sz="1100" dirty="0"/>
              <a:t>)</a:t>
            </a:r>
          </a:p>
          <a:p>
            <a:r>
              <a:rPr lang="en-GB" sz="1100" dirty="0">
                <a:solidFill>
                  <a:srgbClr val="00B050"/>
                </a:solidFill>
              </a:rPr>
              <a:t>Internal conflict </a:t>
            </a:r>
          </a:p>
          <a:p>
            <a:r>
              <a:rPr lang="en-GB" sz="1100" i="1" dirty="0">
                <a:solidFill>
                  <a:srgbClr val="7030A0"/>
                </a:solidFill>
              </a:rPr>
              <a:t>Regional Economic growth and trade corridor disruptions</a:t>
            </a:r>
          </a:p>
          <a:p>
            <a:r>
              <a:rPr lang="en-GB" sz="1100" i="1" dirty="0">
                <a:solidFill>
                  <a:srgbClr val="7030A0"/>
                </a:solidFill>
              </a:rPr>
              <a:t>Delayed </a:t>
            </a:r>
            <a:r>
              <a:rPr lang="en-GB" sz="1100" i="1" dirty="0" err="1">
                <a:solidFill>
                  <a:srgbClr val="7030A0"/>
                </a:solidFill>
              </a:rPr>
              <a:t>AfCFTA</a:t>
            </a:r>
            <a:r>
              <a:rPr lang="en-GB" sz="1100" i="1" dirty="0">
                <a:solidFill>
                  <a:srgbClr val="7030A0"/>
                </a:solidFill>
              </a:rPr>
              <a:t> implementation   </a:t>
            </a:r>
          </a:p>
          <a:p>
            <a:endParaRPr lang="en-BW" sz="1100" i="1" dirty="0">
              <a:solidFill>
                <a:srgbClr val="7030A0"/>
              </a:solidFill>
            </a:endParaRPr>
          </a:p>
        </p:txBody>
      </p:sp>
      <p:sp>
        <p:nvSpPr>
          <p:cNvPr id="16" name="TextBox 15">
            <a:extLst>
              <a:ext uri="{FF2B5EF4-FFF2-40B4-BE49-F238E27FC236}">
                <a16:creationId xmlns:a16="http://schemas.microsoft.com/office/drawing/2014/main" id="{C65F2C24-68DE-E7C8-4BA2-F24504F8F41F}"/>
              </a:ext>
            </a:extLst>
          </p:cNvPr>
          <p:cNvSpPr txBox="1"/>
          <p:nvPr/>
        </p:nvSpPr>
        <p:spPr>
          <a:xfrm>
            <a:off x="3642362" y="2641656"/>
            <a:ext cx="2098651" cy="769441"/>
          </a:xfrm>
          <a:prstGeom prst="rect">
            <a:avLst/>
          </a:prstGeom>
          <a:noFill/>
        </p:spPr>
        <p:txBody>
          <a:bodyPr wrap="none" rtlCol="0">
            <a:spAutoFit/>
          </a:bodyPr>
          <a:lstStyle/>
          <a:p>
            <a:r>
              <a:rPr lang="en-GB" sz="1100" b="1" dirty="0"/>
              <a:t>Israel/Palestine</a:t>
            </a:r>
          </a:p>
          <a:p>
            <a:r>
              <a:rPr lang="en-GB" sz="1100" dirty="0">
                <a:solidFill>
                  <a:srgbClr val="00B050"/>
                </a:solidFill>
              </a:rPr>
              <a:t>Conflict </a:t>
            </a:r>
          </a:p>
          <a:p>
            <a:r>
              <a:rPr lang="en-GB" sz="1100" i="1" dirty="0">
                <a:solidFill>
                  <a:srgbClr val="7030A0"/>
                </a:solidFill>
              </a:rPr>
              <a:t>Regional Conflagration, </a:t>
            </a:r>
          </a:p>
          <a:p>
            <a:r>
              <a:rPr lang="en-GB" sz="1100" i="1" dirty="0">
                <a:solidFill>
                  <a:srgbClr val="7030A0"/>
                </a:solidFill>
              </a:rPr>
              <a:t>Disruption in the Global Oil Market</a:t>
            </a:r>
            <a:endParaRPr lang="en-BW" sz="1100" i="1" dirty="0">
              <a:solidFill>
                <a:srgbClr val="7030A0"/>
              </a:solidFill>
            </a:endParaRPr>
          </a:p>
        </p:txBody>
      </p:sp>
    </p:spTree>
    <p:extLst>
      <p:ext uri="{BB962C8B-B14F-4D97-AF65-F5344CB8AC3E}">
        <p14:creationId xmlns:p14="http://schemas.microsoft.com/office/powerpoint/2010/main" val="203258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Botswana entered a technical recession in Q2-2024 on diamond weakness</a:t>
            </a:r>
          </a:p>
        </p:txBody>
      </p:sp>
      <p:sp>
        <p:nvSpPr>
          <p:cNvPr id="8195" name="Rectangle 3"/>
          <p:cNvSpPr>
            <a:spLocks noGrp="1" noChangeArrowheads="1"/>
          </p:cNvSpPr>
          <p:nvPr>
            <p:ph idx="1"/>
          </p:nvPr>
        </p:nvSpPr>
        <p:spPr>
          <a:xfrm>
            <a:off x="6651456" y="1535022"/>
            <a:ext cx="2483768" cy="4591066"/>
          </a:xfrm>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298450" indent="-285750">
              <a:spcBef>
                <a:spcPts val="95"/>
              </a:spcBef>
              <a:buClrTx/>
              <a:buSzTx/>
            </a:pPr>
            <a:r>
              <a:rPr lang="en-GB" sz="1400" dirty="0">
                <a:solidFill>
                  <a:prstClr val="black"/>
                </a:solidFill>
                <a:latin typeface="Times New Roman" panose="02020603050405020304" pitchFamily="18" charset="0"/>
                <a:ea typeface="Calibri" panose="020F0502020204030204" pitchFamily="34" charset="0"/>
              </a:rPr>
              <a:t>Growth in 2024 was -3.0 percent  compared to 3.2 percent in 2023</a:t>
            </a:r>
          </a:p>
          <a:p>
            <a:pPr marL="12700" indent="0">
              <a:spcBef>
                <a:spcPts val="95"/>
              </a:spcBef>
              <a:buClrTx/>
              <a:buSzTx/>
              <a:buNone/>
            </a:pPr>
            <a:endParaRPr lang="en-GB" sz="1400" kern="0" dirty="0">
              <a:solidFill>
                <a:sysClr val="windowText" lastClr="000000"/>
              </a:solidFill>
              <a:latin typeface="Arial"/>
              <a:cs typeface="Arial"/>
            </a:endParaRPr>
          </a:p>
          <a:p>
            <a:pPr marL="298450" indent="-285750">
              <a:spcBef>
                <a:spcPts val="95"/>
              </a:spcBef>
              <a:buClrTx/>
              <a:buSzTx/>
            </a:pPr>
            <a:r>
              <a:rPr lang="en-GB" sz="1400" dirty="0">
                <a:solidFill>
                  <a:prstClr val="black"/>
                </a:solidFill>
                <a:latin typeface="Times New Roman" panose="02020603050405020304" pitchFamily="18" charset="0"/>
                <a:ea typeface="Calibri" panose="020F0502020204030204" pitchFamily="34" charset="0"/>
              </a:rPr>
              <a:t>Largely due to the prolonged downturn in the diamond market.</a:t>
            </a:r>
          </a:p>
          <a:p>
            <a:pPr marL="298450" indent="-285750">
              <a:spcBef>
                <a:spcPts val="95"/>
              </a:spcBef>
              <a:buClrTx/>
              <a:buSzTx/>
            </a:pPr>
            <a:endParaRPr lang="en-GB" sz="1400" dirty="0">
              <a:solidFill>
                <a:prstClr val="black"/>
              </a:solidFill>
              <a:latin typeface="Times New Roman" panose="02020603050405020304" pitchFamily="18" charset="0"/>
              <a:ea typeface="Calibri" panose="020F0502020204030204" pitchFamily="34" charset="0"/>
            </a:endParaRPr>
          </a:p>
          <a:p>
            <a:pPr marL="298450" indent="-285750">
              <a:spcBef>
                <a:spcPts val="95"/>
              </a:spcBef>
              <a:buClrTx/>
              <a:buSzTx/>
            </a:pPr>
            <a:r>
              <a:rPr lang="en-GB" sz="1400" dirty="0">
                <a:solidFill>
                  <a:prstClr val="black"/>
                </a:solidFill>
                <a:latin typeface="Times New Roman" panose="02020603050405020304" pitchFamily="18" charset="0"/>
                <a:ea typeface="Calibri" panose="020F0502020204030204" pitchFamily="34" charset="0"/>
              </a:rPr>
              <a:t>This has resulted in a built up of inventories in the midstream – slowing uptake in the downstream activities;</a:t>
            </a:r>
          </a:p>
          <a:p>
            <a:pPr marL="298450" indent="-285750">
              <a:spcBef>
                <a:spcPts val="95"/>
              </a:spcBef>
              <a:buClrTx/>
              <a:buSzTx/>
            </a:pPr>
            <a:endParaRPr lang="en-GB" sz="1400" kern="0" dirty="0">
              <a:solidFill>
                <a:sysClr val="windowText" lastClr="000000"/>
              </a:solidFill>
              <a:latin typeface="Arial"/>
              <a:cs typeface="Arial"/>
            </a:endParaRPr>
          </a:p>
          <a:p>
            <a:pPr marL="298450" indent="-285750">
              <a:spcBef>
                <a:spcPts val="95"/>
              </a:spcBef>
              <a:buClrTx/>
              <a:buSzTx/>
            </a:pPr>
            <a:r>
              <a:rPr lang="en-GB" sz="1400" kern="0" dirty="0">
                <a:solidFill>
                  <a:sysClr val="windowText" lastClr="000000"/>
                </a:solidFill>
                <a:latin typeface="Arial"/>
                <a:cs typeface="Arial"/>
              </a:rPr>
              <a:t>Growth in non-mining-non-diamond sector has not been sufficient to offset the decline</a:t>
            </a:r>
          </a:p>
          <a:p>
            <a:pPr marL="298450" indent="-285750">
              <a:spcBef>
                <a:spcPts val="95"/>
              </a:spcBef>
              <a:buClrTx/>
              <a:buSzTx/>
            </a:pPr>
            <a:endParaRPr lang="en-GB" sz="1400" kern="0" dirty="0">
              <a:solidFill>
                <a:sysClr val="windowText" lastClr="000000"/>
              </a:solidFill>
              <a:latin typeface="Arial"/>
              <a:cs typeface="Arial"/>
            </a:endParaRPr>
          </a:p>
          <a:p>
            <a:pPr marL="298450" indent="-285750">
              <a:spcBef>
                <a:spcPts val="95"/>
              </a:spcBef>
              <a:buClrTx/>
              <a:buSzTx/>
            </a:pPr>
            <a:r>
              <a:rPr lang="en-GB" sz="1400" kern="0" dirty="0">
                <a:solidFill>
                  <a:sysClr val="windowText" lastClr="000000"/>
                </a:solidFill>
                <a:latin typeface="Arial"/>
                <a:cs typeface="Arial"/>
              </a:rPr>
              <a:t>Partly reflecting a lot of government footprint in the economy - which has crowded out private sector participation</a:t>
            </a:r>
          </a:p>
          <a:p>
            <a:pPr marL="12700" indent="0">
              <a:spcBef>
                <a:spcPts val="95"/>
              </a:spcBef>
              <a:buClrTx/>
              <a:buSzTx/>
              <a:buNone/>
            </a:pPr>
            <a:endParaRPr lang="en-GB" sz="1400" kern="0" dirty="0">
              <a:solidFill>
                <a:sysClr val="windowText" lastClr="000000"/>
              </a:solidFill>
              <a:latin typeface="Arial"/>
              <a:cs typeface="Arial"/>
            </a:endParaRPr>
          </a:p>
          <a:p>
            <a:pPr marL="298450" indent="-285750">
              <a:spcBef>
                <a:spcPts val="95"/>
              </a:spcBef>
              <a:buClrTx/>
              <a:buSzTx/>
            </a:pPr>
            <a:endParaRPr lang="en-GB" sz="1400" kern="0" dirty="0">
              <a:solidFill>
                <a:sysClr val="windowText" lastClr="000000"/>
              </a:solidFill>
              <a:latin typeface="Arial"/>
              <a:cs typeface="Arial"/>
            </a:endParaRP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graphicFrame>
        <p:nvGraphicFramePr>
          <p:cNvPr id="7" name="Chart 6">
            <a:extLst>
              <a:ext uri="{FF2B5EF4-FFF2-40B4-BE49-F238E27FC236}">
                <a16:creationId xmlns:a16="http://schemas.microsoft.com/office/drawing/2014/main" id="{1AFF63B3-2058-4417-BBEE-B0228722588D}"/>
              </a:ext>
            </a:extLst>
          </p:cNvPr>
          <p:cNvGraphicFramePr>
            <a:graphicFrameLocks/>
          </p:cNvGraphicFramePr>
          <p:nvPr>
            <p:extLst>
              <p:ext uri="{D42A27DB-BD31-4B8C-83A1-F6EECF244321}">
                <p14:modId xmlns:p14="http://schemas.microsoft.com/office/powerpoint/2010/main" val="1367117983"/>
              </p:ext>
            </p:extLst>
          </p:nvPr>
        </p:nvGraphicFramePr>
        <p:xfrm>
          <a:off x="179512" y="1826113"/>
          <a:ext cx="6120680" cy="4320480"/>
        </p:xfrm>
        <a:graphic>
          <a:graphicData uri="http://schemas.openxmlformats.org/drawingml/2006/chart">
            <c:chart xmlns:c="http://schemas.openxmlformats.org/drawingml/2006/chart" xmlns:r="http://schemas.openxmlformats.org/officeDocument/2006/relationships" r:id="rId4"/>
          </a:graphicData>
        </a:graphic>
      </p:graphicFrame>
      <p:sp>
        <p:nvSpPr>
          <p:cNvPr id="8" name="object 12">
            <a:extLst>
              <a:ext uri="{FF2B5EF4-FFF2-40B4-BE49-F238E27FC236}">
                <a16:creationId xmlns:a16="http://schemas.microsoft.com/office/drawing/2014/main" id="{440493FC-ED7E-4E6B-A0AA-E299C2664D99}"/>
              </a:ext>
            </a:extLst>
          </p:cNvPr>
          <p:cNvSpPr txBox="1"/>
          <p:nvPr/>
        </p:nvSpPr>
        <p:spPr>
          <a:xfrm>
            <a:off x="8776" y="1372769"/>
            <a:ext cx="9863612" cy="473848"/>
          </a:xfrm>
          <a:prstGeom prst="rect">
            <a:avLst/>
          </a:prstGeom>
        </p:spPr>
        <p:txBody>
          <a:bodyPr vert="horz" wrap="square" lIns="0" tIns="12065" rIns="0" bIns="0" rtlCol="0">
            <a:spAutoFit/>
          </a:bodyPr>
          <a:lstStyle/>
          <a:p>
            <a:pPr marL="12700">
              <a:spcBef>
                <a:spcPts val="95"/>
              </a:spcBef>
            </a:pPr>
            <a:endParaRPr sz="1400" b="1" kern="0" dirty="0">
              <a:solidFill>
                <a:prstClr val="black"/>
              </a:solidFill>
              <a:latin typeface="Arial"/>
              <a:cs typeface="Arial"/>
            </a:endParaRPr>
          </a:p>
          <a:p>
            <a:pPr marL="12700"/>
            <a:r>
              <a:rPr sz="1600" b="1" i="1" kern="0" dirty="0">
                <a:solidFill>
                  <a:prstClr val="black"/>
                </a:solidFill>
                <a:latin typeface="Arial"/>
                <a:cs typeface="Arial"/>
              </a:rPr>
              <a:t>Contribution</a:t>
            </a:r>
            <a:r>
              <a:rPr sz="1600" b="1" i="1" kern="0" spc="-50" dirty="0">
                <a:solidFill>
                  <a:prstClr val="black"/>
                </a:solidFill>
                <a:latin typeface="Arial"/>
                <a:cs typeface="Arial"/>
              </a:rPr>
              <a:t> </a:t>
            </a:r>
            <a:r>
              <a:rPr sz="1600" b="1" i="1" kern="0" dirty="0">
                <a:solidFill>
                  <a:prstClr val="black"/>
                </a:solidFill>
                <a:latin typeface="Arial"/>
                <a:cs typeface="Arial"/>
              </a:rPr>
              <a:t>to</a:t>
            </a:r>
            <a:r>
              <a:rPr sz="1600" b="1" i="1" kern="0" spc="-40" dirty="0">
                <a:solidFill>
                  <a:prstClr val="black"/>
                </a:solidFill>
                <a:latin typeface="Arial"/>
                <a:cs typeface="Arial"/>
              </a:rPr>
              <a:t> </a:t>
            </a:r>
            <a:r>
              <a:rPr sz="1600" b="1" i="1" kern="0" dirty="0">
                <a:solidFill>
                  <a:prstClr val="black"/>
                </a:solidFill>
                <a:latin typeface="Arial"/>
                <a:cs typeface="Arial"/>
              </a:rPr>
              <a:t>growth,</a:t>
            </a:r>
            <a:r>
              <a:rPr sz="1600" b="1" i="1" kern="0" spc="-30" dirty="0">
                <a:solidFill>
                  <a:prstClr val="black"/>
                </a:solidFill>
                <a:latin typeface="Arial"/>
                <a:cs typeface="Arial"/>
              </a:rPr>
              <a:t> </a:t>
            </a:r>
            <a:r>
              <a:rPr sz="1600" b="1" i="1" kern="0" spc="-25" dirty="0">
                <a:solidFill>
                  <a:prstClr val="black"/>
                </a:solidFill>
                <a:latin typeface="Arial"/>
                <a:cs typeface="Arial"/>
              </a:rPr>
              <a:t>ppt</a:t>
            </a:r>
            <a:endParaRPr sz="1600" b="1" kern="0" dirty="0">
              <a:solidFill>
                <a:prstClr val="black"/>
              </a:solidFill>
              <a:latin typeface="Arial"/>
              <a:cs typeface="Arial"/>
            </a:endParaRPr>
          </a:p>
        </p:txBody>
      </p:sp>
    </p:spTree>
    <p:extLst>
      <p:ext uri="{BB962C8B-B14F-4D97-AF65-F5344CB8AC3E}">
        <p14:creationId xmlns:p14="http://schemas.microsoft.com/office/powerpoint/2010/main" val="145874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119474"/>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GDP growth forecasts positive but not “strong” enough while productivity is low…</a:t>
            </a: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5" name="Content Placeholder 4">
            <a:extLst>
              <a:ext uri="{FF2B5EF4-FFF2-40B4-BE49-F238E27FC236}">
                <a16:creationId xmlns:a16="http://schemas.microsoft.com/office/drawing/2014/main" id="{36796885-0CA2-40EB-928E-F5CC066791F6}"/>
              </a:ext>
            </a:extLst>
          </p:cNvPr>
          <p:cNvPicPr>
            <a:picLocks noGrp="1" noChangeAspect="1"/>
          </p:cNvPicPr>
          <p:nvPr>
            <p:ph sz="quarter" idx="1"/>
          </p:nvPr>
        </p:nvPicPr>
        <p:blipFill>
          <a:blip r:embed="rId4"/>
          <a:stretch>
            <a:fillRect/>
          </a:stretch>
        </p:blipFill>
        <p:spPr>
          <a:xfrm>
            <a:off x="287810" y="4889163"/>
            <a:ext cx="4680520" cy="1260655"/>
          </a:xfrm>
          <a:prstGeom prst="rect">
            <a:avLst/>
          </a:prstGeom>
        </p:spPr>
      </p:pic>
      <p:sp>
        <p:nvSpPr>
          <p:cNvPr id="10" name="TextBox 9">
            <a:extLst>
              <a:ext uri="{FF2B5EF4-FFF2-40B4-BE49-F238E27FC236}">
                <a16:creationId xmlns:a16="http://schemas.microsoft.com/office/drawing/2014/main" id="{8CCCE18B-90CE-4172-9085-2E71EC5534F1}"/>
              </a:ext>
            </a:extLst>
          </p:cNvPr>
          <p:cNvSpPr txBox="1"/>
          <p:nvPr/>
        </p:nvSpPr>
        <p:spPr>
          <a:xfrm>
            <a:off x="5256139" y="1412776"/>
            <a:ext cx="3884777" cy="4966744"/>
          </a:xfrm>
          <a:prstGeom prst="rect">
            <a:avLst/>
          </a:prstGeom>
          <a:noFill/>
          <a:ln w="19050" cap="flat" cmpd="sng" algn="ctr">
            <a:noFill/>
            <a:prstDash val="solid"/>
          </a:ln>
          <a:effectLst/>
        </p:spPr>
        <p:txBody>
          <a:bodyPr wrap="square" rtlCol="0">
            <a:spAutoFit/>
          </a:bodyPr>
          <a:lstStyle/>
          <a:p>
            <a:pPr marL="214377" indent="-214377" defTabSz="343003">
              <a:buClr>
                <a:srgbClr val="44546A"/>
              </a:buClr>
              <a:buSzPct val="80000"/>
              <a:buFont typeface="Arial" panose="020B0604020202020204" pitchFamily="34" charset="0"/>
              <a:buChar char="•"/>
              <a:defRPr/>
            </a:pPr>
            <a:endParaRPr lang="en-GB" sz="1050" i="1" kern="0" dirty="0">
              <a:solidFill>
                <a:prstClr val="black"/>
              </a:solidFill>
              <a:latin typeface="Arial" panose="020B0604020202020204" pitchFamily="34" charset="0"/>
              <a:cs typeface="Arial" panose="020B0604020202020204" pitchFamily="34" charset="0"/>
            </a:endParaRPr>
          </a:p>
          <a:p>
            <a:pPr defTabSz="343003">
              <a:buClr>
                <a:srgbClr val="44546A"/>
              </a:buClr>
              <a:buSzPct val="80000"/>
            </a:pPr>
            <a:endParaRPr lang="en-GB" sz="975"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The economy is projected to remain below potential in the medium term</a:t>
            </a:r>
            <a:r>
              <a:rPr lang="en-GB" sz="1300" b="1"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defTabSz="343003">
              <a:buClr>
                <a:srgbClr val="44546A"/>
              </a:buClr>
              <a:buSzPct val="80000"/>
            </a:pPr>
            <a:endParaRPr lang="en-GB" sz="13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43003">
              <a:buClr>
                <a:srgbClr val="44546A"/>
              </a:buClr>
              <a:buSzPct val="80000"/>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Reflects negative private sector TFP growth, suggesting…</a:t>
            </a: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Low efficiency in factors of production over time</a:t>
            </a:r>
            <a:r>
              <a:rPr lang="en-GB" sz="1300" i="1" dirty="0">
                <a:solidFill>
                  <a:prstClr val="black"/>
                </a:solidFill>
                <a:latin typeface="Arial" panose="020B0604020202020204" pitchFamily="34" charset="0"/>
                <a:ea typeface="Calibri" panose="020F0502020204030204" pitchFamily="34" charset="0"/>
                <a:cs typeface="Arial" panose="020B0604020202020204" pitchFamily="34" charset="0"/>
              </a:rPr>
              <a:t> (L, K, Technology/efficiency).</a:t>
            </a: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…particularly employment and capital growth.</a:t>
            </a:r>
            <a:endParaRPr lang="en-BW"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Lower efficiency in capital also suggests </a:t>
            </a:r>
            <a:r>
              <a:rPr lang="en-GB" sz="1300" b="1" dirty="0">
                <a:solidFill>
                  <a:prstClr val="black"/>
                </a:solidFill>
                <a:latin typeface="Arial" panose="020B0604020202020204" pitchFamily="34" charset="0"/>
                <a:ea typeface="Calibri" panose="020F0502020204030204" pitchFamily="34" charset="0"/>
                <a:cs typeface="Arial" panose="020B0604020202020204" pitchFamily="34" charset="0"/>
              </a:rPr>
              <a:t>that capital accumulation has not been channelled towards productive investments </a:t>
            </a: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with high rates of return to capital.</a:t>
            </a: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43003">
              <a:buClr>
                <a:srgbClr val="44546A"/>
              </a:buClr>
              <a:buSzPct val="80000"/>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endParaRPr lang="en-GB" sz="1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77" indent="-214377" defTabSz="343003">
              <a:buClr>
                <a:srgbClr val="44546A"/>
              </a:buClr>
              <a:buSzPct val="80000"/>
              <a:buFont typeface="Arial" panose="020B0604020202020204" pitchFamily="34" charset="0"/>
              <a:buChar char="•"/>
            </a:pPr>
            <a:r>
              <a:rPr lang="en-GB" sz="1300" dirty="0">
                <a:solidFill>
                  <a:prstClr val="black"/>
                </a:solidFill>
                <a:latin typeface="Arial" panose="020B0604020202020204" pitchFamily="34" charset="0"/>
                <a:ea typeface="Calibri" panose="020F0502020204030204" pitchFamily="34" charset="0"/>
                <a:cs typeface="Arial" panose="020B0604020202020204" pitchFamily="34" charset="0"/>
              </a:rPr>
              <a:t>This inefficiency in the stock of capital has </a:t>
            </a:r>
            <a:r>
              <a:rPr lang="en-GB" sz="1300" b="1" dirty="0">
                <a:solidFill>
                  <a:prstClr val="black"/>
                </a:solidFill>
                <a:latin typeface="Arial" panose="020B0604020202020204" pitchFamily="34" charset="0"/>
                <a:ea typeface="Calibri" panose="020F0502020204030204" pitchFamily="34" charset="0"/>
                <a:cs typeface="Arial" panose="020B0604020202020204" pitchFamily="34" charset="0"/>
              </a:rPr>
              <a:t>not been sufficient to create job opportunities. </a:t>
            </a:r>
          </a:p>
          <a:p>
            <a:pPr marL="214377" indent="-214377" defTabSz="343003">
              <a:buClr>
                <a:srgbClr val="44546A"/>
              </a:buClr>
              <a:buSzPct val="80000"/>
              <a:buFont typeface="Arial" panose="020B0604020202020204" pitchFamily="34" charset="0"/>
              <a:buChar char="•"/>
            </a:pPr>
            <a:endParaRPr lang="en-US" sz="1050" i="1" kern="0" dirty="0">
              <a:solidFill>
                <a:prstClr val="black"/>
              </a:solidFill>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67BA26A8-F31C-455E-929E-2A01317577B8}"/>
              </a:ext>
            </a:extLst>
          </p:cNvPr>
          <p:cNvGraphicFramePr/>
          <p:nvPr>
            <p:extLst>
              <p:ext uri="{D42A27DB-BD31-4B8C-83A1-F6EECF244321}">
                <p14:modId xmlns:p14="http://schemas.microsoft.com/office/powerpoint/2010/main" val="1243447298"/>
              </p:ext>
            </p:extLst>
          </p:nvPr>
        </p:nvGraphicFramePr>
        <p:xfrm>
          <a:off x="107504" y="1556792"/>
          <a:ext cx="5040560" cy="30963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812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fontScale="90000"/>
          </a:bodyPr>
          <a:lstStyle/>
          <a:p>
            <a:r>
              <a:rPr lang="en-GB" dirty="0"/>
              <a:t>Unemployment remains a growing concern…</a:t>
            </a: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pic>
        <p:nvPicPr>
          <p:cNvPr id="2" name="Picture 1">
            <a:extLst>
              <a:ext uri="{FF2B5EF4-FFF2-40B4-BE49-F238E27FC236}">
                <a16:creationId xmlns:a16="http://schemas.microsoft.com/office/drawing/2014/main" id="{E5ED33CE-354C-4714-BBA9-DC7BDACAE685}"/>
              </a:ext>
            </a:extLst>
          </p:cNvPr>
          <p:cNvPicPr>
            <a:picLocks noChangeAspect="1"/>
          </p:cNvPicPr>
          <p:nvPr/>
        </p:nvPicPr>
        <p:blipFill rotWithShape="1">
          <a:blip r:embed="rId4"/>
          <a:srcRect r="47637"/>
          <a:stretch/>
        </p:blipFill>
        <p:spPr>
          <a:xfrm>
            <a:off x="107504" y="1600201"/>
            <a:ext cx="4788024" cy="4495800"/>
          </a:xfrm>
          <a:prstGeom prst="rect">
            <a:avLst/>
          </a:prstGeom>
        </p:spPr>
      </p:pic>
      <p:sp>
        <p:nvSpPr>
          <p:cNvPr id="7" name="Content Placeholder 6">
            <a:extLst>
              <a:ext uri="{FF2B5EF4-FFF2-40B4-BE49-F238E27FC236}">
                <a16:creationId xmlns:a16="http://schemas.microsoft.com/office/drawing/2014/main" id="{E7E755F1-ECCD-46D4-8C69-80CB0A9C9F40}"/>
              </a:ext>
            </a:extLst>
          </p:cNvPr>
          <p:cNvSpPr>
            <a:spLocks noGrp="1"/>
          </p:cNvSpPr>
          <p:nvPr>
            <p:ph sz="quarter" idx="1"/>
          </p:nvPr>
        </p:nvSpPr>
        <p:spPr>
          <a:xfrm>
            <a:off x="4788024" y="1600200"/>
            <a:ext cx="4176464" cy="4495800"/>
          </a:xfrm>
        </p:spPr>
        <p:txBody>
          <a:bodyPr>
            <a:noAutofit/>
          </a:bodyPr>
          <a:lstStyle/>
          <a:p>
            <a:pPr marL="135296" lvl="0" indent="-135296" defTabSz="685800">
              <a:spcBef>
                <a:spcPts val="0"/>
              </a:spcBef>
              <a:spcAft>
                <a:spcPts val="450"/>
              </a:spcAft>
              <a:buClr>
                <a:srgbClr val="44546A"/>
              </a:buClr>
              <a:buSzTx/>
              <a:buFont typeface="Arial" panose="020B0604020202020204" pitchFamily="34" charset="0"/>
              <a:buChar char="•"/>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Unemployment has risen over the years. </a:t>
            </a:r>
          </a:p>
          <a:p>
            <a:pPr marL="135296" lvl="0" indent="-135296" defTabSz="685800">
              <a:spcBef>
                <a:spcPts val="0"/>
              </a:spcBef>
              <a:spcAft>
                <a:spcPts val="450"/>
              </a:spcAft>
              <a:buClr>
                <a:srgbClr val="44546A"/>
              </a:buClr>
              <a:buSzTx/>
              <a:buFont typeface="Arial" panose="020B0604020202020204" pitchFamily="34" charset="0"/>
              <a:buChar char="•"/>
            </a:pPr>
            <a:endParaRPr lang="en-GB" sz="125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35296" lvl="0" indent="-135296" defTabSz="685800">
              <a:spcBef>
                <a:spcPts val="0"/>
              </a:spcBef>
              <a:spcAft>
                <a:spcPts val="450"/>
              </a:spcAft>
              <a:buClr>
                <a:srgbClr val="44546A"/>
              </a:buClr>
              <a:buSzTx/>
              <a:buFont typeface="Arial" panose="020B0604020202020204" pitchFamily="34" charset="0"/>
              <a:buChar char="•"/>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Rising trend has persisted reflecting a number of factors: - </a:t>
            </a:r>
          </a:p>
          <a:p>
            <a:pPr marL="471629" lvl="1" indent="-214377" defTabSz="685800">
              <a:spcBef>
                <a:spcPts val="0"/>
              </a:spcBef>
              <a:spcAft>
                <a:spcPts val="450"/>
              </a:spcAft>
              <a:buClr>
                <a:srgbClr val="44546A"/>
              </a:buClr>
              <a:buSzTx/>
              <a:buFont typeface="Wingdings" panose="05000000000000000000" pitchFamily="2" charset="2"/>
              <a:buChar char="q"/>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Structural economic dynamics – current economic model is or running its course. There is need for new growth sources.</a:t>
            </a:r>
          </a:p>
          <a:p>
            <a:pPr marL="471629" lvl="1" indent="-214377" defTabSz="685800">
              <a:spcBef>
                <a:spcPts val="0"/>
              </a:spcBef>
              <a:spcAft>
                <a:spcPts val="450"/>
              </a:spcAft>
              <a:buClr>
                <a:srgbClr val="44546A"/>
              </a:buClr>
              <a:buSzTx/>
              <a:buFont typeface="Wingdings" panose="05000000000000000000" pitchFamily="2" charset="2"/>
              <a:buChar char="q"/>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Dependency on mining sector, which is capital intensive (diversification mainly towards non-tradeable sectors).</a:t>
            </a:r>
          </a:p>
          <a:p>
            <a:pPr marL="471629" lvl="1" indent="-214377" defTabSz="685800">
              <a:spcBef>
                <a:spcPts val="0"/>
              </a:spcBef>
              <a:spcAft>
                <a:spcPts val="450"/>
              </a:spcAft>
              <a:buClr>
                <a:srgbClr val="44546A"/>
              </a:buClr>
              <a:buSzTx/>
              <a:buFont typeface="Wingdings" panose="05000000000000000000" pitchFamily="2" charset="2"/>
              <a:buChar char="q"/>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Slow pace in absorbing growing labour force </a:t>
            </a:r>
          </a:p>
          <a:p>
            <a:pPr marL="471629" lvl="1" indent="-214377" defTabSz="685800">
              <a:spcBef>
                <a:spcPts val="0"/>
              </a:spcBef>
              <a:spcAft>
                <a:spcPts val="450"/>
              </a:spcAft>
              <a:buClr>
                <a:srgbClr val="44546A"/>
              </a:buClr>
              <a:buSzTx/>
              <a:buFont typeface="Wingdings" panose="05000000000000000000" pitchFamily="2" charset="2"/>
              <a:buChar char="q"/>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Dependence and dominance of the public sector has crowded out private sector led growth with negative TFP</a:t>
            </a:r>
            <a:r>
              <a:rPr lang="en-GB" sz="1250" dirty="0">
                <a:solidFill>
                  <a:srgbClr val="7030A0"/>
                </a:solidFill>
                <a:latin typeface="Arial" panose="020B0604020202020204" pitchFamily="34" charset="0"/>
                <a:ea typeface="Calibri" panose="020F0502020204030204" pitchFamily="34" charset="0"/>
                <a:cs typeface="Arial" panose="020B0604020202020204" pitchFamily="34" charset="0"/>
              </a:rPr>
              <a:t>.</a:t>
            </a:r>
          </a:p>
          <a:p>
            <a:pPr marL="257252" lvl="1" indent="0" defTabSz="685800">
              <a:spcBef>
                <a:spcPts val="0"/>
              </a:spcBef>
              <a:spcAft>
                <a:spcPts val="450"/>
              </a:spcAft>
              <a:buClr>
                <a:srgbClr val="44546A"/>
              </a:buClr>
              <a:buSzTx/>
              <a:buNone/>
            </a:pPr>
            <a:endParaRPr lang="en-GB" sz="1250"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marL="0" lvl="1" indent="0" defTabSz="685800">
              <a:spcBef>
                <a:spcPts val="0"/>
              </a:spcBef>
              <a:spcAft>
                <a:spcPts val="450"/>
              </a:spcAft>
              <a:buClr>
                <a:srgbClr val="44546A"/>
              </a:buClr>
              <a:buSzTx/>
              <a:buNone/>
            </a:pPr>
            <a:endParaRPr lang="en-GB" sz="125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14313" lvl="1" indent="-214313" defTabSz="685800">
              <a:spcBef>
                <a:spcPts val="0"/>
              </a:spcBef>
              <a:spcAft>
                <a:spcPts val="450"/>
              </a:spcAft>
              <a:buClr>
                <a:srgbClr val="44546A"/>
              </a:buClr>
              <a:buSzTx/>
              <a:buFont typeface="Arial" panose="020B0604020202020204" pitchFamily="34" charset="0"/>
              <a:buChar char="•"/>
            </a:pPr>
            <a:r>
              <a:rPr lang="en-GB" sz="1250" dirty="0">
                <a:solidFill>
                  <a:prstClr val="black"/>
                </a:solidFill>
                <a:latin typeface="Arial" panose="020B0604020202020204" pitchFamily="34" charset="0"/>
                <a:ea typeface="Calibri" panose="020F0502020204030204" pitchFamily="34" charset="0"/>
                <a:cs typeface="Arial" panose="020B0604020202020204" pitchFamily="34" charset="0"/>
              </a:rPr>
              <a:t>Continued growth in this further reduces private sector competition and limits private sector growth and participation with implications for job creation</a:t>
            </a:r>
            <a:endParaRPr lang="en-BW" sz="1250" dirty="0"/>
          </a:p>
        </p:txBody>
      </p:sp>
    </p:spTree>
    <p:extLst>
      <p:ext uri="{BB962C8B-B14F-4D97-AF65-F5344CB8AC3E}">
        <p14:creationId xmlns:p14="http://schemas.microsoft.com/office/powerpoint/2010/main" val="366700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35859"/>
            <a:ext cx="9144000" cy="1236760"/>
          </a:xfrm>
          <a:solidFill>
            <a:schemeClr val="accent1">
              <a:lumMod val="20000"/>
              <a:lumOff val="80000"/>
            </a:schemeClr>
          </a:solidFill>
          <a:ln>
            <a:solidFill>
              <a:schemeClr val="tx1">
                <a:lumMod val="50000"/>
                <a:lumOff val="50000"/>
              </a:schemeClr>
            </a:solidFill>
          </a:ln>
        </p:spPr>
        <p:txBody>
          <a:bodyPr>
            <a:normAutofit/>
          </a:bodyPr>
          <a:lstStyle/>
          <a:p>
            <a:r>
              <a:rPr lang="en-GB" dirty="0"/>
              <a:t>Inflation Developments …</a:t>
            </a:r>
          </a:p>
        </p:txBody>
      </p:sp>
      <p:pic>
        <p:nvPicPr>
          <p:cNvPr id="4" name="Content Placeholder 5" descr="banner"/>
          <p:cNvPicPr>
            <a:picLocks/>
          </p:cNvPicPr>
          <p:nvPr/>
        </p:nvPicPr>
        <p:blipFill>
          <a:blip r:embed="rId3">
            <a:extLst>
              <a:ext uri="{28A0092B-C50C-407E-A947-70E740481C1C}">
                <a14:useLocalDpi xmlns:a14="http://schemas.microsoft.com/office/drawing/2010/main" val="0"/>
              </a:ext>
            </a:extLst>
          </a:blip>
          <a:srcRect t="-986" r="18877" b="4402"/>
          <a:stretch>
            <a:fillRect/>
          </a:stretch>
        </p:blipFill>
        <p:spPr bwMode="auto">
          <a:xfrm>
            <a:off x="0" y="6211211"/>
            <a:ext cx="9144000" cy="897276"/>
          </a:xfrm>
          <a:prstGeom prst="rect">
            <a:avLst/>
          </a:prstGeom>
          <a:noFill/>
          <a:ln>
            <a:noFill/>
          </a:ln>
          <a:effectLst>
            <a:reflection stA="88000" dir="5400000" sy="-100000" algn="bl" rotWithShape="0"/>
          </a:effectLst>
        </p:spPr>
      </p:pic>
      <p:sp>
        <p:nvSpPr>
          <p:cNvPr id="9" name="Rectangle 8">
            <a:extLst>
              <a:ext uri="{FF2B5EF4-FFF2-40B4-BE49-F238E27FC236}">
                <a16:creationId xmlns:a16="http://schemas.microsoft.com/office/drawing/2014/main" id="{C5F18028-9363-4F77-A8F4-58607DD57E76}"/>
              </a:ext>
            </a:extLst>
          </p:cNvPr>
          <p:cNvSpPr/>
          <p:nvPr/>
        </p:nvSpPr>
        <p:spPr>
          <a:xfrm>
            <a:off x="6258768" y="1511518"/>
            <a:ext cx="2825968" cy="4770537"/>
          </a:xfrm>
          <a:prstGeom prst="rect">
            <a:avLst/>
          </a:prstGeom>
        </p:spPr>
        <p:txBody>
          <a:bodyPr wrap="square">
            <a:spAutoFit/>
          </a:bodyPr>
          <a:lstStyle/>
          <a:p>
            <a:pPr marL="214313" indent="-214313" defTabSz="685800">
              <a:buFont typeface="Arial" panose="020B0604020202020204" pitchFamily="34" charset="0"/>
              <a:buChar char="•"/>
            </a:pPr>
            <a:r>
              <a:rPr lang="en-ZA" sz="1600" dirty="0">
                <a:solidFill>
                  <a:prstClr val="black"/>
                </a:solidFill>
                <a:latin typeface="Garamond" panose="02020404030301010803" pitchFamily="18" charset="0"/>
              </a:rPr>
              <a:t>The inflation rate has fallen from their historic highs in 2022. </a:t>
            </a:r>
          </a:p>
          <a:p>
            <a:pPr marL="671513" lvl="1" indent="-214313" defTabSz="685800">
              <a:buFont typeface="Arial" panose="020B0604020202020204" pitchFamily="34" charset="0"/>
              <a:buChar char="•"/>
            </a:pPr>
            <a:r>
              <a:rPr lang="en-ZA" sz="1600" dirty="0">
                <a:solidFill>
                  <a:prstClr val="black"/>
                </a:solidFill>
                <a:latin typeface="Garamond" panose="02020404030301010803" pitchFamily="18" charset="0"/>
              </a:rPr>
              <a:t>Reaching 2.8% in March 2025.</a:t>
            </a:r>
          </a:p>
          <a:p>
            <a:pPr defTabSz="685800"/>
            <a:endParaRPr lang="en-ZA" sz="1600" dirty="0">
              <a:solidFill>
                <a:prstClr val="black"/>
              </a:solidFill>
              <a:latin typeface="Garamond" panose="02020404030301010803" pitchFamily="18" charset="0"/>
            </a:endParaRPr>
          </a:p>
          <a:p>
            <a:pPr marL="214313" indent="-214313" defTabSz="685800">
              <a:buFont typeface="Arial" panose="020B0604020202020204" pitchFamily="34" charset="0"/>
              <a:buChar char="•"/>
            </a:pPr>
            <a:r>
              <a:rPr lang="en-ZA" sz="1600" dirty="0">
                <a:solidFill>
                  <a:prstClr val="black"/>
                </a:solidFill>
                <a:latin typeface="Garamond" panose="02020404030301010803" pitchFamily="18" charset="0"/>
              </a:rPr>
              <a:t>Inflation rate is expected to remain within the stability range of the Bank of Botswana objective range of 3-6% until 2025.</a:t>
            </a:r>
          </a:p>
          <a:p>
            <a:pPr marL="214313" indent="-214313" defTabSz="685800">
              <a:buFont typeface="Arial" panose="020B0604020202020204" pitchFamily="34" charset="0"/>
              <a:buChar char="•"/>
            </a:pPr>
            <a:endParaRPr lang="en-ZA" sz="1600" dirty="0">
              <a:solidFill>
                <a:prstClr val="black"/>
              </a:solidFill>
              <a:latin typeface="Garamond" panose="02020404030301010803" pitchFamily="18" charset="0"/>
            </a:endParaRPr>
          </a:p>
          <a:p>
            <a:pPr marL="214313" indent="-214313" defTabSz="685800">
              <a:buFont typeface="Arial" panose="020B0604020202020204" pitchFamily="34" charset="0"/>
              <a:buChar char="•"/>
            </a:pPr>
            <a:r>
              <a:rPr lang="en-ZA" sz="1600" dirty="0">
                <a:solidFill>
                  <a:prstClr val="black"/>
                </a:solidFill>
                <a:latin typeface="Garamond" panose="02020404030301010803" pitchFamily="18" charset="0"/>
              </a:rPr>
              <a:t>Monetary Policy Rate was reduced from 2.65 to 1.90 in April 2025.</a:t>
            </a:r>
          </a:p>
          <a:p>
            <a:pPr defTabSz="685800"/>
            <a:endParaRPr lang="en-ZA" sz="1600" dirty="0">
              <a:solidFill>
                <a:prstClr val="black"/>
              </a:solidFill>
              <a:latin typeface="Garamond" panose="02020404030301010803" pitchFamily="18" charset="0"/>
            </a:endParaRPr>
          </a:p>
          <a:p>
            <a:pPr marL="214313" indent="-214313" defTabSz="685800">
              <a:buFont typeface="Arial" panose="020B0604020202020204" pitchFamily="34" charset="0"/>
              <a:buChar char="•"/>
            </a:pPr>
            <a:r>
              <a:rPr lang="en-ZA" sz="1600" dirty="0">
                <a:solidFill>
                  <a:prstClr val="black"/>
                </a:solidFill>
                <a:latin typeface="Garamond" panose="02020404030301010803" pitchFamily="18" charset="0"/>
              </a:rPr>
              <a:t>Other market interest rates (Government securities) have however increased</a:t>
            </a:r>
          </a:p>
        </p:txBody>
      </p:sp>
      <p:pic>
        <p:nvPicPr>
          <p:cNvPr id="2" name="Picture 1">
            <a:extLst>
              <a:ext uri="{FF2B5EF4-FFF2-40B4-BE49-F238E27FC236}">
                <a16:creationId xmlns:a16="http://schemas.microsoft.com/office/drawing/2014/main" id="{13F83270-708C-4708-9D2E-7138E17105DF}"/>
              </a:ext>
            </a:extLst>
          </p:cNvPr>
          <p:cNvPicPr>
            <a:picLocks noChangeAspect="1"/>
          </p:cNvPicPr>
          <p:nvPr/>
        </p:nvPicPr>
        <p:blipFill>
          <a:blip r:embed="rId4"/>
          <a:stretch>
            <a:fillRect/>
          </a:stretch>
        </p:blipFill>
        <p:spPr>
          <a:xfrm>
            <a:off x="17656" y="1511518"/>
            <a:ext cx="6210528" cy="4382112"/>
          </a:xfrm>
          <a:prstGeom prst="rect">
            <a:avLst/>
          </a:prstGeom>
        </p:spPr>
      </p:pic>
    </p:spTree>
    <p:extLst>
      <p:ext uri="{BB962C8B-B14F-4D97-AF65-F5344CB8AC3E}">
        <p14:creationId xmlns:p14="http://schemas.microsoft.com/office/powerpoint/2010/main" val="99214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640C-F526-BA40-8318-1B31F2CC1005}"/>
              </a:ext>
            </a:extLst>
          </p:cNvPr>
          <p:cNvSpPr>
            <a:spLocks noGrp="1"/>
          </p:cNvSpPr>
          <p:nvPr>
            <p:ph type="title"/>
          </p:nvPr>
        </p:nvSpPr>
        <p:spPr>
          <a:xfrm>
            <a:off x="297382" y="260649"/>
            <a:ext cx="8451082" cy="947666"/>
          </a:xfrm>
        </p:spPr>
        <p:txBody>
          <a:bodyPr>
            <a:normAutofit/>
          </a:bodyPr>
          <a:lstStyle/>
          <a:p>
            <a:r>
              <a:rPr lang="en-GB" sz="2101" dirty="0">
                <a:latin typeface="Arial" panose="020B0604020202020204" pitchFamily="34" charset="0"/>
                <a:cs typeface="Arial" panose="020B0604020202020204" pitchFamily="34" charset="0"/>
              </a:rPr>
              <a:t>Diamond Prospects: Uncertainty ahead – </a:t>
            </a:r>
            <a:r>
              <a:rPr lang="en-GB" sz="2101" dirty="0">
                <a:solidFill>
                  <a:srgbClr val="7030A0"/>
                </a:solidFill>
                <a:latin typeface="Arial" panose="020B0604020202020204" pitchFamily="34" charset="0"/>
                <a:cs typeface="Arial" panose="020B0604020202020204" pitchFamily="34" charset="0"/>
              </a:rPr>
              <a:t>Mineral Prospects have been revised downwards since the latter part of 2023</a:t>
            </a:r>
            <a:endParaRPr lang="en-US" sz="2101" dirty="0">
              <a:solidFill>
                <a:srgbClr val="7030A0"/>
              </a:solidFill>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a:off x="2607130" y="1659098"/>
            <a:ext cx="138600" cy="34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98" tIns="34299" rIns="68598" bIns="34299" numCol="1" anchor="ctr" anchorCtr="0" compatLnSpc="1">
            <a:prstTxWarp prst="textNoShape">
              <a:avLst/>
            </a:prstTxWarp>
            <a:spAutoFit/>
          </a:bodyPr>
          <a:lstStyle/>
          <a:p>
            <a:endParaRPr lang="en-US" sz="1801"/>
          </a:p>
        </p:txBody>
      </p:sp>
      <p:grpSp>
        <p:nvGrpSpPr>
          <p:cNvPr id="17" name="Group 16">
            <a:extLst>
              <a:ext uri="{FF2B5EF4-FFF2-40B4-BE49-F238E27FC236}">
                <a16:creationId xmlns:a16="http://schemas.microsoft.com/office/drawing/2014/main" id="{A294626F-6460-AB4A-513B-10AE494939C8}"/>
              </a:ext>
            </a:extLst>
          </p:cNvPr>
          <p:cNvGrpSpPr/>
          <p:nvPr/>
        </p:nvGrpSpPr>
        <p:grpSpPr>
          <a:xfrm>
            <a:off x="555317" y="1739303"/>
            <a:ext cx="2735006" cy="1416302"/>
            <a:chOff x="1413165" y="3669476"/>
            <a:chExt cx="3645724" cy="1887910"/>
          </a:xfrm>
        </p:grpSpPr>
        <p:sp>
          <p:nvSpPr>
            <p:cNvPr id="13" name="Rectangle 12">
              <a:extLst>
                <a:ext uri="{FF2B5EF4-FFF2-40B4-BE49-F238E27FC236}">
                  <a16:creationId xmlns:a16="http://schemas.microsoft.com/office/drawing/2014/main" id="{94012CC5-0B26-3A55-251C-04C76F8532B3}"/>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Box 8">
              <a:extLst>
                <a:ext uri="{FF2B5EF4-FFF2-40B4-BE49-F238E27FC236}">
                  <a16:creationId xmlns:a16="http://schemas.microsoft.com/office/drawing/2014/main" id="{FD723C8F-C9AD-29FB-689E-17FDFA20C0E7}"/>
                </a:ext>
              </a:extLst>
            </p:cNvPr>
            <p:cNvSpPr txBox="1"/>
            <p:nvPr/>
          </p:nvSpPr>
          <p:spPr>
            <a:xfrm>
              <a:off x="1513191" y="3717153"/>
              <a:ext cx="3545698" cy="1385317"/>
            </a:xfrm>
            <a:prstGeom prst="rect">
              <a:avLst/>
            </a:prstGeom>
            <a:noFill/>
          </p:spPr>
          <p:txBody>
            <a:bodyPr wrap="square" rtlCol="0">
              <a:spAutoFit/>
            </a:bodyPr>
            <a:lstStyle/>
            <a:p>
              <a:pPr algn="ctr"/>
              <a:r>
                <a:rPr lang="en-GB" sz="1351" dirty="0"/>
                <a:t>Uncertainties emanating from measures imposed by G7 countries to enforce sanctions on Russian diamonds</a:t>
              </a:r>
              <a:endParaRPr lang="en-US" sz="1351" dirty="0"/>
            </a:p>
            <a:p>
              <a:pPr algn="ctr"/>
              <a:r>
                <a:rPr lang="en-ZA" sz="750" dirty="0"/>
                <a:t>.</a:t>
              </a:r>
            </a:p>
          </p:txBody>
        </p:sp>
      </p:grpSp>
      <p:grpSp>
        <p:nvGrpSpPr>
          <p:cNvPr id="18" name="Group 17">
            <a:extLst>
              <a:ext uri="{FF2B5EF4-FFF2-40B4-BE49-F238E27FC236}">
                <a16:creationId xmlns:a16="http://schemas.microsoft.com/office/drawing/2014/main" id="{FD9FF8BB-6F98-36B5-C14C-09AB35629F62}"/>
              </a:ext>
            </a:extLst>
          </p:cNvPr>
          <p:cNvGrpSpPr/>
          <p:nvPr/>
        </p:nvGrpSpPr>
        <p:grpSpPr>
          <a:xfrm>
            <a:off x="4126961" y="1779420"/>
            <a:ext cx="1633628" cy="1416302"/>
            <a:chOff x="5189516" y="3669476"/>
            <a:chExt cx="2177604" cy="1887910"/>
          </a:xfrm>
        </p:grpSpPr>
        <p:sp>
          <p:nvSpPr>
            <p:cNvPr id="14" name="Rectangle 13">
              <a:extLst>
                <a:ext uri="{FF2B5EF4-FFF2-40B4-BE49-F238E27FC236}">
                  <a16:creationId xmlns:a16="http://schemas.microsoft.com/office/drawing/2014/main" id="{A375D233-D3B9-8556-918F-FCAD6F32461C}"/>
                </a:ext>
              </a:extLst>
            </p:cNvPr>
            <p:cNvSpPr/>
            <p:nvPr/>
          </p:nvSpPr>
          <p:spPr>
            <a:xfrm>
              <a:off x="5189516" y="3669476"/>
              <a:ext cx="217760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TextBox 9">
              <a:extLst>
                <a:ext uri="{FF2B5EF4-FFF2-40B4-BE49-F238E27FC236}">
                  <a16:creationId xmlns:a16="http://schemas.microsoft.com/office/drawing/2014/main" id="{A5F9081E-570F-55FB-4A6B-FF96F0935F48}"/>
                </a:ext>
              </a:extLst>
            </p:cNvPr>
            <p:cNvSpPr txBox="1"/>
            <p:nvPr/>
          </p:nvSpPr>
          <p:spPr>
            <a:xfrm>
              <a:off x="5572018" y="3891594"/>
              <a:ext cx="1412600" cy="1231469"/>
            </a:xfrm>
            <a:prstGeom prst="rect">
              <a:avLst/>
            </a:prstGeom>
            <a:noFill/>
          </p:spPr>
          <p:txBody>
            <a:bodyPr wrap="square" rtlCol="0">
              <a:spAutoFit/>
            </a:bodyPr>
            <a:lstStyle/>
            <a:p>
              <a:pPr algn="ctr"/>
              <a:r>
                <a:rPr lang="en-US" sz="1351" dirty="0"/>
                <a:t>Diamond price decline to clear inventory </a:t>
              </a:r>
            </a:p>
          </p:txBody>
        </p:sp>
      </p:grpSp>
      <p:grpSp>
        <p:nvGrpSpPr>
          <p:cNvPr id="19" name="Group 18">
            <a:extLst>
              <a:ext uri="{FF2B5EF4-FFF2-40B4-BE49-F238E27FC236}">
                <a16:creationId xmlns:a16="http://schemas.microsoft.com/office/drawing/2014/main" id="{3E5285D9-EF8D-B5F4-E12A-F52327D8BE17}"/>
              </a:ext>
            </a:extLst>
          </p:cNvPr>
          <p:cNvGrpSpPr/>
          <p:nvPr/>
        </p:nvGrpSpPr>
        <p:grpSpPr>
          <a:xfrm>
            <a:off x="6248626" y="1746071"/>
            <a:ext cx="2150341" cy="1416302"/>
            <a:chOff x="7481455" y="3669476"/>
            <a:chExt cx="2866374" cy="1887910"/>
          </a:xfrm>
        </p:grpSpPr>
        <p:sp>
          <p:nvSpPr>
            <p:cNvPr id="15" name="Rectangle 14">
              <a:extLst>
                <a:ext uri="{FF2B5EF4-FFF2-40B4-BE49-F238E27FC236}">
                  <a16:creationId xmlns:a16="http://schemas.microsoft.com/office/drawing/2014/main" id="{23B5A1ED-17B7-C2AF-8A32-4A9E45551E62}"/>
                </a:ext>
              </a:extLst>
            </p:cNvPr>
            <p:cNvSpPr/>
            <p:nvPr/>
          </p:nvSpPr>
          <p:spPr>
            <a:xfrm>
              <a:off x="7481455" y="3669476"/>
              <a:ext cx="286637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A03345AF-BE60-00DA-7B98-3F043D04C6F4}"/>
                </a:ext>
              </a:extLst>
            </p:cNvPr>
            <p:cNvSpPr txBox="1"/>
            <p:nvPr/>
          </p:nvSpPr>
          <p:spPr>
            <a:xfrm>
              <a:off x="7753070" y="4028694"/>
              <a:ext cx="2323141" cy="954371"/>
            </a:xfrm>
            <a:prstGeom prst="rect">
              <a:avLst/>
            </a:prstGeom>
            <a:noFill/>
          </p:spPr>
          <p:txBody>
            <a:bodyPr wrap="square" rtlCol="0">
              <a:spAutoFit/>
            </a:bodyPr>
            <a:lstStyle/>
            <a:p>
              <a:pPr algn="ctr"/>
              <a:r>
                <a:rPr lang="en-US" sz="1351" dirty="0"/>
                <a:t>Lower Consumer demand in major markets</a:t>
              </a:r>
            </a:p>
          </p:txBody>
        </p:sp>
      </p:grpSp>
      <p:grpSp>
        <p:nvGrpSpPr>
          <p:cNvPr id="20" name="Group 19">
            <a:extLst>
              <a:ext uri="{FF2B5EF4-FFF2-40B4-BE49-F238E27FC236}">
                <a16:creationId xmlns:a16="http://schemas.microsoft.com/office/drawing/2014/main" id="{E3671826-21E2-4E15-B094-F03C9FA0DDFD}"/>
              </a:ext>
            </a:extLst>
          </p:cNvPr>
          <p:cNvGrpSpPr/>
          <p:nvPr/>
        </p:nvGrpSpPr>
        <p:grpSpPr>
          <a:xfrm>
            <a:off x="457321" y="3534865"/>
            <a:ext cx="2735006" cy="1134170"/>
            <a:chOff x="1413165" y="3669476"/>
            <a:chExt cx="3645724" cy="1887910"/>
          </a:xfrm>
        </p:grpSpPr>
        <p:sp>
          <p:nvSpPr>
            <p:cNvPr id="21" name="Rectangle 20">
              <a:extLst>
                <a:ext uri="{FF2B5EF4-FFF2-40B4-BE49-F238E27FC236}">
                  <a16:creationId xmlns:a16="http://schemas.microsoft.com/office/drawing/2014/main" id="{C7D4C6EE-C9BA-42E6-A8B4-A9E9DE4E3483}"/>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TextBox 21">
              <a:extLst>
                <a:ext uri="{FF2B5EF4-FFF2-40B4-BE49-F238E27FC236}">
                  <a16:creationId xmlns:a16="http://schemas.microsoft.com/office/drawing/2014/main" id="{41AC052A-0141-4609-BCB0-6C7A7B8554E4}"/>
                </a:ext>
              </a:extLst>
            </p:cNvPr>
            <p:cNvSpPr txBox="1"/>
            <p:nvPr/>
          </p:nvSpPr>
          <p:spPr>
            <a:xfrm>
              <a:off x="1543792" y="3874765"/>
              <a:ext cx="3337286" cy="845750"/>
            </a:xfrm>
            <a:prstGeom prst="rect">
              <a:avLst/>
            </a:prstGeom>
            <a:noFill/>
          </p:spPr>
          <p:txBody>
            <a:bodyPr wrap="square" rtlCol="0">
              <a:spAutoFit/>
            </a:bodyPr>
            <a:lstStyle/>
            <a:p>
              <a:pPr algn="ctr"/>
              <a:r>
                <a:rPr lang="en-US" sz="1351" dirty="0"/>
                <a:t>Lab Grown diamonds continue to put pressure on natural diamonds</a:t>
              </a:r>
            </a:p>
          </p:txBody>
        </p:sp>
      </p:grpSp>
      <p:grpSp>
        <p:nvGrpSpPr>
          <p:cNvPr id="23" name="Group 22">
            <a:extLst>
              <a:ext uri="{FF2B5EF4-FFF2-40B4-BE49-F238E27FC236}">
                <a16:creationId xmlns:a16="http://schemas.microsoft.com/office/drawing/2014/main" id="{BC1E6F06-29BE-4D59-AD08-F45A98786CB7}"/>
              </a:ext>
            </a:extLst>
          </p:cNvPr>
          <p:cNvGrpSpPr/>
          <p:nvPr/>
        </p:nvGrpSpPr>
        <p:grpSpPr>
          <a:xfrm>
            <a:off x="3706109" y="3599028"/>
            <a:ext cx="1762386" cy="1190835"/>
            <a:chOff x="1413165" y="3669476"/>
            <a:chExt cx="3645724" cy="1982231"/>
          </a:xfrm>
        </p:grpSpPr>
        <p:sp>
          <p:nvSpPr>
            <p:cNvPr id="24" name="Rectangle 23">
              <a:extLst>
                <a:ext uri="{FF2B5EF4-FFF2-40B4-BE49-F238E27FC236}">
                  <a16:creationId xmlns:a16="http://schemas.microsoft.com/office/drawing/2014/main" id="{97FB38B3-A765-4AEB-B251-0B125AC71647}"/>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TextBox 24">
              <a:extLst>
                <a:ext uri="{FF2B5EF4-FFF2-40B4-BE49-F238E27FC236}">
                  <a16:creationId xmlns:a16="http://schemas.microsoft.com/office/drawing/2014/main" id="{42FBA5D6-4CF0-427C-9B79-F9F437127FE1}"/>
                </a:ext>
              </a:extLst>
            </p:cNvPr>
            <p:cNvSpPr txBox="1"/>
            <p:nvPr/>
          </p:nvSpPr>
          <p:spPr>
            <a:xfrm>
              <a:off x="1535729" y="3767877"/>
              <a:ext cx="3337287" cy="1883830"/>
            </a:xfrm>
            <a:prstGeom prst="rect">
              <a:avLst/>
            </a:prstGeom>
            <a:noFill/>
          </p:spPr>
          <p:txBody>
            <a:bodyPr wrap="square" rtlCol="0">
              <a:spAutoFit/>
            </a:bodyPr>
            <a:lstStyle/>
            <a:p>
              <a:pPr algn="ctr"/>
              <a:r>
                <a:rPr lang="en-GB" sz="1351" dirty="0"/>
                <a:t>Divestment/demerge of Anglo American from De Beers, after a 98-year partnership</a:t>
              </a:r>
              <a:endParaRPr lang="en-US" sz="1351" dirty="0"/>
            </a:p>
          </p:txBody>
        </p:sp>
      </p:grpSp>
      <p:grpSp>
        <p:nvGrpSpPr>
          <p:cNvPr id="26" name="Group 25">
            <a:extLst>
              <a:ext uri="{FF2B5EF4-FFF2-40B4-BE49-F238E27FC236}">
                <a16:creationId xmlns:a16="http://schemas.microsoft.com/office/drawing/2014/main" id="{E1637020-1657-4F96-B5DA-2AF4D17BAC9F}"/>
              </a:ext>
            </a:extLst>
          </p:cNvPr>
          <p:cNvGrpSpPr/>
          <p:nvPr/>
        </p:nvGrpSpPr>
        <p:grpSpPr>
          <a:xfrm>
            <a:off x="6313254" y="3517973"/>
            <a:ext cx="2021083" cy="1134172"/>
            <a:chOff x="1413165" y="3669476"/>
            <a:chExt cx="3645724" cy="1887910"/>
          </a:xfrm>
        </p:grpSpPr>
        <p:sp>
          <p:nvSpPr>
            <p:cNvPr id="27" name="Rectangle 26">
              <a:extLst>
                <a:ext uri="{FF2B5EF4-FFF2-40B4-BE49-F238E27FC236}">
                  <a16:creationId xmlns:a16="http://schemas.microsoft.com/office/drawing/2014/main" id="{07E1E5CC-563C-41F4-9853-8EC2F16D1611}"/>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8" name="TextBox 27">
              <a:extLst>
                <a:ext uri="{FF2B5EF4-FFF2-40B4-BE49-F238E27FC236}">
                  <a16:creationId xmlns:a16="http://schemas.microsoft.com/office/drawing/2014/main" id="{F7B96ACE-EE25-43A7-B197-5F6763AF1DB3}"/>
                </a:ext>
              </a:extLst>
            </p:cNvPr>
            <p:cNvSpPr txBox="1"/>
            <p:nvPr/>
          </p:nvSpPr>
          <p:spPr>
            <a:xfrm>
              <a:off x="1434447" y="3872646"/>
              <a:ext cx="3337286" cy="1537803"/>
            </a:xfrm>
            <a:prstGeom prst="rect">
              <a:avLst/>
            </a:prstGeom>
            <a:noFill/>
          </p:spPr>
          <p:txBody>
            <a:bodyPr wrap="square" rtlCol="0">
              <a:spAutoFit/>
            </a:bodyPr>
            <a:lstStyle/>
            <a:p>
              <a:pPr algn="ctr"/>
              <a:r>
                <a:rPr lang="en-ZA" sz="1351" dirty="0"/>
                <a:t>Diamond production reduced in 2025… affecting mineral revenue </a:t>
              </a:r>
              <a:endParaRPr lang="en-US" sz="1351" dirty="0"/>
            </a:p>
          </p:txBody>
        </p:sp>
      </p:grpSp>
      <p:sp>
        <p:nvSpPr>
          <p:cNvPr id="30" name="Rectangle 29">
            <a:extLst>
              <a:ext uri="{FF2B5EF4-FFF2-40B4-BE49-F238E27FC236}">
                <a16:creationId xmlns:a16="http://schemas.microsoft.com/office/drawing/2014/main" id="{500EA8A6-5127-40B2-8929-DC5A4BCB3449}"/>
              </a:ext>
            </a:extLst>
          </p:cNvPr>
          <p:cNvSpPr/>
          <p:nvPr/>
        </p:nvSpPr>
        <p:spPr>
          <a:xfrm>
            <a:off x="457321" y="5570141"/>
            <a:ext cx="8610983" cy="31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BW" sz="1801"/>
          </a:p>
        </p:txBody>
      </p:sp>
      <p:grpSp>
        <p:nvGrpSpPr>
          <p:cNvPr id="35" name="Group 34">
            <a:extLst>
              <a:ext uri="{FF2B5EF4-FFF2-40B4-BE49-F238E27FC236}">
                <a16:creationId xmlns:a16="http://schemas.microsoft.com/office/drawing/2014/main" id="{1882692C-4344-8B77-25D8-1D048C92A784}"/>
              </a:ext>
            </a:extLst>
          </p:cNvPr>
          <p:cNvGrpSpPr/>
          <p:nvPr/>
        </p:nvGrpSpPr>
        <p:grpSpPr>
          <a:xfrm>
            <a:off x="457321" y="5157200"/>
            <a:ext cx="2735006" cy="1187158"/>
            <a:chOff x="1413165" y="3669476"/>
            <a:chExt cx="3645724" cy="1976111"/>
          </a:xfrm>
        </p:grpSpPr>
        <p:sp>
          <p:nvSpPr>
            <p:cNvPr id="36" name="Rectangle 35">
              <a:extLst>
                <a:ext uri="{FF2B5EF4-FFF2-40B4-BE49-F238E27FC236}">
                  <a16:creationId xmlns:a16="http://schemas.microsoft.com/office/drawing/2014/main" id="{1593B635-2EA5-1734-6B43-DD56610C508C}"/>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7" name="TextBox 36">
              <a:extLst>
                <a:ext uri="{FF2B5EF4-FFF2-40B4-BE49-F238E27FC236}">
                  <a16:creationId xmlns:a16="http://schemas.microsoft.com/office/drawing/2014/main" id="{7D8B27B4-AA43-CE2F-6183-B334A148028B}"/>
                </a:ext>
              </a:extLst>
            </p:cNvPr>
            <p:cNvSpPr txBox="1"/>
            <p:nvPr/>
          </p:nvSpPr>
          <p:spPr>
            <a:xfrm>
              <a:off x="1457259" y="3761757"/>
              <a:ext cx="3337286" cy="1883830"/>
            </a:xfrm>
            <a:prstGeom prst="rect">
              <a:avLst/>
            </a:prstGeom>
            <a:noFill/>
          </p:spPr>
          <p:txBody>
            <a:bodyPr wrap="square" rtlCol="0">
              <a:spAutoFit/>
            </a:bodyPr>
            <a:lstStyle/>
            <a:p>
              <a:pPr algn="just"/>
              <a:r>
                <a:rPr lang="en-GB" sz="1351" dirty="0"/>
                <a:t>higher-than-normal levels of inventory in the midstream market, reaching 16 million carats as at end of December 2024.</a:t>
              </a:r>
              <a:endParaRPr lang="en-BW" sz="1351" dirty="0"/>
            </a:p>
          </p:txBody>
        </p:sp>
      </p:grpSp>
      <p:grpSp>
        <p:nvGrpSpPr>
          <p:cNvPr id="41" name="Group 40">
            <a:extLst>
              <a:ext uri="{FF2B5EF4-FFF2-40B4-BE49-F238E27FC236}">
                <a16:creationId xmlns:a16="http://schemas.microsoft.com/office/drawing/2014/main" id="{A2EA7F10-C848-0536-D8F7-3C1C2317F552}"/>
              </a:ext>
            </a:extLst>
          </p:cNvPr>
          <p:cNvGrpSpPr/>
          <p:nvPr/>
        </p:nvGrpSpPr>
        <p:grpSpPr>
          <a:xfrm>
            <a:off x="6239558" y="5039153"/>
            <a:ext cx="2021083" cy="1134171"/>
            <a:chOff x="1413165" y="3669476"/>
            <a:chExt cx="3645724" cy="1887910"/>
          </a:xfrm>
        </p:grpSpPr>
        <p:sp>
          <p:nvSpPr>
            <p:cNvPr id="42" name="Rectangle 41">
              <a:extLst>
                <a:ext uri="{FF2B5EF4-FFF2-40B4-BE49-F238E27FC236}">
                  <a16:creationId xmlns:a16="http://schemas.microsoft.com/office/drawing/2014/main" id="{CE61132F-3ABC-3D5D-799C-44A5131E90AB}"/>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3" name="TextBox 42">
              <a:extLst>
                <a:ext uri="{FF2B5EF4-FFF2-40B4-BE49-F238E27FC236}">
                  <a16:creationId xmlns:a16="http://schemas.microsoft.com/office/drawing/2014/main" id="{6E8DDD82-81D9-E1FD-80F2-B5EC93BA2F85}"/>
                </a:ext>
              </a:extLst>
            </p:cNvPr>
            <p:cNvSpPr txBox="1"/>
            <p:nvPr/>
          </p:nvSpPr>
          <p:spPr>
            <a:xfrm>
              <a:off x="1489300" y="3871327"/>
              <a:ext cx="3337286" cy="499721"/>
            </a:xfrm>
            <a:prstGeom prst="rect">
              <a:avLst/>
            </a:prstGeom>
            <a:noFill/>
          </p:spPr>
          <p:txBody>
            <a:bodyPr wrap="square" rtlCol="0">
              <a:spAutoFit/>
            </a:bodyPr>
            <a:lstStyle/>
            <a:p>
              <a:pPr algn="just"/>
              <a:r>
                <a:rPr lang="en-GB" sz="1351" dirty="0"/>
                <a:t>Evolving consumer preferences</a:t>
              </a:r>
              <a:endParaRPr lang="en-BW" sz="1351" dirty="0"/>
            </a:p>
          </p:txBody>
        </p:sp>
      </p:grpSp>
      <p:grpSp>
        <p:nvGrpSpPr>
          <p:cNvPr id="49" name="Group 48">
            <a:extLst>
              <a:ext uri="{FF2B5EF4-FFF2-40B4-BE49-F238E27FC236}">
                <a16:creationId xmlns:a16="http://schemas.microsoft.com/office/drawing/2014/main" id="{4F52CE2B-BA9A-C2CD-E760-62E35D29F544}"/>
              </a:ext>
            </a:extLst>
          </p:cNvPr>
          <p:cNvGrpSpPr/>
          <p:nvPr/>
        </p:nvGrpSpPr>
        <p:grpSpPr>
          <a:xfrm>
            <a:off x="3350471" y="5157201"/>
            <a:ext cx="2735006" cy="1134171"/>
            <a:chOff x="1413165" y="3669476"/>
            <a:chExt cx="3645724" cy="1887910"/>
          </a:xfrm>
        </p:grpSpPr>
        <p:sp>
          <p:nvSpPr>
            <p:cNvPr id="50" name="Rectangle 49">
              <a:extLst>
                <a:ext uri="{FF2B5EF4-FFF2-40B4-BE49-F238E27FC236}">
                  <a16:creationId xmlns:a16="http://schemas.microsoft.com/office/drawing/2014/main" id="{01A96F07-143B-7817-37D7-38F4292ACB6F}"/>
                </a:ext>
              </a:extLst>
            </p:cNvPr>
            <p:cNvSpPr/>
            <p:nvPr/>
          </p:nvSpPr>
          <p:spPr>
            <a:xfrm>
              <a:off x="1413165" y="3669476"/>
              <a:ext cx="3645724" cy="18879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1" name="TextBox 50">
              <a:extLst>
                <a:ext uri="{FF2B5EF4-FFF2-40B4-BE49-F238E27FC236}">
                  <a16:creationId xmlns:a16="http://schemas.microsoft.com/office/drawing/2014/main" id="{1555AF31-435B-9279-187E-857D96E712B9}"/>
                </a:ext>
              </a:extLst>
            </p:cNvPr>
            <p:cNvSpPr txBox="1"/>
            <p:nvPr/>
          </p:nvSpPr>
          <p:spPr>
            <a:xfrm>
              <a:off x="1489300" y="3871327"/>
              <a:ext cx="3337286" cy="1191776"/>
            </a:xfrm>
            <a:prstGeom prst="rect">
              <a:avLst/>
            </a:prstGeom>
            <a:noFill/>
          </p:spPr>
          <p:txBody>
            <a:bodyPr wrap="square" rtlCol="0">
              <a:spAutoFit/>
            </a:bodyPr>
            <a:lstStyle/>
            <a:p>
              <a:pPr algn="just"/>
              <a:r>
                <a:rPr lang="en-GB" sz="1351" dirty="0"/>
                <a:t>Reciprocal tariffs by the US on major diamond markets economies </a:t>
              </a:r>
              <a:endParaRPr lang="en-BW" sz="1351" dirty="0"/>
            </a:p>
          </p:txBody>
        </p:sp>
      </p:grpSp>
    </p:spTree>
    <p:extLst>
      <p:ext uri="{BB962C8B-B14F-4D97-AF65-F5344CB8AC3E}">
        <p14:creationId xmlns:p14="http://schemas.microsoft.com/office/powerpoint/2010/main" val="27827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W colou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o National Assembly on Movable Property Bill 2021 (002) (3)" id="{5879091A-C9F6-3C4F-B990-9386A43C29AE}" vid="{1B496FA8-1B83-334C-B85B-F9E52A4DD6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17475</TotalTime>
  <Words>1801</Words>
  <Application>Microsoft Office PowerPoint</Application>
  <PresentationFormat>On-screen Show (4:3)</PresentationFormat>
  <Paragraphs>310</Paragraphs>
  <Slides>29</Slides>
  <Notes>27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Calibri</vt:lpstr>
      <vt:lpstr>Courier New</vt:lpstr>
      <vt:lpstr>Garamond</vt:lpstr>
      <vt:lpstr>Roboto</vt:lpstr>
      <vt:lpstr>Roboto Bk</vt:lpstr>
      <vt:lpstr>Tahoma</vt:lpstr>
      <vt:lpstr>Times New Roman</vt:lpstr>
      <vt:lpstr>Tw Cen MT</vt:lpstr>
      <vt:lpstr>Wingdings</vt:lpstr>
      <vt:lpstr>Wingdings 2</vt:lpstr>
      <vt:lpstr>Median</vt:lpstr>
      <vt:lpstr>BW colours</vt:lpstr>
      <vt:lpstr>PowerPoint Presentation</vt:lpstr>
      <vt:lpstr>Contents </vt:lpstr>
      <vt:lpstr>Global Growth to moderate in 2025..</vt:lpstr>
      <vt:lpstr>Geopolitical economics and hotspots</vt:lpstr>
      <vt:lpstr>Botswana entered a technical recession in Q2-2024 on diamond weakness</vt:lpstr>
      <vt:lpstr>GDP growth forecasts positive but not “strong” enough while productivity is low…</vt:lpstr>
      <vt:lpstr>Unemployment remains a growing concern…</vt:lpstr>
      <vt:lpstr>Inflation Developments …</vt:lpstr>
      <vt:lpstr>Diamond Prospects: Uncertainty ahead – Mineral Prospects have been revised downwards since the latter part of 2023</vt:lpstr>
      <vt:lpstr>Diamond-sector weakness – Cyclical or structural?</vt:lpstr>
      <vt:lpstr>Diamond-sector weakness – Cyclical or structural?</vt:lpstr>
      <vt:lpstr>External position weakening on lower mineral receipts…</vt:lpstr>
      <vt:lpstr>External position weakening on lower mineral receipts…</vt:lpstr>
      <vt:lpstr>Lower Foreign Reserves putting pressure on Sustainability of Exchange Rate Policy…</vt:lpstr>
      <vt:lpstr>PowerPoint Presentation</vt:lpstr>
      <vt:lpstr>Fiscal position has deteriorated on lower revenue sources</vt:lpstr>
      <vt:lpstr>Fiscal position has deteriorated on inefficiency in spending</vt:lpstr>
      <vt:lpstr>Overall fiscal balance trends (% of GDP) </vt:lpstr>
      <vt:lpstr>Fiscal position has deteriorated on more frequent deficits</vt:lpstr>
      <vt:lpstr>Debt rising on lower buffers…</vt:lpstr>
      <vt:lpstr>Botswana is the one of the highest-rated sovereign in Africa…</vt:lpstr>
      <vt:lpstr>PowerPoint Presentation</vt:lpstr>
      <vt:lpstr>Tourism sector performance </vt:lpstr>
      <vt:lpstr>Tourism sector performance </vt:lpstr>
      <vt:lpstr>External position  vs ROW (Travel)</vt:lpstr>
      <vt:lpstr>Tourism Prospects</vt:lpstr>
      <vt:lpstr>Tourism Prospects</vt:lpstr>
      <vt:lpstr>Macro-fiscal risks gradually building up</vt:lpstr>
      <vt:lpstr>AGENDA FOR REFORM:BUILDING AN INCLUSIVE AND DEEP ECONOMY</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Revenue Forecasting</dc:title>
  <dc:creator>Tshepo</dc:creator>
  <cp:lastModifiedBy>Dr S Timuno</cp:lastModifiedBy>
  <cp:revision>277</cp:revision>
  <cp:lastPrinted>2012-05-29T14:16:06Z</cp:lastPrinted>
  <dcterms:created xsi:type="dcterms:W3CDTF">2009-04-04T10:43:03Z</dcterms:created>
  <dcterms:modified xsi:type="dcterms:W3CDTF">2025-04-24T05:49:41Z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1606630648</vt:i4>
  </property>
  <property fmtid="{D5CDD505-2E9C-101B-9397-08002B2CF9AE}" pid="3" name="_NewReviewCycle">
    <vt:lpwstr/>
  </property>
  <property fmtid="{D5CDD505-2E9C-101B-9397-08002B2CF9AE}" pid="4" name="_EmailSubject">
    <vt:lpwstr>Wednesday training session - Forecasting year-end outturns in Excel (incorporating seasonality)</vt:lpwstr>
  </property>
  <property fmtid="{D5CDD505-2E9C-101B-9397-08002B2CF9AE}" pid="5" name="_AuthorEmail">
    <vt:lpwstr>jgrinyer@finance</vt:lpwstr>
  </property>
  <property fmtid="{D5CDD505-2E9C-101B-9397-08002B2CF9AE}" pid="6" name="_AuthorEmailDisplayName">
    <vt:lpwstr>John Grinyer</vt:lpwstr>
  </property>
</Properties>
</file>