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356" r:id="rId4"/>
    <p:sldId id="258" r:id="rId5"/>
    <p:sldId id="260"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C08771EE-F753-40E1-BADA-7EF9A3554C8C}" type="datetimeFigureOut">
              <a:rPr lang="en-US" smtClean="0"/>
              <a:t>4/30/2025</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C19BD470-1D64-4AF7-8524-C509F9A8185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8771EE-F753-40E1-BADA-7EF9A3554C8C}"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9BD470-1D64-4AF7-8524-C509F9A8185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8771EE-F753-40E1-BADA-7EF9A3554C8C}"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9BD470-1D64-4AF7-8524-C509F9A8185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08771EE-F753-40E1-BADA-7EF9A3554C8C}"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9BD470-1D64-4AF7-8524-C509F9A8185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08771EE-F753-40E1-BADA-7EF9A3554C8C}"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9BD470-1D64-4AF7-8524-C509F9A8185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C08771EE-F753-40E1-BADA-7EF9A3554C8C}" type="datetimeFigureOut">
              <a:rPr lang="en-US" smtClean="0"/>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9BD470-1D64-4AF7-8524-C509F9A81852}"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63440" y="2119313"/>
            <a:ext cx="3200400" cy="3605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C08771EE-F753-40E1-BADA-7EF9A3554C8C}" type="datetimeFigureOut">
              <a:rPr lang="en-US" smtClean="0"/>
              <a:t>4/30/2025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9BD470-1D64-4AF7-8524-C509F9A81852}"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08771EE-F753-40E1-BADA-7EF9A3554C8C}" type="datetimeFigureOut">
              <a:rPr lang="en-US" smtClean="0"/>
              <a:t>4/30/2025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9BD470-1D64-4AF7-8524-C509F9A8185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8771EE-F753-40E1-BADA-7EF9A3554C8C}" type="datetimeFigureOut">
              <a:rPr lang="en-US" smtClean="0"/>
              <a:t>4/30/2025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9BD470-1D64-4AF7-8524-C509F9A8185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C08771EE-F753-40E1-BADA-7EF9A3554C8C}" type="datetimeFigureOut">
              <a:rPr lang="en-US" smtClean="0"/>
              <a:t>4/30/2025</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C19BD470-1D64-4AF7-8524-C509F9A8185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C08771EE-F753-40E1-BADA-7EF9A3554C8C}" type="datetimeFigureOut">
              <a:rPr lang="en-US" smtClean="0"/>
              <a:t>4/30/2025</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C19BD470-1D64-4AF7-8524-C509F9A8185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C08771EE-F753-40E1-BADA-7EF9A3554C8C}" type="datetimeFigureOut">
              <a:rPr lang="en-US" smtClean="0"/>
              <a:t>4/30/2025</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C19BD470-1D64-4AF7-8524-C509F9A8185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sz="2800" b="1" dirty="0">
                <a:solidFill>
                  <a:schemeClr val="tx1"/>
                </a:solidFill>
                <a:latin typeface="Times New Roman" panose="02020603050405020304" pitchFamily="18" charset="0"/>
                <a:cs typeface="Times New Roman" panose="02020603050405020304" pitchFamily="18" charset="0"/>
              </a:rPr>
              <a:t>HATAB ANNUAL CONFERENCE 2024 RESOLUTIONS</a:t>
            </a:r>
          </a:p>
          <a:p>
            <a:endParaRPr lang="en-US" sz="2800" b="1" dirty="0">
              <a:solidFill>
                <a:schemeClr val="tx1"/>
              </a:solidFill>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A367714C-3936-408F-B147-8DEDF02EEC4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4550" y="1454323"/>
            <a:ext cx="4914900" cy="1946102"/>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51975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836633"/>
            <a:ext cx="6917268" cy="839768"/>
          </a:xfrm>
        </p:spPr>
        <p:txBody>
          <a:bodyPr>
            <a:normAutofit fontScale="90000"/>
          </a:bodyPr>
          <a:lstStyle/>
          <a:p>
            <a:r>
              <a:rPr lang="en-ZA" sz="3100" b="1" kern="100" dirty="0">
                <a:effectLst/>
                <a:latin typeface="Candara" panose="020E0502030303020204" pitchFamily="34" charset="0"/>
                <a:ea typeface="Calibri" panose="020F0502020204030204" pitchFamily="34" charset="0"/>
                <a:cs typeface="Times New Roman" panose="02020603050405020304" pitchFamily="18" charset="0"/>
              </a:rPr>
              <a:t>Resolution 1: Implementing a Streamlined Online Visa Application System </a:t>
            </a:r>
            <a:br>
              <a:rPr lang="en-ZA"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sz="2400" b="1" dirty="0">
              <a:latin typeface="Candara" panose="020E0502030303020204" pitchFamily="34" charset="0"/>
              <a:cs typeface="Times New Roman" panose="02020603050405020304" pitchFamily="18" charset="0"/>
            </a:endParaRPr>
          </a:p>
        </p:txBody>
      </p:sp>
      <p:sp>
        <p:nvSpPr>
          <p:cNvPr id="3" name="Content Placeholder 2"/>
          <p:cNvSpPr>
            <a:spLocks noGrp="1"/>
          </p:cNvSpPr>
          <p:nvPr>
            <p:ph idx="1"/>
          </p:nvPr>
        </p:nvSpPr>
        <p:spPr>
          <a:xfrm>
            <a:off x="800100" y="1905000"/>
            <a:ext cx="7543800" cy="4116367"/>
          </a:xfrm>
        </p:spPr>
        <p:txBody>
          <a:bodyPr>
            <a:normAutofit/>
          </a:bodyPr>
          <a:lstStyle/>
          <a:p>
            <a:pPr algn="just">
              <a:lnSpc>
                <a:spcPct val="107000"/>
              </a:lnSpc>
              <a:spcAft>
                <a:spcPts val="800"/>
              </a:spcAft>
              <a:buNone/>
            </a:pPr>
            <a:r>
              <a:rPr lang="en-ZA" sz="2800" b="1" kern="100" dirty="0">
                <a:effectLst/>
                <a:latin typeface="Tahoma" panose="020B0604030504040204" pitchFamily="34" charset="0"/>
                <a:ea typeface="Calibri" panose="020F0502020204030204" pitchFamily="34" charset="0"/>
                <a:cs typeface="Times New Roman" panose="02020603050405020304" pitchFamily="18" charset="0"/>
              </a:rPr>
              <a:t>Update: </a:t>
            </a:r>
            <a:r>
              <a:rPr lang="en-ZA" sz="2800" kern="100" dirty="0">
                <a:effectLst/>
                <a:latin typeface="Tahoma" panose="020B0604030504040204" pitchFamily="34" charset="0"/>
                <a:ea typeface="Calibri" panose="020F0502020204030204" pitchFamily="34" charset="0"/>
                <a:cs typeface="Times New Roman" panose="02020603050405020304" pitchFamily="18" charset="0"/>
              </a:rPr>
              <a:t>Consultations are on-going with Ministry of Labour and Home </a:t>
            </a:r>
            <a:endParaRPr lang="en-ZA"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ZA" sz="2800" kern="100" dirty="0">
                <a:effectLst/>
                <a:latin typeface="Tahoma" panose="020B0604030504040204" pitchFamily="34" charset="0"/>
                <a:ea typeface="Calibri" panose="020F0502020204030204" pitchFamily="34" charset="0"/>
                <a:cs typeface="Times New Roman" panose="02020603050405020304" pitchFamily="18" charset="0"/>
              </a:rPr>
              <a:t>Affairs. The Ministry of Environment Tourism is a member of Immigration Boards to facilitate tourism business.</a:t>
            </a:r>
            <a:endParaRPr lang="en-ZA"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2000" dirty="0">
              <a:latin typeface="Candara" panose="020E0502030303020204" pitchFamily="34" charset="0"/>
              <a:cs typeface="Times New Roman" panose="02020603050405020304" pitchFamily="18" charset="0"/>
            </a:endParaRPr>
          </a:p>
        </p:txBody>
      </p:sp>
    </p:spTree>
    <p:extLst>
      <p:ext uri="{BB962C8B-B14F-4D97-AF65-F5344CB8AC3E}">
        <p14:creationId xmlns:p14="http://schemas.microsoft.com/office/powerpoint/2010/main" val="2564748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37575-D27B-43FF-B9B7-B4D558FBD496}"/>
              </a:ext>
            </a:extLst>
          </p:cNvPr>
          <p:cNvSpPr>
            <a:spLocks noGrp="1"/>
          </p:cNvSpPr>
          <p:nvPr>
            <p:ph type="title"/>
          </p:nvPr>
        </p:nvSpPr>
        <p:spPr>
          <a:xfrm>
            <a:off x="1113365" y="1295400"/>
            <a:ext cx="6917269" cy="76200"/>
          </a:xfrm>
        </p:spPr>
        <p:txBody>
          <a:bodyPr>
            <a:noAutofit/>
          </a:bodyPr>
          <a:lstStyle/>
          <a:p>
            <a:br>
              <a:rPr lang="en-ZA" sz="2800" b="1" kern="100" dirty="0">
                <a:effectLst/>
                <a:latin typeface="Candara" panose="020E0502030303020204" pitchFamily="34" charset="0"/>
                <a:ea typeface="Calibri" panose="020F0502020204030204" pitchFamily="34" charset="0"/>
                <a:cs typeface="Times New Roman" panose="02020603050405020304" pitchFamily="18" charset="0"/>
              </a:rPr>
            </a:br>
            <a:r>
              <a:rPr lang="en-ZA" sz="2800" b="1" kern="100" dirty="0">
                <a:effectLst/>
                <a:latin typeface="Candara" panose="020E0502030303020204" pitchFamily="34" charset="0"/>
                <a:ea typeface="Calibri" panose="020F0502020204030204" pitchFamily="34" charset="0"/>
                <a:cs typeface="Times New Roman" panose="02020603050405020304" pitchFamily="18" charset="0"/>
              </a:rPr>
              <a:t>Resolution 2: Compliance with International Regulatory Standards and Infrastructure Revamp</a:t>
            </a:r>
            <a:r>
              <a:rPr lang="en-ZA" sz="2400" b="1" kern="100" dirty="0">
                <a:effectLst/>
                <a:latin typeface="Candara" panose="020E0502030303020204" pitchFamily="34" charset="0"/>
                <a:ea typeface="Calibri" panose="020F0502020204030204" pitchFamily="34" charset="0"/>
                <a:cs typeface="Times New Roman" panose="02020603050405020304" pitchFamily="18" charset="0"/>
              </a:rPr>
              <a:t> </a:t>
            </a:r>
            <a:br>
              <a:rPr lang="en-ZA"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ZA" sz="3600" b="1" dirty="0">
              <a:latin typeface="Candara" panose="020E0502030303020204" pitchFamily="34" charset="0"/>
            </a:endParaRPr>
          </a:p>
        </p:txBody>
      </p:sp>
      <p:sp>
        <p:nvSpPr>
          <p:cNvPr id="3" name="Content Placeholder 2">
            <a:extLst>
              <a:ext uri="{FF2B5EF4-FFF2-40B4-BE49-F238E27FC236}">
                <a16:creationId xmlns:a16="http://schemas.microsoft.com/office/drawing/2014/main" id="{44AD6AA3-B68F-48AF-8580-7FBEDEBB8DAE}"/>
              </a:ext>
            </a:extLst>
          </p:cNvPr>
          <p:cNvSpPr>
            <a:spLocks noGrp="1"/>
          </p:cNvSpPr>
          <p:nvPr>
            <p:ph idx="1"/>
          </p:nvPr>
        </p:nvSpPr>
        <p:spPr>
          <a:xfrm>
            <a:off x="762000" y="1752600"/>
            <a:ext cx="7620000" cy="4495801"/>
          </a:xfrm>
        </p:spPr>
        <p:txBody>
          <a:bodyPr>
            <a:normAutofit/>
          </a:bodyPr>
          <a:lstStyle/>
          <a:p>
            <a:pPr algn="just"/>
            <a:endParaRPr lang="en-ZA" kern="100" dirty="0">
              <a:effectLst/>
              <a:latin typeface="Tahoma" panose="020B0604030504040204" pitchFamily="34" charset="0"/>
              <a:ea typeface="Calibri" panose="020F0502020204030204" pitchFamily="34" charset="0"/>
              <a:cs typeface="Times New Roman" panose="02020603050405020304" pitchFamily="18" charset="0"/>
            </a:endParaRPr>
          </a:p>
          <a:p>
            <a:pPr algn="just"/>
            <a:r>
              <a:rPr lang="en-ZA" kern="100" dirty="0">
                <a:effectLst/>
                <a:latin typeface="Tahoma" panose="020B0604030504040204" pitchFamily="34" charset="0"/>
                <a:ea typeface="Calibri" panose="020F0502020204030204" pitchFamily="34" charset="0"/>
                <a:cs typeface="Times New Roman" panose="02020603050405020304" pitchFamily="18" charset="0"/>
              </a:rPr>
              <a:t>Update: resolved as CAAB updated on their presentation</a:t>
            </a:r>
            <a:endParaRPr lang="en-ZA"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ZA" dirty="0">
              <a:latin typeface="Candara" panose="020E0502030303020204" pitchFamily="34" charset="0"/>
            </a:endParaRPr>
          </a:p>
        </p:txBody>
      </p:sp>
    </p:spTree>
    <p:extLst>
      <p:ext uri="{BB962C8B-B14F-4D97-AF65-F5344CB8AC3E}">
        <p14:creationId xmlns:p14="http://schemas.microsoft.com/office/powerpoint/2010/main" val="2447758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762000"/>
            <a:ext cx="6965245" cy="990600"/>
          </a:xfrm>
        </p:spPr>
        <p:txBody>
          <a:bodyPr>
            <a:noAutofit/>
          </a:bodyPr>
          <a:lstStyle/>
          <a:p>
            <a:r>
              <a:rPr lang="en-ZA" sz="2400" b="1" kern="100" dirty="0">
                <a:effectLst/>
                <a:latin typeface="Candara" panose="020E0502030303020204" pitchFamily="34" charset="0"/>
                <a:ea typeface="Calibri" panose="020F0502020204030204" pitchFamily="34" charset="0"/>
                <a:cs typeface="Times New Roman" panose="02020603050405020304" pitchFamily="18" charset="0"/>
              </a:rPr>
              <a:t>Resolution 3: Advancing Tourism Industry Towards High-Income Economy Status </a:t>
            </a:r>
            <a:br>
              <a:rPr lang="en-ZA" sz="24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sz="2400" b="1" dirty="0">
              <a:latin typeface="Candara" panose="020E0502030303020204" pitchFamily="34" charset="0"/>
              <a:cs typeface="Times New Roman" panose="02020603050405020304" pitchFamily="18" charset="0"/>
            </a:endParaRPr>
          </a:p>
        </p:txBody>
      </p:sp>
      <p:sp>
        <p:nvSpPr>
          <p:cNvPr id="3" name="Content Placeholder 2"/>
          <p:cNvSpPr>
            <a:spLocks noGrp="1"/>
          </p:cNvSpPr>
          <p:nvPr>
            <p:ph idx="1"/>
          </p:nvPr>
        </p:nvSpPr>
        <p:spPr>
          <a:xfrm>
            <a:off x="838200" y="1447800"/>
            <a:ext cx="7543800" cy="4800600"/>
          </a:xfrm>
        </p:spPr>
        <p:txBody>
          <a:bodyPr>
            <a:normAutofit fontScale="92500" lnSpcReduction="10000"/>
          </a:bodyPr>
          <a:lstStyle/>
          <a:p>
            <a:pPr>
              <a:lnSpc>
                <a:spcPct val="107000"/>
              </a:lnSpc>
              <a:spcAft>
                <a:spcPts val="800"/>
              </a:spcAft>
              <a:buNone/>
            </a:pPr>
            <a:r>
              <a:rPr lang="en-ZA" sz="1800" b="1" kern="100" dirty="0">
                <a:effectLst/>
                <a:latin typeface="Tahoma" panose="020B0604030504040204" pitchFamily="34" charset="0"/>
                <a:ea typeface="Calibri" panose="020F0502020204030204" pitchFamily="34" charset="0"/>
                <a:cs typeface="Times New Roman" panose="02020603050405020304" pitchFamily="18" charset="0"/>
              </a:rPr>
              <a:t>Update:</a:t>
            </a:r>
            <a:r>
              <a:rPr lang="en-ZA" sz="1800" kern="100" dirty="0">
                <a:effectLst/>
                <a:latin typeface="Tahoma" panose="020B0604030504040204" pitchFamily="34" charset="0"/>
                <a:ea typeface="Calibri" panose="020F0502020204030204" pitchFamily="34" charset="0"/>
                <a:cs typeface="Times New Roman" panose="02020603050405020304" pitchFamily="18" charset="0"/>
              </a:rPr>
              <a:t> The Ministry of Environment and Tourism in implementing the National Tourism Strategy and Master Plan, is in the process of developing the Tourism Service Excellence Strategy that will guide improvement of service quality in the tourism sector.</a:t>
            </a:r>
            <a:endParaRPr lang="en-Z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ZA" sz="1800" b="1" kern="100" dirty="0">
                <a:effectLst/>
                <a:latin typeface="Tahoma" panose="020B0604030504040204" pitchFamily="34" charset="0"/>
                <a:ea typeface="Calibri" panose="020F0502020204030204" pitchFamily="34" charset="0"/>
                <a:cs typeface="Times New Roman" panose="02020603050405020304" pitchFamily="18" charset="0"/>
              </a:rPr>
              <a:t>Botswana National Productivity Centre:</a:t>
            </a:r>
            <a:r>
              <a:rPr lang="en-ZA" sz="1800" kern="100" dirty="0">
                <a:effectLst/>
                <a:latin typeface="Tahoma" panose="020B0604030504040204" pitchFamily="34" charset="0"/>
                <a:ea typeface="Calibri" panose="020F0502020204030204" pitchFamily="34" charset="0"/>
                <a:cs typeface="Times New Roman" panose="02020603050405020304" pitchFamily="18" charset="0"/>
              </a:rPr>
              <a:t> Please note that Botswana National Productivity Centre to:</a:t>
            </a:r>
            <a:endParaRPr lang="en-Z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ZA" sz="1800" kern="100" dirty="0">
                <a:effectLst/>
                <a:latin typeface="Tahoma" panose="020B0604030504040204" pitchFamily="34" charset="0"/>
                <a:ea typeface="Calibri" panose="020F0502020204030204" pitchFamily="34" charset="0"/>
                <a:cs typeface="Times New Roman" panose="02020603050405020304" pitchFamily="18" charset="0"/>
              </a:rPr>
              <a:t>Deliver Botswana Flavoured Service Excellence training programmes that will prioritise customer needs and expectations for unique customer experiences.</a:t>
            </a:r>
            <a:endParaRPr lang="en-Z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ZA" sz="1800" kern="100" dirty="0">
                <a:effectLst/>
                <a:latin typeface="Tahoma" panose="020B0604030504040204" pitchFamily="34" charset="0"/>
                <a:ea typeface="Calibri" panose="020F0502020204030204" pitchFamily="34" charset="0"/>
                <a:cs typeface="Times New Roman" panose="02020603050405020304" pitchFamily="18" charset="0"/>
              </a:rPr>
              <a:t>Develop customer journey maps to identify any existing and potential pains in the Tourist customer journeys so as to facilitate improving the Tourist experiences.</a:t>
            </a:r>
            <a:endParaRPr lang="en-Z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None/>
            </a:pPr>
            <a:r>
              <a:rPr lang="en-ZA" sz="1800" kern="100" dirty="0">
                <a:effectLst/>
                <a:latin typeface="Tahoma" panose="020B0604030504040204" pitchFamily="34" charset="0"/>
                <a:ea typeface="Calibri" panose="020F0502020204030204" pitchFamily="34" charset="0"/>
                <a:cs typeface="Times New Roman" panose="02020603050405020304" pitchFamily="18" charset="0"/>
              </a:rPr>
              <a:t>However, no progress has been made to date because of lack of financial resources</a:t>
            </a:r>
            <a:r>
              <a:rPr lang="en-ZA" sz="1800" kern="100" dirty="0">
                <a:effectLst/>
                <a:highlight>
                  <a:srgbClr val="FFFF00"/>
                </a:highlight>
                <a:latin typeface="Tahoma" panose="020B0604030504040204" pitchFamily="34" charset="0"/>
                <a:ea typeface="Calibri" panose="020F0502020204030204" pitchFamily="34" charset="0"/>
                <a:cs typeface="Times New Roman" panose="02020603050405020304" pitchFamily="18" charset="0"/>
              </a:rPr>
              <a:t>.</a:t>
            </a:r>
            <a:endParaRPr lang="en-Z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ZA" sz="1800" kern="100" dirty="0">
                <a:effectLst/>
                <a:latin typeface="Tahoma" panose="020B0604030504040204" pitchFamily="34" charset="0"/>
                <a:ea typeface="Calibri" panose="020F0502020204030204" pitchFamily="34" charset="0"/>
                <a:cs typeface="Times New Roman" panose="02020603050405020304" pitchFamily="18" charset="0"/>
              </a:rPr>
              <a:t> </a:t>
            </a:r>
            <a:endParaRPr lang="en-ZA"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910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9377" y="685800"/>
            <a:ext cx="6965245" cy="554018"/>
          </a:xfrm>
        </p:spPr>
        <p:txBody>
          <a:bodyPr>
            <a:normAutofit fontScale="90000"/>
          </a:bodyPr>
          <a:lstStyle/>
          <a:p>
            <a:br>
              <a:rPr lang="en-ZA" sz="3100" b="1" kern="100" dirty="0">
                <a:effectLst/>
                <a:latin typeface="Candara" panose="020E0502030303020204" pitchFamily="34" charset="0"/>
                <a:ea typeface="Calibri" panose="020F0502020204030204" pitchFamily="34" charset="0"/>
                <a:cs typeface="Times New Roman" panose="02020603050405020304" pitchFamily="18" charset="0"/>
              </a:rPr>
            </a:br>
            <a:r>
              <a:rPr lang="en-ZA" sz="3100" b="1" kern="100" dirty="0">
                <a:effectLst/>
                <a:latin typeface="Candara" panose="020E0502030303020204" pitchFamily="34" charset="0"/>
                <a:ea typeface="Calibri" panose="020F0502020204030204" pitchFamily="34" charset="0"/>
                <a:cs typeface="Times New Roman" panose="02020603050405020304" pitchFamily="18" charset="0"/>
              </a:rPr>
              <a:t>Resolution 4: Adoption of Customer-Centric Model for Enhanced Tourist Experiences </a:t>
            </a:r>
            <a:br>
              <a:rPr lang="en-ZA" sz="1800" kern="100" dirty="0">
                <a:effectLst/>
                <a:latin typeface="Calibri" panose="020F0502020204030204" pitchFamily="34" charset="0"/>
                <a:ea typeface="Calibri" panose="020F0502020204030204" pitchFamily="34" charset="0"/>
                <a:cs typeface="Times New Roman" panose="02020603050405020304" pitchFamily="18" charset="0"/>
              </a:rPr>
            </a:br>
            <a:endParaRPr lang="en-US" sz="2400" b="1" dirty="0">
              <a:latin typeface="Candara" panose="020E0502030303020204" pitchFamily="34" charset="0"/>
              <a:cs typeface="Times New Roman" panose="02020603050405020304" pitchFamily="18" charset="0"/>
            </a:endParaRPr>
          </a:p>
        </p:txBody>
      </p:sp>
      <p:sp>
        <p:nvSpPr>
          <p:cNvPr id="3" name="Content Placeholder 2"/>
          <p:cNvSpPr>
            <a:spLocks noGrp="1"/>
          </p:cNvSpPr>
          <p:nvPr>
            <p:ph idx="1"/>
          </p:nvPr>
        </p:nvSpPr>
        <p:spPr>
          <a:xfrm>
            <a:off x="914400" y="1524000"/>
            <a:ext cx="7391400" cy="4800600"/>
          </a:xfrm>
        </p:spPr>
        <p:txBody>
          <a:bodyPr>
            <a:normAutofit/>
          </a:bodyPr>
          <a:lstStyle/>
          <a:p>
            <a:pPr marL="0" indent="0">
              <a:buNone/>
            </a:pPr>
            <a:endParaRPr lang="en-ZA" kern="100" dirty="0">
              <a:effectLst/>
              <a:latin typeface="Tahoma" panose="020B0604030504040204" pitchFamily="34" charset="0"/>
              <a:ea typeface="Calibri" panose="020F0502020204030204" pitchFamily="34" charset="0"/>
              <a:cs typeface="Times New Roman" panose="02020603050405020304" pitchFamily="18" charset="0"/>
            </a:endParaRPr>
          </a:p>
          <a:p>
            <a:pPr marL="0" indent="0">
              <a:buNone/>
            </a:pPr>
            <a:r>
              <a:rPr lang="en-ZA" kern="100" dirty="0">
                <a:effectLst/>
                <a:latin typeface="Tahoma" panose="020B0604030504040204" pitchFamily="34" charset="0"/>
                <a:ea typeface="Calibri" panose="020F0502020204030204" pitchFamily="34" charset="0"/>
                <a:cs typeface="Times New Roman" panose="02020603050405020304" pitchFamily="18" charset="0"/>
              </a:rPr>
              <a:t>Update; The Ministry of Environment and Tourism in reviewing the tourism legislation, will take into consideration requirements of other regulatory frameworks, e.g. Persons with Disability Act, Building Control Code, Road Transport Act for inclusivity. </a:t>
            </a:r>
            <a:endParaRPr lang="en-ZA"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2000" dirty="0">
              <a:latin typeface="Candara" panose="020E0502030303020204" pitchFamily="34" charset="0"/>
              <a:cs typeface="Times New Roman" panose="02020603050405020304" pitchFamily="18" charset="0"/>
            </a:endParaRPr>
          </a:p>
        </p:txBody>
      </p:sp>
    </p:spTree>
    <p:extLst>
      <p:ext uri="{BB962C8B-B14F-4D97-AF65-F5344CB8AC3E}">
        <p14:creationId xmlns:p14="http://schemas.microsoft.com/office/powerpoint/2010/main" val="783704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52601"/>
            <a:ext cx="7620000" cy="3048000"/>
          </a:xfrm>
        </p:spPr>
        <p:txBody>
          <a:bodyPr>
            <a:normAutofit/>
          </a:bodyPr>
          <a:lstStyle/>
          <a:p>
            <a:pPr marL="0" indent="0" algn="just">
              <a:buNone/>
            </a:pPr>
            <a:endParaRPr lang="en-US" sz="3200" dirty="0">
              <a:latin typeface="Times New Roman" panose="02020603050405020304" pitchFamily="18" charset="0"/>
              <a:cs typeface="Times New Roman" panose="02020603050405020304" pitchFamily="18" charset="0"/>
            </a:endParaRPr>
          </a:p>
          <a:p>
            <a:pPr marL="0" indent="0" algn="just">
              <a:buNone/>
            </a:pPr>
            <a:endParaRPr lang="en-US" sz="3200" dirty="0">
              <a:latin typeface="Times New Roman" panose="02020603050405020304" pitchFamily="18" charset="0"/>
              <a:cs typeface="Times New Roman" panose="02020603050405020304" pitchFamily="18" charset="0"/>
            </a:endParaRPr>
          </a:p>
          <a:p>
            <a:pPr marL="0" indent="0" algn="just">
              <a:buNone/>
            </a:pPr>
            <a:r>
              <a:rPr lang="en-US" sz="3200" dirty="0">
                <a:latin typeface="Times New Roman" panose="02020603050405020304" pitchFamily="18" charset="0"/>
                <a:cs typeface="Times New Roman" panose="02020603050405020304" pitchFamily="18" charset="0"/>
              </a:rPr>
              <a:t>                 THANK YOU</a:t>
            </a:r>
          </a:p>
        </p:txBody>
      </p:sp>
    </p:spTree>
    <p:extLst>
      <p:ext uri="{BB962C8B-B14F-4D97-AF65-F5344CB8AC3E}">
        <p14:creationId xmlns:p14="http://schemas.microsoft.com/office/powerpoint/2010/main" val="278725587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14532</TotalTime>
  <Words>253</Words>
  <Application>Microsoft Office PowerPoint</Application>
  <PresentationFormat>On-screen Show (4:3)</PresentationFormat>
  <Paragraphs>20</Paragraphs>
  <Slides>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Brush Script MT</vt:lpstr>
      <vt:lpstr>Calibri</vt:lpstr>
      <vt:lpstr>Candara</vt:lpstr>
      <vt:lpstr>Constantia</vt:lpstr>
      <vt:lpstr>Franklin Gothic Book</vt:lpstr>
      <vt:lpstr>Rage Italic</vt:lpstr>
      <vt:lpstr>Tahoma</vt:lpstr>
      <vt:lpstr>Times New Roman</vt:lpstr>
      <vt:lpstr>Pushpin</vt:lpstr>
      <vt:lpstr>PowerPoint Presentation</vt:lpstr>
      <vt:lpstr>Resolution 1: Implementing a Streamlined Online Visa Application System  </vt:lpstr>
      <vt:lpstr> Resolution 2: Compliance with International Regulatory Standards and Infrastructure Revamp  </vt:lpstr>
      <vt:lpstr>Resolution 3: Advancing Tourism Industry Towards High-Income Economy Status  </vt:lpstr>
      <vt:lpstr> Resolution 4: Adoption of Customer-Centric Model for Enhanced Tourist Experiences  </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Mpho Sekgaudi</dc:creator>
  <cp:lastModifiedBy>Loago</cp:lastModifiedBy>
  <cp:revision>77</cp:revision>
  <dcterms:created xsi:type="dcterms:W3CDTF">2015-02-12T12:14:17Z</dcterms:created>
  <dcterms:modified xsi:type="dcterms:W3CDTF">2025-04-30T07:47:12Z</dcterms:modified>
</cp:coreProperties>
</file>