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 id="2147483716" r:id="rId3"/>
  </p:sldMasterIdLst>
  <p:notesMasterIdLst>
    <p:notesMasterId r:id="rId17"/>
  </p:notesMasterIdLst>
  <p:handoutMasterIdLst>
    <p:handoutMasterId r:id="rId18"/>
  </p:handoutMasterIdLst>
  <p:sldIdLst>
    <p:sldId id="4604" r:id="rId4"/>
    <p:sldId id="4639" r:id="rId5"/>
    <p:sldId id="4648" r:id="rId6"/>
    <p:sldId id="4647" r:id="rId7"/>
    <p:sldId id="4636" r:id="rId8"/>
    <p:sldId id="4640" r:id="rId9"/>
    <p:sldId id="4646" r:id="rId10"/>
    <p:sldId id="4641" r:id="rId11"/>
    <p:sldId id="4642" r:id="rId12"/>
    <p:sldId id="4637" r:id="rId13"/>
    <p:sldId id="4643" r:id="rId14"/>
    <p:sldId id="4644" r:id="rId15"/>
    <p:sldId id="4619"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4E9"/>
    <a:srgbClr val="2990B6"/>
    <a:srgbClr val="D00F18"/>
    <a:srgbClr val="0281AE"/>
    <a:srgbClr val="708D9F"/>
    <a:srgbClr val="0E1117"/>
    <a:srgbClr val="6A7EB0"/>
    <a:srgbClr val="01F5FD"/>
    <a:srgbClr val="4D93C2"/>
    <a:srgbClr val="257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CC762-091A-4A14-AC24-96948C583584}" v="38" dt="2025-04-24T11:35:02.6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5093" autoAdjust="0"/>
  </p:normalViewPr>
  <p:slideViewPr>
    <p:cSldViewPr snapToGrid="0">
      <p:cViewPr varScale="1">
        <p:scale>
          <a:sx n="59" d="100"/>
          <a:sy n="59" d="100"/>
        </p:scale>
        <p:origin x="1268"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Z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36634B9-90AE-4FAD-BB2C-A03FFBFFE0C3}" type="datetimeFigureOut">
              <a:rPr lang="en-ZA" smtClean="0"/>
              <a:t>2025/04/30</a:t>
            </a:fld>
            <a:endParaRPr lang="en-ZA"/>
          </a:p>
        </p:txBody>
      </p:sp>
      <p:sp>
        <p:nvSpPr>
          <p:cNvPr id="4" name="Footer Placeholder 3"/>
          <p:cNvSpPr>
            <a:spLocks noGrp="1"/>
          </p:cNvSpPr>
          <p:nvPr>
            <p:ph type="ftr" sz="quarter" idx="2"/>
          </p:nvPr>
        </p:nvSpPr>
        <p:spPr>
          <a:xfrm>
            <a:off x="0" y="8829968"/>
            <a:ext cx="3037840" cy="466433"/>
          </a:xfrm>
          <a:prstGeom prst="rect">
            <a:avLst/>
          </a:prstGeom>
        </p:spPr>
        <p:txBody>
          <a:bodyPr vert="horz" lIns="93177" tIns="46589" rIns="93177" bIns="46589" rtlCol="0" anchor="b"/>
          <a:lstStyle>
            <a:lvl1pPr algn="l">
              <a:defRPr sz="1200"/>
            </a:lvl1pPr>
          </a:lstStyle>
          <a:p>
            <a:endParaRPr lang="en-ZA"/>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7" tIns="46589" rIns="93177" bIns="46589" rtlCol="0" anchor="b"/>
          <a:lstStyle>
            <a:lvl1pPr algn="r">
              <a:defRPr sz="1200"/>
            </a:lvl1pPr>
          </a:lstStyle>
          <a:p>
            <a:fld id="{ECE63DF1-23A3-480B-BE2A-423E4E6F1A29}" type="slidenum">
              <a:rPr lang="en-ZA" smtClean="0"/>
              <a:t>‹#›</a:t>
            </a:fld>
            <a:endParaRPr lang="en-ZA"/>
          </a:p>
        </p:txBody>
      </p:sp>
    </p:spTree>
    <p:extLst>
      <p:ext uri="{BB962C8B-B14F-4D97-AF65-F5344CB8AC3E}">
        <p14:creationId xmlns:p14="http://schemas.microsoft.com/office/powerpoint/2010/main" val="31948348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Z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992B50F-81EE-445A-BB79-19B96EB7204A}" type="datetimeFigureOut">
              <a:rPr lang="en-ZA" smtClean="0"/>
              <a:t>2025/04/30</a:t>
            </a:fld>
            <a:endParaRPr lang="en-Z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ZA"/>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829968"/>
            <a:ext cx="3037840" cy="466433"/>
          </a:xfrm>
          <a:prstGeom prst="rect">
            <a:avLst/>
          </a:prstGeom>
        </p:spPr>
        <p:txBody>
          <a:bodyPr vert="horz" lIns="93177" tIns="46589" rIns="93177" bIns="46589" rtlCol="0" anchor="b"/>
          <a:lstStyle>
            <a:lvl1pPr algn="l">
              <a:defRPr sz="1200"/>
            </a:lvl1pPr>
          </a:lstStyle>
          <a:p>
            <a:endParaRPr lang="en-ZA"/>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7" tIns="46589" rIns="93177" bIns="46589" rtlCol="0" anchor="b"/>
          <a:lstStyle>
            <a:lvl1pPr algn="r">
              <a:defRPr sz="1200"/>
            </a:lvl1pPr>
          </a:lstStyle>
          <a:p>
            <a:fld id="{47F0F163-C41E-47D9-8C5C-41CD7FF54699}" type="slidenum">
              <a:rPr lang="en-ZA" smtClean="0"/>
              <a:t>‹#›</a:t>
            </a:fld>
            <a:endParaRPr lang="en-ZA"/>
          </a:p>
        </p:txBody>
      </p:sp>
    </p:spTree>
    <p:extLst>
      <p:ext uri="{BB962C8B-B14F-4D97-AF65-F5344CB8AC3E}">
        <p14:creationId xmlns:p14="http://schemas.microsoft.com/office/powerpoint/2010/main" val="423848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F0F163-C41E-47D9-8C5C-41CD7FF54699}"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Z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78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8449-F5EC-184F-50B3-0BF8A8C31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B1532-5EEF-AEAE-3785-4819D019F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83DFC-BE21-6B39-425B-18EE42A69D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CCBF00-29E9-441F-A4F9-E8344FDD19F3}"/>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10</a:t>
            </a:fld>
            <a:endParaRPr lang="en-ZA">
              <a:solidFill>
                <a:prstClr val="black"/>
              </a:solidFill>
              <a:latin typeface="Calibri" panose="020F0502020204030204"/>
            </a:endParaRPr>
          </a:p>
        </p:txBody>
      </p:sp>
    </p:spTree>
    <p:extLst>
      <p:ext uri="{BB962C8B-B14F-4D97-AF65-F5344CB8AC3E}">
        <p14:creationId xmlns:p14="http://schemas.microsoft.com/office/powerpoint/2010/main" val="557011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77894-DC99-803D-EE3E-073AE46CA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E7BB7-0ED9-1CC4-3781-F38D226E0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2C7CE-0505-6D5F-A6C4-5B32F38F1AA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226374-46FC-CB0B-FFA4-B1F85E68FA77}"/>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11</a:t>
            </a:fld>
            <a:endParaRPr lang="en-ZA">
              <a:solidFill>
                <a:prstClr val="black"/>
              </a:solidFill>
              <a:latin typeface="Calibri" panose="020F0502020204030204"/>
            </a:endParaRPr>
          </a:p>
        </p:txBody>
      </p:sp>
    </p:spTree>
    <p:extLst>
      <p:ext uri="{BB962C8B-B14F-4D97-AF65-F5344CB8AC3E}">
        <p14:creationId xmlns:p14="http://schemas.microsoft.com/office/powerpoint/2010/main" val="272688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F5EA-7506-A829-F847-03F1D6E53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3F108-A38A-5F44-A42E-7006FAAF6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C315C-E312-0122-FE52-665A136ECE1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A6B1154-F28A-A391-5BFB-AF4DE7F7865D}"/>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12</a:t>
            </a:fld>
            <a:endParaRPr lang="en-ZA">
              <a:solidFill>
                <a:prstClr val="black"/>
              </a:solidFill>
              <a:latin typeface="Calibri" panose="020F0502020204030204"/>
            </a:endParaRPr>
          </a:p>
        </p:txBody>
      </p:sp>
    </p:spTree>
    <p:extLst>
      <p:ext uri="{BB962C8B-B14F-4D97-AF65-F5344CB8AC3E}">
        <p14:creationId xmlns:p14="http://schemas.microsoft.com/office/powerpoint/2010/main" val="206304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13</a:t>
            </a:fld>
            <a:endParaRPr lang="en-ZA">
              <a:solidFill>
                <a:prstClr val="black"/>
              </a:solidFill>
              <a:latin typeface="Calibri" panose="020F0502020204030204"/>
            </a:endParaRPr>
          </a:p>
        </p:txBody>
      </p:sp>
    </p:spTree>
    <p:extLst>
      <p:ext uri="{BB962C8B-B14F-4D97-AF65-F5344CB8AC3E}">
        <p14:creationId xmlns:p14="http://schemas.microsoft.com/office/powerpoint/2010/main" val="333102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BA7A7-1CF1-390E-CD89-A10173603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8A200-696D-8EEC-34AC-29B514F24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05EB1-FBB4-F9D8-99A6-737FD116173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80A3D4-A07A-BEBC-7494-9E3784A7BD44}"/>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2</a:t>
            </a:fld>
            <a:endParaRPr lang="en-ZA">
              <a:solidFill>
                <a:prstClr val="black"/>
              </a:solidFill>
              <a:latin typeface="Calibri" panose="020F0502020204030204"/>
            </a:endParaRPr>
          </a:p>
        </p:txBody>
      </p:sp>
    </p:spTree>
    <p:extLst>
      <p:ext uri="{BB962C8B-B14F-4D97-AF65-F5344CB8AC3E}">
        <p14:creationId xmlns:p14="http://schemas.microsoft.com/office/powerpoint/2010/main" val="315067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2F026-1615-48C5-15DE-6300187EB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E7FD1-1EA1-9360-EE3A-9BE6BB8C9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4D6D6-8EBB-70CF-6C31-F7EAA45E8A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74D532-C1F6-4677-98EA-3E0AC6BC0DA4}"/>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3</a:t>
            </a:fld>
            <a:endParaRPr lang="en-ZA">
              <a:solidFill>
                <a:prstClr val="black"/>
              </a:solidFill>
              <a:latin typeface="Calibri" panose="020F0502020204030204"/>
            </a:endParaRPr>
          </a:p>
        </p:txBody>
      </p:sp>
    </p:spTree>
    <p:extLst>
      <p:ext uri="{BB962C8B-B14F-4D97-AF65-F5344CB8AC3E}">
        <p14:creationId xmlns:p14="http://schemas.microsoft.com/office/powerpoint/2010/main" val="251974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92E06-9EA8-F0C5-25BD-3473D695E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D3C17-3AAB-63B6-4C69-B997686697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2A933-1760-D74B-95DD-D9AC6737EA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857079-D616-7706-8E0E-9C1B91E56DD0}"/>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4</a:t>
            </a:fld>
            <a:endParaRPr lang="en-ZA">
              <a:solidFill>
                <a:prstClr val="black"/>
              </a:solidFill>
              <a:latin typeface="Calibri" panose="020F0502020204030204"/>
            </a:endParaRPr>
          </a:p>
        </p:txBody>
      </p:sp>
    </p:spTree>
    <p:extLst>
      <p:ext uri="{BB962C8B-B14F-4D97-AF65-F5344CB8AC3E}">
        <p14:creationId xmlns:p14="http://schemas.microsoft.com/office/powerpoint/2010/main" val="199286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648FE-4C14-3E03-7E96-63F92781E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7CA2C-EC7A-9853-C7BE-84C90EF7D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218F4-FA88-F738-C692-04C34ABA90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C9EFFA-631E-4388-0B93-82B0F512FE89}"/>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5</a:t>
            </a:fld>
            <a:endParaRPr lang="en-ZA">
              <a:solidFill>
                <a:prstClr val="black"/>
              </a:solidFill>
              <a:latin typeface="Calibri" panose="020F0502020204030204"/>
            </a:endParaRPr>
          </a:p>
        </p:txBody>
      </p:sp>
    </p:spTree>
    <p:extLst>
      <p:ext uri="{BB962C8B-B14F-4D97-AF65-F5344CB8AC3E}">
        <p14:creationId xmlns:p14="http://schemas.microsoft.com/office/powerpoint/2010/main" val="424107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AB9A7-576B-4D00-3074-809710792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E1B3A-41EA-05BD-3C12-3DBEE608A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6C1AD-01CF-4BD3-1D36-F151620D741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3C0105F-BC99-4E0C-EE20-7BC0BB0E4BF2}"/>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6</a:t>
            </a:fld>
            <a:endParaRPr lang="en-ZA">
              <a:solidFill>
                <a:prstClr val="black"/>
              </a:solidFill>
              <a:latin typeface="Calibri" panose="020F0502020204030204"/>
            </a:endParaRPr>
          </a:p>
        </p:txBody>
      </p:sp>
    </p:spTree>
    <p:extLst>
      <p:ext uri="{BB962C8B-B14F-4D97-AF65-F5344CB8AC3E}">
        <p14:creationId xmlns:p14="http://schemas.microsoft.com/office/powerpoint/2010/main" val="36390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80192-204D-973D-62B8-BA66922BB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3D762-6D2F-1BF1-A4A9-247F81ED3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4459DA-724D-0D3F-6962-BB5BFED032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9EB0264-9FF0-68AE-5651-FFD23C937F4E}"/>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7</a:t>
            </a:fld>
            <a:endParaRPr lang="en-ZA">
              <a:solidFill>
                <a:prstClr val="black"/>
              </a:solidFill>
              <a:latin typeface="Calibri" panose="020F0502020204030204"/>
            </a:endParaRPr>
          </a:p>
        </p:txBody>
      </p:sp>
    </p:spTree>
    <p:extLst>
      <p:ext uri="{BB962C8B-B14F-4D97-AF65-F5344CB8AC3E}">
        <p14:creationId xmlns:p14="http://schemas.microsoft.com/office/powerpoint/2010/main" val="19673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FEDF-063F-0E49-7194-71B598704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0602D-7727-3644-F6A4-96760FADF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F3748-9293-F597-B973-7A8339C7D62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363DDE-D837-980E-B5C4-EAC27C9740EC}"/>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8</a:t>
            </a:fld>
            <a:endParaRPr lang="en-ZA">
              <a:solidFill>
                <a:prstClr val="black"/>
              </a:solidFill>
              <a:latin typeface="Calibri" panose="020F0502020204030204"/>
            </a:endParaRPr>
          </a:p>
        </p:txBody>
      </p:sp>
    </p:spTree>
    <p:extLst>
      <p:ext uri="{BB962C8B-B14F-4D97-AF65-F5344CB8AC3E}">
        <p14:creationId xmlns:p14="http://schemas.microsoft.com/office/powerpoint/2010/main" val="229696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F3D55-7360-FB8C-FCD6-7F852CD87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07E4D-84D6-0323-D838-8B65F859DE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FBBB2-8E00-8199-3377-F7F79916F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CEFBE2-4E1A-1FD0-BFEB-0B67195A6213}"/>
              </a:ext>
            </a:extLst>
          </p:cNvPr>
          <p:cNvSpPr>
            <a:spLocks noGrp="1"/>
          </p:cNvSpPr>
          <p:nvPr>
            <p:ph type="sldNum" sz="quarter" idx="10"/>
          </p:nvPr>
        </p:nvSpPr>
        <p:spPr/>
        <p:txBody>
          <a:bodyPr/>
          <a:lstStyle/>
          <a:p>
            <a:pPr defTabSz="931774">
              <a:defRPr/>
            </a:pPr>
            <a:fld id="{47F0F163-C41E-47D9-8C5C-41CD7FF54699}" type="slidenum">
              <a:rPr lang="en-ZA">
                <a:solidFill>
                  <a:prstClr val="black"/>
                </a:solidFill>
                <a:latin typeface="Calibri" panose="020F0502020204030204"/>
              </a:rPr>
              <a:pPr defTabSz="931774">
                <a:defRPr/>
              </a:pPr>
              <a:t>9</a:t>
            </a:fld>
            <a:endParaRPr lang="en-ZA">
              <a:solidFill>
                <a:prstClr val="black"/>
              </a:solidFill>
              <a:latin typeface="Calibri" panose="020F0502020204030204"/>
            </a:endParaRPr>
          </a:p>
        </p:txBody>
      </p:sp>
    </p:spTree>
    <p:extLst>
      <p:ext uri="{BB962C8B-B14F-4D97-AF65-F5344CB8AC3E}">
        <p14:creationId xmlns:p14="http://schemas.microsoft.com/office/powerpoint/2010/main" val="1277576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91671"/>
            <a:ext cx="12192000" cy="322729"/>
          </a:xfrm>
          <a:prstGeom prst="rect">
            <a:avLst/>
          </a:prstGeom>
        </p:spPr>
        <p:txBody>
          <a:bodyPr>
            <a:noAutofit/>
          </a:bodyPr>
          <a:lstStyle>
            <a:lvl1pPr>
              <a:defRPr sz="1800"/>
            </a:lvl1pPr>
          </a:lstStyle>
          <a:p>
            <a:r>
              <a:rPr lang="en-US"/>
              <a:t>CLICK TO EDIT MASTER TITLE STYLE</a:t>
            </a:r>
            <a:endParaRPr lang="en-ZA"/>
          </a:p>
        </p:txBody>
      </p:sp>
      <p:sp>
        <p:nvSpPr>
          <p:cNvPr id="3" name="Content Placeholder 2"/>
          <p:cNvSpPr>
            <a:spLocks noGrp="1"/>
          </p:cNvSpPr>
          <p:nvPr>
            <p:ph idx="1"/>
          </p:nvPr>
        </p:nvSpPr>
        <p:spPr>
          <a:xfrm>
            <a:off x="0" y="914400"/>
            <a:ext cx="12192000" cy="5943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142842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8320F-E54E-976B-82E7-A2568F743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EB2C474-B9CA-1C89-3658-D7BAEAF9F5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9C09A75B-78A2-47AC-9F58-AC6284FC0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67A1EF-3962-ABFD-B296-964D67F47042}"/>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6" name="Footer Placeholder 5">
            <a:extLst>
              <a:ext uri="{FF2B5EF4-FFF2-40B4-BE49-F238E27FC236}">
                <a16:creationId xmlns:a16="http://schemas.microsoft.com/office/drawing/2014/main" id="{66045C63-0055-A85C-4517-15CE88EE70D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387A9AF-301E-49D9-E636-7CAF8A9A7EFE}"/>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1692018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5676F-CCE3-50A2-324F-417EF0E115B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DCA2831-CED7-D2E9-9463-3F9D5C500D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AE13501-79A2-2ACC-798B-421079C7EFAB}"/>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5" name="Footer Placeholder 4">
            <a:extLst>
              <a:ext uri="{FF2B5EF4-FFF2-40B4-BE49-F238E27FC236}">
                <a16:creationId xmlns:a16="http://schemas.microsoft.com/office/drawing/2014/main" id="{D13A0DB2-09B9-87A9-8FDB-3EC2EDF6DE7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960EB9C-CA3D-439A-9D71-88C0D8D6755E}"/>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3995096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21FF40-5A87-B0AA-ABC8-03BBD6A9B4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6DD48C1-AA39-849F-F54D-3A391D6004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982817-81D0-BAC2-68B8-0E52E24F814E}"/>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5" name="Footer Placeholder 4">
            <a:extLst>
              <a:ext uri="{FF2B5EF4-FFF2-40B4-BE49-F238E27FC236}">
                <a16:creationId xmlns:a16="http://schemas.microsoft.com/office/drawing/2014/main" id="{DB4654E2-929E-1F4E-841B-B280D4712B4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61EDD2B-C6AA-CD7B-F388-3BBD5A0A2420}"/>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703914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C07F84-00C5-5B4C-ACE9-25CE27A99585}"/>
              </a:ext>
            </a:extLst>
          </p:cNvPr>
          <p:cNvSpPr>
            <a:spLocks noGrp="1"/>
          </p:cNvSpPr>
          <p:nvPr>
            <p:ph type="pic" sz="quarter" idx="14"/>
          </p:nvPr>
        </p:nvSpPr>
        <p:spPr>
          <a:xfrm>
            <a:off x="-195994" y="-130628"/>
            <a:ext cx="7534684" cy="7119256"/>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621462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1"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1"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47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146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5"/>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8828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066802"/>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15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907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543C-4E97-93EE-6975-A7964A3164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9C3B6799-B220-B6DD-7817-6CFC872922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BF5A5B22-5A95-39CA-2BB0-53042D1D2E61}"/>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5" name="Footer Placeholder 4">
            <a:extLst>
              <a:ext uri="{FF2B5EF4-FFF2-40B4-BE49-F238E27FC236}">
                <a16:creationId xmlns:a16="http://schemas.microsoft.com/office/drawing/2014/main" id="{40789723-AC7C-FD7C-E902-092505A57E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01158E8-18F1-F4D6-5228-5C48F496DCF4}"/>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433169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481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81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2669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836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100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8A06-932F-77C0-32FC-ACC84647626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C145C77-CFAE-98C2-522A-E44E475CE5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278633C-7CA3-F87A-E95F-C133BDCB62A8}"/>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5" name="Footer Placeholder 4">
            <a:extLst>
              <a:ext uri="{FF2B5EF4-FFF2-40B4-BE49-F238E27FC236}">
                <a16:creationId xmlns:a16="http://schemas.microsoft.com/office/drawing/2014/main" id="{2D04CA82-8A20-E95F-2BB5-DFB8F0CA4EF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F6DC3F4-1ED2-2CCA-68BA-17E6C17AFC67}"/>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794647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0A520-94DA-B0BA-644A-AEA410D844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7A1A12-8042-AA4F-15A5-E1AF1B6CF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0B6383-E979-4CC2-8F4E-4B271EF39A78}"/>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5" name="Footer Placeholder 4">
            <a:extLst>
              <a:ext uri="{FF2B5EF4-FFF2-40B4-BE49-F238E27FC236}">
                <a16:creationId xmlns:a16="http://schemas.microsoft.com/office/drawing/2014/main" id="{152FD875-AE84-5D5F-2212-E173F2064C4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DB3130B-DE65-B72A-88C7-44F012A985D1}"/>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3092604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C2836-3094-A0A3-9AAE-57FD2ABDAC4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51148A2-FC50-AA03-E425-053A94164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FE91B40B-46E2-1BF5-C34B-0A0CA0A52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73650A8E-002B-2B7D-B8FD-CEDFD73CD844}"/>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6" name="Footer Placeholder 5">
            <a:extLst>
              <a:ext uri="{FF2B5EF4-FFF2-40B4-BE49-F238E27FC236}">
                <a16:creationId xmlns:a16="http://schemas.microsoft.com/office/drawing/2014/main" id="{893483C1-3C1B-D97F-4187-3EC4B3B696F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ACE5EDE-9BC5-62A7-24D9-5D8162E07B0B}"/>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25106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4CEE-DDAA-556B-B93B-853CFFE4B1D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5968F53-4059-E4C1-8BC7-F6CAD9300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AA76BC-2557-47A0-5265-87C48A180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CAC6D27-66E4-D714-EBC9-FA3DA255DE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25F20-BDA5-A209-D617-9DFA663D74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FAB907C-65C3-ADFD-5F9D-0CE67A237E5F}"/>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8" name="Footer Placeholder 7">
            <a:extLst>
              <a:ext uri="{FF2B5EF4-FFF2-40B4-BE49-F238E27FC236}">
                <a16:creationId xmlns:a16="http://schemas.microsoft.com/office/drawing/2014/main" id="{20F06E8A-AD36-3523-DD78-0C0D8E41645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1A42A3F-571B-9B0F-6A12-1595063E2B81}"/>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352914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AA40-5FC7-9D6D-8F1B-524DF9DF31B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FFAAF8F-D415-36C5-6AA3-BB02E31B4496}"/>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4" name="Footer Placeholder 3">
            <a:extLst>
              <a:ext uri="{FF2B5EF4-FFF2-40B4-BE49-F238E27FC236}">
                <a16:creationId xmlns:a16="http://schemas.microsoft.com/office/drawing/2014/main" id="{4FF858D2-368C-F253-CECB-0D3B53713F3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E043B5D9-898D-0306-BE15-3FF8BC043061}"/>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50735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15C228-B2AF-E139-7CF7-4D5C72F3B21F}"/>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3" name="Footer Placeholder 2">
            <a:extLst>
              <a:ext uri="{FF2B5EF4-FFF2-40B4-BE49-F238E27FC236}">
                <a16:creationId xmlns:a16="http://schemas.microsoft.com/office/drawing/2014/main" id="{0695AB2B-1C34-69DC-861F-0976154FB50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7B4B518-E20B-2BF1-1170-BE151BA48C78}"/>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241639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C8A9-872F-AC77-2A51-43FC744569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0154DA4-B249-4811-AA94-C90F2A31D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F41983F-689C-E43F-4227-368E85692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00E966-C78E-AA4E-AC99-9891895B4C90}"/>
              </a:ext>
            </a:extLst>
          </p:cNvPr>
          <p:cNvSpPr>
            <a:spLocks noGrp="1"/>
          </p:cNvSpPr>
          <p:nvPr>
            <p:ph type="dt" sz="half" idx="10"/>
          </p:nvPr>
        </p:nvSpPr>
        <p:spPr/>
        <p:txBody>
          <a:bodyPr/>
          <a:lstStyle/>
          <a:p>
            <a:fld id="{604BC390-EDAD-40CB-9889-327839ACFE62}" type="datetimeFigureOut">
              <a:rPr lang="en-ZA" smtClean="0"/>
              <a:t>2025/04/30</a:t>
            </a:fld>
            <a:endParaRPr lang="en-ZA"/>
          </a:p>
        </p:txBody>
      </p:sp>
      <p:sp>
        <p:nvSpPr>
          <p:cNvPr id="6" name="Footer Placeholder 5">
            <a:extLst>
              <a:ext uri="{FF2B5EF4-FFF2-40B4-BE49-F238E27FC236}">
                <a16:creationId xmlns:a16="http://schemas.microsoft.com/office/drawing/2014/main" id="{AC5B07BD-49DB-D88D-93DD-E3A6360C662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310F9EF-2F77-6276-7E07-06EDD54A49C7}"/>
              </a:ext>
            </a:extLst>
          </p:cNvPr>
          <p:cNvSpPr>
            <a:spLocks noGrp="1"/>
          </p:cNvSpPr>
          <p:nvPr>
            <p:ph type="sldNum" sz="quarter" idx="12"/>
          </p:nvPr>
        </p:nvSpPr>
        <p:spPr/>
        <p:txBody>
          <a:bodyPr/>
          <a:lstStyle/>
          <a:p>
            <a:fld id="{F2AC274F-39BE-49AE-9A2F-E9CCDA1FB188}" type="slidenum">
              <a:rPr lang="en-ZA" smtClean="0"/>
              <a:t>‹#›</a:t>
            </a:fld>
            <a:endParaRPr lang="en-ZA"/>
          </a:p>
        </p:txBody>
      </p:sp>
    </p:spTree>
    <p:extLst>
      <p:ext uri="{BB962C8B-B14F-4D97-AF65-F5344CB8AC3E}">
        <p14:creationId xmlns:p14="http://schemas.microsoft.com/office/powerpoint/2010/main" val="147485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p:cNvSpPr/>
          <p:nvPr userDrawn="1"/>
        </p:nvSpPr>
        <p:spPr>
          <a:xfrm>
            <a:off x="0" y="120525"/>
            <a:ext cx="10836000" cy="468000"/>
          </a:xfrm>
          <a:prstGeom prst="rect">
            <a:avLst/>
          </a:prstGeom>
          <a:blipFill dpi="0" rotWithShape="1">
            <a:blip r:embed="rId3" cstate="print">
              <a:extLst>
                <a:ext uri="{28A0092B-C50C-407E-A947-70E740481C1C}">
                  <a14:useLocalDpi xmlns:a14="http://schemas.microsoft.com/office/drawing/2010/main" val="0"/>
                </a:ext>
              </a:extLst>
            </a:blip>
            <a:srcRect/>
            <a:stretch>
              <a:fillRect l="47121" r="47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0" name="Picture 29"/>
          <p:cNvPicPr>
            <a:picLocks noChangeAspect="1"/>
          </p:cNvPicPr>
          <p:nvPr userDrawn="1"/>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0819746" y="120525"/>
            <a:ext cx="1339596" cy="468000"/>
          </a:xfrm>
          <a:prstGeom prst="rect">
            <a:avLst/>
          </a:prstGeom>
        </p:spPr>
      </p:pic>
      <p:pic>
        <p:nvPicPr>
          <p:cNvPr id="32" name="Picture 31"/>
          <p:cNvPicPr>
            <a:picLocks noChangeAspect="1"/>
          </p:cNvPicPr>
          <p:nvPr userDrawn="1"/>
        </p:nvPicPr>
        <p:blipFill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7717" b="4416"/>
          <a:stretch/>
        </p:blipFill>
        <p:spPr>
          <a:xfrm>
            <a:off x="0" y="120526"/>
            <a:ext cx="10836000" cy="479549"/>
          </a:xfrm>
          <a:prstGeom prst="rect">
            <a:avLst/>
          </a:prstGeom>
        </p:spPr>
      </p:pic>
      <p:pic>
        <p:nvPicPr>
          <p:cNvPr id="40" name="Picture 39"/>
          <p:cNvPicPr>
            <a:picLocks noChangeAspect="1"/>
          </p:cNvPicPr>
          <p:nvPr userDrawn="1"/>
        </p:nvPicPr>
        <p:blipFill rotWithShape="1">
          <a:blip r:embed="rId8" cstate="print">
            <a:extLst>
              <a:ext uri="{28A0092B-C50C-407E-A947-70E740481C1C}">
                <a14:useLocalDpi xmlns:a14="http://schemas.microsoft.com/office/drawing/2010/main" val="0"/>
              </a:ext>
            </a:extLst>
          </a:blip>
          <a:srcRect l="32845" t="25708" b="7038"/>
          <a:stretch/>
        </p:blipFill>
        <p:spPr>
          <a:xfrm>
            <a:off x="10041468" y="156525"/>
            <a:ext cx="395423" cy="396000"/>
          </a:xfrm>
          <a:prstGeom prst="rect">
            <a:avLst/>
          </a:prstGeom>
        </p:spPr>
      </p:pic>
      <p:sp>
        <p:nvSpPr>
          <p:cNvPr id="4" name="Title Placeholder 3"/>
          <p:cNvSpPr>
            <a:spLocks noGrp="1"/>
          </p:cNvSpPr>
          <p:nvPr>
            <p:ph type="title"/>
          </p:nvPr>
        </p:nvSpPr>
        <p:spPr>
          <a:xfrm>
            <a:off x="0" y="600076"/>
            <a:ext cx="12192000" cy="278465"/>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5" name="Text Placeholder 4"/>
          <p:cNvSpPr>
            <a:spLocks noGrp="1"/>
          </p:cNvSpPr>
          <p:nvPr>
            <p:ph type="body" idx="1"/>
          </p:nvPr>
        </p:nvSpPr>
        <p:spPr>
          <a:xfrm>
            <a:off x="0" y="878542"/>
            <a:ext cx="12192000" cy="59794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976778916"/>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lnSpc>
          <a:spcPct val="90000"/>
        </a:lnSpc>
        <a:spcBef>
          <a:spcPct val="0"/>
        </a:spcBef>
        <a:buNone/>
        <a:defRPr sz="1200" b="1" kern="1200">
          <a:solidFill>
            <a:schemeClr val="tx1"/>
          </a:solidFill>
          <a:latin typeface="Bahnschrift" panose="020B0502040204020203"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47C11-67E3-9043-DA91-62781A0A65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C20DD0C-8018-1DD6-3E78-3040F50C4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6506540-9098-BD47-5706-DCE2A84361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4BC390-EDAD-40CB-9889-327839ACFE62}" type="datetimeFigureOut">
              <a:rPr lang="en-ZA" smtClean="0"/>
              <a:t>2025/04/30</a:t>
            </a:fld>
            <a:endParaRPr lang="en-ZA"/>
          </a:p>
        </p:txBody>
      </p:sp>
      <p:sp>
        <p:nvSpPr>
          <p:cNvPr id="5" name="Footer Placeholder 4">
            <a:extLst>
              <a:ext uri="{FF2B5EF4-FFF2-40B4-BE49-F238E27FC236}">
                <a16:creationId xmlns:a16="http://schemas.microsoft.com/office/drawing/2014/main" id="{A9E3491C-1560-0E41-AF3B-A3B605F66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999C887D-06CC-7417-B4D3-A86123C36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AC274F-39BE-49AE-9A2F-E9CCDA1FB188}" type="slidenum">
              <a:rPr lang="en-ZA" smtClean="0"/>
              <a:t>‹#›</a:t>
            </a:fld>
            <a:endParaRPr lang="en-ZA"/>
          </a:p>
        </p:txBody>
      </p:sp>
    </p:spTree>
    <p:extLst>
      <p:ext uri="{BB962C8B-B14F-4D97-AF65-F5344CB8AC3E}">
        <p14:creationId xmlns:p14="http://schemas.microsoft.com/office/powerpoint/2010/main" val="378333990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1"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1"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17542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7.png"/><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18.JPG"/><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t="7746" b="7746"/>
          <a:stretch>
            <a:fillRect/>
          </a:stretch>
        </a:blipFill>
        <a:effectLst/>
      </p:bgPr>
    </p:bg>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09BA4E7E-089B-4F8D-8B2B-357B102A35D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77020" y="4675"/>
            <a:ext cx="2114980" cy="750151"/>
          </a:xfrm>
          <a:prstGeom prst="rect">
            <a:avLst/>
          </a:prstGeom>
        </p:spPr>
      </p:pic>
      <p:sp>
        <p:nvSpPr>
          <p:cNvPr id="65" name="Rectangle 64">
            <a:extLst>
              <a:ext uri="{FF2B5EF4-FFF2-40B4-BE49-F238E27FC236}">
                <a16:creationId xmlns:a16="http://schemas.microsoft.com/office/drawing/2014/main" id="{CAA2ACB7-E953-74BB-D2EA-050D1F175BEB}"/>
              </a:ext>
            </a:extLst>
          </p:cNvPr>
          <p:cNvSpPr/>
          <p:nvPr/>
        </p:nvSpPr>
        <p:spPr>
          <a:xfrm>
            <a:off x="1544451" y="4290204"/>
            <a:ext cx="9513873" cy="2567796"/>
          </a:xfrm>
          <a:prstGeom prst="rect">
            <a:avLst/>
          </a:prstGeom>
          <a:solidFill>
            <a:srgbClr val="242C3D">
              <a:alpha val="42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Air Connectivity &amp; Airport Infrastructure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HATAB Annual Conference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ZA" sz="1600" b="1" dirty="0">
              <a:solidFill>
                <a:prstClr val="white"/>
              </a:solidFill>
              <a:effectLst>
                <a:outerShdw blurRad="38100" dist="38100" dir="2700000" algn="tl">
                  <a:srgbClr val="000000">
                    <a:alpha val="43137"/>
                  </a:srgbClr>
                </a:outerShdw>
              </a:effectLst>
              <a:latin typeface="Avenir Next LT Pro" panose="020B05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ZA" sz="1600" b="1" dirty="0">
                <a:solidFill>
                  <a:prstClr val="white"/>
                </a:solidFill>
                <a:effectLst>
                  <a:outerShdw blurRad="38100" dist="38100" dir="2700000" algn="tl">
                    <a:srgbClr val="000000">
                      <a:alpha val="43137"/>
                    </a:srgbClr>
                  </a:outerShdw>
                </a:effectLst>
                <a:latin typeface="Avenir Next LT Pro" panose="020B0504020202020204" pitchFamily="34" charset="0"/>
              </a:rPr>
              <a:t>2</a:t>
            </a:r>
            <a:r>
              <a:rPr kumimoji="0" lang="en-Z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4 April 2025</a:t>
            </a:r>
          </a:p>
        </p:txBody>
      </p:sp>
    </p:spTree>
    <p:extLst>
      <p:ext uri="{BB962C8B-B14F-4D97-AF65-F5344CB8AC3E}">
        <p14:creationId xmlns:p14="http://schemas.microsoft.com/office/powerpoint/2010/main" val="870624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3A5FD8-48B5-D3E1-844C-D7756FB68D2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5F0E999-4E1C-CD90-6273-40904B4A5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3208A3F-C19C-27E1-000C-CDE81F83F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6FDA4483-DF94-96DC-417F-537CE9555BDE}"/>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1F5F20F9-CA93-6924-4F5B-8F50A0409404}"/>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08C2FC87-076E-7958-26E2-68B82692AAD2}"/>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3E4942D-8F5D-A353-75F4-E830D398E0C8}"/>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Maun International Airport Feasibility Study</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40750D2D-6224-2C59-9F88-56AA03330D6D}"/>
              </a:ext>
            </a:extLst>
          </p:cNvPr>
          <p:cNvPicPr>
            <a:picLocks noChangeAspect="1"/>
          </p:cNvPicPr>
          <p:nvPr/>
        </p:nvPicPr>
        <p:blipFill>
          <a:blip r:embed="rId4"/>
          <a:srcRect t="8196" b="10536"/>
          <a:stretch/>
        </p:blipFill>
        <p:spPr>
          <a:xfrm>
            <a:off x="206888" y="902084"/>
            <a:ext cx="11734886" cy="5287003"/>
          </a:xfrm>
          <a:prstGeom prst="rect">
            <a:avLst/>
          </a:prstGeom>
        </p:spPr>
      </p:pic>
      <p:sp>
        <p:nvSpPr>
          <p:cNvPr id="5" name="Rectangle 4">
            <a:extLst>
              <a:ext uri="{FF2B5EF4-FFF2-40B4-BE49-F238E27FC236}">
                <a16:creationId xmlns:a16="http://schemas.microsoft.com/office/drawing/2014/main" id="{44223CB6-F604-7BD2-8A27-93B35A57D7D7}"/>
              </a:ext>
            </a:extLst>
          </p:cNvPr>
          <p:cNvSpPr/>
          <p:nvPr/>
        </p:nvSpPr>
        <p:spPr>
          <a:xfrm>
            <a:off x="414068" y="655362"/>
            <a:ext cx="2714445" cy="5120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568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C4E2B-D321-5812-A0FD-866C40E421C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8A75534-2527-E4DD-3D30-233A02385106}"/>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B57EBCC0-6BCB-1973-6048-68D583AF2A47}"/>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980B4ED5-A404-D8D2-2713-A73329228F3E}"/>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105A3E-582F-841E-748F-16E71D3A2340}"/>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Alternate Sites</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7A31A8CD-447F-9790-52F9-442932FBC4CD}"/>
              </a:ext>
            </a:extLst>
          </p:cNvPr>
          <p:cNvSpPr txBox="1"/>
          <p:nvPr/>
        </p:nvSpPr>
        <p:spPr>
          <a:xfrm>
            <a:off x="305898" y="802470"/>
            <a:ext cx="4619394" cy="369332"/>
          </a:xfrm>
          <a:prstGeom prst="rect">
            <a:avLst/>
          </a:prstGeom>
          <a:noFill/>
        </p:spPr>
        <p:txBody>
          <a:bodyPr wrap="square">
            <a:spAutoFit/>
          </a:bodyPr>
          <a:lstStyle>
            <a:defPPr>
              <a:defRPr lang="en-US"/>
            </a:defPPr>
            <a:lvl1pPr>
              <a:defRPr sz="2000" b="1" i="0" u="none" strike="noStrike" baseline="0">
                <a:solidFill>
                  <a:srgbClr val="0E8797"/>
                </a:solidFill>
                <a:latin typeface="CIDFont+F2"/>
              </a:defRPr>
            </a:lvl1pPr>
          </a:lstStyle>
          <a:p>
            <a:r>
              <a:rPr lang="en-US" sz="1800" dirty="0"/>
              <a:t>Criteria for Siting or Upgrading an Airport</a:t>
            </a:r>
            <a:endParaRPr lang="en-GB" sz="1800" dirty="0"/>
          </a:p>
        </p:txBody>
      </p:sp>
      <p:pic>
        <p:nvPicPr>
          <p:cNvPr id="11" name="Picture 10">
            <a:extLst>
              <a:ext uri="{FF2B5EF4-FFF2-40B4-BE49-F238E27FC236}">
                <a16:creationId xmlns:a16="http://schemas.microsoft.com/office/drawing/2014/main" id="{EF7A0515-CE3F-524B-CB0A-58DF909BCCD5}"/>
              </a:ext>
            </a:extLst>
          </p:cNvPr>
          <p:cNvPicPr>
            <a:picLocks noChangeAspect="1"/>
          </p:cNvPicPr>
          <p:nvPr/>
        </p:nvPicPr>
        <p:blipFill>
          <a:blip r:embed="rId4"/>
          <a:stretch>
            <a:fillRect/>
          </a:stretch>
        </p:blipFill>
        <p:spPr>
          <a:xfrm>
            <a:off x="184245" y="1318910"/>
            <a:ext cx="11912353" cy="5220356"/>
          </a:xfrm>
          <a:prstGeom prst="rect">
            <a:avLst/>
          </a:prstGeom>
        </p:spPr>
      </p:pic>
      <p:sp>
        <p:nvSpPr>
          <p:cNvPr id="12" name="TextBox 11">
            <a:extLst>
              <a:ext uri="{FF2B5EF4-FFF2-40B4-BE49-F238E27FC236}">
                <a16:creationId xmlns:a16="http://schemas.microsoft.com/office/drawing/2014/main" id="{294979EC-15C1-E419-9D6F-ADDBE175F5D3}"/>
              </a:ext>
            </a:extLst>
          </p:cNvPr>
          <p:cNvSpPr txBox="1"/>
          <p:nvPr/>
        </p:nvSpPr>
        <p:spPr>
          <a:xfrm>
            <a:off x="305898" y="5876454"/>
            <a:ext cx="4619394" cy="369332"/>
          </a:xfrm>
          <a:prstGeom prst="rect">
            <a:avLst/>
          </a:prstGeom>
          <a:noFill/>
        </p:spPr>
        <p:txBody>
          <a:bodyPr wrap="square">
            <a:spAutoFit/>
          </a:bodyPr>
          <a:lstStyle>
            <a:defPPr>
              <a:defRPr lang="en-US"/>
            </a:defPPr>
            <a:lvl1pPr>
              <a:defRPr sz="2000" b="1" i="0" u="none" strike="noStrike" baseline="0">
                <a:solidFill>
                  <a:srgbClr val="0E8797"/>
                </a:solidFill>
                <a:latin typeface="CIDFont+F2"/>
              </a:defRPr>
            </a:lvl1pPr>
          </a:lstStyle>
          <a:p>
            <a:r>
              <a:rPr lang="en-US" sz="1800" b="0" dirty="0"/>
              <a:t>Project at stakeholder engagement stage</a:t>
            </a:r>
            <a:endParaRPr lang="en-GB" sz="1800" b="0" dirty="0"/>
          </a:p>
        </p:txBody>
      </p:sp>
    </p:spTree>
    <p:extLst>
      <p:ext uri="{BB962C8B-B14F-4D97-AF65-F5344CB8AC3E}">
        <p14:creationId xmlns:p14="http://schemas.microsoft.com/office/powerpoint/2010/main" val="2294018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67C82-12F7-8C73-8171-4459EED8F5E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6813FBF-C373-1BF4-3CF5-954431E33D12}"/>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8E8166D1-DE39-AA39-459C-0AF0EBEAA996}"/>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7667E2A8-C76E-ACC7-191F-26FC50D3F335}"/>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A52146F-0531-686A-B6CC-3C90B9B9C751}"/>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Site Assessment</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07321284-6260-4816-EF5E-75EE4F4B38D2}"/>
              </a:ext>
            </a:extLst>
          </p:cNvPr>
          <p:cNvPicPr>
            <a:picLocks noChangeAspect="1"/>
          </p:cNvPicPr>
          <p:nvPr/>
        </p:nvPicPr>
        <p:blipFill>
          <a:blip r:embed="rId4"/>
          <a:stretch>
            <a:fillRect/>
          </a:stretch>
        </p:blipFill>
        <p:spPr>
          <a:xfrm>
            <a:off x="604238" y="697665"/>
            <a:ext cx="10577945" cy="6038352"/>
          </a:xfrm>
          <a:prstGeom prst="rect">
            <a:avLst/>
          </a:prstGeom>
        </p:spPr>
      </p:pic>
      <p:sp>
        <p:nvSpPr>
          <p:cNvPr id="5" name="TextBox 4">
            <a:extLst>
              <a:ext uri="{FF2B5EF4-FFF2-40B4-BE49-F238E27FC236}">
                <a16:creationId xmlns:a16="http://schemas.microsoft.com/office/drawing/2014/main" id="{3456AFA0-AD50-677C-BC0F-83384588ECAA}"/>
              </a:ext>
            </a:extLst>
          </p:cNvPr>
          <p:cNvSpPr txBox="1"/>
          <p:nvPr/>
        </p:nvSpPr>
        <p:spPr>
          <a:xfrm>
            <a:off x="2463245" y="3804609"/>
            <a:ext cx="493568" cy="276999"/>
          </a:xfrm>
          <a:prstGeom prst="rect">
            <a:avLst/>
          </a:prstGeom>
          <a:solidFill>
            <a:schemeClr val="bg1"/>
          </a:solidFill>
        </p:spPr>
        <p:txBody>
          <a:bodyPr wrap="square" rtlCol="0">
            <a:spAutoFit/>
          </a:bodyPr>
          <a:lstStyle/>
          <a:p>
            <a:r>
              <a:rPr lang="en-US" sz="1200" dirty="0">
                <a:solidFill>
                  <a:schemeClr val="tx2">
                    <a:lumMod val="25000"/>
                    <a:lumOff val="75000"/>
                  </a:schemeClr>
                </a:solidFill>
              </a:rPr>
              <a:t>east</a:t>
            </a:r>
            <a:endParaRPr lang="en-GB" sz="1200" dirty="0">
              <a:solidFill>
                <a:schemeClr val="tx2">
                  <a:lumMod val="25000"/>
                  <a:lumOff val="75000"/>
                </a:schemeClr>
              </a:solidFill>
            </a:endParaRPr>
          </a:p>
        </p:txBody>
      </p:sp>
      <p:sp>
        <p:nvSpPr>
          <p:cNvPr id="7" name="TextBox 6">
            <a:extLst>
              <a:ext uri="{FF2B5EF4-FFF2-40B4-BE49-F238E27FC236}">
                <a16:creationId xmlns:a16="http://schemas.microsoft.com/office/drawing/2014/main" id="{3D4DB5AF-AAB7-2FD7-0786-505BFBDE885D}"/>
              </a:ext>
            </a:extLst>
          </p:cNvPr>
          <p:cNvSpPr txBox="1"/>
          <p:nvPr/>
        </p:nvSpPr>
        <p:spPr>
          <a:xfrm>
            <a:off x="2550962" y="4048134"/>
            <a:ext cx="493568" cy="276999"/>
          </a:xfrm>
          <a:prstGeom prst="rect">
            <a:avLst/>
          </a:prstGeom>
          <a:solidFill>
            <a:schemeClr val="bg1"/>
          </a:solidFill>
        </p:spPr>
        <p:txBody>
          <a:bodyPr wrap="square" rtlCol="0">
            <a:spAutoFit/>
          </a:bodyPr>
          <a:lstStyle/>
          <a:p>
            <a:r>
              <a:rPr lang="en-US" sz="1200" dirty="0">
                <a:solidFill>
                  <a:schemeClr val="tx2">
                    <a:lumMod val="25000"/>
                    <a:lumOff val="75000"/>
                  </a:schemeClr>
                </a:solidFill>
              </a:rPr>
              <a:t>east</a:t>
            </a:r>
            <a:endParaRPr lang="en-GB" sz="1200" dirty="0">
              <a:solidFill>
                <a:schemeClr val="tx2">
                  <a:lumMod val="25000"/>
                  <a:lumOff val="75000"/>
                </a:schemeClr>
              </a:solidFill>
            </a:endParaRPr>
          </a:p>
        </p:txBody>
      </p:sp>
    </p:spTree>
    <p:extLst>
      <p:ext uri="{BB962C8B-B14F-4D97-AF65-F5344CB8AC3E}">
        <p14:creationId xmlns:p14="http://schemas.microsoft.com/office/powerpoint/2010/main" val="3345004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E3436646-8198-AEE8-B35A-9F2CA01EA41C}"/>
              </a:ext>
            </a:extLst>
          </p:cNvPr>
          <p:cNvPicPr>
            <a:picLocks noChangeAspect="1"/>
          </p:cNvPicPr>
          <p:nvPr/>
        </p:nvPicPr>
        <p:blipFill rotWithShape="1">
          <a:blip r:embed="rId3"/>
          <a:srcRect/>
          <a:stretch/>
        </p:blipFill>
        <p:spPr>
          <a:xfrm>
            <a:off x="-39004" y="-12011"/>
            <a:ext cx="12231003" cy="572620"/>
          </a:xfrm>
          <a:prstGeom prst="rect">
            <a:avLst/>
          </a:prstGeom>
        </p:spPr>
      </p:pic>
      <p:sp>
        <p:nvSpPr>
          <p:cNvPr id="4" name="Rectangle 3">
            <a:extLst>
              <a:ext uri="{FF2B5EF4-FFF2-40B4-BE49-F238E27FC236}">
                <a16:creationId xmlns:a16="http://schemas.microsoft.com/office/drawing/2014/main" id="{2592172F-6BF1-7259-0755-4D70784E46B7}"/>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B0B6599E-08B9-8740-381A-22D6DCD8B831}"/>
              </a:ext>
            </a:extLst>
          </p:cNvPr>
          <p:cNvSpPr txBox="1">
            <a:spLocks/>
          </p:cNvSpPr>
          <p:nvPr/>
        </p:nvSpPr>
        <p:spPr>
          <a:xfrm>
            <a:off x="4383343" y="4753235"/>
            <a:ext cx="3386308" cy="746496"/>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lang="en-US" sz="6600" b="1" i="0" kern="1200" dirty="0">
                <a:solidFill>
                  <a:srgbClr val="1B3969"/>
                </a:solidFill>
                <a:latin typeface="+mn-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BW" sz="4400" b="0" i="0" u="none" strike="noStrike" kern="1200" cap="none" spc="0" normalizeH="0" baseline="0" noProof="0" dirty="0">
                <a:ln>
                  <a:noFill/>
                </a:ln>
                <a:solidFill>
                  <a:srgbClr val="1B3969"/>
                </a:solidFill>
                <a:effectLst/>
                <a:uLnTx/>
                <a:uFillTx/>
                <a:latin typeface="Calibri"/>
                <a:ea typeface="+mn-ea"/>
                <a:cs typeface="+mn-cs"/>
              </a:rPr>
              <a:t>Thank you...</a:t>
            </a:r>
            <a:endParaRPr kumimoji="0" lang="en-US" sz="4400" b="0" i="0" u="none" strike="noStrike" kern="1200" cap="none" spc="0" normalizeH="0" baseline="0" noProof="0" dirty="0">
              <a:ln>
                <a:noFill/>
              </a:ln>
              <a:solidFill>
                <a:srgbClr val="1B3969"/>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7EE4E01-862D-99C4-417B-59F210F7F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558" y="1295009"/>
            <a:ext cx="4959750" cy="3296775"/>
          </a:xfrm>
          <a:prstGeom prst="rect">
            <a:avLst/>
          </a:prstGeom>
        </p:spPr>
      </p:pic>
    </p:spTree>
    <p:extLst>
      <p:ext uri="{BB962C8B-B14F-4D97-AF65-F5344CB8AC3E}">
        <p14:creationId xmlns:p14="http://schemas.microsoft.com/office/powerpoint/2010/main" val="273714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C9452-A7A4-39EA-6B42-58A0CBA60CD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4098E8F-B872-DD15-E4D7-68529B09956A}"/>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754E09F2-338F-22EE-B540-2C3C02852109}"/>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5E2D9CF2-E39A-2FD6-DAF2-5DBF3DF892C9}"/>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10F9ED-3E26-DE06-C629-B31D65F4DEDE}"/>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International Aircraft Seats Comparison - SADC</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08A1B41A-44E2-775E-E17B-E689ED83E057}"/>
              </a:ext>
            </a:extLst>
          </p:cNvPr>
          <p:cNvSpPr/>
          <p:nvPr/>
        </p:nvSpPr>
        <p:spPr>
          <a:xfrm>
            <a:off x="184246" y="6435811"/>
            <a:ext cx="521609" cy="369460"/>
          </a:xfrm>
          <a:prstGeom prst="rect">
            <a:avLst/>
          </a:prstGeom>
        </p:spPr>
        <p:txBody>
          <a:bodyPr wrap="square">
            <a:spAutoFit/>
          </a:bodyPr>
          <a:lstStyle/>
          <a:p>
            <a:fld id="{5C847047-84DE-4185-8AD2-17A217CEC113}" type="slidenum">
              <a:rPr lang="en-US" sz="1801" b="1">
                <a:solidFill>
                  <a:srgbClr val="487DB6"/>
                </a:solidFill>
              </a:rPr>
              <a:t>2</a:t>
            </a:fld>
            <a:endParaRPr lang="en-US" sz="1801" b="1" dirty="0">
              <a:solidFill>
                <a:srgbClr val="487DB6"/>
              </a:solidFill>
            </a:endParaRPr>
          </a:p>
        </p:txBody>
      </p:sp>
      <p:sp>
        <p:nvSpPr>
          <p:cNvPr id="7" name="TextBox 6">
            <a:extLst>
              <a:ext uri="{FF2B5EF4-FFF2-40B4-BE49-F238E27FC236}">
                <a16:creationId xmlns:a16="http://schemas.microsoft.com/office/drawing/2014/main" id="{0D3333C6-A1E9-0EC2-2A28-EAA72B5DA9A7}"/>
              </a:ext>
            </a:extLst>
          </p:cNvPr>
          <p:cNvSpPr txBox="1"/>
          <p:nvPr/>
        </p:nvSpPr>
        <p:spPr>
          <a:xfrm>
            <a:off x="275359" y="632011"/>
            <a:ext cx="8624455" cy="400110"/>
          </a:xfrm>
          <a:prstGeom prst="rect">
            <a:avLst/>
          </a:prstGeom>
          <a:noFill/>
        </p:spPr>
        <p:txBody>
          <a:bodyPr wrap="square">
            <a:spAutoFit/>
          </a:bodyPr>
          <a:lstStyle/>
          <a:p>
            <a:pPr algn="l"/>
            <a:r>
              <a:rPr lang="en-GB" sz="2000" b="1" i="0" u="none" strike="noStrike" baseline="0" dirty="0">
                <a:solidFill>
                  <a:srgbClr val="0E8797"/>
                </a:solidFill>
                <a:latin typeface="CIDFont+F2"/>
              </a:rPr>
              <a:t>Financial Pre-Feasibility and Economic Benefit Assessment – The World Bank</a:t>
            </a:r>
            <a:endParaRPr lang="en-GB" sz="2000" b="1" dirty="0"/>
          </a:p>
        </p:txBody>
      </p:sp>
      <p:pic>
        <p:nvPicPr>
          <p:cNvPr id="9" name="Picture 8">
            <a:extLst>
              <a:ext uri="{FF2B5EF4-FFF2-40B4-BE49-F238E27FC236}">
                <a16:creationId xmlns:a16="http://schemas.microsoft.com/office/drawing/2014/main" id="{6E500647-349A-F9C0-7216-9505A433925A}"/>
              </a:ext>
            </a:extLst>
          </p:cNvPr>
          <p:cNvPicPr>
            <a:picLocks noChangeAspect="1"/>
          </p:cNvPicPr>
          <p:nvPr/>
        </p:nvPicPr>
        <p:blipFill>
          <a:blip r:embed="rId4"/>
          <a:stretch>
            <a:fillRect/>
          </a:stretch>
        </p:blipFill>
        <p:spPr>
          <a:xfrm>
            <a:off x="1030679" y="1032121"/>
            <a:ext cx="10319803" cy="5747866"/>
          </a:xfrm>
          <a:prstGeom prst="rect">
            <a:avLst/>
          </a:prstGeom>
        </p:spPr>
      </p:pic>
    </p:spTree>
    <p:extLst>
      <p:ext uri="{BB962C8B-B14F-4D97-AF65-F5344CB8AC3E}">
        <p14:creationId xmlns:p14="http://schemas.microsoft.com/office/powerpoint/2010/main" val="1288367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B4B5A-1C73-F94D-94C0-E478894735E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2A232EF-CD30-2F43-83CD-C87A10EDEC0F}"/>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05C62FA1-FAF6-A7C9-F6B9-DC926B8B2119}"/>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A5B19563-6F1E-21C0-2E8B-C29D8A1797C4}"/>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03E4BF-3AD3-8067-F5F0-A2857DAA53D8}"/>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Botswana Air Access</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5" name="TextBox 24">
            <a:extLst>
              <a:ext uri="{FF2B5EF4-FFF2-40B4-BE49-F238E27FC236}">
                <a16:creationId xmlns:a16="http://schemas.microsoft.com/office/drawing/2014/main" id="{135124FA-C806-B889-F875-0C6C7CF70306}"/>
              </a:ext>
            </a:extLst>
          </p:cNvPr>
          <p:cNvSpPr txBox="1"/>
          <p:nvPr/>
        </p:nvSpPr>
        <p:spPr>
          <a:xfrm>
            <a:off x="4822874" y="6358187"/>
            <a:ext cx="2263302" cy="369332"/>
          </a:xfrm>
          <a:prstGeom prst="rect">
            <a:avLst/>
          </a:prstGeom>
          <a:noFill/>
        </p:spPr>
        <p:txBody>
          <a:bodyPr wrap="square" rtlCol="0">
            <a:spAutoFit/>
          </a:bodyPr>
          <a:lstStyle/>
          <a:p>
            <a:pPr>
              <a:spcBef>
                <a:spcPts val="600"/>
              </a:spcBef>
              <a:spcAft>
                <a:spcPts val="600"/>
              </a:spcAft>
            </a:pPr>
            <a:r>
              <a:rPr lang="en-US" b="1" dirty="0">
                <a:solidFill>
                  <a:schemeClr val="bg1"/>
                </a:solidFill>
                <a:latin typeface="Arial" panose="020B0604020202020204" pitchFamily="34" charset="0"/>
                <a:cs typeface="Arial" panose="020B0604020202020204" pitchFamily="34" charset="0"/>
              </a:rPr>
              <a:t>Terminal Building</a:t>
            </a:r>
            <a:endParaRPr lang="en-US" sz="1600" dirty="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86341FDC-42A9-83DA-3E72-0871F1B04D4A}"/>
              </a:ext>
            </a:extLst>
          </p:cNvPr>
          <p:cNvCxnSpPr>
            <a:cxnSpLocks/>
          </p:cNvCxnSpPr>
          <p:nvPr/>
        </p:nvCxnSpPr>
        <p:spPr>
          <a:xfrm>
            <a:off x="5841215" y="1630829"/>
            <a:ext cx="0" cy="485603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63BE851-8D4F-DAA6-B556-147AF2108A02}"/>
              </a:ext>
            </a:extLst>
          </p:cNvPr>
          <p:cNvGrpSpPr/>
          <p:nvPr/>
        </p:nvGrpSpPr>
        <p:grpSpPr>
          <a:xfrm>
            <a:off x="427892" y="1748142"/>
            <a:ext cx="5241389" cy="276999"/>
            <a:chOff x="6722249" y="12228665"/>
            <a:chExt cx="10423788" cy="276999"/>
          </a:xfrm>
        </p:grpSpPr>
        <p:cxnSp>
          <p:nvCxnSpPr>
            <p:cNvPr id="7" name="Straight Connector 6">
              <a:extLst>
                <a:ext uri="{FF2B5EF4-FFF2-40B4-BE49-F238E27FC236}">
                  <a16:creationId xmlns:a16="http://schemas.microsoft.com/office/drawing/2014/main" id="{F77E3EF6-4903-C1DD-422C-86C339390006}"/>
                </a:ext>
              </a:extLst>
            </p:cNvPr>
            <p:cNvCxnSpPr>
              <a:cxnSpLocks/>
            </p:cNvCxnSpPr>
            <p:nvPr/>
          </p:nvCxnSpPr>
          <p:spPr>
            <a:xfrm flipV="1">
              <a:off x="6722249" y="12369729"/>
              <a:ext cx="10423788" cy="10833"/>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3AF8281-4794-2E2C-BB3B-2882A42996C2}"/>
                </a:ext>
              </a:extLst>
            </p:cNvPr>
            <p:cNvSpPr/>
            <p:nvPr/>
          </p:nvSpPr>
          <p:spPr>
            <a:xfrm>
              <a:off x="7604095" y="12228665"/>
              <a:ext cx="8770989" cy="276999"/>
            </a:xfrm>
            <a:prstGeom prst="rect">
              <a:avLst/>
            </a:prstGeom>
            <a:solidFill>
              <a:schemeClr val="tx1">
                <a:lumMod val="75000"/>
                <a:lumOff val="25000"/>
              </a:schemeClr>
            </a:solidFill>
            <a:ln>
              <a:noFill/>
            </a:ln>
          </p:spPr>
          <p:txBody>
            <a:bodyPr wrap="square">
              <a:spAutoFit/>
            </a:bodyPr>
            <a:lstStyle/>
            <a:p>
              <a:pPr marL="0" marR="0" lvl="0" indent="0" algn="ctr" defTabSz="914308" rtl="0" eaLnBrk="1" fontAlgn="auto" latinLnBrk="0" hangingPunct="1">
                <a:lnSpc>
                  <a:spcPct val="100000"/>
                </a:lnSpc>
                <a:spcBef>
                  <a:spcPts val="0"/>
                </a:spcBef>
                <a:spcAft>
                  <a:spcPts val="0"/>
                </a:spcAft>
                <a:buClrTx/>
                <a:buSzTx/>
                <a:buFontTx/>
                <a:buNone/>
                <a:tabLst/>
                <a:defRPr/>
              </a:pPr>
              <a:r>
                <a:rPr lang="en-US" sz="1200" b="1">
                  <a:solidFill>
                    <a:schemeClr val="lt1"/>
                  </a:solidFill>
                  <a:latin typeface="Century Gothic" panose="020B0502020202020204" pitchFamily="34" charset="0"/>
                </a:rPr>
                <a:t>Project Structure</a:t>
              </a:r>
              <a:endParaRPr lang="en-US" altLang="en-US" sz="1200" b="1">
                <a:solidFill>
                  <a:schemeClr val="lt1"/>
                </a:solidFill>
                <a:latin typeface="Century Gothic" panose="020B0502020202020204" pitchFamily="34" charset="0"/>
                <a:sym typeface="Rajdhani" charset="0"/>
              </a:endParaRPr>
            </a:p>
          </p:txBody>
        </p:sp>
      </p:grpSp>
      <p:grpSp>
        <p:nvGrpSpPr>
          <p:cNvPr id="10" name="Group 9">
            <a:extLst>
              <a:ext uri="{FF2B5EF4-FFF2-40B4-BE49-F238E27FC236}">
                <a16:creationId xmlns:a16="http://schemas.microsoft.com/office/drawing/2014/main" id="{263ED497-DB63-3897-ADBA-F7D93BDF4331}"/>
              </a:ext>
            </a:extLst>
          </p:cNvPr>
          <p:cNvGrpSpPr/>
          <p:nvPr/>
        </p:nvGrpSpPr>
        <p:grpSpPr>
          <a:xfrm>
            <a:off x="6013150" y="1748141"/>
            <a:ext cx="5241388" cy="276999"/>
            <a:chOff x="6722249" y="12239423"/>
            <a:chExt cx="10423788" cy="276999"/>
          </a:xfrm>
        </p:grpSpPr>
        <p:cxnSp>
          <p:nvCxnSpPr>
            <p:cNvPr id="11" name="Straight Connector 10">
              <a:extLst>
                <a:ext uri="{FF2B5EF4-FFF2-40B4-BE49-F238E27FC236}">
                  <a16:creationId xmlns:a16="http://schemas.microsoft.com/office/drawing/2014/main" id="{64BA2EA4-2399-50C5-DB29-7AAAE87D5FD8}"/>
                </a:ext>
              </a:extLst>
            </p:cNvPr>
            <p:cNvCxnSpPr>
              <a:cxnSpLocks/>
            </p:cNvCxnSpPr>
            <p:nvPr/>
          </p:nvCxnSpPr>
          <p:spPr>
            <a:xfrm flipV="1">
              <a:off x="6722249" y="12369729"/>
              <a:ext cx="10423788" cy="10833"/>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E6E898C-5C18-C042-1231-F64B245FAEAD}"/>
                </a:ext>
              </a:extLst>
            </p:cNvPr>
            <p:cNvSpPr/>
            <p:nvPr/>
          </p:nvSpPr>
          <p:spPr>
            <a:xfrm>
              <a:off x="7604095" y="12239423"/>
              <a:ext cx="8770989" cy="276999"/>
            </a:xfrm>
            <a:prstGeom prst="rect">
              <a:avLst/>
            </a:prstGeom>
            <a:solidFill>
              <a:schemeClr val="tx1">
                <a:lumMod val="75000"/>
                <a:lumOff val="25000"/>
              </a:schemeClr>
            </a:solidFill>
            <a:ln>
              <a:noFill/>
            </a:ln>
          </p:spPr>
          <p:txBody>
            <a:bodyPr wrap="square">
              <a:spAutoFit/>
            </a:bodyPr>
            <a:lstStyle/>
            <a:p>
              <a:pPr marL="0" marR="0" lvl="0" indent="0" algn="ctr" defTabSz="914308" rtl="0" eaLnBrk="1" fontAlgn="auto" latinLnBrk="0" hangingPunct="1">
                <a:lnSpc>
                  <a:spcPct val="100000"/>
                </a:lnSpc>
                <a:spcBef>
                  <a:spcPts val="0"/>
                </a:spcBef>
                <a:spcAft>
                  <a:spcPts val="0"/>
                </a:spcAft>
                <a:buClrTx/>
                <a:buSzTx/>
                <a:buFontTx/>
                <a:buNone/>
                <a:tabLst/>
                <a:defRPr/>
              </a:pPr>
              <a:r>
                <a:rPr lang="en-US" altLang="en-US" sz="1200" b="1">
                  <a:solidFill>
                    <a:schemeClr val="lt1"/>
                  </a:solidFill>
                  <a:latin typeface="Century Gothic" panose="020B0502020202020204" pitchFamily="34" charset="0"/>
                  <a:sym typeface="Rajdhani" charset="0"/>
                </a:rPr>
                <a:t>2024-2025 International Network Developments</a:t>
              </a:r>
            </a:p>
          </p:txBody>
        </p:sp>
      </p:grpSp>
      <p:sp>
        <p:nvSpPr>
          <p:cNvPr id="13" name="Rectangle 12">
            <a:extLst>
              <a:ext uri="{FF2B5EF4-FFF2-40B4-BE49-F238E27FC236}">
                <a16:creationId xmlns:a16="http://schemas.microsoft.com/office/drawing/2014/main" id="{3D84D4C2-B510-B581-C509-E3E6925F0D70}"/>
              </a:ext>
            </a:extLst>
          </p:cNvPr>
          <p:cNvSpPr/>
          <p:nvPr/>
        </p:nvSpPr>
        <p:spPr>
          <a:xfrm>
            <a:off x="1080445" y="5681330"/>
            <a:ext cx="3992042" cy="257975"/>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iagram of different logos&#10;&#10;Description automatically generated">
            <a:extLst>
              <a:ext uri="{FF2B5EF4-FFF2-40B4-BE49-F238E27FC236}">
                <a16:creationId xmlns:a16="http://schemas.microsoft.com/office/drawing/2014/main" id="{4672E612-8E3E-B136-77A6-1F6ABFEC68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363" y="2497223"/>
            <a:ext cx="5197325" cy="3275398"/>
          </a:xfrm>
          <a:prstGeom prst="rect">
            <a:avLst/>
          </a:prstGeom>
        </p:spPr>
      </p:pic>
      <p:pic>
        <p:nvPicPr>
          <p:cNvPr id="15" name="Picture 14" descr="A screenshot of a social media post&#10;&#10;Description automatically generated">
            <a:extLst>
              <a:ext uri="{FF2B5EF4-FFF2-40B4-BE49-F238E27FC236}">
                <a16:creationId xmlns:a16="http://schemas.microsoft.com/office/drawing/2014/main" id="{DEDEFC32-8E48-49BD-F133-74D7066EAB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3150" y="2219378"/>
            <a:ext cx="2200888" cy="2770609"/>
          </a:xfrm>
          <a:prstGeom prst="rect">
            <a:avLst/>
          </a:prstGeom>
          <a:ln w="6350">
            <a:solidFill>
              <a:schemeClr val="tx1"/>
            </a:solidFill>
          </a:ln>
          <a:effectLst>
            <a:outerShdw blurRad="50800" dist="38100" dir="2700000" algn="tl" rotWithShape="0">
              <a:prstClr val="black">
                <a:alpha val="40000"/>
              </a:prstClr>
            </a:outerShdw>
          </a:effectLst>
        </p:spPr>
      </p:pic>
      <p:pic>
        <p:nvPicPr>
          <p:cNvPr id="16" name="Picture 15" descr="A plane flying in the sky&#10;&#10;Description automatically generated">
            <a:extLst>
              <a:ext uri="{FF2B5EF4-FFF2-40B4-BE49-F238E27FC236}">
                <a16:creationId xmlns:a16="http://schemas.microsoft.com/office/drawing/2014/main" id="{70218911-6A50-0F3E-813F-5FE0D3C8651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564366" y="2840234"/>
            <a:ext cx="2194716" cy="2770609"/>
          </a:xfrm>
          <a:prstGeom prst="rect">
            <a:avLst/>
          </a:prstGeom>
          <a:ln w="6350">
            <a:solidFill>
              <a:schemeClr val="tx1"/>
            </a:solidFill>
          </a:ln>
          <a:effectLst>
            <a:outerShdw blurRad="50800" dist="38100" dir="2700000" algn="tl" rotWithShape="0">
              <a:prstClr val="black">
                <a:alpha val="40000"/>
              </a:prstClr>
            </a:outerShdw>
          </a:effectLst>
        </p:spPr>
      </p:pic>
      <p:pic>
        <p:nvPicPr>
          <p:cNvPr id="17" name="Picture 16" descr="A plane flying in the sky&#10;&#10;Description automatically generated">
            <a:extLst>
              <a:ext uri="{FF2B5EF4-FFF2-40B4-BE49-F238E27FC236}">
                <a16:creationId xmlns:a16="http://schemas.microsoft.com/office/drawing/2014/main" id="{C3CE2AAC-5090-5DAA-2C44-08018A29EA0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059822" y="3737518"/>
            <a:ext cx="2194716" cy="2770609"/>
          </a:xfrm>
          <a:prstGeom prst="rect">
            <a:avLst/>
          </a:prstGeom>
          <a:ln w="6350">
            <a:solidFill>
              <a:schemeClr val="tx1"/>
            </a:solidFill>
          </a:ln>
          <a:effectLst>
            <a:outerShdw blurRad="50800" dist="38100" dir="2700000" algn="tl" rotWithShape="0">
              <a:prstClr val="black">
                <a:alpha val="40000"/>
              </a:prstClr>
            </a:outerShdw>
          </a:effectLst>
        </p:spPr>
      </p:pic>
      <p:sp>
        <p:nvSpPr>
          <p:cNvPr id="18" name="Text Box 8">
            <a:extLst>
              <a:ext uri="{FF2B5EF4-FFF2-40B4-BE49-F238E27FC236}">
                <a16:creationId xmlns:a16="http://schemas.microsoft.com/office/drawing/2014/main" id="{96E23E23-4C24-B148-98D7-2A5A7B69808A}"/>
              </a:ext>
            </a:extLst>
          </p:cNvPr>
          <p:cNvSpPr txBox="1"/>
          <p:nvPr/>
        </p:nvSpPr>
        <p:spPr>
          <a:xfrm>
            <a:off x="407595" y="636507"/>
            <a:ext cx="11211109" cy="954107"/>
          </a:xfrm>
          <a:prstGeom prst="rect">
            <a:avLst/>
          </a:prstGeom>
          <a:noFill/>
        </p:spPr>
        <p:txBody>
          <a:bodyPr wrap="square" rtlCol="0">
            <a:spAutoFit/>
          </a:bodyPr>
          <a:lstStyle/>
          <a:p>
            <a:r>
              <a:rPr lang="en-ZA" altLang="en-US" sz="1400" b="1" dirty="0">
                <a:latin typeface="Century Gothic" panose="020B0502020202020204" pitchFamily="34" charset="0"/>
                <a:cs typeface="Century Gothic" panose="020B0502020202020204" pitchFamily="34" charset="0"/>
              </a:rPr>
              <a:t>Botswana Air Access was launched by The Civil Aviation Authoiurty of Botswana (CAAB) as a collaborative public and private sector initiative on 27 August 2024</a:t>
            </a:r>
            <a:r>
              <a:rPr lang="en-ZA" altLang="en-US" sz="1400" dirty="0">
                <a:latin typeface="Century Gothic" panose="020B0502020202020204" pitchFamily="34" charset="0"/>
                <a:cs typeface="Century Gothic" panose="020B0502020202020204" pitchFamily="34" charset="0"/>
              </a:rPr>
              <a:t>. Project stakeholders include Botswana Tourism Organisation (BTO), Business Botswana (BB), Botswana Investment and Trade Centre (BITC), Travel Agents Association of Botswana (TAABOT) and the Hospitality and Tourism Association of Botswana (HATAB).</a:t>
            </a:r>
          </a:p>
        </p:txBody>
      </p:sp>
    </p:spTree>
    <p:extLst>
      <p:ext uri="{BB962C8B-B14F-4D97-AF65-F5344CB8AC3E}">
        <p14:creationId xmlns:p14="http://schemas.microsoft.com/office/powerpoint/2010/main" val="264173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C4D32-07F0-F530-ECFA-E97B1584E52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9152009-DA1E-63A4-03D0-5F94D4020BBA}"/>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873ED630-EB66-46B1-AFD3-AC0F65B0AB43}"/>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BCFFF9B0-C65B-74B8-3BF2-7D6B7AB22CA3}"/>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147E5F-7DC1-5597-0B6D-4DC803467BFA}"/>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Botswana Air Access ASD Pillars</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5" name="TextBox 24">
            <a:extLst>
              <a:ext uri="{FF2B5EF4-FFF2-40B4-BE49-F238E27FC236}">
                <a16:creationId xmlns:a16="http://schemas.microsoft.com/office/drawing/2014/main" id="{13BAC079-FFAB-D906-DB13-E8E2B168AA14}"/>
              </a:ext>
            </a:extLst>
          </p:cNvPr>
          <p:cNvSpPr txBox="1"/>
          <p:nvPr/>
        </p:nvSpPr>
        <p:spPr>
          <a:xfrm>
            <a:off x="4822874" y="6358187"/>
            <a:ext cx="2263302" cy="369332"/>
          </a:xfrm>
          <a:prstGeom prst="rect">
            <a:avLst/>
          </a:prstGeom>
          <a:noFill/>
        </p:spPr>
        <p:txBody>
          <a:bodyPr wrap="square" rtlCol="0">
            <a:spAutoFit/>
          </a:bodyPr>
          <a:lstStyle/>
          <a:p>
            <a:pPr>
              <a:spcBef>
                <a:spcPts val="600"/>
              </a:spcBef>
              <a:spcAft>
                <a:spcPts val="600"/>
              </a:spcAft>
            </a:pPr>
            <a:r>
              <a:rPr lang="en-US" b="1" dirty="0">
                <a:solidFill>
                  <a:schemeClr val="bg1"/>
                </a:solidFill>
                <a:latin typeface="Arial" panose="020B0604020202020204" pitchFamily="34" charset="0"/>
                <a:cs typeface="Arial" panose="020B0604020202020204" pitchFamily="34" charset="0"/>
              </a:rPr>
              <a:t>Terminal Building</a:t>
            </a:r>
            <a:endParaRPr lang="en-US" sz="1600" dirty="0">
              <a:solidFill>
                <a:schemeClr val="bg1"/>
              </a:solidFill>
              <a:latin typeface="Arial" panose="020B0604020202020204" pitchFamily="34" charset="0"/>
              <a:cs typeface="Arial" panose="020B0604020202020204" pitchFamily="34" charset="0"/>
            </a:endParaRPr>
          </a:p>
        </p:txBody>
      </p:sp>
      <p:pic>
        <p:nvPicPr>
          <p:cNvPr id="5" name="Picture 4" descr="A large tree in a dry field&#10;&#10;AI-generated content may be incorrect.">
            <a:extLst>
              <a:ext uri="{FF2B5EF4-FFF2-40B4-BE49-F238E27FC236}">
                <a16:creationId xmlns:a16="http://schemas.microsoft.com/office/drawing/2014/main" id="{A7B6F7CD-19AB-34C8-9A40-AC1101E67BF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67123" y="2221018"/>
            <a:ext cx="2440627" cy="4063092"/>
          </a:xfrm>
          <a:prstGeom prst="rect">
            <a:avLst/>
          </a:prstGeom>
        </p:spPr>
      </p:pic>
      <p:pic>
        <p:nvPicPr>
          <p:cNvPr id="6" name="Picture 5" descr="A aerial view of a swamp&#10;&#10;AI-generated content may be incorrect.">
            <a:extLst>
              <a:ext uri="{FF2B5EF4-FFF2-40B4-BE49-F238E27FC236}">
                <a16:creationId xmlns:a16="http://schemas.microsoft.com/office/drawing/2014/main" id="{77688CC3-0DED-E9DD-57DA-F5FD11F6E5DC}"/>
              </a:ext>
            </a:extLst>
          </p:cNvPr>
          <p:cNvPicPr>
            <a:picLocks noChangeAspect="1"/>
          </p:cNvPicPr>
          <p:nvPr/>
        </p:nvPicPr>
        <p:blipFill>
          <a:blip r:embed="rId5" cstate="email">
            <a:extLst>
              <a:ext uri="{28A0092B-C50C-407E-A947-70E740481C1C}">
                <a14:useLocalDpi xmlns:a14="http://schemas.microsoft.com/office/drawing/2010/main"/>
              </a:ext>
            </a:extLst>
          </a:blip>
          <a:srcRect t="-77"/>
          <a:stretch/>
        </p:blipFill>
        <p:spPr>
          <a:xfrm>
            <a:off x="3615850" y="2212970"/>
            <a:ext cx="2410965" cy="4071140"/>
          </a:xfrm>
          <a:prstGeom prst="rect">
            <a:avLst/>
          </a:prstGeom>
        </p:spPr>
      </p:pic>
      <p:pic>
        <p:nvPicPr>
          <p:cNvPr id="7" name="Picture 6" descr="A group of elephants on a boat&#10;&#10;AI-generated content may be incorrect.">
            <a:extLst>
              <a:ext uri="{FF2B5EF4-FFF2-40B4-BE49-F238E27FC236}">
                <a16:creationId xmlns:a16="http://schemas.microsoft.com/office/drawing/2014/main" id="{E76CAD97-AA2C-34DE-4031-695D8DAE67D5}"/>
              </a:ext>
            </a:extLst>
          </p:cNvPr>
          <p:cNvPicPr>
            <a:picLocks noChangeAspect="1"/>
          </p:cNvPicPr>
          <p:nvPr/>
        </p:nvPicPr>
        <p:blipFill>
          <a:blip r:embed="rId6" cstate="email">
            <a:extLst>
              <a:ext uri="{28A0092B-C50C-407E-A947-70E740481C1C}">
                <a14:useLocalDpi xmlns:a14="http://schemas.microsoft.com/office/drawing/2010/main"/>
              </a:ext>
            </a:extLst>
          </a:blip>
          <a:srcRect b="-51"/>
          <a:stretch/>
        </p:blipFill>
        <p:spPr>
          <a:xfrm>
            <a:off x="6134742" y="2215026"/>
            <a:ext cx="2452393" cy="4069084"/>
          </a:xfrm>
          <a:prstGeom prst="rect">
            <a:avLst/>
          </a:prstGeom>
        </p:spPr>
      </p:pic>
      <p:pic>
        <p:nvPicPr>
          <p:cNvPr id="9" name="Picture 8" descr="A bird standing in grass&#10;&#10;AI-generated content may be incorrect.">
            <a:extLst>
              <a:ext uri="{FF2B5EF4-FFF2-40B4-BE49-F238E27FC236}">
                <a16:creationId xmlns:a16="http://schemas.microsoft.com/office/drawing/2014/main" id="{98B7AF22-A9A5-9B29-F429-361D0B9A1296}"/>
              </a:ext>
            </a:extLst>
          </p:cNvPr>
          <p:cNvPicPr>
            <a:picLocks noChangeAspect="1"/>
          </p:cNvPicPr>
          <p:nvPr/>
        </p:nvPicPr>
        <p:blipFill>
          <a:blip r:embed="rId7" cstate="email">
            <a:extLst>
              <a:ext uri="{28A0092B-C50C-407E-A947-70E740481C1C}">
                <a14:useLocalDpi xmlns:a14="http://schemas.microsoft.com/office/drawing/2010/main"/>
              </a:ext>
            </a:extLst>
          </a:blip>
          <a:srcRect t="-198"/>
          <a:stretch/>
        </p:blipFill>
        <p:spPr>
          <a:xfrm>
            <a:off x="8694891" y="2212970"/>
            <a:ext cx="2452566" cy="4071140"/>
          </a:xfrm>
          <a:prstGeom prst="rect">
            <a:avLst/>
          </a:prstGeom>
        </p:spPr>
      </p:pic>
      <p:sp>
        <p:nvSpPr>
          <p:cNvPr id="10" name="Text Box 8">
            <a:extLst>
              <a:ext uri="{FF2B5EF4-FFF2-40B4-BE49-F238E27FC236}">
                <a16:creationId xmlns:a16="http://schemas.microsoft.com/office/drawing/2014/main" id="{48ED09E8-9385-C830-E6D6-A462BC40E55C}"/>
              </a:ext>
            </a:extLst>
          </p:cNvPr>
          <p:cNvSpPr txBox="1"/>
          <p:nvPr/>
        </p:nvSpPr>
        <p:spPr>
          <a:xfrm>
            <a:off x="184246" y="809753"/>
            <a:ext cx="11737458" cy="646331"/>
          </a:xfrm>
          <a:prstGeom prst="rect">
            <a:avLst/>
          </a:prstGeom>
          <a:noFill/>
        </p:spPr>
        <p:txBody>
          <a:bodyPr wrap="square" rtlCol="0">
            <a:spAutoFit/>
          </a:bodyPr>
          <a:lstStyle/>
          <a:p>
            <a:r>
              <a:rPr lang="en-ZA" altLang="en-US" dirty="0">
                <a:latin typeface="Century Gothic" panose="020B0502020202020204" pitchFamily="34" charset="0"/>
                <a:cs typeface="Century Gothic" panose="020B0502020202020204" pitchFamily="34" charset="0"/>
              </a:rPr>
              <a:t>Developed around four core principles, which emphasise effective engagement with carriers and providing them with the information that improves their decision-marking processes. </a:t>
            </a:r>
          </a:p>
        </p:txBody>
      </p:sp>
      <p:cxnSp>
        <p:nvCxnSpPr>
          <p:cNvPr id="11" name="Straight Connector 10">
            <a:extLst>
              <a:ext uri="{FF2B5EF4-FFF2-40B4-BE49-F238E27FC236}">
                <a16:creationId xmlns:a16="http://schemas.microsoft.com/office/drawing/2014/main" id="{2243CFF8-A540-F59A-1B4F-4A8C8111FAE0}"/>
              </a:ext>
            </a:extLst>
          </p:cNvPr>
          <p:cNvCxnSpPr/>
          <p:nvPr/>
        </p:nvCxnSpPr>
        <p:spPr>
          <a:xfrm>
            <a:off x="2292576" y="1902425"/>
            <a:ext cx="7628770" cy="0"/>
          </a:xfrm>
          <a:prstGeom prst="line">
            <a:avLst/>
          </a:prstGeom>
          <a:noFill/>
          <a:ln w="19050" cap="flat" cmpd="sng" algn="ctr">
            <a:solidFill>
              <a:srgbClr val="BAB1A5"/>
            </a:solidFill>
            <a:prstDash val="solid"/>
            <a:miter lim="800000"/>
          </a:ln>
          <a:effectLst/>
        </p:spPr>
      </p:cxnSp>
      <p:sp>
        <p:nvSpPr>
          <p:cNvPr id="16" name="TextBox 15">
            <a:extLst>
              <a:ext uri="{FF2B5EF4-FFF2-40B4-BE49-F238E27FC236}">
                <a16:creationId xmlns:a16="http://schemas.microsoft.com/office/drawing/2014/main" id="{3D92A070-FFD0-4248-E546-5ABA2B9FD836}"/>
              </a:ext>
            </a:extLst>
          </p:cNvPr>
          <p:cNvSpPr txBox="1"/>
          <p:nvPr/>
        </p:nvSpPr>
        <p:spPr>
          <a:xfrm>
            <a:off x="4284126" y="1702192"/>
            <a:ext cx="3593300" cy="400110"/>
          </a:xfrm>
          <a:prstGeom prst="rect">
            <a:avLst/>
          </a:prstGeom>
          <a:solidFill>
            <a:schemeClr val="bg1">
              <a:lumMod val="5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sz="1100" b="1" spc="150">
                <a:latin typeface="Century Gothic"/>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pc="0">
                <a:solidFill>
                  <a:schemeClr val="bg1"/>
                </a:solidFill>
                <a:latin typeface="Century Gothic" panose="020B0502020202020204" pitchFamily="34" charset="0"/>
              </a:rPr>
              <a:t>BOTSWANA AIR ACCESS ASD PILLARS</a:t>
            </a:r>
          </a:p>
        </p:txBody>
      </p:sp>
      <p:sp>
        <p:nvSpPr>
          <p:cNvPr id="18" name="Rectangle 17">
            <a:extLst>
              <a:ext uri="{FF2B5EF4-FFF2-40B4-BE49-F238E27FC236}">
                <a16:creationId xmlns:a16="http://schemas.microsoft.com/office/drawing/2014/main" id="{A24F4278-F4A3-F4D6-EDAF-3AB24300D6BA}"/>
              </a:ext>
            </a:extLst>
          </p:cNvPr>
          <p:cNvSpPr/>
          <p:nvPr/>
        </p:nvSpPr>
        <p:spPr>
          <a:xfrm>
            <a:off x="1067123" y="2216114"/>
            <a:ext cx="2440800" cy="4067996"/>
          </a:xfrm>
          <a:prstGeom prst="rect">
            <a:avLst/>
          </a:prstGeom>
          <a:solidFill>
            <a:schemeClr val="tx1">
              <a:alpha val="56000"/>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36000" rIns="180000" bIns="72000" rtlCol="0" anchor="t"/>
          <a:lstStyle/>
          <a:p>
            <a:endParaRPr lang="en-US" sz="2300">
              <a:solidFill>
                <a:schemeClr val="lt1"/>
              </a:solidFill>
              <a:latin typeface="Century Gothic" panose="020B0502020202020204" pitchFamily="34" charset="0"/>
            </a:endParaRPr>
          </a:p>
          <a:p>
            <a:r>
              <a:rPr lang="en-US" sz="2400">
                <a:solidFill>
                  <a:schemeClr val="lt1"/>
                </a:solidFill>
                <a:latin typeface="Century Gothic" panose="020B0502020202020204" pitchFamily="34" charset="0"/>
              </a:rPr>
              <a:t>1</a:t>
            </a:r>
          </a:p>
          <a:p>
            <a:endParaRPr lang="en-GB" sz="2400" b="1">
              <a:solidFill>
                <a:schemeClr val="lt1"/>
              </a:solidFill>
              <a:latin typeface="Century Gothic" panose="020B0502020202020204" pitchFamily="34" charset="0"/>
            </a:endParaRPr>
          </a:p>
          <a:p>
            <a:r>
              <a:rPr lang="en-GB" sz="1050" b="1">
                <a:solidFill>
                  <a:schemeClr val="lt1"/>
                </a:solidFill>
                <a:latin typeface="Century Gothic" panose="020B0502020202020204" pitchFamily="34" charset="0"/>
              </a:rPr>
              <a:t>A SINGLE POINT OF CONTACT</a:t>
            </a:r>
          </a:p>
          <a:p>
            <a:endParaRPr lang="en-GB" sz="1600" b="1">
              <a:solidFill>
                <a:schemeClr val="lt1"/>
              </a:solidFill>
              <a:latin typeface="Century Gothic" panose="020B0502020202020204" pitchFamily="34" charset="0"/>
            </a:endParaRPr>
          </a:p>
          <a:p>
            <a:r>
              <a:rPr lang="en-US" sz="1000">
                <a:solidFill>
                  <a:schemeClr val="lt1"/>
                </a:solidFill>
                <a:latin typeface="Century Gothic" panose="020B0502020202020204" pitchFamily="34" charset="0"/>
              </a:rPr>
              <a:t>The Botswana Air Acces</a:t>
            </a:r>
            <a:r>
              <a:rPr lang="en-US" sz="1000">
                <a:latin typeface="Century Gothic" panose="020B0502020202020204" pitchFamily="34" charset="0"/>
              </a:rPr>
              <a:t>s model </a:t>
            </a:r>
            <a:r>
              <a:rPr lang="en-US" sz="1000">
                <a:solidFill>
                  <a:schemeClr val="lt1"/>
                </a:solidFill>
                <a:latin typeface="Century Gothic" panose="020B0502020202020204" pitchFamily="34" charset="0"/>
              </a:rPr>
              <a:t>consists of a wide range of stakeholders across the country that can provide carriers with a single point of contact and assistance during route development activities</a:t>
            </a:r>
            <a:r>
              <a:rPr lang="en-US" sz="900">
                <a:solidFill>
                  <a:schemeClr val="lt1"/>
                </a:solidFill>
                <a:latin typeface="Century Gothic" panose="020B0502020202020204" pitchFamily="34" charset="0"/>
              </a:rPr>
              <a:t>. </a:t>
            </a:r>
          </a:p>
        </p:txBody>
      </p:sp>
      <p:sp>
        <p:nvSpPr>
          <p:cNvPr id="20" name="Rectangle 19">
            <a:extLst>
              <a:ext uri="{FF2B5EF4-FFF2-40B4-BE49-F238E27FC236}">
                <a16:creationId xmlns:a16="http://schemas.microsoft.com/office/drawing/2014/main" id="{3F81CFCF-AEA2-D8FC-AEED-13668F7BEDA6}"/>
              </a:ext>
            </a:extLst>
          </p:cNvPr>
          <p:cNvSpPr/>
          <p:nvPr/>
        </p:nvSpPr>
        <p:spPr>
          <a:xfrm>
            <a:off x="3615850" y="2216114"/>
            <a:ext cx="2411136" cy="4067996"/>
          </a:xfrm>
          <a:prstGeom prst="rect">
            <a:avLst/>
          </a:prstGeom>
          <a:solidFill>
            <a:schemeClr val="tx1">
              <a:alpha val="56000"/>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36000" rIns="180000" bIns="72000" rtlCol="0" anchor="t"/>
          <a:lstStyle/>
          <a:p>
            <a:endParaRPr lang="en-US" sz="2400">
              <a:solidFill>
                <a:schemeClr val="lt1"/>
              </a:solidFill>
              <a:latin typeface="Century Gothic" panose="020B0502020202020204" pitchFamily="34" charset="0"/>
            </a:endParaRPr>
          </a:p>
          <a:p>
            <a:r>
              <a:rPr lang="en-US" sz="2400">
                <a:solidFill>
                  <a:schemeClr val="lt1"/>
                </a:solidFill>
                <a:latin typeface="Century Gothic" panose="020B0502020202020204" pitchFamily="34" charset="0"/>
              </a:rPr>
              <a:t>2</a:t>
            </a:r>
          </a:p>
          <a:p>
            <a:endParaRPr lang="en-GB" sz="2400">
              <a:solidFill>
                <a:schemeClr val="lt1"/>
              </a:solidFill>
              <a:latin typeface="Century Gothic" panose="020B0502020202020204" pitchFamily="34" charset="0"/>
            </a:endParaRPr>
          </a:p>
          <a:p>
            <a:r>
              <a:rPr lang="en-GB" sz="1050" b="1">
                <a:latin typeface="Century Gothic" panose="020B0502020202020204" pitchFamily="34" charset="0"/>
              </a:rPr>
              <a:t>STAKEHOLDER COLLABORATION</a:t>
            </a:r>
          </a:p>
          <a:p>
            <a:endParaRPr lang="en-GB" sz="1600">
              <a:latin typeface="Century Gothic" panose="020B0502020202020204" pitchFamily="34" charset="0"/>
            </a:endParaRPr>
          </a:p>
          <a:p>
            <a:r>
              <a:rPr lang="en-US" sz="1000">
                <a:latin typeface="Century Gothic" panose="020B0502020202020204" pitchFamily="34" charset="0"/>
              </a:rPr>
              <a:t>Stakeholder collaboration is important as it allows for the pooling of both financial and human capital resources. Furthermore, it allows for a holistic destination offerings to carriers from a range of stakeholders that have a vested interest in growing our country’s connectivity.  </a:t>
            </a:r>
          </a:p>
          <a:p>
            <a:endParaRPr lang="en-GB" sz="2300">
              <a:solidFill>
                <a:schemeClr val="lt1"/>
              </a:solidFill>
              <a:latin typeface="Century Gothic" panose="020B0502020202020204" pitchFamily="34" charset="0"/>
            </a:endParaRPr>
          </a:p>
        </p:txBody>
      </p:sp>
      <p:sp>
        <p:nvSpPr>
          <p:cNvPr id="23" name="Rectangle 22">
            <a:extLst>
              <a:ext uri="{FF2B5EF4-FFF2-40B4-BE49-F238E27FC236}">
                <a16:creationId xmlns:a16="http://schemas.microsoft.com/office/drawing/2014/main" id="{A782D49E-32FD-C15E-A3F7-5B983B0D3822}"/>
              </a:ext>
            </a:extLst>
          </p:cNvPr>
          <p:cNvSpPr/>
          <p:nvPr/>
        </p:nvSpPr>
        <p:spPr>
          <a:xfrm>
            <a:off x="6134915" y="2216114"/>
            <a:ext cx="2452221" cy="4067996"/>
          </a:xfrm>
          <a:prstGeom prst="rect">
            <a:avLst/>
          </a:prstGeom>
          <a:solidFill>
            <a:schemeClr val="tx1">
              <a:alpha val="56000"/>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36000" rIns="180000" bIns="72000" rtlCol="0" anchor="t"/>
          <a:lstStyle/>
          <a:p>
            <a:endParaRPr lang="en-US" sz="2400">
              <a:solidFill>
                <a:schemeClr val="lt1"/>
              </a:solidFill>
              <a:latin typeface="Century Gothic" panose="020B0502020202020204" pitchFamily="34" charset="0"/>
            </a:endParaRPr>
          </a:p>
          <a:p>
            <a:r>
              <a:rPr lang="en-US" sz="2400">
                <a:solidFill>
                  <a:schemeClr val="lt1"/>
                </a:solidFill>
                <a:latin typeface="Century Gothic" panose="020B0502020202020204" pitchFamily="34" charset="0"/>
              </a:rPr>
              <a:t>3</a:t>
            </a:r>
          </a:p>
          <a:p>
            <a:endParaRPr lang="en-US" sz="2400">
              <a:solidFill>
                <a:schemeClr val="lt1"/>
              </a:solidFill>
              <a:latin typeface="Century Gothic" panose="020B0502020202020204" pitchFamily="34" charset="0"/>
            </a:endParaRPr>
          </a:p>
          <a:p>
            <a:r>
              <a:rPr lang="en-GB" sz="1050" b="1">
                <a:latin typeface="Century Gothic" panose="020B0502020202020204" pitchFamily="34" charset="0"/>
              </a:rPr>
              <a:t>PITCHING TO CARRIERS</a:t>
            </a:r>
          </a:p>
          <a:p>
            <a:endParaRPr lang="en-US" sz="1600">
              <a:latin typeface="Century Gothic" panose="020B0502020202020204" pitchFamily="34" charset="0"/>
            </a:endParaRPr>
          </a:p>
          <a:p>
            <a:r>
              <a:rPr lang="en-US" sz="1000">
                <a:latin typeface="Century Gothic" panose="020B0502020202020204" pitchFamily="34" charset="0"/>
              </a:rPr>
              <a:t>Pitching to carriers at their HQ or at route development events such as Routes World or </a:t>
            </a:r>
            <a:r>
              <a:rPr lang="en-US" sz="1000" err="1">
                <a:latin typeface="Century Gothic" panose="020B0502020202020204" pitchFamily="34" charset="0"/>
              </a:rPr>
              <a:t>AviaDev</a:t>
            </a:r>
            <a:r>
              <a:rPr lang="en-US" sz="1000">
                <a:latin typeface="Century Gothic" panose="020B0502020202020204" pitchFamily="34" charset="0"/>
              </a:rPr>
              <a:t> is an  important component of the overall route development process. It not only allows for effectively communicating Botswana’s business case but also allows for constructive engagement with carriers. </a:t>
            </a:r>
          </a:p>
          <a:p>
            <a:endParaRPr lang="en-US" sz="2300">
              <a:solidFill>
                <a:schemeClr val="lt1"/>
              </a:solidFill>
              <a:latin typeface="Century Gothic" panose="020B0502020202020204" pitchFamily="34" charset="0"/>
            </a:endParaRPr>
          </a:p>
        </p:txBody>
      </p:sp>
      <p:sp>
        <p:nvSpPr>
          <p:cNvPr id="27" name="Rectangle 26">
            <a:extLst>
              <a:ext uri="{FF2B5EF4-FFF2-40B4-BE49-F238E27FC236}">
                <a16:creationId xmlns:a16="http://schemas.microsoft.com/office/drawing/2014/main" id="{1055E067-1329-F245-C091-1AE6216875D4}"/>
              </a:ext>
            </a:extLst>
          </p:cNvPr>
          <p:cNvSpPr/>
          <p:nvPr/>
        </p:nvSpPr>
        <p:spPr>
          <a:xfrm>
            <a:off x="8695236" y="2216114"/>
            <a:ext cx="2452221" cy="4067996"/>
          </a:xfrm>
          <a:prstGeom prst="rect">
            <a:avLst/>
          </a:prstGeom>
          <a:solidFill>
            <a:schemeClr val="tx1">
              <a:alpha val="56000"/>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80000" tIns="36000" rIns="180000" bIns="72000" rtlCol="0" anchor="t"/>
          <a:lstStyle/>
          <a:p>
            <a:endParaRPr lang="en-US" sz="2400" dirty="0">
              <a:solidFill>
                <a:schemeClr val="lt1"/>
              </a:solidFill>
              <a:latin typeface="Century Gothic" panose="020B0502020202020204" pitchFamily="34" charset="0"/>
            </a:endParaRPr>
          </a:p>
          <a:p>
            <a:r>
              <a:rPr lang="en-US" sz="2400" dirty="0">
                <a:solidFill>
                  <a:schemeClr val="lt1"/>
                </a:solidFill>
                <a:latin typeface="Century Gothic" panose="020B0502020202020204" pitchFamily="34" charset="0"/>
              </a:rPr>
              <a:t>4</a:t>
            </a:r>
          </a:p>
          <a:p>
            <a:endParaRPr lang="en-GB" sz="2400" dirty="0">
              <a:solidFill>
                <a:schemeClr val="lt1"/>
              </a:solidFill>
              <a:latin typeface="Century Gothic" panose="020B0502020202020204" pitchFamily="34" charset="0"/>
            </a:endParaRPr>
          </a:p>
          <a:p>
            <a:r>
              <a:rPr lang="en-GB" sz="1050" b="1" dirty="0">
                <a:latin typeface="Century Gothic" panose="020B0502020202020204" pitchFamily="34" charset="0"/>
              </a:rPr>
              <a:t>LEVERAGE BUSINESS CASES BEYOND AVIATION</a:t>
            </a:r>
          </a:p>
          <a:p>
            <a:endParaRPr lang="en-GB" sz="1000" dirty="0">
              <a:latin typeface="Century Gothic" panose="020B0502020202020204" pitchFamily="34" charset="0"/>
            </a:endParaRPr>
          </a:p>
          <a:p>
            <a:r>
              <a:rPr lang="en-US" sz="1000" dirty="0">
                <a:latin typeface="Century Gothic" panose="020B0502020202020204" pitchFamily="34" charset="0"/>
              </a:rPr>
              <a:t>Business cases presented to carriers provides them with robust tourism, economic, aviation and investment insights into our country, which have a material effect on the success of a potential route introduction or expansion. </a:t>
            </a:r>
            <a:endParaRPr lang="en-US" sz="2300" dirty="0">
              <a:solidFill>
                <a:schemeClr val="lt1"/>
              </a:solidFill>
              <a:latin typeface="Century Gothic" panose="020B0502020202020204" pitchFamily="34" charset="0"/>
            </a:endParaRPr>
          </a:p>
        </p:txBody>
      </p:sp>
      <p:cxnSp>
        <p:nvCxnSpPr>
          <p:cNvPr id="28" name="Straight Arrow Connector 27">
            <a:extLst>
              <a:ext uri="{FF2B5EF4-FFF2-40B4-BE49-F238E27FC236}">
                <a16:creationId xmlns:a16="http://schemas.microsoft.com/office/drawing/2014/main" id="{4212377A-14EA-37A1-262B-72800C0FD190}"/>
              </a:ext>
            </a:extLst>
          </p:cNvPr>
          <p:cNvCxnSpPr/>
          <p:nvPr/>
        </p:nvCxnSpPr>
        <p:spPr>
          <a:xfrm>
            <a:off x="2293701" y="1896247"/>
            <a:ext cx="0" cy="201151"/>
          </a:xfrm>
          <a:prstGeom prst="straightConnector1">
            <a:avLst/>
          </a:prstGeom>
          <a:noFill/>
          <a:ln w="19050" cap="flat" cmpd="sng" algn="ctr">
            <a:solidFill>
              <a:srgbClr val="BAB1A5"/>
            </a:solidFill>
            <a:prstDash val="solid"/>
            <a:miter lim="800000"/>
            <a:tailEnd type="triangle"/>
          </a:ln>
          <a:effectLst/>
        </p:spPr>
      </p:cxnSp>
      <p:cxnSp>
        <p:nvCxnSpPr>
          <p:cNvPr id="29" name="Straight Arrow Connector 28">
            <a:extLst>
              <a:ext uri="{FF2B5EF4-FFF2-40B4-BE49-F238E27FC236}">
                <a16:creationId xmlns:a16="http://schemas.microsoft.com/office/drawing/2014/main" id="{BB8EA0C5-615C-280D-872E-A9072382927E}"/>
              </a:ext>
            </a:extLst>
          </p:cNvPr>
          <p:cNvCxnSpPr/>
          <p:nvPr/>
        </p:nvCxnSpPr>
        <p:spPr>
          <a:xfrm>
            <a:off x="9915167" y="1902425"/>
            <a:ext cx="0" cy="201151"/>
          </a:xfrm>
          <a:prstGeom prst="straightConnector1">
            <a:avLst/>
          </a:prstGeom>
          <a:noFill/>
          <a:ln w="19050" cap="flat" cmpd="sng" algn="ctr">
            <a:solidFill>
              <a:srgbClr val="BAB1A5"/>
            </a:solidFill>
            <a:prstDash val="solid"/>
            <a:miter lim="800000"/>
            <a:tailEnd type="triangle"/>
          </a:ln>
          <a:effectLst/>
        </p:spPr>
      </p:cxnSp>
    </p:spTree>
    <p:extLst>
      <p:ext uri="{BB962C8B-B14F-4D97-AF65-F5344CB8AC3E}">
        <p14:creationId xmlns:p14="http://schemas.microsoft.com/office/powerpoint/2010/main" val="428147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29E399-99BF-811B-65DF-DB21B9025F7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4189852-EA90-2137-3E87-F3C2386B6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4D235B0-E000-5D8F-E463-98BB3AF55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D6FB649D-0C24-8960-7CA3-95C9A58F5D3E}"/>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6833AD93-7510-C7B6-CCDD-30A05BB7CD65}"/>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AC2FEB98-0431-AD9E-6B2C-F3CE73F26BF3}"/>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B36F7F-2574-ABA0-3504-0758AE14D8D1}"/>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Airstrip Development</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3" name="Picture 12">
            <a:extLst>
              <a:ext uri="{FF2B5EF4-FFF2-40B4-BE49-F238E27FC236}">
                <a16:creationId xmlns:a16="http://schemas.microsoft.com/office/drawing/2014/main" id="{8D0A3985-45E1-C7F6-0440-DCF72C16542D}"/>
              </a:ext>
            </a:extLst>
          </p:cNvPr>
          <p:cNvPicPr>
            <a:picLocks noChangeAspect="1"/>
          </p:cNvPicPr>
          <p:nvPr/>
        </p:nvPicPr>
        <p:blipFill>
          <a:blip r:embed="rId4"/>
          <a:srcRect r="341"/>
          <a:stretch/>
        </p:blipFill>
        <p:spPr>
          <a:xfrm>
            <a:off x="640365" y="694925"/>
            <a:ext cx="6981367" cy="3497771"/>
          </a:xfrm>
          <a:prstGeom prst="rect">
            <a:avLst/>
          </a:prstGeom>
        </p:spPr>
      </p:pic>
      <p:pic>
        <p:nvPicPr>
          <p:cNvPr id="15" name="Picture 14" descr="A building with a roof&#10;&#10;AI-generated content may be incorrect.">
            <a:extLst>
              <a:ext uri="{FF2B5EF4-FFF2-40B4-BE49-F238E27FC236}">
                <a16:creationId xmlns:a16="http://schemas.microsoft.com/office/drawing/2014/main" id="{418979D4-266B-636C-629C-F4E17DCB2C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1204" y="4335630"/>
            <a:ext cx="4925092" cy="2379436"/>
          </a:xfrm>
          <a:prstGeom prst="rect">
            <a:avLst/>
          </a:prstGeom>
        </p:spPr>
      </p:pic>
      <p:pic>
        <p:nvPicPr>
          <p:cNvPr id="17" name="Picture 16">
            <a:extLst>
              <a:ext uri="{FF2B5EF4-FFF2-40B4-BE49-F238E27FC236}">
                <a16:creationId xmlns:a16="http://schemas.microsoft.com/office/drawing/2014/main" id="{A0EE9B8C-FF74-D300-7DB5-1B82D5BDA7B5}"/>
              </a:ext>
            </a:extLst>
          </p:cNvPr>
          <p:cNvPicPr>
            <a:picLocks noChangeAspect="1"/>
          </p:cNvPicPr>
          <p:nvPr/>
        </p:nvPicPr>
        <p:blipFill>
          <a:blip r:embed="rId6"/>
          <a:stretch>
            <a:fillRect/>
          </a:stretch>
        </p:blipFill>
        <p:spPr>
          <a:xfrm>
            <a:off x="8633040" y="2385715"/>
            <a:ext cx="3216838" cy="2930192"/>
          </a:xfrm>
          <a:prstGeom prst="rect">
            <a:avLst/>
          </a:prstGeom>
        </p:spPr>
      </p:pic>
      <p:pic>
        <p:nvPicPr>
          <p:cNvPr id="19" name="Picture 18">
            <a:extLst>
              <a:ext uri="{FF2B5EF4-FFF2-40B4-BE49-F238E27FC236}">
                <a16:creationId xmlns:a16="http://schemas.microsoft.com/office/drawing/2014/main" id="{177D1C90-0DEA-82B7-2B2A-FAB221450D62}"/>
              </a:ext>
            </a:extLst>
          </p:cNvPr>
          <p:cNvPicPr>
            <a:picLocks noChangeAspect="1"/>
          </p:cNvPicPr>
          <p:nvPr/>
        </p:nvPicPr>
        <p:blipFill>
          <a:blip r:embed="rId7"/>
          <a:stretch>
            <a:fillRect/>
          </a:stretch>
        </p:blipFill>
        <p:spPr>
          <a:xfrm>
            <a:off x="8204312" y="971041"/>
            <a:ext cx="3645566" cy="1666275"/>
          </a:xfrm>
          <a:prstGeom prst="rect">
            <a:avLst/>
          </a:prstGeom>
        </p:spPr>
      </p:pic>
      <p:pic>
        <p:nvPicPr>
          <p:cNvPr id="21" name="Picture 20">
            <a:extLst>
              <a:ext uri="{FF2B5EF4-FFF2-40B4-BE49-F238E27FC236}">
                <a16:creationId xmlns:a16="http://schemas.microsoft.com/office/drawing/2014/main" id="{2421BEB1-D201-8243-3627-7133A6C42B4B}"/>
              </a:ext>
            </a:extLst>
          </p:cNvPr>
          <p:cNvPicPr>
            <a:picLocks noChangeAspect="1"/>
          </p:cNvPicPr>
          <p:nvPr/>
        </p:nvPicPr>
        <p:blipFill>
          <a:blip r:embed="rId8"/>
          <a:stretch>
            <a:fillRect/>
          </a:stretch>
        </p:blipFill>
        <p:spPr>
          <a:xfrm>
            <a:off x="445049" y="4313716"/>
            <a:ext cx="2931514" cy="2423264"/>
          </a:xfrm>
          <a:prstGeom prst="rect">
            <a:avLst/>
          </a:prstGeom>
        </p:spPr>
      </p:pic>
      <p:sp>
        <p:nvSpPr>
          <p:cNvPr id="22" name="TextBox 21">
            <a:extLst>
              <a:ext uri="{FF2B5EF4-FFF2-40B4-BE49-F238E27FC236}">
                <a16:creationId xmlns:a16="http://schemas.microsoft.com/office/drawing/2014/main" id="{443F4793-ED49-A55F-0D3E-E33828E0F40C}"/>
              </a:ext>
            </a:extLst>
          </p:cNvPr>
          <p:cNvSpPr txBox="1"/>
          <p:nvPr/>
        </p:nvSpPr>
        <p:spPr>
          <a:xfrm>
            <a:off x="8764839" y="5971563"/>
            <a:ext cx="3080904" cy="584775"/>
          </a:xfrm>
          <a:prstGeom prst="rect">
            <a:avLst/>
          </a:prstGeom>
          <a:noFill/>
        </p:spPr>
        <p:txBody>
          <a:bodyPr wrap="square" rtlCol="0">
            <a:spAutoFit/>
          </a:bodyPr>
          <a:lstStyle/>
          <a:p>
            <a:pPr>
              <a:spcBef>
                <a:spcPts val="600"/>
              </a:spcBef>
              <a:spcAft>
                <a:spcPts val="600"/>
              </a:spcAft>
            </a:pPr>
            <a:r>
              <a:rPr lang="en-US" sz="3200" b="1" dirty="0">
                <a:latin typeface="Arial" panose="020B0604020202020204" pitchFamily="34" charset="0"/>
                <a:cs typeface="Arial" panose="020B0604020202020204" pitchFamily="34" charset="0"/>
              </a:rPr>
              <a:t>….and Palapye</a:t>
            </a:r>
            <a:endParaRPr lang="en-US" sz="28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821899E-B0E8-B56D-6D80-8286E098B276}"/>
              </a:ext>
            </a:extLst>
          </p:cNvPr>
          <p:cNvSpPr txBox="1"/>
          <p:nvPr/>
        </p:nvSpPr>
        <p:spPr>
          <a:xfrm>
            <a:off x="8851486" y="628536"/>
            <a:ext cx="2263302" cy="369332"/>
          </a:xfrm>
          <a:prstGeom prst="rect">
            <a:avLst/>
          </a:prstGeom>
          <a:noFill/>
        </p:spPr>
        <p:txBody>
          <a:bodyPr wrap="square" rtlCol="0">
            <a:spAutoFit/>
          </a:bodyPr>
          <a:lstStyle/>
          <a:p>
            <a:pPr>
              <a:spcBef>
                <a:spcPts val="600"/>
              </a:spcBef>
              <a:spcAft>
                <a:spcPts val="600"/>
              </a:spcAft>
            </a:pPr>
            <a:r>
              <a:rPr lang="en-US" b="1" dirty="0">
                <a:latin typeface="Arial" panose="020B0604020202020204" pitchFamily="34" charset="0"/>
                <a:cs typeface="Arial" panose="020B0604020202020204" pitchFamily="34" charset="0"/>
              </a:rPr>
              <a:t>Perimeter Fencing</a:t>
            </a:r>
            <a:endParaRPr lang="en-US" sz="16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1A68BE8-6828-69AD-D9FA-EB54D2752676}"/>
              </a:ext>
            </a:extLst>
          </p:cNvPr>
          <p:cNvSpPr txBox="1"/>
          <p:nvPr/>
        </p:nvSpPr>
        <p:spPr>
          <a:xfrm>
            <a:off x="4822874" y="6358187"/>
            <a:ext cx="2263302" cy="369332"/>
          </a:xfrm>
          <a:prstGeom prst="rect">
            <a:avLst/>
          </a:prstGeom>
          <a:noFill/>
        </p:spPr>
        <p:txBody>
          <a:bodyPr wrap="square" rtlCol="0">
            <a:spAutoFit/>
          </a:bodyPr>
          <a:lstStyle/>
          <a:p>
            <a:pPr>
              <a:spcBef>
                <a:spcPts val="600"/>
              </a:spcBef>
              <a:spcAft>
                <a:spcPts val="600"/>
              </a:spcAft>
            </a:pPr>
            <a:r>
              <a:rPr lang="en-US" b="1" dirty="0">
                <a:solidFill>
                  <a:schemeClr val="bg1"/>
                </a:solidFill>
                <a:latin typeface="Arial" panose="020B0604020202020204" pitchFamily="34" charset="0"/>
                <a:cs typeface="Arial" panose="020B0604020202020204" pitchFamily="34" charset="0"/>
              </a:rPr>
              <a:t>Terminal Building</a:t>
            </a:r>
            <a:endParaRPr lang="en-US" sz="1600" dirty="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BD9F733-6701-DCE2-BFDC-977DB61F5FE1}"/>
              </a:ext>
            </a:extLst>
          </p:cNvPr>
          <p:cNvSpPr txBox="1"/>
          <p:nvPr/>
        </p:nvSpPr>
        <p:spPr>
          <a:xfrm>
            <a:off x="1349920" y="4322110"/>
            <a:ext cx="1138696" cy="369332"/>
          </a:xfrm>
          <a:prstGeom prst="rect">
            <a:avLst/>
          </a:prstGeom>
          <a:noFill/>
        </p:spPr>
        <p:txBody>
          <a:bodyPr wrap="square" rtlCol="0">
            <a:spAutoFit/>
          </a:bodyPr>
          <a:lstStyle/>
          <a:p>
            <a:pPr algn="ctr">
              <a:spcBef>
                <a:spcPts val="600"/>
              </a:spcBef>
              <a:spcAft>
                <a:spcPts val="600"/>
              </a:spcAft>
            </a:pPr>
            <a:r>
              <a:rPr lang="en-US" b="1" dirty="0">
                <a:latin typeface="Arial" panose="020B0604020202020204" pitchFamily="34" charset="0"/>
                <a:cs typeface="Arial" panose="020B0604020202020204" pitchFamily="34" charset="0"/>
              </a:rPr>
              <a:t>Runway</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14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C3006-9B6A-F7DC-1D03-F7F6C373E11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E20ABAA-F4DA-4622-94BB-7BB4D59A1D9A}"/>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79A3495B-7B0F-BF58-EAFD-837235F4178C}"/>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88B23762-62AA-5AE9-B065-18C6D6C91BAF}"/>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B089CF3-6681-CEF5-21CA-D2EF60F8D8CF}"/>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Growth Trends – International Seats</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7CBA4E0C-6F2F-49F7-E814-A1C6384CA4A9}"/>
              </a:ext>
            </a:extLst>
          </p:cNvPr>
          <p:cNvSpPr txBox="1"/>
          <p:nvPr/>
        </p:nvSpPr>
        <p:spPr>
          <a:xfrm>
            <a:off x="90054" y="650242"/>
            <a:ext cx="12011891" cy="369332"/>
          </a:xfrm>
          <a:prstGeom prst="rect">
            <a:avLst/>
          </a:prstGeom>
          <a:noFill/>
        </p:spPr>
        <p:txBody>
          <a:bodyPr wrap="square">
            <a:spAutoFit/>
          </a:bodyPr>
          <a:lstStyle>
            <a:defPPr>
              <a:defRPr lang="en-US"/>
            </a:defPPr>
            <a:lvl1pPr>
              <a:defRPr sz="2000" b="1" i="0" u="none" strike="noStrike" baseline="0">
                <a:solidFill>
                  <a:srgbClr val="0E8797"/>
                </a:solidFill>
                <a:latin typeface="CIDFont+F2"/>
              </a:defRPr>
            </a:lvl1pPr>
          </a:lstStyle>
          <a:p>
            <a:r>
              <a:rPr lang="en-US" sz="1800" dirty="0"/>
              <a:t>Maun has been Botswana’s fastest growing airport in the past decade - CAGR of 6.7% in intl. seats between 2015 and 2024</a:t>
            </a:r>
            <a:endParaRPr lang="en-GB" sz="1800" dirty="0"/>
          </a:p>
        </p:txBody>
      </p:sp>
      <p:pic>
        <p:nvPicPr>
          <p:cNvPr id="14" name="Picture 13">
            <a:extLst>
              <a:ext uri="{FF2B5EF4-FFF2-40B4-BE49-F238E27FC236}">
                <a16:creationId xmlns:a16="http://schemas.microsoft.com/office/drawing/2014/main" id="{A4FBBB6C-C84E-B635-57FC-55F4B5CC9B05}"/>
              </a:ext>
            </a:extLst>
          </p:cNvPr>
          <p:cNvPicPr>
            <a:picLocks noChangeAspect="1"/>
          </p:cNvPicPr>
          <p:nvPr/>
        </p:nvPicPr>
        <p:blipFill>
          <a:blip r:embed="rId4"/>
          <a:srcRect t="12756"/>
          <a:stretch/>
        </p:blipFill>
        <p:spPr>
          <a:xfrm>
            <a:off x="1006588" y="1158586"/>
            <a:ext cx="10365535" cy="5646556"/>
          </a:xfrm>
          <a:prstGeom prst="rect">
            <a:avLst/>
          </a:prstGeom>
        </p:spPr>
      </p:pic>
    </p:spTree>
    <p:extLst>
      <p:ext uri="{BB962C8B-B14F-4D97-AF65-F5344CB8AC3E}">
        <p14:creationId xmlns:p14="http://schemas.microsoft.com/office/powerpoint/2010/main" val="2282577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EBC3B-43DD-7429-0CA9-171B527B7E9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D0189CD-68F8-D7D8-34CA-3B1C9B111B10}"/>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C8BFE68E-4CB5-3EDD-7B11-73A5063EE11C}"/>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7BCD373D-94E1-654D-390D-68EA029E6E54}"/>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A6ADC1E-08A2-8926-981F-560551E4E44D}"/>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MUB Pavement Classification Rating</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0BF71EF7-0689-C980-895C-6B555C86DA30}"/>
              </a:ext>
            </a:extLst>
          </p:cNvPr>
          <p:cNvSpPr/>
          <p:nvPr/>
        </p:nvSpPr>
        <p:spPr>
          <a:xfrm>
            <a:off x="445049" y="3488893"/>
            <a:ext cx="10860232" cy="2339358"/>
          </a:xfrm>
          <a:prstGeom prst="rect">
            <a:avLst/>
          </a:prstGeom>
        </p:spPr>
        <p:txBody>
          <a:bodyPr wrap="square">
            <a:spAutoFit/>
          </a:bodyPr>
          <a:lstStyle/>
          <a:p>
            <a:pPr marL="342900" indent="-342900">
              <a:lnSpc>
                <a:spcPct val="115000"/>
              </a:lnSpc>
              <a:spcBef>
                <a:spcPts val="650"/>
              </a:spcBef>
              <a:buClr>
                <a:srgbClr val="000000"/>
              </a:buClr>
              <a:buSzPct val="100000"/>
              <a:buFont typeface="Times New Roman" panose="02020603050405020304" pitchFamily="18" charset="0"/>
              <a:buNone/>
              <a:defRPr/>
            </a:pPr>
            <a:r>
              <a:rPr lang="pt-PT" sz="2000" b="1" dirty="0">
                <a:solidFill>
                  <a:srgbClr val="0070C0"/>
                </a:solidFill>
                <a:latin typeface="Arial "/>
                <a:ea typeface="Arial Unicode MS" pitchFamily="34" charset="-128"/>
              </a:rPr>
              <a:t>Review of the PCN</a:t>
            </a:r>
            <a:endParaRPr lang="pt-PT" sz="1100" b="1" dirty="0">
              <a:solidFill>
                <a:srgbClr val="0070C0"/>
              </a:solidFill>
              <a:latin typeface="Arial "/>
              <a:ea typeface="Arial Unicode MS" pitchFamily="34" charset="-128"/>
              <a:cs typeface="+mn-cs"/>
            </a:endParaRPr>
          </a:p>
          <a:p>
            <a:pPr marL="457200" indent="-457200" algn="just">
              <a:lnSpc>
                <a:spcPct val="115000"/>
              </a:lnSpc>
              <a:spcBef>
                <a:spcPts val="650"/>
              </a:spcBef>
              <a:buClr>
                <a:srgbClr val="000000"/>
              </a:buClr>
              <a:buSzPct val="100000"/>
              <a:buFontTx/>
              <a:buChar char="–"/>
              <a:defRPr/>
            </a:pPr>
            <a:r>
              <a:rPr lang="en-US" dirty="0">
                <a:solidFill>
                  <a:srgbClr val="000000"/>
                </a:solidFill>
                <a:latin typeface="Arial "/>
                <a:ea typeface="Arial Unicode MS" pitchFamily="34" charset="-128"/>
                <a:cs typeface="+mn-cs"/>
              </a:rPr>
              <a:t>MUB pavement classification has been </a:t>
            </a:r>
            <a:r>
              <a:rPr lang="en-US" dirty="0">
                <a:solidFill>
                  <a:srgbClr val="FF0000"/>
                </a:solidFill>
                <a:latin typeface="Arial "/>
                <a:ea typeface="Arial Unicode MS" pitchFamily="34" charset="-128"/>
                <a:cs typeface="+mn-cs"/>
              </a:rPr>
              <a:t>PCN 44/F/A/X/T</a:t>
            </a:r>
          </a:p>
          <a:p>
            <a:pPr marL="914400" lvl="1" indent="-457200" algn="just">
              <a:lnSpc>
                <a:spcPct val="115000"/>
              </a:lnSpc>
              <a:spcBef>
                <a:spcPts val="650"/>
              </a:spcBef>
              <a:buClr>
                <a:srgbClr val="000000"/>
              </a:buClr>
              <a:buSzPct val="100000"/>
              <a:buFontTx/>
              <a:buChar char="–"/>
              <a:defRPr/>
            </a:pPr>
            <a:r>
              <a:rPr lang="en-US" dirty="0">
                <a:solidFill>
                  <a:srgbClr val="000000"/>
                </a:solidFill>
                <a:latin typeface="Arial "/>
                <a:ea typeface="Arial Unicode MS" pitchFamily="34" charset="-128"/>
              </a:rPr>
              <a:t>Capable of accommodating up to A320/B737 type aircraft</a:t>
            </a:r>
          </a:p>
          <a:p>
            <a:pPr marL="457200" indent="-457200" algn="just">
              <a:lnSpc>
                <a:spcPct val="115000"/>
              </a:lnSpc>
              <a:spcBef>
                <a:spcPts val="650"/>
              </a:spcBef>
              <a:buClr>
                <a:srgbClr val="000000"/>
              </a:buClr>
              <a:buSzPct val="100000"/>
              <a:buFontTx/>
              <a:buChar char="–"/>
              <a:defRPr/>
            </a:pPr>
            <a:r>
              <a:rPr lang="en-US" dirty="0">
                <a:solidFill>
                  <a:srgbClr val="000000"/>
                </a:solidFill>
                <a:latin typeface="Arial "/>
                <a:ea typeface="Arial Unicode MS" pitchFamily="34" charset="-128"/>
              </a:rPr>
              <a:t>Updated </a:t>
            </a:r>
            <a:r>
              <a:rPr lang="en-US" dirty="0">
                <a:solidFill>
                  <a:srgbClr val="000000"/>
                </a:solidFill>
                <a:latin typeface="Arial "/>
                <a:ea typeface="Arial Unicode MS" pitchFamily="34" charset="-128"/>
                <a:cs typeface="+mn-cs"/>
              </a:rPr>
              <a:t>pavement classification is </a:t>
            </a:r>
            <a:r>
              <a:rPr lang="en-US" dirty="0">
                <a:solidFill>
                  <a:srgbClr val="00B050"/>
                </a:solidFill>
                <a:latin typeface="Arial "/>
                <a:ea typeface="Arial Unicode MS" pitchFamily="34" charset="-128"/>
                <a:cs typeface="+mn-cs"/>
              </a:rPr>
              <a:t>PCN 60/F/A/X/T</a:t>
            </a:r>
          </a:p>
          <a:p>
            <a:pPr marL="914400" lvl="1" indent="-457200" algn="just">
              <a:lnSpc>
                <a:spcPct val="115000"/>
              </a:lnSpc>
              <a:spcBef>
                <a:spcPts val="650"/>
              </a:spcBef>
              <a:buClr>
                <a:srgbClr val="000000"/>
              </a:buClr>
              <a:buSzPct val="100000"/>
              <a:buFontTx/>
              <a:buChar char="–"/>
              <a:defRPr/>
            </a:pPr>
            <a:r>
              <a:rPr lang="en-US" dirty="0">
                <a:solidFill>
                  <a:srgbClr val="000000"/>
                </a:solidFill>
                <a:latin typeface="Arial "/>
                <a:ea typeface="Arial Unicode MS" pitchFamily="34" charset="-128"/>
              </a:rPr>
              <a:t>Capable of accommodating up to A330 type aircraft</a:t>
            </a:r>
          </a:p>
          <a:p>
            <a:pPr algn="just">
              <a:lnSpc>
                <a:spcPct val="115000"/>
              </a:lnSpc>
              <a:spcBef>
                <a:spcPts val="650"/>
              </a:spcBef>
              <a:buClr>
                <a:srgbClr val="000000"/>
              </a:buClr>
              <a:buSzPct val="100000"/>
              <a:defRPr/>
            </a:pPr>
            <a:endParaRPr lang="en-GB" sz="1050" dirty="0">
              <a:solidFill>
                <a:srgbClr val="000000"/>
              </a:solidFill>
              <a:latin typeface="Arial "/>
              <a:ea typeface="Arial Unicode MS" pitchFamily="34" charset="-128"/>
              <a:cs typeface="+mn-cs"/>
            </a:endParaRPr>
          </a:p>
        </p:txBody>
      </p:sp>
      <p:sp>
        <p:nvSpPr>
          <p:cNvPr id="7" name="Rectangle 6">
            <a:extLst>
              <a:ext uri="{FF2B5EF4-FFF2-40B4-BE49-F238E27FC236}">
                <a16:creationId xmlns:a16="http://schemas.microsoft.com/office/drawing/2014/main" id="{159EEA34-64CC-D1A8-9AD9-12F241E6820B}"/>
              </a:ext>
            </a:extLst>
          </p:cNvPr>
          <p:cNvSpPr/>
          <p:nvPr/>
        </p:nvSpPr>
        <p:spPr>
          <a:xfrm>
            <a:off x="520497" y="709455"/>
            <a:ext cx="10860232" cy="2630592"/>
          </a:xfrm>
          <a:prstGeom prst="rect">
            <a:avLst/>
          </a:prstGeom>
        </p:spPr>
        <p:txBody>
          <a:bodyPr wrap="square">
            <a:spAutoFit/>
          </a:bodyPr>
          <a:lstStyle/>
          <a:p>
            <a:pPr marL="342900" indent="-342900">
              <a:lnSpc>
                <a:spcPct val="115000"/>
              </a:lnSpc>
              <a:spcBef>
                <a:spcPts val="650"/>
              </a:spcBef>
              <a:buClr>
                <a:srgbClr val="000000"/>
              </a:buClr>
              <a:buSzPct val="100000"/>
              <a:buFont typeface="Times New Roman" panose="02020603050405020304" pitchFamily="18" charset="0"/>
              <a:buNone/>
              <a:defRPr/>
            </a:pPr>
            <a:r>
              <a:rPr lang="pt-PT" sz="2000" b="1" dirty="0">
                <a:solidFill>
                  <a:srgbClr val="0070C0"/>
                </a:solidFill>
                <a:latin typeface="Arial "/>
                <a:ea typeface="Arial Unicode MS" pitchFamily="34" charset="-128"/>
                <a:cs typeface="+mn-cs"/>
              </a:rPr>
              <a:t>Concepts</a:t>
            </a:r>
            <a:endParaRPr lang="pt-PT" sz="1100" b="1" dirty="0">
              <a:solidFill>
                <a:srgbClr val="0070C0"/>
              </a:solidFill>
              <a:latin typeface="Arial "/>
              <a:ea typeface="Arial Unicode MS" pitchFamily="34" charset="-128"/>
              <a:cs typeface="+mn-cs"/>
            </a:endParaRPr>
          </a:p>
          <a:p>
            <a:pPr marL="457200" indent="-457200" algn="just">
              <a:lnSpc>
                <a:spcPct val="115000"/>
              </a:lnSpc>
              <a:spcBef>
                <a:spcPts val="650"/>
              </a:spcBef>
              <a:buClr>
                <a:srgbClr val="000000"/>
              </a:buClr>
              <a:buSzPct val="100000"/>
              <a:buFontTx/>
              <a:buChar char="–"/>
              <a:defRPr/>
            </a:pPr>
            <a:r>
              <a:rPr lang="en-US" dirty="0">
                <a:solidFill>
                  <a:srgbClr val="000000"/>
                </a:solidFill>
                <a:latin typeface="Arial "/>
                <a:ea typeface="Arial Unicode MS" pitchFamily="34" charset="-128"/>
                <a:cs typeface="+mn-cs"/>
              </a:rPr>
              <a:t>ACN (Aircraft Classification number) characterizes the aggressiveness of the aircraft on the pavement </a:t>
            </a:r>
            <a:endParaRPr lang="en-US" dirty="0">
              <a:solidFill>
                <a:srgbClr val="000000"/>
              </a:solidFill>
              <a:latin typeface="Arial "/>
              <a:ea typeface="Arial Unicode MS" pitchFamily="34" charset="-128"/>
            </a:endParaRPr>
          </a:p>
          <a:p>
            <a:pPr marL="914400" lvl="1" indent="-457200" algn="just">
              <a:lnSpc>
                <a:spcPct val="115000"/>
              </a:lnSpc>
              <a:spcBef>
                <a:spcPts val="650"/>
              </a:spcBef>
              <a:buClr>
                <a:srgbClr val="000000"/>
              </a:buClr>
              <a:buSzPct val="100000"/>
              <a:buFontTx/>
              <a:buChar char="–"/>
              <a:defRPr/>
            </a:pPr>
            <a:r>
              <a:rPr lang="en-US" sz="1600" dirty="0">
                <a:solidFill>
                  <a:srgbClr val="000000"/>
                </a:solidFill>
                <a:latin typeface="Arial "/>
                <a:ea typeface="Arial Unicode MS" pitchFamily="34" charset="-128"/>
              </a:rPr>
              <a:t>P</a:t>
            </a:r>
            <a:r>
              <a:rPr lang="en-US" sz="1600" dirty="0">
                <a:solidFill>
                  <a:srgbClr val="000000"/>
                </a:solidFill>
                <a:latin typeface="Arial "/>
                <a:ea typeface="Arial Unicode MS" pitchFamily="34" charset="-128"/>
                <a:cs typeface="+mn-cs"/>
              </a:rPr>
              <a:t>rovided by the aircraft manufacturer.</a:t>
            </a:r>
          </a:p>
          <a:p>
            <a:pPr marL="457200" indent="-457200" algn="just">
              <a:lnSpc>
                <a:spcPct val="115000"/>
              </a:lnSpc>
              <a:spcBef>
                <a:spcPts val="650"/>
              </a:spcBef>
              <a:buClr>
                <a:srgbClr val="000000"/>
              </a:buClr>
              <a:buSzPct val="100000"/>
              <a:buFontTx/>
              <a:buChar char="–"/>
              <a:defRPr/>
            </a:pPr>
            <a:r>
              <a:rPr lang="en-US" dirty="0">
                <a:solidFill>
                  <a:srgbClr val="000000"/>
                </a:solidFill>
                <a:latin typeface="Arial "/>
                <a:ea typeface="Arial Unicode MS" pitchFamily="34" charset="-128"/>
              </a:rPr>
              <a:t>PCN (Pavement Classification number) characterizes the pavement bearing capacity. T</a:t>
            </a:r>
          </a:p>
          <a:p>
            <a:pPr marL="914400" lvl="1" indent="-457200" algn="just">
              <a:lnSpc>
                <a:spcPct val="115000"/>
              </a:lnSpc>
              <a:spcBef>
                <a:spcPts val="650"/>
              </a:spcBef>
              <a:buClr>
                <a:srgbClr val="000000"/>
              </a:buClr>
              <a:buSzPct val="100000"/>
              <a:buFontTx/>
              <a:buChar char="–"/>
              <a:defRPr/>
            </a:pPr>
            <a:r>
              <a:rPr lang="en-US" sz="1600" dirty="0">
                <a:solidFill>
                  <a:srgbClr val="000000"/>
                </a:solidFill>
                <a:latin typeface="Arial "/>
                <a:ea typeface="Arial Unicode MS" pitchFamily="34" charset="-128"/>
              </a:rPr>
              <a:t>Published </a:t>
            </a:r>
            <a:r>
              <a:rPr lang="en-US" sz="1600" dirty="0">
                <a:solidFill>
                  <a:srgbClr val="000000"/>
                </a:solidFill>
                <a:latin typeface="Arial "/>
                <a:ea typeface="Arial Unicode MS" pitchFamily="34" charset="-128"/>
                <a:cs typeface="+mn-cs"/>
              </a:rPr>
              <a:t>by the manager of the airport.</a:t>
            </a:r>
          </a:p>
          <a:p>
            <a:pPr algn="just">
              <a:lnSpc>
                <a:spcPct val="115000"/>
              </a:lnSpc>
              <a:spcBef>
                <a:spcPts val="650"/>
              </a:spcBef>
              <a:buClr>
                <a:srgbClr val="000000"/>
              </a:buClr>
              <a:buSzPct val="100000"/>
              <a:defRPr/>
            </a:pPr>
            <a:endParaRPr lang="en-GB" sz="1050" dirty="0">
              <a:solidFill>
                <a:srgbClr val="000000"/>
              </a:solidFill>
              <a:latin typeface="Arial "/>
              <a:ea typeface="Arial Unicode MS" pitchFamily="34" charset="-128"/>
              <a:cs typeface="+mn-cs"/>
            </a:endParaRPr>
          </a:p>
        </p:txBody>
      </p:sp>
    </p:spTree>
    <p:extLst>
      <p:ext uri="{BB962C8B-B14F-4D97-AF65-F5344CB8AC3E}">
        <p14:creationId xmlns:p14="http://schemas.microsoft.com/office/powerpoint/2010/main" val="394112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4A9A-79A4-5EB9-D98F-4C04FCDFFE5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BE62168-6620-5153-75F1-961BB7986545}"/>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2D7ECE47-2042-A905-745F-EF777EB6C3E9}"/>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CBFDAF82-CCD0-0738-A58F-1BE8CF98B5ED}"/>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6BD1E4E-C08B-CF9B-845F-A160A485C2F2}"/>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Potential Upgrades of MUB – World Bank Study</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A03AEC60-88BF-9DF2-E1CC-297884949378}"/>
              </a:ext>
            </a:extLst>
          </p:cNvPr>
          <p:cNvPicPr>
            <a:picLocks noChangeAspect="1"/>
          </p:cNvPicPr>
          <p:nvPr/>
        </p:nvPicPr>
        <p:blipFill>
          <a:blip r:embed="rId4"/>
          <a:stretch>
            <a:fillRect/>
          </a:stretch>
        </p:blipFill>
        <p:spPr>
          <a:xfrm>
            <a:off x="829308" y="989489"/>
            <a:ext cx="10060366" cy="5845072"/>
          </a:xfrm>
          <a:prstGeom prst="rect">
            <a:avLst/>
          </a:prstGeom>
        </p:spPr>
      </p:pic>
      <p:sp>
        <p:nvSpPr>
          <p:cNvPr id="9" name="TextBox 8">
            <a:extLst>
              <a:ext uri="{FF2B5EF4-FFF2-40B4-BE49-F238E27FC236}">
                <a16:creationId xmlns:a16="http://schemas.microsoft.com/office/drawing/2014/main" id="{5207514F-82E1-FBD7-1A60-86D2BB302C2B}"/>
              </a:ext>
            </a:extLst>
          </p:cNvPr>
          <p:cNvSpPr txBox="1"/>
          <p:nvPr/>
        </p:nvSpPr>
        <p:spPr>
          <a:xfrm>
            <a:off x="339444" y="587902"/>
            <a:ext cx="9144001" cy="369332"/>
          </a:xfrm>
          <a:prstGeom prst="rect">
            <a:avLst/>
          </a:prstGeom>
          <a:noFill/>
        </p:spPr>
        <p:txBody>
          <a:bodyPr wrap="square">
            <a:spAutoFit/>
          </a:bodyPr>
          <a:lstStyle>
            <a:defPPr>
              <a:defRPr lang="en-US"/>
            </a:defPPr>
            <a:lvl1pPr>
              <a:defRPr sz="2000" b="1" i="0" u="none" strike="noStrike" baseline="0">
                <a:solidFill>
                  <a:srgbClr val="0E8797"/>
                </a:solidFill>
                <a:latin typeface="CIDFont+F2"/>
              </a:defRPr>
            </a:lvl1pPr>
          </a:lstStyle>
          <a:p>
            <a:r>
              <a:rPr lang="en-US" sz="1800" dirty="0"/>
              <a:t>Execution of both movement area enhancement and new terminal building works (USD 102m)</a:t>
            </a:r>
            <a:endParaRPr lang="en-GB" sz="1800" dirty="0"/>
          </a:p>
        </p:txBody>
      </p:sp>
    </p:spTree>
    <p:extLst>
      <p:ext uri="{BB962C8B-B14F-4D97-AF65-F5344CB8AC3E}">
        <p14:creationId xmlns:p14="http://schemas.microsoft.com/office/powerpoint/2010/main" val="224364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AA28-E333-3A1C-7E9A-CF92F95B58C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6A03E61-7CE7-8316-7141-0D0FC7ABB4A8}"/>
              </a:ext>
            </a:extLst>
          </p:cNvPr>
          <p:cNvSpPr txBox="1">
            <a:spLocks/>
          </p:cNvSpPr>
          <p:nvPr/>
        </p:nvSpPr>
        <p:spPr>
          <a:xfrm>
            <a:off x="-379161" y="82742"/>
            <a:ext cx="9144000" cy="572620"/>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1800" b="1" kern="1200">
                <a:solidFill>
                  <a:schemeClr val="tx1"/>
                </a:solidFill>
                <a:latin typeface="Bahnschrift" panose="020B0502040204020203"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GB" sz="23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1">
            <a:extLst>
              <a:ext uri="{FF2B5EF4-FFF2-40B4-BE49-F238E27FC236}">
                <a16:creationId xmlns:a16="http://schemas.microsoft.com/office/drawing/2014/main" id="{E07C0180-3996-83A0-C99F-2ACBD7DA7A82}"/>
              </a:ext>
            </a:extLst>
          </p:cNvPr>
          <p:cNvPicPr>
            <a:picLocks noChangeAspect="1"/>
          </p:cNvPicPr>
          <p:nvPr/>
        </p:nvPicPr>
        <p:blipFill rotWithShape="1">
          <a:blip r:embed="rId3"/>
          <a:srcRect/>
          <a:stretch/>
        </p:blipFill>
        <p:spPr>
          <a:xfrm>
            <a:off x="-43336" y="-12011"/>
            <a:ext cx="12235335" cy="572620"/>
          </a:xfrm>
          <a:prstGeom prst="rect">
            <a:avLst/>
          </a:prstGeom>
        </p:spPr>
      </p:pic>
      <p:sp>
        <p:nvSpPr>
          <p:cNvPr id="4" name="Rectangle 3">
            <a:extLst>
              <a:ext uri="{FF2B5EF4-FFF2-40B4-BE49-F238E27FC236}">
                <a16:creationId xmlns:a16="http://schemas.microsoft.com/office/drawing/2014/main" id="{48C080E6-55E1-43F1-7FCE-90CC076CCDBE}"/>
              </a:ext>
            </a:extLst>
          </p:cNvPr>
          <p:cNvSpPr/>
          <p:nvPr/>
        </p:nvSpPr>
        <p:spPr>
          <a:xfrm>
            <a:off x="184245" y="6435810"/>
            <a:ext cx="5216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47047-84DE-4185-8AD2-17A217CEC113}" type="slidenum">
              <a:rPr kumimoji="0" lang="en-US" sz="1800" b="1" i="0" u="none" strike="noStrike" kern="1200" cap="none" spc="0" normalizeH="0" baseline="0" noProof="0" smtClean="0">
                <a:ln>
                  <a:noFill/>
                </a:ln>
                <a:solidFill>
                  <a:srgbClr val="487DB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1" i="0" u="none" strike="noStrike" kern="1200" cap="none" spc="0" normalizeH="0" baseline="0" noProof="0" dirty="0">
              <a:ln>
                <a:noFill/>
              </a:ln>
              <a:solidFill>
                <a:srgbClr val="487DB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6B612E-D5BC-20D1-95D1-0391DD83A5F5}"/>
              </a:ext>
            </a:extLst>
          </p:cNvPr>
          <p:cNvSpPr txBox="1"/>
          <p:nvPr/>
        </p:nvSpPr>
        <p:spPr>
          <a:xfrm>
            <a:off x="305897" y="6611"/>
            <a:ext cx="10808891" cy="553998"/>
          </a:xfrm>
          <a:prstGeom prst="rect">
            <a:avLst/>
          </a:prstGeom>
          <a:noFill/>
        </p:spPr>
        <p:txBody>
          <a:bodyPr wrap="square">
            <a:spAutoFit/>
          </a:bodyPr>
          <a:lstStyle/>
          <a:p>
            <a:r>
              <a:rPr lang="en-US" sz="30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Passenger Fees - Benchmark Assessment</a:t>
            </a:r>
            <a:endParaRPr lang="en-US" sz="16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0EFECB82-D5F7-5F60-C20E-53D35F68F913}"/>
              </a:ext>
            </a:extLst>
          </p:cNvPr>
          <p:cNvPicPr>
            <a:picLocks noChangeAspect="1"/>
          </p:cNvPicPr>
          <p:nvPr/>
        </p:nvPicPr>
        <p:blipFill>
          <a:blip r:embed="rId4"/>
          <a:stretch>
            <a:fillRect/>
          </a:stretch>
        </p:blipFill>
        <p:spPr>
          <a:xfrm>
            <a:off x="538660" y="922491"/>
            <a:ext cx="11114679" cy="5883006"/>
          </a:xfrm>
          <a:prstGeom prst="rect">
            <a:avLst/>
          </a:prstGeom>
        </p:spPr>
      </p:pic>
    </p:spTree>
    <p:extLst>
      <p:ext uri="{BB962C8B-B14F-4D97-AF65-F5344CB8AC3E}">
        <p14:creationId xmlns:p14="http://schemas.microsoft.com/office/powerpoint/2010/main" val="330040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ING SLIDE" id="{9A89C4BC-D757-4B19-9969-6F03A6BDDAC5}" vid="{8D8FB797-3CB8-4CBF-9BBC-957A6EA4C971}"/>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4285</TotalTime>
  <Words>552</Words>
  <Application>Microsoft Office PowerPoint</Application>
  <PresentationFormat>Widescreen</PresentationFormat>
  <Paragraphs>107</Paragraphs>
  <Slides>13</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Aptos</vt:lpstr>
      <vt:lpstr>Aptos Display</vt:lpstr>
      <vt:lpstr>Arial</vt:lpstr>
      <vt:lpstr>Arial </vt:lpstr>
      <vt:lpstr>Avenir Next LT Pro</vt:lpstr>
      <vt:lpstr>Bahnschrift</vt:lpstr>
      <vt:lpstr>Calibri</vt:lpstr>
      <vt:lpstr>Calibri Light</vt:lpstr>
      <vt:lpstr>Century Gothic</vt:lpstr>
      <vt:lpstr>CIDFont+F2</vt:lpstr>
      <vt:lpstr>Times New Roman</vt:lpstr>
      <vt:lpstr>Office Theme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Sematlho Iketleng</dc:creator>
  <cp:lastModifiedBy>Loago</cp:lastModifiedBy>
  <cp:revision>186</cp:revision>
  <cp:lastPrinted>2024-06-25T10:30:38Z</cp:lastPrinted>
  <dcterms:created xsi:type="dcterms:W3CDTF">2021-08-14T17:34:38Z</dcterms:created>
  <dcterms:modified xsi:type="dcterms:W3CDTF">2025-04-30T07:49:53Z</dcterms:modified>
</cp:coreProperties>
</file>