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  <p:sldMasterId id="2147483735" r:id="rId5"/>
  </p:sldMasterIdLst>
  <p:notesMasterIdLst>
    <p:notesMasterId r:id="rId19"/>
  </p:notesMasterIdLst>
  <p:sldIdLst>
    <p:sldId id="1023" r:id="rId6"/>
    <p:sldId id="4496" r:id="rId7"/>
    <p:sldId id="1027" r:id="rId8"/>
    <p:sldId id="259" r:id="rId9"/>
    <p:sldId id="1026" r:id="rId10"/>
    <p:sldId id="350" r:id="rId11"/>
    <p:sldId id="4494" r:id="rId12"/>
    <p:sldId id="1018" r:id="rId13"/>
    <p:sldId id="1012" r:id="rId14"/>
    <p:sldId id="1024" r:id="rId15"/>
    <p:sldId id="4495" r:id="rId16"/>
    <p:sldId id="1025" r:id="rId17"/>
    <p:sldId id="994" r:id="rId18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me Moremong" initials="BM" lastIdx="1" clrIdx="0">
    <p:extLst>
      <p:ext uri="{19B8F6BF-5375-455C-9EA6-DF929625EA0E}">
        <p15:presenceInfo xmlns:p15="http://schemas.microsoft.com/office/powerpoint/2012/main" userId="S-1-5-21-1596690271-706419420-758497210-16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5168" autoAdjust="0"/>
  </p:normalViewPr>
  <p:slideViewPr>
    <p:cSldViewPr snapToGrid="0">
      <p:cViewPr varScale="1">
        <p:scale>
          <a:sx n="74" d="100"/>
          <a:sy n="74" d="100"/>
        </p:scale>
        <p:origin x="3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olo Edwin. Lekoba" userId="b2267014-7c03-4ac9-8c2c-cac9e8bd25b9" providerId="ADAL" clId="{CB933EC9-7F6F-49BD-B4E5-B12BDB56033B}"/>
    <pc:docChg chg="undo custSel modSld">
      <pc:chgData name="Thanolo Edwin. Lekoba" userId="b2267014-7c03-4ac9-8c2c-cac9e8bd25b9" providerId="ADAL" clId="{CB933EC9-7F6F-49BD-B4E5-B12BDB56033B}" dt="2025-04-24T11:37:40.347" v="146" actId="14100"/>
      <pc:docMkLst>
        <pc:docMk/>
      </pc:docMkLst>
      <pc:sldChg chg="modSp mod">
        <pc:chgData name="Thanolo Edwin. Lekoba" userId="b2267014-7c03-4ac9-8c2c-cac9e8bd25b9" providerId="ADAL" clId="{CB933EC9-7F6F-49BD-B4E5-B12BDB56033B}" dt="2025-04-24T11:37:40.347" v="146" actId="14100"/>
        <pc:sldMkLst>
          <pc:docMk/>
          <pc:sldMk cId="1685795291" sldId="994"/>
        </pc:sldMkLst>
        <pc:spChg chg="mod">
          <ac:chgData name="Thanolo Edwin. Lekoba" userId="b2267014-7c03-4ac9-8c2c-cac9e8bd25b9" providerId="ADAL" clId="{CB933EC9-7F6F-49BD-B4E5-B12BDB56033B}" dt="2025-04-24T11:37:40.347" v="146" actId="14100"/>
          <ac:spMkLst>
            <pc:docMk/>
            <pc:sldMk cId="1685795291" sldId="994"/>
            <ac:spMk id="3" creationId="{00000000-0000-0000-0000-000000000000}"/>
          </ac:spMkLst>
        </pc:spChg>
      </pc:sldChg>
      <pc:sldChg chg="modSp mod">
        <pc:chgData name="Thanolo Edwin. Lekoba" userId="b2267014-7c03-4ac9-8c2c-cac9e8bd25b9" providerId="ADAL" clId="{CB933EC9-7F6F-49BD-B4E5-B12BDB56033B}" dt="2025-04-24T11:32:32.950" v="62" actId="1076"/>
        <pc:sldMkLst>
          <pc:docMk/>
          <pc:sldMk cId="3022459305" sldId="1023"/>
        </pc:sldMkLst>
        <pc:spChg chg="mod">
          <ac:chgData name="Thanolo Edwin. Lekoba" userId="b2267014-7c03-4ac9-8c2c-cac9e8bd25b9" providerId="ADAL" clId="{CB933EC9-7F6F-49BD-B4E5-B12BDB56033B}" dt="2025-04-24T11:32:32.950" v="62" actId="1076"/>
          <ac:spMkLst>
            <pc:docMk/>
            <pc:sldMk cId="3022459305" sldId="1023"/>
            <ac:spMk id="6" creationId="{9505862E-D7F4-4F32-BAAB-92FDABADC52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34381427085417"/>
          <c:y val="2.6662876479291029E-2"/>
          <c:w val="0.75421894003724899"/>
          <c:h val="0.89827209864340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Sheet2!$A$3:$A$19</c:f>
              <c:strCache>
                <c:ptCount val="17"/>
                <c:pt idx="0">
                  <c:v>Lower costs</c:v>
                </c:pt>
                <c:pt idx="1">
                  <c:v>Taxes &amp; incentives</c:v>
                </c:pt>
                <c:pt idx="2">
                  <c:v>Suppliers &amp; JV partners</c:v>
                </c:pt>
                <c:pt idx="3">
                  <c:v>Universities &amp; Research hubs</c:v>
                </c:pt>
                <c:pt idx="4">
                  <c:v>Sites &amp; property</c:v>
                </c:pt>
                <c:pt idx="5">
                  <c:v>Language Skills</c:v>
                </c:pt>
                <c:pt idx="6">
                  <c:v>ICT infrastructure</c:v>
                </c:pt>
                <c:pt idx="7">
                  <c:v>Government support</c:v>
                </c:pt>
                <c:pt idx="8">
                  <c:v>Natural resources</c:v>
                </c:pt>
                <c:pt idx="9">
                  <c:v>Technology &amp; innovation</c:v>
                </c:pt>
                <c:pt idx="10">
                  <c:v>Quality of life</c:v>
                </c:pt>
                <c:pt idx="11">
                  <c:v>Skilled workforce availability</c:v>
                </c:pt>
                <c:pt idx="12">
                  <c:v>Industry cluster</c:v>
                </c:pt>
                <c:pt idx="13">
                  <c:v>Transport infrastructure</c:v>
                </c:pt>
                <c:pt idx="14">
                  <c:v>Regulatory environment</c:v>
                </c:pt>
                <c:pt idx="15">
                  <c:v>Proximity to markets or customers</c:v>
                </c:pt>
                <c:pt idx="16">
                  <c:v>Domestic market growth</c:v>
                </c:pt>
              </c:strCache>
            </c:strRef>
          </c:cat>
          <c:val>
            <c:numRef>
              <c:f>Sheet2!$B$3:$B$19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16</c:v>
                </c:pt>
                <c:pt idx="7">
                  <c:v>19</c:v>
                </c:pt>
                <c:pt idx="8">
                  <c:v>24</c:v>
                </c:pt>
                <c:pt idx="9">
                  <c:v>30</c:v>
                </c:pt>
                <c:pt idx="10">
                  <c:v>30</c:v>
                </c:pt>
                <c:pt idx="11">
                  <c:v>56</c:v>
                </c:pt>
                <c:pt idx="12">
                  <c:v>57</c:v>
                </c:pt>
                <c:pt idx="13">
                  <c:v>57</c:v>
                </c:pt>
                <c:pt idx="14">
                  <c:v>162</c:v>
                </c:pt>
                <c:pt idx="15">
                  <c:v>236</c:v>
                </c:pt>
                <c:pt idx="16">
                  <c:v>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6-492C-8A2C-01DA685B34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846709535"/>
        <c:axId val="1846712415"/>
      </c:barChart>
      <c:catAx>
        <c:axId val="1846709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W"/>
          </a:p>
        </c:txPr>
        <c:crossAx val="1846712415"/>
        <c:crosses val="autoZero"/>
        <c:auto val="1"/>
        <c:lblAlgn val="ctr"/>
        <c:lblOffset val="100"/>
        <c:noMultiLvlLbl val="0"/>
      </c:catAx>
      <c:valAx>
        <c:axId val="1846712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BW"/>
          </a:p>
        </c:txPr>
        <c:crossAx val="1846709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CEDB3-8AA0-454C-BC52-901FF091BE98}" type="datetimeFigureOut">
              <a:rPr lang="en-GB" smtClean="0"/>
              <a:t>24/04/2025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41E8-AAAA-43C5-9221-3ADB5F96D3A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11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9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30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172635" y="2035178"/>
            <a:ext cx="10181167" cy="2105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5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A2AF2E98-B186-D399-9850-D1451EA27F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125979"/>
            <a:ext cx="10363206" cy="43255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61B2734-2285-2B83-16F2-09163F64A68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828800" y="3840480"/>
            <a:ext cx="8534396" cy="251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subtitle style</a:t>
            </a:r>
            <a:endParaRPr lang="en-BW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9784E68-563E-D78F-A8AE-EC2858866D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BW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E3950522-BEF5-9549-473D-61D1910E0C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5234F7-3E76-4711-ACC0-DB4CEB55506B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A3853CCE-0EB4-2324-B7B4-BC12362720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1F488C-B08D-4764-8C37-0E76A03EDBC5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77750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B6D51FE7-BE11-2ED7-F5E2-1C5A1AD915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211E2AEA-B55B-231F-0B65-16BEF3FC36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93" y="1577340"/>
            <a:ext cx="10972800" cy="251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F2EF0DE-3B6F-D978-9461-66880BE703E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BW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688EEA62-E985-4563-4862-187C13863A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5E2D28-6256-4FEE-A02A-FB7847FEE954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2CC7EC09-1307-303E-4052-73C9F395D1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E1F93E-1C84-4D19-8ECB-2E0D29E40FF9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74893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5FD2913C-2256-F177-DD1F-39075A340E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C43649BC-193F-24EE-C6FD-129F0E2C58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593" y="1577340"/>
            <a:ext cx="5303510" cy="251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D3F186DC-118D-2804-E9F6-9C76DE8FACA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78883" y="1577340"/>
            <a:ext cx="5303510" cy="251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B36DAA15-046C-95B4-5E74-D97D228A802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BW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C0ABB2B0-5075-D562-9010-AA28A17B043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275B88-FAF7-4529-837F-BD3569034C38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7" name="Holder 7">
            <a:extLst>
              <a:ext uri="{FF2B5EF4-FFF2-40B4-BE49-F238E27FC236}">
                <a16:creationId xmlns:a16="http://schemas.microsoft.com/office/drawing/2014/main" id="{51910DCD-2D5F-5C04-7CDF-E65C30FDC36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465005-E004-4D88-B194-7D76208DA698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085032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9BA2D507-849E-BE3C-66DC-0489AD67BF65}"/>
              </a:ext>
            </a:extLst>
          </p:cNvPr>
          <p:cNvSpPr/>
          <p:nvPr/>
        </p:nvSpPr>
        <p:spPr>
          <a:xfrm>
            <a:off x="4165348" y="4028215"/>
            <a:ext cx="8025441" cy="2827269"/>
          </a:xfrm>
          <a:custGeom>
            <a:avLst/>
            <a:gdLst>
              <a:gd name="f0" fmla="val w"/>
              <a:gd name="f1" fmla="val h"/>
              <a:gd name="f2" fmla="val 0"/>
              <a:gd name="f3" fmla="val 7038975"/>
              <a:gd name="f4" fmla="val 3117850"/>
              <a:gd name="f5" fmla="val 3117775"/>
              <a:gd name="f6" fmla="val 115275"/>
              <a:gd name="f7" fmla="val 2796985"/>
              <a:gd name="f8" fmla="val 324476"/>
              <a:gd name="f9" fmla="val 2232716"/>
              <a:gd name="f10" fmla="val 566871"/>
              <a:gd name="f11" fmla="val 1912665"/>
              <a:gd name="f12" fmla="val 997857"/>
              <a:gd name="f13" fmla="val 1718068"/>
              <a:gd name="f14" fmla="val 1772828"/>
              <a:gd name="f15" fmla="val 1530160"/>
              <a:gd name="f16" fmla="val 7038642"/>
              <a:gd name="f17" fmla="*/ f0 1 7038975"/>
              <a:gd name="f18" fmla="*/ f1 1 3117850"/>
              <a:gd name="f19" fmla="+- f4 0 f2"/>
              <a:gd name="f20" fmla="+- f3 0 f2"/>
              <a:gd name="f21" fmla="*/ f20 1 7038975"/>
              <a:gd name="f22" fmla="*/ f19 1 3117850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7038975" h="3117850">
                <a:moveTo>
                  <a:pt x="f2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2"/>
                </a:lnTo>
              </a:path>
            </a:pathLst>
          </a:custGeom>
          <a:noFill/>
          <a:ln w="12701" cap="flat">
            <a:solidFill>
              <a:srgbClr val="069BD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632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270A9120-0BC3-317B-A666-177D74C205E4}"/>
              </a:ext>
            </a:extLst>
          </p:cNvPr>
          <p:cNvSpPr/>
          <p:nvPr/>
        </p:nvSpPr>
        <p:spPr>
          <a:xfrm>
            <a:off x="0" y="0"/>
            <a:ext cx="6103245" cy="3921898"/>
          </a:xfrm>
          <a:custGeom>
            <a:avLst/>
            <a:gdLst>
              <a:gd name="f0" fmla="val w"/>
              <a:gd name="f1" fmla="val h"/>
              <a:gd name="f2" fmla="val 0"/>
              <a:gd name="f3" fmla="val 5353050"/>
              <a:gd name="f4" fmla="val 4324985"/>
              <a:gd name="f5" fmla="val 5352625"/>
              <a:gd name="f6" fmla="val 4324919"/>
              <a:gd name="f7" fmla="val 2898847"/>
              <a:gd name="f8" fmla="val 3482560"/>
              <a:gd name="f9" fmla="val 3673818"/>
              <a:gd name="f10" fmla="val 3294652"/>
              <a:gd name="f11" fmla="val 4104804"/>
              <a:gd name="f12" fmla="val 3100055"/>
              <a:gd name="f13" fmla="val 4347199"/>
              <a:gd name="f14" fmla="val 2780005"/>
              <a:gd name="f15" fmla="val 4556400"/>
              <a:gd name="f16" fmla="val 2215735"/>
              <a:gd name="f17" fmla="*/ f0 1 5353050"/>
              <a:gd name="f18" fmla="*/ f1 1 4324985"/>
              <a:gd name="f19" fmla="+- f4 0 f2"/>
              <a:gd name="f20" fmla="+- f3 0 f2"/>
              <a:gd name="f21" fmla="*/ f20 1 5353050"/>
              <a:gd name="f22" fmla="*/ f19 1 4324985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5353050" h="432498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5" y="f2"/>
                </a:lnTo>
                <a:close/>
              </a:path>
            </a:pathLst>
          </a:custGeom>
          <a:solidFill>
            <a:srgbClr val="069BD7">
              <a:alpha val="83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632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4" name="bg object 18">
            <a:extLst>
              <a:ext uri="{FF2B5EF4-FFF2-40B4-BE49-F238E27FC236}">
                <a16:creationId xmlns:a16="http://schemas.microsoft.com/office/drawing/2014/main" id="{617D4A5E-0454-D11A-0EA9-70ABCB6CA760}"/>
              </a:ext>
            </a:extLst>
          </p:cNvPr>
          <p:cNvSpPr/>
          <p:nvPr/>
        </p:nvSpPr>
        <p:spPr>
          <a:xfrm>
            <a:off x="0" y="0"/>
            <a:ext cx="6103245" cy="3921898"/>
          </a:xfrm>
          <a:custGeom>
            <a:avLst/>
            <a:gdLst>
              <a:gd name="f0" fmla="val w"/>
              <a:gd name="f1" fmla="val h"/>
              <a:gd name="f2" fmla="val 0"/>
              <a:gd name="f3" fmla="val 5353050"/>
              <a:gd name="f4" fmla="val 4324985"/>
              <a:gd name="f5" fmla="val 5352625"/>
              <a:gd name="f6" fmla="val 4556400"/>
              <a:gd name="f7" fmla="val 2215735"/>
              <a:gd name="f8" fmla="val 4347199"/>
              <a:gd name="f9" fmla="val 2780005"/>
              <a:gd name="f10" fmla="val 4104804"/>
              <a:gd name="f11" fmla="val 3100055"/>
              <a:gd name="f12" fmla="val 3673818"/>
              <a:gd name="f13" fmla="val 3294652"/>
              <a:gd name="f14" fmla="val 2898847"/>
              <a:gd name="f15" fmla="val 3482560"/>
              <a:gd name="f16" fmla="val 4324919"/>
              <a:gd name="f17" fmla="*/ f0 1 5353050"/>
              <a:gd name="f18" fmla="*/ f1 1 4324985"/>
              <a:gd name="f19" fmla="+- f4 0 f2"/>
              <a:gd name="f20" fmla="+- f3 0 f2"/>
              <a:gd name="f21" fmla="*/ f20 1 5353050"/>
              <a:gd name="f22" fmla="*/ f19 1 4324985"/>
              <a:gd name="f23" fmla="*/ f2 1 f21"/>
              <a:gd name="f24" fmla="*/ f3 1 f21"/>
              <a:gd name="f25" fmla="*/ f2 1 f22"/>
              <a:gd name="f26" fmla="*/ f4 1 f22"/>
              <a:gd name="f27" fmla="*/ f23 f17 1"/>
              <a:gd name="f28" fmla="*/ f24 f17 1"/>
              <a:gd name="f29" fmla="*/ f26 f18 1"/>
              <a:gd name="f30" fmla="*/ f25 f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5353050" h="432498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2" y="f16"/>
                </a:lnTo>
              </a:path>
            </a:pathLst>
          </a:custGeom>
          <a:noFill/>
          <a:ln w="12701" cap="flat">
            <a:solidFill>
              <a:srgbClr val="069BD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632" b="0" i="0" u="none" strike="noStrike" kern="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5" name="Holder 2">
            <a:extLst>
              <a:ext uri="{FF2B5EF4-FFF2-40B4-BE49-F238E27FC236}">
                <a16:creationId xmlns:a16="http://schemas.microsoft.com/office/drawing/2014/main" id="{476BD2C3-1C40-19EC-9977-C7537DE18D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en-BW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22887544-B4B5-1E0C-59BE-DFE0B6596C9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BW"/>
          </a:p>
        </p:txBody>
      </p:sp>
      <p:sp>
        <p:nvSpPr>
          <p:cNvPr id="7" name="Holder 4">
            <a:extLst>
              <a:ext uri="{FF2B5EF4-FFF2-40B4-BE49-F238E27FC236}">
                <a16:creationId xmlns:a16="http://schemas.microsoft.com/office/drawing/2014/main" id="{6EBE69EB-5306-2C13-A238-A4FCA1BA08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ED06E2-1E5C-4A8C-8B7D-0E87DE58C6F1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8" name="Holder 5">
            <a:extLst>
              <a:ext uri="{FF2B5EF4-FFF2-40B4-BE49-F238E27FC236}">
                <a16:creationId xmlns:a16="http://schemas.microsoft.com/office/drawing/2014/main" id="{C5E91662-C02B-9BDD-9B90-698645FAB4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E9CAFA-83AA-4BFB-95F6-D6395DB083B7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3180307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75968BBC-00EF-4C28-511B-A70017DEFC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BW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D853D34C-FBB7-F43F-D65E-6829087779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0B0169-6A5F-4B67-849C-763165623C33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88A33279-434D-03D5-FB07-B55ACB0F4E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5C97C0-0807-459A-99F2-77867925894B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44355217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402814-1487-149B-36C2-702CF2DD2E7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07913" y="1257903"/>
            <a:ext cx="4673598" cy="4144966"/>
          </a:xfrm>
        </p:spPr>
        <p:txBody>
          <a:bodyPr>
            <a:normAutofit/>
          </a:bodyPr>
          <a:lstStyle>
            <a:lvl1pPr>
              <a:defRPr sz="71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BC4CB79-D5D3-AF3F-6093-38303E871DC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30312" y="1255791"/>
            <a:ext cx="5384801" cy="4144966"/>
          </a:xfrm>
        </p:spPr>
        <p:txBody>
          <a:bodyPr>
            <a:normAutofit/>
          </a:bodyPr>
          <a:lstStyle>
            <a:lvl1pPr>
              <a:defRPr sz="71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9189BCA-E232-61B4-F5B9-96F970ACD2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069" y="273698"/>
            <a:ext cx="10374489" cy="432593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5" name="Picture 10" descr="Logo.png">
            <a:extLst>
              <a:ext uri="{FF2B5EF4-FFF2-40B4-BE49-F238E27FC236}">
                <a16:creationId xmlns:a16="http://schemas.microsoft.com/office/drawing/2014/main" id="{0C152732-B37B-1FCC-160D-0DBF36556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5685"/>
            <a:ext cx="2484589" cy="75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30FC832B-83EC-B13D-9B5C-400F85552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304" y="5953987"/>
            <a:ext cx="1524003" cy="75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A1525182-0C6F-5442-5253-6320416EA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19903"/>
            <a:ext cx="12191996" cy="580952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2550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CC544-2E1E-23B2-8FE3-AF9A3F85D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07913" y="203197"/>
            <a:ext cx="10374489" cy="43255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39864-0D47-4508-CF07-29A666779EB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207913" y="1122462"/>
            <a:ext cx="10374489" cy="1255791"/>
          </a:xfrm>
        </p:spPr>
        <p:txBody>
          <a:bodyPr/>
          <a:lstStyle>
            <a:lvl1pPr>
              <a:defRPr/>
            </a:lvl1pPr>
            <a:lvl2pPr marL="414588" indent="0">
              <a:lnSpc>
                <a:spcPct val="100000"/>
              </a:lnSpc>
              <a:spcBef>
                <a:spcPts val="0"/>
              </a:spcBef>
              <a:buNone/>
              <a:defRPr sz="1632" kern="0">
                <a:latin typeface="Calibri"/>
              </a:defRPr>
            </a:lvl2pPr>
            <a:lvl3pPr marL="829177" indent="0">
              <a:lnSpc>
                <a:spcPct val="100000"/>
              </a:lnSpc>
              <a:spcBef>
                <a:spcPts val="0"/>
              </a:spcBef>
              <a:buNone/>
              <a:defRPr sz="1632" kern="0">
                <a:latin typeface="Calibri"/>
              </a:defRPr>
            </a:lvl3pPr>
            <a:lvl4pPr marL="1243766" indent="0">
              <a:lnSpc>
                <a:spcPct val="100000"/>
              </a:lnSpc>
              <a:spcBef>
                <a:spcPts val="0"/>
              </a:spcBef>
              <a:buNone/>
              <a:defRPr kern="0">
                <a:latin typeface="Calibri"/>
              </a:defRPr>
            </a:lvl4pPr>
            <a:lvl5pPr marL="1658355" indent="0">
              <a:lnSpc>
                <a:spcPct val="100000"/>
              </a:lnSpc>
              <a:spcBef>
                <a:spcPts val="0"/>
              </a:spcBef>
              <a:buNone/>
              <a:defRPr kern="0"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10" descr="Logo.png">
            <a:extLst>
              <a:ext uri="{FF2B5EF4-FFF2-40B4-BE49-F238E27FC236}">
                <a16:creationId xmlns:a16="http://schemas.microsoft.com/office/drawing/2014/main" id="{CF45B424-8DC8-652B-819B-8B4BBF4F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5685"/>
            <a:ext cx="2484589" cy="75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20307449-9BE2-4FA8-24D7-F3A516DE5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9304" y="5953987"/>
            <a:ext cx="1524003" cy="7549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2DBCB2B-90BE-6B3B-5C00-8FE4618F4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6288"/>
            <a:ext cx="12191996" cy="577171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4850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5ED9B0-AB91-4B23-9024-4D834E01F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9"/>
            <a:ext cx="12192000" cy="65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54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C1B0A86E-E2CD-0B3A-F438-C41DAD2E5F3C}"/>
              </a:ext>
            </a:extLst>
          </p:cNvPr>
          <p:cNvSpPr/>
          <p:nvPr/>
        </p:nvSpPr>
        <p:spPr>
          <a:xfrm>
            <a:off x="977895" y="5333996"/>
            <a:ext cx="5600699" cy="127001"/>
          </a:xfrm>
          <a:prstGeom prst="rect">
            <a:avLst/>
          </a:prstGeom>
          <a:solidFill>
            <a:srgbClr val="D3881A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D4B12A57-6ABB-A173-23C8-4EB67D62BD8E}"/>
              </a:ext>
            </a:extLst>
          </p:cNvPr>
          <p:cNvSpPr/>
          <p:nvPr/>
        </p:nvSpPr>
        <p:spPr>
          <a:xfrm>
            <a:off x="977895" y="1536704"/>
            <a:ext cx="1673864" cy="127001"/>
          </a:xfrm>
          <a:prstGeom prst="rect">
            <a:avLst/>
          </a:prstGeom>
          <a:solidFill>
            <a:srgbClr val="87361B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4" name="Picture 21">
            <a:extLst>
              <a:ext uri="{FF2B5EF4-FFF2-40B4-BE49-F238E27FC236}">
                <a16:creationId xmlns:a16="http://schemas.microsoft.com/office/drawing/2014/main" id="{AE8D46B1-7207-D001-58AC-1F8AF094A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2170" y="6096249"/>
            <a:ext cx="1199445" cy="5397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1E794CA3-3D06-85FB-CAE5-1697B7FA0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07" y="6280455"/>
            <a:ext cx="1199445" cy="17134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3858087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029A8F9E-F3B5-1014-0D80-B0010F7502F8}"/>
              </a:ext>
            </a:extLst>
          </p:cNvPr>
          <p:cNvSpPr/>
          <p:nvPr/>
        </p:nvSpPr>
        <p:spPr>
          <a:xfrm>
            <a:off x="0" y="1097280"/>
            <a:ext cx="2026118" cy="63303"/>
          </a:xfrm>
          <a:prstGeom prst="rect">
            <a:avLst/>
          </a:prstGeom>
          <a:solidFill>
            <a:srgbClr val="00B0F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143470664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0F365D7-7FE8-4320-988A-2AE655751A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3362894"/>
            <a:ext cx="7344139" cy="146931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55"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8455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2813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72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73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5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9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07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5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08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203E4-2187-4711-880E-F330B4CFB976}" type="datetimeFigureOut">
              <a:rPr lang="en-US" smtClean="0"/>
              <a:t>4/24/2025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F1A0-2707-4467-9AE1-F9E7BB914F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3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E797A64C-AE6A-DBA2-3CA6-F2B5648F15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817" y="1930627"/>
            <a:ext cx="11174370" cy="4325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endParaRPr lang="en-BW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BB502C4-06A2-3A5D-6C5A-6851FAE9F2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593" y="1577340"/>
            <a:ext cx="10972800" cy="151380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W"/>
          </a:p>
        </p:txBody>
      </p:sp>
      <p:sp>
        <p:nvSpPr>
          <p:cNvPr id="4" name="Holder 4">
            <a:extLst>
              <a:ext uri="{FF2B5EF4-FFF2-40B4-BE49-F238E27FC236}">
                <a16:creationId xmlns:a16="http://schemas.microsoft.com/office/drawing/2014/main" id="{7A0DC06D-6A53-C72D-ED1E-ADA48D510B1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45276" y="6377930"/>
            <a:ext cx="3901433" cy="251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>
            <a:lvl1pPr marL="0" marR="0" lvl="0" indent="0" algn="ctr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W" sz="1632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endParaRPr lang="en-BW"/>
          </a:p>
        </p:txBody>
      </p:sp>
      <p:sp>
        <p:nvSpPr>
          <p:cNvPr id="5" name="Holder 5">
            <a:extLst>
              <a:ext uri="{FF2B5EF4-FFF2-40B4-BE49-F238E27FC236}">
                <a16:creationId xmlns:a16="http://schemas.microsoft.com/office/drawing/2014/main" id="{86C17F83-3C5D-E6FF-0E7F-93921EAEEFC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593" y="6377930"/>
            <a:ext cx="2804153" cy="251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l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632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fld id="{158E8A12-0114-4ED3-BBF3-ABEE45203BD1}" type="datetime1">
              <a:rPr lang="en-US"/>
              <a:pPr lvl="0"/>
              <a:t>4/24/2025</a:t>
            </a:fld>
            <a:endParaRPr lang="en-US"/>
          </a:p>
        </p:txBody>
      </p:sp>
      <p:sp>
        <p:nvSpPr>
          <p:cNvPr id="6" name="Holder 6">
            <a:extLst>
              <a:ext uri="{FF2B5EF4-FFF2-40B4-BE49-F238E27FC236}">
                <a16:creationId xmlns:a16="http://schemas.microsoft.com/office/drawing/2014/main" id="{8CB50F22-17B2-59E3-F04E-15A339EF8544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78240" y="6377930"/>
            <a:ext cx="2804153" cy="2511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spAutoFit/>
          </a:bodyPr>
          <a:lstStyle>
            <a:lvl1pPr marL="0" marR="0" lvl="0" indent="0" algn="r" defTabSz="8291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BW" sz="1632" b="0" i="0" u="none" strike="noStrike" kern="0" cap="none" spc="0" baseline="0">
                <a:solidFill>
                  <a:srgbClr val="898989"/>
                </a:solidFill>
                <a:uFillTx/>
                <a:latin typeface="Aptos"/>
              </a:defRPr>
            </a:lvl1pPr>
          </a:lstStyle>
          <a:p>
            <a:pPr lvl="0"/>
            <a:fld id="{2882DB48-EA66-45AF-BE1F-1739FDE51747}" type="slidenum">
              <a:t>‹#›</a:t>
            </a:fld>
            <a:endParaRPr lang="en-BW"/>
          </a:p>
        </p:txBody>
      </p:sp>
    </p:spTree>
    <p:extLst>
      <p:ext uri="{BB962C8B-B14F-4D97-AF65-F5344CB8AC3E}">
        <p14:creationId xmlns:p14="http://schemas.microsoft.com/office/powerpoint/2010/main" val="188367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marL="0" marR="0" lvl="0" indent="0" defTabSz="829177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BW" sz="2811" b="0" i="0" u="none" strike="noStrike" kern="0" cap="none" spc="0" baseline="0">
          <a:solidFill>
            <a:srgbClr val="FFFFFF"/>
          </a:solidFill>
          <a:uFillTx/>
          <a:latin typeface="Verdana"/>
          <a:cs typeface="Verdana"/>
        </a:defRPr>
      </a:lvl1pPr>
    </p:titleStyle>
    <p:bodyStyle>
      <a:lvl1pPr marL="0" marR="0" lvl="0" indent="0" defTabSz="829177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632" b="0" i="0" u="none" strike="noStrike" kern="0" cap="none" spc="0" baseline="0">
          <a:solidFill>
            <a:srgbClr val="000000"/>
          </a:solidFill>
          <a:uFillTx/>
          <a:latin typeface="Calibri"/>
        </a:defRPr>
      </a:lvl1pPr>
      <a:lvl2pPr marL="621883" marR="0" lvl="1" indent="-207294" algn="l" defTabSz="829177" rtl="0" fontAlgn="auto" hangingPunct="1">
        <a:lnSpc>
          <a:spcPct val="90000"/>
        </a:lnSpc>
        <a:spcBef>
          <a:spcPts val="455"/>
        </a:spcBef>
        <a:spcAft>
          <a:spcPts val="0"/>
        </a:spcAft>
        <a:buSzPct val="100000"/>
        <a:buFont typeface="Arial" pitchFamily="34"/>
        <a:buChar char="•"/>
        <a:tabLst/>
        <a:defRPr lang="en-US" sz="2176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036472" marR="0" lvl="2" indent="-207294" algn="l" defTabSz="829177" rtl="0" fontAlgn="auto" hangingPunct="1">
        <a:lnSpc>
          <a:spcPct val="90000"/>
        </a:lnSpc>
        <a:spcBef>
          <a:spcPts val="455"/>
        </a:spcBef>
        <a:spcAft>
          <a:spcPts val="0"/>
        </a:spcAft>
        <a:buSzPct val="100000"/>
        <a:buFont typeface="Arial" pitchFamily="34"/>
        <a:buChar char="•"/>
        <a:tabLst/>
        <a:defRPr lang="en-US" sz="1814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451061" marR="0" lvl="3" indent="-207294" algn="l" defTabSz="829177" rtl="0" fontAlgn="auto" hangingPunct="1">
        <a:lnSpc>
          <a:spcPct val="90000"/>
        </a:lnSpc>
        <a:spcBef>
          <a:spcPts val="455"/>
        </a:spcBef>
        <a:spcAft>
          <a:spcPts val="0"/>
        </a:spcAft>
        <a:buSzPct val="100000"/>
        <a:buFont typeface="Arial" pitchFamily="34"/>
        <a:buChar char="•"/>
        <a:tabLst/>
        <a:defRPr lang="en-US" sz="1632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1865650" marR="0" lvl="4" indent="-207294" algn="l" defTabSz="829177" rtl="0" fontAlgn="auto" hangingPunct="1">
        <a:lnSpc>
          <a:spcPct val="90000"/>
        </a:lnSpc>
        <a:spcBef>
          <a:spcPts val="455"/>
        </a:spcBef>
        <a:spcAft>
          <a:spcPts val="0"/>
        </a:spcAft>
        <a:buSzPct val="100000"/>
        <a:buFont typeface="Arial" pitchFamily="34"/>
        <a:buChar char="•"/>
        <a:tabLst/>
        <a:defRPr lang="en-US" sz="1632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botswana.com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95F10B-2826-450F-959F-40E340403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91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05862E-D7F4-4F32-BAAB-92FDABADC529}"/>
              </a:ext>
            </a:extLst>
          </p:cNvPr>
          <p:cNvSpPr txBox="1"/>
          <p:nvPr/>
        </p:nvSpPr>
        <p:spPr>
          <a:xfrm>
            <a:off x="7358333" y="5610045"/>
            <a:ext cx="4747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BITC CEO FACILITATING INVESTMENT IN TOURISM: April 2024 Maun</a:t>
            </a:r>
            <a:endParaRPr lang="en-BW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59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F12FA-B42F-1070-7CBE-13C0A84C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Recommendations for Investment Promotion</a:t>
            </a:r>
            <a:endParaRPr lang="en-BW" b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FBC124-1F28-8A1A-3922-E7B6D14966E4}"/>
              </a:ext>
            </a:extLst>
          </p:cNvPr>
          <p:cNvSpPr/>
          <p:nvPr/>
        </p:nvSpPr>
        <p:spPr>
          <a:xfrm>
            <a:off x="838200" y="1524000"/>
            <a:ext cx="11029950" cy="58737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Promoting Botswana as a MICE Destination</a:t>
            </a:r>
            <a:endParaRPr lang="en-BW" b="1" dirty="0">
              <a:solidFill>
                <a:schemeClr val="tx1"/>
              </a:solidFill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3031B097-3505-51CC-56CB-5EC04FF6BD80}"/>
              </a:ext>
            </a:extLst>
          </p:cNvPr>
          <p:cNvSpPr/>
          <p:nvPr/>
        </p:nvSpPr>
        <p:spPr>
          <a:xfrm>
            <a:off x="838200" y="2266950"/>
            <a:ext cx="11029950" cy="75565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Key Leverages /Enablers</a:t>
            </a:r>
            <a:endParaRPr lang="en-BW" b="1" dirty="0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B27EE6B-1E5C-35B0-D191-5EB57DA1BB01}"/>
              </a:ext>
            </a:extLst>
          </p:cNvPr>
          <p:cNvSpPr/>
          <p:nvPr/>
        </p:nvSpPr>
        <p:spPr>
          <a:xfrm>
            <a:off x="838200" y="3251200"/>
            <a:ext cx="2578100" cy="19240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MICE Strategy of 2023</a:t>
            </a:r>
            <a:endParaRPr lang="en-BW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71B61A-554D-6D8C-6913-616BEAEE48CC}"/>
              </a:ext>
            </a:extLst>
          </p:cNvPr>
          <p:cNvSpPr txBox="1"/>
          <p:nvPr/>
        </p:nvSpPr>
        <p:spPr>
          <a:xfrm>
            <a:off x="3829050" y="3251200"/>
            <a:ext cx="8039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tool for economic diversification and growth;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Leverage on natural resources endowment;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historical experience in conservation;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Geo-strategic location in SADC and Africa;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Value addition to tourism industry to achieve more income generating; and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Profiling of projects under BITC project origination initiative – for projects-based investment promotion  </a:t>
            </a:r>
            <a:endParaRPr lang="en-BW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8A54CE-C899-64E3-9BCB-B2AA6C912796}"/>
              </a:ext>
            </a:extLst>
          </p:cNvPr>
          <p:cNvSpPr/>
          <p:nvPr/>
        </p:nvSpPr>
        <p:spPr>
          <a:xfrm>
            <a:off x="895350" y="5391150"/>
            <a:ext cx="109728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New and Emerging Opportunities: Medical Tourism, sport tourism, </a:t>
            </a:r>
            <a:r>
              <a:rPr lang="en-US" b="1" dirty="0" err="1">
                <a:solidFill>
                  <a:schemeClr val="tx1"/>
                </a:solidFill>
              </a:rPr>
              <a:t>agro</a:t>
            </a:r>
            <a:r>
              <a:rPr lang="en-US" b="1" dirty="0">
                <a:solidFill>
                  <a:schemeClr val="tx1"/>
                </a:solidFill>
              </a:rPr>
              <a:t>-tourism, development of lesser known local destinations among others. </a:t>
            </a:r>
            <a:endParaRPr lang="en-BW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04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CB9EC-86CF-5053-227A-90CB10074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13B210F7-E2F3-E9C9-3976-FEF0D617F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56" y="1345462"/>
            <a:ext cx="5557213" cy="379706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a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win-win model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combines Citizen Economic Empowerment (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with openness to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.</a:t>
            </a:r>
          </a:p>
          <a:p>
            <a:pPr marL="457200" marR="0" lvl="1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CEE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CSI</a:t>
            </a:r>
            <a:r>
              <a:rPr lang="en-US" sz="2200" kern="0">
                <a:solidFill>
                  <a:prstClr val="black"/>
                </a:solidFill>
                <a:latin typeface="Calibri" panose="020F0502020204030204"/>
              </a:rPr>
              <a:t>, Equity</a:t>
            </a:r>
            <a:r>
              <a:rPr kumimoji="0" lang="en-US" sz="2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skills development, and local sourcing/ procurement quotas.</a:t>
            </a:r>
          </a:p>
          <a:p>
            <a:pPr marL="0" marR="0" lvl="0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FDI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attraction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2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both the capital and expertise required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marR="0" lvl="1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BCADF3-5F37-BEF5-A162-50424EFE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008" y="232925"/>
            <a:ext cx="8433217" cy="9381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99DB"/>
                </a:solidFill>
              </a:rPr>
              <a:t>Creating A Conducive Environment </a:t>
            </a:r>
            <a:endParaRPr lang="en-US" sz="3200" dirty="0">
              <a:solidFill>
                <a:srgbClr val="0099DB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C7C362-4019-BA25-6BE3-A061B9C78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848" y="1353554"/>
            <a:ext cx="6168396" cy="5504446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marL="457200" marR="0" lvl="1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 Access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Open sky policies, and partnerships with more airlines to regional/international routes. 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new 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airstrips and expand existing ones, dev. other regional airports </a:t>
            </a: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Road Networks: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Linking tourism sites to urban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transit corridors will improve connectivity and reduce transit time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Kazungula Bridge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Need for similar investments for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Kalahari Transfrontier/ Corridor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(PPP-driven)	</a:t>
            </a:r>
          </a:p>
          <a:p>
            <a:pPr lvl="1"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Utilities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Reliable power supply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water and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 infrastructure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key enablers of modern tourism investment.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A1FBA77F-FFEC-A0B3-243C-4274E4A78381}"/>
              </a:ext>
            </a:extLst>
          </p:cNvPr>
          <p:cNvSpPr txBox="1">
            <a:spLocks/>
          </p:cNvSpPr>
          <p:nvPr/>
        </p:nvSpPr>
        <p:spPr>
          <a:xfrm>
            <a:off x="332747" y="1374572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Balanced Empowerment and FDI 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48B6026-726D-2B79-361B-345B871BCFF8}"/>
              </a:ext>
            </a:extLst>
          </p:cNvPr>
          <p:cNvSpPr txBox="1">
            <a:spLocks/>
          </p:cNvSpPr>
          <p:nvPr/>
        </p:nvSpPr>
        <p:spPr>
          <a:xfrm>
            <a:off x="6148376" y="1382293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5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Infrastructure &amp; Connectivity</a:t>
            </a:r>
          </a:p>
        </p:txBody>
      </p:sp>
    </p:spTree>
    <p:extLst>
      <p:ext uri="{BB962C8B-B14F-4D97-AF65-F5344CB8AC3E}">
        <p14:creationId xmlns:p14="http://schemas.microsoft.com/office/powerpoint/2010/main" val="1221097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CD872-EBA8-F39B-0B0D-1ACF1870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7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Tourism Investment Facilitation: BOSSC @ BITC</a:t>
            </a:r>
            <a:endParaRPr lang="en-BW" b="1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A7CFAA5-9BC7-6137-DC1A-8862D6FAA65D}"/>
              </a:ext>
            </a:extLst>
          </p:cNvPr>
          <p:cNvSpPr/>
          <p:nvPr/>
        </p:nvSpPr>
        <p:spPr>
          <a:xfrm>
            <a:off x="2319165" y="1921584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3F3F3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317E2A10-BBEF-66C0-72E9-6A8B08483A97}"/>
              </a:ext>
            </a:extLst>
          </p:cNvPr>
          <p:cNvSpPr/>
          <p:nvPr/>
        </p:nvSpPr>
        <p:spPr>
          <a:xfrm>
            <a:off x="2319165" y="3018763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00679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C743DB4-1947-4AD2-2890-7DF814116982}"/>
              </a:ext>
            </a:extLst>
          </p:cNvPr>
          <p:cNvSpPr/>
          <p:nvPr/>
        </p:nvSpPr>
        <p:spPr>
          <a:xfrm>
            <a:off x="2319165" y="4115924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3F3F3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28933841-F276-9957-54B5-975DF9EDCD2F}"/>
              </a:ext>
            </a:extLst>
          </p:cNvPr>
          <p:cNvSpPr/>
          <p:nvPr/>
        </p:nvSpPr>
        <p:spPr>
          <a:xfrm>
            <a:off x="5210296" y="1921584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00679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D734D9D-762D-0235-B04C-0EDD34C88F02}"/>
              </a:ext>
            </a:extLst>
          </p:cNvPr>
          <p:cNvSpPr/>
          <p:nvPr/>
        </p:nvSpPr>
        <p:spPr>
          <a:xfrm>
            <a:off x="5210296" y="3018763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3F3F3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798C81D0-EC19-B55C-5BC8-27636B3D89FD}"/>
              </a:ext>
            </a:extLst>
          </p:cNvPr>
          <p:cNvSpPr/>
          <p:nvPr/>
        </p:nvSpPr>
        <p:spPr>
          <a:xfrm>
            <a:off x="5210296" y="4115924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00679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1A40E99-E16D-B8DC-453B-134BC99CED30}"/>
              </a:ext>
            </a:extLst>
          </p:cNvPr>
          <p:cNvSpPr/>
          <p:nvPr/>
        </p:nvSpPr>
        <p:spPr>
          <a:xfrm>
            <a:off x="5210296" y="5224625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5"/>
              <a:gd name="f5" fmla="val 761187"/>
              <a:gd name="f6" fmla="val 2420556"/>
              <a:gd name="f7" fmla="*/ f0 1 2420620"/>
              <a:gd name="f8" fmla="*/ f1 1 761365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5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3F3F3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6033454F-EE09-36FE-3318-0CADF1D143EF}"/>
              </a:ext>
            </a:extLst>
          </p:cNvPr>
          <p:cNvSpPr/>
          <p:nvPr/>
        </p:nvSpPr>
        <p:spPr>
          <a:xfrm>
            <a:off x="8141031" y="3018763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006796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9636CF82-F07A-C351-A969-4F2008350445}"/>
              </a:ext>
            </a:extLst>
          </p:cNvPr>
          <p:cNvSpPr/>
          <p:nvPr/>
        </p:nvSpPr>
        <p:spPr>
          <a:xfrm>
            <a:off x="8141031" y="4115924"/>
            <a:ext cx="2420617" cy="761366"/>
          </a:xfrm>
          <a:custGeom>
            <a:avLst/>
            <a:gdLst>
              <a:gd name="f0" fmla="val w"/>
              <a:gd name="f1" fmla="val h"/>
              <a:gd name="f2" fmla="val 0"/>
              <a:gd name="f3" fmla="val 2420620"/>
              <a:gd name="f4" fmla="val 761364"/>
              <a:gd name="f5" fmla="val 761187"/>
              <a:gd name="f6" fmla="val 2420556"/>
              <a:gd name="f7" fmla="*/ f0 1 2420620"/>
              <a:gd name="f8" fmla="*/ f1 1 761364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420620"/>
              <a:gd name="f15" fmla="*/ f12 1 761364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420620" h="761364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noFill/>
          <a:ln w="12701" cap="flat">
            <a:solidFill>
              <a:srgbClr val="3F3F3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609DA16E-A9B5-1969-18B2-30CABEB3F65C}"/>
              </a:ext>
            </a:extLst>
          </p:cNvPr>
          <p:cNvSpPr/>
          <p:nvPr/>
        </p:nvSpPr>
        <p:spPr>
          <a:xfrm>
            <a:off x="4918996" y="199666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00679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C7AAAED-6866-88F5-1FD7-B77DF7AD0F58}"/>
              </a:ext>
            </a:extLst>
          </p:cNvPr>
          <p:cNvSpPr/>
          <p:nvPr/>
        </p:nvSpPr>
        <p:spPr>
          <a:xfrm>
            <a:off x="4918996" y="3093854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C48781FF-5E7A-9E98-8ADB-C8892900E389}"/>
              </a:ext>
            </a:extLst>
          </p:cNvPr>
          <p:cNvSpPr/>
          <p:nvPr/>
        </p:nvSpPr>
        <p:spPr>
          <a:xfrm>
            <a:off x="4918996" y="419101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00679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9B5D4D67-8526-77F9-299F-86E4D9A715C2}"/>
              </a:ext>
            </a:extLst>
          </p:cNvPr>
          <p:cNvSpPr/>
          <p:nvPr/>
        </p:nvSpPr>
        <p:spPr>
          <a:xfrm>
            <a:off x="4918996" y="5299706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object 15">
            <a:extLst>
              <a:ext uri="{FF2B5EF4-FFF2-40B4-BE49-F238E27FC236}">
                <a16:creationId xmlns:a16="http://schemas.microsoft.com/office/drawing/2014/main" id="{37162179-2AA7-F2D1-CE01-D3F8ECDFAD2B}"/>
              </a:ext>
            </a:extLst>
          </p:cNvPr>
          <p:cNvSpPr/>
          <p:nvPr/>
        </p:nvSpPr>
        <p:spPr>
          <a:xfrm>
            <a:off x="7849730" y="199666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B53D3F74-60A0-83B4-D3EC-B5EB6D1E4BFD}"/>
              </a:ext>
            </a:extLst>
          </p:cNvPr>
          <p:cNvSpPr/>
          <p:nvPr/>
        </p:nvSpPr>
        <p:spPr>
          <a:xfrm>
            <a:off x="7849730" y="3093854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00679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8C584F70-4EF0-2BFF-3B0E-DE54BC841416}"/>
              </a:ext>
            </a:extLst>
          </p:cNvPr>
          <p:cNvSpPr/>
          <p:nvPr/>
        </p:nvSpPr>
        <p:spPr>
          <a:xfrm>
            <a:off x="7849730" y="419101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72616B62-1E4E-6008-46AF-87A9FC74A63F}"/>
              </a:ext>
            </a:extLst>
          </p:cNvPr>
          <p:cNvSpPr/>
          <p:nvPr/>
        </p:nvSpPr>
        <p:spPr>
          <a:xfrm>
            <a:off x="2032071" y="199666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2" name="object 19">
            <a:extLst>
              <a:ext uri="{FF2B5EF4-FFF2-40B4-BE49-F238E27FC236}">
                <a16:creationId xmlns:a16="http://schemas.microsoft.com/office/drawing/2014/main" id="{C857AB04-7A49-3188-D670-F22693B2F77E}"/>
              </a:ext>
            </a:extLst>
          </p:cNvPr>
          <p:cNvSpPr/>
          <p:nvPr/>
        </p:nvSpPr>
        <p:spPr>
          <a:xfrm>
            <a:off x="2032071" y="3093854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006796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" name="object 20">
            <a:extLst>
              <a:ext uri="{FF2B5EF4-FFF2-40B4-BE49-F238E27FC236}">
                <a16:creationId xmlns:a16="http://schemas.microsoft.com/office/drawing/2014/main" id="{C414F19A-FE66-35CD-BC50-F57F63AA922E}"/>
              </a:ext>
            </a:extLst>
          </p:cNvPr>
          <p:cNvSpPr/>
          <p:nvPr/>
        </p:nvSpPr>
        <p:spPr>
          <a:xfrm>
            <a:off x="2032071" y="4191015"/>
            <a:ext cx="587373" cy="587373"/>
          </a:xfrm>
          <a:custGeom>
            <a:avLst/>
            <a:gdLst>
              <a:gd name="f0" fmla="val w"/>
              <a:gd name="f1" fmla="val h"/>
              <a:gd name="f2" fmla="val 0"/>
              <a:gd name="f3" fmla="val 587375"/>
              <a:gd name="f4" fmla="val 293446"/>
              <a:gd name="f5" fmla="val 245847"/>
              <a:gd name="f6" fmla="val 3841"/>
              <a:gd name="f7" fmla="val 200694"/>
              <a:gd name="f8" fmla="val 14961"/>
              <a:gd name="f9" fmla="val 158591"/>
              <a:gd name="f10" fmla="val 32757"/>
              <a:gd name="f11" fmla="val 120141"/>
              <a:gd name="f12" fmla="val 56623"/>
              <a:gd name="f13" fmla="val 85948"/>
              <a:gd name="f14" fmla="val 85956"/>
              <a:gd name="f15" fmla="val 56618"/>
              <a:gd name="f16" fmla="val 120152"/>
              <a:gd name="f17" fmla="val 32754"/>
              <a:gd name="f18" fmla="val 158605"/>
              <a:gd name="f19" fmla="val 14960"/>
              <a:gd name="f20" fmla="val 200712"/>
              <a:gd name="f21" fmla="val 3840"/>
              <a:gd name="f22" fmla="val 245869"/>
              <a:gd name="f23" fmla="val 293471"/>
              <a:gd name="f24" fmla="val 341063"/>
              <a:gd name="f25" fmla="val 386211"/>
              <a:gd name="f26" fmla="val 428312"/>
              <a:gd name="f27" fmla="val 466761"/>
              <a:gd name="f28" fmla="val 500953"/>
              <a:gd name="f29" fmla="val 530283"/>
              <a:gd name="f30" fmla="val 554148"/>
              <a:gd name="f31" fmla="val 571943"/>
              <a:gd name="f32" fmla="val 583064"/>
              <a:gd name="f33" fmla="val 586905"/>
              <a:gd name="f34" fmla="val 341044"/>
              <a:gd name="f35" fmla="val 386197"/>
              <a:gd name="f36" fmla="val 428301"/>
              <a:gd name="f37" fmla="val 466751"/>
              <a:gd name="f38" fmla="val 500943"/>
              <a:gd name="f39" fmla="val 530273"/>
              <a:gd name="f40" fmla="val 554138"/>
              <a:gd name="f41" fmla="val 571932"/>
              <a:gd name="f42" fmla="val 583051"/>
              <a:gd name="f43" fmla="val 586892"/>
              <a:gd name="f44" fmla="*/ f0 1 587375"/>
              <a:gd name="f45" fmla="*/ f1 1 587375"/>
              <a:gd name="f46" fmla="val f2"/>
              <a:gd name="f47" fmla="val f3"/>
              <a:gd name="f48" fmla="+- f47 0 f46"/>
              <a:gd name="f49" fmla="*/ f48 1 587375"/>
              <a:gd name="f50" fmla="*/ f46 1 f49"/>
              <a:gd name="f51" fmla="*/ f47 1 f49"/>
              <a:gd name="f52" fmla="*/ f50 f44 1"/>
              <a:gd name="f53" fmla="*/ f51 f44 1"/>
              <a:gd name="f54" fmla="*/ f51 f45 1"/>
              <a:gd name="f55" fmla="*/ f50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2" t="f55" r="f53" b="f54"/>
            <a:pathLst>
              <a:path w="587375" h="587375">
                <a:moveTo>
                  <a:pt x="f4" y="f2"/>
                </a:moveTo>
                <a:lnTo>
                  <a:pt x="f5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" y="f23"/>
                </a:lnTo>
                <a:lnTo>
                  <a:pt x="f21" y="f24"/>
                </a:lnTo>
                <a:lnTo>
                  <a:pt x="f19" y="f25"/>
                </a:lnTo>
                <a:lnTo>
                  <a:pt x="f17" y="f26"/>
                </a:lnTo>
                <a:lnTo>
                  <a:pt x="f15" y="f27"/>
                </a:lnTo>
                <a:lnTo>
                  <a:pt x="f13" y="f28"/>
                </a:lnTo>
                <a:lnTo>
                  <a:pt x="f11" y="f29"/>
                </a:lnTo>
                <a:lnTo>
                  <a:pt x="f9" y="f30"/>
                </a:lnTo>
                <a:lnTo>
                  <a:pt x="f7" y="f31"/>
                </a:lnTo>
                <a:lnTo>
                  <a:pt x="f5" y="f32"/>
                </a:lnTo>
                <a:lnTo>
                  <a:pt x="f4" y="f33"/>
                </a:lnTo>
                <a:lnTo>
                  <a:pt x="f34" y="f32"/>
                </a:lnTo>
                <a:lnTo>
                  <a:pt x="f35" y="f31"/>
                </a:lnTo>
                <a:lnTo>
                  <a:pt x="f36" y="f30"/>
                </a:lnTo>
                <a:lnTo>
                  <a:pt x="f37" y="f29"/>
                </a:lnTo>
                <a:lnTo>
                  <a:pt x="f38" y="f28"/>
                </a:lnTo>
                <a:lnTo>
                  <a:pt x="f39" y="f27"/>
                </a:lnTo>
                <a:lnTo>
                  <a:pt x="f40" y="f26"/>
                </a:lnTo>
                <a:lnTo>
                  <a:pt x="f41" y="f25"/>
                </a:lnTo>
                <a:lnTo>
                  <a:pt x="f42" y="f24"/>
                </a:lnTo>
                <a:lnTo>
                  <a:pt x="f43" y="f23"/>
                </a:lnTo>
                <a:lnTo>
                  <a:pt x="f42" y="f22"/>
                </a:lnTo>
                <a:lnTo>
                  <a:pt x="f41" y="f20"/>
                </a:lnTo>
                <a:lnTo>
                  <a:pt x="f40" y="f18"/>
                </a:lnTo>
                <a:lnTo>
                  <a:pt x="f39" y="f16"/>
                </a:lnTo>
                <a:lnTo>
                  <a:pt x="f38" y="f14"/>
                </a:lnTo>
                <a:lnTo>
                  <a:pt x="f37" y="f12"/>
                </a:lnTo>
                <a:lnTo>
                  <a:pt x="f36" y="f10"/>
                </a:lnTo>
                <a:lnTo>
                  <a:pt x="f35" y="f8"/>
                </a:lnTo>
                <a:lnTo>
                  <a:pt x="f34" y="f6"/>
                </a:lnTo>
                <a:lnTo>
                  <a:pt x="f4" y="f2"/>
                </a:lnTo>
                <a:close/>
              </a:path>
            </a:pathLst>
          </a:custGeom>
          <a:solidFill>
            <a:srgbClr val="3F3F3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4" name="object 26">
            <a:extLst>
              <a:ext uri="{FF2B5EF4-FFF2-40B4-BE49-F238E27FC236}">
                <a16:creationId xmlns:a16="http://schemas.microsoft.com/office/drawing/2014/main" id="{168CCAA2-E0B0-B104-AA4E-0926510782C7}"/>
              </a:ext>
            </a:extLst>
          </p:cNvPr>
          <p:cNvSpPr txBox="1"/>
          <p:nvPr/>
        </p:nvSpPr>
        <p:spPr>
          <a:xfrm>
            <a:off x="2673870" y="1969517"/>
            <a:ext cx="1725299" cy="643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-5" baseline="0">
                <a:solidFill>
                  <a:srgbClr val="FF0000"/>
                </a:solidFill>
                <a:uFillTx/>
                <a:latin typeface="Arial"/>
                <a:cs typeface="Arial"/>
              </a:rPr>
              <a:t>ONLINE</a:t>
            </a:r>
            <a:r>
              <a:rPr lang="en-US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 Company </a:t>
            </a: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&amp;</a:t>
            </a:r>
            <a:r>
              <a:rPr lang="en-US" sz="1400" b="0" i="0" u="none" strike="noStrike" kern="1200" cap="none" spc="-9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Business  </a:t>
            </a:r>
            <a:r>
              <a:rPr lang="en-US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Registration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815A8409-398C-3F12-9B2B-ECDE19B46957}"/>
              </a:ext>
            </a:extLst>
          </p:cNvPr>
          <p:cNvSpPr txBox="1"/>
          <p:nvPr/>
        </p:nvSpPr>
        <p:spPr>
          <a:xfrm>
            <a:off x="2673870" y="3066696"/>
            <a:ext cx="1636391" cy="4419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-15" baseline="0">
                <a:solidFill>
                  <a:srgbClr val="231F20"/>
                </a:solidFill>
                <a:uFillTx/>
                <a:latin typeface="Arial"/>
                <a:cs typeface="Arial"/>
              </a:rPr>
              <a:t>Trade </a:t>
            </a: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&amp; Business  </a:t>
            </a:r>
            <a:r>
              <a:rPr lang="en-GB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License</a:t>
            </a:r>
            <a:r>
              <a:rPr lang="en-GB" sz="1400" b="0" i="0" u="none" strike="noStrike" kern="1200" cap="none" spc="-16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Applications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50120430-DAFA-03AC-BD01-DCB1E48EAD00}"/>
              </a:ext>
            </a:extLst>
          </p:cNvPr>
          <p:cNvSpPr txBox="1"/>
          <p:nvPr/>
        </p:nvSpPr>
        <p:spPr>
          <a:xfrm>
            <a:off x="2673870" y="4163884"/>
            <a:ext cx="1913253" cy="4419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Industrial &amp;</a:t>
            </a:r>
            <a:r>
              <a:rPr lang="en-US" sz="1400" b="0" i="0" u="none" strike="noStrike" kern="1200" cap="none" spc="-9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Commercial  Land </a:t>
            </a: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/ Factory</a:t>
            </a:r>
            <a:r>
              <a:rPr lang="en-US" sz="1400" b="0" i="0" u="none" strike="noStrike" kern="1200" cap="none" spc="-4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Shells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27" name="object 29">
            <a:extLst>
              <a:ext uri="{FF2B5EF4-FFF2-40B4-BE49-F238E27FC236}">
                <a16:creationId xmlns:a16="http://schemas.microsoft.com/office/drawing/2014/main" id="{7822D173-DFE7-65EC-AA7F-6C22CFDC97F3}"/>
              </a:ext>
            </a:extLst>
          </p:cNvPr>
          <p:cNvSpPr txBox="1"/>
          <p:nvPr/>
        </p:nvSpPr>
        <p:spPr>
          <a:xfrm>
            <a:off x="8527090" y="3066696"/>
            <a:ext cx="1339852" cy="4419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Income </a:t>
            </a:r>
            <a:r>
              <a:rPr lang="en-GB" sz="1400" b="0" i="0" u="none" strike="noStrike" kern="1200" cap="none" spc="-55" baseline="0">
                <a:solidFill>
                  <a:srgbClr val="231F20"/>
                </a:solidFill>
                <a:uFillTx/>
                <a:latin typeface="Arial"/>
                <a:cs typeface="Arial"/>
              </a:rPr>
              <a:t>Tax </a:t>
            </a: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&amp;  </a:t>
            </a:r>
            <a:r>
              <a:rPr lang="en-GB" sz="1400" b="0" i="0" u="none" strike="noStrike" kern="1200" cap="none" spc="-70" baseline="0">
                <a:solidFill>
                  <a:srgbClr val="231F20"/>
                </a:solidFill>
                <a:uFillTx/>
                <a:latin typeface="Arial"/>
                <a:cs typeface="Arial"/>
              </a:rPr>
              <a:t>VAT</a:t>
            </a:r>
            <a:r>
              <a:rPr lang="en-GB" sz="1400" b="0" i="0" u="none" strike="noStrike" kern="1200" cap="none" spc="-114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GB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Registration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28" name="object 30">
            <a:extLst>
              <a:ext uri="{FF2B5EF4-FFF2-40B4-BE49-F238E27FC236}">
                <a16:creationId xmlns:a16="http://schemas.microsoft.com/office/drawing/2014/main" id="{6A37A5BE-2B73-3D60-43C6-E8A7BED508F1}"/>
              </a:ext>
            </a:extLst>
          </p:cNvPr>
          <p:cNvSpPr txBox="1"/>
          <p:nvPr/>
        </p:nvSpPr>
        <p:spPr>
          <a:xfrm>
            <a:off x="8527090" y="4163884"/>
            <a:ext cx="1734817" cy="645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Aftercare Services –  renewals,</a:t>
            </a:r>
            <a:r>
              <a:rPr lang="fr-FR" sz="1400" b="0" i="0" u="none" strike="noStrike" kern="1200" cap="none" spc="-9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fr-FR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expansions  etc.</a:t>
            </a:r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481BB0AB-671C-FAE9-9C02-BDB8D6BC4D70}"/>
              </a:ext>
            </a:extLst>
          </p:cNvPr>
          <p:cNvSpPr txBox="1"/>
          <p:nvPr/>
        </p:nvSpPr>
        <p:spPr>
          <a:xfrm>
            <a:off x="5637550" y="1969517"/>
            <a:ext cx="1350641" cy="4419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Opening </a:t>
            </a:r>
            <a:r>
              <a:rPr lang="en-GB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of</a:t>
            </a:r>
            <a:r>
              <a:rPr lang="en-GB" sz="1400" b="0" i="0" u="none" strike="noStrike" kern="1200" cap="none" spc="-10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Bank  Accounts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0" name="object 32">
            <a:extLst>
              <a:ext uri="{FF2B5EF4-FFF2-40B4-BE49-F238E27FC236}">
                <a16:creationId xmlns:a16="http://schemas.microsoft.com/office/drawing/2014/main" id="{1E1E99C3-180A-2D1F-C67C-C6749BF1B5BE}"/>
              </a:ext>
            </a:extLst>
          </p:cNvPr>
          <p:cNvSpPr txBox="1"/>
          <p:nvPr/>
        </p:nvSpPr>
        <p:spPr>
          <a:xfrm>
            <a:off x="5637550" y="3066696"/>
            <a:ext cx="1014097" cy="44195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Utility  Connections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1" name="object 33">
            <a:extLst>
              <a:ext uri="{FF2B5EF4-FFF2-40B4-BE49-F238E27FC236}">
                <a16:creationId xmlns:a16="http://schemas.microsoft.com/office/drawing/2014/main" id="{E3CB904B-7746-DDC5-4D16-DB639AA7ABD7}"/>
              </a:ext>
            </a:extLst>
          </p:cNvPr>
          <p:cNvSpPr txBox="1"/>
          <p:nvPr/>
        </p:nvSpPr>
        <p:spPr>
          <a:xfrm>
            <a:off x="5637550" y="4163884"/>
            <a:ext cx="1524633" cy="6437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3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Incentives; IFSC,  Manufacturing,</a:t>
            </a:r>
            <a:r>
              <a:rPr lang="en-US" sz="1400" b="0" i="0" u="none" strike="noStrike" kern="1200" cap="none" spc="-11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-60" baseline="0">
                <a:solidFill>
                  <a:srgbClr val="231F20"/>
                </a:solidFill>
                <a:uFillTx/>
                <a:latin typeface="Arial"/>
                <a:cs typeface="Arial"/>
              </a:rPr>
              <a:t>Tax  </a:t>
            </a:r>
            <a:r>
              <a:rPr lang="en-US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Holidays</a:t>
            </a:r>
            <a:r>
              <a:rPr lang="en-US" sz="1400" b="0" i="0" u="none" strike="noStrike" kern="1200" cap="none" spc="-20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US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(DAO)</a:t>
            </a: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2" name="object 34">
            <a:extLst>
              <a:ext uri="{FF2B5EF4-FFF2-40B4-BE49-F238E27FC236}">
                <a16:creationId xmlns:a16="http://schemas.microsoft.com/office/drawing/2014/main" id="{844EF7AE-FD9B-DB07-F019-C4440F02D359}"/>
              </a:ext>
            </a:extLst>
          </p:cNvPr>
          <p:cNvSpPr txBox="1"/>
          <p:nvPr/>
        </p:nvSpPr>
        <p:spPr>
          <a:xfrm>
            <a:off x="5637550" y="5272567"/>
            <a:ext cx="1567811" cy="6451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27944" rIns="0" bIns="0" anchor="t" anchorCtr="0" compatLnSpc="1">
            <a:spAutoFit/>
          </a:bodyPr>
          <a:lstStyle/>
          <a:p>
            <a:pPr marL="12701" marR="5084" lvl="0" indent="0" algn="l" defTabSz="457200" rtl="0" fontAlgn="auto" hangingPunct="1">
              <a:lnSpc>
                <a:spcPts val="1600"/>
              </a:lnSpc>
              <a:spcBef>
                <a:spcPts val="22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Environmental  Impact</a:t>
            </a:r>
            <a:r>
              <a:rPr lang="en-GB" sz="1400" b="0" i="0" u="none" strike="noStrike" kern="1200" cap="none" spc="-175" baseline="0">
                <a:solidFill>
                  <a:srgbClr val="231F20"/>
                </a:solidFill>
                <a:uFillTx/>
                <a:latin typeface="Arial"/>
                <a:cs typeface="Arial"/>
              </a:rPr>
              <a:t> </a:t>
            </a:r>
            <a:r>
              <a:rPr lang="en-GB" sz="1400" b="0" i="0" u="none" strike="noStrike" kern="1200" cap="none" spc="0" baseline="0">
                <a:solidFill>
                  <a:srgbClr val="231F20"/>
                </a:solidFill>
                <a:uFillTx/>
                <a:latin typeface="Arial"/>
                <a:cs typeface="Arial"/>
              </a:rPr>
              <a:t>Assessment  </a:t>
            </a:r>
            <a:r>
              <a:rPr lang="en-GB" sz="1400" b="0" i="0" u="none" strike="noStrike" kern="1200" cap="none" spc="-5" baseline="0">
                <a:solidFill>
                  <a:srgbClr val="231F20"/>
                </a:solidFill>
                <a:uFillTx/>
                <a:latin typeface="Arial"/>
                <a:cs typeface="Arial"/>
              </a:rPr>
              <a:t>Compliance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graphicFrame>
        <p:nvGraphicFramePr>
          <p:cNvPr id="33" name="object 35">
            <a:extLst>
              <a:ext uri="{FF2B5EF4-FFF2-40B4-BE49-F238E27FC236}">
                <a16:creationId xmlns:a16="http://schemas.microsoft.com/office/drawing/2014/main" id="{0E424F5C-6371-B64D-5704-BE11B19C7E02}"/>
              </a:ext>
            </a:extLst>
          </p:cNvPr>
          <p:cNvGraphicFramePr>
            <a:graphicFrameLocks noGrp="1"/>
          </p:cNvGraphicFramePr>
          <p:nvPr/>
        </p:nvGraphicFramePr>
        <p:xfrm>
          <a:off x="7986561" y="1915238"/>
          <a:ext cx="2567935" cy="75946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47318">
                  <a:extLst>
                    <a:ext uri="{9D8B030D-6E8A-4147-A177-3AD203B41FA5}">
                      <a16:colId xmlns:a16="http://schemas.microsoft.com/office/drawing/2014/main" val="3029764430"/>
                    </a:ext>
                  </a:extLst>
                </a:gridCol>
                <a:gridCol w="144146">
                  <a:extLst>
                    <a:ext uri="{9D8B030D-6E8A-4147-A177-3AD203B41FA5}">
                      <a16:colId xmlns:a16="http://schemas.microsoft.com/office/drawing/2014/main" val="1165005006"/>
                    </a:ext>
                  </a:extLst>
                </a:gridCol>
                <a:gridCol w="2276471">
                  <a:extLst>
                    <a:ext uri="{9D8B030D-6E8A-4147-A177-3AD203B41FA5}">
                      <a16:colId xmlns:a16="http://schemas.microsoft.com/office/drawing/2014/main" val="798920384"/>
                    </a:ext>
                  </a:extLst>
                </a:gridCol>
              </a:tblGrid>
              <a:tr h="209553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089" lvl="0">
                        <a:lnSpc>
                          <a:spcPts val="1075"/>
                        </a:lnSpc>
                        <a:spcBef>
                          <a:spcPts val="475"/>
                        </a:spcBef>
                        <a:tabLst>
                          <a:tab pos="405764" algn="l"/>
                        </a:tabLst>
                      </a:pPr>
                      <a:r>
                        <a:rPr lang="en-GB" sz="1400" u="heavy">
                          <a:solidFill>
                            <a:srgbClr val="231F2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 u="heavy" spc="-170">
                          <a:solidFill>
                            <a:srgbClr val="231F2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	Entry </a:t>
                      </a:r>
                      <a:r>
                        <a:rPr lang="en-GB" sz="1400" spc="-1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Visas, Work</a:t>
                      </a:r>
                      <a:r>
                        <a:rPr lang="en-GB" sz="14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lang="en-GB" sz="1400">
                        <a:latin typeface="Arial"/>
                        <a:cs typeface="Arial"/>
                      </a:endParaRPr>
                    </a:p>
                  </a:txBody>
                  <a:tcPr marL="0" marR="0" marT="60322" marB="0">
                    <a:lnL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03406"/>
                  </a:ext>
                </a:extLst>
              </a:tr>
              <a:tr h="133987">
                <a:tc rowSpan="3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261618" lvl="0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lang="en-GB" sz="1400" spc="-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Residence </a:t>
                      </a:r>
                      <a:r>
                        <a:rPr lang="en-GB" sz="14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Permits</a:t>
                      </a:r>
                      <a:r>
                        <a:rPr lang="en-GB" sz="1400" spc="-25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4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&amp;</a:t>
                      </a:r>
                      <a:endParaRPr lang="en-GB" sz="1400">
                        <a:latin typeface="Arial"/>
                        <a:cs typeface="Arial"/>
                      </a:endParaRPr>
                    </a:p>
                  </a:txBody>
                  <a:tcPr marL="0" marR="0" marT="53336" marB="0">
                    <a:lnL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185073"/>
                  </a:ext>
                </a:extLst>
              </a:tr>
              <a:tr h="90168">
                <a:tc v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813226"/>
                  </a:ext>
                </a:extLst>
              </a:tr>
              <a:tr h="88267">
                <a:tc v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511599"/>
                  </a:ext>
                </a:extLst>
              </a:tr>
              <a:tr h="237487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BW"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405765" lvl="0">
                        <a:lnSpc>
                          <a:spcPts val="1235"/>
                        </a:lnSpc>
                      </a:pPr>
                      <a:r>
                        <a:rPr lang="en-GB" sz="140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Exemptions</a:t>
                      </a:r>
                      <a:endParaRPr lang="en-GB"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4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3F3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B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046762"/>
                  </a:ext>
                </a:extLst>
              </a:tr>
            </a:tbl>
          </a:graphicData>
        </a:graphic>
      </p:graphicFrame>
      <p:sp>
        <p:nvSpPr>
          <p:cNvPr id="34" name="object 87">
            <a:extLst>
              <a:ext uri="{FF2B5EF4-FFF2-40B4-BE49-F238E27FC236}">
                <a16:creationId xmlns:a16="http://schemas.microsoft.com/office/drawing/2014/main" id="{1D219059-0FEF-C7D0-D63F-509F2D180919}"/>
              </a:ext>
            </a:extLst>
          </p:cNvPr>
          <p:cNvSpPr/>
          <p:nvPr/>
        </p:nvSpPr>
        <p:spPr>
          <a:xfrm>
            <a:off x="2129655" y="2144697"/>
            <a:ext cx="391792" cy="299081"/>
          </a:xfrm>
          <a:custGeom>
            <a:avLst/>
            <a:gdLst>
              <a:gd name="f0" fmla="val w"/>
              <a:gd name="f1" fmla="val h"/>
              <a:gd name="f2" fmla="val 0"/>
              <a:gd name="f3" fmla="val 391794"/>
              <a:gd name="f4" fmla="val 299085"/>
              <a:gd name="f5" fmla="val 391731"/>
              <a:gd name="f6" fmla="val 298767"/>
              <a:gd name="f7" fmla="val 288709"/>
              <a:gd name="f8" fmla="val 187769"/>
              <a:gd name="f9" fmla="val 181190"/>
              <a:gd name="f10" fmla="val 282105"/>
              <a:gd name="f11" fmla="val 265988"/>
              <a:gd name="f12" fmla="val 259448"/>
              <a:gd name="f13" fmla="val 250520"/>
              <a:gd name="f14" fmla="val 10617"/>
              <a:gd name="f15" fmla="val 9537"/>
              <a:gd name="f16" fmla="val 203949"/>
              <a:gd name="f17" fmla="val 210515"/>
              <a:gd name="f18" fmla="val 381101"/>
              <a:gd name="f19" fmla="*/ f0 1 391794"/>
              <a:gd name="f20" fmla="*/ f1 1 299085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391794"/>
              <a:gd name="f27" fmla="*/ f24 1 299085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391794" h="299085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7"/>
                </a:lnTo>
                <a:lnTo>
                  <a:pt x="f8" y="f7"/>
                </a:lnTo>
                <a:lnTo>
                  <a:pt x="f9" y="f10"/>
                </a:lnTo>
                <a:lnTo>
                  <a:pt x="f9" y="f11"/>
                </a:lnTo>
                <a:lnTo>
                  <a:pt x="f8" y="f12"/>
                </a:lnTo>
                <a:lnTo>
                  <a:pt x="f5" y="f12"/>
                </a:lnTo>
                <a:lnTo>
                  <a:pt x="f5" y="f13"/>
                </a:lnTo>
                <a:lnTo>
                  <a:pt x="f14" y="f13"/>
                </a:lnTo>
                <a:lnTo>
                  <a:pt x="f14" y="f15"/>
                </a:lnTo>
                <a:lnTo>
                  <a:pt x="f5" y="f15"/>
                </a:lnTo>
                <a:lnTo>
                  <a:pt x="f5" y="f2"/>
                </a:lnTo>
                <a:close/>
              </a:path>
              <a:path w="391794" h="299085">
                <a:moveTo>
                  <a:pt x="f5" y="f12"/>
                </a:moveTo>
                <a:lnTo>
                  <a:pt x="f16" y="f12"/>
                </a:lnTo>
                <a:lnTo>
                  <a:pt x="f17" y="f11"/>
                </a:lnTo>
                <a:lnTo>
                  <a:pt x="f17" y="f10"/>
                </a:lnTo>
                <a:lnTo>
                  <a:pt x="f16" y="f7"/>
                </a:lnTo>
                <a:lnTo>
                  <a:pt x="f5" y="f7"/>
                </a:lnTo>
                <a:lnTo>
                  <a:pt x="f5" y="f12"/>
                </a:lnTo>
                <a:close/>
              </a:path>
              <a:path w="391794" h="299085">
                <a:moveTo>
                  <a:pt x="f5" y="f15"/>
                </a:moveTo>
                <a:lnTo>
                  <a:pt x="f18" y="f15"/>
                </a:lnTo>
                <a:lnTo>
                  <a:pt x="f18" y="f13"/>
                </a:lnTo>
                <a:lnTo>
                  <a:pt x="f5" y="f13"/>
                </a:lnTo>
                <a:lnTo>
                  <a:pt x="f5" y="f1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5" name="object 88">
            <a:extLst>
              <a:ext uri="{FF2B5EF4-FFF2-40B4-BE49-F238E27FC236}">
                <a16:creationId xmlns:a16="http://schemas.microsoft.com/office/drawing/2014/main" id="{C750B76A-7CA1-C831-F0E3-7013B90234E2}"/>
              </a:ext>
            </a:extLst>
          </p:cNvPr>
          <p:cNvSpPr/>
          <p:nvPr/>
        </p:nvSpPr>
        <p:spPr>
          <a:xfrm>
            <a:off x="2411483" y="2307817"/>
            <a:ext cx="52065" cy="49533"/>
          </a:xfrm>
          <a:custGeom>
            <a:avLst/>
            <a:gdLst>
              <a:gd name="f0" fmla="val w"/>
              <a:gd name="f1" fmla="val h"/>
              <a:gd name="f2" fmla="val 0"/>
              <a:gd name="f3" fmla="val 52069"/>
              <a:gd name="f4" fmla="val 49530"/>
              <a:gd name="f5" fmla="val 16471"/>
              <a:gd name="f6" fmla="val 49148"/>
              <a:gd name="f7" fmla="val 51473"/>
              <a:gd name="f8" fmla="val 32092"/>
              <a:gd name="f9" fmla="val 48218"/>
              <a:gd name="f10" fmla="val 19064"/>
              <a:gd name="f11" fmla="val 39877"/>
              <a:gd name="f12" fmla="val 9802"/>
              <a:gd name="f13" fmla="val 28584"/>
              <a:gd name="f14" fmla="val 3662"/>
              <a:gd name="f15" fmla="*/ f0 1 52069"/>
              <a:gd name="f16" fmla="*/ f1 1 4953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2069"/>
              <a:gd name="f23" fmla="*/ f20 1 4953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2069" h="49530">
                <a:moveTo>
                  <a:pt x="f5" y="f2"/>
                </a:moveTo>
                <a:lnTo>
                  <a:pt x="f2" y="f6"/>
                </a:lnTo>
                <a:lnTo>
                  <a:pt x="f7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6" name="object 89">
            <a:extLst>
              <a:ext uri="{FF2B5EF4-FFF2-40B4-BE49-F238E27FC236}">
                <a16:creationId xmlns:a16="http://schemas.microsoft.com/office/drawing/2014/main" id="{14D0709F-B93C-DCB7-344E-136180435BCA}"/>
              </a:ext>
            </a:extLst>
          </p:cNvPr>
          <p:cNvSpPr/>
          <p:nvPr/>
        </p:nvSpPr>
        <p:spPr>
          <a:xfrm>
            <a:off x="2214192" y="2469922"/>
            <a:ext cx="228600" cy="0"/>
          </a:xfrm>
          <a:custGeom>
            <a:avLst/>
            <a:gdLst>
              <a:gd name="f0" fmla="val w"/>
              <a:gd name="f1" fmla="val h"/>
              <a:gd name="f2" fmla="val 0"/>
              <a:gd name="f3" fmla="val 228600"/>
              <a:gd name="f4" fmla="val 228257"/>
              <a:gd name="f5" fmla="*/ f0 1 228600"/>
              <a:gd name="f6" fmla="*/ f1 1 0"/>
              <a:gd name="f7" fmla="val f2"/>
              <a:gd name="f8" fmla="val f3"/>
              <a:gd name="f9" fmla="+- f7 0 f7"/>
              <a:gd name="f10" fmla="+- f8 0 f7"/>
              <a:gd name="f11" fmla="*/ f10 1 228600"/>
              <a:gd name="f12" fmla="*/ f9 1 0"/>
              <a:gd name="f13" fmla="*/ 0 1 f11"/>
              <a:gd name="f14" fmla="*/ 228600 1 f11"/>
              <a:gd name="f15" fmla="*/ 0 1 f12"/>
              <a:gd name="f16" fmla="*/ 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228600">
                <a:moveTo>
                  <a:pt x="f2" y="f2"/>
                </a:moveTo>
                <a:lnTo>
                  <a:pt x="f4" y="f2"/>
                </a:lnTo>
              </a:path>
            </a:pathLst>
          </a:custGeom>
          <a:noFill/>
          <a:ln w="12536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7" name="object 90">
            <a:extLst>
              <a:ext uri="{FF2B5EF4-FFF2-40B4-BE49-F238E27FC236}">
                <a16:creationId xmlns:a16="http://schemas.microsoft.com/office/drawing/2014/main" id="{CC4AC874-FB44-CE89-5807-A7DAE542C35B}"/>
              </a:ext>
            </a:extLst>
          </p:cNvPr>
          <p:cNvSpPr/>
          <p:nvPr/>
        </p:nvSpPr>
        <p:spPr>
          <a:xfrm>
            <a:off x="2274259" y="2456755"/>
            <a:ext cx="102870" cy="0"/>
          </a:xfrm>
          <a:custGeom>
            <a:avLst/>
            <a:gdLst>
              <a:gd name="f0" fmla="val w"/>
              <a:gd name="f1" fmla="val h"/>
              <a:gd name="f2" fmla="val 0"/>
              <a:gd name="f3" fmla="val 102870"/>
              <a:gd name="f4" fmla="val 102515"/>
              <a:gd name="f5" fmla="*/ f0 1 102870"/>
              <a:gd name="f6" fmla="*/ f1 1 0"/>
              <a:gd name="f7" fmla="val f2"/>
              <a:gd name="f8" fmla="val f3"/>
              <a:gd name="f9" fmla="+- f7 0 f7"/>
              <a:gd name="f10" fmla="+- f8 0 f7"/>
              <a:gd name="f11" fmla="*/ f10 1 102870"/>
              <a:gd name="f12" fmla="*/ f9 1 0"/>
              <a:gd name="f13" fmla="*/ 0 1 f11"/>
              <a:gd name="f14" fmla="*/ 102870 1 f11"/>
              <a:gd name="f15" fmla="*/ 0 1 f12"/>
              <a:gd name="f16" fmla="*/ 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02870">
                <a:moveTo>
                  <a:pt x="f2" y="f2"/>
                </a:moveTo>
                <a:lnTo>
                  <a:pt x="f4" y="f2"/>
                </a:lnTo>
              </a:path>
            </a:pathLst>
          </a:custGeom>
          <a:noFill/>
          <a:ln w="13807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8" name="object 91">
            <a:extLst>
              <a:ext uri="{FF2B5EF4-FFF2-40B4-BE49-F238E27FC236}">
                <a16:creationId xmlns:a16="http://schemas.microsoft.com/office/drawing/2014/main" id="{CE8606A9-7038-A6CE-B5B0-F835E28319DB}"/>
              </a:ext>
            </a:extLst>
          </p:cNvPr>
          <p:cNvSpPr/>
          <p:nvPr/>
        </p:nvSpPr>
        <p:spPr>
          <a:xfrm>
            <a:off x="2399769" y="2319640"/>
            <a:ext cx="13972" cy="33018"/>
          </a:xfrm>
          <a:custGeom>
            <a:avLst/>
            <a:gdLst>
              <a:gd name="f0" fmla="val w"/>
              <a:gd name="f1" fmla="val h"/>
              <a:gd name="f2" fmla="val 0"/>
              <a:gd name="f3" fmla="val 13969"/>
              <a:gd name="f4" fmla="val 33019"/>
              <a:gd name="f5" fmla="val 9512"/>
              <a:gd name="f6" fmla="val 3911"/>
              <a:gd name="f7" fmla="val 12344"/>
              <a:gd name="f8" fmla="val 6667"/>
              <a:gd name="f9" fmla="val 32473"/>
              <a:gd name="f10" fmla="val 13385"/>
              <a:gd name="f11" fmla="*/ f0 1 13969"/>
              <a:gd name="f12" fmla="*/ f1 1 33019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3969"/>
              <a:gd name="f19" fmla="*/ f16 1 33019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3969" h="33019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8" y="f9"/>
                </a:lnTo>
                <a:lnTo>
                  <a:pt x="f10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9" name="object 92">
            <a:extLst>
              <a:ext uri="{FF2B5EF4-FFF2-40B4-BE49-F238E27FC236}">
                <a16:creationId xmlns:a16="http://schemas.microsoft.com/office/drawing/2014/main" id="{09482C55-CF8D-8833-0854-C7E4D82D241F}"/>
              </a:ext>
            </a:extLst>
          </p:cNvPr>
          <p:cNvSpPr/>
          <p:nvPr/>
        </p:nvSpPr>
        <p:spPr>
          <a:xfrm>
            <a:off x="2294522" y="2213168"/>
            <a:ext cx="109215" cy="0"/>
          </a:xfrm>
          <a:custGeom>
            <a:avLst/>
            <a:gdLst>
              <a:gd name="f0" fmla="val w"/>
              <a:gd name="f1" fmla="val h"/>
              <a:gd name="f2" fmla="val 0"/>
              <a:gd name="f3" fmla="val 109220"/>
              <a:gd name="f4" fmla="val 108598"/>
              <a:gd name="f5" fmla="*/ f0 1 109220"/>
              <a:gd name="f6" fmla="*/ f1 1 0"/>
              <a:gd name="f7" fmla="val f2"/>
              <a:gd name="f8" fmla="val f3"/>
              <a:gd name="f9" fmla="+- f7 0 f7"/>
              <a:gd name="f10" fmla="+- f8 0 f7"/>
              <a:gd name="f11" fmla="*/ f10 1 109220"/>
              <a:gd name="f12" fmla="*/ f9 1 0"/>
              <a:gd name="f13" fmla="*/ 0 1 f11"/>
              <a:gd name="f14" fmla="*/ 109220 1 f11"/>
              <a:gd name="f15" fmla="*/ 0 1 f12"/>
              <a:gd name="f16" fmla="*/ 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09220">
                <a:moveTo>
                  <a:pt x="f2" y="f2"/>
                </a:moveTo>
                <a:lnTo>
                  <a:pt x="f4" y="f2"/>
                </a:lnTo>
              </a:path>
            </a:pathLst>
          </a:custGeom>
          <a:noFill/>
          <a:ln w="9052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0" name="object 93">
            <a:extLst>
              <a:ext uri="{FF2B5EF4-FFF2-40B4-BE49-F238E27FC236}">
                <a16:creationId xmlns:a16="http://schemas.microsoft.com/office/drawing/2014/main" id="{C0D62C6C-C974-992F-A3DA-EA154A092F5C}"/>
              </a:ext>
            </a:extLst>
          </p:cNvPr>
          <p:cNvSpPr/>
          <p:nvPr/>
        </p:nvSpPr>
        <p:spPr>
          <a:xfrm>
            <a:off x="2294522" y="2186348"/>
            <a:ext cx="109215" cy="0"/>
          </a:xfrm>
          <a:custGeom>
            <a:avLst/>
            <a:gdLst>
              <a:gd name="f0" fmla="val w"/>
              <a:gd name="f1" fmla="val h"/>
              <a:gd name="f2" fmla="val 0"/>
              <a:gd name="f3" fmla="val 109220"/>
              <a:gd name="f4" fmla="val 108598"/>
              <a:gd name="f5" fmla="*/ f0 1 109220"/>
              <a:gd name="f6" fmla="*/ f1 1 0"/>
              <a:gd name="f7" fmla="val f2"/>
              <a:gd name="f8" fmla="val f3"/>
              <a:gd name="f9" fmla="+- f7 0 f7"/>
              <a:gd name="f10" fmla="+- f8 0 f7"/>
              <a:gd name="f11" fmla="*/ f10 1 109220"/>
              <a:gd name="f12" fmla="*/ f9 1 0"/>
              <a:gd name="f13" fmla="*/ 0 1 f11"/>
              <a:gd name="f14" fmla="*/ 109220 1 f11"/>
              <a:gd name="f15" fmla="*/ 0 1 f12"/>
              <a:gd name="f16" fmla="*/ 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09220">
                <a:moveTo>
                  <a:pt x="f2" y="f2"/>
                </a:moveTo>
                <a:lnTo>
                  <a:pt x="f4" y="f2"/>
                </a:lnTo>
              </a:path>
            </a:pathLst>
          </a:custGeom>
          <a:noFill/>
          <a:ln w="9070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1" name="object 94">
            <a:extLst>
              <a:ext uri="{FF2B5EF4-FFF2-40B4-BE49-F238E27FC236}">
                <a16:creationId xmlns:a16="http://schemas.microsoft.com/office/drawing/2014/main" id="{7D015DA8-32ED-D764-176E-98B0BE0CBED4}"/>
              </a:ext>
            </a:extLst>
          </p:cNvPr>
          <p:cNvSpPr/>
          <p:nvPr/>
        </p:nvSpPr>
        <p:spPr>
          <a:xfrm>
            <a:off x="2381207" y="2252761"/>
            <a:ext cx="50804" cy="59051"/>
          </a:xfrm>
          <a:custGeom>
            <a:avLst/>
            <a:gdLst>
              <a:gd name="f0" fmla="val w"/>
              <a:gd name="f1" fmla="val h"/>
              <a:gd name="f2" fmla="val 0"/>
              <a:gd name="f3" fmla="val 50800"/>
              <a:gd name="f4" fmla="val 59055"/>
              <a:gd name="f5" fmla="val 25311"/>
              <a:gd name="f6" fmla="val 15327"/>
              <a:gd name="f7" fmla="val 1849"/>
              <a:gd name="f8" fmla="val 8672"/>
              <a:gd name="f9" fmla="val 6954"/>
              <a:gd name="f10" fmla="val 4796"/>
              <a:gd name="f11" fmla="val 14653"/>
              <a:gd name="f12" fmla="val 3149"/>
              <a:gd name="f13" fmla="val 24282"/>
              <a:gd name="f14" fmla="val 1219"/>
              <a:gd name="f15" fmla="val 24752"/>
              <a:gd name="f16" fmla="val 26034"/>
              <a:gd name="f17" fmla="val 1498"/>
              <a:gd name="f18" fmla="val 35788"/>
              <a:gd name="f19" fmla="val 2730"/>
              <a:gd name="f20" fmla="val 37210"/>
              <a:gd name="f21" fmla="val 4178"/>
              <a:gd name="f22" fmla="val 37553"/>
              <a:gd name="f23" fmla="val 8157"/>
              <a:gd name="f24" fmla="val 45957"/>
              <a:gd name="f25" fmla="val 13749"/>
              <a:gd name="f26" fmla="val 52631"/>
              <a:gd name="f27" fmla="val 19839"/>
              <a:gd name="f28" fmla="val 57034"/>
              <a:gd name="f29" fmla="val 58623"/>
              <a:gd name="f30" fmla="val 30830"/>
              <a:gd name="f31" fmla="val 36945"/>
              <a:gd name="f32" fmla="val 42540"/>
              <a:gd name="f33" fmla="val 46494"/>
              <a:gd name="f34" fmla="val 47878"/>
              <a:gd name="f35" fmla="val 37160"/>
              <a:gd name="f36" fmla="val 49047"/>
              <a:gd name="f37" fmla="val 35763"/>
              <a:gd name="f38" fmla="val 50507"/>
              <a:gd name="f39" fmla="val 26200"/>
              <a:gd name="f40" fmla="val 49364"/>
              <a:gd name="f41" fmla="val 24828"/>
              <a:gd name="f42" fmla="val 47523"/>
              <a:gd name="f43" fmla="val 45865"/>
              <a:gd name="f44" fmla="val 41984"/>
              <a:gd name="f45" fmla="val 35320"/>
              <a:gd name="f46" fmla="*/ f0 1 50800"/>
              <a:gd name="f47" fmla="*/ f1 1 59055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50800"/>
              <a:gd name="f54" fmla="*/ f51 1 59055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50800" h="5905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2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5" y="f29"/>
                </a:lnTo>
                <a:lnTo>
                  <a:pt x="f30" y="f28"/>
                </a:lnTo>
                <a:lnTo>
                  <a:pt x="f31" y="f26"/>
                </a:lnTo>
                <a:lnTo>
                  <a:pt x="f32" y="f24"/>
                </a:lnTo>
                <a:lnTo>
                  <a:pt x="f33" y="f2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13"/>
                </a:lnTo>
                <a:lnTo>
                  <a:pt x="f43" y="f11"/>
                </a:lnTo>
                <a:lnTo>
                  <a:pt x="f44" y="f9"/>
                </a:lnTo>
                <a:lnTo>
                  <a:pt x="f45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2" name="object 95">
            <a:extLst>
              <a:ext uri="{FF2B5EF4-FFF2-40B4-BE49-F238E27FC236}">
                <a16:creationId xmlns:a16="http://schemas.microsoft.com/office/drawing/2014/main" id="{157DAC2D-F688-F8CA-8061-EA3C4ECCB3B2}"/>
              </a:ext>
            </a:extLst>
          </p:cNvPr>
          <p:cNvSpPr/>
          <p:nvPr/>
        </p:nvSpPr>
        <p:spPr>
          <a:xfrm>
            <a:off x="2349962" y="2307817"/>
            <a:ext cx="52065" cy="49533"/>
          </a:xfrm>
          <a:custGeom>
            <a:avLst/>
            <a:gdLst>
              <a:gd name="f0" fmla="val w"/>
              <a:gd name="f1" fmla="val h"/>
              <a:gd name="f2" fmla="val 0"/>
              <a:gd name="f3" fmla="val 52069"/>
              <a:gd name="f4" fmla="val 49530"/>
              <a:gd name="f5" fmla="val 35026"/>
              <a:gd name="f6" fmla="val 22910"/>
              <a:gd name="f7" fmla="val 3657"/>
              <a:gd name="f8" fmla="val 11607"/>
              <a:gd name="f9" fmla="val 9798"/>
              <a:gd name="f10" fmla="val 3258"/>
              <a:gd name="f11" fmla="val 19063"/>
              <a:gd name="f12" fmla="val 32092"/>
              <a:gd name="f13" fmla="val 49149"/>
              <a:gd name="f14" fmla="val 51536"/>
              <a:gd name="f15" fmla="*/ f0 1 52069"/>
              <a:gd name="f16" fmla="*/ f1 1 4953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2069"/>
              <a:gd name="f23" fmla="*/ f20 1 4953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2069" h="4953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2" y="f13"/>
                </a:lnTo>
                <a:lnTo>
                  <a:pt x="f14" y="f13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3" name="object 96">
            <a:extLst>
              <a:ext uri="{FF2B5EF4-FFF2-40B4-BE49-F238E27FC236}">
                <a16:creationId xmlns:a16="http://schemas.microsoft.com/office/drawing/2014/main" id="{C9F4E18C-D296-E3FF-1B0F-99C8E99112DE}"/>
              </a:ext>
            </a:extLst>
          </p:cNvPr>
          <p:cNvSpPr/>
          <p:nvPr/>
        </p:nvSpPr>
        <p:spPr>
          <a:xfrm>
            <a:off x="2218663" y="2338779"/>
            <a:ext cx="108585" cy="0"/>
          </a:xfrm>
          <a:custGeom>
            <a:avLst/>
            <a:gdLst>
              <a:gd name="f0" fmla="val w"/>
              <a:gd name="f1" fmla="val h"/>
              <a:gd name="f2" fmla="val 0"/>
              <a:gd name="f3" fmla="val 108585"/>
              <a:gd name="f4" fmla="*/ f0 1 108585"/>
              <a:gd name="f5" fmla="*/ f1 1 0"/>
              <a:gd name="f6" fmla="val f2"/>
              <a:gd name="f7" fmla="val f3"/>
              <a:gd name="f8" fmla="+- f6 0 f6"/>
              <a:gd name="f9" fmla="+- f7 0 f6"/>
              <a:gd name="f10" fmla="*/ f9 1 108585"/>
              <a:gd name="f11" fmla="*/ f8 1 0"/>
              <a:gd name="f12" fmla="*/ 0 1 f10"/>
              <a:gd name="f13" fmla="*/ 108585 1 f10"/>
              <a:gd name="f14" fmla="*/ 0 1 f11"/>
              <a:gd name="f15" fmla="*/ 1 1 f11"/>
              <a:gd name="f16" fmla="*/ f12 f4 1"/>
              <a:gd name="f17" fmla="*/ f13 f4 1"/>
              <a:gd name="f18" fmla="*/ f15 f5 1"/>
              <a:gd name="f19" fmla="*/ f14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8585">
                <a:moveTo>
                  <a:pt x="f2" y="f2"/>
                </a:moveTo>
                <a:lnTo>
                  <a:pt x="f3" y="f2"/>
                </a:lnTo>
              </a:path>
            </a:pathLst>
          </a:custGeom>
          <a:noFill/>
          <a:ln w="9116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4" name="object 97">
            <a:extLst>
              <a:ext uri="{FF2B5EF4-FFF2-40B4-BE49-F238E27FC236}">
                <a16:creationId xmlns:a16="http://schemas.microsoft.com/office/drawing/2014/main" id="{4B225E76-D182-24DA-3D26-7CBDC8296FA3}"/>
              </a:ext>
            </a:extLst>
          </p:cNvPr>
          <p:cNvSpPr/>
          <p:nvPr/>
        </p:nvSpPr>
        <p:spPr>
          <a:xfrm>
            <a:off x="2218663" y="2311914"/>
            <a:ext cx="108585" cy="0"/>
          </a:xfrm>
          <a:custGeom>
            <a:avLst/>
            <a:gdLst>
              <a:gd name="f0" fmla="val w"/>
              <a:gd name="f1" fmla="val h"/>
              <a:gd name="f2" fmla="val 0"/>
              <a:gd name="f3" fmla="val 108585"/>
              <a:gd name="f4" fmla="*/ f0 1 108585"/>
              <a:gd name="f5" fmla="*/ f1 1 0"/>
              <a:gd name="f6" fmla="val f2"/>
              <a:gd name="f7" fmla="val f3"/>
              <a:gd name="f8" fmla="+- f6 0 f6"/>
              <a:gd name="f9" fmla="+- f7 0 f6"/>
              <a:gd name="f10" fmla="*/ f9 1 108585"/>
              <a:gd name="f11" fmla="*/ f8 1 0"/>
              <a:gd name="f12" fmla="*/ 0 1 f10"/>
              <a:gd name="f13" fmla="*/ 108585 1 f10"/>
              <a:gd name="f14" fmla="*/ 0 1 f11"/>
              <a:gd name="f15" fmla="*/ 1 1 f11"/>
              <a:gd name="f16" fmla="*/ f12 f4 1"/>
              <a:gd name="f17" fmla="*/ f13 f4 1"/>
              <a:gd name="f18" fmla="*/ f15 f5 1"/>
              <a:gd name="f19" fmla="*/ f14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108585">
                <a:moveTo>
                  <a:pt x="f2" y="f2"/>
                </a:moveTo>
                <a:lnTo>
                  <a:pt x="f3" y="f2"/>
                </a:lnTo>
              </a:path>
            </a:pathLst>
          </a:custGeom>
          <a:noFill/>
          <a:ln w="9052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5" name="object 98">
            <a:extLst>
              <a:ext uri="{FF2B5EF4-FFF2-40B4-BE49-F238E27FC236}">
                <a16:creationId xmlns:a16="http://schemas.microsoft.com/office/drawing/2014/main" id="{4F8A8540-1093-51EF-A45A-14E05AAAA0B2}"/>
              </a:ext>
            </a:extLst>
          </p:cNvPr>
          <p:cNvSpPr/>
          <p:nvPr/>
        </p:nvSpPr>
        <p:spPr>
          <a:xfrm>
            <a:off x="2295637" y="2235342"/>
            <a:ext cx="67308" cy="9528"/>
          </a:xfrm>
          <a:custGeom>
            <a:avLst/>
            <a:gdLst>
              <a:gd name="f0" fmla="val w"/>
              <a:gd name="f1" fmla="val h"/>
              <a:gd name="f2" fmla="val 0"/>
              <a:gd name="f3" fmla="val 67309"/>
              <a:gd name="f4" fmla="val 9525"/>
              <a:gd name="f5" fmla="val 8978"/>
              <a:gd name="f6" fmla="val 67246"/>
              <a:gd name="f7" fmla="*/ f0 1 67309"/>
              <a:gd name="f8" fmla="*/ f1 1 9525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7309"/>
              <a:gd name="f15" fmla="*/ f12 1 9525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7309" h="952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6" name="object 99">
            <a:extLst>
              <a:ext uri="{FF2B5EF4-FFF2-40B4-BE49-F238E27FC236}">
                <a16:creationId xmlns:a16="http://schemas.microsoft.com/office/drawing/2014/main" id="{42A3D432-95F1-C152-954F-308BE70BEE55}"/>
              </a:ext>
            </a:extLst>
          </p:cNvPr>
          <p:cNvSpPr/>
          <p:nvPr/>
        </p:nvSpPr>
        <p:spPr>
          <a:xfrm>
            <a:off x="2230550" y="2227935"/>
            <a:ext cx="52065" cy="49533"/>
          </a:xfrm>
          <a:custGeom>
            <a:avLst/>
            <a:gdLst>
              <a:gd name="f0" fmla="val w"/>
              <a:gd name="f1" fmla="val h"/>
              <a:gd name="f2" fmla="val 0"/>
              <a:gd name="f3" fmla="val 52069"/>
              <a:gd name="f4" fmla="val 49530"/>
              <a:gd name="f5" fmla="val 16446"/>
              <a:gd name="f6" fmla="val 49187"/>
              <a:gd name="f7" fmla="val 51536"/>
              <a:gd name="f8" fmla="val 32130"/>
              <a:gd name="f9" fmla="val 48275"/>
              <a:gd name="f10" fmla="val 19091"/>
              <a:gd name="f11" fmla="val 39916"/>
              <a:gd name="f12" fmla="val 9836"/>
              <a:gd name="f13" fmla="val 28594"/>
              <a:gd name="f14" fmla="val 3695"/>
              <a:gd name="f15" fmla="*/ f0 1 52069"/>
              <a:gd name="f16" fmla="*/ f1 1 4953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2069"/>
              <a:gd name="f23" fmla="*/ f20 1 4953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2069" h="49530">
                <a:moveTo>
                  <a:pt x="f5" y="f2"/>
                </a:moveTo>
                <a:lnTo>
                  <a:pt x="f2" y="f6"/>
                </a:lnTo>
                <a:lnTo>
                  <a:pt x="f7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7" name="object 100">
            <a:extLst>
              <a:ext uri="{FF2B5EF4-FFF2-40B4-BE49-F238E27FC236}">
                <a16:creationId xmlns:a16="http://schemas.microsoft.com/office/drawing/2014/main" id="{0A2E0FE9-5C35-33CF-54EB-C6AA05F99AA7}"/>
              </a:ext>
            </a:extLst>
          </p:cNvPr>
          <p:cNvSpPr/>
          <p:nvPr/>
        </p:nvSpPr>
        <p:spPr>
          <a:xfrm>
            <a:off x="2258897" y="2360852"/>
            <a:ext cx="67308" cy="9528"/>
          </a:xfrm>
          <a:custGeom>
            <a:avLst/>
            <a:gdLst>
              <a:gd name="f0" fmla="val w"/>
              <a:gd name="f1" fmla="val h"/>
              <a:gd name="f2" fmla="val 0"/>
              <a:gd name="f3" fmla="val 67309"/>
              <a:gd name="f4" fmla="val 9525"/>
              <a:gd name="f5" fmla="val 9067"/>
              <a:gd name="f6" fmla="val 67246"/>
              <a:gd name="f7" fmla="*/ f0 1 67309"/>
              <a:gd name="f8" fmla="*/ f1 1 9525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7309"/>
              <a:gd name="f15" fmla="*/ f12 1 9525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7309" h="9525">
                <a:moveTo>
                  <a:pt x="f2" y="f5"/>
                </a:moveTo>
                <a:lnTo>
                  <a:pt x="f6" y="f5"/>
                </a:lnTo>
                <a:lnTo>
                  <a:pt x="f6" y="f2"/>
                </a:lnTo>
                <a:lnTo>
                  <a:pt x="f2" y="f2"/>
                </a:lnTo>
                <a:lnTo>
                  <a:pt x="f2" y="f5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8" name="object 101">
            <a:extLst>
              <a:ext uri="{FF2B5EF4-FFF2-40B4-BE49-F238E27FC236}">
                <a16:creationId xmlns:a16="http://schemas.microsoft.com/office/drawing/2014/main" id="{00D84B4D-1337-68B7-3FB3-AADFD7B8B73C}"/>
              </a:ext>
            </a:extLst>
          </p:cNvPr>
          <p:cNvSpPr/>
          <p:nvPr/>
        </p:nvSpPr>
        <p:spPr>
          <a:xfrm>
            <a:off x="2218864" y="2239859"/>
            <a:ext cx="13972" cy="33018"/>
          </a:xfrm>
          <a:custGeom>
            <a:avLst/>
            <a:gdLst>
              <a:gd name="f0" fmla="val w"/>
              <a:gd name="f1" fmla="val h"/>
              <a:gd name="f2" fmla="val 0"/>
              <a:gd name="f3" fmla="val 13969"/>
              <a:gd name="f4" fmla="val 33019"/>
              <a:gd name="f5" fmla="val 9512"/>
              <a:gd name="f6" fmla="val 3873"/>
              <a:gd name="f7" fmla="val 12318"/>
              <a:gd name="f8" fmla="val 6692"/>
              <a:gd name="f9" fmla="val 32423"/>
              <a:gd name="f10" fmla="val 13385"/>
              <a:gd name="f11" fmla="*/ f0 1 13969"/>
              <a:gd name="f12" fmla="*/ f1 1 33019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13969"/>
              <a:gd name="f19" fmla="*/ f16 1 33019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3969" h="33019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8" y="f9"/>
                </a:lnTo>
                <a:lnTo>
                  <a:pt x="f10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9" name="object 102">
            <a:extLst>
              <a:ext uri="{FF2B5EF4-FFF2-40B4-BE49-F238E27FC236}">
                <a16:creationId xmlns:a16="http://schemas.microsoft.com/office/drawing/2014/main" id="{82E3BC2D-2714-01A8-E257-507B39420E48}"/>
              </a:ext>
            </a:extLst>
          </p:cNvPr>
          <p:cNvSpPr/>
          <p:nvPr/>
        </p:nvSpPr>
        <p:spPr>
          <a:xfrm>
            <a:off x="2200293" y="2172943"/>
            <a:ext cx="50804" cy="59051"/>
          </a:xfrm>
          <a:custGeom>
            <a:avLst/>
            <a:gdLst>
              <a:gd name="f0" fmla="val w"/>
              <a:gd name="f1" fmla="val h"/>
              <a:gd name="f2" fmla="val 0"/>
              <a:gd name="f3" fmla="val 50800"/>
              <a:gd name="f4" fmla="val 59055"/>
              <a:gd name="f5" fmla="val 25323"/>
              <a:gd name="f6" fmla="val 15317"/>
              <a:gd name="f7" fmla="val 1855"/>
              <a:gd name="f8" fmla="val 8669"/>
              <a:gd name="f9" fmla="val 6969"/>
              <a:gd name="f10" fmla="val 4805"/>
              <a:gd name="f11" fmla="val 14658"/>
              <a:gd name="f12" fmla="val 3149"/>
              <a:gd name="f13" fmla="val 24244"/>
              <a:gd name="f14" fmla="val 1270"/>
              <a:gd name="f15" fmla="val 24739"/>
              <a:gd name="f16" fmla="val 26111"/>
              <a:gd name="f17" fmla="val 1524"/>
              <a:gd name="f18" fmla="val 35839"/>
              <a:gd name="f19" fmla="val 2692"/>
              <a:gd name="f20" fmla="val 37261"/>
              <a:gd name="f21" fmla="val 4203"/>
              <a:gd name="f22" fmla="val 37541"/>
              <a:gd name="f23" fmla="val 8178"/>
              <a:gd name="f24" fmla="val 45964"/>
              <a:gd name="f25" fmla="val 13763"/>
              <a:gd name="f26" fmla="val 52646"/>
              <a:gd name="f27" fmla="val 19848"/>
              <a:gd name="f28" fmla="val 57048"/>
              <a:gd name="f29" fmla="val 58635"/>
              <a:gd name="f30" fmla="val 30828"/>
              <a:gd name="f31" fmla="val 36936"/>
              <a:gd name="f32" fmla="val 52643"/>
              <a:gd name="f33" fmla="val 42527"/>
              <a:gd name="f34" fmla="val 45953"/>
              <a:gd name="f35" fmla="val 46482"/>
              <a:gd name="f36" fmla="val 37515"/>
              <a:gd name="f37" fmla="val 47967"/>
              <a:gd name="f38" fmla="val 37160"/>
              <a:gd name="f39" fmla="val 49022"/>
              <a:gd name="f40" fmla="val 35699"/>
              <a:gd name="f41" fmla="val 49720"/>
              <a:gd name="f42" fmla="val 31432"/>
              <a:gd name="f43" fmla="val 50520"/>
              <a:gd name="f44" fmla="val 26250"/>
              <a:gd name="f45" fmla="val 49390"/>
              <a:gd name="f46" fmla="val 24803"/>
              <a:gd name="f47" fmla="val 47548"/>
              <a:gd name="f48" fmla="val 45895"/>
              <a:gd name="f49" fmla="val 14648"/>
              <a:gd name="f50" fmla="val 42005"/>
              <a:gd name="f51" fmla="val 6959"/>
              <a:gd name="f52" fmla="val 35324"/>
              <a:gd name="f53" fmla="val 1852"/>
              <a:gd name="f54" fmla="*/ f0 1 50800"/>
              <a:gd name="f55" fmla="*/ f1 1 59055"/>
              <a:gd name="f56" fmla="val f2"/>
              <a:gd name="f57" fmla="val f3"/>
              <a:gd name="f58" fmla="val f4"/>
              <a:gd name="f59" fmla="+- f58 0 f56"/>
              <a:gd name="f60" fmla="+- f57 0 f56"/>
              <a:gd name="f61" fmla="*/ f60 1 50800"/>
              <a:gd name="f62" fmla="*/ f59 1 59055"/>
              <a:gd name="f63" fmla="*/ f56 1 f61"/>
              <a:gd name="f64" fmla="*/ f57 1 f61"/>
              <a:gd name="f65" fmla="*/ f56 1 f62"/>
              <a:gd name="f66" fmla="*/ f58 1 f62"/>
              <a:gd name="f67" fmla="*/ f63 f54 1"/>
              <a:gd name="f68" fmla="*/ f64 f54 1"/>
              <a:gd name="f69" fmla="*/ f66 f55 1"/>
              <a:gd name="f70" fmla="*/ f65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7" t="f70" r="f68" b="f69"/>
            <a:pathLst>
              <a:path w="50800" h="5905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2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5" y="f29"/>
                </a:lnTo>
                <a:lnTo>
                  <a:pt x="f30" y="f28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13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0" name="object 103">
            <a:extLst>
              <a:ext uri="{FF2B5EF4-FFF2-40B4-BE49-F238E27FC236}">
                <a16:creationId xmlns:a16="http://schemas.microsoft.com/office/drawing/2014/main" id="{E35CF8DB-BD5C-79B8-3D89-507EA6569BAA}"/>
              </a:ext>
            </a:extLst>
          </p:cNvPr>
          <p:cNvSpPr/>
          <p:nvPr/>
        </p:nvSpPr>
        <p:spPr>
          <a:xfrm>
            <a:off x="2169057" y="2227935"/>
            <a:ext cx="52065" cy="49533"/>
          </a:xfrm>
          <a:custGeom>
            <a:avLst/>
            <a:gdLst>
              <a:gd name="f0" fmla="val w"/>
              <a:gd name="f1" fmla="val h"/>
              <a:gd name="f2" fmla="val 0"/>
              <a:gd name="f3" fmla="val 52069"/>
              <a:gd name="f4" fmla="val 49530"/>
              <a:gd name="f5" fmla="val 35102"/>
              <a:gd name="f6" fmla="val 22926"/>
              <a:gd name="f7" fmla="val 3702"/>
              <a:gd name="f8" fmla="val 11603"/>
              <a:gd name="f9" fmla="val 9847"/>
              <a:gd name="f10" fmla="val 3254"/>
              <a:gd name="f11" fmla="val 19104"/>
              <a:gd name="f12" fmla="val 32143"/>
              <a:gd name="f13" fmla="val 49199"/>
              <a:gd name="f14" fmla="val 51511"/>
              <a:gd name="f15" fmla="*/ f0 1 52069"/>
              <a:gd name="f16" fmla="*/ f1 1 49530"/>
              <a:gd name="f17" fmla="val f2"/>
              <a:gd name="f18" fmla="val f3"/>
              <a:gd name="f19" fmla="val f4"/>
              <a:gd name="f20" fmla="+- f19 0 f17"/>
              <a:gd name="f21" fmla="+- f18 0 f17"/>
              <a:gd name="f22" fmla="*/ f21 1 52069"/>
              <a:gd name="f23" fmla="*/ f20 1 49530"/>
              <a:gd name="f24" fmla="*/ f17 1 f22"/>
              <a:gd name="f25" fmla="*/ f18 1 f22"/>
              <a:gd name="f26" fmla="*/ f17 1 f23"/>
              <a:gd name="f27" fmla="*/ f19 1 f23"/>
              <a:gd name="f28" fmla="*/ f24 f15 1"/>
              <a:gd name="f29" fmla="*/ f25 f15 1"/>
              <a:gd name="f30" fmla="*/ f27 f16 1"/>
              <a:gd name="f31" fmla="*/ f26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31" r="f29" b="f30"/>
            <a:pathLst>
              <a:path w="52069" h="49530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2" y="f13"/>
                </a:lnTo>
                <a:lnTo>
                  <a:pt x="f14" y="f13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1" name="object 104">
            <a:extLst>
              <a:ext uri="{FF2B5EF4-FFF2-40B4-BE49-F238E27FC236}">
                <a16:creationId xmlns:a16="http://schemas.microsoft.com/office/drawing/2014/main" id="{74A0B30F-05A6-636E-FB51-F59AB669E554}"/>
              </a:ext>
            </a:extLst>
          </p:cNvPr>
          <p:cNvSpPr/>
          <p:nvPr/>
        </p:nvSpPr>
        <p:spPr>
          <a:xfrm>
            <a:off x="5081110" y="2143152"/>
            <a:ext cx="328927" cy="234314"/>
          </a:xfrm>
          <a:custGeom>
            <a:avLst/>
            <a:gdLst>
              <a:gd name="f0" fmla="val w"/>
              <a:gd name="f1" fmla="val h"/>
              <a:gd name="f2" fmla="val 0"/>
              <a:gd name="f3" fmla="val 328929"/>
              <a:gd name="f4" fmla="val 234314"/>
              <a:gd name="f5" fmla="val 328687"/>
              <a:gd name="f6" fmla="val 21424"/>
              <a:gd name="f7" fmla="val 289039"/>
              <a:gd name="f8" fmla="val 296575"/>
              <a:gd name="f9" fmla="val 22829"/>
              <a:gd name="f10" fmla="val 302741"/>
              <a:gd name="f11" fmla="val 26660"/>
              <a:gd name="f12" fmla="val 306904"/>
              <a:gd name="f13" fmla="val 32344"/>
              <a:gd name="f14" fmla="val 308432"/>
              <a:gd name="f15" fmla="val 39306"/>
              <a:gd name="f16" fmla="val 192862"/>
              <a:gd name="f17" fmla="val 199808"/>
              <a:gd name="f18" fmla="val 205493"/>
              <a:gd name="f19" fmla="val 209333"/>
              <a:gd name="f20" fmla="val 210743"/>
              <a:gd name="f21" fmla="val 281432"/>
              <a:gd name="f22" fmla="val 234010"/>
              <a:gd name="f23" fmla="val 306717"/>
              <a:gd name="f24" fmla="val 315319"/>
              <a:gd name="f25" fmla="val 232274"/>
              <a:gd name="f26" fmla="val 322343"/>
              <a:gd name="f27" fmla="val 227544"/>
              <a:gd name="f28" fmla="val 327079"/>
              <a:gd name="f29" fmla="val 220535"/>
              <a:gd name="f30" fmla="val 328815"/>
              <a:gd name="f31" fmla="val 211962"/>
              <a:gd name="f32" fmla="val 22059"/>
              <a:gd name="f33" fmla="val 22136"/>
              <a:gd name="f34" fmla="val 13528"/>
              <a:gd name="f35" fmla="val 1737"/>
              <a:gd name="f36" fmla="val 6491"/>
              <a:gd name="f37" fmla="val 6472"/>
              <a:gd name="f38" fmla="val 1742"/>
              <a:gd name="f39" fmla="val 13485"/>
              <a:gd name="f40" fmla="val 46456"/>
              <a:gd name="f41" fmla="val 20497"/>
              <a:gd name="f42" fmla="val 22008"/>
              <a:gd name="f43" fmla="val 26131"/>
              <a:gd name="f44" fmla="val 32258"/>
              <a:gd name="f45" fmla="val 39776"/>
              <a:gd name="f46" fmla="*/ f0 1 328929"/>
              <a:gd name="f47" fmla="*/ f1 1 234314"/>
              <a:gd name="f48" fmla="val f2"/>
              <a:gd name="f49" fmla="val f3"/>
              <a:gd name="f50" fmla="val f4"/>
              <a:gd name="f51" fmla="+- f50 0 f48"/>
              <a:gd name="f52" fmla="+- f49 0 f48"/>
              <a:gd name="f53" fmla="*/ f52 1 328929"/>
              <a:gd name="f54" fmla="*/ f51 1 234314"/>
              <a:gd name="f55" fmla="*/ f48 1 f53"/>
              <a:gd name="f56" fmla="*/ f49 1 f53"/>
              <a:gd name="f57" fmla="*/ f48 1 f54"/>
              <a:gd name="f58" fmla="*/ f50 1 f54"/>
              <a:gd name="f59" fmla="*/ f55 f46 1"/>
              <a:gd name="f60" fmla="*/ f56 f46 1"/>
              <a:gd name="f61" fmla="*/ f58 f47 1"/>
              <a:gd name="f62" fmla="*/ f57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9" t="f62" r="f60" b="f61"/>
            <a:pathLst>
              <a:path w="328929" h="23431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2" y="f17"/>
                </a:lnTo>
                <a:lnTo>
                  <a:pt x="f10" y="f18"/>
                </a:lnTo>
                <a:lnTo>
                  <a:pt x="f8" y="f19"/>
                </a:lnTo>
                <a:lnTo>
                  <a:pt x="f7" y="f20"/>
                </a:lnTo>
                <a:lnTo>
                  <a:pt x="f21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lnTo>
                  <a:pt x="f30" y="f32"/>
                </a:lnTo>
                <a:lnTo>
                  <a:pt x="f5" y="f6"/>
                </a:lnTo>
                <a:close/>
              </a:path>
              <a:path w="328929" h="234314">
                <a:moveTo>
                  <a:pt x="f23" y="f2"/>
                </a:moveTo>
                <a:lnTo>
                  <a:pt x="f33" y="f2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2" y="f32"/>
                </a:lnTo>
                <a:lnTo>
                  <a:pt x="f2" y="f40"/>
                </a:lnTo>
                <a:lnTo>
                  <a:pt x="f41" y="f40"/>
                </a:lnTo>
                <a:lnTo>
                  <a:pt x="f41" y="f15"/>
                </a:lnTo>
                <a:lnTo>
                  <a:pt x="f42" y="f13"/>
                </a:lnTo>
                <a:lnTo>
                  <a:pt x="f43" y="f11"/>
                </a:lnTo>
                <a:lnTo>
                  <a:pt x="f44" y="f9"/>
                </a:lnTo>
                <a:lnTo>
                  <a:pt x="f45" y="f6"/>
                </a:lnTo>
                <a:lnTo>
                  <a:pt x="f5" y="f6"/>
                </a:lnTo>
                <a:lnTo>
                  <a:pt x="f28" y="f39"/>
                </a:lnTo>
                <a:lnTo>
                  <a:pt x="f26" y="f37"/>
                </a:lnTo>
                <a:lnTo>
                  <a:pt x="f24" y="f35"/>
                </a:lnTo>
                <a:lnTo>
                  <a:pt x="f23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2" name="object 105">
            <a:extLst>
              <a:ext uri="{FF2B5EF4-FFF2-40B4-BE49-F238E27FC236}">
                <a16:creationId xmlns:a16="http://schemas.microsoft.com/office/drawing/2014/main" id="{7EBA0A7C-4214-9BBE-0235-0E4E0DE16DA9}"/>
              </a:ext>
            </a:extLst>
          </p:cNvPr>
          <p:cNvSpPr/>
          <p:nvPr/>
        </p:nvSpPr>
        <p:spPr>
          <a:xfrm>
            <a:off x="5016572" y="2203054"/>
            <a:ext cx="328927" cy="67949"/>
          </a:xfrm>
          <a:custGeom>
            <a:avLst/>
            <a:gdLst>
              <a:gd name="f0" fmla="val w"/>
              <a:gd name="f1" fmla="val h"/>
              <a:gd name="f2" fmla="val 0"/>
              <a:gd name="f3" fmla="val 328929"/>
              <a:gd name="f4" fmla="val 67944"/>
              <a:gd name="f5" fmla="val 306692"/>
              <a:gd name="f6" fmla="val 22136"/>
              <a:gd name="f7" fmla="val 13523"/>
              <a:gd name="f8" fmla="val 1746"/>
              <a:gd name="f9" fmla="val 6486"/>
              <a:gd name="f10" fmla="val 6503"/>
              <a:gd name="f11" fmla="val 1740"/>
              <a:gd name="f12" fmla="val 13549"/>
              <a:gd name="f13" fmla="val 22161"/>
              <a:gd name="f14" fmla="val 67805"/>
              <a:gd name="f15" fmla="val 328739"/>
              <a:gd name="f16" fmla="val 327009"/>
              <a:gd name="f17" fmla="val 322287"/>
              <a:gd name="f18" fmla="val 315280"/>
              <a:gd name="f19" fmla="*/ f0 1 328929"/>
              <a:gd name="f20" fmla="*/ f1 1 67944"/>
              <a:gd name="f21" fmla="val f2"/>
              <a:gd name="f22" fmla="val f3"/>
              <a:gd name="f23" fmla="val f4"/>
              <a:gd name="f24" fmla="+- f23 0 f21"/>
              <a:gd name="f25" fmla="+- f22 0 f21"/>
              <a:gd name="f26" fmla="*/ f25 1 328929"/>
              <a:gd name="f27" fmla="*/ f24 1 67944"/>
              <a:gd name="f28" fmla="*/ f21 1 f26"/>
              <a:gd name="f29" fmla="*/ f22 1 f26"/>
              <a:gd name="f30" fmla="*/ f21 1 f27"/>
              <a:gd name="f31" fmla="*/ f23 1 f27"/>
              <a:gd name="f32" fmla="*/ f28 f19 1"/>
              <a:gd name="f33" fmla="*/ f29 f19 1"/>
              <a:gd name="f34" fmla="*/ f31 f20 1"/>
              <a:gd name="f35" fmla="*/ f30 f2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2" t="f35" r="f33" b="f34"/>
            <a:pathLst>
              <a:path w="328929" h="6794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4"/>
                </a:lnTo>
                <a:lnTo>
                  <a:pt x="f15" y="f13"/>
                </a:lnTo>
                <a:lnTo>
                  <a:pt x="f16" y="f12"/>
                </a:lnTo>
                <a:lnTo>
                  <a:pt x="f17" y="f10"/>
                </a:lnTo>
                <a:lnTo>
                  <a:pt x="f18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3" name="object 106">
            <a:extLst>
              <a:ext uri="{FF2B5EF4-FFF2-40B4-BE49-F238E27FC236}">
                <a16:creationId xmlns:a16="http://schemas.microsoft.com/office/drawing/2014/main" id="{D545627E-66FF-6055-F913-65190749B023}"/>
              </a:ext>
            </a:extLst>
          </p:cNvPr>
          <p:cNvSpPr/>
          <p:nvPr/>
        </p:nvSpPr>
        <p:spPr>
          <a:xfrm>
            <a:off x="5016572" y="2307579"/>
            <a:ext cx="328927" cy="129543"/>
          </a:xfrm>
          <a:custGeom>
            <a:avLst/>
            <a:gdLst>
              <a:gd name="f0" fmla="val w"/>
              <a:gd name="f1" fmla="val h"/>
              <a:gd name="f2" fmla="val 0"/>
              <a:gd name="f3" fmla="val 328929"/>
              <a:gd name="f4" fmla="val 129539"/>
              <a:gd name="f5" fmla="val 328739"/>
              <a:gd name="f6" fmla="val 107441"/>
              <a:gd name="f7" fmla="val 1742"/>
              <a:gd name="f8" fmla="val 116038"/>
              <a:gd name="f9" fmla="val 6491"/>
              <a:gd name="f10" fmla="val 123062"/>
              <a:gd name="f11" fmla="val 13528"/>
              <a:gd name="f12" fmla="val 127801"/>
              <a:gd name="f13" fmla="val 22136"/>
              <a:gd name="f14" fmla="val 306692"/>
              <a:gd name="f15" fmla="val 315286"/>
              <a:gd name="f16" fmla="val 322292"/>
              <a:gd name="f17" fmla="val 327010"/>
              <a:gd name="f18" fmla="*/ f0 1 328929"/>
              <a:gd name="f19" fmla="*/ f1 1 129539"/>
              <a:gd name="f20" fmla="val f2"/>
              <a:gd name="f21" fmla="val f3"/>
              <a:gd name="f22" fmla="val f4"/>
              <a:gd name="f23" fmla="+- f22 0 f20"/>
              <a:gd name="f24" fmla="+- f21 0 f20"/>
              <a:gd name="f25" fmla="*/ f24 1 328929"/>
              <a:gd name="f26" fmla="*/ f23 1 129539"/>
              <a:gd name="f27" fmla="*/ f20 1 f25"/>
              <a:gd name="f28" fmla="*/ f21 1 f25"/>
              <a:gd name="f29" fmla="*/ f20 1 f26"/>
              <a:gd name="f30" fmla="*/ f22 1 f26"/>
              <a:gd name="f31" fmla="*/ f27 f18 1"/>
              <a:gd name="f32" fmla="*/ f28 f18 1"/>
              <a:gd name="f33" fmla="*/ f30 f19 1"/>
              <a:gd name="f34" fmla="*/ f29 f1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28929" h="12953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4"/>
                </a:lnTo>
                <a:lnTo>
                  <a:pt x="f14" y="f4"/>
                </a:lnTo>
                <a:lnTo>
                  <a:pt x="f15" y="f12"/>
                </a:lnTo>
                <a:lnTo>
                  <a:pt x="f16" y="f10"/>
                </a:lnTo>
                <a:lnTo>
                  <a:pt x="f17" y="f8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4" name="object 107">
            <a:extLst>
              <a:ext uri="{FF2B5EF4-FFF2-40B4-BE49-F238E27FC236}">
                <a16:creationId xmlns:a16="http://schemas.microsoft.com/office/drawing/2014/main" id="{814E779A-9D3E-34F6-8895-51E2932BF30B}"/>
              </a:ext>
            </a:extLst>
          </p:cNvPr>
          <p:cNvSpPr/>
          <p:nvPr/>
        </p:nvSpPr>
        <p:spPr>
          <a:xfrm>
            <a:off x="8018922" y="2169386"/>
            <a:ext cx="140470" cy="178536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5" name="object 108">
            <a:extLst>
              <a:ext uri="{FF2B5EF4-FFF2-40B4-BE49-F238E27FC236}">
                <a16:creationId xmlns:a16="http://schemas.microsoft.com/office/drawing/2014/main" id="{8EB946F8-5ABB-1541-65B1-FC2E78443997}"/>
              </a:ext>
            </a:extLst>
          </p:cNvPr>
          <p:cNvSpPr/>
          <p:nvPr/>
        </p:nvSpPr>
        <p:spPr>
          <a:xfrm>
            <a:off x="2388476" y="3247180"/>
            <a:ext cx="167710" cy="295488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6" name="object 109">
            <a:extLst>
              <a:ext uri="{FF2B5EF4-FFF2-40B4-BE49-F238E27FC236}">
                <a16:creationId xmlns:a16="http://schemas.microsoft.com/office/drawing/2014/main" id="{641C273B-6AEC-CB34-E260-756E47E846F4}"/>
              </a:ext>
            </a:extLst>
          </p:cNvPr>
          <p:cNvSpPr/>
          <p:nvPr/>
        </p:nvSpPr>
        <p:spPr>
          <a:xfrm>
            <a:off x="2134429" y="3229185"/>
            <a:ext cx="307338" cy="332100"/>
          </a:xfrm>
          <a:custGeom>
            <a:avLst/>
            <a:gdLst>
              <a:gd name="f0" fmla="val w"/>
              <a:gd name="f1" fmla="val h"/>
              <a:gd name="f2" fmla="val 0"/>
              <a:gd name="f3" fmla="val 307340"/>
              <a:gd name="f4" fmla="val 332104"/>
              <a:gd name="f5" fmla="val 216268"/>
              <a:gd name="f6" fmla="val 331495"/>
              <a:gd name="f7" fmla="val 260540"/>
              <a:gd name="f8" fmla="val 243192"/>
              <a:gd name="f9" fmla="val 320674"/>
              <a:gd name="f10" fmla="val 248747"/>
              <a:gd name="f11" fmla="val 278333"/>
              <a:gd name="f12" fmla="val 44221"/>
              <a:gd name="f13" fmla="val 260261"/>
              <a:gd name="f14" fmla="val 251118"/>
              <a:gd name="f15" fmla="val 254859"/>
              <a:gd name="f16" fmla="val 231749"/>
              <a:gd name="f17" fmla="val 213702"/>
              <a:gd name="f18" fmla="val 258787"/>
              <a:gd name="f19" fmla="val 272845"/>
              <a:gd name="f20" fmla="val 184911"/>
              <a:gd name="f21" fmla="val 166890"/>
              <a:gd name="f22" fmla="val 281644"/>
              <a:gd name="f23" fmla="val 295479"/>
              <a:gd name="f24" fmla="val 138556"/>
              <a:gd name="f25" fmla="val 120573"/>
              <a:gd name="f26" fmla="val 304260"/>
              <a:gd name="f27" fmla="val 306908"/>
              <a:gd name="f28" fmla="val 115150"/>
              <a:gd name="f29" fmla="val 109359"/>
              <a:gd name="f30" fmla="val 294382"/>
              <a:gd name="f31" fmla="val 94246"/>
              <a:gd name="f32" fmla="val 76174"/>
              <a:gd name="f33" fmla="val 279403"/>
              <a:gd name="f34" fmla="val 142151"/>
              <a:gd name="f35" fmla="val 256654"/>
              <a:gd name="f36" fmla="val 218071"/>
              <a:gd name="f37" fmla="val 206273"/>
              <a:gd name="f38" fmla="*/ f0 1 307340"/>
              <a:gd name="f39" fmla="*/ f1 1 332104"/>
              <a:gd name="f40" fmla="val f2"/>
              <a:gd name="f41" fmla="val f3"/>
              <a:gd name="f42" fmla="val f4"/>
              <a:gd name="f43" fmla="+- f42 0 f40"/>
              <a:gd name="f44" fmla="+- f41 0 f40"/>
              <a:gd name="f45" fmla="*/ f44 1 307340"/>
              <a:gd name="f46" fmla="*/ f43 1 332104"/>
              <a:gd name="f47" fmla="*/ f40 1 f45"/>
              <a:gd name="f48" fmla="*/ f41 1 f45"/>
              <a:gd name="f49" fmla="*/ f40 1 f46"/>
              <a:gd name="f50" fmla="*/ f42 1 f46"/>
              <a:gd name="f51" fmla="*/ f47 f38 1"/>
              <a:gd name="f52" fmla="*/ f48 f38 1"/>
              <a:gd name="f53" fmla="*/ f50 f39 1"/>
              <a:gd name="f54" fmla="*/ f49 f3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" t="f54" r="f52" b="f53"/>
            <a:pathLst>
              <a:path w="307340" h="332104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1"/>
                </a:lnTo>
                <a:lnTo>
                  <a:pt x="f12" y="f13"/>
                </a:lnTo>
                <a:lnTo>
                  <a:pt x="f14" y="f13"/>
                </a:lnTo>
                <a:lnTo>
                  <a:pt x="f15" y="f16"/>
                </a:lnTo>
                <a:lnTo>
                  <a:pt x="f12" y="f16"/>
                </a:lnTo>
                <a:lnTo>
                  <a:pt x="f12" y="f17"/>
                </a:lnTo>
                <a:lnTo>
                  <a:pt x="f18" y="f17"/>
                </a:lnTo>
                <a:lnTo>
                  <a:pt x="f19" y="f20"/>
                </a:lnTo>
                <a:lnTo>
                  <a:pt x="f12" y="f20"/>
                </a:lnTo>
                <a:lnTo>
                  <a:pt x="f12" y="f21"/>
                </a:lnTo>
                <a:lnTo>
                  <a:pt x="f22" y="f21"/>
                </a:lnTo>
                <a:lnTo>
                  <a:pt x="f23" y="f24"/>
                </a:lnTo>
                <a:lnTo>
                  <a:pt x="f12" y="f24"/>
                </a:lnTo>
                <a:lnTo>
                  <a:pt x="f12" y="f25"/>
                </a:lnTo>
                <a:lnTo>
                  <a:pt x="f26" y="f25"/>
                </a:lnTo>
                <a:lnTo>
                  <a:pt x="f27" y="f28"/>
                </a:lnTo>
                <a:lnTo>
                  <a:pt x="f27" y="f29"/>
                </a:lnTo>
                <a:lnTo>
                  <a:pt x="f30" y="f31"/>
                </a:lnTo>
                <a:lnTo>
                  <a:pt x="f12" y="f31"/>
                </a:lnTo>
                <a:lnTo>
                  <a:pt x="f12" y="f32"/>
                </a:lnTo>
                <a:lnTo>
                  <a:pt x="f33" y="f32"/>
                </a:lnTo>
                <a:lnTo>
                  <a:pt x="f5" y="f2"/>
                </a:lnTo>
                <a:close/>
              </a:path>
              <a:path w="307340" h="332104">
                <a:moveTo>
                  <a:pt x="f14" y="f13"/>
                </a:moveTo>
                <a:lnTo>
                  <a:pt x="f34" y="f13"/>
                </a:lnTo>
                <a:lnTo>
                  <a:pt x="f34" y="f11"/>
                </a:lnTo>
                <a:lnTo>
                  <a:pt x="f10" y="f11"/>
                </a:lnTo>
                <a:lnTo>
                  <a:pt x="f14" y="f13"/>
                </a:lnTo>
                <a:close/>
              </a:path>
              <a:path w="307340" h="332104">
                <a:moveTo>
                  <a:pt x="f18" y="f17"/>
                </a:moveTo>
                <a:lnTo>
                  <a:pt x="f34" y="f17"/>
                </a:lnTo>
                <a:lnTo>
                  <a:pt x="f34" y="f16"/>
                </a:lnTo>
                <a:lnTo>
                  <a:pt x="f15" y="f16"/>
                </a:lnTo>
                <a:lnTo>
                  <a:pt x="f35" y="f36"/>
                </a:lnTo>
                <a:lnTo>
                  <a:pt x="f18" y="f17"/>
                </a:lnTo>
                <a:close/>
              </a:path>
              <a:path w="307340" h="332104">
                <a:moveTo>
                  <a:pt x="f22" y="f21"/>
                </a:moveTo>
                <a:lnTo>
                  <a:pt x="f37" y="f21"/>
                </a:lnTo>
                <a:lnTo>
                  <a:pt x="f37" y="f20"/>
                </a:lnTo>
                <a:lnTo>
                  <a:pt x="f19" y="f20"/>
                </a:lnTo>
                <a:lnTo>
                  <a:pt x="f22" y="f21"/>
                </a:lnTo>
                <a:close/>
              </a:path>
              <a:path w="307340" h="332104">
                <a:moveTo>
                  <a:pt x="f26" y="f25"/>
                </a:moveTo>
                <a:lnTo>
                  <a:pt x="f37" y="f25"/>
                </a:lnTo>
                <a:lnTo>
                  <a:pt x="f37" y="f24"/>
                </a:lnTo>
                <a:lnTo>
                  <a:pt x="f23" y="f24"/>
                </a:lnTo>
                <a:lnTo>
                  <a:pt x="f26" y="f25"/>
                </a:lnTo>
                <a:close/>
              </a:path>
              <a:path w="307340" h="332104">
                <a:moveTo>
                  <a:pt x="f33" y="f32"/>
                </a:moveTo>
                <a:lnTo>
                  <a:pt x="f37" y="f32"/>
                </a:lnTo>
                <a:lnTo>
                  <a:pt x="f37" y="f31"/>
                </a:lnTo>
                <a:lnTo>
                  <a:pt x="f30" y="f31"/>
                </a:lnTo>
                <a:lnTo>
                  <a:pt x="f33" y="f3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7" name="object 110">
            <a:extLst>
              <a:ext uri="{FF2B5EF4-FFF2-40B4-BE49-F238E27FC236}">
                <a16:creationId xmlns:a16="http://schemas.microsoft.com/office/drawing/2014/main" id="{98DB83EC-4FAB-4CBF-06B9-19F3E6E2F572}"/>
              </a:ext>
            </a:extLst>
          </p:cNvPr>
          <p:cNvSpPr/>
          <p:nvPr/>
        </p:nvSpPr>
        <p:spPr>
          <a:xfrm>
            <a:off x="2370362" y="3235668"/>
            <a:ext cx="66037" cy="80010"/>
          </a:xfrm>
          <a:custGeom>
            <a:avLst/>
            <a:gdLst>
              <a:gd name="f0" fmla="val w"/>
              <a:gd name="f1" fmla="val h"/>
              <a:gd name="f2" fmla="val 0"/>
              <a:gd name="f3" fmla="val 66040"/>
              <a:gd name="f4" fmla="val 80010"/>
              <a:gd name="f5" fmla="val 65925"/>
              <a:gd name="f6" fmla="val 79667"/>
              <a:gd name="f7" fmla="*/ f0 1 66040"/>
              <a:gd name="f8" fmla="*/ f1 1 80010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66040"/>
              <a:gd name="f15" fmla="*/ f12 1 80010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66040" h="80010">
                <a:moveTo>
                  <a:pt x="f5" y="f2"/>
                </a:moveTo>
                <a:lnTo>
                  <a:pt x="f2" y="f2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8" name="object 111">
            <a:extLst>
              <a:ext uri="{FF2B5EF4-FFF2-40B4-BE49-F238E27FC236}">
                <a16:creationId xmlns:a16="http://schemas.microsoft.com/office/drawing/2014/main" id="{0D796474-86D0-FB75-691E-377F857B004B}"/>
              </a:ext>
            </a:extLst>
          </p:cNvPr>
          <p:cNvSpPr/>
          <p:nvPr/>
        </p:nvSpPr>
        <p:spPr>
          <a:xfrm>
            <a:off x="5074663" y="3223799"/>
            <a:ext cx="292736" cy="288922"/>
          </a:xfrm>
          <a:custGeom>
            <a:avLst/>
            <a:gdLst>
              <a:gd name="f0" fmla="val w"/>
              <a:gd name="f1" fmla="val h"/>
              <a:gd name="f2" fmla="val 0"/>
              <a:gd name="f3" fmla="val 292735"/>
              <a:gd name="f4" fmla="val 288925"/>
              <a:gd name="f5" fmla="val 159643"/>
              <a:gd name="f6" fmla="val 113474"/>
              <a:gd name="f7" fmla="val 19938"/>
              <a:gd name="f8" fmla="val 69380"/>
              <a:gd name="f9" fmla="val 62534"/>
              <a:gd name="f10" fmla="val 47550"/>
              <a:gd name="f11" fmla="val 114336"/>
              <a:gd name="f12" fmla="val 52601"/>
              <a:gd name="f13" fmla="val 142975"/>
              <a:gd name="f14" fmla="val 68211"/>
              <a:gd name="f15" fmla="val 169176"/>
              <a:gd name="f16" fmla="val 235051"/>
              <a:gd name="f17" fmla="val 51777"/>
              <a:gd name="f18" fmla="val 288670"/>
              <a:gd name="f19" fmla="val 120002"/>
              <a:gd name="f20" fmla="val 222796"/>
              <a:gd name="f21" fmla="val 229314"/>
              <a:gd name="f22" fmla="val 270738"/>
              <a:gd name="f23" fmla="val 182791"/>
              <a:gd name="f24" fmla="val 275912"/>
              <a:gd name="f25" fmla="val 175539"/>
              <a:gd name="f26" fmla="val 188798"/>
              <a:gd name="f27" fmla="val 117868"/>
              <a:gd name="f28" fmla="val 102082"/>
              <a:gd name="f29" fmla="val 209270"/>
              <a:gd name="f30" fmla="val 13817"/>
              <a:gd name="f31" fmla="val 185138"/>
              <a:gd name="f32" fmla="val 2751"/>
              <a:gd name="f33" fmla="val 145655"/>
              <a:gd name="f34" fmla="val 239331"/>
              <a:gd name="f35" fmla="val 174102"/>
              <a:gd name="f36" fmla="val 245389"/>
              <a:gd name="f37" fmla="val 202157"/>
              <a:gd name="f38" fmla="val 240798"/>
              <a:gd name="f39" fmla="val 226631"/>
              <a:gd name="f40" fmla="val 225386"/>
              <a:gd name="f41" fmla="val 280200"/>
              <a:gd name="f42" fmla="val 87274"/>
              <a:gd name="f43" fmla="val 285738"/>
              <a:gd name="f44" fmla="val 161767"/>
              <a:gd name="f45" fmla="val 292285"/>
              <a:gd name="f46" fmla="val 137352"/>
              <a:gd name="f47" fmla="val 290424"/>
              <a:gd name="f48" fmla="val 111776"/>
              <a:gd name="f49" fmla="*/ f0 1 292735"/>
              <a:gd name="f50" fmla="*/ f1 1 288925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92735"/>
              <a:gd name="f57" fmla="*/ f54 1 288925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92735" h="28892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2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0"/>
                </a:lnTo>
                <a:lnTo>
                  <a:pt x="f22" y="f23"/>
                </a:lnTo>
                <a:lnTo>
                  <a:pt x="f24" y="f25"/>
                </a:lnTo>
                <a:lnTo>
                  <a:pt x="f26" y="f25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5" y="f2"/>
                </a:lnTo>
                <a:close/>
              </a:path>
              <a:path w="292735" h="288925">
                <a:moveTo>
                  <a:pt x="f21" y="f20"/>
                </a:moveTo>
                <a:lnTo>
                  <a:pt x="f19" y="f20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9" y="f40"/>
                </a:lnTo>
                <a:lnTo>
                  <a:pt x="f21" y="f20"/>
                </a:lnTo>
                <a:close/>
              </a:path>
              <a:path w="292735" h="288925">
                <a:moveTo>
                  <a:pt x="f41" y="f42"/>
                </a:moveTo>
                <a:lnTo>
                  <a:pt x="f26" y="f25"/>
                </a:lnTo>
                <a:lnTo>
                  <a:pt x="f24" y="f25"/>
                </a:lnTo>
                <a:lnTo>
                  <a:pt x="f43" y="f44"/>
                </a:lnTo>
                <a:lnTo>
                  <a:pt x="f45" y="f46"/>
                </a:lnTo>
                <a:lnTo>
                  <a:pt x="f47" y="f48"/>
                </a:lnTo>
                <a:lnTo>
                  <a:pt x="f41" y="f4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9" name="object 112">
            <a:extLst>
              <a:ext uri="{FF2B5EF4-FFF2-40B4-BE49-F238E27FC236}">
                <a16:creationId xmlns:a16="http://schemas.microsoft.com/office/drawing/2014/main" id="{5AED4CAD-D4BB-8188-C2D6-DB857E6D36C8}"/>
              </a:ext>
            </a:extLst>
          </p:cNvPr>
          <p:cNvSpPr/>
          <p:nvPr/>
        </p:nvSpPr>
        <p:spPr>
          <a:xfrm>
            <a:off x="5040611" y="3470550"/>
            <a:ext cx="74295" cy="74925"/>
          </a:xfrm>
          <a:custGeom>
            <a:avLst/>
            <a:gdLst>
              <a:gd name="f0" fmla="val w"/>
              <a:gd name="f1" fmla="val h"/>
              <a:gd name="f2" fmla="val 0"/>
              <a:gd name="f3" fmla="val 74295"/>
              <a:gd name="f4" fmla="val 74929"/>
              <a:gd name="f5" fmla="val 21945"/>
              <a:gd name="f6" fmla="val 21183"/>
              <a:gd name="f7" fmla="val 51790"/>
              <a:gd name="f8" fmla="val 74803"/>
              <a:gd name="f9" fmla="val 73723"/>
              <a:gd name="f10" fmla="val 53619"/>
              <a:gd name="f11" fmla="*/ f0 1 74295"/>
              <a:gd name="f12" fmla="*/ f1 1 74929"/>
              <a:gd name="f13" fmla="val f2"/>
              <a:gd name="f14" fmla="val f3"/>
              <a:gd name="f15" fmla="val f4"/>
              <a:gd name="f16" fmla="+- f15 0 f13"/>
              <a:gd name="f17" fmla="+- f14 0 f13"/>
              <a:gd name="f18" fmla="*/ f17 1 74295"/>
              <a:gd name="f19" fmla="*/ f16 1 74929"/>
              <a:gd name="f20" fmla="*/ f13 1 f18"/>
              <a:gd name="f21" fmla="*/ f14 1 f18"/>
              <a:gd name="f22" fmla="*/ f13 1 f19"/>
              <a:gd name="f23" fmla="*/ f15 1 f19"/>
              <a:gd name="f24" fmla="*/ f20 f11 1"/>
              <a:gd name="f25" fmla="*/ f21 f11 1"/>
              <a:gd name="f26" fmla="*/ f23 f12 1"/>
              <a:gd name="f27" fmla="*/ f22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74295" h="74929">
                <a:moveTo>
                  <a:pt x="f5" y="f2"/>
                </a:moveTo>
                <a:lnTo>
                  <a:pt x="f2" y="f6"/>
                </a:lnTo>
                <a:lnTo>
                  <a:pt x="f7" y="f8"/>
                </a:lnTo>
                <a:lnTo>
                  <a:pt x="f9" y="f10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0" name="object 113">
            <a:extLst>
              <a:ext uri="{FF2B5EF4-FFF2-40B4-BE49-F238E27FC236}">
                <a16:creationId xmlns:a16="http://schemas.microsoft.com/office/drawing/2014/main" id="{0759479B-B5F6-1B5E-EF38-74150948A118}"/>
              </a:ext>
            </a:extLst>
          </p:cNvPr>
          <p:cNvSpPr/>
          <p:nvPr/>
        </p:nvSpPr>
        <p:spPr>
          <a:xfrm>
            <a:off x="8006843" y="3302172"/>
            <a:ext cx="38733" cy="41276"/>
          </a:xfrm>
          <a:custGeom>
            <a:avLst/>
            <a:gdLst>
              <a:gd name="f0" fmla="val w"/>
              <a:gd name="f1" fmla="val h"/>
              <a:gd name="f2" fmla="val 0"/>
              <a:gd name="f3" fmla="val 38734"/>
              <a:gd name="f4" fmla="val 41275"/>
              <a:gd name="f5" fmla="val 19177"/>
              <a:gd name="f6" fmla="val 11749"/>
              <a:gd name="f7" fmla="val 1605"/>
              <a:gd name="f8" fmla="val 5649"/>
              <a:gd name="f9" fmla="val 5983"/>
              <a:gd name="f10" fmla="val 1519"/>
              <a:gd name="f11" fmla="val 12478"/>
              <a:gd name="f12" fmla="val 20434"/>
              <a:gd name="f13" fmla="val 28350"/>
              <a:gd name="f14" fmla="val 34831"/>
              <a:gd name="f15" fmla="val 39209"/>
              <a:gd name="f16" fmla="val 40817"/>
              <a:gd name="f17" fmla="val 26609"/>
              <a:gd name="f18" fmla="val 32694"/>
              <a:gd name="f19" fmla="val 36805"/>
              <a:gd name="f20" fmla="val 38315"/>
              <a:gd name="f21" fmla="*/ f0 1 38734"/>
              <a:gd name="f22" fmla="*/ f1 1 41275"/>
              <a:gd name="f23" fmla="val f2"/>
              <a:gd name="f24" fmla="val f3"/>
              <a:gd name="f25" fmla="val f4"/>
              <a:gd name="f26" fmla="+- f25 0 f23"/>
              <a:gd name="f27" fmla="+- f24 0 f23"/>
              <a:gd name="f28" fmla="*/ f27 1 38734"/>
              <a:gd name="f29" fmla="*/ f26 1 41275"/>
              <a:gd name="f30" fmla="*/ f23 1 f28"/>
              <a:gd name="f31" fmla="*/ f24 1 f28"/>
              <a:gd name="f32" fmla="*/ f23 1 f29"/>
              <a:gd name="f33" fmla="*/ f25 1 f29"/>
              <a:gd name="f34" fmla="*/ f30 f21 1"/>
              <a:gd name="f35" fmla="*/ f31 f21 1"/>
              <a:gd name="f36" fmla="*/ f33 f22 1"/>
              <a:gd name="f37" fmla="*/ f32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4" t="f37" r="f35" b="f36"/>
            <a:pathLst>
              <a:path w="38734" h="4127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0" y="f13"/>
                </a:lnTo>
                <a:lnTo>
                  <a:pt x="f8" y="f14"/>
                </a:lnTo>
                <a:lnTo>
                  <a:pt x="f6" y="f15"/>
                </a:lnTo>
                <a:lnTo>
                  <a:pt x="f5" y="f16"/>
                </a:lnTo>
                <a:lnTo>
                  <a:pt x="f17" y="f15"/>
                </a:lnTo>
                <a:lnTo>
                  <a:pt x="f18" y="f14"/>
                </a:lnTo>
                <a:lnTo>
                  <a:pt x="f19" y="f13"/>
                </a:lnTo>
                <a:lnTo>
                  <a:pt x="f20" y="f12"/>
                </a:lnTo>
                <a:lnTo>
                  <a:pt x="f19" y="f11"/>
                </a:lnTo>
                <a:lnTo>
                  <a:pt x="f18" y="f9"/>
                </a:lnTo>
                <a:lnTo>
                  <a:pt x="f17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1" name="object 114">
            <a:extLst>
              <a:ext uri="{FF2B5EF4-FFF2-40B4-BE49-F238E27FC236}">
                <a16:creationId xmlns:a16="http://schemas.microsoft.com/office/drawing/2014/main" id="{AE9D1A85-3A27-9705-4BC4-17292C5480C1}"/>
              </a:ext>
            </a:extLst>
          </p:cNvPr>
          <p:cNvSpPr/>
          <p:nvPr/>
        </p:nvSpPr>
        <p:spPr>
          <a:xfrm>
            <a:off x="7947324" y="3237954"/>
            <a:ext cx="391792" cy="294007"/>
          </a:xfrm>
          <a:custGeom>
            <a:avLst/>
            <a:gdLst>
              <a:gd name="f0" fmla="val w"/>
              <a:gd name="f1" fmla="val h"/>
              <a:gd name="f2" fmla="val 0"/>
              <a:gd name="f3" fmla="val 391795"/>
              <a:gd name="f4" fmla="val 294004"/>
              <a:gd name="f5" fmla="val 370636"/>
              <a:gd name="f6" fmla="val 20993"/>
              <a:gd name="f7" fmla="val 12805"/>
              <a:gd name="f8" fmla="val 1773"/>
              <a:gd name="f9" fmla="val 6134"/>
              <a:gd name="f10" fmla="val 6602"/>
              <a:gd name="f11" fmla="val 1644"/>
              <a:gd name="f12" fmla="val 13753"/>
              <a:gd name="f13" fmla="val 22491"/>
              <a:gd name="f14" fmla="val 271437"/>
              <a:gd name="f15" fmla="val 280186"/>
              <a:gd name="f16" fmla="val 287350"/>
              <a:gd name="f17" fmla="val 292189"/>
              <a:gd name="f18" fmla="val 293966"/>
              <a:gd name="f19" fmla="val 378851"/>
              <a:gd name="f20" fmla="val 385556"/>
              <a:gd name="f21" fmla="val 390074"/>
              <a:gd name="f22" fmla="val 391731"/>
              <a:gd name="f23" fmla="val 188137"/>
              <a:gd name="f24" fmla="val 65595"/>
              <a:gd name="f25" fmla="val 61152"/>
              <a:gd name="f26" fmla="val 179057"/>
              <a:gd name="f27" fmla="val 11087"/>
              <a:gd name="f28" fmla="val 50787"/>
              <a:gd name="f29" fmla="val 114122"/>
              <a:gd name="f30" fmla="val 46881"/>
              <a:gd name="f31" fmla="val 108321"/>
              <a:gd name="f32" fmla="val 43921"/>
              <a:gd name="f33" fmla="val 101847"/>
              <a:gd name="f34" fmla="val 42045"/>
              <a:gd name="f35" fmla="val 94801"/>
              <a:gd name="f36" fmla="val 41389"/>
              <a:gd name="f37" fmla="val 87287"/>
              <a:gd name="f38" fmla="val 44396"/>
              <a:gd name="f39" fmla="val 71435"/>
              <a:gd name="f40" fmla="val 52600"/>
              <a:gd name="f41" fmla="val 58480"/>
              <a:gd name="f42" fmla="val 64770"/>
              <a:gd name="f43" fmla="val 49739"/>
              <a:gd name="f44" fmla="val 79679"/>
              <a:gd name="f45" fmla="val 46532"/>
              <a:gd name="f46" fmla="val 75209"/>
              <a:gd name="f47" fmla="val 127876"/>
              <a:gd name="f48" fmla="val 91808"/>
              <a:gd name="f49" fmla="val 82280"/>
              <a:gd name="f50" fmla="val 128168"/>
              <a:gd name="f51" fmla="val 78168"/>
              <a:gd name="f52" fmla="val 105105"/>
              <a:gd name="f53" fmla="val 160883"/>
              <a:gd name="f54" fmla="val 146367"/>
              <a:gd name="f55" fmla="val 52260"/>
              <a:gd name="f56" fmla="val 94520"/>
              <a:gd name="f57" fmla="val 106638"/>
              <a:gd name="f58" fmla="val 114809"/>
              <a:gd name="f59" fmla="val 117805"/>
              <a:gd name="f60" fmla="val 117084"/>
              <a:gd name="f61" fmla="val 95251"/>
              <a:gd name="f62" fmla="val 115014"/>
              <a:gd name="f63" fmla="val 102690"/>
              <a:gd name="f64" fmla="val 111729"/>
              <a:gd name="f65" fmla="val 109441"/>
              <a:gd name="f66" fmla="val 107365"/>
              <a:gd name="f67" fmla="val 115341"/>
              <a:gd name="f68" fmla="val 136347"/>
              <a:gd name="f69" fmla="val 241426"/>
              <a:gd name="f70" fmla="val 120815"/>
              <a:gd name="f71" fmla="val 91922"/>
              <a:gd name="f72" fmla="val 142786"/>
              <a:gd name="f73" fmla="val 76415"/>
              <a:gd name="f74" fmla="val 372490"/>
              <a:gd name="f75" fmla="val 82257"/>
              <a:gd name="f76" fmla="val 128028"/>
              <a:gd name="f77" fmla="val 80492"/>
              <a:gd name="f78" fmla="*/ f0 1 391795"/>
              <a:gd name="f79" fmla="*/ f1 1 294004"/>
              <a:gd name="f80" fmla="val f2"/>
              <a:gd name="f81" fmla="val f3"/>
              <a:gd name="f82" fmla="val f4"/>
              <a:gd name="f83" fmla="+- f82 0 f80"/>
              <a:gd name="f84" fmla="+- f81 0 f80"/>
              <a:gd name="f85" fmla="*/ f84 1 391795"/>
              <a:gd name="f86" fmla="*/ f83 1 294004"/>
              <a:gd name="f87" fmla="*/ f80 1 f85"/>
              <a:gd name="f88" fmla="*/ f81 1 f85"/>
              <a:gd name="f89" fmla="*/ f80 1 f86"/>
              <a:gd name="f90" fmla="*/ f82 1 f86"/>
              <a:gd name="f91" fmla="*/ f87 f78 1"/>
              <a:gd name="f92" fmla="*/ f88 f78 1"/>
              <a:gd name="f93" fmla="*/ f90 f79 1"/>
              <a:gd name="f94" fmla="*/ f89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1" t="f94" r="f92" b="f93"/>
            <a:pathLst>
              <a:path w="391795" h="29400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1" y="f15"/>
                </a:lnTo>
                <a:lnTo>
                  <a:pt x="f9" y="f16"/>
                </a:lnTo>
                <a:lnTo>
                  <a:pt x="f7" y="f17"/>
                </a:lnTo>
                <a:lnTo>
                  <a:pt x="f6" y="f18"/>
                </a:lnTo>
                <a:lnTo>
                  <a:pt x="f5" y="f18"/>
                </a:lnTo>
                <a:lnTo>
                  <a:pt x="f19" y="f17"/>
                </a:lnTo>
                <a:lnTo>
                  <a:pt x="f20" y="f16"/>
                </a:lnTo>
                <a:lnTo>
                  <a:pt x="f21" y="f15"/>
                </a:lnTo>
                <a:lnTo>
                  <a:pt x="f22" y="f14"/>
                </a:lnTo>
                <a:lnTo>
                  <a:pt x="f22" y="f23"/>
                </a:lnTo>
                <a:lnTo>
                  <a:pt x="f24" y="f23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22" y="f45"/>
                </a:lnTo>
                <a:lnTo>
                  <a:pt x="f22" y="f13"/>
                </a:lnTo>
                <a:lnTo>
                  <a:pt x="f21" y="f12"/>
                </a:lnTo>
                <a:lnTo>
                  <a:pt x="f20" y="f10"/>
                </a:lnTo>
                <a:lnTo>
                  <a:pt x="f19" y="f8"/>
                </a:lnTo>
                <a:lnTo>
                  <a:pt x="f5" y="f2"/>
                </a:lnTo>
                <a:close/>
              </a:path>
              <a:path w="391795" h="294004">
                <a:moveTo>
                  <a:pt x="f46" y="f47"/>
                </a:moveTo>
                <a:lnTo>
                  <a:pt x="f24" y="f23"/>
                </a:lnTo>
                <a:lnTo>
                  <a:pt x="f48" y="f23"/>
                </a:lnTo>
                <a:lnTo>
                  <a:pt x="f49" y="f50"/>
                </a:lnTo>
                <a:lnTo>
                  <a:pt x="f51" y="f50"/>
                </a:lnTo>
                <a:lnTo>
                  <a:pt x="f46" y="f47"/>
                </a:lnTo>
                <a:close/>
              </a:path>
              <a:path w="391795" h="294004">
                <a:moveTo>
                  <a:pt x="f52" y="f53"/>
                </a:moveTo>
                <a:lnTo>
                  <a:pt x="f48" y="f23"/>
                </a:lnTo>
                <a:lnTo>
                  <a:pt x="f22" y="f23"/>
                </a:lnTo>
                <a:lnTo>
                  <a:pt x="f22" y="f26"/>
                </a:lnTo>
                <a:lnTo>
                  <a:pt x="f54" y="f26"/>
                </a:lnTo>
                <a:lnTo>
                  <a:pt x="f52" y="f53"/>
                </a:lnTo>
                <a:close/>
              </a:path>
              <a:path w="391795" h="294004">
                <a:moveTo>
                  <a:pt x="f55" y="f53"/>
                </a:moveTo>
                <a:lnTo>
                  <a:pt x="f27" y="f26"/>
                </a:lnTo>
                <a:lnTo>
                  <a:pt x="f25" y="f26"/>
                </a:lnTo>
                <a:lnTo>
                  <a:pt x="f55" y="f53"/>
                </a:lnTo>
                <a:close/>
              </a:path>
              <a:path w="391795" h="294004">
                <a:moveTo>
                  <a:pt x="f22" y="f45"/>
                </a:moveTo>
                <a:lnTo>
                  <a:pt x="f44" y="f45"/>
                </a:lnTo>
                <a:lnTo>
                  <a:pt x="f56" y="f43"/>
                </a:lnTo>
                <a:lnTo>
                  <a:pt x="f57" y="f41"/>
                </a:lnTo>
                <a:lnTo>
                  <a:pt x="f58" y="f39"/>
                </a:lnTo>
                <a:lnTo>
                  <a:pt x="f59" y="f37"/>
                </a:lnTo>
                <a:lnTo>
                  <a:pt x="f60" y="f61"/>
                </a:lnTo>
                <a:lnTo>
                  <a:pt x="f62" y="f63"/>
                </a:lnTo>
                <a:lnTo>
                  <a:pt x="f64" y="f65"/>
                </a:lnTo>
                <a:lnTo>
                  <a:pt x="f66" y="f67"/>
                </a:lnTo>
                <a:lnTo>
                  <a:pt x="f54" y="f26"/>
                </a:lnTo>
                <a:lnTo>
                  <a:pt x="f22" y="f26"/>
                </a:lnTo>
                <a:lnTo>
                  <a:pt x="f22" y="f68"/>
                </a:lnTo>
                <a:lnTo>
                  <a:pt x="f69" y="f68"/>
                </a:lnTo>
                <a:lnTo>
                  <a:pt x="f69" y="f70"/>
                </a:lnTo>
                <a:lnTo>
                  <a:pt x="f22" y="f70"/>
                </a:lnTo>
                <a:lnTo>
                  <a:pt x="f22" y="f71"/>
                </a:lnTo>
                <a:lnTo>
                  <a:pt x="f72" y="f71"/>
                </a:lnTo>
                <a:lnTo>
                  <a:pt x="f72" y="f73"/>
                </a:lnTo>
                <a:lnTo>
                  <a:pt x="f22" y="f73"/>
                </a:lnTo>
                <a:lnTo>
                  <a:pt x="f22" y="f45"/>
                </a:lnTo>
                <a:close/>
              </a:path>
              <a:path w="391795" h="294004">
                <a:moveTo>
                  <a:pt x="f22" y="f70"/>
                </a:moveTo>
                <a:lnTo>
                  <a:pt x="f74" y="f70"/>
                </a:lnTo>
                <a:lnTo>
                  <a:pt x="f74" y="f68"/>
                </a:lnTo>
                <a:lnTo>
                  <a:pt x="f22" y="f68"/>
                </a:lnTo>
                <a:lnTo>
                  <a:pt x="f22" y="f70"/>
                </a:lnTo>
                <a:close/>
              </a:path>
              <a:path w="391795" h="294004">
                <a:moveTo>
                  <a:pt x="f75" y="f76"/>
                </a:moveTo>
                <a:lnTo>
                  <a:pt x="f77" y="f50"/>
                </a:lnTo>
                <a:lnTo>
                  <a:pt x="f49" y="f50"/>
                </a:lnTo>
                <a:lnTo>
                  <a:pt x="f75" y="f76"/>
                </a:lnTo>
                <a:close/>
              </a:path>
              <a:path w="391795" h="294004">
                <a:moveTo>
                  <a:pt x="f22" y="f73"/>
                </a:moveTo>
                <a:lnTo>
                  <a:pt x="f74" y="f73"/>
                </a:lnTo>
                <a:lnTo>
                  <a:pt x="f74" y="f71"/>
                </a:lnTo>
                <a:lnTo>
                  <a:pt x="f22" y="f71"/>
                </a:lnTo>
                <a:lnTo>
                  <a:pt x="f22" y="f73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2" name="object 115">
            <a:extLst>
              <a:ext uri="{FF2B5EF4-FFF2-40B4-BE49-F238E27FC236}">
                <a16:creationId xmlns:a16="http://schemas.microsoft.com/office/drawing/2014/main" id="{5780537D-ADC9-EAC1-8D42-EEEDCFE00987}"/>
              </a:ext>
            </a:extLst>
          </p:cNvPr>
          <p:cNvSpPr/>
          <p:nvPr/>
        </p:nvSpPr>
        <p:spPr>
          <a:xfrm>
            <a:off x="2348288" y="4651260"/>
            <a:ext cx="143505" cy="0"/>
          </a:xfrm>
          <a:custGeom>
            <a:avLst/>
            <a:gdLst>
              <a:gd name="f0" fmla="val w"/>
              <a:gd name="f1" fmla="val h"/>
              <a:gd name="f2" fmla="val 0"/>
              <a:gd name="f3" fmla="val 143510"/>
              <a:gd name="f4" fmla="val 142926"/>
              <a:gd name="f5" fmla="*/ f0 1 143510"/>
              <a:gd name="f6" fmla="*/ f1 1 0"/>
              <a:gd name="f7" fmla="val f2"/>
              <a:gd name="f8" fmla="val f3"/>
              <a:gd name="f9" fmla="+- f7 0 f7"/>
              <a:gd name="f10" fmla="+- f8 0 f7"/>
              <a:gd name="f11" fmla="*/ f10 1 143510"/>
              <a:gd name="f12" fmla="*/ f9 1 0"/>
              <a:gd name="f13" fmla="*/ 0 1 f11"/>
              <a:gd name="f14" fmla="*/ 143510 1 f11"/>
              <a:gd name="f15" fmla="*/ 0 1 f12"/>
              <a:gd name="f16" fmla="*/ 1 1 f12"/>
              <a:gd name="f17" fmla="*/ f13 f5 1"/>
              <a:gd name="f18" fmla="*/ f14 f5 1"/>
              <a:gd name="f19" fmla="*/ f16 f6 1"/>
              <a:gd name="f20" fmla="*/ f15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143510">
                <a:moveTo>
                  <a:pt x="f2" y="f2"/>
                </a:moveTo>
                <a:lnTo>
                  <a:pt x="f4" y="f2"/>
                </a:lnTo>
              </a:path>
            </a:pathLst>
          </a:custGeom>
          <a:noFill/>
          <a:ln w="13203" cap="flat">
            <a:solidFill>
              <a:srgbClr val="FFFFFF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3" name="object 116">
            <a:extLst>
              <a:ext uri="{FF2B5EF4-FFF2-40B4-BE49-F238E27FC236}">
                <a16:creationId xmlns:a16="http://schemas.microsoft.com/office/drawing/2014/main" id="{DCC68F39-657C-C64A-798C-A48B7FDE3095}"/>
              </a:ext>
            </a:extLst>
          </p:cNvPr>
          <p:cNvSpPr/>
          <p:nvPr/>
        </p:nvSpPr>
        <p:spPr>
          <a:xfrm>
            <a:off x="2348288" y="4309841"/>
            <a:ext cx="173992" cy="335283"/>
          </a:xfrm>
          <a:custGeom>
            <a:avLst/>
            <a:gdLst>
              <a:gd name="f0" fmla="val w"/>
              <a:gd name="f1" fmla="val h"/>
              <a:gd name="f2" fmla="val 0"/>
              <a:gd name="f3" fmla="val 173990"/>
              <a:gd name="f4" fmla="val 335279"/>
              <a:gd name="f5" fmla="val 142925"/>
              <a:gd name="f6" fmla="val 212140"/>
              <a:gd name="f7" fmla="val 129324"/>
              <a:gd name="f8" fmla="val 277291"/>
              <a:gd name="f9" fmla="val 78270"/>
              <a:gd name="f10" fmla="val 293877"/>
              <a:gd name="f11" fmla="val 112623"/>
              <a:gd name="f12" fmla="val 299377"/>
              <a:gd name="f13" fmla="val 315239"/>
              <a:gd name="f14" fmla="val 320776"/>
              <a:gd name="f15" fmla="val 334810"/>
              <a:gd name="f16" fmla="val 112725"/>
              <a:gd name="f17" fmla="val 38112"/>
              <a:gd name="f18" fmla="val 99085"/>
              <a:gd name="f19" fmla="val 206463"/>
              <a:gd name="f20" fmla="val 170078"/>
              <a:gd name="f21" fmla="val 164363"/>
              <a:gd name="f22" fmla="val 133680"/>
              <a:gd name="f23" fmla="val 127977"/>
              <a:gd name="f24" fmla="val 99199"/>
              <a:gd name="f25" fmla="val 93510"/>
              <a:gd name="f26" fmla="val 173558"/>
              <a:gd name="f27" fmla="val 27660"/>
              <a:gd name="f28" fmla="val 32219"/>
              <a:gd name="f29" fmla="val 12192"/>
              <a:gd name="f30" fmla="val 26377"/>
              <a:gd name="f31" fmla="val 64338"/>
              <a:gd name="f32" fmla="val 58470"/>
              <a:gd name="f33" fmla="*/ f0 1 173990"/>
              <a:gd name="f34" fmla="*/ f1 1 335279"/>
              <a:gd name="f35" fmla="val f2"/>
              <a:gd name="f36" fmla="val f3"/>
              <a:gd name="f37" fmla="val f4"/>
              <a:gd name="f38" fmla="+- f37 0 f35"/>
              <a:gd name="f39" fmla="+- f36 0 f35"/>
              <a:gd name="f40" fmla="*/ f39 1 173990"/>
              <a:gd name="f41" fmla="*/ f38 1 335279"/>
              <a:gd name="f42" fmla="*/ f35 1 f40"/>
              <a:gd name="f43" fmla="*/ f36 1 f40"/>
              <a:gd name="f44" fmla="*/ f35 1 f41"/>
              <a:gd name="f45" fmla="*/ f37 1 f41"/>
              <a:gd name="f46" fmla="*/ f42 f33 1"/>
              <a:gd name="f47" fmla="*/ f43 f33 1"/>
              <a:gd name="f48" fmla="*/ f45 f34 1"/>
              <a:gd name="f49" fmla="*/ f4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6" t="f49" r="f47" b="f48"/>
            <a:pathLst>
              <a:path w="173990" h="335279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lnTo>
                  <a:pt x="f9" y="f10"/>
                </a:lnTo>
                <a:lnTo>
                  <a:pt x="f11" y="f10"/>
                </a:lnTo>
                <a:lnTo>
                  <a:pt x="f11" y="f12"/>
                </a:lnTo>
                <a:lnTo>
                  <a:pt x="f9" y="f12"/>
                </a:lnTo>
                <a:lnTo>
                  <a:pt x="f9" y="f13"/>
                </a:lnTo>
                <a:lnTo>
                  <a:pt x="f11" y="f13"/>
                </a:lnTo>
                <a:lnTo>
                  <a:pt x="f11" y="f14"/>
                </a:lnTo>
                <a:lnTo>
                  <a:pt x="f9" y="f14"/>
                </a:lnTo>
                <a:lnTo>
                  <a:pt x="f9" y="f15"/>
                </a:lnTo>
                <a:lnTo>
                  <a:pt x="f5" y="f15"/>
                </a:lnTo>
                <a:lnTo>
                  <a:pt x="f5" y="f6"/>
                </a:lnTo>
                <a:close/>
              </a:path>
              <a:path w="173990" h="335279">
                <a:moveTo>
                  <a:pt x="f16" y="f17"/>
                </a:moveTo>
                <a:lnTo>
                  <a:pt x="f18" y="f17"/>
                </a:lnTo>
                <a:lnTo>
                  <a:pt x="f18" y="f8"/>
                </a:lnTo>
                <a:lnTo>
                  <a:pt x="f16" y="f8"/>
                </a:lnTo>
                <a:lnTo>
                  <a:pt x="f16" y="f6"/>
                </a:lnTo>
                <a:lnTo>
                  <a:pt x="f5" y="f6"/>
                </a:lnTo>
                <a:lnTo>
                  <a:pt x="f5" y="f19"/>
                </a:lnTo>
                <a:lnTo>
                  <a:pt x="f16" y="f19"/>
                </a:lnTo>
                <a:lnTo>
                  <a:pt x="f16" y="f20"/>
                </a:lnTo>
                <a:lnTo>
                  <a:pt x="f5" y="f20"/>
                </a:lnTo>
                <a:lnTo>
                  <a:pt x="f5" y="f21"/>
                </a:lnTo>
                <a:lnTo>
                  <a:pt x="f16" y="f21"/>
                </a:lnTo>
                <a:lnTo>
                  <a:pt x="f16" y="f22"/>
                </a:lnTo>
                <a:lnTo>
                  <a:pt x="f5" y="f22"/>
                </a:lnTo>
                <a:lnTo>
                  <a:pt x="f5" y="f23"/>
                </a:lnTo>
                <a:lnTo>
                  <a:pt x="f16" y="f23"/>
                </a:lnTo>
                <a:lnTo>
                  <a:pt x="f16" y="f24"/>
                </a:lnTo>
                <a:lnTo>
                  <a:pt x="f5" y="f24"/>
                </a:lnTo>
                <a:lnTo>
                  <a:pt x="f5" y="f25"/>
                </a:lnTo>
                <a:lnTo>
                  <a:pt x="f16" y="f25"/>
                </a:lnTo>
                <a:lnTo>
                  <a:pt x="f16" y="f17"/>
                </a:lnTo>
                <a:close/>
              </a:path>
              <a:path w="173990" h="335279">
                <a:moveTo>
                  <a:pt x="f5" y="f20"/>
                </a:moveTo>
                <a:lnTo>
                  <a:pt x="f7" y="f20"/>
                </a:lnTo>
                <a:lnTo>
                  <a:pt x="f7" y="f19"/>
                </a:lnTo>
                <a:lnTo>
                  <a:pt x="f5" y="f19"/>
                </a:lnTo>
                <a:lnTo>
                  <a:pt x="f5" y="f20"/>
                </a:lnTo>
                <a:close/>
              </a:path>
              <a:path w="173990" h="335279">
                <a:moveTo>
                  <a:pt x="f5" y="f22"/>
                </a:moveTo>
                <a:lnTo>
                  <a:pt x="f7" y="f22"/>
                </a:lnTo>
                <a:lnTo>
                  <a:pt x="f7" y="f21"/>
                </a:lnTo>
                <a:lnTo>
                  <a:pt x="f5" y="f21"/>
                </a:lnTo>
                <a:lnTo>
                  <a:pt x="f5" y="f22"/>
                </a:lnTo>
                <a:close/>
              </a:path>
              <a:path w="173990" h="335279">
                <a:moveTo>
                  <a:pt x="f5" y="f24"/>
                </a:moveTo>
                <a:lnTo>
                  <a:pt x="f7" y="f24"/>
                </a:lnTo>
                <a:lnTo>
                  <a:pt x="f7" y="f23"/>
                </a:lnTo>
                <a:lnTo>
                  <a:pt x="f5" y="f23"/>
                </a:lnTo>
                <a:lnTo>
                  <a:pt x="f5" y="f24"/>
                </a:lnTo>
                <a:close/>
              </a:path>
              <a:path w="173990" h="335279">
                <a:moveTo>
                  <a:pt x="f5" y="f17"/>
                </a:moveTo>
                <a:lnTo>
                  <a:pt x="f7" y="f17"/>
                </a:lnTo>
                <a:lnTo>
                  <a:pt x="f7" y="f25"/>
                </a:lnTo>
                <a:lnTo>
                  <a:pt x="f5" y="f25"/>
                </a:lnTo>
                <a:lnTo>
                  <a:pt x="f5" y="f17"/>
                </a:lnTo>
                <a:close/>
              </a:path>
              <a:path w="173990" h="335279">
                <a:moveTo>
                  <a:pt x="f26" y="f27"/>
                </a:moveTo>
                <a:lnTo>
                  <a:pt x="f2" y="f27"/>
                </a:lnTo>
                <a:lnTo>
                  <a:pt x="f2" y="f17"/>
                </a:lnTo>
                <a:lnTo>
                  <a:pt x="f26" y="f17"/>
                </a:lnTo>
                <a:lnTo>
                  <a:pt x="f26" y="f27"/>
                </a:lnTo>
                <a:close/>
              </a:path>
              <a:path w="173990" h="335279">
                <a:moveTo>
                  <a:pt x="f28" y="f29"/>
                </a:moveTo>
                <a:lnTo>
                  <a:pt x="f30" y="f29"/>
                </a:lnTo>
                <a:lnTo>
                  <a:pt x="f30" y="f27"/>
                </a:lnTo>
                <a:lnTo>
                  <a:pt x="f28" y="f27"/>
                </a:lnTo>
                <a:lnTo>
                  <a:pt x="f28" y="f29"/>
                </a:lnTo>
                <a:close/>
              </a:path>
              <a:path w="173990" h="335279">
                <a:moveTo>
                  <a:pt x="f31" y="f29"/>
                </a:moveTo>
                <a:lnTo>
                  <a:pt x="f32" y="f29"/>
                </a:lnTo>
                <a:lnTo>
                  <a:pt x="f32" y="f27"/>
                </a:lnTo>
                <a:lnTo>
                  <a:pt x="f31" y="f27"/>
                </a:lnTo>
                <a:lnTo>
                  <a:pt x="f31" y="f29"/>
                </a:lnTo>
                <a:close/>
              </a:path>
              <a:path w="173990" h="335279">
                <a:moveTo>
                  <a:pt x="f16" y="f29"/>
                </a:moveTo>
                <a:lnTo>
                  <a:pt x="f18" y="f29"/>
                </a:lnTo>
                <a:lnTo>
                  <a:pt x="f18" y="f27"/>
                </a:lnTo>
                <a:lnTo>
                  <a:pt x="f16" y="f27"/>
                </a:lnTo>
                <a:lnTo>
                  <a:pt x="f16" y="f29"/>
                </a:lnTo>
                <a:close/>
              </a:path>
              <a:path w="173990" h="335279">
                <a:moveTo>
                  <a:pt x="f5" y="f29"/>
                </a:moveTo>
                <a:lnTo>
                  <a:pt x="f7" y="f29"/>
                </a:lnTo>
                <a:lnTo>
                  <a:pt x="f7" y="f27"/>
                </a:lnTo>
                <a:lnTo>
                  <a:pt x="f5" y="f27"/>
                </a:lnTo>
                <a:lnTo>
                  <a:pt x="f5" y="f29"/>
                </a:lnTo>
                <a:close/>
              </a:path>
              <a:path w="173990" h="335279">
                <a:moveTo>
                  <a:pt x="f26" y="f2"/>
                </a:moveTo>
                <a:lnTo>
                  <a:pt x="f2" y="f2"/>
                </a:lnTo>
                <a:lnTo>
                  <a:pt x="f2" y="f29"/>
                </a:lnTo>
                <a:lnTo>
                  <a:pt x="f26" y="f29"/>
                </a:lnTo>
                <a:lnTo>
                  <a:pt x="f26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4" name="object 117">
            <a:extLst>
              <a:ext uri="{FF2B5EF4-FFF2-40B4-BE49-F238E27FC236}">
                <a16:creationId xmlns:a16="http://schemas.microsoft.com/office/drawing/2014/main" id="{C17E67F8-1731-0475-E31A-70793718ED3E}"/>
              </a:ext>
            </a:extLst>
          </p:cNvPr>
          <p:cNvSpPr/>
          <p:nvPr/>
        </p:nvSpPr>
        <p:spPr>
          <a:xfrm>
            <a:off x="2323225" y="4321591"/>
            <a:ext cx="19687" cy="113659"/>
          </a:xfrm>
          <a:custGeom>
            <a:avLst/>
            <a:gdLst>
              <a:gd name="f0" fmla="val w"/>
              <a:gd name="f1" fmla="val h"/>
              <a:gd name="f2" fmla="val 0"/>
              <a:gd name="f3" fmla="val 19684"/>
              <a:gd name="f4" fmla="val 113664"/>
              <a:gd name="f5" fmla="val 14909"/>
              <a:gd name="f6" fmla="val 4203"/>
              <a:gd name="f7" fmla="val 83"/>
              <a:gd name="f8" fmla="val 13944"/>
              <a:gd name="f9" fmla="val 3047"/>
              <a:gd name="f10" fmla="val 17538"/>
              <a:gd name="f11" fmla="val 7353"/>
              <a:gd name="f12" fmla="val 18516"/>
              <a:gd name="f13" fmla="val 113601"/>
              <a:gd name="f14" fmla="val 11912"/>
              <a:gd name="f15" fmla="val 16103"/>
              <a:gd name="f16" fmla="val 19154"/>
              <a:gd name="f17" fmla="val 7048"/>
              <a:gd name="f18" fmla="val 4991"/>
              <a:gd name="f19" fmla="val 11899"/>
              <a:gd name="f20" fmla="val 6883"/>
              <a:gd name="f21" fmla="val 4851"/>
              <a:gd name="f22" fmla="val 19240"/>
              <a:gd name="f23" fmla="val 12166"/>
              <a:gd name="f24" fmla="val 14262"/>
              <a:gd name="f25" fmla="*/ f0 1 19684"/>
              <a:gd name="f26" fmla="*/ f1 1 113664"/>
              <a:gd name="f27" fmla="val f2"/>
              <a:gd name="f28" fmla="val f3"/>
              <a:gd name="f29" fmla="val f4"/>
              <a:gd name="f30" fmla="+- f29 0 f27"/>
              <a:gd name="f31" fmla="+- f28 0 f27"/>
              <a:gd name="f32" fmla="*/ f31 1 19684"/>
              <a:gd name="f33" fmla="*/ f30 1 113664"/>
              <a:gd name="f34" fmla="*/ f27 1 f32"/>
              <a:gd name="f35" fmla="*/ f28 1 f32"/>
              <a:gd name="f36" fmla="*/ f27 1 f33"/>
              <a:gd name="f37" fmla="*/ f29 1 f33"/>
              <a:gd name="f38" fmla="*/ f34 f25 1"/>
              <a:gd name="f39" fmla="*/ f35 f25 1"/>
              <a:gd name="f40" fmla="*/ f37 f26 1"/>
              <a:gd name="f41" fmla="*/ f36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8" t="f41" r="f39" b="f40"/>
            <a:pathLst>
              <a:path w="19684" h="113664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lnTo>
                  <a:pt x="f15" y="f10"/>
                </a:lnTo>
                <a:lnTo>
                  <a:pt x="f16" y="f8"/>
                </a:lnTo>
                <a:lnTo>
                  <a:pt x="f17" y="f8"/>
                </a:lnTo>
                <a:lnTo>
                  <a:pt x="f18" y="f19"/>
                </a:lnTo>
                <a:lnTo>
                  <a:pt x="f18" y="f20"/>
                </a:lnTo>
                <a:lnTo>
                  <a:pt x="f17" y="f21"/>
                </a:lnTo>
                <a:lnTo>
                  <a:pt x="f22" y="f21"/>
                </a:lnTo>
                <a:lnTo>
                  <a:pt x="f22" y="f6"/>
                </a:lnTo>
                <a:lnTo>
                  <a:pt x="f5" y="f2"/>
                </a:lnTo>
                <a:close/>
              </a:path>
              <a:path w="19684" h="113664">
                <a:moveTo>
                  <a:pt x="f22" y="f21"/>
                </a:moveTo>
                <a:lnTo>
                  <a:pt x="f23" y="f21"/>
                </a:lnTo>
                <a:lnTo>
                  <a:pt x="f24" y="f20"/>
                </a:lnTo>
                <a:lnTo>
                  <a:pt x="f24" y="f19"/>
                </a:lnTo>
                <a:lnTo>
                  <a:pt x="f23" y="f8"/>
                </a:lnTo>
                <a:lnTo>
                  <a:pt x="f16" y="f8"/>
                </a:lnTo>
                <a:lnTo>
                  <a:pt x="f22" y="f21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5" name="object 118">
            <a:extLst>
              <a:ext uri="{FF2B5EF4-FFF2-40B4-BE49-F238E27FC236}">
                <a16:creationId xmlns:a16="http://schemas.microsoft.com/office/drawing/2014/main" id="{75B6281A-CB8C-DA9E-AD70-AFAC29070D39}"/>
              </a:ext>
            </a:extLst>
          </p:cNvPr>
          <p:cNvSpPr/>
          <p:nvPr/>
        </p:nvSpPr>
        <p:spPr>
          <a:xfrm>
            <a:off x="2149260" y="4512344"/>
            <a:ext cx="188210" cy="145517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6" name="object 119">
            <a:extLst>
              <a:ext uri="{FF2B5EF4-FFF2-40B4-BE49-F238E27FC236}">
                <a16:creationId xmlns:a16="http://schemas.microsoft.com/office/drawing/2014/main" id="{4DD3EBE4-39E1-3FC3-F721-1F5E0247955B}"/>
              </a:ext>
            </a:extLst>
          </p:cNvPr>
          <p:cNvSpPr/>
          <p:nvPr/>
        </p:nvSpPr>
        <p:spPr>
          <a:xfrm>
            <a:off x="2103787" y="4420511"/>
            <a:ext cx="289563" cy="143505"/>
          </a:xfrm>
          <a:custGeom>
            <a:avLst/>
            <a:gdLst>
              <a:gd name="f0" fmla="val w"/>
              <a:gd name="f1" fmla="val h"/>
              <a:gd name="f2" fmla="val 0"/>
              <a:gd name="f3" fmla="val 289559"/>
              <a:gd name="f4" fmla="val 143510"/>
              <a:gd name="f5" fmla="val 144634"/>
              <a:gd name="f6" fmla="val 25"/>
              <a:gd name="f7" fmla="val 112496"/>
              <a:gd name="f8" fmla="val 25222"/>
              <a:gd name="f9" fmla="val 143421"/>
              <a:gd name="f10" fmla="val 144589"/>
              <a:gd name="f11" fmla="val 50660"/>
              <a:gd name="f12" fmla="val 209711"/>
              <a:gd name="f13" fmla="val 263956"/>
              <a:gd name="f14" fmla="val 289242"/>
              <a:gd name="f15" fmla="val 264020"/>
              <a:gd name="f16" fmla="val 92938"/>
              <a:gd name="f17" fmla="val 53479"/>
              <a:gd name="f18" fmla="val 213334"/>
              <a:gd name="f19" fmla="val 24447"/>
              <a:gd name="f20" fmla="val 144513"/>
              <a:gd name="f21" fmla="val 144602"/>
              <a:gd name="f22" fmla="*/ f0 1 289559"/>
              <a:gd name="f23" fmla="*/ f1 1 143510"/>
              <a:gd name="f24" fmla="val f2"/>
              <a:gd name="f25" fmla="val f3"/>
              <a:gd name="f26" fmla="val f4"/>
              <a:gd name="f27" fmla="+- f26 0 f24"/>
              <a:gd name="f28" fmla="+- f25 0 f24"/>
              <a:gd name="f29" fmla="*/ f28 1 289559"/>
              <a:gd name="f30" fmla="*/ f27 1 143510"/>
              <a:gd name="f31" fmla="*/ f24 1 f29"/>
              <a:gd name="f32" fmla="*/ f25 1 f29"/>
              <a:gd name="f33" fmla="*/ f24 1 f30"/>
              <a:gd name="f34" fmla="*/ f26 1 f30"/>
              <a:gd name="f35" fmla="*/ f31 f22 1"/>
              <a:gd name="f36" fmla="*/ f32 f22 1"/>
              <a:gd name="f37" fmla="*/ f34 f23 1"/>
              <a:gd name="f38" fmla="*/ f33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5" t="f38" r="f36" b="f37"/>
            <a:pathLst>
              <a:path w="289559" h="143510">
                <a:moveTo>
                  <a:pt x="f5" y="f6"/>
                </a:moveTo>
                <a:lnTo>
                  <a:pt x="f2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1"/>
                </a:lnTo>
                <a:lnTo>
                  <a:pt x="f5" y="f6"/>
                </a:lnTo>
                <a:close/>
              </a:path>
              <a:path w="289559" h="143510">
                <a:moveTo>
                  <a:pt x="f12" y="f11"/>
                </a:moveTo>
                <a:lnTo>
                  <a:pt x="f10" y="f11"/>
                </a:lnTo>
                <a:lnTo>
                  <a:pt x="f13" y="f9"/>
                </a:lnTo>
                <a:lnTo>
                  <a:pt x="f14" y="f7"/>
                </a:ln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2" y="f11"/>
                </a:lnTo>
                <a:close/>
              </a:path>
              <a:path w="289559" h="143510">
                <a:moveTo>
                  <a:pt x="f15" y="f19"/>
                </a:moveTo>
                <a:lnTo>
                  <a:pt x="f18" y="f19"/>
                </a:lnTo>
                <a:lnTo>
                  <a:pt x="f18" y="f17"/>
                </a:lnTo>
                <a:lnTo>
                  <a:pt x="f15" y="f17"/>
                </a:lnTo>
                <a:lnTo>
                  <a:pt x="f15" y="f19"/>
                </a:lnTo>
                <a:close/>
              </a:path>
              <a:path w="289559" h="143510">
                <a:moveTo>
                  <a:pt x="f20" y="f2"/>
                </a:moveTo>
                <a:close/>
              </a:path>
              <a:path w="289559" h="143510">
                <a:moveTo>
                  <a:pt x="f21" y="f2"/>
                </a:move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7" name="object 120">
            <a:extLst>
              <a:ext uri="{FF2B5EF4-FFF2-40B4-BE49-F238E27FC236}">
                <a16:creationId xmlns:a16="http://schemas.microsoft.com/office/drawing/2014/main" id="{22E75A51-ADF2-8011-984E-39E707C43106}"/>
              </a:ext>
            </a:extLst>
          </p:cNvPr>
          <p:cNvSpPr/>
          <p:nvPr/>
        </p:nvSpPr>
        <p:spPr>
          <a:xfrm>
            <a:off x="5219989" y="4486366"/>
            <a:ext cx="167801" cy="127979"/>
          </a:xfrm>
          <a:prstGeom prst="rect">
            <a:avLst/>
          </a:prstGeom>
          <a:blipFill>
            <a:blip r:embed="rId5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8" name="object 121">
            <a:extLst>
              <a:ext uri="{FF2B5EF4-FFF2-40B4-BE49-F238E27FC236}">
                <a16:creationId xmlns:a16="http://schemas.microsoft.com/office/drawing/2014/main" id="{11FCFBEC-B802-6BF6-F3C5-9CDC8CE6EF37}"/>
              </a:ext>
            </a:extLst>
          </p:cNvPr>
          <p:cNvSpPr/>
          <p:nvPr/>
        </p:nvSpPr>
        <p:spPr>
          <a:xfrm>
            <a:off x="5142640" y="4329766"/>
            <a:ext cx="108530" cy="124614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9" name="object 122">
            <a:extLst>
              <a:ext uri="{FF2B5EF4-FFF2-40B4-BE49-F238E27FC236}">
                <a16:creationId xmlns:a16="http://schemas.microsoft.com/office/drawing/2014/main" id="{4567D76D-C83B-FF04-6AC4-B7BA64722CE8}"/>
              </a:ext>
            </a:extLst>
          </p:cNvPr>
          <p:cNvSpPr/>
          <p:nvPr/>
        </p:nvSpPr>
        <p:spPr>
          <a:xfrm>
            <a:off x="5081156" y="4275963"/>
            <a:ext cx="231772" cy="417195"/>
          </a:xfrm>
          <a:custGeom>
            <a:avLst/>
            <a:gdLst>
              <a:gd name="f0" fmla="val w"/>
              <a:gd name="f1" fmla="val h"/>
              <a:gd name="f2" fmla="val 0"/>
              <a:gd name="f3" fmla="val 231775"/>
              <a:gd name="f4" fmla="val 417195"/>
              <a:gd name="f5" fmla="val 115709"/>
              <a:gd name="f6" fmla="val 70685"/>
              <a:gd name="f7" fmla="val 9065"/>
              <a:gd name="f8" fmla="val 33904"/>
              <a:gd name="f9" fmla="val 33785"/>
              <a:gd name="f10" fmla="val 9098"/>
              <a:gd name="f11" fmla="val 70444"/>
              <a:gd name="f12" fmla="val 115328"/>
              <a:gd name="f13" fmla="val 8855"/>
              <a:gd name="f14" fmla="val 159687"/>
              <a:gd name="f15" fmla="val 33042"/>
              <a:gd name="f16" fmla="val 196076"/>
              <a:gd name="f17" fmla="val 68987"/>
              <a:gd name="f18" fmla="val 220943"/>
              <a:gd name="f19" fmla="val 113118"/>
              <a:gd name="f20" fmla="val 230733"/>
              <a:gd name="f21" fmla="val 89128"/>
              <a:gd name="f22" fmla="val 417055"/>
              <a:gd name="f23" fmla="val 142366"/>
              <a:gd name="f24" fmla="val 118376"/>
              <a:gd name="f25" fmla="val 162497"/>
              <a:gd name="f26" fmla="val 183116"/>
              <a:gd name="f27" fmla="val 206679"/>
              <a:gd name="f28" fmla="val 80078"/>
              <a:gd name="f29" fmla="val 199501"/>
              <a:gd name="f30" fmla="val 50971"/>
              <a:gd name="f31" fmla="val 179925"/>
              <a:gd name="f32" fmla="val 31342"/>
              <a:gd name="f33" fmla="val 150888"/>
              <a:gd name="f34" fmla="val 24142"/>
              <a:gd name="f35" fmla="val 79814"/>
              <a:gd name="f36" fmla="val 50804"/>
              <a:gd name="f37" fmla="val 31241"/>
              <a:gd name="f38" fmla="val 24066"/>
              <a:gd name="f39" fmla="val 183122"/>
              <a:gd name="f40" fmla="val 160788"/>
              <a:gd name="f41" fmla="val 151388"/>
              <a:gd name="f42" fmla="val 180513"/>
              <a:gd name="f43" fmla="val 200143"/>
              <a:gd name="f44" fmla="val 207340"/>
              <a:gd name="f45" fmla="val 198443"/>
              <a:gd name="f46" fmla="val 222636"/>
              <a:gd name="f47" fmla="val 231495"/>
              <a:gd name="f48" fmla="val 222399"/>
              <a:gd name="f49" fmla="val 197591"/>
              <a:gd name="f50" fmla="*/ f0 1 231775"/>
              <a:gd name="f51" fmla="*/ f1 1 417195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231775"/>
              <a:gd name="f58" fmla="*/ f55 1 417195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231775" h="417195">
                <a:moveTo>
                  <a:pt x="f5" y="f2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2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27"/>
                </a:lnTo>
                <a:lnTo>
                  <a:pt x="f5" y="f27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12"/>
                </a:lnTo>
                <a:lnTo>
                  <a:pt x="f32" y="f35"/>
                </a:lnTo>
                <a:lnTo>
                  <a:pt x="f30" y="f36"/>
                </a:lnTo>
                <a:lnTo>
                  <a:pt x="f28" y="f37"/>
                </a:lnTo>
                <a:lnTo>
                  <a:pt x="f5" y="f38"/>
                </a:lnTo>
                <a:lnTo>
                  <a:pt x="f39" y="f38"/>
                </a:lnTo>
                <a:lnTo>
                  <a:pt x="f40" y="f7"/>
                </a:lnTo>
                <a:lnTo>
                  <a:pt x="f5" y="f2"/>
                </a:lnTo>
                <a:close/>
              </a:path>
              <a:path w="231775" h="417195">
                <a:moveTo>
                  <a:pt x="f39" y="f38"/>
                </a:moveTo>
                <a:lnTo>
                  <a:pt x="f5" y="f38"/>
                </a:lnTo>
                <a:lnTo>
                  <a:pt x="f41" y="f37"/>
                </a:lnTo>
                <a:lnTo>
                  <a:pt x="f42" y="f36"/>
                </a:lnTo>
                <a:lnTo>
                  <a:pt x="f43" y="f35"/>
                </a:lnTo>
                <a:lnTo>
                  <a:pt x="f44" y="f12"/>
                </a:lnTo>
                <a:lnTo>
                  <a:pt x="f43" y="f33"/>
                </a:lnTo>
                <a:lnTo>
                  <a:pt x="f42" y="f31"/>
                </a:lnTo>
                <a:lnTo>
                  <a:pt x="f41" y="f29"/>
                </a:lnTo>
                <a:lnTo>
                  <a:pt x="f5" y="f27"/>
                </a:lnTo>
                <a:lnTo>
                  <a:pt x="f26" y="f27"/>
                </a:lnTo>
                <a:lnTo>
                  <a:pt x="f45" y="f16"/>
                </a:lnTo>
                <a:lnTo>
                  <a:pt x="f46" y="f14"/>
                </a:lnTo>
                <a:lnTo>
                  <a:pt x="f47" y="f12"/>
                </a:lnTo>
                <a:lnTo>
                  <a:pt x="f48" y="f11"/>
                </a:lnTo>
                <a:lnTo>
                  <a:pt x="f49" y="f9"/>
                </a:lnTo>
                <a:lnTo>
                  <a:pt x="f39" y="f38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0" name="object 123">
            <a:extLst>
              <a:ext uri="{FF2B5EF4-FFF2-40B4-BE49-F238E27FC236}">
                <a16:creationId xmlns:a16="http://schemas.microsoft.com/office/drawing/2014/main" id="{3440AC3A-B3AC-B293-3114-FB2DA20AE705}"/>
              </a:ext>
            </a:extLst>
          </p:cNvPr>
          <p:cNvSpPr/>
          <p:nvPr/>
        </p:nvSpPr>
        <p:spPr>
          <a:xfrm>
            <a:off x="5020101" y="4562316"/>
            <a:ext cx="155347" cy="86246"/>
          </a:xfrm>
          <a:prstGeom prst="rect">
            <a:avLst/>
          </a:prstGeom>
          <a:blipFill>
            <a:blip r:embed="rId7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1" name="object 124">
            <a:extLst>
              <a:ext uri="{FF2B5EF4-FFF2-40B4-BE49-F238E27FC236}">
                <a16:creationId xmlns:a16="http://schemas.microsoft.com/office/drawing/2014/main" id="{37D10726-90CE-240D-043D-D603755A8A94}"/>
              </a:ext>
            </a:extLst>
          </p:cNvPr>
          <p:cNvSpPr/>
          <p:nvPr/>
        </p:nvSpPr>
        <p:spPr>
          <a:xfrm>
            <a:off x="8236393" y="4396243"/>
            <a:ext cx="124102" cy="205730"/>
          </a:xfrm>
          <a:prstGeom prst="rect">
            <a:avLst/>
          </a:prstGeom>
          <a:blipFill>
            <a:blip r:embed="rId8">
              <a:alphaModFix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2" name="object 125">
            <a:extLst>
              <a:ext uri="{FF2B5EF4-FFF2-40B4-BE49-F238E27FC236}">
                <a16:creationId xmlns:a16="http://schemas.microsoft.com/office/drawing/2014/main" id="{46ACAC78-33E1-AAE9-E53F-DA9E7D57F80F}"/>
              </a:ext>
            </a:extLst>
          </p:cNvPr>
          <p:cNvSpPr/>
          <p:nvPr/>
        </p:nvSpPr>
        <p:spPr>
          <a:xfrm>
            <a:off x="7947306" y="4322350"/>
            <a:ext cx="301623" cy="294007"/>
          </a:xfrm>
          <a:custGeom>
            <a:avLst/>
            <a:gdLst>
              <a:gd name="f0" fmla="val w"/>
              <a:gd name="f1" fmla="val h"/>
              <a:gd name="f2" fmla="val 0"/>
              <a:gd name="f3" fmla="val 301625"/>
              <a:gd name="f4" fmla="val 294004"/>
              <a:gd name="f5" fmla="val 269138"/>
              <a:gd name="f6" fmla="val 31927"/>
              <a:gd name="f7" fmla="val 293966"/>
              <a:gd name="f8" fmla="val 301294"/>
              <a:gd name="f9" fmla="val 278557"/>
              <a:gd name="f10" fmla="val 86105"/>
              <a:gd name="f11" fmla="val 106121"/>
              <a:gd name="f12" fmla="val 98387"/>
              <a:gd name="f13" fmla="val 84598"/>
              <a:gd name="f14" fmla="val 92082"/>
              <a:gd name="f15" fmla="val 80484"/>
              <a:gd name="f16" fmla="val 87838"/>
              <a:gd name="f17" fmla="val 74377"/>
              <a:gd name="f18" fmla="val 86283"/>
              <a:gd name="f19" fmla="val 66890"/>
              <a:gd name="f20" fmla="val 61633"/>
              <a:gd name="f21" fmla="val 88506"/>
              <a:gd name="f22" fmla="val 56870"/>
              <a:gd name="f23" fmla="val 95656"/>
              <a:gd name="f24" fmla="val 49974"/>
              <a:gd name="f25" fmla="val 100647"/>
              <a:gd name="f26" fmla="val 47853"/>
              <a:gd name="f27" fmla="val 274373"/>
              <a:gd name="f28" fmla="val 195046"/>
              <a:gd name="f29" fmla="val 202730"/>
              <a:gd name="f30" fmla="val 49347"/>
              <a:gd name="f31" fmla="val 208984"/>
              <a:gd name="f32" fmla="val 53424"/>
              <a:gd name="f33" fmla="val 213191"/>
              <a:gd name="f34" fmla="val 59474"/>
              <a:gd name="f35" fmla="val 214731"/>
              <a:gd name="f36" fmla="*/ f0 1 301625"/>
              <a:gd name="f37" fmla="*/ f1 1 294004"/>
              <a:gd name="f38" fmla="val f2"/>
              <a:gd name="f39" fmla="val f3"/>
              <a:gd name="f40" fmla="val f4"/>
              <a:gd name="f41" fmla="+- f40 0 f38"/>
              <a:gd name="f42" fmla="+- f39 0 f38"/>
              <a:gd name="f43" fmla="*/ f42 1 301625"/>
              <a:gd name="f44" fmla="*/ f41 1 294004"/>
              <a:gd name="f45" fmla="*/ f38 1 f43"/>
              <a:gd name="f46" fmla="*/ f39 1 f43"/>
              <a:gd name="f47" fmla="*/ f38 1 f44"/>
              <a:gd name="f48" fmla="*/ f40 1 f44"/>
              <a:gd name="f49" fmla="*/ f45 f36 1"/>
              <a:gd name="f50" fmla="*/ f46 f36 1"/>
              <a:gd name="f51" fmla="*/ f48 f37 1"/>
              <a:gd name="f52" fmla="*/ f47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9" t="f52" r="f50" b="f51"/>
            <a:pathLst>
              <a:path w="301625" h="294004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8" y="f7"/>
                </a:lnTo>
                <a:lnTo>
                  <a:pt x="f9" y="f10"/>
                </a:lnTo>
                <a:lnTo>
                  <a:pt x="f11" y="f10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18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5" y="f2"/>
                </a:lnTo>
                <a:close/>
              </a:path>
              <a:path w="301625" h="294004">
                <a:moveTo>
                  <a:pt x="f27" y="f26"/>
                </a:moveTo>
                <a:lnTo>
                  <a:pt x="f28" y="f26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19"/>
                </a:lnTo>
                <a:lnTo>
                  <a:pt x="f33" y="f17"/>
                </a:lnTo>
                <a:lnTo>
                  <a:pt x="f31" y="f15"/>
                </a:lnTo>
                <a:lnTo>
                  <a:pt x="f29" y="f13"/>
                </a:lnTo>
                <a:lnTo>
                  <a:pt x="f28" y="f10"/>
                </a:lnTo>
                <a:lnTo>
                  <a:pt x="f9" y="f10"/>
                </a:lnTo>
                <a:lnTo>
                  <a:pt x="f27" y="f26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3" name="object 126">
            <a:extLst>
              <a:ext uri="{FF2B5EF4-FFF2-40B4-BE49-F238E27FC236}">
                <a16:creationId xmlns:a16="http://schemas.microsoft.com/office/drawing/2014/main" id="{E22B80BB-7DF2-4041-05AB-EDB4FF67410A}"/>
              </a:ext>
            </a:extLst>
          </p:cNvPr>
          <p:cNvSpPr/>
          <p:nvPr/>
        </p:nvSpPr>
        <p:spPr>
          <a:xfrm>
            <a:off x="5008077" y="5426113"/>
            <a:ext cx="391792" cy="358773"/>
          </a:xfrm>
          <a:custGeom>
            <a:avLst/>
            <a:gdLst>
              <a:gd name="f0" fmla="val w"/>
              <a:gd name="f1" fmla="val h"/>
              <a:gd name="f2" fmla="val 0"/>
              <a:gd name="f3" fmla="val 391795"/>
              <a:gd name="f4" fmla="val 358775"/>
              <a:gd name="f5" fmla="val 381679"/>
              <a:gd name="f6" fmla="val 191350"/>
              <a:gd name="f7" fmla="val 147789"/>
              <a:gd name="f8" fmla="val 154585"/>
              <a:gd name="f9" fmla="val 196539"/>
              <a:gd name="f10" fmla="val 161940"/>
              <a:gd name="f11" fmla="val 200980"/>
              <a:gd name="f12" fmla="val 169796"/>
              <a:gd name="f13" fmla="val 204616"/>
              <a:gd name="f14" fmla="val 178092"/>
              <a:gd name="f15" fmla="val 207390"/>
              <a:gd name="f16" fmla="val 171856"/>
              <a:gd name="f17" fmla="val 358241"/>
              <a:gd name="f18" fmla="val 214998"/>
              <a:gd name="f19" fmla="val 208851"/>
              <a:gd name="f20" fmla="val 209473"/>
              <a:gd name="f21" fmla="val 218937"/>
              <a:gd name="f22" fmla="val 207531"/>
              <a:gd name="f23" fmla="val 228520"/>
              <a:gd name="f24" fmla="val 204366"/>
              <a:gd name="f25" fmla="val 237508"/>
              <a:gd name="f26" fmla="val 200056"/>
              <a:gd name="f27" fmla="val 245808"/>
              <a:gd name="f28" fmla="val 194678"/>
              <a:gd name="f29" fmla="val 379417"/>
              <a:gd name="f30" fmla="val 150672"/>
              <a:gd name="f31" fmla="val 120177"/>
              <a:gd name="f32" fmla="val 6105"/>
              <a:gd name="f33" fmla="val 95273"/>
              <a:gd name="f34" fmla="val 22755"/>
              <a:gd name="f35" fmla="val 78483"/>
              <a:gd name="f36" fmla="val 47448"/>
              <a:gd name="f37" fmla="val 72326"/>
              <a:gd name="f38" fmla="val 77685"/>
              <a:gd name="f39" fmla="val 77939"/>
              <a:gd name="f40" fmla="val 43960"/>
              <a:gd name="f41" fmla="val 85575"/>
              <a:gd name="f42" fmla="val 20994"/>
              <a:gd name="f43" fmla="val 102469"/>
              <a:gd name="f44" fmla="val 5612"/>
              <a:gd name="f45" fmla="val 126460"/>
              <a:gd name="f46" fmla="val 155384"/>
              <a:gd name="f47" fmla="val 6156"/>
              <a:gd name="f48" fmla="val 185621"/>
              <a:gd name="f49" fmla="val 22947"/>
              <a:gd name="f50" fmla="val 210315"/>
              <a:gd name="f51" fmla="val 47850"/>
              <a:gd name="f52" fmla="val 226964"/>
              <a:gd name="f53" fmla="val 78346"/>
              <a:gd name="f54" fmla="val 233070"/>
              <a:gd name="f55" fmla="val 100085"/>
              <a:gd name="f56" fmla="val 230037"/>
              <a:gd name="f57" fmla="val 119473"/>
              <a:gd name="f58" fmla="val 221507"/>
              <a:gd name="f59" fmla="val 135658"/>
              <a:gd name="f60" fmla="val 208328"/>
              <a:gd name="f61" fmla="val 385574"/>
              <a:gd name="f62" fmla="val 391731"/>
              <a:gd name="f63" fmla="val 387179"/>
              <a:gd name="f64" fmla="val 129227"/>
              <a:gd name="f65" fmla="val 374576"/>
              <a:gd name="f66" fmla="val 106870"/>
              <a:gd name="f67" fmla="val 355501"/>
              <a:gd name="f68" fmla="val 89876"/>
              <a:gd name="f69" fmla="val 331533"/>
              <a:gd name="f70" fmla="val 79806"/>
              <a:gd name="f71" fmla="val 325376"/>
              <a:gd name="f72" fmla="val 49511"/>
              <a:gd name="f73" fmla="val 308586"/>
              <a:gd name="f74" fmla="val 24814"/>
              <a:gd name="f75" fmla="val 301370"/>
              <a:gd name="f76" fmla="val 19989"/>
              <a:gd name="f77" fmla="val 203136"/>
              <a:gd name="f78" fmla="val 191915"/>
              <a:gd name="f79" fmla="val 11626"/>
              <a:gd name="f80" fmla="val 179262"/>
              <a:gd name="f81" fmla="val 5337"/>
              <a:gd name="f82" fmla="val 165430"/>
              <a:gd name="f83" fmla="val 1376"/>
              <a:gd name="f84" fmla="val 258060"/>
              <a:gd name="f85" fmla="val 210363"/>
              <a:gd name="f86" fmla="val 273902"/>
              <a:gd name="f87" fmla="val 222484"/>
              <a:gd name="f88" fmla="val 292594"/>
              <a:gd name="f89" fmla="val 230300"/>
              <a:gd name="f90" fmla="val 313397"/>
              <a:gd name="f91" fmla="val 343886"/>
              <a:gd name="f92" fmla="val 368785"/>
              <a:gd name="f93" fmla="val 253187"/>
              <a:gd name="f94" fmla="val 2057"/>
              <a:gd name="f95" fmla="val 239242"/>
              <a:gd name="f96" fmla="val 3285"/>
              <a:gd name="f97" fmla="val 226109"/>
              <a:gd name="f98" fmla="val 6827"/>
              <a:gd name="f99" fmla="val 214001"/>
              <a:gd name="f100" fmla="val 12467"/>
              <a:gd name="f101" fmla="val 283682"/>
              <a:gd name="f102" fmla="val 8163"/>
              <a:gd name="f103" fmla="*/ f0 1 391795"/>
              <a:gd name="f104" fmla="*/ f1 1 358775"/>
              <a:gd name="f105" fmla="val f2"/>
              <a:gd name="f106" fmla="val f3"/>
              <a:gd name="f107" fmla="val f4"/>
              <a:gd name="f108" fmla="+- f107 0 f105"/>
              <a:gd name="f109" fmla="+- f106 0 f105"/>
              <a:gd name="f110" fmla="*/ f109 1 391795"/>
              <a:gd name="f111" fmla="*/ f108 1 358775"/>
              <a:gd name="f112" fmla="*/ f105 1 f110"/>
              <a:gd name="f113" fmla="*/ f106 1 f110"/>
              <a:gd name="f114" fmla="*/ f105 1 f111"/>
              <a:gd name="f115" fmla="*/ f107 1 f111"/>
              <a:gd name="f116" fmla="*/ f112 f103 1"/>
              <a:gd name="f117" fmla="*/ f113 f103 1"/>
              <a:gd name="f118" fmla="*/ f115 f104 1"/>
              <a:gd name="f119" fmla="*/ f114 f10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6" t="f119" r="f117" b="f118"/>
            <a:pathLst>
              <a:path w="391795" h="358775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7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28"/>
                </a:lnTo>
                <a:lnTo>
                  <a:pt x="f5" y="f6"/>
                </a:lnTo>
                <a:close/>
              </a:path>
              <a:path w="391795" h="358775">
                <a:moveTo>
                  <a:pt x="f30" y="f2"/>
                </a:move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37" y="f38"/>
                </a:lnTo>
                <a:lnTo>
                  <a:pt x="f37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2" y="f46"/>
                </a:lnTo>
                <a:lnTo>
                  <a:pt x="f47" y="f48"/>
                </a:lnTo>
                <a:lnTo>
                  <a:pt x="f49" y="f50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7" y="f6"/>
                </a:lnTo>
                <a:lnTo>
                  <a:pt x="f5" y="f6"/>
                </a:lnTo>
                <a:lnTo>
                  <a:pt x="f61" y="f48"/>
                </a:lnTo>
                <a:lnTo>
                  <a:pt x="f62" y="f46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6"/>
                </a:lnTo>
                <a:lnTo>
                  <a:pt x="f78" y="f79"/>
                </a:lnTo>
                <a:lnTo>
                  <a:pt x="f80" y="f81"/>
                </a:lnTo>
                <a:lnTo>
                  <a:pt x="f82" y="f83"/>
                </a:lnTo>
                <a:lnTo>
                  <a:pt x="f30" y="f2"/>
                </a:lnTo>
                <a:close/>
              </a:path>
              <a:path w="391795" h="358775">
                <a:moveTo>
                  <a:pt x="f29" y="f28"/>
                </a:moveTo>
                <a:lnTo>
                  <a:pt x="f27" y="f28"/>
                </a:lnTo>
                <a:lnTo>
                  <a:pt x="f84" y="f85"/>
                </a:lnTo>
                <a:lnTo>
                  <a:pt x="f86" y="f87"/>
                </a:lnTo>
                <a:lnTo>
                  <a:pt x="f88" y="f89"/>
                </a:lnTo>
                <a:lnTo>
                  <a:pt x="f90" y="f54"/>
                </a:lnTo>
                <a:lnTo>
                  <a:pt x="f91" y="f52"/>
                </a:lnTo>
                <a:lnTo>
                  <a:pt x="f92" y="f50"/>
                </a:lnTo>
                <a:lnTo>
                  <a:pt x="f29" y="f28"/>
                </a:lnTo>
                <a:close/>
              </a:path>
              <a:path w="391795" h="358775">
                <a:moveTo>
                  <a:pt x="f93" y="f94"/>
                </a:move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77" y="f76"/>
                </a:lnTo>
                <a:lnTo>
                  <a:pt x="f75" y="f76"/>
                </a:lnTo>
                <a:lnTo>
                  <a:pt x="f101" y="f102"/>
                </a:lnTo>
                <a:lnTo>
                  <a:pt x="f93" y="f94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BW" sz="1800" b="0" i="0" u="none" strike="noStrike" kern="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89FB7C1-3E9F-06CE-204C-0D6B7A74A239}"/>
              </a:ext>
            </a:extLst>
          </p:cNvPr>
          <p:cNvSpPr/>
          <p:nvPr/>
        </p:nvSpPr>
        <p:spPr>
          <a:xfrm>
            <a:off x="2319165" y="6237462"/>
            <a:ext cx="8183735" cy="2554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Leveraged on strong </a:t>
            </a:r>
            <a:r>
              <a:rPr lang="en-US" b="1" dirty="0">
                <a:solidFill>
                  <a:schemeClr val="tx1"/>
                </a:solidFill>
              </a:rPr>
              <a:t>Advocacy and Recommendations </a:t>
            </a:r>
            <a:r>
              <a:rPr lang="en-US" dirty="0">
                <a:solidFill>
                  <a:schemeClr val="tx1"/>
                </a:solidFill>
              </a:rPr>
              <a:t>for doing business reforms</a:t>
            </a:r>
            <a:endParaRPr lang="en-B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91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70928" b="85633"/>
          <a:stretch/>
        </p:blipFill>
        <p:spPr>
          <a:xfrm>
            <a:off x="1524000" y="142876"/>
            <a:ext cx="2269502" cy="866099"/>
          </a:xfrm>
        </p:spPr>
      </p:pic>
      <p:sp>
        <p:nvSpPr>
          <p:cNvPr id="9" name="TextBox 8"/>
          <p:cNvSpPr txBox="1"/>
          <p:nvPr/>
        </p:nvSpPr>
        <p:spPr>
          <a:xfrm>
            <a:off x="3726080" y="3011232"/>
            <a:ext cx="438225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6859" y="5996664"/>
            <a:ext cx="3330019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www.gobotswana.com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2211" y="3873260"/>
            <a:ext cx="6409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67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@Go_Botswana  |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D679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Facebook &amp; LinkedIn: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Botswana Investment and Trade Centre 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Contact # Head Office +267 3633301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Francistown Office: +267 3633343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79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uzzle with text on it&#10;&#10;AI-generated content may be incorrect.">
            <a:extLst>
              <a:ext uri="{FF2B5EF4-FFF2-40B4-BE49-F238E27FC236}">
                <a16:creationId xmlns:a16="http://schemas.microsoft.com/office/drawing/2014/main" id="{DC82F507-EAE9-1206-CF0F-054E0C3C48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55" y="68263"/>
            <a:ext cx="1194929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204228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D4F-1F59-7119-04E0-CE0C55BCB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900" y="179304"/>
            <a:ext cx="10515600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Global Tourism Status</a:t>
            </a:r>
            <a:endParaRPr lang="en-BW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D59BC-4441-7ED9-A071-F075E41E2898}"/>
              </a:ext>
            </a:extLst>
          </p:cNvPr>
          <p:cNvSpPr txBox="1"/>
          <p:nvPr/>
        </p:nvSpPr>
        <p:spPr>
          <a:xfrm>
            <a:off x="5835650" y="1456358"/>
            <a:ext cx="6267450" cy="700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Current Status</a:t>
            </a:r>
          </a:p>
          <a:p>
            <a:pPr algn="just"/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Before 2019, Tourism was world largest service sector at about 25% and 10.4% of global GDP (US$9 trillion);</a:t>
            </a:r>
          </a:p>
          <a:p>
            <a:pPr algn="just"/>
            <a:endParaRPr lang="en-U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COVID-19 resulted in about 50% loss in GDP contribution; 20% job losses and about US$ 1.3 trillion in revenue</a:t>
            </a:r>
          </a:p>
          <a:p>
            <a:pPr algn="just"/>
            <a:endParaRPr lang="en-U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There were 1.4 billion global tourists in 2024 according to World Tourism Watch (2024) by World Bank; this represented 11% more tourist (or 140 million ) more than in 2023;</a:t>
            </a:r>
          </a:p>
          <a:p>
            <a:pPr algn="just"/>
            <a:endParaRPr lang="en-U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Global Travel at about 99% of 2019 in 2024  before the advent of COVID -19</a:t>
            </a:r>
          </a:p>
          <a:p>
            <a:pPr algn="just"/>
            <a:endParaRPr lang="en-US" sz="1600" dirty="0"/>
          </a:p>
          <a:p>
            <a:pPr algn="just"/>
            <a:r>
              <a:rPr lang="en-US" b="1" dirty="0"/>
              <a:t>Outlook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Growth of about 3% to 5% globally expected – dependent of improving world economy and no escalations in current geopolitical tensions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/>
              <a:t>This may have a positive impact of investment (new projects, expansions and commercial presences in some areas)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BW" sz="1600" b="1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0BD5973-6021-BBB6-8EDD-2CC30DED989E}"/>
              </a:ext>
            </a:extLst>
          </p:cNvPr>
          <p:cNvGrpSpPr/>
          <p:nvPr/>
        </p:nvGrpSpPr>
        <p:grpSpPr>
          <a:xfrm>
            <a:off x="400050" y="1346200"/>
            <a:ext cx="5868147" cy="5416550"/>
            <a:chOff x="1991703" y="404077"/>
            <a:chExt cx="10519174" cy="11883867"/>
          </a:xfrm>
        </p:grpSpPr>
        <p:sp>
          <p:nvSpPr>
            <p:cNvPr id="21" name="Pentagon 4">
              <a:extLst>
                <a:ext uri="{FF2B5EF4-FFF2-40B4-BE49-F238E27FC236}">
                  <a16:creationId xmlns:a16="http://schemas.microsoft.com/office/drawing/2014/main" id="{9240F2EF-017A-923C-2D44-2C1E888725D0}"/>
                </a:ext>
              </a:extLst>
            </p:cNvPr>
            <p:cNvSpPr/>
            <p:nvPr/>
          </p:nvSpPr>
          <p:spPr>
            <a:xfrm rot="2666940">
              <a:off x="7921208" y="7650088"/>
              <a:ext cx="4589669" cy="1904886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Pentagon 5">
              <a:extLst>
                <a:ext uri="{FF2B5EF4-FFF2-40B4-BE49-F238E27FC236}">
                  <a16:creationId xmlns:a16="http://schemas.microsoft.com/office/drawing/2014/main" id="{C3850F27-C893-E462-1AE1-ECB3F9C05488}"/>
                </a:ext>
              </a:extLst>
            </p:cNvPr>
            <p:cNvSpPr/>
            <p:nvPr/>
          </p:nvSpPr>
          <p:spPr>
            <a:xfrm rot="18872979">
              <a:off x="6561586" y="1739806"/>
              <a:ext cx="4589669" cy="1918211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entagon 6">
              <a:extLst>
                <a:ext uri="{FF2B5EF4-FFF2-40B4-BE49-F238E27FC236}">
                  <a16:creationId xmlns:a16="http://schemas.microsoft.com/office/drawing/2014/main" id="{4115CB51-E929-E39E-BD75-1CF1019468D6}"/>
                </a:ext>
              </a:extLst>
            </p:cNvPr>
            <p:cNvSpPr/>
            <p:nvPr/>
          </p:nvSpPr>
          <p:spPr>
            <a:xfrm rot="8082617">
              <a:off x="2025040" y="9025460"/>
              <a:ext cx="4589669" cy="1935299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entagon 7">
              <a:extLst>
                <a:ext uri="{FF2B5EF4-FFF2-40B4-BE49-F238E27FC236}">
                  <a16:creationId xmlns:a16="http://schemas.microsoft.com/office/drawing/2014/main" id="{CF53CF23-4117-FA63-C67A-54D045F49B18}"/>
                </a:ext>
              </a:extLst>
            </p:cNvPr>
            <p:cNvSpPr/>
            <p:nvPr/>
          </p:nvSpPr>
          <p:spPr>
            <a:xfrm rot="13509368">
              <a:off x="665872" y="3101104"/>
              <a:ext cx="4589669" cy="1938007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iamond 24">
              <a:extLst>
                <a:ext uri="{FF2B5EF4-FFF2-40B4-BE49-F238E27FC236}">
                  <a16:creationId xmlns:a16="http://schemas.microsoft.com/office/drawing/2014/main" id="{C54C5F76-45F1-FB80-665F-32849C04C5B3}"/>
                </a:ext>
              </a:extLst>
            </p:cNvPr>
            <p:cNvSpPr/>
            <p:nvPr/>
          </p:nvSpPr>
          <p:spPr>
            <a:xfrm>
              <a:off x="5220929" y="3636706"/>
              <a:ext cx="2743200" cy="27432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iamond 25">
              <a:extLst>
                <a:ext uri="{FF2B5EF4-FFF2-40B4-BE49-F238E27FC236}">
                  <a16:creationId xmlns:a16="http://schemas.microsoft.com/office/drawing/2014/main" id="{B6A85FF6-7CC4-AAF0-4E91-6BE1D454863E}"/>
                </a:ext>
              </a:extLst>
            </p:cNvPr>
            <p:cNvSpPr/>
            <p:nvPr/>
          </p:nvSpPr>
          <p:spPr>
            <a:xfrm>
              <a:off x="6563032" y="4978809"/>
              <a:ext cx="2743200" cy="274320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4B51A791-7C0D-67D2-EB6C-C855BC000D16}"/>
                </a:ext>
              </a:extLst>
            </p:cNvPr>
            <p:cNvSpPr/>
            <p:nvPr/>
          </p:nvSpPr>
          <p:spPr>
            <a:xfrm>
              <a:off x="3849329" y="4978809"/>
              <a:ext cx="2743200" cy="27432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0E36A736-195C-43FB-97EB-D1907FD13984}"/>
                </a:ext>
              </a:extLst>
            </p:cNvPr>
            <p:cNvSpPr/>
            <p:nvPr/>
          </p:nvSpPr>
          <p:spPr>
            <a:xfrm>
              <a:off x="5220929" y="6344264"/>
              <a:ext cx="2743200" cy="27432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  <a:scene3d>
              <a:camera prst="isometricTopUp"/>
              <a:lightRig rig="threePt" dir="t"/>
            </a:scene3d>
            <a:sp3d extrusionH="76200" contourW="12700">
              <a:bevelT/>
              <a:bevelB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86D5D49-A369-6EFB-2ED7-F42FB6584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729" y="4731019"/>
              <a:ext cx="609600" cy="6096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84F72E6-8840-F4A8-18F2-EEAF289C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9832" y="6075106"/>
              <a:ext cx="609600" cy="6096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434FD6-D77E-3C40-E753-99D6C151F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632" y="6071827"/>
              <a:ext cx="609600" cy="6096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C60981E-DA44-96E7-3EDA-83BFCBE01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5397" y="7440561"/>
              <a:ext cx="609600" cy="609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597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29ABC18-B1CF-F8F9-EC3F-91E7E43FD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150"/>
            <a:ext cx="12192000" cy="55308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1F13335-CDF3-688D-9220-BDC7139C6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81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Botswana’s Arrivals Pre and Post COVID-19</a:t>
            </a:r>
            <a:endParaRPr lang="en-BW" b="1" dirty="0"/>
          </a:p>
        </p:txBody>
      </p:sp>
    </p:spTree>
    <p:extLst>
      <p:ext uri="{BB962C8B-B14F-4D97-AF65-F5344CB8AC3E}">
        <p14:creationId xmlns:p14="http://schemas.microsoft.com/office/powerpoint/2010/main" val="68833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">
            <a:extLst>
              <a:ext uri="{FF2B5EF4-FFF2-40B4-BE49-F238E27FC236}">
                <a16:creationId xmlns:a16="http://schemas.microsoft.com/office/drawing/2014/main" id="{703FF0E2-17C9-5DCF-6573-B4AB49AC9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050"/>
            <a:ext cx="12192000" cy="55689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7865DA-C204-A38F-C4A8-B07004F9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7400" cy="5175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Botswana’s Top 10 Source Markets</a:t>
            </a:r>
            <a:endParaRPr lang="en-BW" b="1" dirty="0"/>
          </a:p>
        </p:txBody>
      </p:sp>
    </p:spTree>
    <p:extLst>
      <p:ext uri="{BB962C8B-B14F-4D97-AF65-F5344CB8AC3E}">
        <p14:creationId xmlns:p14="http://schemas.microsoft.com/office/powerpoint/2010/main" val="138493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bject 9">
            <a:extLst>
              <a:ext uri="{FF2B5EF4-FFF2-40B4-BE49-F238E27FC236}">
                <a16:creationId xmlns:a16="http://schemas.microsoft.com/office/drawing/2014/main" id="{033B03D8-87A6-75CF-4427-68C9FCE8EE99}"/>
              </a:ext>
            </a:extLst>
          </p:cNvPr>
          <p:cNvSpPr txBox="1"/>
          <p:nvPr/>
        </p:nvSpPr>
        <p:spPr>
          <a:xfrm>
            <a:off x="699713" y="248038"/>
            <a:ext cx="7129837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11516" marR="4607" lvl="0" indent="0" algn="ctr" defTabSz="914400" rtl="0" eaLnBrk="1" fontAlgn="auto" latinLnBrk="0" hangingPunct="1">
              <a:lnSpc>
                <a:spcPct val="90000"/>
              </a:lnSpc>
              <a:spcBef>
                <a:spcPts val="91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MOTIVES &amp; LOCATION DETERMINANTS </a:t>
            </a:r>
            <a:r>
              <a:rPr lang="en-US" sz="2000" b="1" kern="0" dirty="0">
                <a:solidFill>
                  <a:srgbClr val="E8E8E8"/>
                </a:solidFill>
                <a:latin typeface="Arial" panose="020B0604020202020204" pitchFamily="34" charset="0"/>
              </a:rPr>
              <a:t>FOR INVESTMENTS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2003-2023 Africa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7959D06-4A79-675B-39DA-DC7F0FE7E3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2278154"/>
              </p:ext>
            </p:extLst>
          </p:nvPr>
        </p:nvGraphicFramePr>
        <p:xfrm>
          <a:off x="432225" y="1655276"/>
          <a:ext cx="11327549" cy="4763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48952DCD-BCF0-68B2-2B34-F619D0EA004A}"/>
              </a:ext>
            </a:extLst>
          </p:cNvPr>
          <p:cNvSpPr/>
          <p:nvPr/>
        </p:nvSpPr>
        <p:spPr>
          <a:xfrm>
            <a:off x="1517650" y="3765550"/>
            <a:ext cx="24638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78AC9F-E58D-E25E-A173-C99E375553EB}"/>
              </a:ext>
            </a:extLst>
          </p:cNvPr>
          <p:cNvSpPr/>
          <p:nvPr/>
        </p:nvSpPr>
        <p:spPr>
          <a:xfrm>
            <a:off x="914400" y="2971800"/>
            <a:ext cx="34036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W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0362D-FE6D-D1DF-017D-200F599BCAED}"/>
              </a:ext>
            </a:extLst>
          </p:cNvPr>
          <p:cNvSpPr txBox="1"/>
          <p:nvPr/>
        </p:nvSpPr>
        <p:spPr>
          <a:xfrm>
            <a:off x="6324600" y="3194050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These are also determinants of tourism investment for Botswana but BITC constantly scanning the environment for what could drive investment to Botswana in all sector including tourism.  </a:t>
            </a:r>
            <a:endParaRPr lang="en-BW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D535A-97A1-453A-6FBD-AA8024D6FFD8}"/>
              </a:ext>
            </a:extLst>
          </p:cNvPr>
          <p:cNvSpPr txBox="1"/>
          <p:nvPr/>
        </p:nvSpPr>
        <p:spPr>
          <a:xfrm>
            <a:off x="9808309" y="6523775"/>
            <a:ext cx="1593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Waveteq</a:t>
            </a:r>
            <a:r>
              <a:rPr lang="en-US" dirty="0"/>
              <a:t> 2024</a:t>
            </a:r>
            <a:endParaRPr lang="en-BW" dirty="0"/>
          </a:p>
        </p:txBody>
      </p:sp>
    </p:spTree>
    <p:extLst>
      <p:ext uri="{BB962C8B-B14F-4D97-AF65-F5344CB8AC3E}">
        <p14:creationId xmlns:p14="http://schemas.microsoft.com/office/powerpoint/2010/main" val="314403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BD308-CDA5-1244-BD44-A611501B5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E007331A-0B31-0E66-EA4A-E370E95BB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35" y="1783124"/>
            <a:ext cx="5331821" cy="4219091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US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Investors need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transparent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consistent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policy frameworks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lvl="1"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kumimoji="0" lang="en-US" sz="22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specially vital in areas such as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land allocation 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tourism development,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tourism site concessions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clarity on tenure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renewal processes with clear timelines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environmental compliance with </a:t>
            </a:r>
            <a:r>
              <a:rPr lang="en-US" sz="2200" b="1" kern="0" dirty="0">
                <a:solidFill>
                  <a:prstClr val="black"/>
                </a:solidFill>
                <a:latin typeface="Calibri" panose="020F0502020204030204"/>
              </a:rPr>
              <a:t>shorter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timelines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clear </a:t>
            </a: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licensing processes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kumimoji="0" lang="en-US" sz="22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2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</a:t>
            </a:r>
            <a:r>
              <a:rPr lang="en-US" sz="2200" b="1" kern="0" dirty="0">
                <a:solidFill>
                  <a:prstClr val="black"/>
                </a:solidFill>
                <a:latin typeface="Calibri" panose="020F0502020204030204"/>
              </a:rPr>
              <a:t>all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en-US" sz="2200" u="sng" kern="0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kumimoji="0" lang="en-US" sz="220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lear</a:t>
            </a:r>
            <a:r>
              <a:rPr kumimoji="0" lang="en-US" sz="220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timelines 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220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criteria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create </a:t>
            </a:r>
            <a:r>
              <a:rPr kumimoji="0" lang="en-US" sz="2200" b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certainty</a:t>
            </a:r>
            <a:r>
              <a:rPr kumimoji="0" lang="en-US" sz="22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therefore critical.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2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54E350-6453-E0F2-0ADB-431B009BC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008" y="232925"/>
            <a:ext cx="8433217" cy="9381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99DB"/>
                </a:solidFill>
              </a:rPr>
              <a:t>What Drives Investment in Tourism?</a:t>
            </a:r>
            <a:endParaRPr lang="en-US" sz="3200" dirty="0">
              <a:solidFill>
                <a:srgbClr val="0099DB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E866ECB-DCA7-1EE2-D447-F6A260A54FC1}"/>
              </a:ext>
            </a:extLst>
          </p:cNvPr>
          <p:cNvSpPr txBox="1"/>
          <p:nvPr/>
        </p:nvSpPr>
        <p:spPr>
          <a:xfrm>
            <a:off x="341785" y="1363227"/>
            <a:ext cx="10414447" cy="3186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119380" marR="60325">
              <a:defRPr/>
            </a:pPr>
            <a:r>
              <a:rPr kumimoji="0" lang="en-US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Driving Longterm Investor Confidence through: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93A45A8-ECC5-14CE-5E19-AA7C89E1E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848" y="1791218"/>
            <a:ext cx="6011614" cy="217899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GB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Streamlined investment process, minimal </a:t>
            </a:r>
            <a:r>
              <a:rPr lang="en-GB" sz="2200" kern="0" dirty="0" err="1">
                <a:solidFill>
                  <a:prstClr val="black"/>
                </a:solidFill>
                <a:latin typeface="Calibri" panose="020F0502020204030204"/>
              </a:rPr>
              <a:t>redtape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, and 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/>
              </a:rPr>
              <a:t>time-efficient decision-making drive confidence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GB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BOSSC: 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US" sz="2200" kern="0" dirty="0" err="1">
                <a:solidFill>
                  <a:prstClr val="black"/>
                </a:solidFill>
                <a:latin typeface="Calibri" panose="020F0502020204030204"/>
              </a:rPr>
              <a:t>ffer</a:t>
            </a:r>
            <a:r>
              <a:rPr lang="en-US" sz="2200" kern="0" dirty="0">
                <a:solidFill>
                  <a:prstClr val="black"/>
                </a:solidFill>
                <a:latin typeface="Calibri" panose="020F0502020204030204"/>
              </a:rPr>
              <a:t> seamless support to investors.</a:t>
            </a:r>
            <a:endParaRPr lang="en-GB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R="0" lvl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b="1" kern="0" dirty="0">
                <a:solidFill>
                  <a:prstClr val="black"/>
                </a:solidFill>
                <a:latin typeface="Calibri" panose="020F0502020204030204"/>
              </a:rPr>
              <a:t>Natural &amp; Cultural Assets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: Botswana’s comparative and competitive advantage lies in its unique and untapped eco-tourism offerings, cultural heritage  </a:t>
            </a:r>
            <a:r>
              <a:rPr lang="en-US" sz="2200" dirty="0">
                <a:solidFill>
                  <a:srgbClr val="404040"/>
                </a:solidFill>
                <a:latin typeface="DeepSeek-CJK-patch"/>
              </a:rPr>
              <a:t>(</a:t>
            </a:r>
            <a:r>
              <a:rPr lang="en-US" sz="2200" b="1" dirty="0">
                <a:solidFill>
                  <a:srgbClr val="404040"/>
                </a:solidFill>
                <a:latin typeface="DeepSeek-CJK-patch"/>
              </a:rPr>
              <a:t>The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/>
              </a:rPr>
              <a:t> Delta, Kalahari, heritage sites – </a:t>
            </a:r>
            <a:r>
              <a:rPr lang="en-GB" sz="2200" b="1" kern="0" dirty="0" err="1">
                <a:solidFill>
                  <a:prstClr val="black"/>
                </a:solidFill>
                <a:latin typeface="Calibri" panose="020F0502020204030204"/>
              </a:rPr>
              <a:t>Tsodilo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/>
              </a:rPr>
              <a:t> Hills, Old Mines Sites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), </a:t>
            </a:r>
            <a:r>
              <a:rPr lang="en-GB" sz="2200" b="1" kern="0" dirty="0">
                <a:solidFill>
                  <a:prstClr val="black"/>
                </a:solidFill>
                <a:latin typeface="Calibri" panose="020F0502020204030204"/>
              </a:rPr>
              <a:t>Sports</a:t>
            </a:r>
            <a:r>
              <a:rPr lang="en-GB" sz="2200" kern="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R="0" lvl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2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marR="0" lvl="0" indent="-34290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Investors seek destinations with untapped potential and exclusivity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F6809A9-C931-6FFC-92A8-464D2689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848" y="3985846"/>
            <a:ext cx="6011614" cy="278227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17B53F72-0BEE-64A5-F0D3-5ACC5E6A3678}"/>
              </a:ext>
            </a:extLst>
          </p:cNvPr>
          <p:cNvSpPr txBox="1">
            <a:spLocks/>
          </p:cNvSpPr>
          <p:nvPr/>
        </p:nvSpPr>
        <p:spPr>
          <a:xfrm>
            <a:off x="575026" y="1812234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defTabSz="914400">
              <a:spcBef>
                <a:spcPts val="300"/>
              </a:spcBef>
              <a:defRPr/>
            </a:pPr>
            <a:r>
              <a:rPr lang="en-US" sz="1800" kern="0" spc="5" dirty="0">
                <a:solidFill>
                  <a:sysClr val="window" lastClr="FFFFFF"/>
                </a:solidFill>
              </a:rPr>
              <a:t>Predictability and Clarity of Policy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8171AFEA-0072-DA84-B3AA-A1C523305F07}"/>
              </a:ext>
            </a:extLst>
          </p:cNvPr>
          <p:cNvSpPr txBox="1">
            <a:spLocks/>
          </p:cNvSpPr>
          <p:nvPr/>
        </p:nvSpPr>
        <p:spPr>
          <a:xfrm>
            <a:off x="6148376" y="1819955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defTabSz="914400">
              <a:spcBef>
                <a:spcPts val="300"/>
              </a:spcBef>
              <a:defRPr/>
            </a:pPr>
            <a:r>
              <a:rPr lang="en-US" sz="1800" kern="0" spc="5" dirty="0">
                <a:solidFill>
                  <a:sysClr val="window" lastClr="FFFFFF"/>
                </a:solidFill>
              </a:rPr>
              <a:t>Ease of Doing Business</a:t>
            </a:r>
          </a:p>
        </p:txBody>
      </p:sp>
      <p:sp>
        <p:nvSpPr>
          <p:cNvPr id="10" name="object 24">
            <a:extLst>
              <a:ext uri="{FF2B5EF4-FFF2-40B4-BE49-F238E27FC236}">
                <a16:creationId xmlns:a16="http://schemas.microsoft.com/office/drawing/2014/main" id="{CCF4859B-0025-8A72-C80B-D2A7F8D0858A}"/>
              </a:ext>
            </a:extLst>
          </p:cNvPr>
          <p:cNvSpPr txBox="1">
            <a:spLocks/>
          </p:cNvSpPr>
          <p:nvPr/>
        </p:nvSpPr>
        <p:spPr>
          <a:xfrm>
            <a:off x="6078036" y="4014583"/>
            <a:ext cx="531679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defTabSz="914400">
              <a:spcBef>
                <a:spcPts val="300"/>
              </a:spcBef>
              <a:defRPr/>
            </a:pPr>
            <a:r>
              <a:rPr lang="en-US" sz="1800" kern="0" spc="5" dirty="0">
                <a:solidFill>
                  <a:sysClr val="window" lastClr="FFFFFF"/>
                </a:solidFill>
              </a:rPr>
              <a:t>Comparative and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10622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1DF5E872-B950-4B71-BBC9-EF153E3F3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35" y="1783124"/>
            <a:ext cx="5331821" cy="314056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US" sz="2400" b="1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b="1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Botswana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’s </a:t>
            </a:r>
            <a:r>
              <a:rPr kumimoji="0" lang="en-US" sz="2400" b="1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Stability</a:t>
            </a:r>
            <a:r>
              <a:rPr kumimoji="0" lang="en-US" sz="24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Low corruption, political stability, and prudent fiscal management make it attractive.</a:t>
            </a: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Critically important to maintain this reputation.</a:t>
            </a: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0100" lvl="1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kumimoji="0" lang="en-US" sz="2400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EE0A43-4E6D-4A24-92DC-CED393FD1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6008" y="232925"/>
            <a:ext cx="8433217" cy="93814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99DB"/>
                </a:solidFill>
              </a:rPr>
              <a:t>What Drives Investment in Tourism?</a:t>
            </a:r>
            <a:endParaRPr lang="en-US" sz="3200" dirty="0">
              <a:solidFill>
                <a:srgbClr val="0099DB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19830C3C-8BE6-4EB1-99B5-6260FC01A2AC}"/>
              </a:ext>
            </a:extLst>
          </p:cNvPr>
          <p:cNvSpPr txBox="1"/>
          <p:nvPr/>
        </p:nvSpPr>
        <p:spPr>
          <a:xfrm>
            <a:off x="341785" y="1363227"/>
            <a:ext cx="10414447" cy="31867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wrap="square" lIns="0" tIns="41275" rIns="0" bIns="0" rtlCol="0">
            <a:spAutoFit/>
          </a:bodyPr>
          <a:lstStyle/>
          <a:p>
            <a:pPr marL="119380" marR="60325">
              <a:defRPr/>
            </a:pPr>
            <a:r>
              <a:rPr kumimoji="0" lang="en-US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Driving Longterm Investor Confidence through: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4C103F4-FB70-4494-827C-6EF5E27AA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848" y="1806847"/>
            <a:ext cx="6011614" cy="3116844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  <p:txBody>
          <a:bodyPr/>
          <a:lstStyle/>
          <a:p>
            <a:pPr lvl="1"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GB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</a:rPr>
              <a:t>Investors are attracted by competitive and well-designed incentives. </a:t>
            </a:r>
          </a:p>
          <a:p>
            <a:pPr eaLnBrk="0" hangingPunct="0">
              <a:lnSpc>
                <a:spcPct val="85000"/>
              </a:lnSpc>
              <a:spcBef>
                <a:spcPct val="10000"/>
              </a:spcBef>
              <a:defRPr/>
            </a:pPr>
            <a:endParaRPr lang="en-US" sz="2400" kern="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 panose="020F0502020204030204"/>
              </a:rPr>
              <a:t>E.g. </a:t>
            </a:r>
            <a:r>
              <a:rPr lang="en-US" sz="2400" b="1" kern="0" dirty="0">
                <a:solidFill>
                  <a:prstClr val="black"/>
                </a:solidFill>
                <a:latin typeface="Calibri" panose="020F0502020204030204"/>
              </a:rPr>
              <a:t>The Botswana International Financial Services Centre (IFSC)</a:t>
            </a:r>
            <a:r>
              <a:rPr lang="en-US" sz="2400" kern="0" dirty="0">
                <a:solidFill>
                  <a:prstClr val="black"/>
                </a:solidFill>
                <a:latin typeface="Calibri" panose="020F0502020204030204"/>
              </a:rPr>
              <a:t> offers opportunities for structuring tourism funds.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914400" marR="0" lvl="2" indent="0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1" u="none" strike="noStrike" kern="0" cap="none" spc="0" normalizeH="0" baseline="0" noProof="0" dirty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6213" marR="0" lvl="0" indent="-176213" algn="l" defTabSz="457200" rtl="0" eaLnBrk="0" fontAlgn="auto" latinLnBrk="0" hangingPunct="0">
              <a:lnSpc>
                <a:spcPct val="85000"/>
              </a:lnSpc>
              <a:spcBef>
                <a:spcPct val="1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</a:p>
        </p:txBody>
      </p:sp>
      <p:sp>
        <p:nvSpPr>
          <p:cNvPr id="3" name="object 24">
            <a:extLst>
              <a:ext uri="{FF2B5EF4-FFF2-40B4-BE49-F238E27FC236}">
                <a16:creationId xmlns:a16="http://schemas.microsoft.com/office/drawing/2014/main" id="{255CAF13-3568-BD42-0924-10095EFCBAD8}"/>
              </a:ext>
            </a:extLst>
          </p:cNvPr>
          <p:cNvSpPr txBox="1">
            <a:spLocks/>
          </p:cNvSpPr>
          <p:nvPr/>
        </p:nvSpPr>
        <p:spPr>
          <a:xfrm>
            <a:off x="575026" y="1812234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defTabSz="914400">
              <a:spcBef>
                <a:spcPts val="300"/>
              </a:spcBef>
              <a:defRPr/>
            </a:pPr>
            <a:r>
              <a:rPr lang="en-US" sz="1800" kern="0" spc="5" dirty="0">
                <a:solidFill>
                  <a:sysClr val="window" lastClr="FFFFFF"/>
                </a:solidFill>
              </a:rPr>
              <a:t>Economic Stability</a:t>
            </a:r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A89BE850-CDCB-1E98-C9CA-9B33C47F22E0}"/>
              </a:ext>
            </a:extLst>
          </p:cNvPr>
          <p:cNvSpPr txBox="1">
            <a:spLocks/>
          </p:cNvSpPr>
          <p:nvPr/>
        </p:nvSpPr>
        <p:spPr>
          <a:xfrm>
            <a:off x="6109298" y="1835585"/>
            <a:ext cx="4145463" cy="315471"/>
          </a:xfrm>
          <a:prstGeom prst="rect">
            <a:avLst/>
          </a:prstGeom>
          <a:solidFill>
            <a:srgbClr val="CE8E00"/>
          </a:solidFill>
        </p:spPr>
        <p:txBody>
          <a:bodyPr vert="horz" wrap="square" lIns="0" tIns="38100" rIns="0" bIns="0" rtlCol="0">
            <a:spAutoFit/>
          </a:bodyPr>
          <a:lstStyle>
            <a:lvl1pPr>
              <a:defRPr sz="24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64135" defTabSz="914400">
              <a:spcBef>
                <a:spcPts val="300"/>
              </a:spcBef>
              <a:defRPr/>
            </a:pPr>
            <a:r>
              <a:rPr lang="en-US" sz="1800" kern="0" spc="5" dirty="0">
                <a:solidFill>
                  <a:sysClr val="window" lastClr="FFFFFF"/>
                </a:solidFill>
              </a:rPr>
              <a:t>Incentives </a:t>
            </a:r>
          </a:p>
        </p:txBody>
      </p:sp>
    </p:spTree>
    <p:extLst>
      <p:ext uri="{BB962C8B-B14F-4D97-AF65-F5344CB8AC3E}">
        <p14:creationId xmlns:p14="http://schemas.microsoft.com/office/powerpoint/2010/main" val="397771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2833CD8-D903-AB8C-EF44-E6C45824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39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Botswana’s Value Proposition  in Tourism Investment</a:t>
            </a:r>
            <a:endParaRPr lang="en-BW" b="1" dirty="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9DAF6517-CE93-4E73-7ABC-29240C5CE6DD}"/>
              </a:ext>
            </a:extLst>
          </p:cNvPr>
          <p:cNvGrpSpPr/>
          <p:nvPr/>
        </p:nvGrpSpPr>
        <p:grpSpPr>
          <a:xfrm rot="18921780">
            <a:off x="4411186" y="2541950"/>
            <a:ext cx="2848928" cy="2859406"/>
            <a:chOff x="4662487" y="2013585"/>
            <a:chExt cx="2848928" cy="2859406"/>
          </a:xfrm>
        </p:grpSpPr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2D4863D2-A22A-A355-22A1-EB630B1CEF80}"/>
                </a:ext>
              </a:extLst>
            </p:cNvPr>
            <p:cNvSpPr/>
            <p:nvPr/>
          </p:nvSpPr>
          <p:spPr>
            <a:xfrm>
              <a:off x="5044440" y="2377440"/>
              <a:ext cx="2103120" cy="2103120"/>
            </a:xfrm>
            <a:prstGeom prst="ellipse">
              <a:avLst/>
            </a:prstGeom>
            <a:solidFill>
              <a:schemeClr val="bg1"/>
            </a:solidFill>
            <a:ln w="139700">
              <a:solidFill>
                <a:schemeClr val="accent6"/>
              </a:solidFill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ight Arrow 5">
              <a:extLst>
                <a:ext uri="{FF2B5EF4-FFF2-40B4-BE49-F238E27FC236}">
                  <a16:creationId xmlns:a16="http://schemas.microsoft.com/office/drawing/2014/main" id="{BA9CA214-D4E6-A43E-AC7A-95D90632C465}"/>
                </a:ext>
              </a:extLst>
            </p:cNvPr>
            <p:cNvSpPr/>
            <p:nvPr/>
          </p:nvSpPr>
          <p:spPr>
            <a:xfrm>
              <a:off x="7147560" y="3243262"/>
              <a:ext cx="363855" cy="37147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ight Arrow 6">
              <a:extLst>
                <a:ext uri="{FF2B5EF4-FFF2-40B4-BE49-F238E27FC236}">
                  <a16:creationId xmlns:a16="http://schemas.microsoft.com/office/drawing/2014/main" id="{949FA4D1-5F7E-0B42-1545-517B033466BB}"/>
                </a:ext>
              </a:extLst>
            </p:cNvPr>
            <p:cNvSpPr/>
            <p:nvPr/>
          </p:nvSpPr>
          <p:spPr>
            <a:xfrm rot="16200000">
              <a:off x="5914072" y="2009775"/>
              <a:ext cx="363855" cy="37147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ight Arrow 7">
              <a:extLst>
                <a:ext uri="{FF2B5EF4-FFF2-40B4-BE49-F238E27FC236}">
                  <a16:creationId xmlns:a16="http://schemas.microsoft.com/office/drawing/2014/main" id="{60DEB167-DEE6-6A69-0D47-C7333CAF0468}"/>
                </a:ext>
              </a:extLst>
            </p:cNvPr>
            <p:cNvSpPr/>
            <p:nvPr/>
          </p:nvSpPr>
          <p:spPr>
            <a:xfrm rot="5400000">
              <a:off x="5923596" y="4505326"/>
              <a:ext cx="363855" cy="37147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ight Arrow 8">
              <a:extLst>
                <a:ext uri="{FF2B5EF4-FFF2-40B4-BE49-F238E27FC236}">
                  <a16:creationId xmlns:a16="http://schemas.microsoft.com/office/drawing/2014/main" id="{FC1FBA3A-0D3E-2174-2B62-DB03A44B661D}"/>
                </a:ext>
              </a:extLst>
            </p:cNvPr>
            <p:cNvSpPr/>
            <p:nvPr/>
          </p:nvSpPr>
          <p:spPr>
            <a:xfrm rot="10800000">
              <a:off x="4662487" y="3243262"/>
              <a:ext cx="363855" cy="371475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Rectangle 7">
            <a:extLst>
              <a:ext uri="{FF2B5EF4-FFF2-40B4-BE49-F238E27FC236}">
                <a16:creationId xmlns:a16="http://schemas.microsoft.com/office/drawing/2014/main" id="{E9941521-EF1F-B8B1-6E41-C5596C72C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3605" y="3490096"/>
            <a:ext cx="1751445" cy="102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400" b="1" dirty="0">
                <a:latin typeface="Raleway" panose="020B0503030101060003" pitchFamily="34" charset="0"/>
              </a:rPr>
              <a:t>4</a:t>
            </a:r>
            <a:r>
              <a:rPr lang="en-US" sz="1400" b="1" baseline="30000" dirty="0">
                <a:latin typeface="Raleway" panose="020B0503030101060003" pitchFamily="34" charset="0"/>
              </a:rPr>
              <a:t>th</a:t>
            </a:r>
            <a:r>
              <a:rPr lang="en-US" sz="1400" b="1" dirty="0">
                <a:latin typeface="Raleway" panose="020B0503030101060003" pitchFamily="34" charset="0"/>
              </a:rPr>
              <a:t> Most Visited Country in 2024 in Africa</a:t>
            </a:r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9FF7C3BC-D41F-5015-43A6-461BB3F135A7}"/>
              </a:ext>
            </a:extLst>
          </p:cNvPr>
          <p:cNvSpPr/>
          <p:nvPr/>
        </p:nvSpPr>
        <p:spPr>
          <a:xfrm>
            <a:off x="6604141" y="4770957"/>
            <a:ext cx="2103120" cy="210312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5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91806F9A-77B6-A509-3BC2-691DF97FB513}"/>
              </a:ext>
            </a:extLst>
          </p:cNvPr>
          <p:cNvSpPr/>
          <p:nvPr/>
        </p:nvSpPr>
        <p:spPr>
          <a:xfrm>
            <a:off x="2974348" y="4770029"/>
            <a:ext cx="2103120" cy="210312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4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E99F52D3-77C8-3F79-6F43-97F230970158}"/>
              </a:ext>
            </a:extLst>
          </p:cNvPr>
          <p:cNvSpPr/>
          <p:nvPr/>
        </p:nvSpPr>
        <p:spPr>
          <a:xfrm>
            <a:off x="6604141" y="1047934"/>
            <a:ext cx="2103120" cy="210312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3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C1013E84-A51C-DCDA-B93E-E3481658CAB7}"/>
              </a:ext>
            </a:extLst>
          </p:cNvPr>
          <p:cNvSpPr/>
          <p:nvPr/>
        </p:nvSpPr>
        <p:spPr>
          <a:xfrm>
            <a:off x="2980171" y="1047934"/>
            <a:ext cx="2103120" cy="2103120"/>
          </a:xfrm>
          <a:prstGeom prst="ellipse">
            <a:avLst/>
          </a:prstGeom>
          <a:solidFill>
            <a:schemeClr val="bg1"/>
          </a:solidFill>
          <a:ln w="139700">
            <a:solidFill>
              <a:schemeClr val="accent2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7">
            <a:extLst>
              <a:ext uri="{FF2B5EF4-FFF2-40B4-BE49-F238E27FC236}">
                <a16:creationId xmlns:a16="http://schemas.microsoft.com/office/drawing/2014/main" id="{D3662A85-8315-288A-E50F-94CD1148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517" y="1580308"/>
            <a:ext cx="1593850" cy="11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Pioneers of Sustainable Tourism: Low Volume High value</a:t>
            </a:r>
          </a:p>
        </p:txBody>
      </p:sp>
      <p:sp>
        <p:nvSpPr>
          <p:cNvPr id="224" name="Rectangle 7">
            <a:extLst>
              <a:ext uri="{FF2B5EF4-FFF2-40B4-BE49-F238E27FC236}">
                <a16:creationId xmlns:a16="http://schemas.microsoft.com/office/drawing/2014/main" id="{BA23F425-D308-FA60-4C4A-D7E092CE4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883" y="994124"/>
            <a:ext cx="2103119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Raleway" panose="020B0503030101060003" pitchFamily="34" charset="0"/>
              </a:rPr>
              <a:t>01</a:t>
            </a:r>
          </a:p>
        </p:txBody>
      </p:sp>
      <p:sp>
        <p:nvSpPr>
          <p:cNvPr id="227" name="Rectangle 7">
            <a:extLst>
              <a:ext uri="{FF2B5EF4-FFF2-40B4-BE49-F238E27FC236}">
                <a16:creationId xmlns:a16="http://schemas.microsoft.com/office/drawing/2014/main" id="{EA46150F-AAD2-AEF3-1592-0A1CE0BB9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809" y="1585106"/>
            <a:ext cx="2103120" cy="116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Unmatched Wildlife Adventures: rare birds, big 5, diverse eco-ecosystem</a:t>
            </a:r>
          </a:p>
        </p:txBody>
      </p:sp>
      <p:sp>
        <p:nvSpPr>
          <p:cNvPr id="228" name="Rectangle 7">
            <a:extLst>
              <a:ext uri="{FF2B5EF4-FFF2-40B4-BE49-F238E27FC236}">
                <a16:creationId xmlns:a16="http://schemas.microsoft.com/office/drawing/2014/main" id="{CBCFDDF4-A4E7-3C82-AC95-2063380BB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852" y="952500"/>
            <a:ext cx="2103119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accent3"/>
                </a:solidFill>
                <a:latin typeface="Raleway" panose="020B0503030101060003" pitchFamily="34" charset="0"/>
              </a:rPr>
              <a:t>02</a:t>
            </a:r>
          </a:p>
        </p:txBody>
      </p:sp>
      <p:sp>
        <p:nvSpPr>
          <p:cNvPr id="230" name="Rectangle 7">
            <a:extLst>
              <a:ext uri="{FF2B5EF4-FFF2-40B4-BE49-F238E27FC236}">
                <a16:creationId xmlns:a16="http://schemas.microsoft.com/office/drawing/2014/main" id="{0D691602-C5FC-F778-EE6C-BBB8F43BC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5883" y="4742447"/>
            <a:ext cx="2103119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accent4"/>
                </a:solidFill>
                <a:latin typeface="Raleway" panose="020B0503030101060003" pitchFamily="34" charset="0"/>
              </a:rPr>
              <a:t>03</a:t>
            </a:r>
          </a:p>
        </p:txBody>
      </p:sp>
      <p:sp>
        <p:nvSpPr>
          <p:cNvPr id="231" name="Rectangle 7">
            <a:extLst>
              <a:ext uri="{FF2B5EF4-FFF2-40B4-BE49-F238E27FC236}">
                <a16:creationId xmlns:a16="http://schemas.microsoft.com/office/drawing/2014/main" id="{97DA275E-B70B-7A06-E000-CA0DFCC72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5569" y="5514803"/>
            <a:ext cx="2103120" cy="6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Public Safety and Political Stability</a:t>
            </a:r>
          </a:p>
        </p:txBody>
      </p:sp>
      <p:sp>
        <p:nvSpPr>
          <p:cNvPr id="232" name="Rectangle 7">
            <a:extLst>
              <a:ext uri="{FF2B5EF4-FFF2-40B4-BE49-F238E27FC236}">
                <a16:creationId xmlns:a16="http://schemas.microsoft.com/office/drawing/2014/main" id="{5BD46853-4893-F009-088E-0678E001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142" y="4742447"/>
            <a:ext cx="2103119" cy="74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accent5"/>
                </a:solidFill>
                <a:latin typeface="Raleway" panose="020B0503030101060003" pitchFamily="34" charset="0"/>
              </a:rPr>
              <a:t>04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C17AB77-0CFD-E1CD-37DA-8D94E85A6997}"/>
              </a:ext>
            </a:extLst>
          </p:cNvPr>
          <p:cNvSpPr txBox="1"/>
          <p:nvPr/>
        </p:nvSpPr>
        <p:spPr>
          <a:xfrm>
            <a:off x="8839200" y="4112852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Source: Tourism and Travel Index 2024</a:t>
            </a:r>
            <a:endParaRPr lang="en-BW" sz="1200" b="1" dirty="0"/>
          </a:p>
        </p:txBody>
      </p:sp>
      <p:sp>
        <p:nvSpPr>
          <p:cNvPr id="234" name="Rectangle 7">
            <a:extLst>
              <a:ext uri="{FF2B5EF4-FFF2-40B4-BE49-F238E27FC236}">
                <a16:creationId xmlns:a16="http://schemas.microsoft.com/office/drawing/2014/main" id="{D9CB383D-27E6-FD89-39D1-9726C30A5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813" y="5528326"/>
            <a:ext cx="2103120" cy="6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Rich culture and heritage. </a:t>
            </a:r>
            <a:r>
              <a:rPr lang="en-US" sz="1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Eg</a:t>
            </a:r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503030101060003" pitchFamily="34" charset="0"/>
              </a:rPr>
              <a:t> Tsodilo Hills</a:t>
            </a:r>
          </a:p>
        </p:txBody>
      </p:sp>
    </p:spTree>
    <p:extLst>
      <p:ext uri="{BB962C8B-B14F-4D97-AF65-F5344CB8AC3E}">
        <p14:creationId xmlns:p14="http://schemas.microsoft.com/office/powerpoint/2010/main" val="13233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 animBg="1"/>
      <p:bldP spid="216" grpId="0" animBg="1"/>
      <p:bldP spid="219" grpId="0" animBg="1"/>
      <p:bldP spid="2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4CD2CF900D72479CD5E746320012AA" ma:contentTypeVersion="18" ma:contentTypeDescription="Create a new document." ma:contentTypeScope="" ma:versionID="670256e96b1b37ccaa978c4059743831">
  <xsd:schema xmlns:xsd="http://www.w3.org/2001/XMLSchema" xmlns:xs="http://www.w3.org/2001/XMLSchema" xmlns:p="http://schemas.microsoft.com/office/2006/metadata/properties" xmlns:ns3="f84a82ad-c5df-4f69-af6a-ccf60e38fcc0" xmlns:ns4="ede7b65b-2052-4e15-b1ec-3cae86e83e55" targetNamespace="http://schemas.microsoft.com/office/2006/metadata/properties" ma:root="true" ma:fieldsID="677b24b9756572d1d9b4d315e3129a62" ns3:_="" ns4:_="">
    <xsd:import namespace="f84a82ad-c5df-4f69-af6a-ccf60e38fcc0"/>
    <xsd:import namespace="ede7b65b-2052-4e15-b1ec-3cae86e83e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a82ad-c5df-4f69-af6a-ccf60e38f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7b65b-2052-4e15-b1ec-3cae86e83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4a82ad-c5df-4f69-af6a-ccf60e38fcc0" xsi:nil="true"/>
  </documentManagement>
</p:properties>
</file>

<file path=customXml/itemProps1.xml><?xml version="1.0" encoding="utf-8"?>
<ds:datastoreItem xmlns:ds="http://schemas.openxmlformats.org/officeDocument/2006/customXml" ds:itemID="{6A2A6832-6DDA-4956-BAAD-497467D002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a82ad-c5df-4f69-af6a-ccf60e38fcc0"/>
    <ds:schemaRef ds:uri="ede7b65b-2052-4e15-b1ec-3cae86e83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B7B182-4F69-4447-9A25-134DB49E57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BB9AC4-4FB7-4ED4-90A9-9DF7AA4D2354}">
  <ds:schemaRefs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ede7b65b-2052-4e15-b1ec-3cae86e83e55"/>
    <ds:schemaRef ds:uri="http://schemas.openxmlformats.org/package/2006/metadata/core-properties"/>
    <ds:schemaRef ds:uri="f84a82ad-c5df-4f69-af6a-ccf60e38fcc0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1647</TotalTime>
  <Words>850</Words>
  <Application>Microsoft Office PowerPoint</Application>
  <PresentationFormat>Widescreen</PresentationFormat>
  <Paragraphs>159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DeepSeek-CJK-patch</vt:lpstr>
      <vt:lpstr>Raleway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Global Tourism Status</vt:lpstr>
      <vt:lpstr>Botswana’s Arrivals Pre and Post COVID-19</vt:lpstr>
      <vt:lpstr>Botswana’s Top 10 Source Markets</vt:lpstr>
      <vt:lpstr>PowerPoint Presentation</vt:lpstr>
      <vt:lpstr>What Drives Investment in Tourism?</vt:lpstr>
      <vt:lpstr>What Drives Investment in Tourism?</vt:lpstr>
      <vt:lpstr>Botswana’s Value Proposition  in Tourism Investment</vt:lpstr>
      <vt:lpstr>Recommendations for Investment Promotion</vt:lpstr>
      <vt:lpstr>Creating A Conducive Environment </vt:lpstr>
      <vt:lpstr>Tourism Investment Facilitation: BOSSC @ BITC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Gothusang Cobra Molatlhegi</dc:creator>
  <cp:lastModifiedBy>Thanolo Edwin. Lekoba</cp:lastModifiedBy>
  <cp:revision>8</cp:revision>
  <dcterms:created xsi:type="dcterms:W3CDTF">2022-03-01T13:31:48Z</dcterms:created>
  <dcterms:modified xsi:type="dcterms:W3CDTF">2025-04-24T11:37:49Z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0x010100034CD2CF900D72479CD5E746320012AA</vt:lpwstr>
  </property>
</Properties>
</file>